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6"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DD7AD9-2953-46EB-9590-CAE48DD7B31A}" v="2" dt="2023-05-09T10:20:07.101"/>
    <p1510:client id="{F656FF79-7A12-486A-A6A2-DC78E8E4035D}" v="59" dt="2023-05-10T06:59:45.8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81C0C1-6F33-463E-9AFB-05CA834CABF5}" type="datetimeFigureOut">
              <a:rPr lang="en-KE" smtClean="0"/>
              <a:t>05/22/2023</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FD0339-EAC4-40C8-9082-50C6824C7C1E}" type="slidenum">
              <a:rPr lang="en-KE" smtClean="0"/>
              <a:t>‹#›</a:t>
            </a:fld>
            <a:endParaRPr lang="en-KE"/>
          </a:p>
        </p:txBody>
      </p:sp>
    </p:spTree>
    <p:extLst>
      <p:ext uri="{BB962C8B-B14F-4D97-AF65-F5344CB8AC3E}">
        <p14:creationId xmlns:p14="http://schemas.microsoft.com/office/powerpoint/2010/main" val="168431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more than 18 hotel brands in its portfolio, including Hilton Garden Inn, Hilton Worldwide is a major player in the hospitality industry. A mid-range hotel chain, Hilton Garden Inn provides features and services that cater to the requirements of </a:t>
            </a:r>
            <a:r>
              <a:rPr lang="en-US" dirty="0" err="1"/>
              <a:t>travellers</a:t>
            </a:r>
            <a:r>
              <a:rPr lang="en-US" dirty="0"/>
              <a:t> on both ends of the spectrum. </a:t>
            </a:r>
          </a:p>
          <a:p>
            <a:r>
              <a:rPr lang="en-US" dirty="0"/>
              <a:t>With a particular emphasis on Hilton Garden Inn, we will cover the function and significance of hospitality and top-notch customer service in the hotel sector in this presentation. We will explore the significance of taking into account the type, extent, and purpose of guest services generally, as well as the amenities and services offered by Hilton Garden Inn.</a:t>
            </a:r>
          </a:p>
          <a:p>
            <a:r>
              <a:rPr lang="en-US" dirty="0"/>
              <a:t> We will also look at how </a:t>
            </a:r>
            <a:r>
              <a:rPr lang="en-US" dirty="0" err="1"/>
              <a:t>personalised</a:t>
            </a:r>
            <a:r>
              <a:rPr lang="en-US" dirty="0"/>
              <a:t> service and quality control procedures may help hotels meet and surpass their guests' expectations (Walker, 2013).</a:t>
            </a:r>
            <a:endParaRPr lang="en-KE" dirty="0"/>
          </a:p>
          <a:p>
            <a:endParaRPr lang="en-KE" dirty="0"/>
          </a:p>
        </p:txBody>
      </p:sp>
      <p:sp>
        <p:nvSpPr>
          <p:cNvPr id="4" name="Slide Number Placeholder 3"/>
          <p:cNvSpPr>
            <a:spLocks noGrp="1"/>
          </p:cNvSpPr>
          <p:nvPr>
            <p:ph type="sldNum" sz="quarter" idx="5"/>
          </p:nvPr>
        </p:nvSpPr>
        <p:spPr/>
        <p:txBody>
          <a:bodyPr/>
          <a:lstStyle/>
          <a:p>
            <a:fld id="{08FD0339-EAC4-40C8-9082-50C6824C7C1E}" type="slidenum">
              <a:rPr lang="en-KE" smtClean="0"/>
              <a:t>2</a:t>
            </a:fld>
            <a:endParaRPr lang="en-KE"/>
          </a:p>
        </p:txBody>
      </p:sp>
    </p:spTree>
    <p:extLst>
      <p:ext uri="{BB962C8B-B14F-4D97-AF65-F5344CB8AC3E}">
        <p14:creationId xmlns:p14="http://schemas.microsoft.com/office/powerpoint/2010/main" val="1839051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 the Hilton Worldwide umbrella, the mid-priced Hilton Garden Inn hotel brand is renowned for offering both business and leisure </a:t>
            </a:r>
            <a:r>
              <a:rPr lang="en-US" dirty="0" err="1"/>
              <a:t>travellers</a:t>
            </a:r>
            <a:r>
              <a:rPr lang="en-US" dirty="0"/>
              <a:t> accessible elegance and comfort. With over 850 properties spread across 50 nations, the brand is well-known throughout the world (Hilton Garden Inn, 2021). </a:t>
            </a:r>
          </a:p>
          <a:p>
            <a:r>
              <a:rPr lang="en-US" dirty="0"/>
              <a:t>Corporate </a:t>
            </a:r>
            <a:r>
              <a:rPr lang="en-GB" dirty="0"/>
              <a:t>travellers</a:t>
            </a:r>
            <a:r>
              <a:rPr lang="en-US" dirty="0"/>
              <a:t> and leisure tourists looking for high-quality rooms at reasonable prices make up the majority of Hilton Garden Inn's customers. The brand's amenities and offerings, such as the </a:t>
            </a:r>
            <a:r>
              <a:rPr lang="en-US" dirty="0" err="1"/>
              <a:t>cosy</a:t>
            </a:r>
            <a:r>
              <a:rPr lang="en-US" dirty="0"/>
              <a:t> rooms, broadband internet access, fitness </a:t>
            </a:r>
            <a:r>
              <a:rPr lang="en-US" dirty="0" err="1"/>
              <a:t>centres</a:t>
            </a:r>
            <a:r>
              <a:rPr lang="en-US" dirty="0"/>
              <a:t>, meeting spaces, and business </a:t>
            </a:r>
            <a:r>
              <a:rPr lang="en-US" dirty="0" err="1"/>
              <a:t>centres</a:t>
            </a:r>
            <a:r>
              <a:rPr lang="en-US" dirty="0"/>
              <a:t>, are made to satisfy the requirements of these customers (O'Fallon &amp; Rutherford, 2010). </a:t>
            </a:r>
          </a:p>
          <a:p>
            <a:r>
              <a:rPr lang="en-US" dirty="0"/>
              <a:t>The business has built a devoted client base and established a solid reputation in the market thanks to its focus on offering excellent guest experiences and </a:t>
            </a:r>
            <a:r>
              <a:rPr lang="en-US" dirty="0" err="1"/>
              <a:t>personalised</a:t>
            </a:r>
            <a:r>
              <a:rPr lang="en-US" dirty="0"/>
              <a:t> care (</a:t>
            </a:r>
            <a:r>
              <a:rPr lang="en-US" dirty="0" err="1"/>
              <a:t>Tesone</a:t>
            </a:r>
            <a:r>
              <a:rPr lang="en-US" dirty="0"/>
              <a:t>, 2014).</a:t>
            </a:r>
            <a:endParaRPr lang="en-KE" dirty="0"/>
          </a:p>
          <a:p>
            <a:endParaRPr lang="en-GB" dirty="0"/>
          </a:p>
        </p:txBody>
      </p:sp>
      <p:sp>
        <p:nvSpPr>
          <p:cNvPr id="4" name="Slide Number Placeholder 3"/>
          <p:cNvSpPr>
            <a:spLocks noGrp="1"/>
          </p:cNvSpPr>
          <p:nvPr>
            <p:ph type="sldNum" sz="quarter" idx="5"/>
          </p:nvPr>
        </p:nvSpPr>
        <p:spPr/>
        <p:txBody>
          <a:bodyPr/>
          <a:lstStyle/>
          <a:p>
            <a:fld id="{08FD0339-EAC4-40C8-9082-50C6824C7C1E}" type="slidenum">
              <a:rPr lang="en-KE" smtClean="0"/>
              <a:t>3</a:t>
            </a:fld>
            <a:endParaRPr lang="en-KE"/>
          </a:p>
        </p:txBody>
      </p:sp>
    </p:spTree>
    <p:extLst>
      <p:ext uri="{BB962C8B-B14F-4D97-AF65-F5344CB8AC3E}">
        <p14:creationId xmlns:p14="http://schemas.microsoft.com/office/powerpoint/2010/main" val="4240334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variety of amenities and services are available to guests at Hilton Garden Inn in order to improve their stays and guarantee their pleasure. A 24-hour front desk, concierge assistance, storage for luggage, room service, and free Wi-Fi are a some of the guest services provided by Hilton Garden Inn (Hilton Garden Inn, 2021). </a:t>
            </a:r>
          </a:p>
          <a:p>
            <a:r>
              <a:rPr lang="en-US" dirty="0"/>
              <a:t>The company also offers a variety of amenities to visitors, including as restaurants, bars, business </a:t>
            </a:r>
            <a:r>
              <a:rPr lang="en-US" dirty="0" err="1"/>
              <a:t>centres</a:t>
            </a:r>
            <a:r>
              <a:rPr lang="en-US" dirty="0"/>
              <a:t>, fitness </a:t>
            </a:r>
            <a:r>
              <a:rPr lang="en-US" dirty="0" err="1"/>
              <a:t>centres</a:t>
            </a:r>
            <a:r>
              <a:rPr lang="en-US" dirty="0"/>
              <a:t>, and swimming pools. Both business and leisure </a:t>
            </a:r>
            <a:r>
              <a:rPr lang="en-US" dirty="0" err="1"/>
              <a:t>travellers</a:t>
            </a:r>
            <a:r>
              <a:rPr lang="en-US" dirty="0"/>
              <a:t> will find these facilities to be accommodating and will have a convenient stay (O'Fallon &amp; Rutherford, 2010). </a:t>
            </a:r>
          </a:p>
          <a:p>
            <a:r>
              <a:rPr lang="en-US" dirty="0"/>
              <a:t>The brand has distinguished itself from rivals and built a devoted following thanks to its dedication to offering first-rate guest services and cutting-edge amenities (Wood, 2015).</a:t>
            </a:r>
            <a:endParaRPr lang="en-GB" dirty="0"/>
          </a:p>
          <a:p>
            <a:endParaRPr lang="en-GB" dirty="0"/>
          </a:p>
        </p:txBody>
      </p:sp>
      <p:sp>
        <p:nvSpPr>
          <p:cNvPr id="4" name="Slide Number Placeholder 3"/>
          <p:cNvSpPr>
            <a:spLocks noGrp="1"/>
          </p:cNvSpPr>
          <p:nvPr>
            <p:ph type="sldNum" sz="quarter" idx="5"/>
          </p:nvPr>
        </p:nvSpPr>
        <p:spPr/>
        <p:txBody>
          <a:bodyPr/>
          <a:lstStyle/>
          <a:p>
            <a:fld id="{08FD0339-EAC4-40C8-9082-50C6824C7C1E}" type="slidenum">
              <a:rPr lang="en-KE" smtClean="0"/>
              <a:t>4</a:t>
            </a:fld>
            <a:endParaRPr lang="en-KE"/>
          </a:p>
        </p:txBody>
      </p:sp>
    </p:spTree>
    <p:extLst>
      <p:ext uri="{BB962C8B-B14F-4D97-AF65-F5344CB8AC3E}">
        <p14:creationId xmlns:p14="http://schemas.microsoft.com/office/powerpoint/2010/main" val="462248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variety of amenities and services offered to visitors throughout their period of stay at a hotel can serve as a general definition of the type and breadth of guest services. According to </a:t>
            </a:r>
            <a:r>
              <a:rPr lang="en-US" dirty="0" err="1"/>
              <a:t>Tesone</a:t>
            </a:r>
            <a:r>
              <a:rPr lang="en-US" dirty="0"/>
              <a:t> (2014), these services might range from checking in and out guidance to concierge services, room service, housekeeping, and more. </a:t>
            </a:r>
          </a:p>
          <a:p>
            <a:r>
              <a:rPr lang="en-US" dirty="0"/>
              <a:t>Throughout their visit, guests should feel at ease, appreciated, and well-cared-for thanks to guest services. Hotels like Hilton Garden Inn may improve customer happiness, boost loyalty, and create </a:t>
            </a:r>
            <a:r>
              <a:rPr lang="en-US" dirty="0" err="1"/>
              <a:t>favourable</a:t>
            </a:r>
            <a:r>
              <a:rPr lang="en-US" dirty="0"/>
              <a:t> word-of-mouth marketing by offering great guest services (Walker, 2013). </a:t>
            </a:r>
          </a:p>
          <a:p>
            <a:r>
              <a:rPr lang="en-US" dirty="0"/>
              <a:t>In order to produce an experience that visitors will wish to repeat in the future, guest services must ultimately surpass their expectations (O'Fallon &amp; Rutherford, 2010).</a:t>
            </a:r>
            <a:endParaRPr lang="en-GB" dirty="0"/>
          </a:p>
          <a:p>
            <a:endParaRPr lang="en-GB" dirty="0"/>
          </a:p>
        </p:txBody>
      </p:sp>
      <p:sp>
        <p:nvSpPr>
          <p:cNvPr id="4" name="Slide Number Placeholder 3"/>
          <p:cNvSpPr>
            <a:spLocks noGrp="1"/>
          </p:cNvSpPr>
          <p:nvPr>
            <p:ph type="sldNum" sz="quarter" idx="5"/>
          </p:nvPr>
        </p:nvSpPr>
        <p:spPr/>
        <p:txBody>
          <a:bodyPr/>
          <a:lstStyle/>
          <a:p>
            <a:fld id="{08FD0339-EAC4-40C8-9082-50C6824C7C1E}" type="slidenum">
              <a:rPr lang="en-KE" smtClean="0"/>
              <a:t>5</a:t>
            </a:fld>
            <a:endParaRPr lang="en-KE"/>
          </a:p>
        </p:txBody>
      </p:sp>
    </p:spTree>
    <p:extLst>
      <p:ext uri="{BB962C8B-B14F-4D97-AF65-F5344CB8AC3E}">
        <p14:creationId xmlns:p14="http://schemas.microsoft.com/office/powerpoint/2010/main" val="2228572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Strengthening guest services In the hotel industry, having a talented workforce is crucial to offering top-notch customer service. Giving staff the power and tools they need to take the initiative and make choices that benefit guests is a key component of empowerment (Wood, 2015). </a:t>
            </a:r>
          </a:p>
          <a:p>
            <a:r>
              <a:rPr lang="en-US" dirty="0"/>
              <a:t>According to Johnston, Clark, and </a:t>
            </a:r>
            <a:r>
              <a:rPr lang="en-US" dirty="0" err="1"/>
              <a:t>Shulver</a:t>
            </a:r>
            <a:r>
              <a:rPr lang="en-US" dirty="0"/>
              <a:t> (2012), this can entail giving staff members the autonomy to solve issues and reach conclusions on their own as well as offering them access to training, knowledge, and assistance. </a:t>
            </a:r>
          </a:p>
          <a:p>
            <a:r>
              <a:rPr lang="en-US" dirty="0"/>
              <a:t>Enhancing guest services For the hotel and its customers, personnel has a number of advantages. Staff members are better able to react promptly and efficiently to customer demands and requests, which can boost client retention and satisfaction (</a:t>
            </a:r>
            <a:r>
              <a:rPr lang="en-US" dirty="0" err="1"/>
              <a:t>Heppell</a:t>
            </a:r>
            <a:r>
              <a:rPr lang="en-US" dirty="0"/>
              <a:t>, 2015). </a:t>
            </a:r>
          </a:p>
          <a:p>
            <a:r>
              <a:rPr lang="en-US" dirty="0"/>
              <a:t>As a result of feeling appreciated and trusted by their employer, empowered workers have higher staff morale and motivation (O'Fallon &amp; Rutherford, 2010). Furthermore, it can improve the hotel brand's reputation because empowered employees are more inclined to go extra mile to offer first-rate customer service (Walker, 2013).</a:t>
            </a:r>
            <a:endParaRPr lang="en-GB" dirty="0"/>
          </a:p>
          <a:p>
            <a:endParaRPr lang="en-GB" dirty="0"/>
          </a:p>
        </p:txBody>
      </p:sp>
      <p:sp>
        <p:nvSpPr>
          <p:cNvPr id="4" name="Slide Number Placeholder 3"/>
          <p:cNvSpPr>
            <a:spLocks noGrp="1"/>
          </p:cNvSpPr>
          <p:nvPr>
            <p:ph type="sldNum" sz="quarter" idx="5"/>
          </p:nvPr>
        </p:nvSpPr>
        <p:spPr/>
        <p:txBody>
          <a:bodyPr/>
          <a:lstStyle/>
          <a:p>
            <a:fld id="{08FD0339-EAC4-40C8-9082-50C6824C7C1E}" type="slidenum">
              <a:rPr lang="en-KE" smtClean="0"/>
              <a:t>6</a:t>
            </a:fld>
            <a:endParaRPr lang="en-KE"/>
          </a:p>
        </p:txBody>
      </p:sp>
    </p:spTree>
    <p:extLst>
      <p:ext uri="{BB962C8B-B14F-4D97-AF65-F5344CB8AC3E}">
        <p14:creationId xmlns:p14="http://schemas.microsoft.com/office/powerpoint/2010/main" val="132174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improve customer happiness and loyalty, </a:t>
            </a:r>
            <a:r>
              <a:rPr lang="en-US" dirty="0" err="1"/>
              <a:t>recognise</a:t>
            </a:r>
            <a:r>
              <a:rPr lang="en-US" dirty="0"/>
              <a:t> areas of strength and weakness, and obtain a competitive advantage in the hotel industry, evaluating guest services is essential (Walker, 2021).</a:t>
            </a:r>
          </a:p>
          <a:p>
            <a:r>
              <a:rPr lang="en-US" dirty="0"/>
              <a:t>Customer feedback, reviews, ratings, and surveys are the primary tools used to gauge how well guests are treated, and they are useful sources of insight into visitors' thoughts and expectations (Tesone,2014).</a:t>
            </a:r>
          </a:p>
          <a:p>
            <a:r>
              <a:rPr lang="en-US" dirty="0"/>
              <a:t>Hilton Garden Inn participates in the Hilton </a:t>
            </a:r>
            <a:r>
              <a:rPr lang="en-US" dirty="0" err="1"/>
              <a:t>Honours</a:t>
            </a:r>
            <a:r>
              <a:rPr lang="en-US" dirty="0"/>
              <a:t> loyalty </a:t>
            </a:r>
            <a:r>
              <a:rPr lang="en-US" dirty="0" err="1"/>
              <a:t>programme</a:t>
            </a:r>
            <a:r>
              <a:rPr lang="en-US" dirty="0"/>
              <a:t>, which provides </a:t>
            </a:r>
            <a:r>
              <a:rPr lang="en-US" dirty="0" err="1"/>
              <a:t>individualised</a:t>
            </a:r>
            <a:r>
              <a:rPr lang="en-US" dirty="0"/>
              <a:t> perks, special deals, and the opportunity to accumulate and exchange points to obtain free stays, room upgrades, and other benefits. Hilton can use the </a:t>
            </a:r>
            <a:r>
              <a:rPr lang="en-US" dirty="0" err="1"/>
              <a:t>programme</a:t>
            </a:r>
            <a:r>
              <a:rPr lang="en-US" dirty="0"/>
              <a:t> to collect information on customer preferences and </a:t>
            </a:r>
            <a:r>
              <a:rPr lang="en-US" dirty="0" err="1"/>
              <a:t>behaviour</a:t>
            </a:r>
            <a:r>
              <a:rPr lang="en-US" dirty="0"/>
              <a:t>, which it can then use to </a:t>
            </a:r>
            <a:r>
              <a:rPr lang="en-US" dirty="0" err="1"/>
              <a:t>customise</a:t>
            </a:r>
            <a:r>
              <a:rPr lang="en-US" dirty="0"/>
              <a:t> its services and marketing plans. n.d. (Hilton </a:t>
            </a:r>
            <a:r>
              <a:rPr lang="en-US" dirty="0" err="1"/>
              <a:t>Honours</a:t>
            </a:r>
            <a:r>
              <a:rPr lang="en-US" dirty="0"/>
              <a:t>)</a:t>
            </a:r>
            <a:endParaRPr lang="en-GB" dirty="0"/>
          </a:p>
          <a:p>
            <a:endParaRPr lang="en-GB" dirty="0"/>
          </a:p>
        </p:txBody>
      </p:sp>
      <p:sp>
        <p:nvSpPr>
          <p:cNvPr id="4" name="Slide Number Placeholder 3"/>
          <p:cNvSpPr>
            <a:spLocks noGrp="1"/>
          </p:cNvSpPr>
          <p:nvPr>
            <p:ph type="sldNum" sz="quarter" idx="5"/>
          </p:nvPr>
        </p:nvSpPr>
        <p:spPr/>
        <p:txBody>
          <a:bodyPr/>
          <a:lstStyle/>
          <a:p>
            <a:fld id="{08FD0339-EAC4-40C8-9082-50C6824C7C1E}" type="slidenum">
              <a:rPr lang="en-KE" smtClean="0"/>
              <a:t>7</a:t>
            </a:fld>
            <a:endParaRPr lang="en-KE"/>
          </a:p>
        </p:txBody>
      </p:sp>
    </p:spTree>
    <p:extLst>
      <p:ext uri="{BB962C8B-B14F-4D97-AF65-F5344CB8AC3E}">
        <p14:creationId xmlns:p14="http://schemas.microsoft.com/office/powerpoint/2010/main" val="820621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hotel business, hospitality is essential since it affects customer pleasure and loyalty. Walker (2013) asserts that providing a pleasant environment for visitors while simultaneously making them feel appreciated and cared for are key components of hospitality. </a:t>
            </a:r>
          </a:p>
          <a:p>
            <a:r>
              <a:rPr lang="en-US" dirty="0"/>
              <a:t>Hotels may offer </a:t>
            </a:r>
            <a:r>
              <a:rPr lang="en-US" dirty="0" err="1"/>
              <a:t>individualised</a:t>
            </a:r>
            <a:r>
              <a:rPr lang="en-US" dirty="0"/>
              <a:t> service, anticipate needs, and create exceptional experiences to meet and exceed visitor expectations. </a:t>
            </a:r>
          </a:p>
          <a:p>
            <a:r>
              <a:rPr lang="en-US" dirty="0"/>
              <a:t>To improve the guest experience, Hilton Garden Inn, for instance, provides a 24-hour pantry, a fitness </a:t>
            </a:r>
            <a:r>
              <a:rPr lang="en-US" dirty="0" err="1"/>
              <a:t>centre</a:t>
            </a:r>
            <a:r>
              <a:rPr lang="en-US" dirty="0"/>
              <a:t>, and free Wi-Fi. Additionally, the hotel has a welcoming and accommodating staff that is accessible to aid visitors with any needs. Hotels may foster long-lasting relationships with their customers by delivering outstanding service.</a:t>
            </a:r>
            <a:endParaRPr lang="en-GB" dirty="0"/>
          </a:p>
          <a:p>
            <a:endParaRPr lang="en-GB" dirty="0"/>
          </a:p>
        </p:txBody>
      </p:sp>
      <p:sp>
        <p:nvSpPr>
          <p:cNvPr id="4" name="Slide Number Placeholder 3"/>
          <p:cNvSpPr>
            <a:spLocks noGrp="1"/>
          </p:cNvSpPr>
          <p:nvPr>
            <p:ph type="sldNum" sz="quarter" idx="5"/>
          </p:nvPr>
        </p:nvSpPr>
        <p:spPr/>
        <p:txBody>
          <a:bodyPr/>
          <a:lstStyle/>
          <a:p>
            <a:fld id="{08FD0339-EAC4-40C8-9082-50C6824C7C1E}" type="slidenum">
              <a:rPr lang="en-KE" smtClean="0"/>
              <a:t>8</a:t>
            </a:fld>
            <a:endParaRPr lang="en-KE"/>
          </a:p>
        </p:txBody>
      </p:sp>
    </p:spTree>
    <p:extLst>
      <p:ext uri="{BB962C8B-B14F-4D97-AF65-F5344CB8AC3E}">
        <p14:creationId xmlns:p14="http://schemas.microsoft.com/office/powerpoint/2010/main" val="1910611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provide the distinctive and </a:t>
            </a:r>
            <a:r>
              <a:rPr lang="en-US" dirty="0" err="1"/>
              <a:t>customised</a:t>
            </a:r>
            <a:r>
              <a:rPr lang="en-US" dirty="0"/>
              <a:t> experiences that customers have grown to expect from hotels, </a:t>
            </a:r>
            <a:r>
              <a:rPr lang="en-US" dirty="0" err="1"/>
              <a:t>personalised</a:t>
            </a:r>
            <a:r>
              <a:rPr lang="en-US" dirty="0"/>
              <a:t> service is a critical component of the hospitality sector. Through a variety of channels, Hilton Garden Inn is dedicated to giving each visitor </a:t>
            </a:r>
            <a:r>
              <a:rPr lang="en-US" dirty="0" err="1"/>
              <a:t>individualised</a:t>
            </a:r>
            <a:r>
              <a:rPr lang="en-US" dirty="0"/>
              <a:t> treatment. </a:t>
            </a:r>
          </a:p>
          <a:p>
            <a:r>
              <a:rPr lang="en-US" dirty="0"/>
              <a:t>In order to provide a more </a:t>
            </a:r>
            <a:r>
              <a:rPr lang="en-US" dirty="0" err="1"/>
              <a:t>individualised</a:t>
            </a:r>
            <a:r>
              <a:rPr lang="en-US" dirty="0"/>
              <a:t> experience, one option is to make use of digital technology. One example is the Hilton </a:t>
            </a:r>
            <a:r>
              <a:rPr lang="en-US" dirty="0" err="1"/>
              <a:t>Honours</a:t>
            </a:r>
            <a:r>
              <a:rPr lang="en-US" dirty="0"/>
              <a:t> app, which enables users to check in, select their choice of room, and even open their hotel door using a smartphone. </a:t>
            </a:r>
          </a:p>
          <a:p>
            <a:r>
              <a:rPr lang="en-US" dirty="0"/>
              <a:t>The hotel also offers </a:t>
            </a:r>
            <a:r>
              <a:rPr lang="en-US" dirty="0" err="1"/>
              <a:t>personalised</a:t>
            </a:r>
            <a:r>
              <a:rPr lang="en-US" dirty="0"/>
              <a:t> dining options via its Garden Grille and Bar, letting customers select their </a:t>
            </a:r>
            <a:r>
              <a:rPr lang="en-US" dirty="0" err="1"/>
              <a:t>favourite</a:t>
            </a:r>
            <a:r>
              <a:rPr lang="en-US" dirty="0"/>
              <a:t> ingredients and cooking techniques. The Hilton Garden Inn attempts to increase customer happiness and loyalty by offering </a:t>
            </a:r>
            <a:r>
              <a:rPr lang="en-US" dirty="0" err="1"/>
              <a:t>individualised</a:t>
            </a:r>
            <a:r>
              <a:rPr lang="en-US" dirty="0"/>
              <a:t> service. (2013) Walker</a:t>
            </a:r>
            <a:endParaRPr lang="en-GB" dirty="0"/>
          </a:p>
          <a:p>
            <a:endParaRPr lang="en-GB" dirty="0"/>
          </a:p>
        </p:txBody>
      </p:sp>
      <p:sp>
        <p:nvSpPr>
          <p:cNvPr id="4" name="Slide Number Placeholder 3"/>
          <p:cNvSpPr>
            <a:spLocks noGrp="1"/>
          </p:cNvSpPr>
          <p:nvPr>
            <p:ph type="sldNum" sz="quarter" idx="5"/>
          </p:nvPr>
        </p:nvSpPr>
        <p:spPr/>
        <p:txBody>
          <a:bodyPr/>
          <a:lstStyle/>
          <a:p>
            <a:fld id="{08FD0339-EAC4-40C8-9082-50C6824C7C1E}" type="slidenum">
              <a:rPr lang="en-KE" smtClean="0"/>
              <a:t>9</a:t>
            </a:fld>
            <a:endParaRPr lang="en-KE"/>
          </a:p>
        </p:txBody>
      </p:sp>
    </p:spTree>
    <p:extLst>
      <p:ext uri="{BB962C8B-B14F-4D97-AF65-F5344CB8AC3E}">
        <p14:creationId xmlns:p14="http://schemas.microsoft.com/office/powerpoint/2010/main" val="478477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guarantee customer happiness, Hilton Garden Inn places a strong emphasis on quality assurance. Regular guest room and public area inspections, customer feedback and evaluations, and on-going staff training are just a few of the quality assurance procedures the hotel has put in place to ensure that it can continuously provide visitors with high-quality service.</a:t>
            </a:r>
          </a:p>
          <a:p>
            <a:r>
              <a:rPr lang="en-US" dirty="0"/>
              <a:t>In order to make sure that the hotel is exceeding guests' expectations and giving superior service, quality assurance is crucial. By keeping a close eye on quality and upholding high standards, Hilton Garden Inn can improve its standing, draw in new business, and forge lasting relationships with its visitors.</a:t>
            </a:r>
          </a:p>
          <a:p>
            <a:r>
              <a:rPr lang="en-US" dirty="0"/>
              <a:t>As Wood (2015) points out, quality assurance is important in the hospitality sector since it makes sure that visitors get the </a:t>
            </a:r>
            <a:r>
              <a:rPr lang="en-US" dirty="0" err="1"/>
              <a:t>calibre</a:t>
            </a:r>
            <a:r>
              <a:rPr lang="en-US" dirty="0"/>
              <a:t> of service they need. With the use of quality control procedures, Hilton Garden Inn is able to stand out from its rivals and provide great customer service.</a:t>
            </a:r>
            <a:endParaRPr lang="en-GB" dirty="0"/>
          </a:p>
          <a:p>
            <a:endParaRPr lang="en-GB" dirty="0"/>
          </a:p>
        </p:txBody>
      </p:sp>
      <p:sp>
        <p:nvSpPr>
          <p:cNvPr id="4" name="Slide Number Placeholder 3"/>
          <p:cNvSpPr>
            <a:spLocks noGrp="1"/>
          </p:cNvSpPr>
          <p:nvPr>
            <p:ph type="sldNum" sz="quarter" idx="5"/>
          </p:nvPr>
        </p:nvSpPr>
        <p:spPr/>
        <p:txBody>
          <a:bodyPr/>
          <a:lstStyle/>
          <a:p>
            <a:fld id="{08FD0339-EAC4-40C8-9082-50C6824C7C1E}" type="slidenum">
              <a:rPr lang="en-KE" smtClean="0"/>
              <a:t>10</a:t>
            </a:fld>
            <a:endParaRPr lang="en-KE"/>
          </a:p>
        </p:txBody>
      </p:sp>
    </p:spTree>
    <p:extLst>
      <p:ext uri="{BB962C8B-B14F-4D97-AF65-F5344CB8AC3E}">
        <p14:creationId xmlns:p14="http://schemas.microsoft.com/office/powerpoint/2010/main" val="1631779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 up, Hilton Garden Inn is a company that has been successful in giving its primary clients—business and leisure travelers—outstanding guest services and amenities. </a:t>
            </a:r>
            <a:r>
              <a:rPr lang="en-US" dirty="0" err="1"/>
              <a:t>Personalised</a:t>
            </a:r>
            <a:r>
              <a:rPr lang="en-US" dirty="0"/>
              <a:t> care, quality control, and a wide range of amenities like fitness </a:t>
            </a:r>
            <a:r>
              <a:rPr lang="en-US" dirty="0" err="1"/>
              <a:t>centres</a:t>
            </a:r>
            <a:r>
              <a:rPr lang="en-US" dirty="0"/>
              <a:t>, swimming pools, and business </a:t>
            </a:r>
            <a:r>
              <a:rPr lang="en-US" dirty="0" err="1"/>
              <a:t>centres</a:t>
            </a:r>
            <a:r>
              <a:rPr lang="en-US" dirty="0"/>
              <a:t> are all part of the hotel's nature and scope of its guest offerings. The hotel's emphasis on giving its workers more autonomy has improved customer satisfaction and loyalty. It is impossible to exaggerate how crucial it is to gauge how well guests are treated and to maintain a high standard of hospitality, and Hilton Garden Inn operates with this mindset. In general, the hotel's dedication to offering top-notch guest services has elevated it to the top of the list for visitors seeking comfort, convenience, and high-quality services.</a:t>
            </a:r>
            <a:endParaRPr lang="en-GB" dirty="0"/>
          </a:p>
        </p:txBody>
      </p:sp>
      <p:sp>
        <p:nvSpPr>
          <p:cNvPr id="4" name="Slide Number Placeholder 3"/>
          <p:cNvSpPr>
            <a:spLocks noGrp="1"/>
          </p:cNvSpPr>
          <p:nvPr>
            <p:ph type="sldNum" sz="quarter" idx="5"/>
          </p:nvPr>
        </p:nvSpPr>
        <p:spPr/>
        <p:txBody>
          <a:bodyPr/>
          <a:lstStyle/>
          <a:p>
            <a:fld id="{08FD0339-EAC4-40C8-9082-50C6824C7C1E}" type="slidenum">
              <a:rPr lang="en-KE" smtClean="0"/>
              <a:t>11</a:t>
            </a:fld>
            <a:endParaRPr lang="en-KE"/>
          </a:p>
        </p:txBody>
      </p:sp>
    </p:spTree>
    <p:extLst>
      <p:ext uri="{BB962C8B-B14F-4D97-AF65-F5344CB8AC3E}">
        <p14:creationId xmlns:p14="http://schemas.microsoft.com/office/powerpoint/2010/main" val="1095635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19604A-F0CB-41B3-8D3E-BE0B6F5CA9DA}" type="datetimeFigureOut">
              <a:rPr lang="en-KE" smtClean="0"/>
              <a:t>05/22/2023</a:t>
            </a:fld>
            <a:endParaRPr lang="en-KE"/>
          </a:p>
        </p:txBody>
      </p:sp>
      <p:sp>
        <p:nvSpPr>
          <p:cNvPr id="5" name="Footer Placeholder 4"/>
          <p:cNvSpPr>
            <a:spLocks noGrp="1"/>
          </p:cNvSpPr>
          <p:nvPr>
            <p:ph type="ftr" sz="quarter" idx="11"/>
          </p:nvPr>
        </p:nvSpPr>
        <p:spPr>
          <a:xfrm>
            <a:off x="2416500" y="329307"/>
            <a:ext cx="4973915" cy="309201"/>
          </a:xfrm>
        </p:spPr>
        <p:txBody>
          <a:bodyPr/>
          <a:lstStyle/>
          <a:p>
            <a:endParaRPr lang="en-KE"/>
          </a:p>
        </p:txBody>
      </p:sp>
      <p:sp>
        <p:nvSpPr>
          <p:cNvPr id="6" name="Slide Number Placeholder 5"/>
          <p:cNvSpPr>
            <a:spLocks noGrp="1"/>
          </p:cNvSpPr>
          <p:nvPr>
            <p:ph type="sldNum" sz="quarter" idx="12"/>
          </p:nvPr>
        </p:nvSpPr>
        <p:spPr>
          <a:xfrm>
            <a:off x="1437664" y="798973"/>
            <a:ext cx="811019" cy="503578"/>
          </a:xfrm>
        </p:spPr>
        <p:txBody>
          <a:bodyPr/>
          <a:lstStyle/>
          <a:p>
            <a:fld id="{83C3C156-D4AE-4A38-AC35-077B304DB560}" type="slidenum">
              <a:rPr lang="en-KE" smtClean="0"/>
              <a:t>‹#›</a:t>
            </a:fld>
            <a:endParaRPr lang="en-KE"/>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5082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19604A-F0CB-41B3-8D3E-BE0B6F5CA9DA}" type="datetimeFigureOut">
              <a:rPr lang="en-KE" smtClean="0"/>
              <a:t>05/22/2023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C3C156-D4AE-4A38-AC35-077B304DB560}" type="slidenum">
              <a:rPr lang="en-KE" smtClean="0"/>
              <a:t>‹#›</a:t>
            </a:fld>
            <a:endParaRPr lang="en-KE"/>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761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19604A-F0CB-41B3-8D3E-BE0B6F5CA9DA}" type="datetimeFigureOut">
              <a:rPr lang="en-KE" smtClean="0"/>
              <a:t>05/22/2023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C3C156-D4AE-4A38-AC35-077B304DB560}" type="slidenum">
              <a:rPr lang="en-KE" smtClean="0"/>
              <a:t>‹#›</a:t>
            </a:fld>
            <a:endParaRPr lang="en-KE"/>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72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19604A-F0CB-41B3-8D3E-BE0B6F5CA9DA}" type="datetimeFigureOut">
              <a:rPr lang="en-KE" smtClean="0"/>
              <a:t>05/22/2023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83C3C156-D4AE-4A38-AC35-077B304DB560}" type="slidenum">
              <a:rPr lang="en-KE" smtClean="0"/>
              <a:t>‹#›</a:t>
            </a:fld>
            <a:endParaRPr lang="en-KE"/>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6929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19604A-F0CB-41B3-8D3E-BE0B6F5CA9DA}" type="datetimeFigureOut">
              <a:rPr lang="en-KE" smtClean="0"/>
              <a:t>05/22/2023</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83C3C156-D4AE-4A38-AC35-077B304DB560}" type="slidenum">
              <a:rPr lang="en-KE" smtClean="0"/>
              <a:t>‹#›</a:t>
            </a:fld>
            <a:endParaRPr lang="en-KE"/>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5281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19604A-F0CB-41B3-8D3E-BE0B6F5CA9DA}" type="datetimeFigureOut">
              <a:rPr lang="en-KE" smtClean="0"/>
              <a:t>05/22/2023</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83C3C156-D4AE-4A38-AC35-077B304DB560}" type="slidenum">
              <a:rPr lang="en-KE" smtClean="0"/>
              <a:t>‹#›</a:t>
            </a:fld>
            <a:endParaRPr lang="en-KE"/>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2108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19604A-F0CB-41B3-8D3E-BE0B6F5CA9DA}" type="datetimeFigureOut">
              <a:rPr lang="en-KE" smtClean="0"/>
              <a:t>05/22/2023</a:t>
            </a:fld>
            <a:endParaRPr lang="en-KE"/>
          </a:p>
        </p:txBody>
      </p:sp>
      <p:sp>
        <p:nvSpPr>
          <p:cNvPr id="3" name="Footer Placeholder 2"/>
          <p:cNvSpPr>
            <a:spLocks noGrp="1"/>
          </p:cNvSpPr>
          <p:nvPr>
            <p:ph type="ftr" sz="quarter" idx="11"/>
          </p:nvPr>
        </p:nvSpPr>
        <p:spPr/>
        <p:txBody>
          <a:bodyPr/>
          <a:lstStyle/>
          <a:p>
            <a:endParaRPr lang="en-KE"/>
          </a:p>
        </p:txBody>
      </p:sp>
      <p:sp>
        <p:nvSpPr>
          <p:cNvPr id="4" name="Slide Number Placeholder 3"/>
          <p:cNvSpPr>
            <a:spLocks noGrp="1"/>
          </p:cNvSpPr>
          <p:nvPr>
            <p:ph type="sldNum" sz="quarter" idx="12"/>
          </p:nvPr>
        </p:nvSpPr>
        <p:spPr/>
        <p:txBody>
          <a:bodyPr/>
          <a:lstStyle/>
          <a:p>
            <a:fld id="{83C3C156-D4AE-4A38-AC35-077B304DB560}" type="slidenum">
              <a:rPr lang="en-KE" smtClean="0"/>
              <a:t>‹#›</a:t>
            </a:fld>
            <a:endParaRPr lang="en-KE"/>
          </a:p>
        </p:txBody>
      </p:sp>
    </p:spTree>
    <p:extLst>
      <p:ext uri="{BB962C8B-B14F-4D97-AF65-F5344CB8AC3E}">
        <p14:creationId xmlns:p14="http://schemas.microsoft.com/office/powerpoint/2010/main" val="4285767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19604A-F0CB-41B3-8D3E-BE0B6F5CA9DA}" type="datetimeFigureOut">
              <a:rPr lang="en-KE" smtClean="0"/>
              <a:t>05/22/2023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83C3C156-D4AE-4A38-AC35-077B304DB560}" type="slidenum">
              <a:rPr lang="en-KE" smtClean="0"/>
              <a:t>‹#›</a:t>
            </a:fld>
            <a:endParaRPr lang="en-KE"/>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1873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019604A-F0CB-41B3-8D3E-BE0B6F5CA9DA}" type="datetimeFigureOut">
              <a:rPr lang="en-KE" smtClean="0"/>
              <a:t>05/22/2023</a:t>
            </a:fld>
            <a:endParaRPr lang="en-KE"/>
          </a:p>
        </p:txBody>
      </p:sp>
      <p:sp>
        <p:nvSpPr>
          <p:cNvPr id="6" name="Footer Placeholder 5"/>
          <p:cNvSpPr>
            <a:spLocks noGrp="1"/>
          </p:cNvSpPr>
          <p:nvPr>
            <p:ph type="ftr" sz="quarter" idx="11"/>
          </p:nvPr>
        </p:nvSpPr>
        <p:spPr>
          <a:xfrm>
            <a:off x="1447382" y="318640"/>
            <a:ext cx="5541004" cy="320931"/>
          </a:xfrm>
        </p:spPr>
        <p:txBody>
          <a:bodyPr/>
          <a:lstStyle/>
          <a:p>
            <a:endParaRPr lang="en-KE"/>
          </a:p>
        </p:txBody>
      </p:sp>
      <p:sp>
        <p:nvSpPr>
          <p:cNvPr id="7" name="Slide Number Placeholder 6"/>
          <p:cNvSpPr>
            <a:spLocks noGrp="1"/>
          </p:cNvSpPr>
          <p:nvPr>
            <p:ph type="sldNum" sz="quarter" idx="12"/>
          </p:nvPr>
        </p:nvSpPr>
        <p:spPr/>
        <p:txBody>
          <a:bodyPr/>
          <a:lstStyle/>
          <a:p>
            <a:fld id="{83C3C156-D4AE-4A38-AC35-077B304DB560}" type="slidenum">
              <a:rPr lang="en-KE" smtClean="0"/>
              <a:t>‹#›</a:t>
            </a:fld>
            <a:endParaRPr lang="en-KE"/>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1518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19604A-F0CB-41B3-8D3E-BE0B6F5CA9DA}" type="datetimeFigureOut">
              <a:rPr lang="en-KE" smtClean="0"/>
              <a:t>05/22/2023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C3C156-D4AE-4A38-AC35-077B304DB560}" type="slidenum">
              <a:rPr lang="en-KE" smtClean="0"/>
              <a:t>‹#›</a:t>
            </a:fld>
            <a:endParaRPr lang="en-KE"/>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0950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19604A-F0CB-41B3-8D3E-BE0B6F5CA9DA}" type="datetimeFigureOut">
              <a:rPr lang="en-KE" smtClean="0"/>
              <a:t>05/22/2023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83C3C156-D4AE-4A38-AC35-077B304DB560}" type="slidenum">
              <a:rPr lang="en-KE" smtClean="0"/>
              <a:t>‹#›</a:t>
            </a:fld>
            <a:endParaRPr lang="en-KE"/>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68747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019604A-F0CB-41B3-8D3E-BE0B6F5CA9DA}" type="datetimeFigureOut">
              <a:rPr lang="en-KE" smtClean="0"/>
              <a:t>05/22/2023</a:t>
            </a:fld>
            <a:endParaRPr lang="en-KE"/>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KE"/>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3C3C156-D4AE-4A38-AC35-077B304DB560}" type="slidenum">
              <a:rPr lang="en-KE" smtClean="0"/>
              <a:t>‹#›</a:t>
            </a:fld>
            <a:endParaRPr lang="en-KE"/>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48646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hyperlink" Target="https://andystravelblog.com/2014/12/16/hilton-garden-inn-frankfurt-review/hilton-garden-inn-frankfurt-airport-9/"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image" Target="../media/image1.jpg"/><Relationship Id="rId4" Type="http://schemas.openxmlformats.org/officeDocument/2006/relationships/hyperlink" Target="https://andystravelblog.com/2014/12/16/hilton-garden-inn-frankfurt-review/hilton-garden-inn-frankfurt-airport-9/"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2" Type="http://schemas.openxmlformats.org/officeDocument/2006/relationships/hyperlink" Target="https://hiltongardeninn3.hilton.com/en/about/guest-service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2" name="Rectangle 21">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Box 3">
            <a:extLst>
              <a:ext uri="{FF2B5EF4-FFF2-40B4-BE49-F238E27FC236}">
                <a16:creationId xmlns:a16="http://schemas.microsoft.com/office/drawing/2014/main" id="{D6955FFA-3CB4-4B26-853D-385CD8FDA59B}"/>
              </a:ext>
            </a:extLst>
          </p:cNvPr>
          <p:cNvSpPr txBox="1"/>
          <p:nvPr/>
        </p:nvSpPr>
        <p:spPr>
          <a:xfrm>
            <a:off x="1451581" y="2015732"/>
            <a:ext cx="3526523" cy="3450613"/>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1500" b="1" dirty="0"/>
              <a:t>THE ROLE OF GUEST SERVICES, HOSPITALITY AND QUALITY SERVICE IN HOTEL INDUSTRY</a:t>
            </a:r>
          </a:p>
          <a:p>
            <a:pPr indent="-228600" defTabSz="914400">
              <a:lnSpc>
                <a:spcPct val="110000"/>
              </a:lnSpc>
              <a:spcAft>
                <a:spcPts val="600"/>
              </a:spcAft>
              <a:buClr>
                <a:schemeClr val="accent1"/>
              </a:buClr>
              <a:buSzPct val="100000"/>
              <a:buFont typeface="Arial" panose="020B0604020202020204" pitchFamily="34" charset="0"/>
              <a:buChar char="•"/>
            </a:pPr>
            <a:endParaRPr lang="en-US" sz="1500" b="1" dirty="0"/>
          </a:p>
          <a:p>
            <a:pPr indent="-228600" defTabSz="914400">
              <a:lnSpc>
                <a:spcPct val="110000"/>
              </a:lnSpc>
              <a:spcAft>
                <a:spcPts val="600"/>
              </a:spcAft>
              <a:buClr>
                <a:schemeClr val="accent1"/>
              </a:buClr>
              <a:buSzPct val="100000"/>
              <a:buFont typeface="Arial" panose="020B0604020202020204" pitchFamily="34" charset="0"/>
              <a:buChar char="•"/>
            </a:pPr>
            <a:r>
              <a:rPr lang="en-US" sz="1500" b="1" dirty="0"/>
              <a:t>CASE STUDY OF HILTON GARDEN INN BY HILTON</a:t>
            </a:r>
          </a:p>
          <a:p>
            <a:pPr indent="-228600" defTabSz="914400">
              <a:lnSpc>
                <a:spcPct val="110000"/>
              </a:lnSpc>
              <a:spcAft>
                <a:spcPts val="600"/>
              </a:spcAft>
              <a:buClr>
                <a:schemeClr val="accent1"/>
              </a:buClr>
              <a:buSzPct val="100000"/>
              <a:buFont typeface="Arial" panose="020B0604020202020204" pitchFamily="34" charset="0"/>
              <a:buChar char="•"/>
            </a:pPr>
            <a:endParaRPr lang="en-US" sz="1500" b="1" dirty="0"/>
          </a:p>
          <a:p>
            <a:pPr indent="-228600" defTabSz="914400">
              <a:lnSpc>
                <a:spcPct val="110000"/>
              </a:lnSpc>
              <a:spcAft>
                <a:spcPts val="600"/>
              </a:spcAft>
              <a:buClr>
                <a:schemeClr val="accent1"/>
              </a:buClr>
              <a:buSzPct val="100000"/>
              <a:buFont typeface="Arial" panose="020B0604020202020204" pitchFamily="34" charset="0"/>
              <a:buChar char="•"/>
            </a:pPr>
            <a:r>
              <a:rPr lang="en-US" sz="1500" b="1" dirty="0"/>
              <a:t>STUDENT NUMBER:</a:t>
            </a:r>
          </a:p>
          <a:p>
            <a:pPr indent="-228600" defTabSz="914400">
              <a:lnSpc>
                <a:spcPct val="110000"/>
              </a:lnSpc>
              <a:spcAft>
                <a:spcPts val="600"/>
              </a:spcAft>
              <a:buClr>
                <a:schemeClr val="accent1"/>
              </a:buClr>
              <a:buSzPct val="100000"/>
              <a:buFont typeface="Arial" panose="020B0604020202020204" pitchFamily="34" charset="0"/>
              <a:buChar char="•"/>
            </a:pPr>
            <a:endParaRPr lang="en-US" sz="1500" b="1" dirty="0"/>
          </a:p>
          <a:p>
            <a:pPr indent="-228600" defTabSz="914400">
              <a:lnSpc>
                <a:spcPct val="110000"/>
              </a:lnSpc>
              <a:spcAft>
                <a:spcPts val="600"/>
              </a:spcAft>
              <a:buClr>
                <a:schemeClr val="accent1"/>
              </a:buClr>
              <a:buSzPct val="100000"/>
              <a:buFont typeface="Arial" panose="020B0604020202020204" pitchFamily="34" charset="0"/>
              <a:buChar char="•"/>
            </a:pPr>
            <a:r>
              <a:rPr lang="en-US" sz="1500" b="1" dirty="0"/>
              <a:t>SUBMISSION DATE:</a:t>
            </a:r>
          </a:p>
        </p:txBody>
      </p:sp>
      <p:grpSp>
        <p:nvGrpSpPr>
          <p:cNvPr id="24" name="Group 23">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25" name="Rectangle 24">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54B870BB-05E3-4E55-8722-D52FC46EA7C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7064" b="-3"/>
          <a:stretch/>
        </p:blipFill>
        <p:spPr>
          <a:xfrm flipV="1">
            <a:off x="6093926" y="1116345"/>
            <a:ext cx="4821551" cy="3866172"/>
          </a:xfrm>
          <a:prstGeom prst="rect">
            <a:avLst/>
          </a:prstGeom>
        </p:spPr>
      </p:pic>
      <p:pic>
        <p:nvPicPr>
          <p:cNvPr id="28" name="Picture 27">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53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ity on a sunny day">
            <a:extLst>
              <a:ext uri="{FF2B5EF4-FFF2-40B4-BE49-F238E27FC236}">
                <a16:creationId xmlns:a16="http://schemas.microsoft.com/office/drawing/2014/main" id="{D11C7064-21C3-4497-F62A-85257161CEE4}"/>
              </a:ext>
            </a:extLst>
          </p:cNvPr>
          <p:cNvPicPr>
            <a:picLocks noChangeAspect="1"/>
          </p:cNvPicPr>
          <p:nvPr/>
        </p:nvPicPr>
        <p:blipFill rotWithShape="1">
          <a:blip r:embed="rId3">
            <a:duotone>
              <a:schemeClr val="bg2">
                <a:shade val="45000"/>
                <a:satMod val="135000"/>
              </a:schemeClr>
              <a:prstClr val="white"/>
            </a:duotone>
            <a:alphaModFix amt="50000"/>
          </a:blip>
          <a:srcRect t="17120"/>
          <a:stretch/>
        </p:blipFill>
        <p:spPr>
          <a:xfrm>
            <a:off x="305" y="10"/>
            <a:ext cx="12191695" cy="6857990"/>
          </a:xfrm>
          <a:prstGeom prst="rect">
            <a:avLst/>
          </a:prstGeom>
        </p:spPr>
      </p:pic>
      <p:cxnSp>
        <p:nvCxnSpPr>
          <p:cNvPr id="13" name="Straight Connector 12">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 name="Title 3">
            <a:extLst>
              <a:ext uri="{FF2B5EF4-FFF2-40B4-BE49-F238E27FC236}">
                <a16:creationId xmlns:a16="http://schemas.microsoft.com/office/drawing/2014/main" id="{2498A775-C880-4577-AB9E-4581E20B9F9A}"/>
              </a:ext>
            </a:extLst>
          </p:cNvPr>
          <p:cNvSpPr>
            <a:spLocks noGrp="1"/>
          </p:cNvSpPr>
          <p:nvPr>
            <p:ph type="title"/>
          </p:nvPr>
        </p:nvSpPr>
        <p:spPr>
          <a:xfrm>
            <a:off x="1451579" y="804519"/>
            <a:ext cx="9603275" cy="1049235"/>
          </a:xfrm>
        </p:spPr>
        <p:txBody>
          <a:bodyPr>
            <a:normAutofit/>
          </a:bodyPr>
          <a:lstStyle/>
          <a:p>
            <a:r>
              <a:rPr lang="en-US" dirty="0"/>
              <a:t>INTRODUCTION</a:t>
            </a:r>
            <a:endParaRPr lang="en-KE" dirty="0"/>
          </a:p>
        </p:txBody>
      </p:sp>
      <p:sp>
        <p:nvSpPr>
          <p:cNvPr id="15" name="Rectangle 14">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36ED64AF-6933-4E55-ABA2-8F7117C09904}"/>
              </a:ext>
            </a:extLst>
          </p:cNvPr>
          <p:cNvSpPr>
            <a:spLocks noGrp="1"/>
          </p:cNvSpPr>
          <p:nvPr>
            <p:ph idx="1"/>
          </p:nvPr>
        </p:nvSpPr>
        <p:spPr>
          <a:xfrm>
            <a:off x="1451579" y="2015732"/>
            <a:ext cx="9603275" cy="3450613"/>
          </a:xfrm>
        </p:spPr>
        <p:txBody>
          <a:bodyPr>
            <a:normAutofit/>
          </a:bodyPr>
          <a:lstStyle/>
          <a:p>
            <a:pPr>
              <a:lnSpc>
                <a:spcPct val="110000"/>
              </a:lnSpc>
            </a:pPr>
            <a:r>
              <a:rPr lang="en-US" sz="1800" dirty="0"/>
              <a:t>With more than 18 hotel brands in its portfolio, including Hilton Garden Inn, Hilton Worldwide is a major player in the hospitality industry. A mid-range hotel chain, Hilton Garden Inn provides features and services that cater to the requirements of </a:t>
            </a:r>
            <a:r>
              <a:rPr lang="en-US" sz="1800" err="1"/>
              <a:t>travellers</a:t>
            </a:r>
            <a:r>
              <a:rPr lang="en-US" sz="1800" dirty="0"/>
              <a:t> on both ends of the spectrum. </a:t>
            </a:r>
          </a:p>
          <a:p>
            <a:pPr>
              <a:lnSpc>
                <a:spcPct val="110000"/>
              </a:lnSpc>
            </a:pPr>
            <a:r>
              <a:rPr lang="en-US" sz="1800" dirty="0"/>
              <a:t>With a particular emphasis on Hilton Garden Inn, we will cover the function and significance of hospitality and top-notch customer service in the hotel sector in this presentation. We will explore the significance of taking into account the type, extent, and purpose of guest services generally, as well as the amenities and services offered by Hilton Garden Inn.</a:t>
            </a:r>
          </a:p>
          <a:p>
            <a:pPr>
              <a:lnSpc>
                <a:spcPct val="110000"/>
              </a:lnSpc>
            </a:pPr>
            <a:r>
              <a:rPr lang="en-US" sz="1800" dirty="0"/>
              <a:t> We will also look at how </a:t>
            </a:r>
            <a:r>
              <a:rPr lang="en-US" sz="1800" err="1"/>
              <a:t>personalised</a:t>
            </a:r>
            <a:r>
              <a:rPr lang="en-US" sz="1800" dirty="0"/>
              <a:t> service and quality control procedures may help hotels meet and surpass their guests' expectations (Walker, 2013).</a:t>
            </a:r>
            <a:endParaRPr lang="en-KE" sz="1800" dirty="0"/>
          </a:p>
        </p:txBody>
      </p:sp>
      <p:pic>
        <p:nvPicPr>
          <p:cNvPr id="17" name="Picture 16">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3037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547BCC1-324A-4619-A88E-C9166D74C032}"/>
              </a:ext>
            </a:extLst>
          </p:cNvPr>
          <p:cNvSpPr>
            <a:spLocks noGrp="1"/>
          </p:cNvSpPr>
          <p:nvPr>
            <p:ph type="title"/>
          </p:nvPr>
        </p:nvSpPr>
        <p:spPr>
          <a:xfrm>
            <a:off x="339810" y="804520"/>
            <a:ext cx="6662125" cy="1049235"/>
          </a:xfrm>
        </p:spPr>
        <p:txBody>
          <a:bodyPr>
            <a:normAutofit/>
          </a:bodyPr>
          <a:lstStyle/>
          <a:p>
            <a:r>
              <a:rPr lang="en-US" dirty="0"/>
              <a:t>HILTON GARDEN INN</a:t>
            </a:r>
            <a:endParaRPr lang="en-KE" dirty="0"/>
          </a:p>
        </p:txBody>
      </p:sp>
      <p:sp>
        <p:nvSpPr>
          <p:cNvPr id="15" name="Rectangle 14">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B543CFAC-5073-4CA0-955A-C2D71788288A}"/>
              </a:ext>
            </a:extLst>
          </p:cNvPr>
          <p:cNvSpPr>
            <a:spLocks noGrp="1"/>
          </p:cNvSpPr>
          <p:nvPr>
            <p:ph idx="1"/>
          </p:nvPr>
        </p:nvSpPr>
        <p:spPr>
          <a:xfrm>
            <a:off x="327318" y="1990749"/>
            <a:ext cx="6674617" cy="3475596"/>
          </a:xfrm>
        </p:spPr>
        <p:txBody>
          <a:bodyPr>
            <a:normAutofit/>
          </a:bodyPr>
          <a:lstStyle/>
          <a:p>
            <a:pPr>
              <a:lnSpc>
                <a:spcPct val="110000"/>
              </a:lnSpc>
            </a:pPr>
            <a:r>
              <a:rPr lang="en-US" sz="1400" dirty="0"/>
              <a:t>Under the Hilton Worldwide umbrella, the mid-priced Hilton Garden Inn hotel brand is renowned for offering both business and leisure </a:t>
            </a:r>
            <a:r>
              <a:rPr lang="en-US" sz="1400" err="1"/>
              <a:t>travellers</a:t>
            </a:r>
            <a:r>
              <a:rPr lang="en-US" sz="1400" dirty="0"/>
              <a:t> accessible elegance and comfort. With over 850 properties spread across 50 nations, the brand is well-known throughout the world (Hilton Garden Inn, 2021). </a:t>
            </a:r>
          </a:p>
          <a:p>
            <a:pPr>
              <a:lnSpc>
                <a:spcPct val="110000"/>
              </a:lnSpc>
            </a:pPr>
            <a:r>
              <a:rPr lang="en-US" sz="1400" dirty="0"/>
              <a:t>Corporate </a:t>
            </a:r>
            <a:r>
              <a:rPr lang="en-GB" sz="1400" dirty="0"/>
              <a:t>travellers</a:t>
            </a:r>
            <a:r>
              <a:rPr lang="en-US" sz="1400" dirty="0"/>
              <a:t> and leisure tourists looking for high-quality rooms at reasonable prices make up the majority of Hilton Garden Inn's customers. The brand's amenities and offerings, such as the </a:t>
            </a:r>
            <a:r>
              <a:rPr lang="en-US" sz="1400" err="1"/>
              <a:t>cosy</a:t>
            </a:r>
            <a:r>
              <a:rPr lang="en-US" sz="1400" dirty="0"/>
              <a:t> rooms, broadband internet access, fitness </a:t>
            </a:r>
            <a:r>
              <a:rPr lang="en-US" sz="1400" err="1"/>
              <a:t>centres</a:t>
            </a:r>
            <a:r>
              <a:rPr lang="en-US" sz="1400" dirty="0"/>
              <a:t>, meeting spaces, and business </a:t>
            </a:r>
            <a:r>
              <a:rPr lang="en-US" sz="1400" err="1"/>
              <a:t>centres</a:t>
            </a:r>
            <a:r>
              <a:rPr lang="en-US" sz="1400" dirty="0"/>
              <a:t>, are made to satisfy the requirements of these customers (O'Fallon &amp; Rutherford, 2010). </a:t>
            </a:r>
          </a:p>
          <a:p>
            <a:pPr>
              <a:lnSpc>
                <a:spcPct val="110000"/>
              </a:lnSpc>
            </a:pPr>
            <a:r>
              <a:rPr lang="en-US" sz="1400" dirty="0"/>
              <a:t>The business has built a devoted client base and established a solid reputation in the market thanks to its focus on offering excellent guest experiences and </a:t>
            </a:r>
            <a:r>
              <a:rPr lang="en-US" sz="1400" err="1"/>
              <a:t>personalised</a:t>
            </a:r>
            <a:r>
              <a:rPr lang="en-US" sz="1400" dirty="0"/>
              <a:t> care (Tesone, 2014).</a:t>
            </a:r>
            <a:endParaRPr lang="en-KE" sz="1400" dirty="0"/>
          </a:p>
        </p:txBody>
      </p:sp>
      <p:grpSp>
        <p:nvGrpSpPr>
          <p:cNvPr id="17" name="Group 16">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8" name="Rectangle 17">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6263AFE0-8102-4122-94B8-0A0E5D05886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449" r="35404" b="-3"/>
          <a:stretch/>
        </p:blipFill>
        <p:spPr>
          <a:xfrm flipV="1">
            <a:off x="8116373" y="1116345"/>
            <a:ext cx="2799103" cy="3866172"/>
          </a:xfrm>
          <a:prstGeom prst="rect">
            <a:avLst/>
          </a:prstGeom>
        </p:spPr>
      </p:pic>
      <p:pic>
        <p:nvPicPr>
          <p:cNvPr id="21" name="Picture 20">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73186C9-7753-4F76-9FC3-22C01437038A}"/>
              </a:ext>
            </a:extLst>
          </p:cNvPr>
          <p:cNvSpPr txBox="1"/>
          <p:nvPr/>
        </p:nvSpPr>
        <p:spPr>
          <a:xfrm>
            <a:off x="8460958" y="4782462"/>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andystravelblog.com/2014/12/16/hilton-garden-inn-frankfurt-review/hilton-garden-inn-frankfurt-airport-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863441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el bell">
            <a:extLst>
              <a:ext uri="{FF2B5EF4-FFF2-40B4-BE49-F238E27FC236}">
                <a16:creationId xmlns:a16="http://schemas.microsoft.com/office/drawing/2014/main" id="{C9800131-634E-93DE-15E5-22999F8DEE1D}"/>
              </a:ext>
            </a:extLst>
          </p:cNvPr>
          <p:cNvPicPr>
            <a:picLocks noChangeAspect="1"/>
          </p:cNvPicPr>
          <p:nvPr/>
        </p:nvPicPr>
        <p:blipFill rotWithShape="1">
          <a:blip r:embed="rId3">
            <a:alphaModFix amt="50000"/>
            <a:grayscl/>
          </a:blip>
          <a:srcRect t="15602"/>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424E6AA-FFC2-464F-A518-753151F24711}"/>
              </a:ext>
            </a:extLst>
          </p:cNvPr>
          <p:cNvSpPr>
            <a:spLocks noGrp="1"/>
          </p:cNvSpPr>
          <p:nvPr>
            <p:ph type="title"/>
          </p:nvPr>
        </p:nvSpPr>
        <p:spPr>
          <a:xfrm>
            <a:off x="1130271" y="1193800"/>
            <a:ext cx="3193050" cy="4699000"/>
          </a:xfrm>
        </p:spPr>
        <p:txBody>
          <a:bodyPr anchor="ctr">
            <a:normAutofit/>
          </a:bodyPr>
          <a:lstStyle/>
          <a:p>
            <a:r>
              <a:rPr lang="en-GB" dirty="0"/>
              <a:t>GUEST SERVICES AND FACILITIES</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54A06B-A4FF-43F6-B65D-40832BF7A36E}"/>
              </a:ext>
            </a:extLst>
          </p:cNvPr>
          <p:cNvSpPr>
            <a:spLocks noGrp="1"/>
          </p:cNvSpPr>
          <p:nvPr>
            <p:ph idx="1"/>
          </p:nvPr>
        </p:nvSpPr>
        <p:spPr>
          <a:xfrm>
            <a:off x="4976636" y="444292"/>
            <a:ext cx="7059451" cy="5810770"/>
          </a:xfrm>
        </p:spPr>
        <p:txBody>
          <a:bodyPr anchor="ctr">
            <a:normAutofit/>
          </a:bodyPr>
          <a:lstStyle/>
          <a:p>
            <a:pPr>
              <a:lnSpc>
                <a:spcPct val="110000"/>
              </a:lnSpc>
            </a:pPr>
            <a:r>
              <a:rPr lang="en-US" dirty="0"/>
              <a:t>A variety of amenities and services are available to guests at Hilton Garden Inn in order to improve their stays and guarantee their pleasure. A 24-hour front desk, concierge assistance, storage for luggage, room service, and free Wi-Fi are a some of the guest services provided by Hilton Garden Inn (Hilton Garden Inn, 2021). </a:t>
            </a:r>
          </a:p>
          <a:p>
            <a:pPr>
              <a:lnSpc>
                <a:spcPct val="110000"/>
              </a:lnSpc>
            </a:pPr>
            <a:r>
              <a:rPr lang="en-US" dirty="0"/>
              <a:t>The company also offers a variety of amenities to visitors, including as restaurants, bars, business </a:t>
            </a:r>
            <a:r>
              <a:rPr lang="en-US" err="1"/>
              <a:t>centres</a:t>
            </a:r>
            <a:r>
              <a:rPr lang="en-US" dirty="0"/>
              <a:t>, fitness </a:t>
            </a:r>
            <a:r>
              <a:rPr lang="en-US" err="1"/>
              <a:t>centres</a:t>
            </a:r>
            <a:r>
              <a:rPr lang="en-US" dirty="0"/>
              <a:t>, and swimming pools. Both business and leisure </a:t>
            </a:r>
            <a:r>
              <a:rPr lang="en-US" err="1"/>
              <a:t>travellers</a:t>
            </a:r>
            <a:r>
              <a:rPr lang="en-US" dirty="0"/>
              <a:t> will find these facilities to be accommodating and will have a convenient stay (O'Fallon &amp; Rutherford, 2010). </a:t>
            </a:r>
          </a:p>
          <a:p>
            <a:pPr>
              <a:lnSpc>
                <a:spcPct val="110000"/>
              </a:lnSpc>
            </a:pPr>
            <a:r>
              <a:rPr lang="en-US" dirty="0"/>
              <a:t>The brand has distinguished itself from rivals and built a devoted following thanks to its dedication to offering first-rate guest services and cutting-edge amenities (Wood, 2015).</a:t>
            </a:r>
            <a:endParaRPr lang="en-GB"/>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62826118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18404E6-D452-47AB-9750-2FBB2DF9012C}"/>
              </a:ext>
            </a:extLst>
          </p:cNvPr>
          <p:cNvSpPr>
            <a:spLocks noGrp="1"/>
          </p:cNvSpPr>
          <p:nvPr>
            <p:ph type="title"/>
          </p:nvPr>
        </p:nvSpPr>
        <p:spPr>
          <a:xfrm>
            <a:off x="252367" y="804520"/>
            <a:ext cx="6749568" cy="711957"/>
          </a:xfrm>
        </p:spPr>
        <p:txBody>
          <a:bodyPr>
            <a:normAutofit/>
          </a:bodyPr>
          <a:lstStyle/>
          <a:p>
            <a:r>
              <a:rPr lang="en-GB" dirty="0"/>
              <a:t>ROLE OF GUEST SERVICES</a:t>
            </a:r>
          </a:p>
        </p:txBody>
      </p:sp>
      <p:sp>
        <p:nvSpPr>
          <p:cNvPr id="13" name="Rectangle 12">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FE3638E-79A2-464F-BD57-8BAD86A6F8A0}"/>
              </a:ext>
            </a:extLst>
          </p:cNvPr>
          <p:cNvSpPr>
            <a:spLocks noGrp="1"/>
          </p:cNvSpPr>
          <p:nvPr>
            <p:ph idx="1"/>
          </p:nvPr>
        </p:nvSpPr>
        <p:spPr>
          <a:xfrm>
            <a:off x="252367" y="1978258"/>
            <a:ext cx="6749568" cy="3887824"/>
          </a:xfrm>
        </p:spPr>
        <p:txBody>
          <a:bodyPr vert="horz" lIns="91440" tIns="45720" rIns="91440" bIns="45720" rtlCol="0" anchor="t">
            <a:noAutofit/>
          </a:bodyPr>
          <a:lstStyle/>
          <a:p>
            <a:pPr>
              <a:lnSpc>
                <a:spcPct val="110000"/>
              </a:lnSpc>
            </a:pPr>
            <a:r>
              <a:rPr lang="en-US" sz="1700" dirty="0"/>
              <a:t>The variety of amenities and services offered to visitors throughout their period of stay at a hotel can serve as a general definition of the type and breadth of guest services. According to Tesone (2014), these services might range from checking in and out guidance to concierge services, room service, housekeeping, and more. </a:t>
            </a:r>
          </a:p>
          <a:p>
            <a:pPr>
              <a:lnSpc>
                <a:spcPct val="110000"/>
              </a:lnSpc>
            </a:pPr>
            <a:r>
              <a:rPr lang="en-US" sz="1700" dirty="0"/>
              <a:t>Throughout their visit, guests should feel at ease, appreciated, and well-cared-for thanks to guest services. Hotels like Hilton Garden Inn may improve customer happiness, boost loyalty, and create </a:t>
            </a:r>
            <a:r>
              <a:rPr lang="en-US" sz="1700" err="1"/>
              <a:t>favourable</a:t>
            </a:r>
            <a:r>
              <a:rPr lang="en-US" sz="1700" dirty="0"/>
              <a:t> word-of-mouth marketing by offering great guest services (Walker, 2013). </a:t>
            </a:r>
          </a:p>
          <a:p>
            <a:pPr>
              <a:lnSpc>
                <a:spcPct val="110000"/>
              </a:lnSpc>
            </a:pPr>
            <a:r>
              <a:rPr lang="en-US" sz="1700" dirty="0"/>
              <a:t>In order to produce an experience that visitors will wish to repeat in the future, guest services must ultimately surpass their expectations (O'Fallon &amp; Rutherford, 2010).</a:t>
            </a:r>
            <a:endParaRPr lang="en-GB" sz="1700"/>
          </a:p>
        </p:txBody>
      </p:sp>
      <p:grpSp>
        <p:nvGrpSpPr>
          <p:cNvPr id="15" name="Group 14">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6" name="Rectangle 15">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4" descr="A picture containing text, indoor, person&#10;&#10;Description automatically generated">
            <a:extLst>
              <a:ext uri="{FF2B5EF4-FFF2-40B4-BE49-F238E27FC236}">
                <a16:creationId xmlns:a16="http://schemas.microsoft.com/office/drawing/2014/main" id="{1ED6AACC-FA47-684D-5612-35CF2A59BF2E}"/>
              </a:ext>
            </a:extLst>
          </p:cNvPr>
          <p:cNvPicPr>
            <a:picLocks noChangeAspect="1"/>
          </p:cNvPicPr>
          <p:nvPr/>
        </p:nvPicPr>
        <p:blipFill rotWithShape="1">
          <a:blip r:embed="rId3"/>
          <a:srcRect l="33910" r="17912" b="2"/>
          <a:stretch/>
        </p:blipFill>
        <p:spPr>
          <a:xfrm>
            <a:off x="8116373" y="1116345"/>
            <a:ext cx="2799103" cy="3866172"/>
          </a:xfrm>
          <a:prstGeom prst="rect">
            <a:avLst/>
          </a:prstGeom>
        </p:spPr>
      </p:pic>
      <p:pic>
        <p:nvPicPr>
          <p:cNvPr id="19" name="Picture 18">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2629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4CB9D54-B68C-49A1-B1C0-7C21528C429B}"/>
              </a:ext>
            </a:extLst>
          </p:cNvPr>
          <p:cNvSpPr>
            <a:spLocks noGrp="1"/>
          </p:cNvSpPr>
          <p:nvPr>
            <p:ph type="title"/>
          </p:nvPr>
        </p:nvSpPr>
        <p:spPr>
          <a:xfrm>
            <a:off x="277351" y="804520"/>
            <a:ext cx="6724584" cy="1049235"/>
          </a:xfrm>
        </p:spPr>
        <p:txBody>
          <a:bodyPr>
            <a:normAutofit/>
          </a:bodyPr>
          <a:lstStyle/>
          <a:p>
            <a:r>
              <a:rPr lang="en-GB" dirty="0"/>
              <a:t>EMPOWERMENT OF GUEST SERVICES</a:t>
            </a:r>
          </a:p>
        </p:txBody>
      </p:sp>
      <p:sp>
        <p:nvSpPr>
          <p:cNvPr id="13" name="Rectangle 12">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85999C9F-0042-402B-8EAE-A4B461CAADFD}"/>
              </a:ext>
            </a:extLst>
          </p:cNvPr>
          <p:cNvSpPr>
            <a:spLocks noGrp="1"/>
          </p:cNvSpPr>
          <p:nvPr>
            <p:ph idx="1"/>
          </p:nvPr>
        </p:nvSpPr>
        <p:spPr>
          <a:xfrm>
            <a:off x="277351" y="1978258"/>
            <a:ext cx="6949436" cy="3488087"/>
          </a:xfrm>
        </p:spPr>
        <p:txBody>
          <a:bodyPr vert="horz" lIns="91440" tIns="45720" rIns="91440" bIns="45720" rtlCol="0" anchor="t">
            <a:noAutofit/>
          </a:bodyPr>
          <a:lstStyle/>
          <a:p>
            <a:pPr>
              <a:lnSpc>
                <a:spcPct val="110000"/>
              </a:lnSpc>
            </a:pPr>
            <a:r>
              <a:rPr lang="en-US" sz="1300" dirty="0"/>
              <a:t>Strengthening guest services In the hotel industry, having a talented workforce is crucial to offering top-notch customer service. Giving staff the power and tools they need to take the initiative and make choices that benefit guests is a key component of empowerment (Wood, 2015). </a:t>
            </a:r>
          </a:p>
          <a:p>
            <a:pPr>
              <a:lnSpc>
                <a:spcPct val="110000"/>
              </a:lnSpc>
            </a:pPr>
            <a:r>
              <a:rPr lang="en-US" sz="1300" dirty="0"/>
              <a:t>According to Johnston et al., (2012), this can entail giving staff members the autonomy to solve issues and reach conclusions on their own as well as offering them access to training, knowledge, and assistance. </a:t>
            </a:r>
          </a:p>
          <a:p>
            <a:pPr>
              <a:lnSpc>
                <a:spcPct val="110000"/>
              </a:lnSpc>
            </a:pPr>
            <a:r>
              <a:rPr lang="en-US" sz="1300" dirty="0"/>
              <a:t>Enhancing guest services For the hotel and its customers, personnel has a number of advantages. Staff members are better able to react promptly and efficiently to customer demands and requests, which can boost client retention and satisfaction (Heppell, 2015). </a:t>
            </a:r>
          </a:p>
          <a:p>
            <a:pPr>
              <a:lnSpc>
                <a:spcPct val="110000"/>
              </a:lnSpc>
            </a:pPr>
            <a:r>
              <a:rPr lang="en-US" sz="1300" dirty="0"/>
              <a:t>As a result of feeling appreciated and trusted by their employer, empowered workers have higher staff morale and motivation (O'Fallon &amp; Rutherford, 2010). Furthermore, it can improve the hotel brand's reputation because empowered employees are more inclined to go extra mile to offer first-rate customer service (Walker, 2013).</a:t>
            </a:r>
            <a:endParaRPr lang="en-GB" sz="1300"/>
          </a:p>
        </p:txBody>
      </p:sp>
      <p:grpSp>
        <p:nvGrpSpPr>
          <p:cNvPr id="15" name="Group 14">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6" name="Rectangle 15">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F507ABA1-1C40-3A94-9C88-788ADC082BC9}"/>
              </a:ext>
            </a:extLst>
          </p:cNvPr>
          <p:cNvPicPr>
            <a:picLocks noChangeAspect="1"/>
          </p:cNvPicPr>
          <p:nvPr/>
        </p:nvPicPr>
        <p:blipFill rotWithShape="1">
          <a:blip r:embed="rId3"/>
          <a:srcRect l="38456" r="13366" b="2"/>
          <a:stretch/>
        </p:blipFill>
        <p:spPr>
          <a:xfrm>
            <a:off x="8116373" y="1116345"/>
            <a:ext cx="2799103" cy="3866172"/>
          </a:xfrm>
          <a:prstGeom prst="rect">
            <a:avLst/>
          </a:prstGeom>
        </p:spPr>
      </p:pic>
      <p:pic>
        <p:nvPicPr>
          <p:cNvPr id="19" name="Picture 18">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5154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F056-2AE9-41BC-A6AE-E81DC1FC1C02}"/>
              </a:ext>
            </a:extLst>
          </p:cNvPr>
          <p:cNvSpPr>
            <a:spLocks noGrp="1"/>
          </p:cNvSpPr>
          <p:nvPr>
            <p:ph type="title"/>
          </p:nvPr>
        </p:nvSpPr>
        <p:spPr>
          <a:xfrm>
            <a:off x="1451579" y="804519"/>
            <a:ext cx="9603275" cy="1049235"/>
          </a:xfrm>
        </p:spPr>
        <p:txBody>
          <a:bodyPr>
            <a:normAutofit/>
          </a:bodyPr>
          <a:lstStyle/>
          <a:p>
            <a:r>
              <a:rPr lang="en-GB" dirty="0"/>
              <a:t>MEASURING GUEST SERVICES</a:t>
            </a:r>
          </a:p>
        </p:txBody>
      </p:sp>
      <p:sp>
        <p:nvSpPr>
          <p:cNvPr id="3" name="Content Placeholder 2">
            <a:extLst>
              <a:ext uri="{FF2B5EF4-FFF2-40B4-BE49-F238E27FC236}">
                <a16:creationId xmlns:a16="http://schemas.microsoft.com/office/drawing/2014/main" id="{94388771-02E5-42D6-B555-B9D354C3C5A7}"/>
              </a:ext>
            </a:extLst>
          </p:cNvPr>
          <p:cNvSpPr>
            <a:spLocks noGrp="1"/>
          </p:cNvSpPr>
          <p:nvPr>
            <p:ph idx="1"/>
          </p:nvPr>
        </p:nvSpPr>
        <p:spPr>
          <a:xfrm>
            <a:off x="1451579" y="2015734"/>
            <a:ext cx="6820374" cy="3450613"/>
          </a:xfrm>
        </p:spPr>
        <p:txBody>
          <a:bodyPr>
            <a:normAutofit/>
          </a:bodyPr>
          <a:lstStyle/>
          <a:p>
            <a:pPr>
              <a:lnSpc>
                <a:spcPct val="110000"/>
              </a:lnSpc>
            </a:pPr>
            <a:r>
              <a:rPr lang="en-US" sz="1400"/>
              <a:t>In order to improve customer happiness and loyalty, </a:t>
            </a:r>
            <a:r>
              <a:rPr lang="en-US" sz="1400" err="1"/>
              <a:t>recognise</a:t>
            </a:r>
            <a:r>
              <a:rPr lang="en-US" sz="1400"/>
              <a:t> areas of strength and weakness, and obtain a competitive advantage in the hotel industry, evaluating guest services is essential (Walker, 2013).</a:t>
            </a:r>
          </a:p>
          <a:p>
            <a:pPr>
              <a:lnSpc>
                <a:spcPct val="110000"/>
              </a:lnSpc>
            </a:pPr>
            <a:r>
              <a:rPr lang="en-US" sz="1400"/>
              <a:t>Customer feedback, reviews, ratings, and surveys are the primary tools used to gauge how well guests are treated, and they are useful sources of insight into visitors' thoughts and expectations (Tesone,2014).</a:t>
            </a:r>
          </a:p>
          <a:p>
            <a:pPr>
              <a:lnSpc>
                <a:spcPct val="110000"/>
              </a:lnSpc>
            </a:pPr>
            <a:r>
              <a:rPr lang="en-US" sz="1400"/>
              <a:t>Hilton Garden Inn participates in the Hilton </a:t>
            </a:r>
            <a:r>
              <a:rPr lang="en-US" sz="1400" err="1"/>
              <a:t>Honours</a:t>
            </a:r>
            <a:r>
              <a:rPr lang="en-US" sz="1400"/>
              <a:t> loyalty </a:t>
            </a:r>
            <a:r>
              <a:rPr lang="en-US" sz="1400" err="1"/>
              <a:t>programme</a:t>
            </a:r>
            <a:r>
              <a:rPr lang="en-US" sz="1400"/>
              <a:t>, which provides </a:t>
            </a:r>
            <a:r>
              <a:rPr lang="en-US" sz="1400" err="1"/>
              <a:t>individualised</a:t>
            </a:r>
            <a:r>
              <a:rPr lang="en-US" sz="1400"/>
              <a:t> perks, special deals, and the opportunity to accumulate and exchange points to obtain free stays, room upgrades, and other benefits. Hilton can use the </a:t>
            </a:r>
            <a:r>
              <a:rPr lang="en-US" sz="1400" err="1"/>
              <a:t>programme</a:t>
            </a:r>
            <a:r>
              <a:rPr lang="en-US" sz="1400"/>
              <a:t> to collect information on customer preferences and </a:t>
            </a:r>
            <a:r>
              <a:rPr lang="en-US" sz="1400" err="1"/>
              <a:t>behaviour</a:t>
            </a:r>
            <a:r>
              <a:rPr lang="en-US" sz="1400"/>
              <a:t>, which it can then use to </a:t>
            </a:r>
            <a:r>
              <a:rPr lang="en-US" sz="1400" err="1"/>
              <a:t>customise</a:t>
            </a:r>
            <a:r>
              <a:rPr lang="en-US" sz="1400"/>
              <a:t> its services and marketing plans. n.d. (Hilton </a:t>
            </a:r>
            <a:r>
              <a:rPr lang="en-US" sz="1400" err="1"/>
              <a:t>Honours</a:t>
            </a:r>
            <a:r>
              <a:rPr lang="en-US" sz="1400"/>
              <a:t>)</a:t>
            </a:r>
            <a:endParaRPr lang="en-GB" sz="1400"/>
          </a:p>
        </p:txBody>
      </p:sp>
      <p:pic>
        <p:nvPicPr>
          <p:cNvPr id="4" name="Picture 4" descr="Diagram&#10;&#10;Description automatically generated">
            <a:extLst>
              <a:ext uri="{FF2B5EF4-FFF2-40B4-BE49-F238E27FC236}">
                <a16:creationId xmlns:a16="http://schemas.microsoft.com/office/drawing/2014/main" id="{6EE7FC83-1655-FFC3-4E70-76ED7E795DC3}"/>
              </a:ext>
            </a:extLst>
          </p:cNvPr>
          <p:cNvPicPr>
            <a:picLocks noChangeAspect="1"/>
          </p:cNvPicPr>
          <p:nvPr/>
        </p:nvPicPr>
        <p:blipFill>
          <a:blip r:embed="rId3"/>
          <a:stretch>
            <a:fillRect/>
          </a:stretch>
        </p:blipFill>
        <p:spPr>
          <a:xfrm>
            <a:off x="8653411" y="2194267"/>
            <a:ext cx="2988557" cy="3081055"/>
          </a:xfrm>
          <a:prstGeom prst="rect">
            <a:avLst/>
          </a:prstGeom>
        </p:spPr>
      </p:pic>
    </p:spTree>
    <p:extLst>
      <p:ext uri="{BB962C8B-B14F-4D97-AF65-F5344CB8AC3E}">
        <p14:creationId xmlns:p14="http://schemas.microsoft.com/office/powerpoint/2010/main" val="3066374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DFF4DCF6-C352-9EA3-1EB3-EDA169A8D1F4}"/>
              </a:ext>
            </a:extLst>
          </p:cNvPr>
          <p:cNvPicPr>
            <a:picLocks noChangeAspect="1"/>
          </p:cNvPicPr>
          <p:nvPr/>
        </p:nvPicPr>
        <p:blipFill rotWithShape="1">
          <a:blip r:embed="rId3"/>
          <a:srcRect t="18760" r="9090" b="9215"/>
          <a:stretch/>
        </p:blipFill>
        <p:spPr>
          <a:xfrm>
            <a:off x="2" y="10"/>
            <a:ext cx="12191695" cy="6857990"/>
          </a:xfrm>
          <a:prstGeom prst="rect">
            <a:avLst/>
          </a:prstGeom>
        </p:spPr>
      </p:pic>
      <p:sp>
        <p:nvSpPr>
          <p:cNvPr id="9" name="Rectangle 8">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29C13F-42CE-45DD-B612-77E8A6075544}"/>
              </a:ext>
            </a:extLst>
          </p:cNvPr>
          <p:cNvSpPr>
            <a:spLocks noGrp="1"/>
          </p:cNvSpPr>
          <p:nvPr>
            <p:ph type="title"/>
          </p:nvPr>
        </p:nvSpPr>
        <p:spPr>
          <a:xfrm>
            <a:off x="1304017" y="804520"/>
            <a:ext cx="6815731" cy="1049235"/>
          </a:xfrm>
        </p:spPr>
        <p:txBody>
          <a:bodyPr>
            <a:normAutofit/>
          </a:bodyPr>
          <a:lstStyle/>
          <a:p>
            <a:r>
              <a:rPr lang="en-GB">
                <a:solidFill>
                  <a:srgbClr val="FFFFFE"/>
                </a:solidFill>
              </a:rPr>
              <a:t>HOSPITALITY</a:t>
            </a:r>
          </a:p>
        </p:txBody>
      </p:sp>
      <p:cxnSp>
        <p:nvCxnSpPr>
          <p:cNvPr id="11" name="Straight Connector 10">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B08644"/>
            </a:solidFill>
          </a:ln>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A3863BCF-3848-47C2-8639-1F514C065953}"/>
              </a:ext>
            </a:extLst>
          </p:cNvPr>
          <p:cNvSpPr>
            <a:spLocks noGrp="1"/>
          </p:cNvSpPr>
          <p:nvPr>
            <p:ph idx="1"/>
          </p:nvPr>
        </p:nvSpPr>
        <p:spPr>
          <a:xfrm>
            <a:off x="1304017" y="2015733"/>
            <a:ext cx="6815731" cy="4021267"/>
          </a:xfrm>
        </p:spPr>
        <p:txBody>
          <a:bodyPr>
            <a:normAutofit/>
          </a:bodyPr>
          <a:lstStyle/>
          <a:p>
            <a:pPr>
              <a:lnSpc>
                <a:spcPct val="110000"/>
              </a:lnSpc>
              <a:buClr>
                <a:srgbClr val="B08644"/>
              </a:buClr>
            </a:pPr>
            <a:r>
              <a:rPr lang="en-US" sz="1700">
                <a:solidFill>
                  <a:srgbClr val="FFFFFE"/>
                </a:solidFill>
              </a:rPr>
              <a:t>In the hotel business, hospitality is essential since it affects customer pleasure and loyalty. Walker (2013) asserts that providing a pleasant environment for visitors while simultaneously making them feel appreciated and cared for are key components of hospitality. </a:t>
            </a:r>
          </a:p>
          <a:p>
            <a:pPr>
              <a:lnSpc>
                <a:spcPct val="110000"/>
              </a:lnSpc>
              <a:buClr>
                <a:srgbClr val="B08644"/>
              </a:buClr>
            </a:pPr>
            <a:r>
              <a:rPr lang="en-US" sz="1700">
                <a:solidFill>
                  <a:srgbClr val="FFFFFE"/>
                </a:solidFill>
              </a:rPr>
              <a:t>Hotels may offer individualised service, anticipate needs, and create exceptional experiences to meet and exceed visitor expectations. </a:t>
            </a:r>
          </a:p>
          <a:p>
            <a:pPr>
              <a:lnSpc>
                <a:spcPct val="110000"/>
              </a:lnSpc>
              <a:buClr>
                <a:srgbClr val="B08644"/>
              </a:buClr>
            </a:pPr>
            <a:r>
              <a:rPr lang="en-US" sz="1700">
                <a:solidFill>
                  <a:srgbClr val="FFFFFE"/>
                </a:solidFill>
              </a:rPr>
              <a:t>To improve the guest experience, Hilton Garden Inn, for instance, provides a 24-hour pantry, a fitness centre, and free Wi-Fi. Additionally, the hotel has a welcoming and accommodating staff that is accessible to aid visitors with any needs. Hotels may foster long-lasting relationships with their customers by delivering outstanding service.</a:t>
            </a:r>
            <a:endParaRPr lang="en-GB" sz="1700">
              <a:solidFill>
                <a:srgbClr val="FFFFFE"/>
              </a:solidFill>
            </a:endParaRPr>
          </a:p>
        </p:txBody>
      </p:sp>
    </p:spTree>
    <p:extLst>
      <p:ext uri="{BB962C8B-B14F-4D97-AF65-F5344CB8AC3E}">
        <p14:creationId xmlns:p14="http://schemas.microsoft.com/office/powerpoint/2010/main" val="2980242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A042132-EF3E-4DCA-8B23-D054AFC9F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C6561942-7576-4906-820D-5DBB2DEE7B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1FDE1DB-EA35-43B1-92E0-BA51648BC8F8}"/>
              </a:ext>
            </a:extLst>
          </p:cNvPr>
          <p:cNvSpPr>
            <a:spLocks noGrp="1"/>
          </p:cNvSpPr>
          <p:nvPr>
            <p:ph type="title"/>
          </p:nvPr>
        </p:nvSpPr>
        <p:spPr>
          <a:xfrm>
            <a:off x="1451579" y="804519"/>
            <a:ext cx="5550357" cy="1049235"/>
          </a:xfrm>
        </p:spPr>
        <p:txBody>
          <a:bodyPr>
            <a:normAutofit/>
          </a:bodyPr>
          <a:lstStyle/>
          <a:p>
            <a:r>
              <a:rPr lang="en-GB" dirty="0"/>
              <a:t>PERSONALIZED SERVICE</a:t>
            </a:r>
          </a:p>
        </p:txBody>
      </p:sp>
      <p:sp>
        <p:nvSpPr>
          <p:cNvPr id="28" name="Rectangle 27">
            <a:extLst>
              <a:ext uri="{FF2B5EF4-FFF2-40B4-BE49-F238E27FC236}">
                <a16:creationId xmlns:a16="http://schemas.microsoft.com/office/drawing/2014/main" id="{76E2642F-6025-4B22-A283-9B60F4765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74561489-FF14-4880-B44A-0DA572599F06}"/>
              </a:ext>
            </a:extLst>
          </p:cNvPr>
          <p:cNvSpPr>
            <a:spLocks noGrp="1"/>
          </p:cNvSpPr>
          <p:nvPr>
            <p:ph idx="1"/>
          </p:nvPr>
        </p:nvSpPr>
        <p:spPr>
          <a:xfrm>
            <a:off x="1451579" y="2015732"/>
            <a:ext cx="5550357" cy="3450613"/>
          </a:xfrm>
        </p:spPr>
        <p:txBody>
          <a:bodyPr>
            <a:normAutofit/>
          </a:bodyPr>
          <a:lstStyle/>
          <a:p>
            <a:pPr>
              <a:lnSpc>
                <a:spcPct val="110000"/>
              </a:lnSpc>
            </a:pPr>
            <a:r>
              <a:rPr lang="en-US" sz="1300"/>
              <a:t>In order to provide the distinctive and </a:t>
            </a:r>
            <a:r>
              <a:rPr lang="en-US" sz="1300" err="1"/>
              <a:t>customised</a:t>
            </a:r>
            <a:r>
              <a:rPr lang="en-US" sz="1300"/>
              <a:t> experiences that customers have grown to expect from hotels, </a:t>
            </a:r>
            <a:r>
              <a:rPr lang="en-US" sz="1300" err="1"/>
              <a:t>personalised</a:t>
            </a:r>
            <a:r>
              <a:rPr lang="en-US" sz="1300"/>
              <a:t> service is a critical component of the hospitality sector. Through a variety of channels, Hilton Garden Inn is dedicated to giving each visitor </a:t>
            </a:r>
            <a:r>
              <a:rPr lang="en-US" sz="1300" err="1"/>
              <a:t>individualised</a:t>
            </a:r>
            <a:r>
              <a:rPr lang="en-US" sz="1300"/>
              <a:t> treatment. </a:t>
            </a:r>
          </a:p>
          <a:p>
            <a:pPr>
              <a:lnSpc>
                <a:spcPct val="110000"/>
              </a:lnSpc>
            </a:pPr>
            <a:r>
              <a:rPr lang="en-US" sz="1300"/>
              <a:t>In order to provide a more </a:t>
            </a:r>
            <a:r>
              <a:rPr lang="en-US" sz="1300" err="1"/>
              <a:t>individualised</a:t>
            </a:r>
            <a:r>
              <a:rPr lang="en-US" sz="1300"/>
              <a:t> experience, one option is to make use of digital technology. One example is the Hilton </a:t>
            </a:r>
            <a:r>
              <a:rPr lang="en-US" sz="1300" err="1"/>
              <a:t>Honours</a:t>
            </a:r>
            <a:r>
              <a:rPr lang="en-US" sz="1300"/>
              <a:t> app, which enables users to check in, select their choice of room, and even open their hotel door using a smartphone. </a:t>
            </a:r>
          </a:p>
          <a:p>
            <a:pPr>
              <a:lnSpc>
                <a:spcPct val="110000"/>
              </a:lnSpc>
            </a:pPr>
            <a:r>
              <a:rPr lang="en-US" sz="1300"/>
              <a:t>The hotel also offers </a:t>
            </a:r>
            <a:r>
              <a:rPr lang="en-US" sz="1300" err="1"/>
              <a:t>personalised</a:t>
            </a:r>
            <a:r>
              <a:rPr lang="en-US" sz="1300"/>
              <a:t> dining options via its Garden Grille and Bar, letting customers select their </a:t>
            </a:r>
            <a:r>
              <a:rPr lang="en-US" sz="1300" err="1"/>
              <a:t>favourite</a:t>
            </a:r>
            <a:r>
              <a:rPr lang="en-US" sz="1300"/>
              <a:t> ingredients and cooking techniques. The Hilton Garden Inn attempts to increase customer happiness and loyalty by offering </a:t>
            </a:r>
            <a:r>
              <a:rPr lang="en-US" sz="1300" err="1"/>
              <a:t>individualised</a:t>
            </a:r>
            <a:r>
              <a:rPr lang="en-US" sz="1300"/>
              <a:t> service (Walker, 2013)</a:t>
            </a:r>
            <a:endParaRPr lang="en-GB" sz="1300"/>
          </a:p>
        </p:txBody>
      </p:sp>
      <p:grpSp>
        <p:nvGrpSpPr>
          <p:cNvPr id="30" name="Group 29">
            <a:extLst>
              <a:ext uri="{FF2B5EF4-FFF2-40B4-BE49-F238E27FC236}">
                <a16:creationId xmlns:a16="http://schemas.microsoft.com/office/drawing/2014/main" id="{447C2785-96A0-48E9-A4E1-3E0DD3C4B6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31" name="Rectangle 30">
              <a:extLst>
                <a:ext uri="{FF2B5EF4-FFF2-40B4-BE49-F238E27FC236}">
                  <a16:creationId xmlns:a16="http://schemas.microsoft.com/office/drawing/2014/main" id="{4719DBFA-503D-4176-91F9-F52649711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63365FB-D39D-4CCB-B9D7-70896EA52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2D87176B-036A-46E9-88B6-B602D3C1C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3869" y="976036"/>
            <a:ext cx="3122837" cy="4138331"/>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a:extLst>
              <a:ext uri="{FF2B5EF4-FFF2-40B4-BE49-F238E27FC236}">
                <a16:creationId xmlns:a16="http://schemas.microsoft.com/office/drawing/2014/main" id="{6EE64D4F-74CE-2371-5433-99B9B51C40DB}"/>
              </a:ext>
            </a:extLst>
          </p:cNvPr>
          <p:cNvPicPr>
            <a:picLocks noChangeAspect="1"/>
          </p:cNvPicPr>
          <p:nvPr/>
        </p:nvPicPr>
        <p:blipFill>
          <a:blip r:embed="rId3"/>
          <a:stretch>
            <a:fillRect/>
          </a:stretch>
        </p:blipFill>
        <p:spPr>
          <a:xfrm>
            <a:off x="8324129" y="1116344"/>
            <a:ext cx="2383591" cy="1850789"/>
          </a:xfrm>
          <a:prstGeom prst="rect">
            <a:avLst/>
          </a:prstGeom>
        </p:spPr>
      </p:pic>
      <p:pic>
        <p:nvPicPr>
          <p:cNvPr id="5" name="Picture 4" descr="Hotel reception bell">
            <a:extLst>
              <a:ext uri="{FF2B5EF4-FFF2-40B4-BE49-F238E27FC236}">
                <a16:creationId xmlns:a16="http://schemas.microsoft.com/office/drawing/2014/main" id="{4AFCA209-A437-F1B7-A5C0-BCC063FC6917}"/>
              </a:ext>
            </a:extLst>
          </p:cNvPr>
          <p:cNvPicPr>
            <a:picLocks noChangeAspect="1"/>
          </p:cNvPicPr>
          <p:nvPr/>
        </p:nvPicPr>
        <p:blipFill rotWithShape="1">
          <a:blip r:embed="rId4"/>
          <a:srcRect t="10857" b="4746"/>
          <a:stretch/>
        </p:blipFill>
        <p:spPr>
          <a:xfrm>
            <a:off x="8116373" y="3268684"/>
            <a:ext cx="2799103" cy="1576874"/>
          </a:xfrm>
          <a:prstGeom prst="rect">
            <a:avLst/>
          </a:prstGeom>
        </p:spPr>
      </p:pic>
      <p:pic>
        <p:nvPicPr>
          <p:cNvPr id="36" name="Picture 35">
            <a:extLst>
              <a:ext uri="{FF2B5EF4-FFF2-40B4-BE49-F238E27FC236}">
                <a16:creationId xmlns:a16="http://schemas.microsoft.com/office/drawing/2014/main" id="{AC34D715-F6AF-42BD-B021-F46BF6B549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8" name="Straight Connector 37">
            <a:extLst>
              <a:ext uri="{FF2B5EF4-FFF2-40B4-BE49-F238E27FC236}">
                <a16:creationId xmlns:a16="http://schemas.microsoft.com/office/drawing/2014/main" id="{EA5196A3-0319-4C04-B5B6-D1359F52F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579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B1AB6-AFB2-4820-9158-BBE7F1DC789F}"/>
              </a:ext>
            </a:extLst>
          </p:cNvPr>
          <p:cNvSpPr>
            <a:spLocks noGrp="1"/>
          </p:cNvSpPr>
          <p:nvPr>
            <p:ph type="title"/>
          </p:nvPr>
        </p:nvSpPr>
        <p:spPr>
          <a:xfrm>
            <a:off x="1451579" y="804519"/>
            <a:ext cx="9603275" cy="1049235"/>
          </a:xfrm>
        </p:spPr>
        <p:txBody>
          <a:bodyPr>
            <a:normAutofit/>
          </a:bodyPr>
          <a:lstStyle/>
          <a:p>
            <a:r>
              <a:rPr lang="en-GB" dirty="0"/>
              <a:t>QUALITY ASSURANCE</a:t>
            </a:r>
          </a:p>
        </p:txBody>
      </p:sp>
      <p:sp>
        <p:nvSpPr>
          <p:cNvPr id="3" name="Content Placeholder 2">
            <a:extLst>
              <a:ext uri="{FF2B5EF4-FFF2-40B4-BE49-F238E27FC236}">
                <a16:creationId xmlns:a16="http://schemas.microsoft.com/office/drawing/2014/main" id="{EC8CEBEC-2F4B-4128-B8F7-C499892D2B52}"/>
              </a:ext>
            </a:extLst>
          </p:cNvPr>
          <p:cNvSpPr>
            <a:spLocks noGrp="1"/>
          </p:cNvSpPr>
          <p:nvPr>
            <p:ph idx="1"/>
          </p:nvPr>
        </p:nvSpPr>
        <p:spPr>
          <a:xfrm>
            <a:off x="1451579" y="2015734"/>
            <a:ext cx="6195784" cy="3450613"/>
          </a:xfrm>
        </p:spPr>
        <p:txBody>
          <a:bodyPr>
            <a:normAutofit/>
          </a:bodyPr>
          <a:lstStyle/>
          <a:p>
            <a:pPr>
              <a:lnSpc>
                <a:spcPct val="110000"/>
              </a:lnSpc>
            </a:pPr>
            <a:r>
              <a:rPr lang="en-US" sz="1400"/>
              <a:t>To guarantee customer happiness, Hilton Garden Inn places a strong emphasis on quality assurance. Regular guest room and public area inspections, customer feedback and evaluations, and on-going staff training are just a few of the quality assurance procedures the hotel has put in place to ensure that it can continuously provide visitors with high-quality service.</a:t>
            </a:r>
          </a:p>
          <a:p>
            <a:pPr>
              <a:lnSpc>
                <a:spcPct val="110000"/>
              </a:lnSpc>
            </a:pPr>
            <a:r>
              <a:rPr lang="en-US" sz="1400"/>
              <a:t>In order to make sure that the hotel is exceeding guests' expectations and giving superior service, quality assurance is crucial. By keeping a close eye on quality and upholding high standards, Hilton Garden Inn can improve its standing, draw in new business, and forge lasting relationships with its visitors.</a:t>
            </a:r>
          </a:p>
          <a:p>
            <a:pPr>
              <a:lnSpc>
                <a:spcPct val="110000"/>
              </a:lnSpc>
            </a:pPr>
            <a:r>
              <a:rPr lang="en-US" sz="1400"/>
              <a:t>As Wood (2015) points out, quality assurance is important in the hospitality sector since it makes sure that visitors get the </a:t>
            </a:r>
            <a:r>
              <a:rPr lang="en-US" sz="1400" err="1"/>
              <a:t>calibre</a:t>
            </a:r>
            <a:r>
              <a:rPr lang="en-US" sz="1400"/>
              <a:t> of service they need. With the use of quality control procedures, Hilton Garden Inn is able to stand out from its rivals and provide great customer service.</a:t>
            </a:r>
            <a:endParaRPr lang="en-GB" sz="1400"/>
          </a:p>
        </p:txBody>
      </p:sp>
      <p:pic>
        <p:nvPicPr>
          <p:cNvPr id="4" name="Picture 4" descr="A picture containing text, sign&#10;&#10;Description automatically generated">
            <a:extLst>
              <a:ext uri="{FF2B5EF4-FFF2-40B4-BE49-F238E27FC236}">
                <a16:creationId xmlns:a16="http://schemas.microsoft.com/office/drawing/2014/main" id="{F2C9F082-AE88-5B85-FAFC-5F87AB260F43}"/>
              </a:ext>
            </a:extLst>
          </p:cNvPr>
          <p:cNvPicPr>
            <a:picLocks noChangeAspect="1"/>
          </p:cNvPicPr>
          <p:nvPr/>
        </p:nvPicPr>
        <p:blipFill>
          <a:blip r:embed="rId3"/>
          <a:stretch>
            <a:fillRect/>
          </a:stretch>
        </p:blipFill>
        <p:spPr>
          <a:xfrm>
            <a:off x="8128756" y="2277991"/>
            <a:ext cx="2926098" cy="2926098"/>
          </a:xfrm>
          <a:prstGeom prst="rect">
            <a:avLst/>
          </a:prstGeom>
        </p:spPr>
      </p:pic>
    </p:spTree>
    <p:extLst>
      <p:ext uri="{BB962C8B-B14F-4D97-AF65-F5344CB8AC3E}">
        <p14:creationId xmlns:p14="http://schemas.microsoft.com/office/powerpoint/2010/main" val="784442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ark blue swimming pool">
            <a:extLst>
              <a:ext uri="{FF2B5EF4-FFF2-40B4-BE49-F238E27FC236}">
                <a16:creationId xmlns:a16="http://schemas.microsoft.com/office/drawing/2014/main" id="{94D52299-D763-F6CC-2FB1-2DE30280EB13}"/>
              </a:ext>
            </a:extLst>
          </p:cNvPr>
          <p:cNvPicPr>
            <a:picLocks noChangeAspect="1"/>
          </p:cNvPicPr>
          <p:nvPr/>
        </p:nvPicPr>
        <p:blipFill rotWithShape="1">
          <a:blip r:embed="rId3">
            <a:duotone>
              <a:schemeClr val="bg2">
                <a:shade val="45000"/>
                <a:satMod val="135000"/>
              </a:schemeClr>
              <a:prstClr val="white"/>
            </a:duotone>
            <a:alphaModFix amt="50000"/>
          </a:blip>
          <a:srcRect t="15602"/>
          <a:stretch/>
        </p:blipFill>
        <p:spPr>
          <a:xfrm>
            <a:off x="305" y="10"/>
            <a:ext cx="12191695" cy="6857990"/>
          </a:xfrm>
          <a:prstGeom prst="rect">
            <a:avLst/>
          </a:prstGeom>
        </p:spPr>
      </p:pic>
      <p:cxnSp>
        <p:nvCxnSpPr>
          <p:cNvPr id="11" name="Straight Connector 10">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9ADFA2D-04EA-4ADE-9CE8-C4E47502CC03}"/>
              </a:ext>
            </a:extLst>
          </p:cNvPr>
          <p:cNvSpPr>
            <a:spLocks noGrp="1"/>
          </p:cNvSpPr>
          <p:nvPr>
            <p:ph type="title"/>
          </p:nvPr>
        </p:nvSpPr>
        <p:spPr>
          <a:xfrm>
            <a:off x="1451579" y="804519"/>
            <a:ext cx="9603275" cy="1049235"/>
          </a:xfrm>
        </p:spPr>
        <p:txBody>
          <a:bodyPr>
            <a:normAutofit/>
          </a:bodyPr>
          <a:lstStyle/>
          <a:p>
            <a:r>
              <a:rPr lang="en-GB" dirty="0"/>
              <a:t>CONCLUSION</a:t>
            </a:r>
          </a:p>
        </p:txBody>
      </p:sp>
      <p:sp>
        <p:nvSpPr>
          <p:cNvPr id="13" name="Rectangle 12">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CD75AA-041E-432B-A67A-E341A8D53778}"/>
              </a:ext>
            </a:extLst>
          </p:cNvPr>
          <p:cNvSpPr>
            <a:spLocks noGrp="1"/>
          </p:cNvSpPr>
          <p:nvPr>
            <p:ph idx="1"/>
          </p:nvPr>
        </p:nvSpPr>
        <p:spPr>
          <a:xfrm>
            <a:off x="1451579" y="2015732"/>
            <a:ext cx="9603275" cy="3450613"/>
          </a:xfrm>
        </p:spPr>
        <p:txBody>
          <a:bodyPr>
            <a:normAutofit fontScale="92500" lnSpcReduction="10000"/>
          </a:bodyPr>
          <a:lstStyle/>
          <a:p>
            <a:pPr>
              <a:lnSpc>
                <a:spcPct val="110000"/>
              </a:lnSpc>
            </a:pPr>
            <a:r>
              <a:rPr lang="en-US" dirty="0"/>
              <a:t>To sum up, Hilton Garden Inn is a company that has been successful in giving its primary clients—business and leisure travelers—outstanding guest services and amenities. </a:t>
            </a:r>
            <a:endParaRPr lang="en-GB"/>
          </a:p>
          <a:p>
            <a:pPr>
              <a:lnSpc>
                <a:spcPct val="110000"/>
              </a:lnSpc>
            </a:pPr>
            <a:r>
              <a:rPr lang="en-US" dirty="0" err="1"/>
              <a:t>Personalised</a:t>
            </a:r>
            <a:r>
              <a:rPr lang="en-US" dirty="0"/>
              <a:t> care, quality control, and a wide range of amenities like fitness </a:t>
            </a:r>
            <a:r>
              <a:rPr lang="en-US" dirty="0" err="1"/>
              <a:t>centres</a:t>
            </a:r>
            <a:r>
              <a:rPr lang="en-US" dirty="0"/>
              <a:t>, swimming pools, and business </a:t>
            </a:r>
            <a:r>
              <a:rPr lang="en-US" dirty="0" err="1"/>
              <a:t>centres</a:t>
            </a:r>
            <a:r>
              <a:rPr lang="en-US" dirty="0"/>
              <a:t> are all part of the hotel's nature and scope of its guest offerings. </a:t>
            </a:r>
            <a:endParaRPr lang="en-GB"/>
          </a:p>
          <a:p>
            <a:pPr>
              <a:lnSpc>
                <a:spcPct val="110000"/>
              </a:lnSpc>
            </a:pPr>
            <a:r>
              <a:rPr lang="en-US" dirty="0"/>
              <a:t>The hotel's emphasis on giving its workers more autonomy has improved customer satisfaction and loyalty. It is impossible to exaggerate how crucial it is to gauge how well guests are treated and to maintain a high standard of hospitality, and Hilton Garden Inn operates with this mindset. </a:t>
            </a:r>
            <a:endParaRPr lang="en-GB"/>
          </a:p>
          <a:p>
            <a:pPr>
              <a:lnSpc>
                <a:spcPct val="110000"/>
              </a:lnSpc>
            </a:pPr>
            <a:r>
              <a:rPr lang="en-US" dirty="0"/>
              <a:t>In general, the hotel's dedication to offering top-notch guest services has elevated it to the top of the list for visitors seeking comfort, convenience, and high-quality services.</a:t>
            </a:r>
            <a:endParaRPr lang="en-GB"/>
          </a:p>
        </p:txBody>
      </p:sp>
      <p:pic>
        <p:nvPicPr>
          <p:cNvPr id="15" name="Picture 14">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1481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E8E54-9BE3-41A5-A467-0AAA61DCE08C}"/>
              </a:ext>
            </a:extLst>
          </p:cNvPr>
          <p:cNvSpPr>
            <a:spLocks noGrp="1"/>
          </p:cNvSpPr>
          <p:nvPr>
            <p:ph type="title"/>
          </p:nvPr>
        </p:nvSpPr>
        <p:spPr>
          <a:xfrm>
            <a:off x="589645" y="804519"/>
            <a:ext cx="10465209" cy="599531"/>
          </a:xfrm>
        </p:spPr>
        <p:txBody>
          <a:bodyPr/>
          <a:lstStyle/>
          <a:p>
            <a:r>
              <a:rPr lang="en-GB" dirty="0"/>
              <a:t>REFERENCES </a:t>
            </a:r>
          </a:p>
        </p:txBody>
      </p:sp>
      <p:sp>
        <p:nvSpPr>
          <p:cNvPr id="3" name="Content Placeholder 2">
            <a:extLst>
              <a:ext uri="{FF2B5EF4-FFF2-40B4-BE49-F238E27FC236}">
                <a16:creationId xmlns:a16="http://schemas.microsoft.com/office/drawing/2014/main" id="{347B3EBE-9050-404D-8657-C060A060486B}"/>
              </a:ext>
            </a:extLst>
          </p:cNvPr>
          <p:cNvSpPr>
            <a:spLocks noGrp="1"/>
          </p:cNvSpPr>
          <p:nvPr>
            <p:ph idx="1"/>
          </p:nvPr>
        </p:nvSpPr>
        <p:spPr>
          <a:xfrm>
            <a:off x="589645" y="2015732"/>
            <a:ext cx="11239700" cy="3787891"/>
          </a:xfrm>
        </p:spPr>
        <p:txBody>
          <a:bodyPr vert="horz" lIns="91440" tIns="45720" rIns="91440" bIns="45720" rtlCol="0" anchor="t">
            <a:noAutofit/>
          </a:bodyPr>
          <a:lstStyle/>
          <a:p>
            <a:r>
              <a:rPr lang="en-US" dirty="0"/>
              <a:t>Heppell, M. (2015) Five Star Service: How to deliver Exceptional Customer Service, Pearson, London</a:t>
            </a:r>
          </a:p>
          <a:p>
            <a:r>
              <a:rPr lang="en-US" dirty="0"/>
              <a:t>Hilton Garden Inn. (2021). Guest services and amenities. Retrieved May 9, 2023, from </a:t>
            </a:r>
            <a:r>
              <a:rPr lang="en-US" u="sng" dirty="0">
                <a:hlinkClick r:id="rId2"/>
              </a:rPr>
              <a:t>https://hiltongardeninn3.hilton.com/en/about/guest-services.html</a:t>
            </a:r>
            <a:endParaRPr lang="en-US" dirty="0"/>
          </a:p>
          <a:p>
            <a:r>
              <a:rPr lang="en-US" dirty="0"/>
              <a:t>O'Fallon, M.J. and Rutherford, D.G., 2010. Hotel management and operations, 5th Ed, John Wiley &amp; Sons.</a:t>
            </a:r>
          </a:p>
          <a:p>
            <a:r>
              <a:rPr lang="en-US" dirty="0"/>
              <a:t>Tesone, V. (2014) Principles of Management for the Hospitality Industry, Butterworth Heineman, Oxford</a:t>
            </a:r>
          </a:p>
          <a:p>
            <a:r>
              <a:rPr lang="en-US" dirty="0"/>
              <a:t>Walker, J. (2013) Introduction to Hospitality Management, Pearson, London</a:t>
            </a:r>
          </a:p>
          <a:p>
            <a:r>
              <a:rPr lang="en-US" dirty="0"/>
              <a:t>Wood, R.C., 2015. Hospitality Management: a brief introduction, Sage, London</a:t>
            </a:r>
          </a:p>
          <a:p>
            <a:endParaRPr lang="en-GB" dirty="0"/>
          </a:p>
        </p:txBody>
      </p:sp>
    </p:spTree>
    <p:extLst>
      <p:ext uri="{BB962C8B-B14F-4D97-AF65-F5344CB8AC3E}">
        <p14:creationId xmlns:p14="http://schemas.microsoft.com/office/powerpoint/2010/main" val="146212777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67</TotalTime>
  <Words>3196</Words>
  <Application>Microsoft Office PowerPoint</Application>
  <PresentationFormat>Widescreen</PresentationFormat>
  <Paragraphs>96</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Gill Sans MT</vt:lpstr>
      <vt:lpstr>Gallery</vt:lpstr>
      <vt:lpstr>PowerPoint Presentation</vt:lpstr>
      <vt:lpstr>INTRODUCTION</vt:lpstr>
      <vt:lpstr>HILTON GARDEN INN</vt:lpstr>
      <vt:lpstr>GUEST SERVICES AND FACILITIES</vt:lpstr>
      <vt:lpstr>ROLE OF GUEST SERVICES</vt:lpstr>
      <vt:lpstr>EMPOWERMENT OF GUEST SERVICES</vt:lpstr>
      <vt:lpstr>MEASURING GUEST SERVICES</vt:lpstr>
      <vt:lpstr>HOSPITALITY</vt:lpstr>
      <vt:lpstr>PERSONALIZED SERVICE</vt:lpstr>
      <vt:lpstr>QUALITY ASSURANCE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User</dc:creator>
  <cp:lastModifiedBy>Ashen Perera</cp:lastModifiedBy>
  <cp:revision>49</cp:revision>
  <dcterms:created xsi:type="dcterms:W3CDTF">2023-05-09T09:10:56Z</dcterms:created>
  <dcterms:modified xsi:type="dcterms:W3CDTF">2023-05-22T21:55:41Z</dcterms:modified>
</cp:coreProperties>
</file>