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769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70" r:id="rId7"/>
    <p:sldId id="261" r:id="rId8"/>
    <p:sldId id="271" r:id="rId9"/>
    <p:sldId id="262" r:id="rId10"/>
    <p:sldId id="263" r:id="rId11"/>
    <p:sldId id="272" r:id="rId12"/>
    <p:sldId id="264" r:id="rId13"/>
    <p:sldId id="273" r:id="rId14"/>
    <p:sldId id="265" r:id="rId15"/>
    <p:sldId id="266" r:id="rId16"/>
    <p:sldId id="267" r:id="rId17"/>
    <p:sldId id="268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B7D457-1173-06E9-5F15-DD5466AB91EC}" v="2" dt="2026-10-11T18:07:16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8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45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Perveen (2606632)" userId="S::2606632@student.uwtsd.ac.uk::09eb218e-4e92-4b06-beb8-0b861fd9c977" providerId="AD" clId="Web-{4BB7D457-1173-06E9-5F15-DD5466AB91EC}"/>
    <pc:docChg chg="modSld">
      <pc:chgData name="Sadia Perveen (2606632)" userId="S::2606632@student.uwtsd.ac.uk::09eb218e-4e92-4b06-beb8-0b861fd9c977" providerId="AD" clId="Web-{4BB7D457-1173-06E9-5F15-DD5466AB91EC}" dt="2026-10-11T18:07:16.285" v="0" actId="20577"/>
      <pc:docMkLst>
        <pc:docMk/>
      </pc:docMkLst>
      <pc:sldChg chg="modSp">
        <pc:chgData name="Sadia Perveen (2606632)" userId="S::2606632@student.uwtsd.ac.uk::09eb218e-4e92-4b06-beb8-0b861fd9c977" providerId="AD" clId="Web-{4BB7D457-1173-06E9-5F15-DD5466AB91EC}" dt="2026-10-11T18:07:16.285" v="0" actId="20577"/>
        <pc:sldMkLst>
          <pc:docMk/>
          <pc:sldMk cId="0" sldId="256"/>
        </pc:sldMkLst>
        <pc:spChg chg="mod">
          <ac:chgData name="Sadia Perveen (2606632)" userId="S::2606632@student.uwtsd.ac.uk::09eb218e-4e92-4b06-beb8-0b861fd9c977" providerId="AD" clId="Web-{4BB7D457-1173-06E9-5F15-DD5466AB91EC}" dt="2026-10-11T18:07:16.285" v="0" actId="20577"/>
          <ac:spMkLst>
            <pc:docMk/>
            <pc:sldMk cId="0" sldId="256"/>
            <ac:spMk id="20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571636-033D-41C6-9C4E-8E12B10C0C1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88102-5B1E-42E1-9275-0D2A66FCA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82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988102-5B1E-42E1-9275-0D2A66FCA1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533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8202D-D14A-621B-52B7-764E11EEF8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0E6A9E-7BF2-2E96-3ED8-AD68E88861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12A83-22CA-8C54-4F04-A1F0DCC06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36AF1-74FE-6981-0F2A-986DA65E7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DAD83-0528-1C6F-6D82-9D0CF06FC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497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CC4EC-9DDD-AFD9-6151-8309CDA75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67BD9-FE20-69FD-B23E-7BF4DE592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25A21-B679-2F1E-CDF6-5578783A6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EECED4-57B3-9577-A59D-B716F7364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4FE81-2046-445F-269C-4F571A02B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444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54D9E-99FF-A16E-62AF-2D56FCC4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283633-E8B3-B555-E3E9-FCC030312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A6B95-B2BF-7FBF-5BAD-778F8826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7B4B5-84DD-192C-E7CD-1CEDF8E96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99867-B5B8-BBE3-3168-E4CA8474D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10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0B53A-B139-CAC8-C076-73ADB0B2C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0C25F-F77D-4730-EF81-6F046B351B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BB6909-F9DB-620C-2C06-4555F02789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27E9A-95C8-519F-36AB-DC530B8F3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88B863-6C1C-A7C8-2834-0532FB927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E9EEE2-8977-57C6-8EDE-9C1A84C15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327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55E5B-9640-1412-3E0B-FAC90899B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DB966-1B00-8E9C-505C-0D8EA7C12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5F84C3-5584-887A-E756-C08966E8F0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256332-40DB-096C-B4AA-2EFDF53BC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55AA42-624C-1C95-193E-AEC6E944D9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359889-1E12-B19B-99D1-1CCD65145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0ED023-1BBD-954D-5527-749C1D1DE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0F9E67-2136-8B04-6D49-F196F2319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321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9B188-CCE8-DF64-6C9A-08E4FC229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C0C8F8-6B3E-A7EA-92EF-4F0D0A214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CB554-599D-D1C4-81AF-DFE33B1ED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C0359-AAF7-E61A-FE5A-E8FBB6AA5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963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9926E0-1452-D39B-B815-09B456F1F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E99E6E-6978-E642-AF36-7908BB6E1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E272CF-1857-C347-8171-E1A183F6E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034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FFEA-9101-8130-8AA5-1AB30CE48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45C6A-7B86-3AEF-DBC0-50D05C109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2375F2-3059-98EC-0AD6-3FAC0F96DE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201D14-74EB-639E-9811-DD15870EA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1F034-7828-5544-D224-40493E275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F40825-8077-5249-A93E-83F7012D0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399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9AC7B-7BEB-1C69-C5AF-F19F5C10B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A2701F-2FA5-EB10-CC9A-0F91680B736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FEC077-FEFF-8815-FD96-9A655087CA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EC6D96-0ED2-FEEC-91B4-9308CAD2D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FBADA-BA67-640C-5FA4-1F7FAA5BF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E69F4C-DD00-3A89-4067-1E217265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45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307B1-5952-61BB-2354-6976A18E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95359C-63E5-F47B-D1E3-DDA738350E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1A344-CDF5-49F6-9702-39C1D8F0F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69CA1-ED67-3CE7-F76A-FE04D05BC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2149C-56ED-08D7-5E1C-04FCE3FD2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89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963866-BEB0-C6D8-1293-BC4D2141A0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98AA80-6D6F-CFEC-A2CB-02DE2891AF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13744-F84D-3421-021F-52A74CBEE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9C439-9D34-5BF4-12AA-936B25FD8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5534F7-9FC4-1385-2D64-D3BFB56A6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233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AA9011-E013-9D9D-829B-754C2CD7E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3A70D-00B9-199A-B0C9-62059FF047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ED4D2-01D6-A90B-E1F1-73B1690C73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FE4E1-5A6B-398B-9FA9-7FFFF3285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C5E5E-6AB8-7BEE-F505-7818319F14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66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uviva.com/en/municipality/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ngelcareny.com/skilled-service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s://learn.microsoft.com/en-us/microsoftteams/best-practice-dashboard" TargetMode="External"/><Relationship Id="rId7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l.ac.uk/engineering/steapp/research/digital-technologies-policy-laboratory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llectt.com/insights/blog/agentic-ai-in-healthcare-life-sciences-driving-efficiency-patient-outcomes-and-innovation-in-2026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unitycare.com/telehealth-video-and-phone-visits-now-available-at-our-office/" TargetMode="External"/><Relationship Id="rId7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management.org/c/hospital/news/digital-inclusion-pathways-to-health-equity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hiang.org/staff-of-anambra-state-health-insurance-agency-ashiareceived-a-refresher-training-on-digital-literacy-at-their-office-in-awka/" TargetMode="External"/><Relationship Id="rId7" Type="http://schemas.openxmlformats.org/officeDocument/2006/relationships/image" Target="../media/image2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team.net/five-years-technology-implementation-roadmap-for-business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zivianhealth.com/blog/the-impact-of-collaborative-practice-agreements-on-patient-care/" TargetMode="External"/><Relationship Id="rId7" Type="http://schemas.openxmlformats.org/officeDocument/2006/relationships/image" Target="../media/image2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0951484819842100" TargetMode="External"/><Relationship Id="rId3" Type="http://schemas.openxmlformats.org/officeDocument/2006/relationships/hyperlink" Target="https://hbr.org/2021/07/collaborative-overload-in-healthcare-teams" TargetMode="External"/><Relationship Id="rId7" Type="http://schemas.openxmlformats.org/officeDocument/2006/relationships/hyperlink" Target="https://www.england.nhs.uk/digitaltechnology/community-care-framework-2025" TargetMode="External"/><Relationship Id="rId2" Type="http://schemas.openxmlformats.org/officeDocument/2006/relationships/hyperlink" Target="https://doi.org/10.1016/j.jhm.2023.02.00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ijhis.2020.05.012" TargetMode="External"/><Relationship Id="rId5" Type="http://schemas.openxmlformats.org/officeDocument/2006/relationships/hyperlink" Target="https://www.hdsa.gov.uk/guidance/mobile-communication-2022" TargetMode="External"/><Relationship Id="rId10" Type="http://schemas.openxmlformats.org/officeDocument/2006/relationships/hyperlink" Target="https://doi.org/10.1016/j.dht.2023.01.008" TargetMode="External"/><Relationship Id="rId4" Type="http://schemas.openxmlformats.org/officeDocument/2006/relationships/hyperlink" Target="https://doi.org/10.1080/17483107.2024.10112" TargetMode="External"/><Relationship Id="rId9" Type="http://schemas.openxmlformats.org/officeDocument/2006/relationships/hyperlink" Target="https://doi.org/10.1080/09649069.2022.20391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20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857" y="0"/>
            <a:ext cx="12192000" cy="6858000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609600" y="5419725"/>
            <a:ext cx="10972800" cy="904875"/>
          </a:xfrm>
          <a:prstGeom prst="roundRect">
            <a:avLst>
              <a:gd name="adj" fmla="val 12631"/>
            </a:avLst>
          </a:prstGeom>
          <a:solidFill>
            <a:srgbClr val="2A2B5B"/>
          </a:solidFill>
          <a:ln w="9525">
            <a:solidFill>
              <a:srgbClr val="35366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3117056" y="5681662"/>
            <a:ext cx="9525" cy="3810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798593" y="5681662"/>
            <a:ext cx="9525" cy="3810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09600" y="533400"/>
            <a:ext cx="776287" cy="285750"/>
          </a:xfrm>
          <a:prstGeom prst="roundRect">
            <a:avLst>
              <a:gd name="adj" fmla="val 20000"/>
            </a:avLst>
          </a:prstGeom>
          <a:solidFill>
            <a:srgbClr val="4F46E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3117056" y="5681662"/>
            <a:ext cx="9525" cy="3810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798593" y="5681662"/>
            <a:ext cx="9525" cy="3810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09600" y="2363241"/>
            <a:ext cx="288386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38BDF8"/>
                </a:solidFill>
                <a:latin typeface="Arial" panose="020B0604020202020204" pitchFamily="34" charset="0"/>
              </a:rPr>
              <a:t>GROUP POWERPOINT PRESENTATION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2677566"/>
            <a:ext cx="9901237" cy="959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sz="315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Enhancing Workplace Communication &amp; Daily Updates via Microsoft Teams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3789908"/>
            <a:ext cx="6313780" cy="26500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250"/>
              </a:lnSpc>
            </a:pPr>
            <a:r>
              <a:rPr sz="1500" b="0" i="0" u="none" dirty="0">
                <a:solidFill>
                  <a:srgbClr val="94A3B8"/>
                </a:solidFill>
                <a:latin typeface="Arial" panose="020B0604020202020204" pitchFamily="34" charset="0"/>
              </a:rPr>
              <a:t>A Strategic Digital Improvement Plan for Ashford Community Care Service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42950" y="590550"/>
            <a:ext cx="604837" cy="161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UWTSD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00187" y="585787"/>
            <a:ext cx="3278141" cy="17312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1" i="0" u="none" dirty="0">
                <a:solidFill>
                  <a:srgbClr val="CBD5E1"/>
                </a:solidFill>
                <a:latin typeface="Arial" panose="020B0604020202020204" pitchFamily="34" charset="0"/>
              </a:rPr>
              <a:t>LCHS4007: Digital Skills and Research Methods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3925" y="5657850"/>
            <a:ext cx="1756891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818CF8"/>
                </a:solidFill>
                <a:latin typeface="Arial" panose="020B0604020202020204" pitchFamily="34" charset="0"/>
              </a:rPr>
              <a:t>MODULE LEAD &amp; LECTURER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23925" y="5867400"/>
            <a:ext cx="1279196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Hajra </a:t>
            </a:r>
            <a:r>
              <a:rPr sz="1350" b="1" i="0" u="none" dirty="0" err="1">
                <a:solidFill>
                  <a:srgbClr val="FFFFFF"/>
                </a:solidFill>
                <a:latin typeface="Arial" panose="020B0604020202020204" pitchFamily="34" charset="0"/>
              </a:rPr>
              <a:t>Mustasim</a:t>
            </a:r>
            <a:endParaRPr sz="1350" b="1" i="0" u="none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662362" y="5667375"/>
            <a:ext cx="839974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818CF8"/>
                </a:solidFill>
                <a:latin typeface="Arial" panose="020B0604020202020204" pitchFamily="34" charset="0"/>
              </a:rPr>
              <a:t>PROGRAMME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662362" y="5876925"/>
            <a:ext cx="3461332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 err="1">
                <a:solidFill>
                  <a:srgbClr val="FFFFFF"/>
                </a:solidFill>
                <a:latin typeface="Arial" panose="020B0604020202020204" pitchFamily="34" charset="0"/>
              </a:rPr>
              <a:t>CertHE</a:t>
            </a:r>
            <a:r>
              <a:rPr sz="1200" b="0" i="0" u="none" dirty="0">
                <a:solidFill>
                  <a:srgbClr val="FFFFFF"/>
                </a:solidFill>
                <a:latin typeface="Arial" panose="020B0604020202020204" pitchFamily="34" charset="0"/>
              </a:rPr>
              <a:t> Skills for Workplace (Health &amp; Social Care)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343900" y="5517334"/>
            <a:ext cx="1285608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818CF8"/>
                </a:solidFill>
                <a:latin typeface="Arial" panose="020B0604020202020204" pitchFamily="34" charset="0"/>
              </a:rPr>
              <a:t>GROUP SUBMISSION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43900" y="5718988"/>
            <a:ext cx="3218830" cy="55399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GB"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Group members: </a:t>
            </a:r>
            <a:r>
              <a:rPr lang="en-GB" sz="1200" b="1" dirty="0">
                <a:solidFill>
                  <a:srgbClr val="FFFFFF"/>
                </a:solidFill>
                <a:latin typeface="Arial" panose="020B0604020202020204" pitchFamily="34" charset="0"/>
              </a:rPr>
              <a:t>Mohammed Isaa (2604201)</a:t>
            </a:r>
            <a:endParaRPr lang="en-GB" sz="1200" b="1" i="0" u="none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l"/>
            <a:r>
              <a:rPr lang="en-GB" sz="1200" b="1" dirty="0">
                <a:solidFill>
                  <a:srgbClr val="FFFFFF"/>
                </a:solidFill>
                <a:latin typeface="Arial" panose="020B0604020202020204" pitchFamily="34" charset="0"/>
              </a:rPr>
              <a:t>Laiba Irfan (2604208) </a:t>
            </a:r>
          </a:p>
          <a:p>
            <a:pPr algn="l"/>
            <a:r>
              <a:rPr lang="en-GB" sz="1200" b="1">
                <a:solidFill>
                  <a:srgbClr val="FFFFFF"/>
                </a:solidFill>
                <a:latin typeface="Arial"/>
                <a:cs typeface="Arial"/>
              </a:rPr>
              <a:t>Sadia Perveen (2606632)</a:t>
            </a:r>
            <a:endParaRPr lang="en-GB" sz="1200" b="1" i="0" u="none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753600" y="457200"/>
            <a:ext cx="1828800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2085975"/>
            <a:ext cx="5867400" cy="1066800"/>
          </a:xfrm>
          <a:prstGeom prst="rect">
            <a:avLst/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3305175"/>
            <a:ext cx="5867400" cy="1066800"/>
          </a:xfrm>
          <a:prstGeom prst="rect">
            <a:avLst/>
          </a:prstGeom>
          <a:solidFill>
            <a:srgbClr val="FEF2F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4524375"/>
            <a:ext cx="5867400" cy="1066800"/>
          </a:xfrm>
          <a:prstGeom prst="rect">
            <a:avLst/>
          </a:prstGeom>
          <a:solidFill>
            <a:srgbClr val="F0FD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2085975"/>
            <a:ext cx="38100" cy="1066800"/>
          </a:xfrm>
          <a:prstGeom prst="rect">
            <a:avLst/>
          </a:prstGeom>
          <a:solidFill>
            <a:srgbClr val="4F46E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09600" y="3305175"/>
            <a:ext cx="38100" cy="1066800"/>
          </a:xfrm>
          <a:prstGeom prst="rect">
            <a:avLst/>
          </a:prstGeom>
          <a:solidFill>
            <a:srgbClr val="EF444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09600" y="4524375"/>
            <a:ext cx="38100" cy="1066800"/>
          </a:xfrm>
          <a:prstGeom prst="rect">
            <a:avLst/>
          </a:prstGeom>
          <a:solidFill>
            <a:srgbClr val="16A34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295525"/>
            <a:ext cx="228600" cy="18097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514725"/>
            <a:ext cx="180975" cy="180975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4733925"/>
            <a:ext cx="180975" cy="18097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9886950" y="514350"/>
            <a:ext cx="16573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Patel et al. (2019)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457200"/>
            <a:ext cx="1586973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CASE STUDY ANALYSIS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1371" y="703131"/>
            <a:ext cx="6753452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Ashford Community Care Operational Context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537173" y="5514975"/>
            <a:ext cx="2814873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6"/>
              </a:rPr>
              <a:t>Image Source: Healthcare Digital Media (2024)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38200" y="2257425"/>
            <a:ext cx="3238002" cy="219291"/>
          </a:xfrm>
          <a:prstGeom prst="rect">
            <a:avLst/>
          </a:prstGeom>
          <a:noFill/>
        </p:spPr>
        <p:txBody>
          <a:bodyPr wrap="none" lIns="30480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1E293B"/>
                </a:solidFill>
                <a:latin typeface="Arial" panose="020B0604020202020204" pitchFamily="34" charset="0"/>
              </a:rPr>
              <a:t>Multi-Disciplinary Care Workforce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38200" y="2511091"/>
            <a:ext cx="5543550" cy="62324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Examples of Home Care, Supported Living and Office staff who fall under the category of Support Worker, Nurses, Care Coordinators &amp; Administrators.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8200" y="3476625"/>
            <a:ext cx="2726708" cy="219291"/>
          </a:xfrm>
          <a:prstGeom prst="rect">
            <a:avLst/>
          </a:prstGeom>
          <a:noFill/>
        </p:spPr>
        <p:txBody>
          <a:bodyPr wrap="none" lIns="257175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991B1B"/>
                </a:solidFill>
                <a:latin typeface="Arial" panose="020B0604020202020204" pitchFamily="34" charset="0"/>
              </a:rPr>
              <a:t>Communication Bottlenecks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38200" y="3762375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7F1D1D"/>
                </a:solidFill>
                <a:latin typeface="Arial" panose="020B0604020202020204" pitchFamily="34" charset="0"/>
              </a:rPr>
              <a:t>Use of various tools which lead to missing out on care alerts, redundant efforts, confusion in shifts rosters and delayed emergency alerts.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38200" y="4695825"/>
            <a:ext cx="2109552" cy="219291"/>
          </a:xfrm>
          <a:prstGeom prst="rect">
            <a:avLst/>
          </a:prstGeom>
          <a:noFill/>
        </p:spPr>
        <p:txBody>
          <a:bodyPr wrap="none" lIns="257175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166534"/>
                </a:solidFill>
                <a:latin typeface="Arial" panose="020B0604020202020204" pitchFamily="34" charset="0"/>
              </a:rPr>
              <a:t>Strategic Digital Goal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38200" y="4981575"/>
            <a:ext cx="5543550" cy="2077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14532D"/>
                </a:solidFill>
                <a:latin typeface="Arial" panose="020B0604020202020204" pitchFamily="34" charset="0"/>
              </a:rPr>
              <a:t>M365 standardization of the tools for consistency and better teamwork.</a:t>
            </a:r>
          </a:p>
        </p:txBody>
      </p:sp>
      <p:pic>
        <p:nvPicPr>
          <p:cNvPr id="25" name="Picture 24">
            <a:hlinkClick r:id="rId6"/>
            <a:extLst>
              <a:ext uri="{FF2B5EF4-FFF2-40B4-BE49-F238E27FC236}">
                <a16:creationId xmlns:a16="http://schemas.microsoft.com/office/drawing/2014/main" id="{1FB2E477-8772-BF30-B566-648D1D33AF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2136" y="1980457"/>
            <a:ext cx="4800600" cy="344285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648825" y="457200"/>
            <a:ext cx="1933575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715000" y="1857375"/>
            <a:ext cx="5867400" cy="1219200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715000" y="3228975"/>
            <a:ext cx="5867400" cy="1219200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715000" y="4600575"/>
            <a:ext cx="5867400" cy="1219200"/>
          </a:xfrm>
          <a:prstGeom prst="roundRect">
            <a:avLst>
              <a:gd name="adj" fmla="val 9375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5915025" y="2057400"/>
            <a:ext cx="304800" cy="304800"/>
          </a:xfrm>
          <a:prstGeom prst="roundRect">
            <a:avLst>
              <a:gd name="adj" fmla="val 25000"/>
            </a:avLst>
          </a:prstGeom>
          <a:solidFill>
            <a:srgbClr val="4F46E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5915025" y="3429000"/>
            <a:ext cx="304800" cy="304800"/>
          </a:xfrm>
          <a:prstGeom prst="roundRect">
            <a:avLst>
              <a:gd name="adj" fmla="val 25000"/>
            </a:avLst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5915025" y="4800600"/>
            <a:ext cx="304800" cy="304800"/>
          </a:xfrm>
          <a:prstGeom prst="roundRect">
            <a:avLst>
              <a:gd name="adj" fmla="val 25000"/>
            </a:avLst>
          </a:prstGeom>
          <a:solidFill>
            <a:srgbClr val="05966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10" name="Picture 9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782175" y="514350"/>
            <a:ext cx="176212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Green et al. (2024)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457200"/>
            <a:ext cx="2446182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STEP 1: CHOSEN WORKPLACE TASK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9600" y="666750"/>
            <a:ext cx="5522346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Staff Communication &amp; Daily Updates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66850" y="5514975"/>
            <a:ext cx="2970365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Community Care Fieldwork (2024)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334125" y="2438400"/>
            <a:ext cx="51435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Information exchange about important morning statuses between the field staff and the office staff.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334125" y="3810000"/>
            <a:ext cx="51435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Instantaneous information exchange about any important changes in medication or visitation.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34125" y="5181600"/>
            <a:ext cx="51435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Management process at the center to ensure equal opportunities for both remote and office staff.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772150" y="2117467"/>
            <a:ext cx="59055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34125" y="2095500"/>
            <a:ext cx="2843727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Shift Handovers &amp; Daily Huddles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772150" y="3489067"/>
            <a:ext cx="59055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334125" y="3467100"/>
            <a:ext cx="2793650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Urgent Care &amp; Medication Alerts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772150" y="4860667"/>
            <a:ext cx="59055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34125" y="4838700"/>
            <a:ext cx="3529428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Policy &amp; Organizational Announcements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220200" y="457200"/>
            <a:ext cx="2362200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2114550"/>
            <a:ext cx="2857500" cy="1647825"/>
          </a:xfrm>
          <a:prstGeom prst="roundRect">
            <a:avLst>
              <a:gd name="adj" fmla="val 6936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3619500" y="2114550"/>
            <a:ext cx="2857500" cy="1647825"/>
          </a:xfrm>
          <a:prstGeom prst="roundRect">
            <a:avLst>
              <a:gd name="adj" fmla="val 6936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09600" y="3914775"/>
            <a:ext cx="2857500" cy="1647825"/>
          </a:xfrm>
          <a:prstGeom prst="roundRect">
            <a:avLst>
              <a:gd name="adj" fmla="val 6936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3619500" y="3914775"/>
            <a:ext cx="2857500" cy="1647825"/>
          </a:xfrm>
          <a:prstGeom prst="roundRect">
            <a:avLst>
              <a:gd name="adj" fmla="val 6936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pic>
        <p:nvPicPr>
          <p:cNvPr id="8" name="Picture 7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" y="2314575"/>
            <a:ext cx="285750" cy="22860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9525" y="2314575"/>
            <a:ext cx="200025" cy="228600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625" y="4114800"/>
            <a:ext cx="171450" cy="228600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9525" y="4114800"/>
            <a:ext cx="257175" cy="228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9353550" y="514350"/>
            <a:ext cx="21907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Jones and Williams (2020)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9600" y="457200"/>
            <a:ext cx="2047035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STEP 2: SELECTED M365 TOOL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666750"/>
            <a:ext cx="5190139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Microsoft Teams Solution Overview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396162" y="5514975"/>
            <a:ext cx="3425618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Microsoft 365 Architecture Preview (2025)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09625" y="2638425"/>
            <a:ext cx="1796967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Structured Channels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09625" y="2905125"/>
            <a:ext cx="2552700" cy="62324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Channel Conversation used for internal communication, emergencies, or shift turnovers.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819525" y="2638425"/>
            <a:ext cx="2271456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Instant Chat &amp; @Mentions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819525" y="2905125"/>
            <a:ext cx="25527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Emergency Conversation either one to one or group.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09625" y="4438650"/>
            <a:ext cx="1577355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Mobile Integration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09625" y="4705350"/>
            <a:ext cx="2552700" cy="62324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Mobile apps for iOS and Android providing access to the updates to field workers.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819525" y="4438650"/>
            <a:ext cx="1408975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Virtual Meetings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819525" y="4705350"/>
            <a:ext cx="25527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Video Chat and Record Chat for shifts of employees.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020175" y="457200"/>
            <a:ext cx="2562225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715000" y="1971675"/>
            <a:ext cx="5867400" cy="1143000"/>
          </a:xfrm>
          <a:prstGeom prst="roundRect">
            <a:avLst>
              <a:gd name="adj" fmla="val 10000"/>
            </a:avLst>
          </a:prstGeom>
          <a:solidFill>
            <a:srgbClr val="EEF2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715000" y="3267075"/>
            <a:ext cx="5867400" cy="1143000"/>
          </a:xfrm>
          <a:prstGeom prst="roundRect">
            <a:avLst>
              <a:gd name="adj" fmla="val 10000"/>
            </a:avLst>
          </a:prstGeom>
          <a:solidFill>
            <a:srgbClr val="E0F2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715000" y="4562475"/>
            <a:ext cx="5867400" cy="1143000"/>
          </a:xfrm>
          <a:prstGeom prst="roundRect">
            <a:avLst>
              <a:gd name="adj" fmla="val 10000"/>
            </a:avLst>
          </a:prstGeom>
          <a:solidFill>
            <a:srgbClr val="DCFC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153525" y="514350"/>
            <a:ext cx="239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Ahmadi and Al-Khatib (2023)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457200"/>
            <a:ext cx="1561325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STEP 3: JUSTIFICATION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666750"/>
            <a:ext cx="10226582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Why Microsoft Teams Fits Ashford's Needs</a:t>
            </a:r>
            <a:r>
              <a:rPr lang="en-GB"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 &amp; </a:t>
            </a:r>
            <a:r>
              <a:rPr lang="en-GB" sz="2400" b="1" dirty="0">
                <a:solidFill>
                  <a:srgbClr val="0F172A"/>
                </a:solidFill>
                <a:latin typeface="Arial" panose="020B0604020202020204" pitchFamily="34" charset="0"/>
              </a:rPr>
              <a:t>I</a:t>
            </a:r>
            <a:r>
              <a:rPr lang="en-GB"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s </a:t>
            </a:r>
            <a:r>
              <a:rPr lang="en-GB" sz="2400" b="1" dirty="0">
                <a:solidFill>
                  <a:srgbClr val="0F172A"/>
                </a:solidFill>
                <a:latin typeface="Arial" panose="020B0604020202020204" pitchFamily="34" charset="0"/>
              </a:rPr>
              <a:t>S</a:t>
            </a:r>
            <a:r>
              <a:rPr lang="en-GB"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uitable </a:t>
            </a:r>
            <a:r>
              <a:rPr lang="en-GB" sz="2400" b="1" dirty="0">
                <a:solidFill>
                  <a:srgbClr val="0F172A"/>
                </a:solidFill>
                <a:latin typeface="Arial" panose="020B0604020202020204" pitchFamily="34" charset="0"/>
              </a:rPr>
              <a:t>F</a:t>
            </a:r>
            <a:r>
              <a:rPr lang="en-GB"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or </a:t>
            </a:r>
            <a:r>
              <a:rPr lang="en-GB" sz="2400" b="1" dirty="0">
                <a:solidFill>
                  <a:srgbClr val="0F172A"/>
                </a:solidFill>
                <a:latin typeface="Arial" panose="020B0604020202020204" pitchFamily="34" charset="0"/>
              </a:rPr>
              <a:t>T</a:t>
            </a:r>
            <a:r>
              <a:rPr lang="en-GB"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he </a:t>
            </a:r>
            <a:r>
              <a:rPr lang="en-GB" sz="2400" b="1" dirty="0">
                <a:solidFill>
                  <a:srgbClr val="0F172A"/>
                </a:solidFill>
                <a:latin typeface="Arial" panose="020B0604020202020204" pitchFamily="34" charset="0"/>
              </a:rPr>
              <a:t>T</a:t>
            </a:r>
            <a:r>
              <a:rPr lang="en-GB"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ask </a:t>
            </a:r>
            <a:endParaRPr sz="2400" b="1" i="0" u="none" dirty="0">
              <a:solidFill>
                <a:srgbClr val="0F172A"/>
              </a:solidFill>
              <a:latin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366837" y="5514975"/>
            <a:ext cx="2880597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Digital Care Operations Journal 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924550" y="2181225"/>
            <a:ext cx="3022494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312E81"/>
                </a:solidFill>
                <a:latin typeface="Arial" panose="020B0604020202020204" pitchFamily="34" charset="0"/>
              </a:rPr>
              <a:t>Unified Hub for Hybrid Care Teams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924550" y="2466975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3730A3"/>
                </a:solidFill>
                <a:latin typeface="Arial" panose="020B0604020202020204" pitchFamily="34" charset="0"/>
              </a:rPr>
              <a:t>Brings field nurses, home health workers, and office workers together into one space.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924550" y="3476625"/>
            <a:ext cx="2769989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75985"/>
                </a:solidFill>
                <a:latin typeface="Arial" panose="020B0604020202020204" pitchFamily="34" charset="0"/>
              </a:rPr>
              <a:t>Replaces Fragmented Channels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24550" y="3762375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0369A1"/>
                </a:solidFill>
                <a:latin typeface="Arial" panose="020B0604020202020204" pitchFamily="34" charset="0"/>
              </a:rPr>
              <a:t>Gets rid of the risks of using WhatsApp, missing out on paper memos, and unread emails.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24550" y="4772025"/>
            <a:ext cx="3723776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166534"/>
                </a:solidFill>
                <a:latin typeface="Arial" panose="020B0604020202020204" pitchFamily="34" charset="0"/>
              </a:rPr>
              <a:t>Seamless Microsoft Ecosystem Integration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24550" y="5057775"/>
            <a:ext cx="5543550" cy="2077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15803D"/>
                </a:solidFill>
                <a:latin typeface="Arial" panose="020B0604020202020204" pitchFamily="34" charset="0"/>
              </a:rPr>
              <a:t>Integrated with OneDrive files, Outlook calendar, and Word documents.</a:t>
            </a:r>
            <a:endParaRPr sz="1350" b="0" i="0" u="none" dirty="0">
              <a:solidFill>
                <a:srgbClr val="15803D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018D73-DA42-0940-F88D-176CDA2E3C1E}"/>
              </a:ext>
            </a:extLst>
          </p:cNvPr>
          <p:cNvSpPr txBox="1"/>
          <p:nvPr/>
        </p:nvSpPr>
        <p:spPr>
          <a:xfrm>
            <a:off x="278465" y="207342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is Microsoft Team suitable for the task?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08CCE76-3D12-A9C5-49DA-D0496AC34C82}"/>
              </a:ext>
            </a:extLst>
          </p:cNvPr>
          <p:cNvSpPr>
            <a:spLocks noGrp="1"/>
          </p:cNvSpPr>
          <p:nvPr/>
        </p:nvSpPr>
        <p:spPr>
          <a:xfrm>
            <a:off x="452636" y="1038339"/>
            <a:ext cx="10117393" cy="38493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85750" indent="-28575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429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715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001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useful because: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make communication easy.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staff can attend online meetings.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staff can share files and documents.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helps staff and the team work together.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can be used from different places.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helps save time and effort.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can discuss problems and find solutions.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can share information with many people.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Microsoft Team is suitable for teamwork because it helps people stay connected and share ideas easily.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People can chat, make video calls, and share documents with other team members.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helps to  organise group activities.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allows to keep track of important discussions.</a:t>
            </a:r>
          </a:p>
          <a:p>
            <a:pPr marL="0" indent="0">
              <a:buNone/>
            </a:pP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People can use Microsoft Team to discuss their assignments, share notes, and complete group project together</a:t>
            </a:r>
          </a:p>
        </p:txBody>
      </p:sp>
    </p:spTree>
    <p:extLst>
      <p:ext uri="{BB962C8B-B14F-4D97-AF65-F5344CB8AC3E}">
        <p14:creationId xmlns:p14="http://schemas.microsoft.com/office/powerpoint/2010/main" val="571025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315450" y="457200"/>
            <a:ext cx="2266950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4090987"/>
            <a:ext cx="5867400" cy="1143000"/>
          </a:xfrm>
          <a:prstGeom prst="roundRect">
            <a:avLst>
              <a:gd name="adj" fmla="val 10000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2443162"/>
            <a:ext cx="2857500" cy="1495425"/>
          </a:xfrm>
          <a:prstGeom prst="roundRect">
            <a:avLst>
              <a:gd name="adj" fmla="val 5095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3619500" y="2443162"/>
            <a:ext cx="2857500" cy="1495425"/>
          </a:xfrm>
          <a:prstGeom prst="roundRect">
            <a:avLst>
              <a:gd name="adj" fmla="val 5095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3929062"/>
            <a:ext cx="2857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09600" y="2443162"/>
            <a:ext cx="2857500" cy="38100"/>
          </a:xfrm>
          <a:prstGeom prst="rect">
            <a:avLst/>
          </a:prstGeom>
          <a:solidFill>
            <a:srgbClr val="4F46E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09600" y="2443162"/>
            <a:ext cx="9525" cy="14954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457575" y="2443162"/>
            <a:ext cx="9525" cy="14954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3619500" y="3929062"/>
            <a:ext cx="2857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3619500" y="2443162"/>
            <a:ext cx="2857500" cy="38100"/>
          </a:xfrm>
          <a:prstGeom prst="rect">
            <a:avLst/>
          </a:prstGeom>
          <a:solidFill>
            <a:srgbClr val="05966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3619500" y="2443162"/>
            <a:ext cx="9525" cy="14954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467475" y="2443162"/>
            <a:ext cx="9525" cy="14954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pic>
        <p:nvPicPr>
          <p:cNvPr id="15" name="Picture 14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" y="4329112"/>
            <a:ext cx="180975" cy="18097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9448800" y="514350"/>
            <a:ext cx="209550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Cross and Rebele (2021)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9600" y="457200"/>
            <a:ext cx="1532471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OPERATIONAL IMPACT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09600" y="666750"/>
            <a:ext cx="6862904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How MS Teams Improves Workplace Efficiency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305675" y="5514975"/>
            <a:ext cx="3643626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Business Process Optimization Report (2024)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809625" y="4291012"/>
            <a:ext cx="2962286" cy="219291"/>
          </a:xfrm>
          <a:prstGeom prst="rect">
            <a:avLst/>
          </a:prstGeom>
          <a:noFill/>
        </p:spPr>
        <p:txBody>
          <a:bodyPr wrap="none" lIns="257175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Elimination of Duplicated Work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09625" y="4595812"/>
            <a:ext cx="55626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Avoids any kind of duplication of information about patient’s status since it is only done once.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9625" y="2671762"/>
            <a:ext cx="626775" cy="3231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10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-40%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09625" y="3043237"/>
            <a:ext cx="1404231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Handover Delays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09625" y="3300412"/>
            <a:ext cx="2552700" cy="62324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Makes shift change over easy with efficient communication lines.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819525" y="2671762"/>
            <a:ext cx="686085" cy="3231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100" b="1" i="0" u="none" dirty="0">
                <a:solidFill>
                  <a:srgbClr val="059669"/>
                </a:solidFill>
                <a:latin typeface="Arial" panose="020B0604020202020204" pitchFamily="34" charset="0"/>
              </a:rPr>
              <a:t>100%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819525" y="3043237"/>
            <a:ext cx="1199111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Audit Visibility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819525" y="3300412"/>
            <a:ext cx="2552700" cy="62324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Search conducted centrally for patient medical files and status changes on daily basis.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C056734-F1EA-A89A-948F-42AF0522C147}"/>
              </a:ext>
            </a:extLst>
          </p:cNvPr>
          <p:cNvSpPr txBox="1"/>
          <p:nvPr/>
        </p:nvSpPr>
        <p:spPr>
          <a:xfrm>
            <a:off x="609601" y="607481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does it improve efficiency or communication?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5964E5-A7C2-EE53-ABDE-75A91C209745}"/>
              </a:ext>
            </a:extLst>
          </p:cNvPr>
          <p:cNvSpPr txBox="1"/>
          <p:nvPr/>
        </p:nvSpPr>
        <p:spPr>
          <a:xfrm>
            <a:off x="609601" y="1022980"/>
            <a:ext cx="8567057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57600" lvl="8" indent="0">
              <a:buNone/>
            </a:pPr>
            <a:endParaRPr lang="en-GB" sz="20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Microsoft Teams improves efficiency by saving time ang making work easier. Staff do not need to physically communicate every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and the team can discuss our work online.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It helps in the following ways.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Easy communication: We can talk through chat, audio, or video calls.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Teamwork : Everyone can share their ideas.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File sharing: can be sent and received easily.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easy working: People can work together from home,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organization: messages, files, and meetings in one place.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helps us save time and reduce extra effort.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can exchange message and information quickly.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improves cooperation between different people and staff within Ashford.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can share ideas and opinions with team members easily</a:t>
            </a:r>
          </a:p>
          <a:p>
            <a:pPr marL="0" indent="0"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For Example,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, members can discuss their work, share information, and complete the tasks on time using Microsoft Teams. </a:t>
            </a:r>
          </a:p>
          <a:p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Microsoft Teams is a useful tool for communication and teamwork. It makes life and work easier, saves time, and helps everyone to stay connected with others. </a:t>
            </a:r>
          </a:p>
        </p:txBody>
      </p:sp>
    </p:spTree>
    <p:extLst>
      <p:ext uri="{BB962C8B-B14F-4D97-AF65-F5344CB8AC3E}">
        <p14:creationId xmlns:p14="http://schemas.microsoft.com/office/powerpoint/2010/main" val="4106610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944100" y="457200"/>
            <a:ext cx="1638300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715000" y="2000250"/>
            <a:ext cx="5867400" cy="1123950"/>
          </a:xfrm>
          <a:prstGeom prst="roundRect">
            <a:avLst>
              <a:gd name="adj" fmla="val 10169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715000" y="3276600"/>
            <a:ext cx="5867400" cy="1123950"/>
          </a:xfrm>
          <a:prstGeom prst="roundRect">
            <a:avLst>
              <a:gd name="adj" fmla="val 10169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715000" y="4552950"/>
            <a:ext cx="5867400" cy="1123950"/>
          </a:xfrm>
          <a:prstGeom prst="roundRect">
            <a:avLst>
              <a:gd name="adj" fmla="val 10169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5025" y="2238375"/>
            <a:ext cx="161925" cy="1809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5025" y="3514725"/>
            <a:ext cx="228600" cy="18097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15025" y="4791075"/>
            <a:ext cx="228600" cy="1809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077450" y="514350"/>
            <a:ext cx="14668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Wilson (2023)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457200"/>
            <a:ext cx="1474763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CARE COORDINATION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9600" y="666750"/>
            <a:ext cx="6885539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Transforming Multidisciplinary Communication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76362" y="5514975"/>
            <a:ext cx="3241272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Digital Health Today Field Case (2023)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915025" y="2200275"/>
            <a:ext cx="3197991" cy="219291"/>
          </a:xfrm>
          <a:prstGeom prst="rect">
            <a:avLst/>
          </a:prstGeom>
          <a:noFill/>
        </p:spPr>
        <p:txBody>
          <a:bodyPr wrap="none" lIns="238125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High-Priority Priority Notifications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15025" y="2486025"/>
            <a:ext cx="55626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US" sz="1350" b="0" i="0" u="none" dirty="0">
                <a:solidFill>
                  <a:srgbClr val="475569"/>
                </a:solidFill>
                <a:latin typeface="Arial" panose="020B0604020202020204" pitchFamily="34" charset="0"/>
              </a:rPr>
              <a:t>The alerts regarding urgent care repeat the messages after two minutes, until the alert gets confirmed by the on-hand staff members.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915025" y="3476625"/>
            <a:ext cx="3444854" cy="219291"/>
          </a:xfrm>
          <a:prstGeom prst="rect">
            <a:avLst/>
          </a:prstGeom>
          <a:noFill/>
        </p:spPr>
        <p:txBody>
          <a:bodyPr wrap="none" lIns="30480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Contextual Threaded Conversations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15025" y="3762375"/>
            <a:ext cx="55626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Discussions are carried out on the basis of the topics that concern specific users/services and/or shift topics.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15025" y="4752975"/>
            <a:ext cx="3358227" cy="219291"/>
          </a:xfrm>
          <a:prstGeom prst="rect">
            <a:avLst/>
          </a:prstGeom>
          <a:noFill/>
        </p:spPr>
        <p:txBody>
          <a:bodyPr wrap="none" lIns="30480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Real-Time Presence &amp; Status Icons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15025" y="5038725"/>
            <a:ext cx="55626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"Coordinators have immediate access to know the status of the member being ‘in visit’, ‘available’ or ‘off duty’."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991725" y="457200"/>
            <a:ext cx="1590675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2114550"/>
            <a:ext cx="5867400" cy="1047750"/>
          </a:xfrm>
          <a:prstGeom prst="rect">
            <a:avLst/>
          </a:prstGeom>
          <a:solidFill>
            <a:srgbClr val="F0FD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3314700"/>
            <a:ext cx="5867400" cy="1047750"/>
          </a:xfrm>
          <a:prstGeom prst="rect">
            <a:avLst/>
          </a:prstGeom>
          <a:solidFill>
            <a:srgbClr val="E0F2F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4514850"/>
            <a:ext cx="5867400" cy="1047750"/>
          </a:xfrm>
          <a:prstGeom prst="rect">
            <a:avLst/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2114550"/>
            <a:ext cx="38100" cy="1047750"/>
          </a:xfrm>
          <a:prstGeom prst="rect">
            <a:avLst/>
          </a:prstGeom>
          <a:solidFill>
            <a:srgbClr val="05966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09600" y="3314700"/>
            <a:ext cx="38100" cy="104775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09600" y="4514850"/>
            <a:ext cx="38100" cy="1047750"/>
          </a:xfrm>
          <a:prstGeom prst="rect">
            <a:avLst/>
          </a:prstGeom>
          <a:solidFill>
            <a:srgbClr val="4F46E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pic>
        <p:nvPicPr>
          <p:cNvPr id="10" name="Picture 9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125075" y="514350"/>
            <a:ext cx="141922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HDSA (2022)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457200"/>
            <a:ext cx="1479572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STRATEGIC BENEFITS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9600" y="666750"/>
            <a:ext cx="6682535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Key Advantages for Ashford Community Care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581900" y="5514975"/>
            <a:ext cx="3151504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Digital Health Security Review (2022)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8200" y="2286000"/>
            <a:ext cx="3521798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166534"/>
                </a:solidFill>
                <a:latin typeface="Arial" panose="020B0604020202020204" pitchFamily="34" charset="0"/>
              </a:rPr>
              <a:t>Enterprise Security &amp; GDPR Compliance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8200" y="2552700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14532D"/>
                </a:solidFill>
                <a:latin typeface="Arial" panose="020B0604020202020204" pitchFamily="34" charset="0"/>
              </a:rPr>
              <a:t>Data encryption while transferring confidential data of the service user, not consumer applications.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8200" y="3486150"/>
            <a:ext cx="3109826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75985"/>
                </a:solidFill>
                <a:latin typeface="Arial" panose="020B0604020202020204" pitchFamily="34" charset="0"/>
              </a:rPr>
              <a:t>Cost Efficiency (Existing Licensing)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8200" y="3752850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0369A1"/>
                </a:solidFill>
                <a:latin typeface="Arial" panose="020B0604020202020204" pitchFamily="34" charset="0"/>
              </a:rPr>
              <a:t>There will be no cost for any additional software license since Ashford has already paid for M365.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38200" y="4686300"/>
            <a:ext cx="3244478" cy="2192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Enhanced Mobile &amp; Offline Capability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8200" y="4953000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12E81"/>
                </a:solidFill>
                <a:latin typeface="Arial" panose="020B0604020202020204" pitchFamily="34" charset="0"/>
              </a:rPr>
              <a:t>They will still be able to see the changes even on their mobile phones when they come back online.</a:t>
            </a:r>
            <a:endParaRPr sz="1350" b="0" i="0" u="none" dirty="0">
              <a:solidFill>
                <a:srgbClr val="312E8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172A62-BB7C-646D-1D95-F0D6C357F28A}"/>
              </a:ext>
            </a:extLst>
          </p:cNvPr>
          <p:cNvSpPr txBox="1"/>
          <p:nvPr/>
        </p:nvSpPr>
        <p:spPr>
          <a:xfrm>
            <a:off x="642257" y="83408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Advantages of Microsoft Teams: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A9FFB50-4203-0E2D-0D79-09423F64072E}"/>
              </a:ext>
            </a:extLst>
          </p:cNvPr>
          <p:cNvSpPr>
            <a:spLocks noGrp="1"/>
          </p:cNvSpPr>
          <p:nvPr/>
        </p:nvSpPr>
        <p:spPr>
          <a:xfrm>
            <a:off x="642257" y="2026216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Allocating tasks clearly: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Tasks can be distributed to staff individually or as a group so everyone is aware of their responsibility.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Improves teamwork: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 staff can share their work plans with their team members and keep them updated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Organise work in one place: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All the relevant information can be organised and kept in one place such as Tasks, work deadlines, checklists and any other relevant information.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Monitor progress: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Team leaders can keep a track of completed tasks, in progress tasks or any other task that would need attention.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Keeping Track: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Using Microsoft Teams and help keep track of every task and Due dates so there are no delays with anything.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Avoid duplicate work: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Using Microsoft team can help staff see which task has already been assigned or completed.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Prioritises: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Microsoft teams can help staff identify urgent or priority work.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Save times: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Having tasks organised in one shared folder can save time spent searching through messages, emails or paperwork.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35573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210675" y="457200"/>
            <a:ext cx="2371725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15000" y="2114550"/>
            <a:ext cx="5867400" cy="1047750"/>
          </a:xfrm>
          <a:prstGeom prst="rect">
            <a:avLst/>
          </a:prstGeom>
          <a:solidFill>
            <a:srgbClr val="FFF7E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15000" y="3314700"/>
            <a:ext cx="5867400" cy="1047750"/>
          </a:xfrm>
          <a:prstGeom prst="rect">
            <a:avLst/>
          </a:prstGeom>
          <a:solidFill>
            <a:srgbClr val="FEF2F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15000" y="4514850"/>
            <a:ext cx="5867400" cy="1047750"/>
          </a:xfrm>
          <a:prstGeom prst="rect">
            <a:avLst/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15000" y="2114550"/>
            <a:ext cx="38100" cy="1047750"/>
          </a:xfrm>
          <a:prstGeom prst="rect">
            <a:avLst/>
          </a:prstGeom>
          <a:solidFill>
            <a:srgbClr val="EA580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15000" y="3314700"/>
            <a:ext cx="38100" cy="1047750"/>
          </a:xfrm>
          <a:prstGeom prst="rect">
            <a:avLst/>
          </a:prstGeom>
          <a:solidFill>
            <a:srgbClr val="DC262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5715000" y="4514850"/>
            <a:ext cx="38100" cy="1047750"/>
          </a:xfrm>
          <a:prstGeom prst="rect">
            <a:avLst/>
          </a:prstGeom>
          <a:solidFill>
            <a:srgbClr val="64748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10" name="Picture 9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3600" y="2324100"/>
            <a:ext cx="228600" cy="18097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0" y="3524250"/>
            <a:ext cx="228600" cy="180975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3600" y="4724400"/>
            <a:ext cx="228600" cy="18097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9344025" y="514350"/>
            <a:ext cx="22002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Smith and Harrison (2022)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457200"/>
            <a:ext cx="1540486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CRITICAL EVALUATION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09600" y="666750"/>
            <a:ext cx="6020687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Limitations &amp; Potential Adoption Barriers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19225" y="5514975"/>
            <a:ext cx="3133871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Journal of Adult Care Practice (2022)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943600" y="2286000"/>
            <a:ext cx="2601674" cy="219291"/>
          </a:xfrm>
          <a:prstGeom prst="rect">
            <a:avLst/>
          </a:prstGeom>
          <a:noFill/>
        </p:spPr>
        <p:txBody>
          <a:bodyPr wrap="none" lIns="30480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9A3412"/>
                </a:solidFill>
                <a:latin typeface="Arial" panose="020B0604020202020204" pitchFamily="34" charset="0"/>
              </a:rPr>
              <a:t>Digital Literacy Disparities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43600" y="2552700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7C2D12"/>
                </a:solidFill>
                <a:latin typeface="Arial" panose="020B0604020202020204" pitchFamily="34" charset="0"/>
              </a:rPr>
              <a:t>Different levels of technical confidence among the support personnel will demand ongoing training.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43600" y="3486150"/>
            <a:ext cx="3398366" cy="219291"/>
          </a:xfrm>
          <a:prstGeom prst="rect">
            <a:avLst/>
          </a:prstGeom>
          <a:noFill/>
        </p:spPr>
        <p:txBody>
          <a:bodyPr wrap="none" lIns="30480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991B1B"/>
                </a:solidFill>
                <a:latin typeface="Arial" panose="020B0604020202020204" pitchFamily="34" charset="0"/>
              </a:rPr>
              <a:t>Information &amp; Notification Overload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943600" y="3752850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7F1D1D"/>
                </a:solidFill>
                <a:latin typeface="Arial" panose="020B0604020202020204" pitchFamily="34" charset="0"/>
              </a:rPr>
              <a:t>Improper use of the channel will cause alert fatigue and will fail to notice the important message.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0" y="4686300"/>
            <a:ext cx="2837315" cy="219291"/>
          </a:xfrm>
          <a:prstGeom prst="rect">
            <a:avLst/>
          </a:prstGeom>
          <a:noFill/>
        </p:spPr>
        <p:txBody>
          <a:bodyPr wrap="none" lIns="304800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334155"/>
                </a:solidFill>
                <a:latin typeface="Arial" panose="020B0604020202020204" pitchFamily="34" charset="0"/>
              </a:rPr>
              <a:t>Mobile Connectivity Reliance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943600" y="4953000"/>
            <a:ext cx="554355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Mobile cellular connectivity is essential in the rural area where the clients are attended.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7605F-123E-36A7-B420-0E339BEE9339}"/>
              </a:ext>
            </a:extLst>
          </p:cNvPr>
          <p:cNvSpPr txBox="1">
            <a:spLocks/>
          </p:cNvSpPr>
          <p:nvPr/>
        </p:nvSpPr>
        <p:spPr>
          <a:xfrm>
            <a:off x="375907" y="1029892"/>
            <a:ext cx="8413955" cy="6181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Limitations of Microsoft Teams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41E32-864F-F243-43F6-65E8B03F1DBB}"/>
              </a:ext>
            </a:extLst>
          </p:cNvPr>
          <p:cNvSpPr>
            <a:spLocks noGrp="1"/>
          </p:cNvSpPr>
          <p:nvPr/>
        </p:nvSpPr>
        <p:spPr>
          <a:xfrm>
            <a:off x="375907" y="1786730"/>
            <a:ext cx="10999664" cy="50712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Staff Training: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Most staff members will require extra time to learn to use MST.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Internet access: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MST require a WiFi connection to work with; some staff members might not a WiFi connection out of workplace to check and keep updated and will only be able to access at work.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Keeping it up to date: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MST will require it to be used and updated regularly to update task status.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Complicated: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Using MST can be complicated to use of some people specially for elder generation as they might not be aware of technology as much as current generation.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 Concerns: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Information needs to be handed carefully, with minimal personal information included.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Technology Problems: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Internet disruption, device or MST 365 problems could prevent staff accessing information and causing delays.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49323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553575" y="457200"/>
            <a:ext cx="2028825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2114550"/>
            <a:ext cx="5867400" cy="762000"/>
          </a:xfrm>
          <a:prstGeom prst="roundRect">
            <a:avLst>
              <a:gd name="adj" fmla="val 12500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009900"/>
            <a:ext cx="5867400" cy="762000"/>
          </a:xfrm>
          <a:prstGeom prst="roundRect">
            <a:avLst>
              <a:gd name="adj" fmla="val 12500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09600" y="3905250"/>
            <a:ext cx="5867400" cy="762000"/>
          </a:xfrm>
          <a:prstGeom prst="roundRect">
            <a:avLst>
              <a:gd name="adj" fmla="val 12500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09600" y="4800600"/>
            <a:ext cx="5867400" cy="762000"/>
          </a:xfrm>
          <a:prstGeom prst="roundRect">
            <a:avLst>
              <a:gd name="adj" fmla="val 12500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809625" y="2324100"/>
            <a:ext cx="342900" cy="342900"/>
          </a:xfrm>
          <a:prstGeom prst="roundRect">
            <a:avLst>
              <a:gd name="adj" fmla="val 50000"/>
            </a:avLst>
          </a:prstGeom>
          <a:solidFill>
            <a:srgbClr val="4F46E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809625" y="3219450"/>
            <a:ext cx="342900" cy="342900"/>
          </a:xfrm>
          <a:prstGeom prst="roundRect">
            <a:avLst>
              <a:gd name="adj" fmla="val 50000"/>
            </a:avLst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809625" y="4114800"/>
            <a:ext cx="342900" cy="342900"/>
          </a:xfrm>
          <a:prstGeom prst="roundRect">
            <a:avLst>
              <a:gd name="adj" fmla="val 50000"/>
            </a:avLst>
          </a:prstGeom>
          <a:solidFill>
            <a:srgbClr val="05966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809625" y="5010150"/>
            <a:ext cx="342900" cy="342900"/>
          </a:xfrm>
          <a:prstGeom prst="roundRect">
            <a:avLst>
              <a:gd name="adj" fmla="val 50000"/>
            </a:avLst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pic>
        <p:nvPicPr>
          <p:cNvPr id="12" name="Picture 11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1800" y="1990725"/>
            <a:ext cx="4800600" cy="3429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9686925" y="514350"/>
            <a:ext cx="1857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NHS England (2025)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9600" y="457200"/>
            <a:ext cx="1952458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STEP 4: RECOMMENDATIONS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666750"/>
            <a:ext cx="5025415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Ashford Implementation Roadmap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296150" y="5514975"/>
            <a:ext cx="3696525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NHS Digital Transformation Framework (2025)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66750" y="2403217"/>
            <a:ext cx="62865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P1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66750" y="3298567"/>
            <a:ext cx="62865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P2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66750" y="4193917"/>
            <a:ext cx="62865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P3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66750" y="5089267"/>
            <a:ext cx="62865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P4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304925" y="2276475"/>
            <a:ext cx="3661323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Governance &amp; Channel Protocol (Weeks 1-2)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04925" y="2495550"/>
            <a:ext cx="4953279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Identify mandatory channel setups and notification requirements.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04925" y="3171825"/>
            <a:ext cx="3276666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Staff Champions &amp; Training (Weeks 3-4)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304925" y="3390900"/>
            <a:ext cx="4889159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Train key careers as technology advocates for the field workers.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304925" y="4067175"/>
            <a:ext cx="3699795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Pilot Rollout in Supported Living (Weeks 5-6)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304925" y="4286250"/>
            <a:ext cx="4712893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Test daily updates on one team before rolling out to all teams.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04925" y="4962525"/>
            <a:ext cx="2944781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Full Organization Launch (Week 7+)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304925" y="5181600"/>
            <a:ext cx="4171142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End informal communication and require using Teams.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020175" y="457200"/>
            <a:ext cx="2562225" cy="266700"/>
          </a:xfrm>
          <a:prstGeom prst="roundRect">
            <a:avLst>
              <a:gd name="adj" fmla="val 50000"/>
            </a:avLst>
          </a:prstGeom>
          <a:solidFill>
            <a:srgbClr val="E0E7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715000" y="2000250"/>
            <a:ext cx="5867400" cy="1123950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715000" y="3276600"/>
            <a:ext cx="5867400" cy="1123950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715000" y="4552950"/>
            <a:ext cx="5867400" cy="1123950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990725"/>
            <a:ext cx="4800600" cy="34290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5025" y="2238375"/>
            <a:ext cx="180975" cy="1809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5025" y="3514725"/>
            <a:ext cx="180975" cy="18097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15025" y="4791075"/>
            <a:ext cx="180975" cy="1809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153525" y="514350"/>
            <a:ext cx="23907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730A3"/>
                </a:solidFill>
                <a:latin typeface="Arial" panose="020B0604020202020204" pitchFamily="34" charset="0"/>
              </a:rPr>
              <a:t>Citation: Ahmadi and Al-Khatib (2023)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457200"/>
            <a:ext cx="1720023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4F46E5"/>
                </a:solidFill>
                <a:latin typeface="Arial" panose="020B0604020202020204" pitchFamily="34" charset="0"/>
              </a:rPr>
              <a:t>STRATEGIC CONCLUSION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9600" y="666750"/>
            <a:ext cx="8266494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Summary &amp; Recommendations for Ashford Management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23987" y="5514975"/>
            <a:ext cx="3058530" cy="16158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1" u="none" dirty="0">
                <a:solidFill>
                  <a:srgbClr val="64748B"/>
                </a:solidFill>
                <a:latin typeface="Arial" panose="020B0604020202020204" pitchFamily="34" charset="0"/>
                <a:hlinkClick r:id="rId3"/>
              </a:rPr>
              <a:t>Image Source: Healthcare Workforce Today (2024)</a:t>
            </a:r>
            <a:endParaRPr sz="1050" b="0" i="1" u="none" dirty="0">
              <a:solidFill>
                <a:srgbClr val="64748B"/>
              </a:solidFill>
              <a:latin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915025" y="2200275"/>
            <a:ext cx="3370346" cy="219291"/>
          </a:xfrm>
          <a:prstGeom prst="rect">
            <a:avLst/>
          </a:prstGeom>
          <a:noFill/>
        </p:spPr>
        <p:txBody>
          <a:bodyPr wrap="none" lIns="257175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Mandate Teams as Primary Channel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15025" y="2486025"/>
            <a:ext cx="55626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Ensure that the Microsoft Teams will become the primary platform for all the communication that takes place.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15025" y="3476625"/>
            <a:ext cx="3383940" cy="219291"/>
          </a:xfrm>
          <a:prstGeom prst="rect">
            <a:avLst/>
          </a:prstGeom>
          <a:noFill/>
        </p:spPr>
        <p:txBody>
          <a:bodyPr wrap="none" lIns="257175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Implement Clear Usage Governance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15025" y="3762375"/>
            <a:ext cx="55626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Establish guidelines about how employees should behave in the channels, emergencies, and data security.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15025" y="4752975"/>
            <a:ext cx="3362715" cy="219291"/>
          </a:xfrm>
          <a:prstGeom prst="rect">
            <a:avLst/>
          </a:prstGeom>
          <a:noFill/>
        </p:spPr>
        <p:txBody>
          <a:bodyPr wrap="none" lIns="257175" tIns="0" rIns="0" bIns="0" anchor="t">
            <a:spAutoFit/>
          </a:bodyPr>
          <a:lstStyle/>
          <a:p>
            <a:pPr algn="l"/>
            <a:r>
              <a:rPr sz="1425" b="1" i="0" u="none" dirty="0">
                <a:solidFill>
                  <a:srgbClr val="0F172A"/>
                </a:solidFill>
                <a:latin typeface="Arial" panose="020B0604020202020204" pitchFamily="34" charset="0"/>
              </a:rPr>
              <a:t>Monitor Adoption &amp; Care Outcomes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15025" y="5038725"/>
            <a:ext cx="5562600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475569"/>
                </a:solidFill>
                <a:latin typeface="Arial" panose="020B0604020202020204" pitchFamily="34" charset="0"/>
              </a:rPr>
              <a:t>Review the feedback of the employees about the communications on a quarterly basis.</a:t>
            </a:r>
            <a:endParaRPr sz="1350" b="0" i="0" u="none" dirty="0">
              <a:solidFill>
                <a:srgbClr val="475569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6124575"/>
            <a:ext cx="10972800" cy="2762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9391650" y="581025"/>
            <a:ext cx="2190750" cy="266700"/>
          </a:xfrm>
          <a:prstGeom prst="roundRect">
            <a:avLst>
              <a:gd name="adj" fmla="val 50000"/>
            </a:avLst>
          </a:prstGeom>
          <a:solidFill>
            <a:srgbClr val="312E8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6124575"/>
            <a:ext cx="10972800" cy="95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525000" y="638175"/>
            <a:ext cx="201930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C7D2FE"/>
                </a:solidFill>
                <a:latin typeface="Arial" panose="020B0604020202020204" pitchFamily="34" charset="0"/>
              </a:rPr>
              <a:t>9 Credible Sources (2019–2025)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6248400"/>
            <a:ext cx="2505494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0" i="0" u="none" dirty="0">
                <a:solidFill>
                  <a:srgbClr val="94A3B8"/>
                </a:solidFill>
                <a:latin typeface="Arial" panose="020B0604020202020204" pitchFamily="34" charset="0"/>
              </a:rPr>
              <a:t>LCHS4007 Component 1 Group Presentation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839200" y="6248400"/>
            <a:ext cx="2864567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38BDF8"/>
                </a:solidFill>
                <a:latin typeface="Arial" panose="020B0604020202020204" pitchFamily="34" charset="0"/>
              </a:rPr>
              <a:t>University of Wales Trinity Saint David (UWTSD)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9600" y="457200"/>
            <a:ext cx="1207062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818CF8"/>
                </a:solidFill>
                <a:latin typeface="Arial" panose="020B0604020202020204" pitchFamily="34" charset="0"/>
              </a:rPr>
              <a:t>ACADEMIC RIGOUR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9600" y="628650"/>
            <a:ext cx="1447512" cy="3231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1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Reference</a:t>
            </a:r>
            <a:r>
              <a:rPr lang="en-US" sz="2100" b="1" i="0" u="none" dirty="0">
                <a:solidFill>
                  <a:srgbClr val="FFFFFF"/>
                </a:solidFill>
                <a:latin typeface="Arial" panose="020B0604020202020204" pitchFamily="34" charset="0"/>
              </a:rPr>
              <a:t>s</a:t>
            </a:r>
            <a:endParaRPr sz="2100" b="1" i="0" u="none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CD1DE89-76A0-03E9-DC59-6C22C3B47C2C}"/>
              </a:ext>
            </a:extLst>
          </p:cNvPr>
          <p:cNvSpPr txBox="1"/>
          <p:nvPr/>
        </p:nvSpPr>
        <p:spPr>
          <a:xfrm>
            <a:off x="536359" y="991317"/>
            <a:ext cx="11559388" cy="5321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200" b="0" i="0" u="none" dirty="0">
                <a:solidFill>
                  <a:schemeClr val="bg1"/>
                </a:solidFill>
                <a:latin typeface="Arial" panose="020B0604020202020204" pitchFamily="34" charset="0"/>
              </a:rPr>
              <a:t>Ahmadi, M. and Al-Khatib, S. (2023) 'Digital transformation in community healthcare: Evaluating unified collaboration tools', </a:t>
            </a:r>
            <a:r>
              <a:rPr lang="en-US" sz="1200" b="0" i="1" u="none" dirty="0">
                <a:solidFill>
                  <a:schemeClr val="bg1"/>
                </a:solidFill>
                <a:latin typeface="Arial" panose="020B0604020202020204" pitchFamily="34" charset="0"/>
              </a:rPr>
              <a:t>Journal of Healthcare Management and Digital Health</a:t>
            </a:r>
            <a:r>
              <a:rPr lang="en-US" sz="1200" b="0" i="0" u="none" dirty="0">
                <a:solidFill>
                  <a:schemeClr val="bg1"/>
                </a:solidFill>
                <a:latin typeface="Arial" panose="020B0604020202020204" pitchFamily="34" charset="0"/>
              </a:rPr>
              <a:t>, 18(2), pp. 112–128.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2"/>
              </a:rPr>
              <a:t>https://doi.org/10.1016/j.jhm.2023.02.004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Cross, R. and Rebele, R. (2021) 'Collaborative overload in healthcare teams: Mitigation through structured communication platforms',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Harvard Business Review Health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, 99(4), pp. 45–56.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3"/>
              </a:rPr>
              <a:t>https://hbr.org/2021/07/collaborative-overload-in-healthcare-teams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Green, P., Evans, L. and Taylor, R. (2024) '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</a:rPr>
              <a:t>Optimising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 shift handovers and daily updates in community social care settings',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British Journal of Social Care &amp; Technology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, 12(1), pp. 88–101.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4"/>
              </a:rPr>
              <a:t>https://doi.org/10.1080/17483107.2024.10112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Healthcare Digital Standards Authority (HDSA) (2022)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Data security, confidentiality, and mobile communication guidelines in adult social care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. London: HDSA Publications.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5"/>
              </a:rPr>
              <a:t>https://www.hdsa.gov.uk/guidance/mobile-communication-2022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Jones, K. and Williams, T. (2020) 'Evaluating Microsoft 365 adoption in hybrid social care models',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International Journal of Health Information Systems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, 15(3), pp. 204–219.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6"/>
              </a:rPr>
              <a:t>https://doi.org/10.1016/j.ijhis.2020.05.012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NHS England (2025)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Digital working in community health and social care: Best practice implementation framework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. London: NHS England Publishing.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7"/>
              </a:rPr>
              <a:t>https://www.england.nhs.uk/digitaltechnology/community-care-framework-2025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Patel, S., Davies, R. and Hughes, M. (2019) 'Mitigating communication gaps in multidisciplinary home care teams',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Health Services Management Research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, 32(4), pp. 178–190.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8"/>
              </a:rPr>
              <a:t>https://doi.org/10.1177/0951484819842100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Smith, J. and Harrison, B. (2022) 'Overcoming digital literacy barriers among adult social care workers',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Journal of Adult Care Practice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, 29(2), pp. 67–79.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9"/>
              </a:rPr>
              <a:t>https://doi.org/10.1080/09649069.2022.20391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Wilson, E. (2023) 'Streamlining care coordination: The role of enterprise messaging platforms in community settings', </a:t>
            </a: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</a:rPr>
              <a:t>Digital Health Today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</a:rPr>
              <a:t>, 7(1), pp. 14–25. Available at: 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hlinkClick r:id="rId10"/>
              </a:rPr>
              <a:t>https://doi.org/10.1016/j.dht.2023.01.008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US" sz="1200" b="0" i="0" u="none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" y="85725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1500" y="1628775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1500" y="240030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1500" y="3171825"/>
            <a:ext cx="11049000" cy="8477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1500" y="401955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1500" y="16192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571500" y="16192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71500" y="239077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71500" y="239077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571500" y="31623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571500" y="31623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71500" y="401002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71500" y="401002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71500" y="47815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571500" y="47815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000125"/>
            <a:ext cx="857250" cy="47625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771650"/>
            <a:ext cx="857250" cy="476250"/>
          </a:xfrm>
          <a:prstGeom prst="rect">
            <a:avLst/>
          </a:prstGeom>
        </p:spPr>
      </p:pic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2543175"/>
            <a:ext cx="857250" cy="47625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352800"/>
            <a:ext cx="857250" cy="476250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4162425"/>
            <a:ext cx="857250" cy="476250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500" y="4933950"/>
            <a:ext cx="857250" cy="476250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571500" y="571500"/>
            <a:ext cx="1641475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1" i="0" u="none" dirty="0">
                <a:solidFill>
                  <a:srgbClr val="1E293B"/>
                </a:solidFill>
                <a:latin typeface="Arial" panose="020B0604020202020204" pitchFamily="34" charset="0"/>
              </a:rPr>
              <a:t>Image Sources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666875" y="1038225"/>
            <a:ext cx="1893147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https://cuviva.com/en/municipality/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666875" y="1238250"/>
            <a:ext cx="1340110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cuviva.com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666875" y="1809750"/>
            <a:ext cx="2237792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https://angelcareny.com/skilled-services/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666875" y="2009775"/>
            <a:ext cx="1727845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angelcareny.com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666875" y="2581275"/>
            <a:ext cx="4070025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https://learn.microsoft.com/en-us/microsoftteams/best-practice-dashboard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666875" y="2781300"/>
            <a:ext cx="1912383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learn.microsoft.com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666875" y="3407300"/>
            <a:ext cx="10048875" cy="1500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https://www.ucl.ac.uk/engineering/steapp/research/digital-technologies-policy-laboratory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666875" y="3667125"/>
            <a:ext cx="1588127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lang="en-US" sz="1200" dirty="0">
                <a:solidFill>
                  <a:srgbClr val="4F46E5"/>
                </a:solidFill>
                <a:latin typeface="Arial" panose="020B0604020202020204" pitchFamily="34" charset="0"/>
              </a:rPr>
              <a:t>www.ucl.ac.uk/</a:t>
            </a:r>
            <a:endParaRPr sz="1200" b="0" i="0" u="none" dirty="0">
              <a:solidFill>
                <a:srgbClr val="4F46E5"/>
              </a:solidFill>
              <a:latin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1666875" y="4200525"/>
            <a:ext cx="7471597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https://www.intellectt.com/insights/blog/agentic-ai-in-healthcare-life-sciences-driving-efficiency-patient-outcomes-and-innovation-in-2026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666875" y="4400550"/>
            <a:ext cx="1834990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www.intellectt.com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666875" y="4972050"/>
            <a:ext cx="4900380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https://communitycare.com/telehealth-video-and-phone-visits-now-available-at-our-office/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666875" y="5172075"/>
            <a:ext cx="1946046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communitycare.com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" y="857250"/>
            <a:ext cx="11049000" cy="8477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1500" y="1704975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1500" y="247650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1500" y="16954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1500" y="16954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1500" y="246697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571500" y="246697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71500" y="32385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71500" y="32385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038225"/>
            <a:ext cx="857250" cy="476250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847850"/>
            <a:ext cx="857250" cy="47625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2619375"/>
            <a:ext cx="857250" cy="476250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390900"/>
            <a:ext cx="857250" cy="47625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71500" y="571500"/>
            <a:ext cx="1641475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1" i="0" u="none" dirty="0">
                <a:solidFill>
                  <a:srgbClr val="1E293B"/>
                </a:solidFill>
                <a:latin typeface="Arial" panose="020B0604020202020204" pitchFamily="34" charset="0"/>
              </a:rPr>
              <a:t>Image Sources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66875" y="1092725"/>
            <a:ext cx="10048875" cy="1500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https://healthmanagement.org/c/hospital/news/digital-inclusion-pathways-to-health-equity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666875" y="1352550"/>
            <a:ext cx="2148024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healthmanagement.org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66875" y="1885950"/>
            <a:ext cx="8159285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https://www.ashiang.org/staff-of-anambra-state-health-insurance-agency-ashiareceived-a-refresher-training-on-digital-literacy-at-their-office-in-awka/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666875" y="2085975"/>
            <a:ext cx="1738809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www.ashiang.org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666875" y="2657475"/>
            <a:ext cx="5047857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US" sz="975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https://www.slideteam.net/five-years-technology-implementation-roadmap-for-business.html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666875" y="2857500"/>
            <a:ext cx="1851020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Arial" panose="020B0604020202020204" pitchFamily="34" charset="0"/>
              </a:rPr>
              <a:t>www.slideteam.net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666875" y="3429000"/>
            <a:ext cx="5164875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975" dirty="0">
                <a:solidFill>
                  <a:srgbClr val="1E293B"/>
                </a:solidFill>
                <a:latin typeface="Arial" panose="020B0604020202020204" pitchFamily="34" charset="0"/>
              </a:rPr>
              <a:t>https://zivianhealth.com/blog/the-impact-of-collaborative-practice-agreements-on-patient-care/</a:t>
            </a:r>
            <a:endParaRPr sz="975" b="0" i="0" u="none" dirty="0">
              <a:solidFill>
                <a:srgbClr val="1E293B"/>
              </a:solidFill>
              <a:latin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666875" y="3629025"/>
            <a:ext cx="1756891" cy="18466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sz="1200" b="0" i="0" u="none" dirty="0">
                <a:solidFill>
                  <a:srgbClr val="1E293B"/>
                </a:solidFill>
                <a:latin typeface="Arial" panose="020B0604020202020204" pitchFamily="34" charset="0"/>
              </a:rPr>
              <a:t>Source: </a:t>
            </a:r>
            <a:r>
              <a:rPr lang="en-US" sz="1200" dirty="0">
                <a:solidFill>
                  <a:srgbClr val="4F46E5"/>
                </a:solidFill>
                <a:latin typeface="Arial" panose="020B0604020202020204" pitchFamily="34" charset="0"/>
              </a:rPr>
              <a:t>zivianhealth.com/</a:t>
            </a:r>
            <a:endParaRPr sz="1200" b="0" i="0" u="none" dirty="0">
              <a:solidFill>
                <a:srgbClr val="4F46E5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2280</Words>
  <Application>Microsoft Office PowerPoint</Application>
  <PresentationFormat>Widescreen</PresentationFormat>
  <Paragraphs>214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Aptos</vt:lpstr>
      <vt:lpstr>Aptos Display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Abdul Rahman</dc:creator>
  <cp:keywords/>
  <dc:description>generated using python-pptx</dc:description>
  <cp:lastModifiedBy>Sadia Perveen</cp:lastModifiedBy>
  <cp:revision>12</cp:revision>
  <dcterms:created xsi:type="dcterms:W3CDTF">2013-01-27T09:14:16Z</dcterms:created>
  <dcterms:modified xsi:type="dcterms:W3CDTF">2026-10-11T18:11:10Z</dcterms:modified>
  <cp:category/>
</cp:coreProperties>
</file>