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724" autoAdjust="0"/>
  </p:normalViewPr>
  <p:slideViewPr>
    <p:cSldViewPr snapToGrid="0">
      <p:cViewPr varScale="1">
        <p:scale>
          <a:sx n="65" d="100"/>
          <a:sy n="65" d="100"/>
        </p:scale>
        <p:origin x="91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989159E-EFD9-4C9C-A365-8DF1573B6ABD}" type="datetimeFigureOut">
              <a:rPr lang="en-GB" smtClean="0"/>
              <a:t>25/10/2023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B7B9EF-72AD-4F1F-BF7D-55976074B781}" type="slidenum">
              <a:rPr lang="en-GB" smtClean="0"/>
              <a:t>‹#›</a:t>
            </a:fld>
            <a:endParaRPr lang="en-GB"/>
          </a:p>
        </p:txBody>
      </p:sp>
    </p:spTree>
    <p:extLst>
      <p:ext uri="{BB962C8B-B14F-4D97-AF65-F5344CB8AC3E}">
        <p14:creationId xmlns:p14="http://schemas.microsoft.com/office/powerpoint/2010/main" val="2459591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Virgin Media, a UK-based technology service provider, leverages data analytics to refine its customer service strategies. Their approach to KM is fundamentally geared towards enriching an internal knowledge base to enhance problem-solving capabilities (Virgin Media, 2022). On the other hand, Emirates, a leading international airline based in Dubai, employs a more holistic KM strategy. The firm places a premium on experiential learning and staff development as means to ensure high service quality and safety. From in-flight protocols to ground operations, KM is central to disseminating best practices across the organization (The Emirates Group, 2022). Through these KM strategies, both Virgin Media and Emirates have succeeded in maintaining highly adaptive and responsive organizational environments, a key factor in their sustained market leadership.</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CB7B9EF-72AD-4F1F-BF7D-55976074B781}" type="slidenum">
              <a:rPr lang="en-GB" smtClean="0"/>
              <a:t>2</a:t>
            </a:fld>
            <a:endParaRPr lang="en-GB"/>
          </a:p>
        </p:txBody>
      </p:sp>
    </p:spTree>
    <p:extLst>
      <p:ext uri="{BB962C8B-B14F-4D97-AF65-F5344CB8AC3E}">
        <p14:creationId xmlns:p14="http://schemas.microsoft.com/office/powerpoint/2010/main" val="36852323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Virgin Media's strong Document Management Systems (DMS) provide a foundation for the integration of advanced analytics, offering deeper insights from existing data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Charband</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and Jafari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Navimipour</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2018). Their focus on Learning Management Systems (LMS) is strategically positioned to embrace the advent of social collaboration platforms, fostering a culture of knowledge sharing among employees (Morton, Wilson, and Cooke, 2015). Additionally, the company's robust CRM and LMS can be continually updated to defend against the dual challenges of rapid technological changes and emerging cybersecurity threats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Gunarathne</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Rui, and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Seidmann</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2018).</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CB7B9EF-72AD-4F1F-BF7D-55976074B781}" type="slidenum">
              <a:rPr lang="en-GB" smtClean="0"/>
              <a:t>3</a:t>
            </a:fld>
            <a:endParaRPr lang="en-GB"/>
          </a:p>
        </p:txBody>
      </p:sp>
    </p:spTree>
    <p:extLst>
      <p:ext uri="{BB962C8B-B14F-4D97-AF65-F5344CB8AC3E}">
        <p14:creationId xmlns:p14="http://schemas.microsoft.com/office/powerpoint/2010/main" val="15584696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Emirates' culture of knowledge-sharing positions it well for leveraging advancements in AI and machine learning (Al-Ansi, 2021). The airline's technological prowess in data analytics and Document Management Systems is a robust shield against cybersecurity threats and outdated information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ElKhatib</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Bin, and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Uae</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2014). However, challenges in knowledge hoarding and maintaining current information necessitate the adoption of newer technologies and external collaborations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Nordin</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Alwi</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2022). Stronger data governance protocols can address these concerns, making Emirates' Knowledge Management System more resilient and future-proof.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CB7B9EF-72AD-4F1F-BF7D-55976074B781}" type="slidenum">
              <a:rPr lang="en-GB" smtClean="0"/>
              <a:t>4</a:t>
            </a:fld>
            <a:endParaRPr lang="en-GB"/>
          </a:p>
        </p:txBody>
      </p:sp>
    </p:spTree>
    <p:extLst>
      <p:ext uri="{BB962C8B-B14F-4D97-AF65-F5344CB8AC3E}">
        <p14:creationId xmlns:p14="http://schemas.microsoft.com/office/powerpoint/2010/main" val="627599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Both Virgin Media and Emirates employ a wide array of Knowledge Management Systems, signifying an organizational emphasis on diverse knowledge types (Al-</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Nakeeb</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Darwish, and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Alhajri</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2023). However, their approaches diverge significantly. Emirates prioritizes a culture of knowledge-sharing as an integral part of its KM strategy (Khan et al., 2018), whereas Virgin Media heavily relies on technological frameworks for managing knowledge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Shpakova</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Dörfler</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MacBryde</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2017). These differences manifest in their distinct focus within data analytics—tailored to the unique demands of their respective sectors.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CB7B9EF-72AD-4F1F-BF7D-55976074B781}" type="slidenum">
              <a:rPr lang="en-GB" smtClean="0"/>
              <a:t>5</a:t>
            </a:fld>
            <a:endParaRPr lang="en-GB"/>
          </a:p>
        </p:txBody>
      </p:sp>
    </p:spTree>
    <p:extLst>
      <p:ext uri="{BB962C8B-B14F-4D97-AF65-F5344CB8AC3E}">
        <p14:creationId xmlns:p14="http://schemas.microsoft.com/office/powerpoint/2010/main" val="32340712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Both Virgin Media and Emirates Airlines have developed intricate Knowledge Management Value Chains (KMVCs) that are tailored to their specific industry requirements. Virgin Media, for instance, adopts a diversified approach to knowledge acquisition, consulting experts, mining data, and utilizing employee inputs (Aversa,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Cabantous</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Haefliger</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2020). This is complemented by their highly structured storage systems, such as Document Management Systems and Database Management Systems, which enhance organizational efficiency (Baptista et al., 2017). The company's commitment to feedback mechanisms from both employees and customers aids continuous improvement but also risks information overload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Skaik</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and Othman, 2015).</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On the other hand, Emirates has a broader scope of knowledge acquisition that incorporates external market insights and collaborative partnerships (Othman, 2014). They employ tiered storage structures for better information retrieval, thus enriching decision-making processes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Matira</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Awolusi</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2020). In terms of organization, they utilize taxonomy and metadata tagging to make information easily accessible. Application of acquired knowledge is balanced between strategic decision-making, operational excellence, and innovation. However, the company needs to be cautious about not overly focusing on operational efficiency at the expense of innovation (Othman, 2014). Lastly, their iterative feedback mechanisms provide room for adaptive learning but could make the process complex and time-consuming. Overall, each company's KMVC reveals its strategic emphasis and potential areas for refinement.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CB7B9EF-72AD-4F1F-BF7D-55976074B781}" type="slidenum">
              <a:rPr lang="en-GB" smtClean="0"/>
              <a:t>6</a:t>
            </a:fld>
            <a:endParaRPr lang="en-GB"/>
          </a:p>
        </p:txBody>
      </p:sp>
    </p:spTree>
    <p:extLst>
      <p:ext uri="{BB962C8B-B14F-4D97-AF65-F5344CB8AC3E}">
        <p14:creationId xmlns:p14="http://schemas.microsoft.com/office/powerpoint/2010/main" val="110517339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Virgin Media and Emirates Airlines utilize a variety of supporting systems to augment their Knowledge Management Systems (KMS). Virgin Media's emphasis on Learning Management Systems (LMS) contributes significantly to employee development and, consequently, to organizational intellectual capital (Al-</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Nakeeb</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Darwish, and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Alhajri</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2023). Similarly, their use of data analytics tools is pivotal in extracting actionable insights from large sets of data, although this poses challenges in knowledge application (Khan et al., 2018). Collaborative tools like Slack and Microsoft Teams used by Virgin Media encourage real-time communication but can contribute to information overload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Shpakova</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Dörfler</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MacBryde</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2017).</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Emirates Airlines, on the other hand, incorporates Document Management Systems (DMS) and Customer Relationship Management (CRM) systems as part of their KMS. DMS serves as an efficient archiving tool but is reliant on user compliance and quality metadata tagging (Aversa,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Cabantous</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Haefliger</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2020). Their CRM systems aid in strategic planning and customer service but risk becoming isolated data silos if not well-integrated (Baptista et al., 2017). Emirates' investment in AI and machine learning for automated knowledge extraction signifies a forward-looking approach, yet also introduces ethical complexities such as algorithmic bias. Overall, both companies demonstrate robust supporting systems for their KMS, each with its strengths and challenges.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CB7B9EF-72AD-4F1F-BF7D-55976074B781}" type="slidenum">
              <a:rPr lang="en-GB" smtClean="0"/>
              <a:t>7</a:t>
            </a:fld>
            <a:endParaRPr lang="en-GB"/>
          </a:p>
        </p:txBody>
      </p:sp>
    </p:spTree>
    <p:extLst>
      <p:ext uri="{BB962C8B-B14F-4D97-AF65-F5344CB8AC3E}">
        <p14:creationId xmlns:p14="http://schemas.microsoft.com/office/powerpoint/2010/main" val="2168875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Both Virgin Media and Emirates Airlines manifest a methodical approach to deploying their Knowledge Management Systems (KMS). Virgin Media emphasizes strategic planning and stakeholder involvement in its KMS deployment, aligning technological components with business objectives (Afsar et al., 2017). The technology infrastructure, encompassing databases, Document Management Systems, and Customer Relationship Management software, is integrated seamlessly for efficient information flow (Hafeez et al., 2019). On the other hand, Emirates Airlines places a premium on commitment from its executive team to drive the KMS initiative, reflecting a top-down approach (Marks,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Rietsema</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and </a:t>
            </a:r>
            <a:r>
              <a:rPr lang="en-GB" sz="1800" kern="100" dirty="0" err="1">
                <a:solidFill>
                  <a:srgbClr val="000000"/>
                </a:solidFill>
                <a:effectLst/>
                <a:latin typeface="Calibri" panose="020F0502020204030204" pitchFamily="34" charset="0"/>
                <a:ea typeface="Calibri" panose="020F0502020204030204" pitchFamily="34" charset="0"/>
                <a:cs typeface="Arial" panose="020B0604020202020204" pitchFamily="34" charset="0"/>
              </a:rPr>
              <a:t>Maytha</a:t>
            </a: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 2015).</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Culture plays a significant role in Emirates' KMS, where knowledge sharing is not just a process but a part of the organizational ethos. They employ workshops and mentorship programs to foster this culture (Jaeger and Upadhyay, 2020). Metrics such as customer satisfaction and operational efficiency serve as key performance indicators for Emirates, ensuring that the system aligns with real-world impact. Both companies focus on continuous improvement, with Virgin's KMS evolving through feedback mechanisms and Emirates making regular updates to stay in line with technological advancements and organisational needs (Hafeez et al., 2019).</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3CB7B9EF-72AD-4F1F-BF7D-55976074B781}" type="slidenum">
              <a:rPr lang="en-GB" smtClean="0"/>
              <a:t>8</a:t>
            </a:fld>
            <a:endParaRPr lang="en-GB"/>
          </a:p>
        </p:txBody>
      </p:sp>
    </p:spTree>
    <p:extLst>
      <p:ext uri="{BB962C8B-B14F-4D97-AF65-F5344CB8AC3E}">
        <p14:creationId xmlns:p14="http://schemas.microsoft.com/office/powerpoint/2010/main" val="19153362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The recommendations for Virgin Media and Emirates encompass a blend of technical and cultural aspects to optimize Knowledge Management Systems (KMS). For Virgin Media, the proposal of a cross-departmental task force aims to streamline the integration of diverse KM components, enhancing efficiency and cost-effectiveness. The "train the trainer" model is suggested to facilitate easier adaptation among employees, thereby reducing resistance to new technologies. The introduction of Adaptive KPIs is designed to make performance metrics more dynamic and aligned with evolving organizational goals. For Emirates, a decentralized backup system is recommended to enhance data resilience, mitigating risks associated with a centralized repository. The restructuring of the reward system emphasizes a collective approach to knowledge sharing. Finally, the formation of a 'Technology Watch Committee' aims to keep the KMS current by continuously assessing emerging technologies, thus mitigating the risk of system obsolescence.</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CB7B9EF-72AD-4F1F-BF7D-55976074B781}" type="slidenum">
              <a:rPr lang="en-GB" smtClean="0"/>
              <a:t>9</a:t>
            </a:fld>
            <a:endParaRPr lang="en-GB"/>
          </a:p>
        </p:txBody>
      </p:sp>
    </p:spTree>
    <p:extLst>
      <p:ext uri="{BB962C8B-B14F-4D97-AF65-F5344CB8AC3E}">
        <p14:creationId xmlns:p14="http://schemas.microsoft.com/office/powerpoint/2010/main" val="3191659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rgbClr val="000000"/>
                </a:solidFill>
                <a:effectLst/>
                <a:latin typeface="Calibri" panose="020F0502020204030204" pitchFamily="34" charset="0"/>
                <a:ea typeface="Calibri" panose="020F0502020204030204" pitchFamily="34" charset="0"/>
                <a:cs typeface="Arial" panose="020B0604020202020204" pitchFamily="34" charset="0"/>
              </a:rPr>
              <a:t>Both Virgin Media and Emirates exhibit strengths in their Knowledge Management Systems (KMS), yet areas for improvement remain. Virgin Media's challenges primarily lie in better integrating the diverse components of their KMS for optimal functionality. Emirates should aim to bolster the resilience of its centralized repository through a hybrid system to mitigate single-point vulnerabilities. Importantly, both companies should invest in machine learning and artificial intelligence to add advanced analytics and predictive features, transforming their KMS from reactive to proactive systems. Lastly, fostering partnerships with academic institutions and industry experts can offer invaluable insights, keeping both companies at the forefront of emerging trends and best practices in KM.</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3CB7B9EF-72AD-4F1F-BF7D-55976074B781}" type="slidenum">
              <a:rPr lang="en-GB" smtClean="0"/>
              <a:t>10</a:t>
            </a:fld>
            <a:endParaRPr lang="en-GB"/>
          </a:p>
        </p:txBody>
      </p:sp>
    </p:spTree>
    <p:extLst>
      <p:ext uri="{BB962C8B-B14F-4D97-AF65-F5344CB8AC3E}">
        <p14:creationId xmlns:p14="http://schemas.microsoft.com/office/powerpoint/2010/main" val="160000134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DD25-A619-2D85-29EE-674DF6FFDB5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6FFB94-334F-87BC-CB82-52B36CE9B84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5143671-79BF-5FD5-AE27-3C2068AEF6D6}"/>
              </a:ext>
            </a:extLst>
          </p:cNvPr>
          <p:cNvSpPr>
            <a:spLocks noGrp="1"/>
          </p:cNvSpPr>
          <p:nvPr>
            <p:ph type="dt" sz="half" idx="10"/>
          </p:nvPr>
        </p:nvSpPr>
        <p:spPr/>
        <p:txBody>
          <a:bodyPr/>
          <a:lstStyle/>
          <a:p>
            <a:fld id="{51F6228A-AAF5-4F69-9CC2-2EE44CFA6F8E}" type="datetimeFigureOut">
              <a:rPr lang="en-GB" smtClean="0"/>
              <a:t>25/10/2023</a:t>
            </a:fld>
            <a:endParaRPr lang="en-GB"/>
          </a:p>
        </p:txBody>
      </p:sp>
      <p:sp>
        <p:nvSpPr>
          <p:cNvPr id="5" name="Footer Placeholder 4">
            <a:extLst>
              <a:ext uri="{FF2B5EF4-FFF2-40B4-BE49-F238E27FC236}">
                <a16:creationId xmlns:a16="http://schemas.microsoft.com/office/drawing/2014/main" id="{94DE4F18-67C6-732F-54F7-87AC379D74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01670C-14CE-2BAE-C92D-9799973EB2C9}"/>
              </a:ext>
            </a:extLst>
          </p:cNvPr>
          <p:cNvSpPr>
            <a:spLocks noGrp="1"/>
          </p:cNvSpPr>
          <p:nvPr>
            <p:ph type="sldNum" sz="quarter" idx="12"/>
          </p:nvPr>
        </p:nvSpPr>
        <p:spPr/>
        <p:txBody>
          <a:bodyPr/>
          <a:lstStyle/>
          <a:p>
            <a:fld id="{D482D37B-6266-4CA2-A3A4-2416DFBB63C7}" type="slidenum">
              <a:rPr lang="en-GB" smtClean="0"/>
              <a:t>‹#›</a:t>
            </a:fld>
            <a:endParaRPr lang="en-GB"/>
          </a:p>
        </p:txBody>
      </p:sp>
    </p:spTree>
    <p:extLst>
      <p:ext uri="{BB962C8B-B14F-4D97-AF65-F5344CB8AC3E}">
        <p14:creationId xmlns:p14="http://schemas.microsoft.com/office/powerpoint/2010/main" val="32545736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C60E9-9AEF-6990-B145-438DD295125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068184-425A-AFA3-B736-684EE110D29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6CB5D4-AF76-DE06-C4D7-A0179BE95095}"/>
              </a:ext>
            </a:extLst>
          </p:cNvPr>
          <p:cNvSpPr>
            <a:spLocks noGrp="1"/>
          </p:cNvSpPr>
          <p:nvPr>
            <p:ph type="dt" sz="half" idx="10"/>
          </p:nvPr>
        </p:nvSpPr>
        <p:spPr/>
        <p:txBody>
          <a:bodyPr/>
          <a:lstStyle/>
          <a:p>
            <a:fld id="{51F6228A-AAF5-4F69-9CC2-2EE44CFA6F8E}" type="datetimeFigureOut">
              <a:rPr lang="en-GB" smtClean="0"/>
              <a:t>25/10/2023</a:t>
            </a:fld>
            <a:endParaRPr lang="en-GB"/>
          </a:p>
        </p:txBody>
      </p:sp>
      <p:sp>
        <p:nvSpPr>
          <p:cNvPr id="5" name="Footer Placeholder 4">
            <a:extLst>
              <a:ext uri="{FF2B5EF4-FFF2-40B4-BE49-F238E27FC236}">
                <a16:creationId xmlns:a16="http://schemas.microsoft.com/office/drawing/2014/main" id="{B770C6D5-964E-213C-A759-B7B1D41446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3ED3EF-DE80-3277-396E-9E2BD9C253E9}"/>
              </a:ext>
            </a:extLst>
          </p:cNvPr>
          <p:cNvSpPr>
            <a:spLocks noGrp="1"/>
          </p:cNvSpPr>
          <p:nvPr>
            <p:ph type="sldNum" sz="quarter" idx="12"/>
          </p:nvPr>
        </p:nvSpPr>
        <p:spPr/>
        <p:txBody>
          <a:bodyPr/>
          <a:lstStyle/>
          <a:p>
            <a:fld id="{D482D37B-6266-4CA2-A3A4-2416DFBB63C7}" type="slidenum">
              <a:rPr lang="en-GB" smtClean="0"/>
              <a:t>‹#›</a:t>
            </a:fld>
            <a:endParaRPr lang="en-GB"/>
          </a:p>
        </p:txBody>
      </p:sp>
    </p:spTree>
    <p:extLst>
      <p:ext uri="{BB962C8B-B14F-4D97-AF65-F5344CB8AC3E}">
        <p14:creationId xmlns:p14="http://schemas.microsoft.com/office/powerpoint/2010/main" val="2415561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F9174-B120-6C77-390D-9EBAAA1DAC1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0C3F37-00E7-5D66-8601-516F66A3BAB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EA8493B-1EC9-91E1-A4D2-B6FF2030FFB3}"/>
              </a:ext>
            </a:extLst>
          </p:cNvPr>
          <p:cNvSpPr>
            <a:spLocks noGrp="1"/>
          </p:cNvSpPr>
          <p:nvPr>
            <p:ph type="dt" sz="half" idx="10"/>
          </p:nvPr>
        </p:nvSpPr>
        <p:spPr/>
        <p:txBody>
          <a:bodyPr/>
          <a:lstStyle/>
          <a:p>
            <a:fld id="{51F6228A-AAF5-4F69-9CC2-2EE44CFA6F8E}" type="datetimeFigureOut">
              <a:rPr lang="en-GB" smtClean="0"/>
              <a:t>25/10/2023</a:t>
            </a:fld>
            <a:endParaRPr lang="en-GB"/>
          </a:p>
        </p:txBody>
      </p:sp>
      <p:sp>
        <p:nvSpPr>
          <p:cNvPr id="5" name="Footer Placeholder 4">
            <a:extLst>
              <a:ext uri="{FF2B5EF4-FFF2-40B4-BE49-F238E27FC236}">
                <a16:creationId xmlns:a16="http://schemas.microsoft.com/office/drawing/2014/main" id="{7266AE55-4A5D-BC4A-D5C7-963D3596D2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D04EFB-F40C-9AFA-F5AF-90143B344FF1}"/>
              </a:ext>
            </a:extLst>
          </p:cNvPr>
          <p:cNvSpPr>
            <a:spLocks noGrp="1"/>
          </p:cNvSpPr>
          <p:nvPr>
            <p:ph type="sldNum" sz="quarter" idx="12"/>
          </p:nvPr>
        </p:nvSpPr>
        <p:spPr/>
        <p:txBody>
          <a:bodyPr/>
          <a:lstStyle/>
          <a:p>
            <a:fld id="{D482D37B-6266-4CA2-A3A4-2416DFBB63C7}" type="slidenum">
              <a:rPr lang="en-GB" smtClean="0"/>
              <a:t>‹#›</a:t>
            </a:fld>
            <a:endParaRPr lang="en-GB"/>
          </a:p>
        </p:txBody>
      </p:sp>
    </p:spTree>
    <p:extLst>
      <p:ext uri="{BB962C8B-B14F-4D97-AF65-F5344CB8AC3E}">
        <p14:creationId xmlns:p14="http://schemas.microsoft.com/office/powerpoint/2010/main" val="3865309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2C878-7C21-FAD1-4023-FAA393712DE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CAB38E2-348D-DF8F-365D-60EEB7BDE03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F73428-92CC-18E3-2846-906B424D913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728AEE-6496-048B-6388-B52D8071575E}"/>
              </a:ext>
            </a:extLst>
          </p:cNvPr>
          <p:cNvSpPr>
            <a:spLocks noGrp="1"/>
          </p:cNvSpPr>
          <p:nvPr>
            <p:ph type="dt" sz="half" idx="10"/>
          </p:nvPr>
        </p:nvSpPr>
        <p:spPr/>
        <p:txBody>
          <a:bodyPr/>
          <a:lstStyle/>
          <a:p>
            <a:fld id="{51F6228A-AAF5-4F69-9CC2-2EE44CFA6F8E}" type="datetimeFigureOut">
              <a:rPr lang="en-GB" smtClean="0"/>
              <a:t>25/10/2023</a:t>
            </a:fld>
            <a:endParaRPr lang="en-GB"/>
          </a:p>
        </p:txBody>
      </p:sp>
      <p:sp>
        <p:nvSpPr>
          <p:cNvPr id="6" name="Footer Placeholder 5">
            <a:extLst>
              <a:ext uri="{FF2B5EF4-FFF2-40B4-BE49-F238E27FC236}">
                <a16:creationId xmlns:a16="http://schemas.microsoft.com/office/drawing/2014/main" id="{E1C36B78-7CA3-E33E-58E1-C380EFD6D5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35078D-7C6D-8C1F-9BE4-27AC9D6E7715}"/>
              </a:ext>
            </a:extLst>
          </p:cNvPr>
          <p:cNvSpPr>
            <a:spLocks noGrp="1"/>
          </p:cNvSpPr>
          <p:nvPr>
            <p:ph type="sldNum" sz="quarter" idx="12"/>
          </p:nvPr>
        </p:nvSpPr>
        <p:spPr/>
        <p:txBody>
          <a:bodyPr/>
          <a:lstStyle/>
          <a:p>
            <a:fld id="{D482D37B-6266-4CA2-A3A4-2416DFBB63C7}" type="slidenum">
              <a:rPr lang="en-GB" smtClean="0"/>
              <a:t>‹#›</a:t>
            </a:fld>
            <a:endParaRPr lang="en-GB"/>
          </a:p>
        </p:txBody>
      </p:sp>
    </p:spTree>
    <p:extLst>
      <p:ext uri="{BB962C8B-B14F-4D97-AF65-F5344CB8AC3E}">
        <p14:creationId xmlns:p14="http://schemas.microsoft.com/office/powerpoint/2010/main" val="9316831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131935-9AE8-B671-70E2-FB01C04ED29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3191EE-4BBF-B208-1DFC-B6376F8BFE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C58E5B9-52A9-DF89-059E-A75875D2365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4EC9D8-3EFC-769C-F277-DC0DB2A4D9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93748C8-78D6-8D6B-C6F6-23B271D577B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24B8CE4-7A8F-18C8-0F63-116A13778233}"/>
              </a:ext>
            </a:extLst>
          </p:cNvPr>
          <p:cNvSpPr>
            <a:spLocks noGrp="1"/>
          </p:cNvSpPr>
          <p:nvPr>
            <p:ph type="dt" sz="half" idx="10"/>
          </p:nvPr>
        </p:nvSpPr>
        <p:spPr/>
        <p:txBody>
          <a:bodyPr/>
          <a:lstStyle/>
          <a:p>
            <a:fld id="{51F6228A-AAF5-4F69-9CC2-2EE44CFA6F8E}" type="datetimeFigureOut">
              <a:rPr lang="en-GB" smtClean="0"/>
              <a:t>25/10/2023</a:t>
            </a:fld>
            <a:endParaRPr lang="en-GB"/>
          </a:p>
        </p:txBody>
      </p:sp>
      <p:sp>
        <p:nvSpPr>
          <p:cNvPr id="8" name="Footer Placeholder 7">
            <a:extLst>
              <a:ext uri="{FF2B5EF4-FFF2-40B4-BE49-F238E27FC236}">
                <a16:creationId xmlns:a16="http://schemas.microsoft.com/office/drawing/2014/main" id="{64A60926-0C9B-ED95-C800-DE4450AFC6D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1590CB-91BA-26E2-5A0D-8696BFD97BA3}"/>
              </a:ext>
            </a:extLst>
          </p:cNvPr>
          <p:cNvSpPr>
            <a:spLocks noGrp="1"/>
          </p:cNvSpPr>
          <p:nvPr>
            <p:ph type="sldNum" sz="quarter" idx="12"/>
          </p:nvPr>
        </p:nvSpPr>
        <p:spPr/>
        <p:txBody>
          <a:bodyPr/>
          <a:lstStyle/>
          <a:p>
            <a:fld id="{D482D37B-6266-4CA2-A3A4-2416DFBB63C7}" type="slidenum">
              <a:rPr lang="en-GB" smtClean="0"/>
              <a:t>‹#›</a:t>
            </a:fld>
            <a:endParaRPr lang="en-GB"/>
          </a:p>
        </p:txBody>
      </p:sp>
    </p:spTree>
    <p:extLst>
      <p:ext uri="{BB962C8B-B14F-4D97-AF65-F5344CB8AC3E}">
        <p14:creationId xmlns:p14="http://schemas.microsoft.com/office/powerpoint/2010/main" val="26099366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EC6FE-839E-9016-ADE3-4A56D4F51F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3A654-E848-57D5-CA74-DBA7F1CBA5FE}"/>
              </a:ext>
            </a:extLst>
          </p:cNvPr>
          <p:cNvSpPr>
            <a:spLocks noGrp="1"/>
          </p:cNvSpPr>
          <p:nvPr>
            <p:ph type="dt" sz="half" idx="10"/>
          </p:nvPr>
        </p:nvSpPr>
        <p:spPr/>
        <p:txBody>
          <a:bodyPr/>
          <a:lstStyle/>
          <a:p>
            <a:fld id="{51F6228A-AAF5-4F69-9CC2-2EE44CFA6F8E}" type="datetimeFigureOut">
              <a:rPr lang="en-GB" smtClean="0"/>
              <a:t>25/10/2023</a:t>
            </a:fld>
            <a:endParaRPr lang="en-GB"/>
          </a:p>
        </p:txBody>
      </p:sp>
      <p:sp>
        <p:nvSpPr>
          <p:cNvPr id="4" name="Footer Placeholder 3">
            <a:extLst>
              <a:ext uri="{FF2B5EF4-FFF2-40B4-BE49-F238E27FC236}">
                <a16:creationId xmlns:a16="http://schemas.microsoft.com/office/drawing/2014/main" id="{0380FD06-2BEB-0619-383E-11DC96BB201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91A22D-58FB-B9E0-2E13-DDA11816CB5A}"/>
              </a:ext>
            </a:extLst>
          </p:cNvPr>
          <p:cNvSpPr>
            <a:spLocks noGrp="1"/>
          </p:cNvSpPr>
          <p:nvPr>
            <p:ph type="sldNum" sz="quarter" idx="12"/>
          </p:nvPr>
        </p:nvSpPr>
        <p:spPr/>
        <p:txBody>
          <a:bodyPr/>
          <a:lstStyle/>
          <a:p>
            <a:fld id="{D482D37B-6266-4CA2-A3A4-2416DFBB63C7}" type="slidenum">
              <a:rPr lang="en-GB" smtClean="0"/>
              <a:t>‹#›</a:t>
            </a:fld>
            <a:endParaRPr lang="en-GB"/>
          </a:p>
        </p:txBody>
      </p:sp>
    </p:spTree>
    <p:extLst>
      <p:ext uri="{BB962C8B-B14F-4D97-AF65-F5344CB8AC3E}">
        <p14:creationId xmlns:p14="http://schemas.microsoft.com/office/powerpoint/2010/main" val="4057927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BA4071-BE20-658C-8098-7A120B675C89}"/>
              </a:ext>
            </a:extLst>
          </p:cNvPr>
          <p:cNvSpPr>
            <a:spLocks noGrp="1"/>
          </p:cNvSpPr>
          <p:nvPr>
            <p:ph type="dt" sz="half" idx="10"/>
          </p:nvPr>
        </p:nvSpPr>
        <p:spPr/>
        <p:txBody>
          <a:bodyPr/>
          <a:lstStyle/>
          <a:p>
            <a:fld id="{51F6228A-AAF5-4F69-9CC2-2EE44CFA6F8E}" type="datetimeFigureOut">
              <a:rPr lang="en-GB" smtClean="0"/>
              <a:t>25/10/2023</a:t>
            </a:fld>
            <a:endParaRPr lang="en-GB"/>
          </a:p>
        </p:txBody>
      </p:sp>
      <p:sp>
        <p:nvSpPr>
          <p:cNvPr id="3" name="Footer Placeholder 2">
            <a:extLst>
              <a:ext uri="{FF2B5EF4-FFF2-40B4-BE49-F238E27FC236}">
                <a16:creationId xmlns:a16="http://schemas.microsoft.com/office/drawing/2014/main" id="{6FC6D5F6-0EF4-594C-C5C1-79D20AC7D6E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4C692D3-BCEB-9F1D-84BC-70C3D073D4EF}"/>
              </a:ext>
            </a:extLst>
          </p:cNvPr>
          <p:cNvSpPr>
            <a:spLocks noGrp="1"/>
          </p:cNvSpPr>
          <p:nvPr>
            <p:ph type="sldNum" sz="quarter" idx="12"/>
          </p:nvPr>
        </p:nvSpPr>
        <p:spPr/>
        <p:txBody>
          <a:bodyPr/>
          <a:lstStyle/>
          <a:p>
            <a:fld id="{D482D37B-6266-4CA2-A3A4-2416DFBB63C7}" type="slidenum">
              <a:rPr lang="en-GB" smtClean="0"/>
              <a:t>‹#›</a:t>
            </a:fld>
            <a:endParaRPr lang="en-GB"/>
          </a:p>
        </p:txBody>
      </p:sp>
    </p:spTree>
    <p:extLst>
      <p:ext uri="{BB962C8B-B14F-4D97-AF65-F5344CB8AC3E}">
        <p14:creationId xmlns:p14="http://schemas.microsoft.com/office/powerpoint/2010/main" val="617591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E0F416-2673-73CB-F3B7-EAF1EA9D1CE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F0079A-4425-68AA-017B-E4037F656B3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48719BA-3A72-2271-0863-77AB63B6EC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C6890B9-1C4E-3C52-D247-5E16E614E6A6}"/>
              </a:ext>
            </a:extLst>
          </p:cNvPr>
          <p:cNvSpPr>
            <a:spLocks noGrp="1"/>
          </p:cNvSpPr>
          <p:nvPr>
            <p:ph type="dt" sz="half" idx="10"/>
          </p:nvPr>
        </p:nvSpPr>
        <p:spPr/>
        <p:txBody>
          <a:bodyPr/>
          <a:lstStyle/>
          <a:p>
            <a:fld id="{51F6228A-AAF5-4F69-9CC2-2EE44CFA6F8E}" type="datetimeFigureOut">
              <a:rPr lang="en-GB" smtClean="0"/>
              <a:t>25/10/2023</a:t>
            </a:fld>
            <a:endParaRPr lang="en-GB"/>
          </a:p>
        </p:txBody>
      </p:sp>
      <p:sp>
        <p:nvSpPr>
          <p:cNvPr id="6" name="Footer Placeholder 5">
            <a:extLst>
              <a:ext uri="{FF2B5EF4-FFF2-40B4-BE49-F238E27FC236}">
                <a16:creationId xmlns:a16="http://schemas.microsoft.com/office/drawing/2014/main" id="{951AD60F-C833-DE84-7932-3CA0908A67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60AC44-955D-B393-B48A-084D52A7326B}"/>
              </a:ext>
            </a:extLst>
          </p:cNvPr>
          <p:cNvSpPr>
            <a:spLocks noGrp="1"/>
          </p:cNvSpPr>
          <p:nvPr>
            <p:ph type="sldNum" sz="quarter" idx="12"/>
          </p:nvPr>
        </p:nvSpPr>
        <p:spPr/>
        <p:txBody>
          <a:bodyPr/>
          <a:lstStyle/>
          <a:p>
            <a:fld id="{D482D37B-6266-4CA2-A3A4-2416DFBB63C7}" type="slidenum">
              <a:rPr lang="en-GB" smtClean="0"/>
              <a:t>‹#›</a:t>
            </a:fld>
            <a:endParaRPr lang="en-GB"/>
          </a:p>
        </p:txBody>
      </p:sp>
    </p:spTree>
    <p:extLst>
      <p:ext uri="{BB962C8B-B14F-4D97-AF65-F5344CB8AC3E}">
        <p14:creationId xmlns:p14="http://schemas.microsoft.com/office/powerpoint/2010/main" val="2951310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4C6A47-9870-8404-13EE-8198DA64DF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61A418-E7E6-305E-D51C-0D29B941648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C692651-9122-812E-CEB1-1736E845716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8486CA4-9FDF-1152-572C-49E20F55CDC2}"/>
              </a:ext>
            </a:extLst>
          </p:cNvPr>
          <p:cNvSpPr>
            <a:spLocks noGrp="1"/>
          </p:cNvSpPr>
          <p:nvPr>
            <p:ph type="dt" sz="half" idx="10"/>
          </p:nvPr>
        </p:nvSpPr>
        <p:spPr/>
        <p:txBody>
          <a:bodyPr/>
          <a:lstStyle/>
          <a:p>
            <a:fld id="{51F6228A-AAF5-4F69-9CC2-2EE44CFA6F8E}" type="datetimeFigureOut">
              <a:rPr lang="en-GB" smtClean="0"/>
              <a:t>25/10/2023</a:t>
            </a:fld>
            <a:endParaRPr lang="en-GB"/>
          </a:p>
        </p:txBody>
      </p:sp>
      <p:sp>
        <p:nvSpPr>
          <p:cNvPr id="6" name="Footer Placeholder 5">
            <a:extLst>
              <a:ext uri="{FF2B5EF4-FFF2-40B4-BE49-F238E27FC236}">
                <a16:creationId xmlns:a16="http://schemas.microsoft.com/office/drawing/2014/main" id="{ECC3557F-EC91-304C-03B0-3603C04E56A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8843D98-E595-7195-F319-90CA19B3976E}"/>
              </a:ext>
            </a:extLst>
          </p:cNvPr>
          <p:cNvSpPr>
            <a:spLocks noGrp="1"/>
          </p:cNvSpPr>
          <p:nvPr>
            <p:ph type="sldNum" sz="quarter" idx="12"/>
          </p:nvPr>
        </p:nvSpPr>
        <p:spPr/>
        <p:txBody>
          <a:bodyPr/>
          <a:lstStyle/>
          <a:p>
            <a:fld id="{D482D37B-6266-4CA2-A3A4-2416DFBB63C7}" type="slidenum">
              <a:rPr lang="en-GB" smtClean="0"/>
              <a:t>‹#›</a:t>
            </a:fld>
            <a:endParaRPr lang="en-GB"/>
          </a:p>
        </p:txBody>
      </p:sp>
    </p:spTree>
    <p:extLst>
      <p:ext uri="{BB962C8B-B14F-4D97-AF65-F5344CB8AC3E}">
        <p14:creationId xmlns:p14="http://schemas.microsoft.com/office/powerpoint/2010/main" val="772281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EA4A3-C521-1F39-DAC6-16446FF273E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62BE8EE-6CC2-3E24-5DAA-4DDECAECEC5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5DE7473-601B-53A8-AB19-8D2DC5CA96BE}"/>
              </a:ext>
            </a:extLst>
          </p:cNvPr>
          <p:cNvSpPr>
            <a:spLocks noGrp="1"/>
          </p:cNvSpPr>
          <p:nvPr>
            <p:ph type="dt" sz="half" idx="10"/>
          </p:nvPr>
        </p:nvSpPr>
        <p:spPr/>
        <p:txBody>
          <a:bodyPr/>
          <a:lstStyle/>
          <a:p>
            <a:fld id="{51F6228A-AAF5-4F69-9CC2-2EE44CFA6F8E}" type="datetimeFigureOut">
              <a:rPr lang="en-GB" smtClean="0"/>
              <a:t>25/10/2023</a:t>
            </a:fld>
            <a:endParaRPr lang="en-GB"/>
          </a:p>
        </p:txBody>
      </p:sp>
      <p:sp>
        <p:nvSpPr>
          <p:cNvPr id="5" name="Footer Placeholder 4">
            <a:extLst>
              <a:ext uri="{FF2B5EF4-FFF2-40B4-BE49-F238E27FC236}">
                <a16:creationId xmlns:a16="http://schemas.microsoft.com/office/drawing/2014/main" id="{99B3B68C-BF08-53C4-593A-ED8D06C62DC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E15AB-C5AD-2A7D-06BB-B9AA03BD2DE0}"/>
              </a:ext>
            </a:extLst>
          </p:cNvPr>
          <p:cNvSpPr>
            <a:spLocks noGrp="1"/>
          </p:cNvSpPr>
          <p:nvPr>
            <p:ph type="sldNum" sz="quarter" idx="12"/>
          </p:nvPr>
        </p:nvSpPr>
        <p:spPr/>
        <p:txBody>
          <a:bodyPr/>
          <a:lstStyle/>
          <a:p>
            <a:fld id="{D482D37B-6266-4CA2-A3A4-2416DFBB63C7}" type="slidenum">
              <a:rPr lang="en-GB" smtClean="0"/>
              <a:t>‹#›</a:t>
            </a:fld>
            <a:endParaRPr lang="en-GB"/>
          </a:p>
        </p:txBody>
      </p:sp>
    </p:spTree>
    <p:extLst>
      <p:ext uri="{BB962C8B-B14F-4D97-AF65-F5344CB8AC3E}">
        <p14:creationId xmlns:p14="http://schemas.microsoft.com/office/powerpoint/2010/main" val="78179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66F370-7676-D633-4F1E-584B3E50E6F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4D9FC33-6EEB-FE13-9B46-CF37A2C370E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4FA670-12A7-8EF5-BFBB-A8A28D307A0C}"/>
              </a:ext>
            </a:extLst>
          </p:cNvPr>
          <p:cNvSpPr>
            <a:spLocks noGrp="1"/>
          </p:cNvSpPr>
          <p:nvPr>
            <p:ph type="dt" sz="half" idx="10"/>
          </p:nvPr>
        </p:nvSpPr>
        <p:spPr/>
        <p:txBody>
          <a:bodyPr/>
          <a:lstStyle/>
          <a:p>
            <a:fld id="{51F6228A-AAF5-4F69-9CC2-2EE44CFA6F8E}" type="datetimeFigureOut">
              <a:rPr lang="en-GB" smtClean="0"/>
              <a:t>25/10/2023</a:t>
            </a:fld>
            <a:endParaRPr lang="en-GB"/>
          </a:p>
        </p:txBody>
      </p:sp>
      <p:sp>
        <p:nvSpPr>
          <p:cNvPr id="5" name="Footer Placeholder 4">
            <a:extLst>
              <a:ext uri="{FF2B5EF4-FFF2-40B4-BE49-F238E27FC236}">
                <a16:creationId xmlns:a16="http://schemas.microsoft.com/office/drawing/2014/main" id="{4F9C800E-C0EB-1045-B964-A37042A340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60E9E-5FCC-53FF-6FA7-BB56919D32C9}"/>
              </a:ext>
            </a:extLst>
          </p:cNvPr>
          <p:cNvSpPr>
            <a:spLocks noGrp="1"/>
          </p:cNvSpPr>
          <p:nvPr>
            <p:ph type="sldNum" sz="quarter" idx="12"/>
          </p:nvPr>
        </p:nvSpPr>
        <p:spPr/>
        <p:txBody>
          <a:bodyPr/>
          <a:lstStyle/>
          <a:p>
            <a:fld id="{D482D37B-6266-4CA2-A3A4-2416DFBB63C7}" type="slidenum">
              <a:rPr lang="en-GB" smtClean="0"/>
              <a:t>‹#›</a:t>
            </a:fld>
            <a:endParaRPr lang="en-GB"/>
          </a:p>
        </p:txBody>
      </p:sp>
    </p:spTree>
    <p:extLst>
      <p:ext uri="{BB962C8B-B14F-4D97-AF65-F5344CB8AC3E}">
        <p14:creationId xmlns:p14="http://schemas.microsoft.com/office/powerpoint/2010/main" val="3744985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BFBB9A3-638F-2D7A-55BD-C270CDF10B9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2FA38FD-4815-7173-8120-694A764442A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7A81D2-274C-695C-8F59-E6414B0E42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F6228A-AAF5-4F69-9CC2-2EE44CFA6F8E}" type="datetimeFigureOut">
              <a:rPr lang="en-GB" smtClean="0"/>
              <a:t>25/10/2023</a:t>
            </a:fld>
            <a:endParaRPr lang="en-GB"/>
          </a:p>
        </p:txBody>
      </p:sp>
      <p:sp>
        <p:nvSpPr>
          <p:cNvPr id="5" name="Footer Placeholder 4">
            <a:extLst>
              <a:ext uri="{FF2B5EF4-FFF2-40B4-BE49-F238E27FC236}">
                <a16:creationId xmlns:a16="http://schemas.microsoft.com/office/drawing/2014/main" id="{6C91D5ED-668C-F196-B63E-11D9D531DB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4089E76-DB18-7E11-20CA-40526379F6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482D37B-6266-4CA2-A3A4-2416DFBB63C7}" type="slidenum">
              <a:rPr lang="en-GB" smtClean="0"/>
              <a:t>‹#›</a:t>
            </a:fld>
            <a:endParaRPr lang="en-GB"/>
          </a:p>
        </p:txBody>
      </p:sp>
    </p:spTree>
    <p:extLst>
      <p:ext uri="{BB962C8B-B14F-4D97-AF65-F5344CB8AC3E}">
        <p14:creationId xmlns:p14="http://schemas.microsoft.com/office/powerpoint/2010/main" val="404332602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c.ekstatic.net/ecl/documents/annual-report/2021-2022.pdf" TargetMode="External"/><Relationship Id="rId2" Type="http://schemas.openxmlformats.org/officeDocument/2006/relationships/hyperlink" Target="https://repository.lboro.ac.uk/articles/conference_contribution/Collaboration_and_knowledge_sharing_in_open_strategy_initiatives/9499265/1/files/17125991.pdf" TargetMode="External"/><Relationship Id="rId1" Type="http://schemas.openxmlformats.org/officeDocument/2006/relationships/slideLayout" Target="../slideLayouts/slideLayout2.xml"/><Relationship Id="rId4" Type="http://schemas.openxmlformats.org/officeDocument/2006/relationships/hyperlink" Target="https://news.virginmediao2.co.uk/wp-content/uploads/2023/05/VMED-O2-UK-Limited-FY22-Annual-Repor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AF0EA1AF-CF85-4402-1EAB-06EA70C86DD3}"/>
              </a:ext>
            </a:extLst>
          </p:cNvPr>
          <p:cNvPicPr>
            <a:picLocks noChangeAspect="1"/>
          </p:cNvPicPr>
          <p:nvPr/>
        </p:nvPicPr>
        <p:blipFill rotWithShape="1">
          <a:blip r:embed="rId2">
            <a:alphaModFix amt="50000"/>
          </a:blip>
          <a:srcRect r="1779" b="1"/>
          <a:stretch/>
        </p:blipFill>
        <p:spPr>
          <a:xfrm>
            <a:off x="20" y="1"/>
            <a:ext cx="12191980" cy="6857999"/>
          </a:xfrm>
          <a:prstGeom prst="rect">
            <a:avLst/>
          </a:prstGeom>
        </p:spPr>
      </p:pic>
      <p:sp>
        <p:nvSpPr>
          <p:cNvPr id="2" name="Title 1">
            <a:extLst>
              <a:ext uri="{FF2B5EF4-FFF2-40B4-BE49-F238E27FC236}">
                <a16:creationId xmlns:a16="http://schemas.microsoft.com/office/drawing/2014/main" id="{D107D8FB-C7E3-F76E-9C29-17C872C24530}"/>
              </a:ext>
            </a:extLst>
          </p:cNvPr>
          <p:cNvSpPr>
            <a:spLocks noGrp="1"/>
          </p:cNvSpPr>
          <p:nvPr>
            <p:ph type="ctrTitle"/>
          </p:nvPr>
        </p:nvSpPr>
        <p:spPr>
          <a:xfrm>
            <a:off x="1524000" y="1122362"/>
            <a:ext cx="9144000" cy="2900518"/>
          </a:xfrm>
        </p:spPr>
        <p:txBody>
          <a:bodyPr>
            <a:normAutofit/>
          </a:bodyPr>
          <a:lstStyle/>
          <a:p>
            <a:r>
              <a:rPr lang="en-US">
                <a:solidFill>
                  <a:srgbClr val="FFFFFF"/>
                </a:solidFill>
              </a:rPr>
              <a:t>Knowledge and Information Management Skills for the Workplace (BMSW5106)</a:t>
            </a:r>
            <a:endParaRPr lang="en-GB">
              <a:solidFill>
                <a:srgbClr val="FFFFFF"/>
              </a:solidFill>
            </a:endParaRPr>
          </a:p>
        </p:txBody>
      </p:sp>
      <p:sp>
        <p:nvSpPr>
          <p:cNvPr id="3" name="Subtitle 2">
            <a:extLst>
              <a:ext uri="{FF2B5EF4-FFF2-40B4-BE49-F238E27FC236}">
                <a16:creationId xmlns:a16="http://schemas.microsoft.com/office/drawing/2014/main" id="{CEC28158-5BB6-0A32-DF62-B20164E30E21}"/>
              </a:ext>
            </a:extLst>
          </p:cNvPr>
          <p:cNvSpPr>
            <a:spLocks noGrp="1"/>
          </p:cNvSpPr>
          <p:nvPr>
            <p:ph type="subTitle" idx="1"/>
          </p:nvPr>
        </p:nvSpPr>
        <p:spPr>
          <a:xfrm>
            <a:off x="1524000" y="4159404"/>
            <a:ext cx="9144000" cy="1098395"/>
          </a:xfrm>
        </p:spPr>
        <p:txBody>
          <a:bodyPr>
            <a:normAutofit/>
          </a:bodyPr>
          <a:lstStyle/>
          <a:p>
            <a:r>
              <a:rPr lang="en-US">
                <a:solidFill>
                  <a:srgbClr val="FFFFFF"/>
                </a:solidFill>
              </a:rPr>
              <a:t>Task One (Individual Presentation)</a:t>
            </a:r>
          </a:p>
          <a:p>
            <a:r>
              <a:rPr lang="en-US">
                <a:solidFill>
                  <a:srgbClr val="FFFFFF"/>
                </a:solidFill>
              </a:rPr>
              <a:t>Virgin Media and Emirates</a:t>
            </a:r>
          </a:p>
        </p:txBody>
      </p:sp>
    </p:spTree>
    <p:extLst>
      <p:ext uri="{BB962C8B-B14F-4D97-AF65-F5344CB8AC3E}">
        <p14:creationId xmlns:p14="http://schemas.microsoft.com/office/powerpoint/2010/main" val="89717528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BA2BF9-A1F1-81F8-AF14-D1566865E582}"/>
              </a:ext>
            </a:extLst>
          </p:cNvPr>
          <p:cNvSpPr>
            <a:spLocks noGrp="1"/>
          </p:cNvSpPr>
          <p:nvPr>
            <p:ph type="title"/>
          </p:nvPr>
        </p:nvSpPr>
        <p:spPr>
          <a:xfrm>
            <a:off x="686834" y="1153572"/>
            <a:ext cx="3200400" cy="4461163"/>
          </a:xfrm>
        </p:spPr>
        <p:txBody>
          <a:bodyPr>
            <a:normAutofit/>
          </a:bodyPr>
          <a:lstStyle/>
          <a:p>
            <a:r>
              <a:rPr lang="en-US" sz="4100">
                <a:solidFill>
                  <a:srgbClr val="FFFFFF"/>
                </a:solidFill>
              </a:rPr>
              <a:t>Introduction to the case study organisations: Virgin Media and Emirates</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E323D9BE-0098-C7D1-2FD9-EC6CE9EA4666}"/>
              </a:ext>
            </a:extLst>
          </p:cNvPr>
          <p:cNvSpPr>
            <a:spLocks noGrp="1"/>
          </p:cNvSpPr>
          <p:nvPr>
            <p:ph idx="1"/>
          </p:nvPr>
        </p:nvSpPr>
        <p:spPr>
          <a:xfrm>
            <a:off x="4447308" y="591344"/>
            <a:ext cx="6906491" cy="5585619"/>
          </a:xfrm>
        </p:spPr>
        <p:txBody>
          <a:bodyPr anchor="ctr">
            <a:normAutofit/>
          </a:bodyPr>
          <a:lstStyle/>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Virgin Media focuses on data-driven customer service.</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emphasises experiential learning and employee training.</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Both firms use KM for operational excellence.</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Virgin Media offers multi-platform technology services.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extends services through subsidiaries and ventures.</a:t>
            </a:r>
          </a:p>
        </p:txBody>
      </p:sp>
    </p:spTree>
    <p:extLst>
      <p:ext uri="{BB962C8B-B14F-4D97-AF65-F5344CB8AC3E}">
        <p14:creationId xmlns:p14="http://schemas.microsoft.com/office/powerpoint/2010/main" val="1019568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D4B402-13D9-75EC-9E4B-54C12A5A7F9C}"/>
              </a:ext>
            </a:extLst>
          </p:cNvPr>
          <p:cNvSpPr>
            <a:spLocks noGrp="1"/>
          </p:cNvSpPr>
          <p:nvPr>
            <p:ph type="title"/>
          </p:nvPr>
        </p:nvSpPr>
        <p:spPr>
          <a:xfrm>
            <a:off x="686834" y="1153572"/>
            <a:ext cx="3200400" cy="4461163"/>
          </a:xfrm>
        </p:spPr>
        <p:txBody>
          <a:bodyPr>
            <a:normAutofit/>
          </a:bodyPr>
          <a:lstStyle/>
          <a:p>
            <a:r>
              <a:rPr lang="en-US">
                <a:solidFill>
                  <a:srgbClr val="FFFFFF"/>
                </a:solidFill>
              </a:rPr>
              <a:t>TOWS analysis concerning KMS of Virgin Media</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1C1FA364-6299-80C5-E610-F4468C22F96E}"/>
              </a:ext>
            </a:extLst>
          </p:cNvPr>
          <p:cNvSpPr>
            <a:spLocks noGrp="1"/>
          </p:cNvSpPr>
          <p:nvPr>
            <p:ph idx="1"/>
          </p:nvPr>
        </p:nvSpPr>
        <p:spPr>
          <a:xfrm>
            <a:off x="4447308" y="591344"/>
            <a:ext cx="6906491" cy="5585619"/>
          </a:xfrm>
        </p:spPr>
        <p:txBody>
          <a:bodyPr anchor="ctr">
            <a:normAutofit/>
          </a:bodyPr>
          <a:lstStyle/>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Strong DMS allows advanced analytics integration.</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LMS readiness for social collaboration platforms.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Robust CRM and LMS counter cybersecurity threats.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Weakness in Data Governance and GDPR compliance.</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Rapid tech changes risk making knowledge obsolete.</a:t>
            </a:r>
          </a:p>
        </p:txBody>
      </p:sp>
    </p:spTree>
    <p:extLst>
      <p:ext uri="{BB962C8B-B14F-4D97-AF65-F5344CB8AC3E}">
        <p14:creationId xmlns:p14="http://schemas.microsoft.com/office/powerpoint/2010/main" val="14521357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460B32-F8BD-C5CD-FCDF-00CFB73F267F}"/>
              </a:ext>
            </a:extLst>
          </p:cNvPr>
          <p:cNvSpPr>
            <a:spLocks noGrp="1"/>
          </p:cNvSpPr>
          <p:nvPr>
            <p:ph type="title"/>
          </p:nvPr>
        </p:nvSpPr>
        <p:spPr>
          <a:xfrm>
            <a:off x="956826" y="1112969"/>
            <a:ext cx="3937298" cy="4166010"/>
          </a:xfrm>
        </p:spPr>
        <p:txBody>
          <a:bodyPr>
            <a:normAutofit/>
          </a:bodyPr>
          <a:lstStyle/>
          <a:p>
            <a:r>
              <a:rPr lang="en-US">
                <a:solidFill>
                  <a:srgbClr val="FFFFFF"/>
                </a:solidFill>
              </a:rPr>
              <a:t>TOWS analysis concerning KMS of Emirates</a:t>
            </a:r>
            <a:endParaRPr lang="en-GB">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DE06509-0209-6AF8-5C53-AA4597B0BEAE}"/>
              </a:ext>
            </a:extLst>
          </p:cNvPr>
          <p:cNvSpPr>
            <a:spLocks noGrp="1"/>
          </p:cNvSpPr>
          <p:nvPr>
            <p:ph idx="1"/>
          </p:nvPr>
        </p:nvSpPr>
        <p:spPr>
          <a:xfrm>
            <a:off x="6096000" y="820880"/>
            <a:ext cx="5257799" cy="4889350"/>
          </a:xfrm>
        </p:spPr>
        <p:txBody>
          <a:bodyPr anchor="t">
            <a:normAutofit/>
          </a:bodyPr>
          <a:lstStyle/>
          <a:p>
            <a:pPr marL="342900" lvl="0" indent="-342900">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Culture aids AI and machine learning adoption.</a:t>
            </a:r>
          </a:p>
          <a:p>
            <a:pPr marL="342900" lvl="0" indent="-342900">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Tech infrastructure mitigates cybersecurity threats.</a:t>
            </a:r>
          </a:p>
          <a:p>
            <a:pPr marL="342900" lvl="0" indent="-342900">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Weaknesses in knowledge hoarding and outdated info.</a:t>
            </a:r>
          </a:p>
          <a:p>
            <a:pPr marL="342900" lvl="0" indent="-342900">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New tech and collaborations can counter weaknesses.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Data governance needed for tech and security.</a:t>
            </a:r>
          </a:p>
          <a:p>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23921051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A5F103-A0C0-8CD9-EC0E-9182508D3E0E}"/>
              </a:ext>
            </a:extLst>
          </p:cNvPr>
          <p:cNvSpPr>
            <a:spLocks noGrp="1"/>
          </p:cNvSpPr>
          <p:nvPr>
            <p:ph type="title"/>
          </p:nvPr>
        </p:nvSpPr>
        <p:spPr>
          <a:xfrm>
            <a:off x="956826" y="1112969"/>
            <a:ext cx="3937298" cy="4166010"/>
          </a:xfrm>
        </p:spPr>
        <p:txBody>
          <a:bodyPr>
            <a:normAutofit/>
          </a:bodyPr>
          <a:lstStyle/>
          <a:p>
            <a:r>
              <a:rPr lang="en-GB" sz="4100" b="1" kern="10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Similarities and differences in the context of knowledge management existing</a:t>
            </a:r>
            <a:endParaRPr lang="en-GB" sz="4100">
              <a:solidFill>
                <a:srgbClr val="FFFFFF"/>
              </a:solidFill>
            </a:endParaRPr>
          </a:p>
        </p:txBody>
      </p:sp>
      <p:sp>
        <p:nvSpPr>
          <p:cNvPr id="12"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16"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E50B771-9288-FED5-E18A-E5234E0486BC}"/>
              </a:ext>
            </a:extLst>
          </p:cNvPr>
          <p:cNvSpPr>
            <a:spLocks noGrp="1"/>
          </p:cNvSpPr>
          <p:nvPr>
            <p:ph idx="1"/>
          </p:nvPr>
        </p:nvSpPr>
        <p:spPr>
          <a:xfrm>
            <a:off x="6096000" y="820880"/>
            <a:ext cx="5257799" cy="4889350"/>
          </a:xfrm>
        </p:spPr>
        <p:txBody>
          <a:bodyPr anchor="t">
            <a:normAutofit/>
          </a:bodyPr>
          <a:lstStyle/>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Both companies use diverse KM systems.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focuses on knowledge-sharing culture.</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Virgin Media leans on technological solutions.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Different sectoral needs influence data analytics focus.</a:t>
            </a:r>
          </a:p>
          <a:p>
            <a:endParaRPr lang="en-GB" dirty="0"/>
          </a:p>
        </p:txBody>
      </p:sp>
      <p:sp>
        <p:nvSpPr>
          <p:cNvPr id="18"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3466067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02116E-A987-1C26-5684-229066EDB81A}"/>
              </a:ext>
            </a:extLst>
          </p:cNvPr>
          <p:cNvSpPr>
            <a:spLocks noGrp="1"/>
          </p:cNvSpPr>
          <p:nvPr>
            <p:ph type="title"/>
          </p:nvPr>
        </p:nvSpPr>
        <p:spPr>
          <a:xfrm>
            <a:off x="686834" y="1153572"/>
            <a:ext cx="3200400" cy="4461163"/>
          </a:xfrm>
        </p:spPr>
        <p:txBody>
          <a:bodyPr>
            <a:normAutofit/>
          </a:bodyPr>
          <a:lstStyle/>
          <a:p>
            <a:r>
              <a:rPr lang="en-GB" sz="3700" b="1" kern="10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Knowledge Management Value Chain (KMVC) at Virgin Media and Emirates</a:t>
            </a:r>
            <a:endParaRPr lang="en-GB" sz="37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D8499EF-5E80-3D91-A39F-EB0524AB1605}"/>
              </a:ext>
            </a:extLst>
          </p:cNvPr>
          <p:cNvSpPr>
            <a:spLocks noGrp="1"/>
          </p:cNvSpPr>
          <p:nvPr>
            <p:ph idx="1"/>
          </p:nvPr>
        </p:nvSpPr>
        <p:spPr>
          <a:xfrm>
            <a:off x="4447308" y="591344"/>
            <a:ext cx="6906491" cy="5585619"/>
          </a:xfrm>
        </p:spPr>
        <p:txBody>
          <a:bodyPr anchor="ctr">
            <a:normAutofit/>
          </a:bodyPr>
          <a:lstStyle/>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Virgin's diverse knowledge acquisition.</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Virgin's structured storage systems.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Virgin's focus on feedback.</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taps external knowledge.</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tiered storage.</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categorized information.</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balances applications.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iterative evaluation.</a:t>
            </a:r>
          </a:p>
        </p:txBody>
      </p:sp>
    </p:spTree>
    <p:extLst>
      <p:ext uri="{BB962C8B-B14F-4D97-AF65-F5344CB8AC3E}">
        <p14:creationId xmlns:p14="http://schemas.microsoft.com/office/powerpoint/2010/main" val="18159638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CE01DBE-6DAE-06EA-7D7D-9A8D9F5788CB}"/>
              </a:ext>
            </a:extLst>
          </p:cNvPr>
          <p:cNvSpPr>
            <a:spLocks noGrp="1"/>
          </p:cNvSpPr>
          <p:nvPr>
            <p:ph type="title"/>
          </p:nvPr>
        </p:nvSpPr>
        <p:spPr>
          <a:xfrm>
            <a:off x="686834" y="1153572"/>
            <a:ext cx="3200400" cy="4461163"/>
          </a:xfrm>
        </p:spPr>
        <p:txBody>
          <a:bodyPr>
            <a:normAutofit/>
          </a:bodyPr>
          <a:lstStyle/>
          <a:p>
            <a:r>
              <a:rPr lang="en-GB" b="1" kern="10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Supporting systems to KMS within Vergin Media and Emirates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EFA739C-EDEA-B5A2-F1C0-53CC80DD76B7}"/>
              </a:ext>
            </a:extLst>
          </p:cNvPr>
          <p:cNvSpPr>
            <a:spLocks noGrp="1"/>
          </p:cNvSpPr>
          <p:nvPr>
            <p:ph idx="1"/>
          </p:nvPr>
        </p:nvSpPr>
        <p:spPr>
          <a:xfrm>
            <a:off x="4447308" y="591344"/>
            <a:ext cx="6906491" cy="5585619"/>
          </a:xfrm>
        </p:spPr>
        <p:txBody>
          <a:bodyPr anchor="ctr">
            <a:normAutofit/>
          </a:bodyPr>
          <a:lstStyle/>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Virgin's LMS enhances skills.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Data analytics in Virgin Media.</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Virgin's collaborative tools.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DMS for archiving.</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CRM in Emirates' strategy.</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data analytics platforms.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AI and ethics.</a:t>
            </a:r>
          </a:p>
        </p:txBody>
      </p:sp>
    </p:spTree>
    <p:extLst>
      <p:ext uri="{BB962C8B-B14F-4D97-AF65-F5344CB8AC3E}">
        <p14:creationId xmlns:p14="http://schemas.microsoft.com/office/powerpoint/2010/main" val="14153676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8A73E6-7126-1AD2-8B9E-EAC1D9BBDF76}"/>
              </a:ext>
            </a:extLst>
          </p:cNvPr>
          <p:cNvSpPr>
            <a:spLocks noGrp="1"/>
          </p:cNvSpPr>
          <p:nvPr>
            <p:ph type="title"/>
          </p:nvPr>
        </p:nvSpPr>
        <p:spPr>
          <a:xfrm>
            <a:off x="686834" y="1153572"/>
            <a:ext cx="3200400" cy="4461163"/>
          </a:xfrm>
        </p:spPr>
        <p:txBody>
          <a:bodyPr>
            <a:normAutofit/>
          </a:bodyPr>
          <a:lstStyle/>
          <a:p>
            <a:r>
              <a:rPr lang="en-GB" sz="4100" b="1" kern="100">
                <a:solidFill>
                  <a:srgbClr val="FFFFFF"/>
                </a:solidFill>
                <a:effectLst/>
                <a:latin typeface="Arial" panose="020B0604020202020204" pitchFamily="34" charset="0"/>
                <a:ea typeface="Times New Roman" panose="02020603050405020304" pitchFamily="18" charset="0"/>
                <a:cs typeface="Times New Roman" panose="02020603050405020304" pitchFamily="18" charset="0"/>
              </a:rPr>
              <a:t>The deployment of KMS within Virgin Media and Emirates</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6EEC266-7301-7D17-9BB7-BEE87B58FE11}"/>
              </a:ext>
            </a:extLst>
          </p:cNvPr>
          <p:cNvSpPr>
            <a:spLocks noGrp="1"/>
          </p:cNvSpPr>
          <p:nvPr>
            <p:ph idx="1"/>
          </p:nvPr>
        </p:nvSpPr>
        <p:spPr>
          <a:xfrm>
            <a:off x="4447308" y="591344"/>
            <a:ext cx="6906491" cy="5585619"/>
          </a:xfrm>
        </p:spPr>
        <p:txBody>
          <a:bodyPr anchor="ctr">
            <a:normAutofit/>
          </a:bodyPr>
          <a:lstStyle/>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Virgin's strategic KMS planning.</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Technology in Virgin's KMS.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executive commitment.</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technology backbone.</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Culture in Emirates' KMS.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Metrics for Emirates' KMS.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Continuous improvement in both.</a:t>
            </a:r>
          </a:p>
        </p:txBody>
      </p:sp>
    </p:spTree>
    <p:extLst>
      <p:ext uri="{BB962C8B-B14F-4D97-AF65-F5344CB8AC3E}">
        <p14:creationId xmlns:p14="http://schemas.microsoft.com/office/powerpoint/2010/main" val="4174731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EFBCFC-1DCD-53E7-3A48-0CD12F69EF73}"/>
              </a:ext>
            </a:extLst>
          </p:cNvPr>
          <p:cNvSpPr>
            <a:spLocks noGrp="1"/>
          </p:cNvSpPr>
          <p:nvPr>
            <p:ph type="title"/>
          </p:nvPr>
        </p:nvSpPr>
        <p:spPr>
          <a:xfrm>
            <a:off x="686834" y="591344"/>
            <a:ext cx="3200400" cy="5585619"/>
          </a:xfrm>
        </p:spPr>
        <p:txBody>
          <a:bodyPr>
            <a:normAutofit/>
          </a:bodyPr>
          <a:lstStyle/>
          <a:p>
            <a:r>
              <a:rPr lang="en-GB" sz="3100">
                <a:solidFill>
                  <a:srgbClr val="FFFFFF"/>
                </a:solidFill>
              </a:rPr>
              <a:t>Recommendations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2A34671-729D-616B-B630-E5581E52FAD0}"/>
              </a:ext>
            </a:extLst>
          </p:cNvPr>
          <p:cNvSpPr>
            <a:spLocks noGrp="1"/>
          </p:cNvSpPr>
          <p:nvPr>
            <p:ph idx="1"/>
          </p:nvPr>
        </p:nvSpPr>
        <p:spPr>
          <a:xfrm>
            <a:off x="4447308" y="591344"/>
            <a:ext cx="6906491" cy="5585619"/>
          </a:xfrm>
        </p:spPr>
        <p:txBody>
          <a:bodyPr anchor="ctr">
            <a:normAutofit/>
          </a:bodyPr>
          <a:lstStyle/>
          <a:p>
            <a:pPr marL="342900" lvl="0" indent="-342900">
              <a:spcAft>
                <a:spcPts val="800"/>
              </a:spcAft>
              <a:buFont typeface="Symbol" panose="05050102010706020507" pitchFamily="18" charset="2"/>
              <a:buChar char=""/>
              <a:tabLst>
                <a:tab pos="457200" algn="l"/>
              </a:tabLst>
            </a:pPr>
            <a:r>
              <a:rPr lang="en-GB" sz="2600" kern="100">
                <a:effectLst/>
                <a:latin typeface="Calibri" panose="020F0502020204030204" pitchFamily="34" charset="0"/>
                <a:ea typeface="Calibri" panose="020F0502020204030204" pitchFamily="34" charset="0"/>
                <a:cs typeface="Arial" panose="020B0604020202020204" pitchFamily="34" charset="0"/>
              </a:rPr>
              <a:t>Virgin's cross-departmental task force for KM integration.</a:t>
            </a:r>
          </a:p>
          <a:p>
            <a:pPr marL="342900" lvl="0" indent="-342900">
              <a:spcAft>
                <a:spcPts val="800"/>
              </a:spcAft>
              <a:buFont typeface="Symbol" panose="05050102010706020507" pitchFamily="18" charset="2"/>
              <a:buChar char=""/>
              <a:tabLst>
                <a:tab pos="457200" algn="l"/>
              </a:tabLst>
            </a:pPr>
            <a:r>
              <a:rPr lang="en-GB" sz="2600" kern="100">
                <a:effectLst/>
                <a:latin typeface="Calibri" panose="020F0502020204030204" pitchFamily="34" charset="0"/>
                <a:ea typeface="Calibri" panose="020F0502020204030204" pitchFamily="34" charset="0"/>
                <a:cs typeface="Arial" panose="020B0604020202020204" pitchFamily="34" charset="0"/>
              </a:rPr>
              <a:t>Virgin's "train the trainer" approach for employees.</a:t>
            </a:r>
          </a:p>
          <a:p>
            <a:pPr marL="342900" lvl="0" indent="-342900">
              <a:spcAft>
                <a:spcPts val="800"/>
              </a:spcAft>
              <a:buFont typeface="Symbol" panose="05050102010706020507" pitchFamily="18" charset="2"/>
              <a:buChar char=""/>
              <a:tabLst>
                <a:tab pos="457200" algn="l"/>
              </a:tabLst>
            </a:pPr>
            <a:r>
              <a:rPr lang="en-GB" sz="2600" kern="100">
                <a:effectLst/>
                <a:latin typeface="Calibri" panose="020F0502020204030204" pitchFamily="34" charset="0"/>
                <a:ea typeface="Calibri" panose="020F0502020204030204" pitchFamily="34" charset="0"/>
                <a:cs typeface="Arial" panose="020B0604020202020204" pitchFamily="34" charset="0"/>
              </a:rPr>
              <a:t>Adaptive KPIs for Virgin's performance monitoring.</a:t>
            </a:r>
          </a:p>
          <a:p>
            <a:pPr marL="342900" lvl="0" indent="-342900">
              <a:spcAft>
                <a:spcPts val="800"/>
              </a:spcAft>
              <a:buFont typeface="Symbol" panose="05050102010706020507" pitchFamily="18" charset="2"/>
              <a:buChar char=""/>
              <a:tabLst>
                <a:tab pos="457200" algn="l"/>
              </a:tabLst>
            </a:pPr>
            <a:r>
              <a:rPr lang="en-GB" sz="2600" kern="100">
                <a:effectLst/>
                <a:latin typeface="Calibri" panose="020F0502020204030204" pitchFamily="34" charset="0"/>
                <a:ea typeface="Calibri" panose="020F0502020204030204" pitchFamily="34" charset="0"/>
                <a:cs typeface="Arial" panose="020B0604020202020204" pitchFamily="34" charset="0"/>
              </a:rPr>
              <a:t>Emirates' decentralised backup for knowledge repository.</a:t>
            </a:r>
          </a:p>
          <a:p>
            <a:pPr marL="342900" lvl="0" indent="-342900">
              <a:spcAft>
                <a:spcPts val="800"/>
              </a:spcAft>
              <a:buFont typeface="Symbol" panose="05050102010706020507" pitchFamily="18" charset="2"/>
              <a:buChar char=""/>
              <a:tabLst>
                <a:tab pos="457200" algn="l"/>
              </a:tabLst>
            </a:pPr>
            <a:r>
              <a:rPr lang="en-GB" sz="2600" kern="100">
                <a:effectLst/>
                <a:latin typeface="Calibri" panose="020F0502020204030204" pitchFamily="34" charset="0"/>
                <a:ea typeface="Calibri" panose="020F0502020204030204" pitchFamily="34" charset="0"/>
                <a:cs typeface="Arial" panose="020B0604020202020204" pitchFamily="34" charset="0"/>
              </a:rPr>
              <a:t>Team-based rewards to foster Emirates' collaboration.</a:t>
            </a:r>
          </a:p>
          <a:p>
            <a:pPr marL="342900" lvl="0" indent="-342900">
              <a:spcAft>
                <a:spcPts val="800"/>
              </a:spcAft>
              <a:buFont typeface="Symbol" panose="05050102010706020507" pitchFamily="18" charset="2"/>
              <a:buChar char=""/>
              <a:tabLst>
                <a:tab pos="457200" algn="l"/>
              </a:tabLst>
            </a:pPr>
            <a:r>
              <a:rPr lang="en-GB" sz="2600" kern="100">
                <a:effectLst/>
                <a:latin typeface="Calibri" panose="020F0502020204030204" pitchFamily="34" charset="0"/>
                <a:ea typeface="Calibri" panose="020F0502020204030204" pitchFamily="34" charset="0"/>
                <a:cs typeface="Arial" panose="020B0604020202020204" pitchFamily="34" charset="0"/>
              </a:rPr>
              <a:t>Emirates’ ‘Technology Watch Committee’ for updates.</a:t>
            </a:r>
          </a:p>
        </p:txBody>
      </p:sp>
    </p:spTree>
    <p:extLst>
      <p:ext uri="{BB962C8B-B14F-4D97-AF65-F5344CB8AC3E}">
        <p14:creationId xmlns:p14="http://schemas.microsoft.com/office/powerpoint/2010/main" val="38233659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E28D7C-5AE4-45EA-F29B-E943BA5D1B32}"/>
              </a:ext>
            </a:extLst>
          </p:cNvPr>
          <p:cNvSpPr>
            <a:spLocks noGrp="1"/>
          </p:cNvSpPr>
          <p:nvPr>
            <p:ph type="title"/>
          </p:nvPr>
        </p:nvSpPr>
        <p:spPr>
          <a:xfrm>
            <a:off x="686834" y="591344"/>
            <a:ext cx="3200400" cy="5585619"/>
          </a:xfrm>
        </p:spPr>
        <p:txBody>
          <a:bodyPr>
            <a:normAutofit/>
          </a:bodyPr>
          <a:lstStyle/>
          <a:p>
            <a:r>
              <a:rPr lang="en-GB">
                <a:solidFill>
                  <a:srgbClr val="FFFFFF"/>
                </a:solidFill>
              </a:rPr>
              <a:t>Conclusion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2312B0D3-5DE5-39F4-D080-D01FB98E747E}"/>
              </a:ext>
            </a:extLst>
          </p:cNvPr>
          <p:cNvSpPr>
            <a:spLocks noGrp="1"/>
          </p:cNvSpPr>
          <p:nvPr>
            <p:ph idx="1"/>
          </p:nvPr>
        </p:nvSpPr>
        <p:spPr>
          <a:xfrm>
            <a:off x="4447308" y="591344"/>
            <a:ext cx="6906491" cy="5585619"/>
          </a:xfrm>
        </p:spPr>
        <p:txBody>
          <a:bodyPr anchor="ctr">
            <a:normAutofit/>
          </a:bodyPr>
          <a:lstStyle/>
          <a:p>
            <a:pPr marL="342900" lvl="0" indent="-342900">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Virgin Media needs improved KM component integration.</a:t>
            </a:r>
          </a:p>
          <a:p>
            <a:pPr marL="342900" lvl="0" indent="-342900">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Emirates should focus on system resilience.</a:t>
            </a:r>
          </a:p>
          <a:p>
            <a:pPr marL="342900" lvl="0" indent="-342900">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Both firms to consider machine learning investments.</a:t>
            </a:r>
          </a:p>
          <a:p>
            <a:pPr marL="342900" lvl="0" indent="-342900">
              <a:spcAft>
                <a:spcPts val="800"/>
              </a:spcAft>
              <a:buFont typeface="Symbol" panose="05050102010706020507" pitchFamily="18" charset="2"/>
              <a:buChar char=""/>
              <a:tabLst>
                <a:tab pos="457200" algn="l"/>
              </a:tabLst>
            </a:pPr>
            <a:r>
              <a:rPr lang="en-GB" kern="100">
                <a:effectLst/>
                <a:latin typeface="Calibri" panose="020F0502020204030204" pitchFamily="34" charset="0"/>
                <a:ea typeface="Calibri" panose="020F0502020204030204" pitchFamily="34" charset="0"/>
                <a:cs typeface="Arial" panose="020B0604020202020204" pitchFamily="34" charset="0"/>
              </a:rPr>
              <a:t>Foster partnerships with academia and industry experts.</a:t>
            </a:r>
          </a:p>
        </p:txBody>
      </p:sp>
    </p:spTree>
    <p:extLst>
      <p:ext uri="{BB962C8B-B14F-4D97-AF65-F5344CB8AC3E}">
        <p14:creationId xmlns:p14="http://schemas.microsoft.com/office/powerpoint/2010/main" val="4167668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1A8E7-06D4-4F7B-EE40-49D7271977F6}"/>
              </a:ext>
            </a:extLst>
          </p:cNvPr>
          <p:cNvSpPr>
            <a:spLocks noGrp="1"/>
          </p:cNvSpPr>
          <p:nvPr>
            <p:ph type="title"/>
          </p:nvPr>
        </p:nvSpPr>
        <p:spPr>
          <a:xfrm>
            <a:off x="686834" y="591344"/>
            <a:ext cx="3200400" cy="5585619"/>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676392B-5241-125C-51B2-72EF97B523C6}"/>
              </a:ext>
            </a:extLst>
          </p:cNvPr>
          <p:cNvSpPr>
            <a:spLocks noGrp="1"/>
          </p:cNvSpPr>
          <p:nvPr>
            <p:ph idx="1"/>
          </p:nvPr>
        </p:nvSpPr>
        <p:spPr>
          <a:xfrm>
            <a:off x="4447308" y="591344"/>
            <a:ext cx="6906491" cy="5585619"/>
          </a:xfrm>
        </p:spPr>
        <p:txBody>
          <a:bodyPr anchor="ctr">
            <a:normAutofit/>
          </a:bodyPr>
          <a:lstStyle/>
          <a:p>
            <a:pPr>
              <a:spcAft>
                <a:spcPts val="800"/>
              </a:spcAft>
            </a:pPr>
            <a:r>
              <a:rPr lang="en-GB" sz="1100" kern="100">
                <a:effectLst/>
                <a:ea typeface="Calibri" panose="020F0502020204030204" pitchFamily="34" charset="0"/>
                <a:cs typeface="Calibri" panose="020F0502020204030204" pitchFamily="34" charset="0"/>
              </a:rPr>
              <a:t>Afsar, B., Safdar, U., Dost, M., and Ali, Z. (2017). Flight attendant's knowledge sharing, innovative work behaviour, and new service development. </a:t>
            </a:r>
            <a:r>
              <a:rPr lang="en-GB" sz="1100" i="1" kern="100" dirty="0">
                <a:effectLst/>
                <a:ea typeface="Calibri" panose="020F0502020204030204" pitchFamily="34" charset="0"/>
                <a:cs typeface="Arial" panose="020B0604020202020204" pitchFamily="34" charset="0"/>
              </a:rPr>
              <a:t>International Journal of Work Innovation</a:t>
            </a:r>
            <a:r>
              <a:rPr lang="en-GB" sz="1100" kern="100" dirty="0">
                <a:effectLst/>
                <a:ea typeface="Calibri" panose="020F0502020204030204" pitchFamily="34" charset="0"/>
                <a:cs typeface="Arial" panose="020B0604020202020204" pitchFamily="34" charset="0"/>
              </a:rPr>
              <a:t>, </a:t>
            </a:r>
            <a:r>
              <a:rPr lang="en-GB" sz="1100" i="1" kern="100" dirty="0">
                <a:effectLst/>
                <a:ea typeface="Calibri" panose="020F0502020204030204" pitchFamily="34" charset="0"/>
                <a:cs typeface="Arial" panose="020B0604020202020204" pitchFamily="34" charset="0"/>
              </a:rPr>
              <a:t>2</a:t>
            </a:r>
            <a:r>
              <a:rPr lang="en-GB" sz="1100" kern="100" dirty="0">
                <a:effectLst/>
                <a:ea typeface="Calibri" panose="020F0502020204030204" pitchFamily="34" charset="0"/>
                <a:cs typeface="Arial" panose="020B0604020202020204" pitchFamily="34" charset="0"/>
              </a:rPr>
              <a:t>(2-3), 193-215.</a:t>
            </a:r>
            <a:endParaRPr lang="en-GB" sz="1100" kern="100">
              <a:effectLst/>
              <a:ea typeface="Calibri" panose="020F0502020204030204" pitchFamily="34" charset="0"/>
              <a:cs typeface="Arial" panose="020B0604020202020204" pitchFamily="34" charset="0"/>
            </a:endParaRPr>
          </a:p>
          <a:p>
            <a:pPr>
              <a:spcAft>
                <a:spcPts val="800"/>
              </a:spcAft>
            </a:pPr>
            <a:r>
              <a:rPr lang="en-GB" sz="1100" kern="100">
                <a:effectLst/>
                <a:ea typeface="Calibri" panose="020F0502020204030204" pitchFamily="34" charset="0"/>
                <a:cs typeface="Calibri" panose="020F0502020204030204" pitchFamily="34" charset="0"/>
              </a:rPr>
              <a:t>Al-Ansi, A. M. (2021). Applying Information Technology-Based Knowledge Management (KM) Simulation in the Airline Industry. </a:t>
            </a:r>
            <a:r>
              <a:rPr lang="en-GB" sz="1100" i="1" kern="100" dirty="0">
                <a:effectLst/>
                <a:ea typeface="Calibri" panose="020F0502020204030204" pitchFamily="34" charset="0"/>
                <a:cs typeface="Arial" panose="020B0604020202020204" pitchFamily="34" charset="0"/>
              </a:rPr>
              <a:t>International Journal of New Practices in Management and Engineering</a:t>
            </a:r>
            <a:r>
              <a:rPr lang="en-GB" sz="1100" kern="100" dirty="0">
                <a:effectLst/>
                <a:ea typeface="Calibri" panose="020F0502020204030204" pitchFamily="34" charset="0"/>
                <a:cs typeface="Arial" panose="020B0604020202020204" pitchFamily="34" charset="0"/>
              </a:rPr>
              <a:t>, </a:t>
            </a:r>
            <a:r>
              <a:rPr lang="en-GB" sz="1100" i="1" kern="100" dirty="0">
                <a:effectLst/>
                <a:ea typeface="Calibri" panose="020F0502020204030204" pitchFamily="34" charset="0"/>
                <a:cs typeface="Arial" panose="020B0604020202020204" pitchFamily="34" charset="0"/>
              </a:rPr>
              <a:t>10</a:t>
            </a:r>
            <a:r>
              <a:rPr lang="en-GB" sz="1100" kern="100" dirty="0">
                <a:effectLst/>
                <a:ea typeface="Calibri" panose="020F0502020204030204" pitchFamily="34" charset="0"/>
                <a:cs typeface="Arial" panose="020B0604020202020204" pitchFamily="34" charset="0"/>
              </a:rPr>
              <a:t>(02), 05-09.</a:t>
            </a:r>
            <a:endParaRPr lang="en-GB" sz="1100" kern="100">
              <a:effectLst/>
              <a:ea typeface="Calibri" panose="020F0502020204030204" pitchFamily="34" charset="0"/>
              <a:cs typeface="Arial" panose="020B0604020202020204" pitchFamily="34" charset="0"/>
            </a:endParaRPr>
          </a:p>
          <a:p>
            <a:pPr>
              <a:spcAft>
                <a:spcPts val="800"/>
              </a:spcAft>
            </a:pPr>
            <a:r>
              <a:rPr lang="en-GB" sz="1100" kern="100">
                <a:effectLst/>
                <a:ea typeface="Calibri" panose="020F0502020204030204" pitchFamily="34" charset="0"/>
                <a:cs typeface="Calibri" panose="020F0502020204030204" pitchFamily="34" charset="0"/>
              </a:rPr>
              <a:t>Al-</a:t>
            </a:r>
            <a:r>
              <a:rPr lang="en-GB" sz="1100" kern="100" err="1">
                <a:effectLst/>
                <a:ea typeface="Calibri" panose="020F0502020204030204" pitchFamily="34" charset="0"/>
                <a:cs typeface="Calibri" panose="020F0502020204030204" pitchFamily="34" charset="0"/>
              </a:rPr>
              <a:t>Nakeeb</a:t>
            </a:r>
            <a:r>
              <a:rPr lang="en-GB" sz="1100" kern="100">
                <a:effectLst/>
                <a:ea typeface="Calibri" panose="020F0502020204030204" pitchFamily="34" charset="0"/>
                <a:cs typeface="Calibri" panose="020F0502020204030204" pitchFamily="34" charset="0"/>
              </a:rPr>
              <a:t>, A., Darwish, H., and </a:t>
            </a:r>
            <a:r>
              <a:rPr lang="en-GB" sz="1100" kern="100" err="1">
                <a:effectLst/>
                <a:ea typeface="Calibri" panose="020F0502020204030204" pitchFamily="34" charset="0"/>
                <a:cs typeface="Calibri" panose="020F0502020204030204" pitchFamily="34" charset="0"/>
              </a:rPr>
              <a:t>Alhajri</a:t>
            </a:r>
            <a:r>
              <a:rPr lang="en-GB" sz="1100" kern="100">
                <a:effectLst/>
                <a:ea typeface="Calibri" panose="020F0502020204030204" pitchFamily="34" charset="0"/>
                <a:cs typeface="Calibri" panose="020F0502020204030204" pitchFamily="34" charset="0"/>
              </a:rPr>
              <a:t>, R. (2023). Leading Technological Change–Case Study of Emirates Airlines. </a:t>
            </a:r>
            <a:r>
              <a:rPr lang="en-GB" sz="1100" i="1" kern="100" dirty="0">
                <a:effectLst/>
                <a:ea typeface="Calibri" panose="020F0502020204030204" pitchFamily="34" charset="0"/>
                <a:cs typeface="Arial" panose="020B0604020202020204" pitchFamily="34" charset="0"/>
              </a:rPr>
              <a:t>International Journal of Technology and Systems</a:t>
            </a:r>
            <a:r>
              <a:rPr lang="en-GB" sz="1100" kern="100" dirty="0">
                <a:effectLst/>
                <a:ea typeface="Calibri" panose="020F0502020204030204" pitchFamily="34" charset="0"/>
                <a:cs typeface="Arial" panose="020B0604020202020204" pitchFamily="34" charset="0"/>
              </a:rPr>
              <a:t>, </a:t>
            </a:r>
            <a:r>
              <a:rPr lang="en-GB" sz="1100" i="1" kern="100" dirty="0">
                <a:effectLst/>
                <a:ea typeface="Calibri" panose="020F0502020204030204" pitchFamily="34" charset="0"/>
                <a:cs typeface="Arial" panose="020B0604020202020204" pitchFamily="34" charset="0"/>
              </a:rPr>
              <a:t>8</a:t>
            </a:r>
            <a:r>
              <a:rPr lang="en-GB" sz="1100" kern="100" dirty="0">
                <a:effectLst/>
                <a:ea typeface="Calibri" panose="020F0502020204030204" pitchFamily="34" charset="0"/>
                <a:cs typeface="Arial" panose="020B0604020202020204" pitchFamily="34" charset="0"/>
              </a:rPr>
              <a:t>(1), 58-68.</a:t>
            </a:r>
            <a:endParaRPr lang="en-GB" sz="1100" kern="100">
              <a:effectLst/>
              <a:ea typeface="Calibri" panose="020F0502020204030204" pitchFamily="34" charset="0"/>
              <a:cs typeface="Arial" panose="020B0604020202020204" pitchFamily="34" charset="0"/>
            </a:endParaRPr>
          </a:p>
          <a:p>
            <a:pPr>
              <a:spcAft>
                <a:spcPts val="800"/>
              </a:spcAft>
            </a:pPr>
            <a:r>
              <a:rPr lang="en-GB" sz="1100" kern="100">
                <a:effectLst/>
                <a:ea typeface="Calibri" panose="020F0502020204030204" pitchFamily="34" charset="0"/>
                <a:cs typeface="Calibri" panose="020F0502020204030204" pitchFamily="34" charset="0"/>
              </a:rPr>
              <a:t>Aversa, P., </a:t>
            </a:r>
            <a:r>
              <a:rPr lang="en-GB" sz="1100" kern="100" err="1">
                <a:effectLst/>
                <a:ea typeface="Calibri" panose="020F0502020204030204" pitchFamily="34" charset="0"/>
                <a:cs typeface="Calibri" panose="020F0502020204030204" pitchFamily="34" charset="0"/>
              </a:rPr>
              <a:t>Cabantous</a:t>
            </a:r>
            <a:r>
              <a:rPr lang="en-GB" sz="1100" kern="100">
                <a:effectLst/>
                <a:ea typeface="Calibri" panose="020F0502020204030204" pitchFamily="34" charset="0"/>
                <a:cs typeface="Calibri" panose="020F0502020204030204" pitchFamily="34" charset="0"/>
              </a:rPr>
              <a:t>, L., and </a:t>
            </a:r>
            <a:r>
              <a:rPr lang="en-GB" sz="1100" kern="100" err="1">
                <a:effectLst/>
                <a:ea typeface="Calibri" panose="020F0502020204030204" pitchFamily="34" charset="0"/>
                <a:cs typeface="Calibri" panose="020F0502020204030204" pitchFamily="34" charset="0"/>
              </a:rPr>
              <a:t>Haefliger</a:t>
            </a:r>
            <a:r>
              <a:rPr lang="en-GB" sz="1100" kern="100">
                <a:effectLst/>
                <a:ea typeface="Calibri" panose="020F0502020204030204" pitchFamily="34" charset="0"/>
                <a:cs typeface="Calibri" panose="020F0502020204030204" pitchFamily="34" charset="0"/>
              </a:rPr>
              <a:t>, S. (2020). When decision support systems fail: Insights for strategic information systems from Formula 1. In </a:t>
            </a:r>
            <a:r>
              <a:rPr lang="en-GB" sz="1100" i="1" kern="100" dirty="0">
                <a:effectLst/>
                <a:ea typeface="Calibri" panose="020F0502020204030204" pitchFamily="34" charset="0"/>
                <a:cs typeface="Arial" panose="020B0604020202020204" pitchFamily="34" charset="0"/>
              </a:rPr>
              <a:t>Strategic Information Management</a:t>
            </a:r>
            <a:r>
              <a:rPr lang="en-GB" sz="1100" kern="100" dirty="0">
                <a:effectLst/>
                <a:ea typeface="Calibri" panose="020F0502020204030204" pitchFamily="34" charset="0"/>
                <a:cs typeface="Arial" panose="020B0604020202020204" pitchFamily="34" charset="0"/>
              </a:rPr>
              <a:t> (pp. 403-429). Routledge.</a:t>
            </a:r>
            <a:endParaRPr lang="en-GB" sz="1100" kern="100">
              <a:effectLst/>
              <a:ea typeface="Calibri" panose="020F0502020204030204" pitchFamily="34" charset="0"/>
              <a:cs typeface="Arial" panose="020B0604020202020204" pitchFamily="34" charset="0"/>
            </a:endParaRPr>
          </a:p>
          <a:p>
            <a:pPr>
              <a:spcAft>
                <a:spcPts val="800"/>
              </a:spcAft>
            </a:pPr>
            <a:r>
              <a:rPr lang="en-GB" sz="1100" kern="100">
                <a:effectLst/>
                <a:ea typeface="Calibri" panose="020F0502020204030204" pitchFamily="34" charset="0"/>
                <a:cs typeface="Calibri" panose="020F0502020204030204" pitchFamily="34" charset="0"/>
              </a:rPr>
              <a:t>Baptista, J., Wilson, A. D., </a:t>
            </a:r>
            <a:r>
              <a:rPr lang="en-GB" sz="1100" kern="100" err="1">
                <a:effectLst/>
                <a:ea typeface="Calibri" panose="020F0502020204030204" pitchFamily="34" charset="0"/>
                <a:cs typeface="Calibri" panose="020F0502020204030204" pitchFamily="34" charset="0"/>
              </a:rPr>
              <a:t>Galliers</a:t>
            </a:r>
            <a:r>
              <a:rPr lang="en-GB" sz="1100" kern="100">
                <a:effectLst/>
                <a:ea typeface="Calibri" panose="020F0502020204030204" pitchFamily="34" charset="0"/>
                <a:cs typeface="Calibri" panose="020F0502020204030204" pitchFamily="34" charset="0"/>
              </a:rPr>
              <a:t>, R. D., and </a:t>
            </a:r>
            <a:r>
              <a:rPr lang="en-GB" sz="1100" kern="100" err="1">
                <a:effectLst/>
                <a:ea typeface="Calibri" panose="020F0502020204030204" pitchFamily="34" charset="0"/>
                <a:cs typeface="Calibri" panose="020F0502020204030204" pitchFamily="34" charset="0"/>
              </a:rPr>
              <a:t>Bynghall</a:t>
            </a:r>
            <a:r>
              <a:rPr lang="en-GB" sz="1100" kern="100">
                <a:effectLst/>
                <a:ea typeface="Calibri" panose="020F0502020204030204" pitchFamily="34" charset="0"/>
                <a:cs typeface="Calibri" panose="020F0502020204030204" pitchFamily="34" charset="0"/>
              </a:rPr>
              <a:t>, S. (2017). Social media and the emergence of reflexiveness as a new capability for open strategy. </a:t>
            </a:r>
            <a:r>
              <a:rPr lang="en-GB" sz="1100" i="1" kern="100" dirty="0">
                <a:effectLst/>
                <a:ea typeface="Calibri" panose="020F0502020204030204" pitchFamily="34" charset="0"/>
                <a:cs typeface="Arial" panose="020B0604020202020204" pitchFamily="34" charset="0"/>
              </a:rPr>
              <a:t>Long Range Planning</a:t>
            </a:r>
            <a:r>
              <a:rPr lang="en-GB" sz="1100" kern="100" dirty="0">
                <a:effectLst/>
                <a:ea typeface="Calibri" panose="020F0502020204030204" pitchFamily="34" charset="0"/>
                <a:cs typeface="Arial" panose="020B0604020202020204" pitchFamily="34" charset="0"/>
              </a:rPr>
              <a:t>, </a:t>
            </a:r>
            <a:r>
              <a:rPr lang="en-GB" sz="1100" i="1" kern="100" dirty="0">
                <a:effectLst/>
                <a:ea typeface="Calibri" panose="020F0502020204030204" pitchFamily="34" charset="0"/>
                <a:cs typeface="Arial" panose="020B0604020202020204" pitchFamily="34" charset="0"/>
              </a:rPr>
              <a:t>50</a:t>
            </a:r>
            <a:r>
              <a:rPr lang="en-GB" sz="1100" kern="100" dirty="0">
                <a:effectLst/>
                <a:ea typeface="Calibri" panose="020F0502020204030204" pitchFamily="34" charset="0"/>
                <a:cs typeface="Arial" panose="020B0604020202020204" pitchFamily="34" charset="0"/>
              </a:rPr>
              <a:t>(3), 322-336.</a:t>
            </a:r>
            <a:endParaRPr lang="en-GB" sz="1100" kern="100">
              <a:effectLst/>
              <a:ea typeface="Calibri" panose="020F0502020204030204" pitchFamily="34" charset="0"/>
              <a:cs typeface="Arial" panose="020B0604020202020204" pitchFamily="34" charset="0"/>
            </a:endParaRPr>
          </a:p>
          <a:p>
            <a:pPr>
              <a:spcAft>
                <a:spcPts val="800"/>
              </a:spcAft>
            </a:pPr>
            <a:r>
              <a:rPr lang="en-GB" sz="1100" kern="100" err="1">
                <a:effectLst/>
                <a:ea typeface="Calibri" panose="020F0502020204030204" pitchFamily="34" charset="0"/>
                <a:cs typeface="Calibri" panose="020F0502020204030204" pitchFamily="34" charset="0"/>
              </a:rPr>
              <a:t>Charband</a:t>
            </a:r>
            <a:r>
              <a:rPr lang="en-GB" sz="1100" kern="100">
                <a:effectLst/>
                <a:ea typeface="Calibri" panose="020F0502020204030204" pitchFamily="34" charset="0"/>
                <a:cs typeface="Calibri" panose="020F0502020204030204" pitchFamily="34" charset="0"/>
              </a:rPr>
              <a:t>, Y., and Jafari </a:t>
            </a:r>
            <a:r>
              <a:rPr lang="en-GB" sz="1100" kern="100" err="1">
                <a:effectLst/>
                <a:ea typeface="Calibri" panose="020F0502020204030204" pitchFamily="34" charset="0"/>
                <a:cs typeface="Calibri" panose="020F0502020204030204" pitchFamily="34" charset="0"/>
              </a:rPr>
              <a:t>Navimipour</a:t>
            </a:r>
            <a:r>
              <a:rPr lang="en-GB" sz="1100" kern="100">
                <a:effectLst/>
                <a:ea typeface="Calibri" panose="020F0502020204030204" pitchFamily="34" charset="0"/>
                <a:cs typeface="Calibri" panose="020F0502020204030204" pitchFamily="34" charset="0"/>
              </a:rPr>
              <a:t>, N. (2018). Knowledge sharing mechanisms in the education: A systematic review of the state of the art literature and recommendations for future research. </a:t>
            </a:r>
            <a:r>
              <a:rPr lang="en-GB" sz="1100" i="1" kern="100" dirty="0" err="1">
                <a:effectLst/>
                <a:ea typeface="Calibri" panose="020F0502020204030204" pitchFamily="34" charset="0"/>
                <a:cs typeface="Arial" panose="020B0604020202020204" pitchFamily="34" charset="0"/>
              </a:rPr>
              <a:t>Kybernetes</a:t>
            </a:r>
            <a:r>
              <a:rPr lang="en-GB" sz="1100" kern="100" dirty="0">
                <a:effectLst/>
                <a:ea typeface="Calibri" panose="020F0502020204030204" pitchFamily="34" charset="0"/>
                <a:cs typeface="Arial" panose="020B0604020202020204" pitchFamily="34" charset="0"/>
              </a:rPr>
              <a:t>, </a:t>
            </a:r>
            <a:r>
              <a:rPr lang="en-GB" sz="1100" i="1" kern="100" dirty="0">
                <a:effectLst/>
                <a:ea typeface="Calibri" panose="020F0502020204030204" pitchFamily="34" charset="0"/>
                <a:cs typeface="Arial" panose="020B0604020202020204" pitchFamily="34" charset="0"/>
              </a:rPr>
              <a:t>47</a:t>
            </a:r>
            <a:r>
              <a:rPr lang="en-GB" sz="1100" kern="100" dirty="0">
                <a:effectLst/>
                <a:ea typeface="Calibri" panose="020F0502020204030204" pitchFamily="34" charset="0"/>
                <a:cs typeface="Arial" panose="020B0604020202020204" pitchFamily="34" charset="0"/>
              </a:rPr>
              <a:t>(7), 1456-1490.</a:t>
            </a:r>
            <a:endParaRPr lang="en-GB" sz="1100" kern="100">
              <a:effectLst/>
              <a:ea typeface="Calibri" panose="020F0502020204030204" pitchFamily="34" charset="0"/>
              <a:cs typeface="Arial" panose="020B0604020202020204" pitchFamily="34" charset="0"/>
            </a:endParaRPr>
          </a:p>
          <a:p>
            <a:pPr>
              <a:spcAft>
                <a:spcPts val="800"/>
              </a:spcAft>
            </a:pPr>
            <a:r>
              <a:rPr lang="en-GB" sz="1100" kern="100" err="1">
                <a:effectLst/>
                <a:ea typeface="Calibri" panose="020F0502020204030204" pitchFamily="34" charset="0"/>
                <a:cs typeface="Calibri" panose="020F0502020204030204" pitchFamily="34" charset="0"/>
              </a:rPr>
              <a:t>ElKhatib</a:t>
            </a:r>
            <a:r>
              <a:rPr lang="en-GB" sz="1100" kern="100">
                <a:effectLst/>
                <a:ea typeface="Calibri" panose="020F0502020204030204" pitchFamily="34" charset="0"/>
                <a:cs typeface="Calibri" panose="020F0502020204030204" pitchFamily="34" charset="0"/>
              </a:rPr>
              <a:t>, M. M., Bin, H., and </a:t>
            </a:r>
            <a:r>
              <a:rPr lang="en-GB" sz="1100" kern="100" err="1">
                <a:effectLst/>
                <a:ea typeface="Calibri" panose="020F0502020204030204" pitchFamily="34" charset="0"/>
                <a:cs typeface="Calibri" panose="020F0502020204030204" pitchFamily="34" charset="0"/>
              </a:rPr>
              <a:t>Uae</a:t>
            </a:r>
            <a:r>
              <a:rPr lang="en-GB" sz="1100" kern="100">
                <a:effectLst/>
                <a:ea typeface="Calibri" panose="020F0502020204030204" pitchFamily="34" charset="0"/>
                <a:cs typeface="Calibri" panose="020F0502020204030204" pitchFamily="34" charset="0"/>
              </a:rPr>
              <a:t>, D. (2014). Knowledge management system: Critical success factors and weight scoring model of the technical dimensions. </a:t>
            </a:r>
            <a:r>
              <a:rPr lang="en-GB" sz="1100" i="1" kern="100" dirty="0">
                <a:effectLst/>
                <a:ea typeface="Calibri" panose="020F0502020204030204" pitchFamily="34" charset="0"/>
                <a:cs typeface="Arial" panose="020B0604020202020204" pitchFamily="34" charset="0"/>
              </a:rPr>
              <a:t>Int. J. Appl. Inf. </a:t>
            </a:r>
            <a:r>
              <a:rPr lang="en-GB" sz="1100" i="1" kern="100" dirty="0" err="1">
                <a:effectLst/>
                <a:ea typeface="Calibri" panose="020F0502020204030204" pitchFamily="34" charset="0"/>
                <a:cs typeface="Arial" panose="020B0604020202020204" pitchFamily="34" charset="0"/>
              </a:rPr>
              <a:t>Syst</a:t>
            </a:r>
            <a:r>
              <a:rPr lang="en-GB" sz="1100" kern="100" dirty="0">
                <a:effectLst/>
                <a:ea typeface="Calibri" panose="020F0502020204030204" pitchFamily="34" charset="0"/>
                <a:cs typeface="Arial" panose="020B0604020202020204" pitchFamily="34" charset="0"/>
              </a:rPr>
              <a:t>, </a:t>
            </a:r>
            <a:r>
              <a:rPr lang="en-GB" sz="1100" i="1" kern="100" dirty="0">
                <a:effectLst/>
                <a:ea typeface="Calibri" panose="020F0502020204030204" pitchFamily="34" charset="0"/>
                <a:cs typeface="Arial" panose="020B0604020202020204" pitchFamily="34" charset="0"/>
              </a:rPr>
              <a:t>7</a:t>
            </a:r>
            <a:r>
              <a:rPr lang="en-GB" sz="1100" kern="100" dirty="0">
                <a:effectLst/>
                <a:ea typeface="Calibri" panose="020F0502020204030204" pitchFamily="34" charset="0"/>
                <a:cs typeface="Arial" panose="020B0604020202020204" pitchFamily="34" charset="0"/>
              </a:rPr>
              <a:t>(9), 6-12.</a:t>
            </a:r>
            <a:endParaRPr lang="en-GB" sz="1100" kern="100">
              <a:effectLst/>
              <a:ea typeface="Calibri" panose="020F0502020204030204" pitchFamily="34" charset="0"/>
              <a:cs typeface="Arial" panose="020B0604020202020204" pitchFamily="34" charset="0"/>
            </a:endParaRPr>
          </a:p>
          <a:p>
            <a:pPr>
              <a:spcAft>
                <a:spcPts val="800"/>
              </a:spcAft>
            </a:pPr>
            <a:r>
              <a:rPr lang="en-GB" sz="1100" kern="100" err="1">
                <a:effectLst/>
                <a:ea typeface="Calibri" panose="020F0502020204030204" pitchFamily="34" charset="0"/>
                <a:cs typeface="Calibri" panose="020F0502020204030204" pitchFamily="34" charset="0"/>
              </a:rPr>
              <a:t>Gunarathne</a:t>
            </a:r>
            <a:r>
              <a:rPr lang="en-GB" sz="1100" kern="100">
                <a:effectLst/>
                <a:ea typeface="Calibri" panose="020F0502020204030204" pitchFamily="34" charset="0"/>
                <a:cs typeface="Calibri" panose="020F0502020204030204" pitchFamily="34" charset="0"/>
              </a:rPr>
              <a:t>, P., Rui, H., and </a:t>
            </a:r>
            <a:r>
              <a:rPr lang="en-GB" sz="1100" kern="100" err="1">
                <a:effectLst/>
                <a:ea typeface="Calibri" panose="020F0502020204030204" pitchFamily="34" charset="0"/>
                <a:cs typeface="Calibri" panose="020F0502020204030204" pitchFamily="34" charset="0"/>
              </a:rPr>
              <a:t>Seidmann</a:t>
            </a:r>
            <a:r>
              <a:rPr lang="en-GB" sz="1100" kern="100">
                <a:effectLst/>
                <a:ea typeface="Calibri" panose="020F0502020204030204" pitchFamily="34" charset="0"/>
                <a:cs typeface="Calibri" panose="020F0502020204030204" pitchFamily="34" charset="0"/>
              </a:rPr>
              <a:t>, A. (2018). When social media delivers customer service: Differential customer treatment in the airline industry. </a:t>
            </a:r>
            <a:r>
              <a:rPr lang="en-GB" sz="1100" i="1" kern="100" dirty="0">
                <a:effectLst/>
                <a:ea typeface="Calibri" panose="020F0502020204030204" pitchFamily="34" charset="0"/>
                <a:cs typeface="Arial" panose="020B0604020202020204" pitchFamily="34" charset="0"/>
              </a:rPr>
              <a:t>MIS quarterly</a:t>
            </a:r>
            <a:r>
              <a:rPr lang="en-GB" sz="1100" kern="100" dirty="0">
                <a:effectLst/>
                <a:ea typeface="Calibri" panose="020F0502020204030204" pitchFamily="34" charset="0"/>
                <a:cs typeface="Arial" panose="020B0604020202020204" pitchFamily="34" charset="0"/>
              </a:rPr>
              <a:t>, </a:t>
            </a:r>
            <a:r>
              <a:rPr lang="en-GB" sz="1100" i="1" kern="100" dirty="0">
                <a:effectLst/>
                <a:ea typeface="Calibri" panose="020F0502020204030204" pitchFamily="34" charset="0"/>
                <a:cs typeface="Arial" panose="020B0604020202020204" pitchFamily="34" charset="0"/>
              </a:rPr>
              <a:t>42</a:t>
            </a:r>
            <a:r>
              <a:rPr lang="en-GB" sz="1100" kern="100" dirty="0">
                <a:effectLst/>
                <a:ea typeface="Calibri" panose="020F0502020204030204" pitchFamily="34" charset="0"/>
                <a:cs typeface="Arial" panose="020B0604020202020204" pitchFamily="34" charset="0"/>
              </a:rPr>
              <a:t>(2), 489-520.</a:t>
            </a:r>
            <a:endParaRPr lang="en-GB" sz="1100" kern="100">
              <a:effectLst/>
              <a:ea typeface="Calibri" panose="020F0502020204030204" pitchFamily="34" charset="0"/>
              <a:cs typeface="Arial" panose="020B0604020202020204" pitchFamily="34" charset="0"/>
            </a:endParaRPr>
          </a:p>
          <a:p>
            <a:r>
              <a:rPr lang="en-GB" sz="1100">
                <a:effectLst/>
                <a:ea typeface="Calibri" panose="020F0502020204030204" pitchFamily="34" charset="0"/>
              </a:rPr>
              <a:t>Hafeez, K., </a:t>
            </a:r>
            <a:r>
              <a:rPr lang="en-GB" sz="1100" err="1">
                <a:effectLst/>
                <a:ea typeface="Calibri" panose="020F0502020204030204" pitchFamily="34" charset="0"/>
              </a:rPr>
              <a:t>Alghatas</a:t>
            </a:r>
            <a:r>
              <a:rPr lang="en-GB" sz="1100">
                <a:effectLst/>
                <a:ea typeface="Calibri" panose="020F0502020204030204" pitchFamily="34" charset="0"/>
              </a:rPr>
              <a:t>, F. M., </a:t>
            </a:r>
            <a:r>
              <a:rPr lang="en-GB" sz="1100" err="1">
                <a:effectLst/>
                <a:ea typeface="Calibri" panose="020F0502020204030204" pitchFamily="34" charset="0"/>
              </a:rPr>
              <a:t>Foroudi</a:t>
            </a:r>
            <a:r>
              <a:rPr lang="en-GB" sz="1100">
                <a:effectLst/>
                <a:ea typeface="Calibri" panose="020F0502020204030204" pitchFamily="34" charset="0"/>
              </a:rPr>
              <a:t>, P., Nguyen, B., and Gupta, S. (2019). Knowledge sharing by entrepreneurs in a virtual community of practice (</a:t>
            </a:r>
            <a:r>
              <a:rPr lang="en-GB" sz="1100" err="1">
                <a:effectLst/>
                <a:ea typeface="Calibri" panose="020F0502020204030204" pitchFamily="34" charset="0"/>
              </a:rPr>
              <a:t>VCoP</a:t>
            </a:r>
            <a:r>
              <a:rPr lang="en-GB" sz="1100">
                <a:effectLst/>
                <a:ea typeface="Calibri" panose="020F0502020204030204" pitchFamily="34" charset="0"/>
              </a:rPr>
              <a:t>). </a:t>
            </a:r>
            <a:r>
              <a:rPr lang="en-GB" sz="1100" i="1" dirty="0">
                <a:effectLst/>
              </a:rPr>
              <a:t>Information Technology and People</a:t>
            </a:r>
            <a:r>
              <a:rPr lang="en-GB" sz="1100" dirty="0">
                <a:effectLst/>
              </a:rPr>
              <a:t>, </a:t>
            </a:r>
            <a:r>
              <a:rPr lang="en-GB" sz="1100" i="1" dirty="0">
                <a:effectLst/>
              </a:rPr>
              <a:t>32</a:t>
            </a:r>
            <a:r>
              <a:rPr lang="en-GB" sz="1100" dirty="0">
                <a:effectLst/>
              </a:rPr>
              <a:t>(2), 405-429.</a:t>
            </a:r>
            <a:endParaRPr lang="en-GB" sz="1100"/>
          </a:p>
        </p:txBody>
      </p:sp>
    </p:spTree>
    <p:extLst>
      <p:ext uri="{BB962C8B-B14F-4D97-AF65-F5344CB8AC3E}">
        <p14:creationId xmlns:p14="http://schemas.microsoft.com/office/powerpoint/2010/main" val="24508692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89575E1-3389-451A-A5F7-27854C25C5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4293"/>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53CCC5C-D88E-40FB-B30B-23DCDBD0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4167268" cy="685800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61A8E7-06D4-4F7B-EE40-49D7271977F6}"/>
              </a:ext>
            </a:extLst>
          </p:cNvPr>
          <p:cNvSpPr>
            <a:spLocks noGrp="1"/>
          </p:cNvSpPr>
          <p:nvPr>
            <p:ph type="title"/>
          </p:nvPr>
        </p:nvSpPr>
        <p:spPr>
          <a:xfrm>
            <a:off x="686834" y="591344"/>
            <a:ext cx="3200400" cy="5585619"/>
          </a:xfrm>
        </p:spPr>
        <p:txBody>
          <a:bodyPr>
            <a:normAutofit/>
          </a:bodyPr>
          <a:lstStyle/>
          <a:p>
            <a:r>
              <a:rPr lang="en-GB">
                <a:solidFill>
                  <a:srgbClr val="FFFFFF"/>
                </a:solidFill>
              </a:rPr>
              <a:t>References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6676392B-5241-125C-51B2-72EF97B523C6}"/>
              </a:ext>
            </a:extLst>
          </p:cNvPr>
          <p:cNvSpPr>
            <a:spLocks noGrp="1"/>
          </p:cNvSpPr>
          <p:nvPr>
            <p:ph idx="1"/>
          </p:nvPr>
        </p:nvSpPr>
        <p:spPr>
          <a:xfrm>
            <a:off x="4447308" y="591344"/>
            <a:ext cx="6906491" cy="5585619"/>
          </a:xfrm>
        </p:spPr>
        <p:txBody>
          <a:bodyPr anchor="ctr">
            <a:normAutofit/>
          </a:bodyPr>
          <a:lstStyle/>
          <a:p>
            <a:pPr>
              <a:spcAft>
                <a:spcPts val="800"/>
              </a:spcAft>
            </a:pPr>
            <a:r>
              <a:rPr lang="en-GB" sz="900" kern="100">
                <a:effectLst/>
                <a:latin typeface="Calibri" panose="020F0502020204030204" pitchFamily="34" charset="0"/>
                <a:ea typeface="Calibri" panose="020F0502020204030204" pitchFamily="34" charset="0"/>
                <a:cs typeface="Calibri" panose="020F0502020204030204" pitchFamily="34" charset="0"/>
              </a:rPr>
              <a:t>Jaeger, B., and Upadhyay, A. (2020). Understanding barriers to circular economy: cases from the manufacturing industry. </a:t>
            </a:r>
            <a:r>
              <a:rPr lang="en-GB" sz="900" i="1" kern="100">
                <a:effectLst/>
                <a:latin typeface="Calibri" panose="020F0502020204030204" pitchFamily="34" charset="0"/>
                <a:ea typeface="Calibri" panose="020F0502020204030204" pitchFamily="34" charset="0"/>
                <a:cs typeface="Arial" panose="020B0604020202020204" pitchFamily="34" charset="0"/>
              </a:rPr>
              <a:t>Journal of Enterprise Information Management</a:t>
            </a:r>
            <a:r>
              <a:rPr lang="en-GB" sz="900" kern="100">
                <a:effectLst/>
                <a:latin typeface="Calibri" panose="020F0502020204030204" pitchFamily="34" charset="0"/>
                <a:ea typeface="Calibri" panose="020F0502020204030204" pitchFamily="34" charset="0"/>
                <a:cs typeface="Arial" panose="020B0604020202020204" pitchFamily="34" charset="0"/>
              </a:rPr>
              <a:t>, </a:t>
            </a:r>
            <a:r>
              <a:rPr lang="en-GB" sz="900" i="1" kern="100">
                <a:effectLst/>
                <a:latin typeface="Calibri" panose="020F0502020204030204" pitchFamily="34" charset="0"/>
                <a:ea typeface="Calibri" panose="020F0502020204030204" pitchFamily="34" charset="0"/>
                <a:cs typeface="Arial" panose="020B0604020202020204" pitchFamily="34" charset="0"/>
              </a:rPr>
              <a:t>33</a:t>
            </a:r>
            <a:r>
              <a:rPr lang="en-GB" sz="900" kern="100">
                <a:effectLst/>
                <a:latin typeface="Calibri" panose="020F0502020204030204" pitchFamily="34" charset="0"/>
                <a:ea typeface="Calibri" panose="020F0502020204030204" pitchFamily="34" charset="0"/>
                <a:cs typeface="Arial" panose="020B0604020202020204" pitchFamily="34" charset="0"/>
              </a:rPr>
              <a:t>(4), 729-745.</a:t>
            </a:r>
          </a:p>
          <a:p>
            <a:pPr>
              <a:spcAft>
                <a:spcPts val="800"/>
              </a:spcAft>
            </a:pPr>
            <a:r>
              <a:rPr lang="en-GB" sz="900" kern="100">
                <a:effectLst/>
                <a:latin typeface="Calibri" panose="020F0502020204030204" pitchFamily="34" charset="0"/>
                <a:ea typeface="Calibri" panose="020F0502020204030204" pitchFamily="34" charset="0"/>
                <a:cs typeface="Calibri" panose="020F0502020204030204" pitchFamily="34" charset="0"/>
              </a:rPr>
              <a:t>Khan, M., Hussain, M., Papastathopoulos, A., and </a:t>
            </a:r>
            <a:r>
              <a:rPr lang="en-GB" sz="900" kern="100" err="1">
                <a:effectLst/>
                <a:latin typeface="Calibri" panose="020F0502020204030204" pitchFamily="34" charset="0"/>
                <a:ea typeface="Calibri" panose="020F0502020204030204" pitchFamily="34" charset="0"/>
                <a:cs typeface="Calibri" panose="020F0502020204030204" pitchFamily="34" charset="0"/>
              </a:rPr>
              <a:t>Manikas</a:t>
            </a:r>
            <a:r>
              <a:rPr lang="en-GB" sz="900" kern="100">
                <a:effectLst/>
                <a:latin typeface="Calibri" panose="020F0502020204030204" pitchFamily="34" charset="0"/>
                <a:ea typeface="Calibri" panose="020F0502020204030204" pitchFamily="34" charset="0"/>
                <a:cs typeface="Calibri" panose="020F0502020204030204" pitchFamily="34" charset="0"/>
              </a:rPr>
              <a:t>, I. (2018). Trust, information sharing and uncertainty: An empirical investigation into their impact on sustainability in service supply chains in the United Arab Emirates. </a:t>
            </a:r>
            <a:r>
              <a:rPr lang="en-GB" sz="900" i="1" kern="100">
                <a:effectLst/>
                <a:latin typeface="Calibri" panose="020F0502020204030204" pitchFamily="34" charset="0"/>
                <a:ea typeface="Calibri" panose="020F0502020204030204" pitchFamily="34" charset="0"/>
                <a:cs typeface="Arial" panose="020B0604020202020204" pitchFamily="34" charset="0"/>
              </a:rPr>
              <a:t>Sustainable Development</a:t>
            </a:r>
            <a:r>
              <a:rPr lang="en-GB" sz="900" kern="100">
                <a:effectLst/>
                <a:latin typeface="Calibri" panose="020F0502020204030204" pitchFamily="34" charset="0"/>
                <a:ea typeface="Calibri" panose="020F0502020204030204" pitchFamily="34" charset="0"/>
                <a:cs typeface="Arial" panose="020B0604020202020204" pitchFamily="34" charset="0"/>
              </a:rPr>
              <a:t>, </a:t>
            </a:r>
            <a:r>
              <a:rPr lang="en-GB" sz="900" i="1" kern="100">
                <a:effectLst/>
                <a:latin typeface="Calibri" panose="020F0502020204030204" pitchFamily="34" charset="0"/>
                <a:ea typeface="Calibri" panose="020F0502020204030204" pitchFamily="34" charset="0"/>
                <a:cs typeface="Arial" panose="020B0604020202020204" pitchFamily="34" charset="0"/>
              </a:rPr>
              <a:t>26</a:t>
            </a:r>
            <a:r>
              <a:rPr lang="en-GB" sz="900" kern="100">
                <a:effectLst/>
                <a:latin typeface="Calibri" panose="020F0502020204030204" pitchFamily="34" charset="0"/>
                <a:ea typeface="Calibri" panose="020F0502020204030204" pitchFamily="34" charset="0"/>
                <a:cs typeface="Arial" panose="020B0604020202020204" pitchFamily="34" charset="0"/>
              </a:rPr>
              <a:t>(6), 870-878.</a:t>
            </a:r>
          </a:p>
          <a:p>
            <a:pPr>
              <a:spcAft>
                <a:spcPts val="800"/>
              </a:spcAft>
            </a:pPr>
            <a:r>
              <a:rPr lang="en-GB" sz="900" kern="100">
                <a:effectLst/>
                <a:latin typeface="Calibri" panose="020F0502020204030204" pitchFamily="34" charset="0"/>
                <a:ea typeface="Calibri" panose="020F0502020204030204" pitchFamily="34" charset="0"/>
                <a:cs typeface="Calibri" panose="020F0502020204030204" pitchFamily="34" charset="0"/>
              </a:rPr>
              <a:t>Marks, A., </a:t>
            </a:r>
            <a:r>
              <a:rPr lang="en-GB" sz="900" kern="100" err="1">
                <a:effectLst/>
                <a:latin typeface="Calibri" panose="020F0502020204030204" pitchFamily="34" charset="0"/>
                <a:ea typeface="Calibri" panose="020F0502020204030204" pitchFamily="34" charset="0"/>
                <a:cs typeface="Calibri" panose="020F0502020204030204" pitchFamily="34" charset="0"/>
              </a:rPr>
              <a:t>Rietsema</a:t>
            </a:r>
            <a:r>
              <a:rPr lang="en-GB" sz="900" kern="100">
                <a:effectLst/>
                <a:latin typeface="Calibri" panose="020F0502020204030204" pitchFamily="34" charset="0"/>
                <a:ea typeface="Calibri" panose="020F0502020204030204" pitchFamily="34" charset="0"/>
                <a:cs typeface="Calibri" panose="020F0502020204030204" pitchFamily="34" charset="0"/>
              </a:rPr>
              <a:t>, K., and </a:t>
            </a:r>
            <a:r>
              <a:rPr lang="en-GB" sz="900" kern="100" err="1">
                <a:effectLst/>
                <a:latin typeface="Calibri" panose="020F0502020204030204" pitchFamily="34" charset="0"/>
                <a:ea typeface="Calibri" panose="020F0502020204030204" pitchFamily="34" charset="0"/>
                <a:cs typeface="Calibri" panose="020F0502020204030204" pitchFamily="34" charset="0"/>
              </a:rPr>
              <a:t>Maytha</a:t>
            </a:r>
            <a:r>
              <a:rPr lang="en-GB" sz="900" kern="100">
                <a:effectLst/>
                <a:latin typeface="Calibri" panose="020F0502020204030204" pitchFamily="34" charset="0"/>
                <a:ea typeface="Calibri" panose="020F0502020204030204" pitchFamily="34" charset="0"/>
                <a:cs typeface="Calibri" panose="020F0502020204030204" pitchFamily="34" charset="0"/>
              </a:rPr>
              <a:t>, A. A. (2015). Airport Information Systems—Landside Management Information Systems. </a:t>
            </a:r>
            <a:r>
              <a:rPr lang="en-GB" sz="900" i="1" kern="100">
                <a:effectLst/>
                <a:latin typeface="Calibri" panose="020F0502020204030204" pitchFamily="34" charset="0"/>
                <a:ea typeface="Calibri" panose="020F0502020204030204" pitchFamily="34" charset="0"/>
                <a:cs typeface="Arial" panose="020B0604020202020204" pitchFamily="34" charset="0"/>
              </a:rPr>
              <a:t>Intelligent Information Management</a:t>
            </a:r>
            <a:r>
              <a:rPr lang="en-GB" sz="900" kern="100">
                <a:effectLst/>
                <a:latin typeface="Calibri" panose="020F0502020204030204" pitchFamily="34" charset="0"/>
                <a:ea typeface="Calibri" panose="020F0502020204030204" pitchFamily="34" charset="0"/>
                <a:cs typeface="Arial" panose="020B0604020202020204" pitchFamily="34" charset="0"/>
              </a:rPr>
              <a:t>, </a:t>
            </a:r>
            <a:r>
              <a:rPr lang="en-GB" sz="900" i="1" kern="100">
                <a:effectLst/>
                <a:latin typeface="Calibri" panose="020F0502020204030204" pitchFamily="34" charset="0"/>
                <a:ea typeface="Calibri" panose="020F0502020204030204" pitchFamily="34" charset="0"/>
                <a:cs typeface="Arial" panose="020B0604020202020204" pitchFamily="34" charset="0"/>
              </a:rPr>
              <a:t>7</a:t>
            </a:r>
            <a:r>
              <a:rPr lang="en-GB" sz="900" kern="100">
                <a:effectLst/>
                <a:latin typeface="Calibri" panose="020F0502020204030204" pitchFamily="34" charset="0"/>
                <a:ea typeface="Calibri" panose="020F0502020204030204" pitchFamily="34" charset="0"/>
                <a:cs typeface="Arial" panose="020B0604020202020204" pitchFamily="34" charset="0"/>
              </a:rPr>
              <a:t>(03), 130.</a:t>
            </a:r>
          </a:p>
          <a:p>
            <a:pPr>
              <a:spcAft>
                <a:spcPts val="800"/>
              </a:spcAft>
            </a:pPr>
            <a:r>
              <a:rPr lang="en-GB" sz="900" kern="100" err="1">
                <a:effectLst/>
                <a:latin typeface="Calibri" panose="020F0502020204030204" pitchFamily="34" charset="0"/>
                <a:ea typeface="Calibri" panose="020F0502020204030204" pitchFamily="34" charset="0"/>
                <a:cs typeface="Calibri" panose="020F0502020204030204" pitchFamily="34" charset="0"/>
              </a:rPr>
              <a:t>Matira</a:t>
            </a:r>
            <a:r>
              <a:rPr lang="en-GB" sz="900" kern="100">
                <a:effectLst/>
                <a:latin typeface="Calibri" panose="020F0502020204030204" pitchFamily="34" charset="0"/>
                <a:ea typeface="Calibri" panose="020F0502020204030204" pitchFamily="34" charset="0"/>
                <a:cs typeface="Calibri" panose="020F0502020204030204" pitchFamily="34" charset="0"/>
              </a:rPr>
              <a:t>, K. M., and </a:t>
            </a:r>
            <a:r>
              <a:rPr lang="en-GB" sz="900" kern="100" err="1">
                <a:effectLst/>
                <a:latin typeface="Calibri" panose="020F0502020204030204" pitchFamily="34" charset="0"/>
                <a:ea typeface="Calibri" panose="020F0502020204030204" pitchFamily="34" charset="0"/>
                <a:cs typeface="Calibri" panose="020F0502020204030204" pitchFamily="34" charset="0"/>
              </a:rPr>
              <a:t>Awolusi</a:t>
            </a:r>
            <a:r>
              <a:rPr lang="en-GB" sz="900" kern="100">
                <a:effectLst/>
                <a:latin typeface="Calibri" panose="020F0502020204030204" pitchFamily="34" charset="0"/>
                <a:ea typeface="Calibri" panose="020F0502020204030204" pitchFamily="34" charset="0"/>
                <a:cs typeface="Calibri" panose="020F0502020204030204" pitchFamily="34" charset="0"/>
              </a:rPr>
              <a:t>, O. D. (2020). Leaders and managers styles towards employee centricity: a study of hospitality industry in United Arab Emirates. </a:t>
            </a:r>
            <a:r>
              <a:rPr lang="en-GB" sz="900" i="1" kern="100">
                <a:effectLst/>
                <a:latin typeface="Calibri" panose="020F0502020204030204" pitchFamily="34" charset="0"/>
                <a:ea typeface="Calibri" panose="020F0502020204030204" pitchFamily="34" charset="0"/>
                <a:cs typeface="Arial" panose="020B0604020202020204" pitchFamily="34" charset="0"/>
              </a:rPr>
              <a:t>Information Management and Business Review</a:t>
            </a:r>
            <a:r>
              <a:rPr lang="en-GB" sz="900" kern="100">
                <a:effectLst/>
                <a:latin typeface="Calibri" panose="020F0502020204030204" pitchFamily="34" charset="0"/>
                <a:ea typeface="Calibri" panose="020F0502020204030204" pitchFamily="34" charset="0"/>
                <a:cs typeface="Arial" panose="020B0604020202020204" pitchFamily="34" charset="0"/>
              </a:rPr>
              <a:t>, </a:t>
            </a:r>
            <a:r>
              <a:rPr lang="en-GB" sz="900" i="1" kern="100">
                <a:effectLst/>
                <a:latin typeface="Calibri" panose="020F0502020204030204" pitchFamily="34" charset="0"/>
                <a:ea typeface="Calibri" panose="020F0502020204030204" pitchFamily="34" charset="0"/>
                <a:cs typeface="Arial" panose="020B0604020202020204" pitchFamily="34" charset="0"/>
              </a:rPr>
              <a:t>12</a:t>
            </a:r>
            <a:r>
              <a:rPr lang="en-GB" sz="900" kern="100">
                <a:effectLst/>
                <a:latin typeface="Calibri" panose="020F0502020204030204" pitchFamily="34" charset="0"/>
                <a:ea typeface="Calibri" panose="020F0502020204030204" pitchFamily="34" charset="0"/>
                <a:cs typeface="Arial" panose="020B0604020202020204" pitchFamily="34" charset="0"/>
              </a:rPr>
              <a:t>(1 (I)), 1-21.</a:t>
            </a:r>
          </a:p>
          <a:p>
            <a:pPr>
              <a:spcAft>
                <a:spcPts val="800"/>
              </a:spcAft>
            </a:pPr>
            <a:r>
              <a:rPr lang="en-GB" sz="900" kern="100">
                <a:effectLst/>
                <a:latin typeface="Calibri" panose="020F0502020204030204" pitchFamily="34" charset="0"/>
                <a:ea typeface="Calibri" panose="020F0502020204030204" pitchFamily="34" charset="0"/>
                <a:cs typeface="Calibri" panose="020F0502020204030204" pitchFamily="34" charset="0"/>
              </a:rPr>
              <a:t>Morton, J., Wilson, A., and Cooke, L. (2015). Collaboration and knowledge sharing in open strategy initiatives.</a:t>
            </a:r>
            <a:r>
              <a:rPr lang="en-GB" sz="900" kern="100">
                <a:effectLst/>
                <a:latin typeface="Calibri" panose="020F0502020204030204" pitchFamily="34" charset="0"/>
                <a:ea typeface="Calibri" panose="020F0502020204030204" pitchFamily="34" charset="0"/>
                <a:cs typeface="Arial" panose="020B0604020202020204" pitchFamily="34" charset="0"/>
              </a:rPr>
              <a:t> Available at </a:t>
            </a:r>
            <a:r>
              <a:rPr lang="en-GB" sz="900" u="sng" kern="100">
                <a:effectLst/>
                <a:latin typeface="Calibri" panose="020F0502020204030204" pitchFamily="34" charset="0"/>
                <a:ea typeface="Calibri" panose="020F0502020204030204" pitchFamily="34" charset="0"/>
                <a:cs typeface="Arial" panose="020B0604020202020204" pitchFamily="34" charset="0"/>
                <a:hlinkClick r:id="rId2"/>
              </a:rPr>
              <a:t>https://repository.lboro.ac.uk/articles/conference_contribution/Collaboration_and_knowledge_sharing_in_open_strategy_initiatives/9499265/1/files/17125991.pdf</a:t>
            </a:r>
            <a:r>
              <a:rPr lang="en-GB" sz="900" kern="100">
                <a:effectLst/>
                <a:latin typeface="Calibri" panose="020F0502020204030204" pitchFamily="34" charset="0"/>
                <a:ea typeface="Calibri" panose="020F0502020204030204" pitchFamily="34" charset="0"/>
                <a:cs typeface="Arial" panose="020B0604020202020204" pitchFamily="34" charset="0"/>
              </a:rPr>
              <a:t> </a:t>
            </a:r>
          </a:p>
          <a:p>
            <a:pPr>
              <a:spcAft>
                <a:spcPts val="800"/>
              </a:spcAft>
            </a:pPr>
            <a:r>
              <a:rPr lang="en-GB" sz="900" kern="100" err="1">
                <a:effectLst/>
                <a:latin typeface="Calibri" panose="020F0502020204030204" pitchFamily="34" charset="0"/>
                <a:ea typeface="Calibri" panose="020F0502020204030204" pitchFamily="34" charset="0"/>
                <a:cs typeface="Calibri" panose="020F0502020204030204" pitchFamily="34" charset="0"/>
              </a:rPr>
              <a:t>Nordin</a:t>
            </a:r>
            <a:r>
              <a:rPr lang="en-GB" sz="900" kern="100">
                <a:effectLst/>
                <a:latin typeface="Calibri" panose="020F0502020204030204" pitchFamily="34" charset="0"/>
                <a:ea typeface="Calibri" panose="020F0502020204030204" pitchFamily="34" charset="0"/>
                <a:cs typeface="Calibri" panose="020F0502020204030204" pitchFamily="34" charset="0"/>
              </a:rPr>
              <a:t>, M. N., and </a:t>
            </a:r>
            <a:r>
              <a:rPr lang="en-GB" sz="900" kern="100" err="1">
                <a:effectLst/>
                <a:latin typeface="Calibri" panose="020F0502020204030204" pitchFamily="34" charset="0"/>
                <a:ea typeface="Calibri" panose="020F0502020204030204" pitchFamily="34" charset="0"/>
                <a:cs typeface="Calibri" panose="020F0502020204030204" pitchFamily="34" charset="0"/>
              </a:rPr>
              <a:t>Alwi</a:t>
            </a:r>
            <a:r>
              <a:rPr lang="en-GB" sz="900" kern="100">
                <a:effectLst/>
                <a:latin typeface="Calibri" panose="020F0502020204030204" pitchFamily="34" charset="0"/>
                <a:ea typeface="Calibri" panose="020F0502020204030204" pitchFamily="34" charset="0"/>
                <a:cs typeface="Calibri" panose="020F0502020204030204" pitchFamily="34" charset="0"/>
              </a:rPr>
              <a:t>, A. (2022). Knowledge Management Model Implementation in Electronic Devices. </a:t>
            </a:r>
            <a:r>
              <a:rPr lang="en-GB" sz="900" i="1" kern="100">
                <a:effectLst/>
                <a:latin typeface="Calibri" panose="020F0502020204030204" pitchFamily="34" charset="0"/>
                <a:ea typeface="Calibri" panose="020F0502020204030204" pitchFamily="34" charset="0"/>
                <a:cs typeface="Arial" panose="020B0604020202020204" pitchFamily="34" charset="0"/>
              </a:rPr>
              <a:t>International Journal of Mechanical Engineering</a:t>
            </a:r>
            <a:r>
              <a:rPr lang="en-GB" sz="900" kern="100">
                <a:effectLst/>
                <a:latin typeface="Calibri" panose="020F0502020204030204" pitchFamily="34" charset="0"/>
                <a:ea typeface="Calibri" panose="020F0502020204030204" pitchFamily="34" charset="0"/>
                <a:cs typeface="Arial" panose="020B0604020202020204" pitchFamily="34" charset="0"/>
              </a:rPr>
              <a:t>, </a:t>
            </a:r>
            <a:r>
              <a:rPr lang="en-GB" sz="900" i="1" kern="100">
                <a:effectLst/>
                <a:latin typeface="Calibri" panose="020F0502020204030204" pitchFamily="34" charset="0"/>
                <a:ea typeface="Calibri" panose="020F0502020204030204" pitchFamily="34" charset="0"/>
                <a:cs typeface="Arial" panose="020B0604020202020204" pitchFamily="34" charset="0"/>
              </a:rPr>
              <a:t>7</a:t>
            </a:r>
            <a:r>
              <a:rPr lang="en-GB" sz="900" kern="100">
                <a:effectLst/>
                <a:latin typeface="Calibri" panose="020F0502020204030204" pitchFamily="34" charset="0"/>
                <a:ea typeface="Calibri" panose="020F0502020204030204" pitchFamily="34" charset="0"/>
                <a:cs typeface="Arial" panose="020B0604020202020204" pitchFamily="34" charset="0"/>
              </a:rPr>
              <a:t>(1), 1253-1255.</a:t>
            </a:r>
          </a:p>
          <a:p>
            <a:pPr>
              <a:spcAft>
                <a:spcPts val="800"/>
              </a:spcAft>
            </a:pPr>
            <a:r>
              <a:rPr lang="en-GB" sz="900" kern="100">
                <a:effectLst/>
                <a:latin typeface="Calibri" panose="020F0502020204030204" pitchFamily="34" charset="0"/>
                <a:ea typeface="Calibri" panose="020F0502020204030204" pitchFamily="34" charset="0"/>
                <a:cs typeface="Calibri" panose="020F0502020204030204" pitchFamily="34" charset="0"/>
              </a:rPr>
              <a:t>Othman, R. (2014). Determinants of </a:t>
            </a:r>
            <a:r>
              <a:rPr lang="en-GB" sz="900" kern="100" err="1">
                <a:effectLst/>
                <a:latin typeface="Calibri" panose="020F0502020204030204" pitchFamily="34" charset="0"/>
                <a:ea typeface="Calibri" panose="020F0502020204030204" pitchFamily="34" charset="0"/>
                <a:cs typeface="Calibri" panose="020F0502020204030204" pitchFamily="34" charset="0"/>
              </a:rPr>
              <a:t>Academicsâ</a:t>
            </a:r>
            <a:r>
              <a:rPr lang="en-GB" sz="900" kern="100">
                <a:effectLst/>
                <a:latin typeface="Calibri" panose="020F0502020204030204" pitchFamily="34" charset="0"/>
                <a:ea typeface="Calibri" panose="020F0502020204030204" pitchFamily="34" charset="0"/>
                <a:cs typeface="Calibri" panose="020F0502020204030204" pitchFamily="34" charset="0"/>
              </a:rPr>
              <a:t>€™ Knowledge Sharing </a:t>
            </a:r>
            <a:r>
              <a:rPr lang="en-GB" sz="900" kern="100" err="1">
                <a:effectLst/>
                <a:latin typeface="Calibri" panose="020F0502020204030204" pitchFamily="34" charset="0"/>
                <a:ea typeface="Calibri" panose="020F0502020204030204" pitchFamily="34" charset="0"/>
                <a:cs typeface="Calibri" panose="020F0502020204030204" pitchFamily="34" charset="0"/>
              </a:rPr>
              <a:t>Behavior</a:t>
            </a:r>
            <a:r>
              <a:rPr lang="en-GB" sz="900" kern="100">
                <a:effectLst/>
                <a:latin typeface="Calibri" panose="020F0502020204030204" pitchFamily="34" charset="0"/>
                <a:ea typeface="Calibri" panose="020F0502020204030204" pitchFamily="34" charset="0"/>
                <a:cs typeface="Calibri" panose="020F0502020204030204" pitchFamily="34" charset="0"/>
              </a:rPr>
              <a:t> in United Arab Emirates Universities. </a:t>
            </a:r>
            <a:r>
              <a:rPr lang="en-GB" sz="900" i="1" kern="100">
                <a:effectLst/>
                <a:latin typeface="Calibri" panose="020F0502020204030204" pitchFamily="34" charset="0"/>
                <a:ea typeface="Calibri" panose="020F0502020204030204" pitchFamily="34" charset="0"/>
                <a:cs typeface="Arial" panose="020B0604020202020204" pitchFamily="34" charset="0"/>
              </a:rPr>
              <a:t>Journal of Education and Vocational Research</a:t>
            </a:r>
            <a:r>
              <a:rPr lang="en-GB" sz="900" kern="100">
                <a:effectLst/>
                <a:latin typeface="Calibri" panose="020F0502020204030204" pitchFamily="34" charset="0"/>
                <a:ea typeface="Calibri" panose="020F0502020204030204" pitchFamily="34" charset="0"/>
                <a:cs typeface="Arial" panose="020B0604020202020204" pitchFamily="34" charset="0"/>
              </a:rPr>
              <a:t>, </a:t>
            </a:r>
            <a:r>
              <a:rPr lang="en-GB" sz="900" i="1" kern="100">
                <a:effectLst/>
                <a:latin typeface="Calibri" panose="020F0502020204030204" pitchFamily="34" charset="0"/>
                <a:ea typeface="Calibri" panose="020F0502020204030204" pitchFamily="34" charset="0"/>
                <a:cs typeface="Arial" panose="020B0604020202020204" pitchFamily="34" charset="0"/>
              </a:rPr>
              <a:t>5</a:t>
            </a:r>
            <a:r>
              <a:rPr lang="en-GB" sz="900" kern="100">
                <a:effectLst/>
                <a:latin typeface="Calibri" panose="020F0502020204030204" pitchFamily="34" charset="0"/>
                <a:ea typeface="Calibri" panose="020F0502020204030204" pitchFamily="34" charset="0"/>
                <a:cs typeface="Arial" panose="020B0604020202020204" pitchFamily="34" charset="0"/>
              </a:rPr>
              <a:t>(1), 1-12.</a:t>
            </a:r>
          </a:p>
          <a:p>
            <a:pPr>
              <a:spcAft>
                <a:spcPts val="800"/>
              </a:spcAft>
            </a:pPr>
            <a:r>
              <a:rPr lang="en-GB" sz="900" kern="100" err="1">
                <a:effectLst/>
                <a:latin typeface="Calibri" panose="020F0502020204030204" pitchFamily="34" charset="0"/>
                <a:ea typeface="Calibri" panose="020F0502020204030204" pitchFamily="34" charset="0"/>
                <a:cs typeface="Calibri" panose="020F0502020204030204" pitchFamily="34" charset="0"/>
              </a:rPr>
              <a:t>Shpakova</a:t>
            </a:r>
            <a:r>
              <a:rPr lang="en-GB" sz="900" kern="100">
                <a:effectLst/>
                <a:latin typeface="Calibri" panose="020F0502020204030204" pitchFamily="34" charset="0"/>
                <a:ea typeface="Calibri" panose="020F0502020204030204" pitchFamily="34" charset="0"/>
                <a:cs typeface="Calibri" panose="020F0502020204030204" pitchFamily="34" charset="0"/>
              </a:rPr>
              <a:t>, A., </a:t>
            </a:r>
            <a:r>
              <a:rPr lang="en-GB" sz="900" kern="100" err="1">
                <a:effectLst/>
                <a:latin typeface="Calibri" panose="020F0502020204030204" pitchFamily="34" charset="0"/>
                <a:ea typeface="Calibri" panose="020F0502020204030204" pitchFamily="34" charset="0"/>
                <a:cs typeface="Calibri" panose="020F0502020204030204" pitchFamily="34" charset="0"/>
              </a:rPr>
              <a:t>Dörfler</a:t>
            </a:r>
            <a:r>
              <a:rPr lang="en-GB" sz="900" kern="100">
                <a:effectLst/>
                <a:latin typeface="Calibri" panose="020F0502020204030204" pitchFamily="34" charset="0"/>
                <a:ea typeface="Calibri" panose="020F0502020204030204" pitchFamily="34" charset="0"/>
                <a:cs typeface="Calibri" panose="020F0502020204030204" pitchFamily="34" charset="0"/>
              </a:rPr>
              <a:t>, V., and </a:t>
            </a:r>
            <a:r>
              <a:rPr lang="en-GB" sz="900" kern="100" err="1">
                <a:effectLst/>
                <a:latin typeface="Calibri" panose="020F0502020204030204" pitchFamily="34" charset="0"/>
                <a:ea typeface="Calibri" panose="020F0502020204030204" pitchFamily="34" charset="0"/>
                <a:cs typeface="Calibri" panose="020F0502020204030204" pitchFamily="34" charset="0"/>
              </a:rPr>
              <a:t>MacBryde</a:t>
            </a:r>
            <a:r>
              <a:rPr lang="en-GB" sz="900" kern="100">
                <a:effectLst/>
                <a:latin typeface="Calibri" panose="020F0502020204030204" pitchFamily="34" charset="0"/>
                <a:ea typeface="Calibri" panose="020F0502020204030204" pitchFamily="34" charset="0"/>
                <a:cs typeface="Calibri" panose="020F0502020204030204" pitchFamily="34" charset="0"/>
              </a:rPr>
              <a:t>, J. (2017). Changing the game: a case for gamifying knowledge management. </a:t>
            </a:r>
            <a:r>
              <a:rPr lang="en-GB" sz="900" i="1" kern="100">
                <a:effectLst/>
                <a:latin typeface="Calibri" panose="020F0502020204030204" pitchFamily="34" charset="0"/>
                <a:ea typeface="Calibri" panose="020F0502020204030204" pitchFamily="34" charset="0"/>
                <a:cs typeface="Arial" panose="020B0604020202020204" pitchFamily="34" charset="0"/>
              </a:rPr>
              <a:t>World Journal of Science, Technology and Sustainable Development</a:t>
            </a:r>
            <a:r>
              <a:rPr lang="en-GB" sz="900" kern="100">
                <a:effectLst/>
                <a:latin typeface="Calibri" panose="020F0502020204030204" pitchFamily="34" charset="0"/>
                <a:ea typeface="Calibri" panose="020F0502020204030204" pitchFamily="34" charset="0"/>
                <a:cs typeface="Arial" panose="020B0604020202020204" pitchFamily="34" charset="0"/>
              </a:rPr>
              <a:t>, </a:t>
            </a:r>
            <a:r>
              <a:rPr lang="en-GB" sz="900" i="1" kern="100">
                <a:effectLst/>
                <a:latin typeface="Calibri" panose="020F0502020204030204" pitchFamily="34" charset="0"/>
                <a:ea typeface="Calibri" panose="020F0502020204030204" pitchFamily="34" charset="0"/>
                <a:cs typeface="Arial" panose="020B0604020202020204" pitchFamily="34" charset="0"/>
              </a:rPr>
              <a:t>14</a:t>
            </a:r>
            <a:r>
              <a:rPr lang="en-GB" sz="900" kern="100">
                <a:effectLst/>
                <a:latin typeface="Calibri" panose="020F0502020204030204" pitchFamily="34" charset="0"/>
                <a:ea typeface="Calibri" panose="020F0502020204030204" pitchFamily="34" charset="0"/>
                <a:cs typeface="Arial" panose="020B0604020202020204" pitchFamily="34" charset="0"/>
              </a:rPr>
              <a:t>(2/3), 143-154.</a:t>
            </a:r>
          </a:p>
          <a:p>
            <a:pPr>
              <a:spcAft>
                <a:spcPts val="800"/>
              </a:spcAft>
            </a:pPr>
            <a:r>
              <a:rPr lang="en-GB" sz="900" kern="100" err="1">
                <a:effectLst/>
                <a:latin typeface="Calibri" panose="020F0502020204030204" pitchFamily="34" charset="0"/>
                <a:ea typeface="Calibri" panose="020F0502020204030204" pitchFamily="34" charset="0"/>
                <a:cs typeface="Calibri" panose="020F0502020204030204" pitchFamily="34" charset="0"/>
              </a:rPr>
              <a:t>Skaik</a:t>
            </a:r>
            <a:r>
              <a:rPr lang="en-GB" sz="900" kern="100">
                <a:effectLst/>
                <a:latin typeface="Calibri" panose="020F0502020204030204" pitchFamily="34" charset="0"/>
                <a:ea typeface="Calibri" panose="020F0502020204030204" pitchFamily="34" charset="0"/>
                <a:cs typeface="Calibri" panose="020F0502020204030204" pitchFamily="34" charset="0"/>
              </a:rPr>
              <a:t>, H. A., and Othman, R. (2015). Investigating academics’ knowledge sharing behaviour in United Arab Emirates. </a:t>
            </a:r>
            <a:r>
              <a:rPr lang="en-GB" sz="900" i="1" kern="100">
                <a:effectLst/>
                <a:latin typeface="Calibri" panose="020F0502020204030204" pitchFamily="34" charset="0"/>
                <a:ea typeface="Calibri" panose="020F0502020204030204" pitchFamily="34" charset="0"/>
                <a:cs typeface="Arial" panose="020B0604020202020204" pitchFamily="34" charset="0"/>
              </a:rPr>
              <a:t>Journal of Business and Economics</a:t>
            </a:r>
            <a:r>
              <a:rPr lang="en-GB" sz="900" kern="100">
                <a:effectLst/>
                <a:latin typeface="Calibri" panose="020F0502020204030204" pitchFamily="34" charset="0"/>
                <a:ea typeface="Calibri" panose="020F0502020204030204" pitchFamily="34" charset="0"/>
                <a:cs typeface="Arial" panose="020B0604020202020204" pitchFamily="34" charset="0"/>
              </a:rPr>
              <a:t>, </a:t>
            </a:r>
            <a:r>
              <a:rPr lang="en-GB" sz="900" i="1" kern="100">
                <a:effectLst/>
                <a:latin typeface="Calibri" panose="020F0502020204030204" pitchFamily="34" charset="0"/>
                <a:ea typeface="Calibri" panose="020F0502020204030204" pitchFamily="34" charset="0"/>
                <a:cs typeface="Arial" panose="020B0604020202020204" pitchFamily="34" charset="0"/>
              </a:rPr>
              <a:t>6</a:t>
            </a:r>
            <a:r>
              <a:rPr lang="en-GB" sz="900" kern="100">
                <a:effectLst/>
                <a:latin typeface="Calibri" panose="020F0502020204030204" pitchFamily="34" charset="0"/>
                <a:ea typeface="Calibri" panose="020F0502020204030204" pitchFamily="34" charset="0"/>
                <a:cs typeface="Arial" panose="020B0604020202020204" pitchFamily="34" charset="0"/>
              </a:rPr>
              <a:t>(1), 161-178.</a:t>
            </a:r>
          </a:p>
          <a:p>
            <a:pPr>
              <a:spcAft>
                <a:spcPts val="800"/>
              </a:spcAft>
            </a:pPr>
            <a:r>
              <a:rPr lang="en-GB" sz="900" kern="100">
                <a:effectLst/>
                <a:latin typeface="Calibri" panose="020F0502020204030204" pitchFamily="34" charset="0"/>
                <a:ea typeface="Calibri" panose="020F0502020204030204" pitchFamily="34" charset="0"/>
                <a:cs typeface="Arial" panose="020B0604020202020204" pitchFamily="34" charset="0"/>
              </a:rPr>
              <a:t>The Emirates Group, (2022). </a:t>
            </a:r>
            <a:r>
              <a:rPr lang="en-GB" sz="900" i="1" kern="100">
                <a:effectLst/>
                <a:latin typeface="Calibri" panose="020F0502020204030204" pitchFamily="34" charset="0"/>
                <a:ea typeface="Calibri" panose="020F0502020204030204" pitchFamily="34" charset="0"/>
                <a:cs typeface="Arial" panose="020B0604020202020204" pitchFamily="34" charset="0"/>
              </a:rPr>
              <a:t>Annual Report 2021-2022</a:t>
            </a:r>
            <a:r>
              <a:rPr lang="en-GB" sz="900" kern="100">
                <a:effectLst/>
                <a:latin typeface="Calibri" panose="020F0502020204030204" pitchFamily="34" charset="0"/>
                <a:ea typeface="Calibri" panose="020F0502020204030204" pitchFamily="34" charset="0"/>
                <a:cs typeface="Arial" panose="020B0604020202020204" pitchFamily="34" charset="0"/>
              </a:rPr>
              <a:t>. [Online] Available at </a:t>
            </a:r>
            <a:r>
              <a:rPr lang="en-GB" sz="900" u="sng" kern="100">
                <a:effectLst/>
                <a:latin typeface="Calibri" panose="020F0502020204030204" pitchFamily="34" charset="0"/>
                <a:ea typeface="Calibri" panose="020F0502020204030204" pitchFamily="34" charset="0"/>
                <a:cs typeface="Arial" panose="020B0604020202020204" pitchFamily="34" charset="0"/>
                <a:hlinkClick r:id="rId3"/>
              </a:rPr>
              <a:t>https://c.ekstatic.net/ecl/documents/annual-report/2021-2022.pdf</a:t>
            </a:r>
            <a:r>
              <a:rPr lang="en-GB" sz="900" kern="100">
                <a:effectLst/>
                <a:latin typeface="Calibri" panose="020F0502020204030204" pitchFamily="34" charset="0"/>
                <a:ea typeface="Calibri" panose="020F0502020204030204" pitchFamily="34" charset="0"/>
                <a:cs typeface="Arial" panose="020B0604020202020204" pitchFamily="34" charset="0"/>
              </a:rPr>
              <a:t> [Assessed date 19 October 2023]</a:t>
            </a:r>
          </a:p>
          <a:p>
            <a:pPr>
              <a:spcAft>
                <a:spcPts val="800"/>
              </a:spcAft>
            </a:pPr>
            <a:r>
              <a:rPr lang="en-GB" sz="900" kern="100">
                <a:effectLst/>
                <a:latin typeface="Calibri" panose="020F0502020204030204" pitchFamily="34" charset="0"/>
                <a:ea typeface="Calibri" panose="020F0502020204030204" pitchFamily="34" charset="0"/>
                <a:cs typeface="Arial" panose="020B0604020202020204" pitchFamily="34" charset="0"/>
              </a:rPr>
              <a:t>Virgin Media, (2022). </a:t>
            </a:r>
            <a:r>
              <a:rPr lang="en-GB" sz="900" i="1" kern="100">
                <a:effectLst/>
                <a:latin typeface="Calibri" panose="020F0502020204030204" pitchFamily="34" charset="0"/>
                <a:ea typeface="Calibri" panose="020F0502020204030204" pitchFamily="34" charset="0"/>
                <a:cs typeface="Arial" panose="020B0604020202020204" pitchFamily="34" charset="0"/>
              </a:rPr>
              <a:t>VMED O2 UK Limited Consolidated Annual Report and Financial Statements For the Year Ended 31 December 2022</a:t>
            </a:r>
            <a:r>
              <a:rPr lang="en-GB" sz="900" kern="100">
                <a:effectLst/>
                <a:latin typeface="Calibri" panose="020F0502020204030204" pitchFamily="34" charset="0"/>
                <a:ea typeface="Calibri" panose="020F0502020204030204" pitchFamily="34" charset="0"/>
                <a:cs typeface="Arial" panose="020B0604020202020204" pitchFamily="34" charset="0"/>
              </a:rPr>
              <a:t>. [Online] Available at </a:t>
            </a:r>
            <a:r>
              <a:rPr lang="en-GB" sz="900" u="sng" kern="100">
                <a:effectLst/>
                <a:latin typeface="Calibri" panose="020F0502020204030204" pitchFamily="34" charset="0"/>
                <a:ea typeface="Calibri" panose="020F0502020204030204" pitchFamily="34" charset="0"/>
                <a:cs typeface="Arial" panose="020B0604020202020204" pitchFamily="34" charset="0"/>
                <a:hlinkClick r:id="rId4"/>
              </a:rPr>
              <a:t>https://news.virginmediao2.co.uk/wp-content/uploads/2023/05/VMED-O2-UK-Limited-FY22-Annual-Report.pdf</a:t>
            </a:r>
            <a:r>
              <a:rPr lang="en-GB" sz="900" kern="100">
                <a:effectLst/>
                <a:latin typeface="Calibri" panose="020F0502020204030204" pitchFamily="34" charset="0"/>
                <a:ea typeface="Calibri" panose="020F0502020204030204" pitchFamily="34" charset="0"/>
                <a:cs typeface="Arial" panose="020B0604020202020204" pitchFamily="34" charset="0"/>
              </a:rPr>
              <a:t> [Assessed date 19 October 2023]</a:t>
            </a:r>
          </a:p>
          <a:p>
            <a:pPr marL="0" indent="0">
              <a:spcAft>
                <a:spcPts val="800"/>
              </a:spcAft>
              <a:buNone/>
            </a:pPr>
            <a:endParaRPr lang="en-GB" sz="900"/>
          </a:p>
        </p:txBody>
      </p:sp>
    </p:spTree>
    <p:extLst>
      <p:ext uri="{BB962C8B-B14F-4D97-AF65-F5344CB8AC3E}">
        <p14:creationId xmlns:p14="http://schemas.microsoft.com/office/powerpoint/2010/main" val="13498759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TotalTime>
  <Words>2728</Words>
  <Application>Microsoft Office PowerPoint</Application>
  <PresentationFormat>Widescreen</PresentationFormat>
  <Paragraphs>106</Paragraphs>
  <Slides>12</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Symbol</vt:lpstr>
      <vt:lpstr>Office Theme</vt:lpstr>
      <vt:lpstr>Knowledge and Information Management Skills for the Workplace (BMSW5106)</vt:lpstr>
      <vt:lpstr>Introduction to the case study organisations: Virgin Media and Emirates</vt:lpstr>
      <vt:lpstr>TOWS analysis concerning KMS of Virgin Media</vt:lpstr>
      <vt:lpstr>TOWS analysis concerning KMS of Emirates</vt:lpstr>
      <vt:lpstr>Similarities and differences in the context of knowledge management existing</vt:lpstr>
      <vt:lpstr>Knowledge Management Value Chain (KMVC) at Virgin Media and Emirates</vt:lpstr>
      <vt:lpstr>Supporting systems to KMS within Vergin Media and Emirates</vt:lpstr>
      <vt:lpstr>The deployment of KMS within Virgin Media and Emirates</vt:lpstr>
      <vt:lpstr>Recommendations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 and Information Management Skills for the Workplace (BMSW5106)</dc:title>
  <dcterms:created xsi:type="dcterms:W3CDTF">2023-10-24T20:37:10Z</dcterms:created>
  <dcterms:modified xsi:type="dcterms:W3CDTF">2023-10-24T20:47:41Z</dcterms:modified>
</cp:coreProperties>
</file>