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3" r:id="rId4"/>
  </p:sldMasterIdLst>
  <p:notesMasterIdLst>
    <p:notesMasterId r:id="rId19"/>
  </p:notesMasterIdLst>
  <p:sldIdLst>
    <p:sldId id="256" r:id="rId5"/>
    <p:sldId id="271" r:id="rId6"/>
    <p:sldId id="258" r:id="rId7"/>
    <p:sldId id="269" r:id="rId8"/>
    <p:sldId id="260" r:id="rId9"/>
    <p:sldId id="259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2C1189-A981-468B-9644-87AB6A5CA1F3}" v="27" dt="2026-07-12T11:02:08.4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4596333661417329E-2"/>
          <c:y val="0.1769503459061057"/>
          <c:w val="0.93540366633858263"/>
          <c:h val="0.66500303487924239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UK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tint val="96000"/>
                    <a:lumMod val="100000"/>
                  </a:schemeClr>
                </a:gs>
                <a:gs pos="78000">
                  <a:schemeClr val="accent1">
                    <a:shade val="94000"/>
                    <a:lumMod val="94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38100" dist="25400" dir="5400000" rotWithShape="0">
                <a:srgbClr val="000000">
                  <a:alpha val="35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Motivation towards Achievement and Success</c:v>
                </c:pt>
                <c:pt idx="3">
                  <c:v>Uncertainty
Avoidance</c:v>
                </c:pt>
                <c:pt idx="4">
                  <c:v>Long Term Orientation</c:v>
                </c:pt>
                <c:pt idx="5">
                  <c:v>Indulgence</c:v>
                </c:pt>
              </c:strCache>
              <c:extLst/>
            </c:strRef>
          </c:cat>
          <c:val>
            <c:numRef>
              <c:f>Sheet1!$B$2:$B$8</c:f>
              <c:numCache>
                <c:formatCode>General</c:formatCode>
                <c:ptCount val="6"/>
                <c:pt idx="0">
                  <c:v>35</c:v>
                </c:pt>
                <c:pt idx="1">
                  <c:v>76</c:v>
                </c:pt>
                <c:pt idx="2">
                  <c:v>66</c:v>
                </c:pt>
                <c:pt idx="3">
                  <c:v>35</c:v>
                </c:pt>
                <c:pt idx="4">
                  <c:v>60</c:v>
                </c:pt>
                <c:pt idx="5">
                  <c:v>69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0-FE20-4DAD-A9A8-BF154D446997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China</c:v>
                </c:pt>
              </c:strCache>
            </c:strRef>
          </c:tx>
          <c:spPr>
            <a:gradFill rotWithShape="1">
              <a:gsLst>
                <a:gs pos="0">
                  <a:schemeClr val="accent2">
                    <a:tint val="96000"/>
                    <a:lumMod val="100000"/>
                  </a:schemeClr>
                </a:gs>
                <a:gs pos="78000">
                  <a:schemeClr val="accent2">
                    <a:shade val="94000"/>
                    <a:lumMod val="94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38100" dist="25400" dir="5400000" rotWithShape="0">
                <a:srgbClr val="000000">
                  <a:alpha val="35000"/>
                </a:srgb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2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Sheet1!$A$2:$A$8</c:f>
              <c:strCache>
                <c:ptCount val="6"/>
                <c:pt idx="0">
                  <c:v>Power Distance</c:v>
                </c:pt>
                <c:pt idx="1">
                  <c:v>Individualism</c:v>
                </c:pt>
                <c:pt idx="2">
                  <c:v>Motivation towards Achievement and Success</c:v>
                </c:pt>
                <c:pt idx="3">
                  <c:v>Uncertainty
Avoidance</c:v>
                </c:pt>
                <c:pt idx="4">
                  <c:v>Long Term Orientation</c:v>
                </c:pt>
                <c:pt idx="5">
                  <c:v>Indulgence</c:v>
                </c:pt>
              </c:strCache>
              <c:extLst/>
            </c:strRef>
          </c:cat>
          <c:val>
            <c:numRef>
              <c:f>Sheet1!$C$2:$C$8</c:f>
              <c:numCache>
                <c:formatCode>General</c:formatCode>
                <c:ptCount val="6"/>
                <c:pt idx="0">
                  <c:v>80</c:v>
                </c:pt>
                <c:pt idx="1">
                  <c:v>43</c:v>
                </c:pt>
                <c:pt idx="2">
                  <c:v>66</c:v>
                </c:pt>
                <c:pt idx="3">
                  <c:v>30</c:v>
                </c:pt>
                <c:pt idx="4">
                  <c:v>77</c:v>
                </c:pt>
                <c:pt idx="5">
                  <c:v>24</c:v>
                </c:pt>
              </c:numCache>
              <c:extLst/>
            </c:numRef>
          </c:val>
          <c:extLst>
            <c:ext xmlns:c16="http://schemas.microsoft.com/office/drawing/2014/chart" uri="{C3380CC4-5D6E-409C-BE32-E72D297353CC}">
              <c16:uniqueId val="{00000001-FE20-4DAD-A9A8-BF154D446997}"/>
            </c:ext>
          </c:extLst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100"/>
        <c:overlap val="-24"/>
        <c:axId val="1542546800"/>
        <c:axId val="2039070336"/>
      </c:barChart>
      <c:catAx>
        <c:axId val="154254680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2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39070336"/>
        <c:crosses val="autoZero"/>
        <c:auto val="1"/>
        <c:lblAlgn val="ctr"/>
        <c:lblOffset val="100"/>
        <c:noMultiLvlLbl val="0"/>
      </c:catAx>
      <c:valAx>
        <c:axId val="203907033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2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4254680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8942335137795276"/>
          <c:y val="0.93962278914721997"/>
          <c:w val="0.13052817421259844"/>
          <c:h val="4.6314711717844993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2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7">
  <cs:axisTitle>
    <cs:lnRef idx="0"/>
    <cs:fillRef idx="0"/>
    <cs:effectRef idx="0"/>
    <cs:fontRef idx="minor">
      <a:schemeClr val="tx2"/>
    </cs:fontRef>
    <cs:defRPr sz="1197" b="1" kern="1200"/>
  </cs:axisTitle>
  <cs:category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2"/>
    </cs:fontRef>
    <cs:defRPr sz="1197" kern="1200"/>
  </cs:dataLabel>
  <cs:dataLabelCallout>
    <cs:lnRef idx="0"/>
    <cs:fillRef idx="0"/>
    <cs:effectRef idx="0"/>
    <cs:fontRef idx="minor">
      <a:schemeClr val="dk2">
        <a:lumMod val="7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2"/>
    <cs:fontRef idx="minor">
      <a:schemeClr val="tx2"/>
    </cs:fontRef>
  </cs:dataPoint>
  <cs:dataPoint3D>
    <cs:lnRef idx="0"/>
    <cs:fillRef idx="3">
      <cs:styleClr val="auto"/>
    </cs:fillRef>
    <cs:effectRef idx="2"/>
    <cs:fontRef idx="minor">
      <a:schemeClr val="tx2"/>
    </cs:fontRef>
  </cs:dataPoint3D>
  <cs:dataPointLine>
    <cs:lnRef idx="0">
      <cs:styleClr val="auto"/>
    </cs:lnRef>
    <cs:fillRef idx="3"/>
    <cs:effectRef idx="2"/>
    <cs:fontRef idx="minor">
      <a:schemeClr val="tx2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3">
      <cs:styleClr val="auto"/>
    </cs:fillRef>
    <cs:effectRef idx="2"/>
    <cs:fontRef idx="minor">
      <a:schemeClr val="tx2"/>
    </cs:fontRef>
    <cs:spPr>
      <a:ln w="12700">
        <a:solidFill>
          <a:schemeClr val="lt2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2"/>
    <cs:fontRef idx="minor">
      <a:schemeClr val="tx2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2"/>
    </cs:fontRef>
    <cs:spPr>
      <a:ln w="9525">
        <a:solidFill>
          <a:schemeClr val="tx2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2"/>
    </cs:fontRef>
    <cs:spPr>
      <a:ln w="9525">
        <a:solidFill>
          <a:schemeClr val="tx2">
            <a:lumMod val="75000"/>
            <a:lumOff val="25000"/>
          </a:schemeClr>
        </a:solidFill>
        <a:round/>
      </a:ln>
    </cs:spPr>
  </cs:errorBar>
  <cs:floor>
    <cs:lnRef idx="0"/>
    <cs:fillRef idx="0"/>
    <cs:effectRef idx="0"/>
    <cs:fontRef idx="minor">
      <a:schemeClr val="tx2"/>
    </cs:fontRef>
  </cs:floor>
  <cs:gridlineMajor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2"/>
    </cs:fontRef>
    <cs:spPr>
      <a:ln>
        <a:solidFill>
          <a:schemeClr val="tx2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2"/>
    </cs:fontRef>
    <cs:defRPr sz="1197" kern="1200"/>
  </cs:legend>
  <cs:plotArea>
    <cs:lnRef idx="0"/>
    <cs:fillRef idx="0"/>
    <cs:effectRef idx="0"/>
    <cs:fontRef idx="minor">
      <a:schemeClr val="tx2"/>
    </cs:fontRef>
  </cs:plotArea>
  <cs:plotArea3D>
    <cs:lnRef idx="0"/>
    <cs:fillRef idx="0"/>
    <cs:effectRef idx="0"/>
    <cs:fontRef idx="minor">
      <a:schemeClr val="tx2"/>
    </cs:fontRef>
  </cs:plotArea3D>
  <cs:seriesAxis>
    <cs:lnRef idx="0"/>
    <cs:fillRef idx="0"/>
    <cs:effectRef idx="0"/>
    <cs:fontRef idx="minor">
      <a:schemeClr val="tx2"/>
    </cs:fontRef>
    <cs:spPr>
      <a:ln w="9525" cap="flat" cmpd="sng" algn="ctr">
        <a:solidFill>
          <a:schemeClr val="tx2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2"/>
    </cs:fontRef>
    <cs:spPr>
      <a:ln w="9525">
        <a:solidFill>
          <a:schemeClr val="tx2">
            <a:lumMod val="60000"/>
            <a:lumOff val="40000"/>
          </a:schemeClr>
        </a:solidFill>
        <a:prstDash val="dash"/>
      </a:ln>
    </cs:spPr>
  </cs:seriesLine>
  <cs:title>
    <cs:lnRef idx="0"/>
    <cs:fillRef idx="0"/>
    <cs:effectRef idx="0"/>
    <cs:fontRef idx="minor">
      <a:schemeClr val="tx2"/>
    </cs:fontRef>
    <cs:defRPr sz="2128" b="1" kern="1200"/>
  </cs:title>
  <cs:trendline>
    <cs:lnRef idx="0">
      <cs:styleClr val="auto"/>
    </cs:lnRef>
    <cs:fillRef idx="0"/>
    <cs:effectRef idx="0"/>
    <cs:fontRef idx="minor">
      <a:schemeClr val="tx2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2"/>
    </cs:fontRef>
    <cs:defRPr sz="1197" kern="1200"/>
  </cs:trendlineLabel>
  <cs:upBar>
    <cs:lnRef idx="0"/>
    <cs:fillRef idx="0"/>
    <cs:effectRef idx="0"/>
    <cs:fontRef idx="minor">
      <a:schemeClr val="tx2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2"/>
    </cs:fontRef>
    <cs:defRPr sz="1197" kern="1200"/>
  </cs:valueAxis>
  <cs:wall>
    <cs:lnRef idx="0"/>
    <cs:fillRef idx="0"/>
    <cs:effectRef idx="0"/>
    <cs:fontRef idx="minor">
      <a:schemeClr val="tx2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7B0F06-E97B-4B6C-9F47-10C901BD4504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FACF8C-B643-4215-BA80-7EF8A82F0F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200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9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776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92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5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739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979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106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805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800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730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44457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6831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59657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082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622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602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EA8E0B-F9FD-482F-BC9E-F5663738CA30}" type="datetimeFigureOut">
              <a:rPr lang="en-GB" smtClean="0"/>
              <a:t>21/07/2026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10F5598-1C37-4A8C-BA10-ABE7D32B46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116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  <p:sldLayoutId id="2147483805" r:id="rId12"/>
    <p:sldLayoutId id="2147483806" r:id="rId13"/>
    <p:sldLayoutId id="2147483807" r:id="rId14"/>
    <p:sldLayoutId id="2147483808" r:id="rId15"/>
    <p:sldLayoutId id="214748380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5A0BC7-3D2E-AEF6-1689-B02346A0F8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540" y="3618301"/>
            <a:ext cx="7494639" cy="2985575"/>
          </a:xfrm>
        </p:spPr>
        <p:txBody>
          <a:bodyPr>
            <a:normAutofit fontScale="32500" lnSpcReduction="20000"/>
          </a:bodyPr>
          <a:lstStyle/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BA(Hons) Business Management </a:t>
            </a:r>
            <a:endParaRPr kumimoji="0" lang="en-GB" altLang="en-US" sz="5500" b="1" i="0" u="none" strike="noStrike" cap="none" normalizeH="0" baseline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Name: </a:t>
            </a:r>
            <a:r>
              <a:rPr kumimoji="0" lang="en-GB" altLang="en-US" sz="5500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Trofim Borta</a:t>
            </a:r>
            <a:endParaRPr kumimoji="0" lang="en-GB" altLang="en-US" sz="5500" i="0" u="none" strike="noStrike" cap="none" normalizeH="0" baseline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Number: </a:t>
            </a:r>
            <a:r>
              <a:rPr kumimoji="0" lang="en-GB" altLang="en-US" sz="5500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2239414</a:t>
            </a:r>
            <a:endParaRPr kumimoji="0" lang="en-GB" altLang="en-US" sz="5500" i="0" u="none" strike="noStrike" cap="none" normalizeH="0" baseline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Course Name: </a:t>
            </a:r>
            <a:r>
              <a:rPr kumimoji="0" lang="en-GB" altLang="en-US" sz="5500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Business Communications</a:t>
            </a:r>
          </a:p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Course Code:</a:t>
            </a:r>
            <a:r>
              <a:rPr kumimoji="0" lang="en-GB" altLang="en-US" sz="5500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LCBB6023</a:t>
            </a:r>
            <a:endParaRPr kumimoji="0" lang="en-GB" altLang="en-US" sz="5500" i="0" u="none" strike="noStrike" cap="none" normalizeH="0" baseline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 Name:</a:t>
            </a:r>
            <a:r>
              <a:rPr kumimoji="0" lang="en-GB" altLang="en-US" sz="5500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Afzal Munna</a:t>
            </a:r>
            <a:endParaRPr kumimoji="0" lang="en-GB" altLang="en-US" sz="5500" i="0" u="none" strike="noStrike" cap="none" normalizeH="0" baseline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7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5500" b="1" i="0" u="none" strike="noStrike" cap="none" normalizeH="0" baseline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Date: 25 July 2026</a:t>
            </a:r>
            <a:endParaRPr kumimoji="0" lang="en-GB" altLang="en-US" sz="5500" b="1" i="0" u="none" strike="noStrike" cap="none" normalizeH="0" baseline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03E1701-6B99-3F56-AA4A-80C03FBA1E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1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90D98E3A-9277-2E89-9671-A0398D74C9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363" y="133728"/>
            <a:ext cx="4659143" cy="1269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100A078-F2F2-4505-0100-44E3622D5B60}"/>
              </a:ext>
            </a:extLst>
          </p:cNvPr>
          <p:cNvSpPr txBox="1"/>
          <p:nvPr/>
        </p:nvSpPr>
        <p:spPr>
          <a:xfrm>
            <a:off x="2101030" y="2141305"/>
            <a:ext cx="8350660" cy="11318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Aston Martin and CATL( Contemporary Amperex Technology Co., Limited) Strategic Partnership</a:t>
            </a:r>
          </a:p>
        </p:txBody>
      </p:sp>
    </p:spTree>
    <p:extLst>
      <p:ext uri="{BB962C8B-B14F-4D97-AF65-F5344CB8AC3E}">
        <p14:creationId xmlns:p14="http://schemas.microsoft.com/office/powerpoint/2010/main" val="14984464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25">
            <a:extLst>
              <a:ext uri="{FF2B5EF4-FFF2-40B4-BE49-F238E27FC236}">
                <a16:creationId xmlns:a16="http://schemas.microsoft.com/office/drawing/2014/main" id="{5F054EF5-EFE6-45A2-834C-0F0931F39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CFE3C88A-FEDB-4B9C-94EE-5026B326B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5D51D9B-0E7C-44D3-9215-81F991523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Rectangle 23">
              <a:extLst>
                <a:ext uri="{FF2B5EF4-FFF2-40B4-BE49-F238E27FC236}">
                  <a16:creationId xmlns:a16="http://schemas.microsoft.com/office/drawing/2014/main" id="{16EFB339-1D4E-4824-A20B-AF30D07CF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00030831-8136-4C61-8F00-6F190C5AE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9B14B360-4798-467E-ADE9-756959EC5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Rectangle 27">
              <a:extLst>
                <a:ext uri="{FF2B5EF4-FFF2-40B4-BE49-F238E27FC236}">
                  <a16:creationId xmlns:a16="http://schemas.microsoft.com/office/drawing/2014/main" id="{9433F2F7-DA21-430A-A31C-D529D9C6A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Rectangle 28">
              <a:extLst>
                <a:ext uri="{FF2B5EF4-FFF2-40B4-BE49-F238E27FC236}">
                  <a16:creationId xmlns:a16="http://schemas.microsoft.com/office/drawing/2014/main" id="{0B24FFF9-F75D-4A88-90F8-D2D7BBB8E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9">
              <a:extLst>
                <a:ext uri="{FF2B5EF4-FFF2-40B4-BE49-F238E27FC236}">
                  <a16:creationId xmlns:a16="http://schemas.microsoft.com/office/drawing/2014/main" id="{A0A2A2C4-404D-431C-8F9A-227932A42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4661DBE2-1BC5-463F-BBB8-199B890D1C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710A6E70-F0B9-4E3D-9A78-2D2FEE5DF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6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7" name="Isosceles Triangle 46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7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4" name="Rectangle 53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ar driving on a road">
            <a:extLst>
              <a:ext uri="{FF2B5EF4-FFF2-40B4-BE49-F238E27FC236}">
                <a16:creationId xmlns:a16="http://schemas.microsoft.com/office/drawing/2014/main" id="{3440E8E1-8A14-D832-B7E1-47F5D0D2A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245" y="480059"/>
            <a:ext cx="11270012" cy="6225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198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ochure of a car&#10;&#10;Description automatically generated">
            <a:extLst>
              <a:ext uri="{FF2B5EF4-FFF2-40B4-BE49-F238E27FC236}">
                <a16:creationId xmlns:a16="http://schemas.microsoft.com/office/drawing/2014/main" id="{6F173970-EA0A-FA89-6B34-B75B9A6C5A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1799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1029ED5-F105-4DD2-99C8-1E4422817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D621E68-BF28-4A1C-B1A2-4E55E139E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E8BBE4D-F0DF-49B9-B75A-99DAC53AC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E0F07DDC-34A6-46A1-9DE9-2BBE2931A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2CEB2BF9-B8DB-45B9-86EA-D197B5B1AE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08B5BB34-3801-4E70-A981-FE007635E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38432A75-2CEB-463C-A8F2-ABB50A79F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E7E850B8-C050-4597-8BEB-113FEC9A2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24ACC798-9CEC-4B6F-A8DD-F8E6FCCCF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1D58A8C6-1294-4CD9-89BC-F1E981A52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F32F2ED6-6143-46C4-A641-72D42732B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5C9652B3-A450-4ED6-8FBF-F536BA60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standing in front of a car&#10;&#10;Description automatically generated">
            <a:extLst>
              <a:ext uri="{FF2B5EF4-FFF2-40B4-BE49-F238E27FC236}">
                <a16:creationId xmlns:a16="http://schemas.microsoft.com/office/drawing/2014/main" id="{E0120371-7245-00F8-462A-E358B62E205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09" r="1" b="2189"/>
          <a:stretch>
            <a:fillRect/>
          </a:stretch>
        </p:blipFill>
        <p:spPr>
          <a:xfrm>
            <a:off x="568452" y="571500"/>
            <a:ext cx="11055096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476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45">
            <a:extLst>
              <a:ext uri="{FF2B5EF4-FFF2-40B4-BE49-F238E27FC236}">
                <a16:creationId xmlns:a16="http://schemas.microsoft.com/office/drawing/2014/main" id="{609316A9-990D-4EC3-A671-70EE5C149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B0C6109-9159-49CA-AD7A-F9035539DB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686F14F5-308C-4EB6-87AB-05DE9501B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Rectangle 23">
              <a:extLst>
                <a:ext uri="{FF2B5EF4-FFF2-40B4-BE49-F238E27FC236}">
                  <a16:creationId xmlns:a16="http://schemas.microsoft.com/office/drawing/2014/main" id="{BA032363-A188-47C5-9D59-9B788809D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Rectangle 25">
              <a:extLst>
                <a:ext uri="{FF2B5EF4-FFF2-40B4-BE49-F238E27FC236}">
                  <a16:creationId xmlns:a16="http://schemas.microsoft.com/office/drawing/2014/main" id="{2C4077DF-6BB9-4069-AD28-6B1664EBB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Isosceles Triangle 50">
              <a:extLst>
                <a:ext uri="{FF2B5EF4-FFF2-40B4-BE49-F238E27FC236}">
                  <a16:creationId xmlns:a16="http://schemas.microsoft.com/office/drawing/2014/main" id="{1D2B8B50-3419-41ED-9A9F-3CF9EEB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Rectangle 27">
              <a:extLst>
                <a:ext uri="{FF2B5EF4-FFF2-40B4-BE49-F238E27FC236}">
                  <a16:creationId xmlns:a16="http://schemas.microsoft.com/office/drawing/2014/main" id="{5C640498-2E73-4FA2-BEB6-C3596A458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3" name="Rectangle 28">
              <a:extLst>
                <a:ext uri="{FF2B5EF4-FFF2-40B4-BE49-F238E27FC236}">
                  <a16:creationId xmlns:a16="http://schemas.microsoft.com/office/drawing/2014/main" id="{3240EEFC-4112-4C39-A816-C815774F6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4" name="Rectangle 29">
              <a:extLst>
                <a:ext uri="{FF2B5EF4-FFF2-40B4-BE49-F238E27FC236}">
                  <a16:creationId xmlns:a16="http://schemas.microsoft.com/office/drawing/2014/main" id="{ADF362B0-03EA-4800-9FAA-9F128587E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5" name="Isosceles Triangle 54">
              <a:extLst>
                <a:ext uri="{FF2B5EF4-FFF2-40B4-BE49-F238E27FC236}">
                  <a16:creationId xmlns:a16="http://schemas.microsoft.com/office/drawing/2014/main" id="{0BA84559-2F4C-4795-9246-4C563F94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6" name="Isosceles Triangle 55">
              <a:extLst>
                <a:ext uri="{FF2B5EF4-FFF2-40B4-BE49-F238E27FC236}">
                  <a16:creationId xmlns:a16="http://schemas.microsoft.com/office/drawing/2014/main" id="{FA77A1AA-CA47-4A91-A0A1-0A8CE31A9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57" name="Rectangle 56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8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0" name="Isosceles Triangle 39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1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2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3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A screenshot of a computer&#10;&#10;Description automatically generated">
            <a:extLst>
              <a:ext uri="{FF2B5EF4-FFF2-40B4-BE49-F238E27FC236}">
                <a16:creationId xmlns:a16="http://schemas.microsoft.com/office/drawing/2014/main" id="{DD6EA930-349E-BF52-D451-426CFDE9EA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734" y="282499"/>
            <a:ext cx="11266254" cy="628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657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F054EF5-EFE6-45A2-834C-0F0931F39F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E3C88A-FEDB-4B9C-94EE-5026B326B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B5D51D9B-0E7C-44D3-9215-81F991523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16EFB339-1D4E-4824-A20B-AF30D07CF7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00030831-8136-4C61-8F00-6F190C5AE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B14B360-4798-467E-ADE9-756959EC5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9433F2F7-DA21-430A-A31C-D529D9C6A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0B24FFF9-F75D-4A88-90F8-D2D7BBB8E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A0A2A2C4-404D-431C-8F9A-227932A42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4661DBE2-1BC5-463F-BBB8-199B890D1C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710A6E70-F0B9-4E3D-9A78-2D2FEE5DF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green car in a building&#10;&#10;Description automatically generated">
            <a:extLst>
              <a:ext uri="{FF2B5EF4-FFF2-40B4-BE49-F238E27FC236}">
                <a16:creationId xmlns:a16="http://schemas.microsoft.com/office/drawing/2014/main" id="{E269240F-B807-E5E3-E548-8DB469BF69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582" y="480060"/>
            <a:ext cx="11343788" cy="6111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131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ack and white website&#10;&#10;Description automatically generated with medium confidence">
            <a:extLst>
              <a:ext uri="{FF2B5EF4-FFF2-40B4-BE49-F238E27FC236}">
                <a16:creationId xmlns:a16="http://schemas.microsoft.com/office/drawing/2014/main" id="{C69F8FEB-855F-317F-50FC-12F673FD50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31" r="-1" b="-1"/>
          <a:stretch>
            <a:fillRect/>
          </a:stretch>
        </p:blipFill>
        <p:spPr>
          <a:xfrm>
            <a:off x="448733" y="480060"/>
            <a:ext cx="11266255" cy="589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5505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70C911B-92F9-200B-EE3D-BAA2B7DE1184}"/>
              </a:ext>
            </a:extLst>
          </p:cNvPr>
          <p:cNvGraphicFramePr>
            <a:graphicFrameLocks noGrp="1"/>
          </p:cNvGraphicFramePr>
          <p:nvPr/>
        </p:nvGraphicFramePr>
        <p:xfrm>
          <a:off x="838200" y="3818414"/>
          <a:ext cx="10515600" cy="365760"/>
        </p:xfrm>
        <a:graphic>
          <a:graphicData uri="http://schemas.openxmlformats.org/drawingml/2006/table">
            <a:tbl>
              <a:tblPr/>
              <a:tblGrid>
                <a:gridCol w="10515600">
                  <a:extLst>
                    <a:ext uri="{9D8B030D-6E8A-4147-A177-3AD203B41FA5}">
                      <a16:colId xmlns:a16="http://schemas.microsoft.com/office/drawing/2014/main" val="2364679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3290380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0C543E2-A7D8-6257-3A44-BB194F7612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4602765"/>
              </p:ext>
            </p:extLst>
          </p:nvPr>
        </p:nvGraphicFramePr>
        <p:xfrm>
          <a:off x="4112341" y="651880"/>
          <a:ext cx="4608871" cy="457200"/>
        </p:xfrm>
        <a:graphic>
          <a:graphicData uri="http://schemas.openxmlformats.org/drawingml/2006/table">
            <a:tbl>
              <a:tblPr/>
              <a:tblGrid>
                <a:gridCol w="4608871">
                  <a:extLst>
                    <a:ext uri="{9D8B030D-6E8A-4147-A177-3AD203B41FA5}">
                      <a16:colId xmlns:a16="http://schemas.microsoft.com/office/drawing/2014/main" val="82312089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Hofstede: UK vs China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6097455"/>
                  </a:ext>
                </a:extLst>
              </a:tr>
            </a:tbl>
          </a:graphicData>
        </a:graphic>
      </p:graphicFrame>
      <p:graphicFrame>
        <p:nvGraphicFramePr>
          <p:cNvPr id="11" name="Chart 10">
            <a:extLst>
              <a:ext uri="{FF2B5EF4-FFF2-40B4-BE49-F238E27FC236}">
                <a16:creationId xmlns:a16="http://schemas.microsoft.com/office/drawing/2014/main" id="{49AE50F9-CE4D-6C08-1804-4FAD7CA2A0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01566507"/>
              </p:ext>
            </p:extLst>
          </p:nvPr>
        </p:nvGraphicFramePr>
        <p:xfrm>
          <a:off x="593212" y="787453"/>
          <a:ext cx="812800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D58257B1-1F86-10A5-8F54-9D065C966248}"/>
              </a:ext>
            </a:extLst>
          </p:cNvPr>
          <p:cNvSpPr txBox="1"/>
          <p:nvPr/>
        </p:nvSpPr>
        <p:spPr>
          <a:xfrm>
            <a:off x="926689" y="6341693"/>
            <a:ext cx="40312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Source: The Culture Factor</a:t>
            </a:r>
          </a:p>
        </p:txBody>
      </p:sp>
    </p:spTree>
    <p:extLst>
      <p:ext uri="{BB962C8B-B14F-4D97-AF65-F5344CB8AC3E}">
        <p14:creationId xmlns:p14="http://schemas.microsoft.com/office/powerpoint/2010/main" val="75451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A screenshot of a brochure">
            <a:extLst>
              <a:ext uri="{FF2B5EF4-FFF2-40B4-BE49-F238E27FC236}">
                <a16:creationId xmlns:a16="http://schemas.microsoft.com/office/drawing/2014/main" id="{672F778E-EA0F-A75B-475F-4608D9DAB9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19" r="-1" b="-1"/>
          <a:stretch>
            <a:fillRect/>
          </a:stretch>
        </p:blipFill>
        <p:spPr>
          <a:xfrm>
            <a:off x="448733" y="480060"/>
            <a:ext cx="11358954" cy="5989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223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sitting at a desk with a computer&#10;&#10;Description automatically generated">
            <a:extLst>
              <a:ext uri="{FF2B5EF4-FFF2-40B4-BE49-F238E27FC236}">
                <a16:creationId xmlns:a16="http://schemas.microsoft.com/office/drawing/2014/main" id="{AC607C12-F9E0-FB9A-4BE2-4E2029C01C9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7" t="7631" r="3136" b="4148"/>
          <a:stretch/>
        </p:blipFill>
        <p:spPr>
          <a:xfrm>
            <a:off x="473839" y="480060"/>
            <a:ext cx="11383544" cy="6109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18441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a car&#10;&#10;Description automatically generated">
            <a:extLst>
              <a:ext uri="{FF2B5EF4-FFF2-40B4-BE49-F238E27FC236}">
                <a16:creationId xmlns:a16="http://schemas.microsoft.com/office/drawing/2014/main" id="{C67BEAC2-AC75-6098-9FB5-A7C8CD8B3E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43" r="1" b="1"/>
          <a:stretch>
            <a:fillRect/>
          </a:stretch>
        </p:blipFill>
        <p:spPr>
          <a:xfrm>
            <a:off x="344689" y="313818"/>
            <a:ext cx="11499573" cy="6221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197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een car in a showroom&#10;&#10;Description automatically generated">
            <a:extLst>
              <a:ext uri="{FF2B5EF4-FFF2-40B4-BE49-F238E27FC236}">
                <a16:creationId xmlns:a16="http://schemas.microsoft.com/office/drawing/2014/main" id="{A005F185-5E1D-95EF-CC17-7270D4915B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43" r="1" b="1"/>
          <a:stretch>
            <a:fillRect/>
          </a:stretch>
        </p:blipFill>
        <p:spPr>
          <a:xfrm>
            <a:off x="367748" y="480060"/>
            <a:ext cx="11347240" cy="589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614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3E8462A-FEBA-4848-81CC-3F8DA3E47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109F83F-40FE-4DB3-84CC-09FB3340D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DE492D7-C3C3-48FF-80C8-37021EA02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0B30FF97-2E9A-490A-AED2-90BA2E0EC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B6D53C7D-A312-47B6-A66A-230A19CFA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9329D58C-0D2E-4A2B-AD6A-9CEE506784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9D446EDE-C690-4461-8BF2-7634808FC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23F3D34-6531-4AD7-A8C6-195A0902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B9B0AE3F-2350-435F-A9B0-C310BF8763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4EFA655C-9E50-4C14-A89E-AD7B648E4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3E843863-7D25-4C01-9A17-E817CB6D99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7941F9B1-B01B-4A84-89D9-B169AEB4E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ar driving on a road&#10;&#10;Description automatically generated">
            <a:extLst>
              <a:ext uri="{FF2B5EF4-FFF2-40B4-BE49-F238E27FC236}">
                <a16:creationId xmlns:a16="http://schemas.microsoft.com/office/drawing/2014/main" id="{5EE164F4-DC6C-511A-2ED2-3DF7C5D1D3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3039" r="1" b="8850"/>
          <a:stretch/>
        </p:blipFill>
        <p:spPr>
          <a:xfrm>
            <a:off x="448733" y="348605"/>
            <a:ext cx="11266254" cy="6152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391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AA18BF5-EC13-9694-F9E7-0484949BDC1F}"/>
              </a:ext>
            </a:extLst>
          </p:cNvPr>
          <p:cNvSpPr txBox="1"/>
          <p:nvPr/>
        </p:nvSpPr>
        <p:spPr>
          <a:xfrm>
            <a:off x="4562168" y="747252"/>
            <a:ext cx="3254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6038B8-1017-DF70-47FE-B6759DFAD31B}"/>
              </a:ext>
            </a:extLst>
          </p:cNvPr>
          <p:cNvSpPr txBox="1"/>
          <p:nvPr/>
        </p:nvSpPr>
        <p:spPr>
          <a:xfrm>
            <a:off x="749709" y="1582543"/>
            <a:ext cx="1069258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Aston Martin (n.d.)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About Us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Aston Martin official website (Accessed: 11 July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CATL (n.d.)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Company Profile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CATL official website (Accessed: 11 July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Deresky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H. (2017)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Management: Managing Across Borders and Cultures: Text and Cases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9th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Global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Boston: Pearson.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Langenberg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E.A. (2026) ‘Chinese guanxi and business ethics’, in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Handbook of the Philosophical Foundations of Business Ethics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Dordrecht: Springer Netherlands, pp. 1–28.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Minkov, M. and Hofstede, G. (2011) ‘The evolution of Hofstede’s doctrine’,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Cross Cultural Management: An International Journal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18(1), pp. 10–20.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10.1108/13527601111104269.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Culture Factor Group (n.d.)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Country comparison tool: China and United Kingdom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The Culture Factor official website (Accessed: 11 July 2026).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Żemojtel-Piotrowska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M. and Piotrowski, J. (2023) ‘Hofstede’s cultural dimensions theory’, in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Encyclopedia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of Sexual Psychology and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Cham: Springer International Publishing, pp. 1–4.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25980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f3ab0a0-177c-4664-a7c5-83ebe3d5d33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F1B30F5168BD4798AF0BC34582E39D" ma:contentTypeVersion="13" ma:contentTypeDescription="Create a new document." ma:contentTypeScope="" ma:versionID="15c9b8e8d668dc4316f977ab2df6c76e">
  <xsd:schema xmlns:xsd="http://www.w3.org/2001/XMLSchema" xmlns:xs="http://www.w3.org/2001/XMLSchema" xmlns:p="http://schemas.microsoft.com/office/2006/metadata/properties" xmlns:ns3="6f3ab0a0-177c-4664-a7c5-83ebe3d5d33a" xmlns:ns4="40f56d7e-19cf-4c71-ac65-8a0d9fdd6cc1" targetNamespace="http://schemas.microsoft.com/office/2006/metadata/properties" ma:root="true" ma:fieldsID="932ed3beffdb84628c9474779345da9a" ns3:_="" ns4:_="">
    <xsd:import namespace="6f3ab0a0-177c-4664-a7c5-83ebe3d5d33a"/>
    <xsd:import namespace="40f56d7e-19cf-4c71-ac65-8a0d9fdd6c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f3ab0a0-177c-4664-a7c5-83ebe3d5d3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f56d7e-19cf-4c71-ac65-8a0d9fdd6cc1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FFAA0C5-7635-4306-BECA-31429E4BEDE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1896D32-3A2E-447B-A4AF-1D86AC26CCF4}">
  <ds:schemaRefs>
    <ds:schemaRef ds:uri="http://purl.org/dc/dcmitype/"/>
    <ds:schemaRef ds:uri="6f3ab0a0-177c-4664-a7c5-83ebe3d5d33a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elements/1.1/"/>
    <ds:schemaRef ds:uri="40f56d7e-19cf-4c71-ac65-8a0d9fdd6cc1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09E959D-51EF-4153-81A3-BE8C6B6A3B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f3ab0a0-177c-4664-a7c5-83ebe3d5d33a"/>
    <ds:schemaRef ds:uri="40f56d7e-19cf-4c71-ac65-8a0d9fdd6c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1781</TotalTime>
  <Words>277</Words>
  <Application>Microsoft Office PowerPoint</Application>
  <PresentationFormat>Widescreen</PresentationFormat>
  <Paragraphs>24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Trofim Borta (2239414)</dc:creator>
  <cp:lastModifiedBy>Trofim Borta (2239414)</cp:lastModifiedBy>
  <cp:revision>6</cp:revision>
  <dcterms:created xsi:type="dcterms:W3CDTF">2026-07-09T17:14:04Z</dcterms:created>
  <dcterms:modified xsi:type="dcterms:W3CDTF">2026-07-21T13:39:55Z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0x010100DAF1B30F5168BD4798AF0BC34582E39D</vt:lpwstr>
  </property>
</Properties>
</file>