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6858000" cy="12192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346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A8D6D3-490F-4CEC-9355-3050E74F0453}" type="datetimeFigureOut">
              <a:rPr lang="en-US" smtClean="0"/>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2102413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D6D3-490F-4CEC-9355-3050E74F0453}" type="datetimeFigureOut">
              <a:rPr lang="en-US" smtClean="0"/>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2760505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A8D6D3-490F-4CEC-9355-3050E74F0453}" type="datetimeFigureOut">
              <a:rPr lang="en-US" smtClean="0"/>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3938601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A8D6D3-490F-4CEC-9355-3050E74F0453}" type="datetimeFigureOut">
              <a:rPr lang="en-US" smtClean="0"/>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322389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A8D6D3-490F-4CEC-9355-3050E74F0453}" type="datetimeFigureOut">
              <a:rPr lang="en-US" smtClean="0"/>
              <a:t>6/14/26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1123994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A8D6D3-490F-4CEC-9355-3050E74F0453}" type="datetimeFigureOut">
              <a:rPr lang="en-US" smtClean="0"/>
              <a:t>6/14/26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3795534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A8D6D3-490F-4CEC-9355-3050E74F0453}" type="datetimeFigureOut">
              <a:rPr lang="en-US" smtClean="0"/>
              <a:t>6/14/26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16563819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4A8D6D3-490F-4CEC-9355-3050E74F0453}" type="datetimeFigureOut">
              <a:rPr lang="en-US" smtClean="0"/>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3917580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4A8D6D3-490F-4CEC-9355-3050E74F0453}" type="datetimeFigureOut">
              <a:rPr lang="en-US" smtClean="0"/>
              <a:t>6/14/26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225973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D6D3-490F-4CEC-9355-3050E74F0453}" type="datetimeFigureOut">
              <a:rPr lang="en-US" smtClean="0"/>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296926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D6D3-490F-4CEC-9355-3050E74F0453}" type="datetimeFigureOut">
              <a:rPr lang="en-US" smtClean="0"/>
              <a:t>6/14/26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401072-F432-4C2D-8B21-991616F5734B}" type="slidenum">
              <a:rPr lang="en-US" smtClean="0"/>
              <a:t>‹#›</a:t>
            </a:fld>
            <a:endParaRPr lang="en-US"/>
          </a:p>
        </p:txBody>
      </p:sp>
    </p:spTree>
    <p:extLst>
      <p:ext uri="{BB962C8B-B14F-4D97-AF65-F5344CB8AC3E}">
        <p14:creationId xmlns:p14="http://schemas.microsoft.com/office/powerpoint/2010/main" val="2337060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34A8D6D3-490F-4CEC-9355-3050E74F0453}" type="datetimeFigureOut">
              <a:rPr lang="en-US" smtClean="0"/>
              <a:t>6/14/26</a:t>
            </a:fld>
            <a:endParaRPr lang="en-US"/>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76401072-F432-4C2D-8B21-991616F5734B}" type="slidenum">
              <a:rPr lang="en-US" smtClean="0"/>
              <a:t>‹#›</a:t>
            </a:fld>
            <a:endParaRPr lang="en-US"/>
          </a:p>
        </p:txBody>
      </p:sp>
    </p:spTree>
    <p:extLst>
      <p:ext uri="{BB962C8B-B14F-4D97-AF65-F5344CB8AC3E}">
        <p14:creationId xmlns:p14="http://schemas.microsoft.com/office/powerpoint/2010/main" val="5256843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60000"/>
                <a:lumOff val="40000"/>
              </a:schemeClr>
            </a:gs>
            <a:gs pos="40000">
              <a:schemeClr val="accent1">
                <a:lumMod val="45000"/>
                <a:lumOff val="55000"/>
              </a:schemeClr>
            </a:gs>
            <a:gs pos="35000">
              <a:srgbClr val="FFC000"/>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54466A-5531-440B-EE90-164C43FB404F}"/>
              </a:ext>
            </a:extLst>
          </p:cNvPr>
          <p:cNvSpPr txBox="1"/>
          <p:nvPr/>
        </p:nvSpPr>
        <p:spPr>
          <a:xfrm>
            <a:off x="0" y="0"/>
            <a:ext cx="6858000" cy="738664"/>
          </a:xfrm>
          <a:prstGeom prst="rect">
            <a:avLst/>
          </a:prstGeom>
          <a:solidFill>
            <a:schemeClr val="accent4">
              <a:lumMod val="20000"/>
              <a:lumOff val="80000"/>
            </a:schemeClr>
          </a:solidFill>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US" sz="2400" dirty="0">
                <a:latin typeface="Times New Roman" panose="02020603050405020304" pitchFamily="18" charset="0"/>
                <a:cs typeface="Times New Roman" panose="02020603050405020304" pitchFamily="18" charset="0"/>
              </a:rPr>
              <a:t>Developing Emotional Intelligence Skills C1</a:t>
            </a:r>
          </a:p>
          <a:p>
            <a:pPr algn="ctr"/>
            <a:r>
              <a:rPr lang="en-US" dirty="0">
                <a:latin typeface="Times New Roman" panose="02020603050405020304" pitchFamily="18" charset="0"/>
                <a:cs typeface="Times New Roman" panose="02020603050405020304" pitchFamily="18" charset="0"/>
              </a:rPr>
              <a:t>Student name:  Halima Hussein         Student ID: 2409649</a:t>
            </a:r>
          </a:p>
        </p:txBody>
      </p:sp>
      <p:sp>
        <p:nvSpPr>
          <p:cNvPr id="5" name="TextBox 4">
            <a:extLst>
              <a:ext uri="{FF2B5EF4-FFF2-40B4-BE49-F238E27FC236}">
                <a16:creationId xmlns:a16="http://schemas.microsoft.com/office/drawing/2014/main" id="{33E18506-87C2-0185-7790-755B26AB4F11}"/>
              </a:ext>
            </a:extLst>
          </p:cNvPr>
          <p:cNvSpPr txBox="1"/>
          <p:nvPr/>
        </p:nvSpPr>
        <p:spPr>
          <a:xfrm>
            <a:off x="19050" y="767578"/>
            <a:ext cx="2601686" cy="1615827"/>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Introduction</a:t>
            </a:r>
          </a:p>
          <a:p>
            <a:pPr algn="just"/>
            <a:r>
              <a:rPr lang="en-US" sz="900" dirty="0">
                <a:latin typeface="Times New Roman" panose="02020603050405020304" pitchFamily="18" charset="0"/>
                <a:cs typeface="Times New Roman" panose="02020603050405020304" pitchFamily="18" charset="0"/>
              </a:rPr>
              <a:t>Emotional intelligence (EI) can be described as the capacity to become aware of, comprehend, manage, and affect emotions both in oneself and others. During group projects within a university, there are usually conflict situations, stress, problems with communication and commitment levels. The importance of developing emotional intelligence is that it will help people relate with one another, tackle issues with positive attitudes and deliver positive team results.</a:t>
            </a:r>
          </a:p>
        </p:txBody>
      </p:sp>
      <p:sp>
        <p:nvSpPr>
          <p:cNvPr id="6" name="TextBox 5">
            <a:extLst>
              <a:ext uri="{FF2B5EF4-FFF2-40B4-BE49-F238E27FC236}">
                <a16:creationId xmlns:a16="http://schemas.microsoft.com/office/drawing/2014/main" id="{4E269560-3EED-95F9-46BA-C700B1D1924F}"/>
              </a:ext>
            </a:extLst>
          </p:cNvPr>
          <p:cNvSpPr txBox="1"/>
          <p:nvPr/>
        </p:nvSpPr>
        <p:spPr>
          <a:xfrm>
            <a:off x="19051" y="5657632"/>
            <a:ext cx="2601685" cy="4108817"/>
          </a:xfrm>
          <a:prstGeom prst="rect">
            <a:avLst/>
          </a:prstGeom>
          <a:solidFill>
            <a:schemeClr val="accent3">
              <a:lumMod val="40000"/>
              <a:lumOff val="60000"/>
            </a:schemeClr>
          </a:solidFill>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Section 1: EI in teamwork</a:t>
            </a:r>
          </a:p>
          <a:p>
            <a:pPr algn="just"/>
            <a:r>
              <a:rPr lang="en-US" sz="900" dirty="0">
                <a:latin typeface="Times New Roman" panose="02020603050405020304" pitchFamily="18" charset="0"/>
                <a:cs typeface="Times New Roman" panose="02020603050405020304" pitchFamily="18" charset="0"/>
              </a:rPr>
              <a:t>EI is also important because it enables students to overcome many interpersonal problems and develop positive working relationships along the way to efficient collaboration as a team. Technical knowledge is not enough in group work, as one will have to understand the emotions and act in the right way in a teamwork setting (</a:t>
            </a:r>
            <a:r>
              <a:rPr lang="en-US" sz="900" dirty="0" err="1">
                <a:latin typeface="Times New Roman" panose="02020603050405020304" pitchFamily="18" charset="0"/>
                <a:cs typeface="Times New Roman" panose="02020603050405020304" pitchFamily="18" charset="0"/>
              </a:rPr>
              <a:t>Martínez</a:t>
            </a:r>
            <a:r>
              <a:rPr lang="en-US" sz="900" dirty="0">
                <a:latin typeface="Times New Roman" panose="02020603050405020304" pitchFamily="18" charset="0"/>
                <a:cs typeface="Times New Roman" panose="02020603050405020304" pitchFamily="18" charset="0"/>
              </a:rPr>
              <a:t>-Rodríguez, and Ferreira, 2025).</a:t>
            </a:r>
          </a:p>
          <a:p>
            <a:pPr algn="just"/>
            <a:r>
              <a:rPr lang="en-US" sz="900" dirty="0">
                <a:latin typeface="Times New Roman" panose="02020603050405020304" pitchFamily="18" charset="0"/>
                <a:cs typeface="Times New Roman" panose="02020603050405020304" pitchFamily="18" charset="0"/>
              </a:rPr>
              <a:t>Self-awareness helps students understand how they feel when </a:t>
            </a:r>
            <a:r>
              <a:rPr lang="en-US" sz="900" dirty="0" err="1">
                <a:latin typeface="Times New Roman" panose="02020603050405020304" pitchFamily="18" charset="0"/>
                <a:cs typeface="Times New Roman" panose="02020603050405020304" pitchFamily="18" charset="0"/>
              </a:rPr>
              <a:t>criticised</a:t>
            </a:r>
            <a:r>
              <a:rPr lang="en-US" sz="900" dirty="0">
                <a:latin typeface="Times New Roman" panose="02020603050405020304" pitchFamily="18" charset="0"/>
                <a:cs typeface="Times New Roman" panose="02020603050405020304" pitchFamily="18" charset="0"/>
              </a:rPr>
              <a:t>, allocation of tasks, and their differences of perspective. Knowing these reactions, people can help these emotions not to adversely affect interactions in a team. Self-regulation helps the student to be less impulsive in reaction, more professional during conflict situations and focus more on solutions rather than conflict. Motivation also assists in long-term interest and devotion to collective aims even amidst challenging projects or expiry of time. Empathy assists people to </a:t>
            </a:r>
            <a:r>
              <a:rPr lang="en-US" sz="900" dirty="0" err="1">
                <a:latin typeface="Times New Roman" panose="02020603050405020304" pitchFamily="18" charset="0"/>
                <a:cs typeface="Times New Roman" panose="02020603050405020304" pitchFamily="18" charset="0"/>
              </a:rPr>
              <a:t>realise</a:t>
            </a:r>
            <a:r>
              <a:rPr lang="en-US" sz="900" dirty="0">
                <a:latin typeface="Times New Roman" panose="02020603050405020304" pitchFamily="18" charset="0"/>
                <a:cs typeface="Times New Roman" panose="02020603050405020304" pitchFamily="18" charset="0"/>
              </a:rPr>
              <a:t> the visions and interests of staff members of a team, lessen misunderstanding, and foster appreciation. Indicatively, in cases where a team member fails to meet a deadline, emotionally intelligent students would like to know the reasons behind the failure, rather than blame. On the same note, constructive feedback is to be given in a respectful manner that would not cause defensiveness and stimulate improvement.</a:t>
            </a:r>
          </a:p>
        </p:txBody>
      </p:sp>
      <p:sp>
        <p:nvSpPr>
          <p:cNvPr id="7" name="TextBox 6">
            <a:extLst>
              <a:ext uri="{FF2B5EF4-FFF2-40B4-BE49-F238E27FC236}">
                <a16:creationId xmlns:a16="http://schemas.microsoft.com/office/drawing/2014/main" id="{974FA928-D5A2-AC50-8CB6-C05ECF69E1A2}"/>
              </a:ext>
            </a:extLst>
          </p:cNvPr>
          <p:cNvSpPr txBox="1"/>
          <p:nvPr/>
        </p:nvSpPr>
        <p:spPr>
          <a:xfrm>
            <a:off x="2660873" y="782167"/>
            <a:ext cx="4171725" cy="1754326"/>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Section 2: Managing own emotions</a:t>
            </a:r>
          </a:p>
          <a:p>
            <a:pPr algn="just"/>
            <a:r>
              <a:rPr lang="en-US" sz="900" dirty="0" err="1">
                <a:latin typeface="Times New Roman" panose="02020603050405020304" pitchFamily="18" charset="0"/>
                <a:cs typeface="Times New Roman" panose="02020603050405020304" pitchFamily="18" charset="0"/>
              </a:rPr>
              <a:t>Strategising</a:t>
            </a:r>
            <a:r>
              <a:rPr lang="en-US" sz="900" dirty="0">
                <a:latin typeface="Times New Roman" panose="02020603050405020304" pitchFamily="18" charset="0"/>
                <a:cs typeface="Times New Roman" panose="02020603050405020304" pitchFamily="18" charset="0"/>
              </a:rPr>
              <a:t> emotions is critical in ensuring productivity and decreasing stress when working in groups. Students can improve their awareness of emotions through reading the feelings they experience often, understanding triggers to emotional states, and deciding how emotional states affect </a:t>
            </a:r>
            <a:r>
              <a:rPr lang="en-US" sz="900" dirty="0" err="1">
                <a:latin typeface="Times New Roman" panose="02020603050405020304" pitchFamily="18" charset="0"/>
                <a:cs typeface="Times New Roman" panose="02020603050405020304" pitchFamily="18" charset="0"/>
              </a:rPr>
              <a:t>behaviours</a:t>
            </a:r>
            <a:r>
              <a:rPr lang="en-US" sz="900" dirty="0">
                <a:latin typeface="Times New Roman" panose="02020603050405020304" pitchFamily="18" charset="0"/>
                <a:cs typeface="Times New Roman" panose="02020603050405020304" pitchFamily="18" charset="0"/>
              </a:rPr>
              <a:t>. Mindfulness activities enable an individual to be mindful of the current moment, eliminating fears of time constraints and pressure to perform well in school (Arteaga-</a:t>
            </a:r>
            <a:r>
              <a:rPr lang="en-US" sz="900" dirty="0" err="1">
                <a:latin typeface="Times New Roman" panose="02020603050405020304" pitchFamily="18" charset="0"/>
                <a:cs typeface="Times New Roman" panose="02020603050405020304" pitchFamily="18" charset="0"/>
              </a:rPr>
              <a:t>Cedeno</a:t>
            </a:r>
            <a:r>
              <a:rPr lang="en-US" sz="900" dirty="0">
                <a:latin typeface="Times New Roman" panose="02020603050405020304" pitchFamily="18" charset="0"/>
                <a:cs typeface="Times New Roman" panose="02020603050405020304" pitchFamily="18" charset="0"/>
              </a:rPr>
              <a:t>, et al. 2025). Emotional stability is achieved by stress management using various techniques, time management strategies, priorities, and seeking support when needed. Also, taking time to make decisions when facing difficult circumstances will enable students to be reasonable and not emotional. This will </a:t>
            </a:r>
            <a:r>
              <a:rPr lang="en-US" sz="900" dirty="0" err="1">
                <a:latin typeface="Times New Roman" panose="02020603050405020304" pitchFamily="18" charset="0"/>
                <a:cs typeface="Times New Roman" panose="02020603050405020304" pitchFamily="18" charset="0"/>
              </a:rPr>
              <a:t>minimise</a:t>
            </a:r>
            <a:r>
              <a:rPr lang="en-US" sz="900" dirty="0">
                <a:latin typeface="Times New Roman" panose="02020603050405020304" pitchFamily="18" charset="0"/>
                <a:cs typeface="Times New Roman" panose="02020603050405020304" pitchFamily="18" charset="0"/>
              </a:rPr>
              <a:t> conflict, improve decision-making and maintain normal performance across the project life cycle.</a:t>
            </a:r>
          </a:p>
        </p:txBody>
      </p:sp>
      <p:sp>
        <p:nvSpPr>
          <p:cNvPr id="8" name="TextBox 7">
            <a:extLst>
              <a:ext uri="{FF2B5EF4-FFF2-40B4-BE49-F238E27FC236}">
                <a16:creationId xmlns:a16="http://schemas.microsoft.com/office/drawing/2014/main" id="{A8C67EE3-F348-86A5-41DD-A8DB7FBB102A}"/>
              </a:ext>
            </a:extLst>
          </p:cNvPr>
          <p:cNvSpPr txBox="1"/>
          <p:nvPr/>
        </p:nvSpPr>
        <p:spPr>
          <a:xfrm>
            <a:off x="2631276" y="4418139"/>
            <a:ext cx="4226723" cy="1338828"/>
          </a:xfrm>
          <a:prstGeom prst="rect">
            <a:avLst/>
          </a:prstGeom>
          <a:solidFill>
            <a:schemeClr val="accent2">
              <a:lumMod val="20000"/>
              <a:lumOff val="80000"/>
            </a:schemeClr>
          </a:solidFill>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Section 3: Understanding other emotions</a:t>
            </a:r>
          </a:p>
          <a:p>
            <a:pPr algn="just"/>
            <a:r>
              <a:rPr lang="en-US" sz="900" dirty="0">
                <a:latin typeface="Times New Roman" panose="02020603050405020304" pitchFamily="18" charset="0"/>
                <a:cs typeface="Times New Roman" panose="02020603050405020304" pitchFamily="18" charset="0"/>
              </a:rPr>
              <a:t>One of the critical components of emotional intelligence is empathy, which provides an opportunity to enhance communication and cooperation and team efficiency in general. Having discernment of how other people feel will assist students in becoming considerate of the feelings of others so that they can shape their communication to suit others. Active listening is both respectful and fosters a free conversation, and taking perspectives helps individuals open their minds and respect another person and their thoughts. Constructive feedback and empathy help in learning and growth without damaging relationships</a:t>
            </a:r>
          </a:p>
        </p:txBody>
      </p:sp>
      <p:sp>
        <p:nvSpPr>
          <p:cNvPr id="9" name="TextBox 8">
            <a:extLst>
              <a:ext uri="{FF2B5EF4-FFF2-40B4-BE49-F238E27FC236}">
                <a16:creationId xmlns:a16="http://schemas.microsoft.com/office/drawing/2014/main" id="{A887179D-FFA3-0759-3ED5-D50C42044B5E}"/>
              </a:ext>
            </a:extLst>
          </p:cNvPr>
          <p:cNvSpPr txBox="1"/>
          <p:nvPr/>
        </p:nvSpPr>
        <p:spPr>
          <a:xfrm>
            <a:off x="2631276" y="7392648"/>
            <a:ext cx="4197126" cy="923330"/>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Method/Reflection</a:t>
            </a:r>
          </a:p>
          <a:p>
            <a:pPr algn="just"/>
            <a:r>
              <a:rPr lang="en-US" sz="900" dirty="0">
                <a:latin typeface="Times New Roman" panose="02020603050405020304" pitchFamily="18" charset="0"/>
                <a:cs typeface="Times New Roman" panose="02020603050405020304" pitchFamily="18" charset="0"/>
              </a:rPr>
              <a:t>Being a participant in group projects at one of the universities, I observed that emotional reactions are rather likely to influence the communication process, the participation process, and the decision-making process. This might consist of self-regulation, as well as empathy, which enable me to be aware of different kinds of situations and take action accordingly.</a:t>
            </a:r>
          </a:p>
        </p:txBody>
      </p:sp>
      <p:sp>
        <p:nvSpPr>
          <p:cNvPr id="10" name="TextBox 9">
            <a:extLst>
              <a:ext uri="{FF2B5EF4-FFF2-40B4-BE49-F238E27FC236}">
                <a16:creationId xmlns:a16="http://schemas.microsoft.com/office/drawing/2014/main" id="{0A13B2F1-EC50-821D-B4BE-93D954291BBA}"/>
              </a:ext>
            </a:extLst>
          </p:cNvPr>
          <p:cNvSpPr txBox="1"/>
          <p:nvPr/>
        </p:nvSpPr>
        <p:spPr>
          <a:xfrm>
            <a:off x="2594058" y="11224426"/>
            <a:ext cx="4234344" cy="923330"/>
          </a:xfrm>
          <a:prstGeom prst="rect">
            <a:avLst/>
          </a:prstGeom>
          <a:solidFill>
            <a:schemeClr val="accent1">
              <a:lumMod val="20000"/>
              <a:lumOff val="80000"/>
            </a:schemeClr>
          </a:solidFill>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Conclusion/Recommendations</a:t>
            </a:r>
          </a:p>
          <a:p>
            <a:pPr algn="just"/>
            <a:r>
              <a:rPr lang="en-US" sz="900" dirty="0">
                <a:latin typeface="Times New Roman" panose="02020603050405020304" pitchFamily="18" charset="0"/>
                <a:cs typeface="Times New Roman" panose="02020603050405020304" pitchFamily="18" charset="0"/>
              </a:rPr>
              <a:t>Thus, from above, it can be concluded that EI enables focus on teamwork with a focus on self-management, empathy, and communication. It can be suggested to deliberate on the EI skills that allow for supporting the development of students, allowing them to manage higher levels of stress, with a sense of conflict and accordingly ensure better productivity.</a:t>
            </a:r>
          </a:p>
        </p:txBody>
      </p:sp>
      <p:sp>
        <p:nvSpPr>
          <p:cNvPr id="11" name="TextBox 10">
            <a:extLst>
              <a:ext uri="{FF2B5EF4-FFF2-40B4-BE49-F238E27FC236}">
                <a16:creationId xmlns:a16="http://schemas.microsoft.com/office/drawing/2014/main" id="{BC021069-8AD7-3E1A-AC87-862DD3BDCBDA}"/>
              </a:ext>
            </a:extLst>
          </p:cNvPr>
          <p:cNvSpPr txBox="1"/>
          <p:nvPr/>
        </p:nvSpPr>
        <p:spPr>
          <a:xfrm>
            <a:off x="31924" y="9839432"/>
            <a:ext cx="2537832" cy="2308324"/>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US" sz="900" b="1" dirty="0">
                <a:latin typeface="Times New Roman" panose="02020603050405020304" pitchFamily="18" charset="0"/>
                <a:cs typeface="Times New Roman" panose="02020603050405020304" pitchFamily="18" charset="0"/>
              </a:rPr>
              <a:t>References  </a:t>
            </a:r>
          </a:p>
          <a:p>
            <a:pPr algn="just"/>
            <a:r>
              <a:rPr lang="en-US" sz="900" dirty="0">
                <a:latin typeface="Times New Roman" panose="02020603050405020304" pitchFamily="18" charset="0"/>
                <a:cs typeface="Times New Roman" panose="02020603050405020304" pitchFamily="18" charset="0"/>
              </a:rPr>
              <a:t>Arteaga-</a:t>
            </a:r>
            <a:r>
              <a:rPr lang="en-US" sz="900" dirty="0" err="1">
                <a:latin typeface="Times New Roman" panose="02020603050405020304" pitchFamily="18" charset="0"/>
                <a:cs typeface="Times New Roman" panose="02020603050405020304" pitchFamily="18" charset="0"/>
              </a:rPr>
              <a:t>Cedeno</a:t>
            </a:r>
            <a:r>
              <a:rPr lang="en-US" sz="900" dirty="0">
                <a:latin typeface="Times New Roman" panose="02020603050405020304" pitchFamily="18" charset="0"/>
                <a:cs typeface="Times New Roman" panose="02020603050405020304" pitchFamily="18" charset="0"/>
              </a:rPr>
              <a:t>, W.L., </a:t>
            </a:r>
            <a:r>
              <a:rPr lang="en-US" sz="900" dirty="0" err="1">
                <a:latin typeface="Times New Roman" panose="02020603050405020304" pitchFamily="18" charset="0"/>
                <a:cs typeface="Times New Roman" panose="02020603050405020304" pitchFamily="18" charset="0"/>
              </a:rPr>
              <a:t>Carbonero</a:t>
            </a:r>
            <a:r>
              <a:rPr lang="en-US" sz="900" dirty="0">
                <a:latin typeface="Times New Roman" panose="02020603050405020304" pitchFamily="18" charset="0"/>
                <a:cs typeface="Times New Roman" panose="02020603050405020304" pitchFamily="18" charset="0"/>
              </a:rPr>
              <a:t>-Martin, M.A., Martin-Anton, L.J., </a:t>
            </a:r>
            <a:r>
              <a:rPr lang="en-US" sz="900" dirty="0" err="1">
                <a:latin typeface="Times New Roman" panose="02020603050405020304" pitchFamily="18" charset="0"/>
                <a:cs typeface="Times New Roman" panose="02020603050405020304" pitchFamily="18" charset="0"/>
              </a:rPr>
              <a:t>Molinero</a:t>
            </a:r>
            <a:r>
              <a:rPr lang="en-US" sz="900" dirty="0">
                <a:latin typeface="Times New Roman" panose="02020603050405020304" pitchFamily="18" charset="0"/>
                <a:cs typeface="Times New Roman" panose="02020603050405020304" pitchFamily="18" charset="0"/>
              </a:rPr>
              <a:t>-Gonzalez, P. and </a:t>
            </a:r>
            <a:r>
              <a:rPr lang="en-US" sz="900" dirty="0" err="1">
                <a:latin typeface="Times New Roman" panose="02020603050405020304" pitchFamily="18" charset="0"/>
                <a:cs typeface="Times New Roman" panose="02020603050405020304" pitchFamily="18" charset="0"/>
              </a:rPr>
              <a:t>Valdivieso</a:t>
            </a:r>
            <a:r>
              <a:rPr lang="en-US" sz="900" dirty="0">
                <a:latin typeface="Times New Roman" panose="02020603050405020304" pitchFamily="18" charset="0"/>
                <a:cs typeface="Times New Roman" panose="02020603050405020304" pitchFamily="18" charset="0"/>
              </a:rPr>
              <a:t>-Leon, L (2025) How an emotional intelligence intervention </a:t>
            </a:r>
            <a:r>
              <a:rPr lang="en-US" sz="900" dirty="0" err="1">
                <a:latin typeface="Times New Roman" panose="02020603050405020304" pitchFamily="18" charset="0"/>
                <a:cs typeface="Times New Roman" panose="02020603050405020304" pitchFamily="18" charset="0"/>
              </a:rPr>
              <a:t>programme</a:t>
            </a:r>
            <a:r>
              <a:rPr lang="en-US" sz="900" dirty="0">
                <a:latin typeface="Times New Roman" panose="02020603050405020304" pitchFamily="18" charset="0"/>
                <a:cs typeface="Times New Roman" panose="02020603050405020304" pitchFamily="18" charset="0"/>
              </a:rPr>
              <a:t> impacts the well-being and performance of teachers of basic general education. </a:t>
            </a:r>
            <a:r>
              <a:rPr lang="en-US" sz="900" dirty="0" err="1">
                <a:latin typeface="Times New Roman" panose="02020603050405020304" pitchFamily="18" charset="0"/>
                <a:cs typeface="Times New Roman" panose="02020603050405020304" pitchFamily="18" charset="0"/>
              </a:rPr>
              <a:t>Acta</a:t>
            </a:r>
            <a:r>
              <a:rPr lang="en-US" sz="900" dirty="0">
                <a:latin typeface="Times New Roman" panose="02020603050405020304" pitchFamily="18" charset="0"/>
                <a:cs typeface="Times New Roman" panose="02020603050405020304" pitchFamily="18" charset="0"/>
              </a:rPr>
              <a:t> </a:t>
            </a:r>
            <a:r>
              <a:rPr lang="en-US" sz="900" dirty="0" err="1">
                <a:latin typeface="Times New Roman" panose="02020603050405020304" pitchFamily="18" charset="0"/>
                <a:cs typeface="Times New Roman" panose="02020603050405020304" pitchFamily="18" charset="0"/>
              </a:rPr>
              <a:t>Psychologica</a:t>
            </a:r>
            <a:r>
              <a:rPr lang="en-US" sz="900" dirty="0">
                <a:latin typeface="Times New Roman" panose="02020603050405020304" pitchFamily="18" charset="0"/>
                <a:cs typeface="Times New Roman" panose="02020603050405020304" pitchFamily="18" charset="0"/>
              </a:rPr>
              <a:t>, 253, p.104739. https://www.sciencedirect.com/science/article/pii/S0001691825000526 </a:t>
            </a:r>
          </a:p>
          <a:p>
            <a:pPr algn="just"/>
            <a:r>
              <a:rPr lang="en-US" sz="900" dirty="0" err="1">
                <a:latin typeface="Times New Roman" panose="02020603050405020304" pitchFamily="18" charset="0"/>
                <a:cs typeface="Times New Roman" panose="02020603050405020304" pitchFamily="18" charset="0"/>
              </a:rPr>
              <a:t>Martínez</a:t>
            </a:r>
            <a:r>
              <a:rPr lang="en-US" sz="900" dirty="0">
                <a:latin typeface="Times New Roman" panose="02020603050405020304" pitchFamily="18" charset="0"/>
                <a:cs typeface="Times New Roman" panose="02020603050405020304" pitchFamily="18" charset="0"/>
              </a:rPr>
              <a:t>-Rodríguez, A. and Ferreira, C. (2025) Factors influencing the development of emotional intelligence in university students. European Journal of Psychology of Education, 40(2), p.60. https://doi.org/10.1007/s10212-025-00956-4 </a:t>
            </a:r>
          </a:p>
          <a:p>
            <a:pPr algn="just"/>
            <a:endParaRPr lang="en-US" sz="900" dirty="0">
              <a:latin typeface="Times New Roman" panose="02020603050405020304" pitchFamily="18" charset="0"/>
              <a:cs typeface="Times New Roman" panose="02020603050405020304" pitchFamily="18" charset="0"/>
            </a:endParaRPr>
          </a:p>
        </p:txBody>
      </p:sp>
      <p:pic>
        <p:nvPicPr>
          <p:cNvPr id="1030" name="Picture 6" descr="Emotional Intelligence in Leadership: Why It's Important">
            <a:extLst>
              <a:ext uri="{FF2B5EF4-FFF2-40B4-BE49-F238E27FC236}">
                <a16:creationId xmlns:a16="http://schemas.microsoft.com/office/drawing/2014/main" id="{E3B51484-8947-AE22-4E0C-44BF6D679A83}"/>
              </a:ext>
            </a:extLst>
          </p:cNvPr>
          <p:cNvPicPr>
            <a:picLocks noChangeAspect="1" noChangeArrowheads="1"/>
          </p:cNvPicPr>
          <p:nvPr/>
        </p:nvPicPr>
        <p:blipFill rotWithShape="1">
          <a:blip r:embed="rId2" cstate="hqprint">
            <a:extLst>
              <a:ext uri="{28A0092B-C50C-407E-A947-70E740481C1C}">
                <a14:useLocalDpi xmlns:a14="http://schemas.microsoft.com/office/drawing/2010/main" val="0"/>
              </a:ext>
            </a:extLst>
          </a:blip>
          <a:srcRect l="6549" t="11085" r="7280" b="17214"/>
          <a:stretch>
            <a:fillRect/>
          </a:stretch>
        </p:blipFill>
        <p:spPr bwMode="auto">
          <a:xfrm>
            <a:off x="4773271" y="2629494"/>
            <a:ext cx="1958339" cy="17352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2" name="Picture 2" descr="Unleash Your Leadership Potential: How Emotional Intelligence Elevates  Success | HFT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60" y="2467810"/>
            <a:ext cx="2490443" cy="31168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3" name="Picture 4" descr="Emotional Intelligence"/>
          <p:cNvPicPr>
            <a:picLocks noChangeAspect="1" noChangeArrowheads="1"/>
          </p:cNvPicPr>
          <p:nvPr/>
        </p:nvPicPr>
        <p:blipFill>
          <a:blip r:embed="rId4" cstate="hqprint">
            <a:extLst>
              <a:ext uri="{28A0092B-C50C-407E-A947-70E740481C1C}">
                <a14:useLocalDpi xmlns:a14="http://schemas.microsoft.com/office/drawing/2010/main" val="0"/>
              </a:ext>
            </a:extLst>
          </a:blip>
          <a:srcRect/>
          <a:stretch>
            <a:fillRect/>
          </a:stretch>
        </p:blipFill>
        <p:spPr bwMode="auto">
          <a:xfrm>
            <a:off x="2675631" y="5818948"/>
            <a:ext cx="1893668" cy="14969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2" name="Picture 6" descr="How to Develop Emotional Intelligence Skills | HBS Online"/>
          <p:cNvPicPr>
            <a:picLocks noChangeAspect="1" noChangeArrowheads="1"/>
          </p:cNvPicPr>
          <p:nvPr/>
        </p:nvPicPr>
        <p:blipFill rotWithShape="1">
          <a:blip r:embed="rId5" cstate="hqprint">
            <a:extLst>
              <a:ext uri="{28A0092B-C50C-407E-A947-70E740481C1C}">
                <a14:useLocalDpi xmlns:a14="http://schemas.microsoft.com/office/drawing/2010/main" val="0"/>
              </a:ext>
            </a:extLst>
          </a:blip>
          <a:srcRect t="8645" b="14514"/>
          <a:stretch/>
        </p:blipFill>
        <p:spPr bwMode="auto">
          <a:xfrm>
            <a:off x="4699152" y="5812124"/>
            <a:ext cx="2076993" cy="151794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4" name="Picture 8" descr="How to Improve Your Emotional Intelligence Brilliant Share By: Vital Core  Fit | Healthy Eating | Healthy Recipes on Pinterest 👇 👇 👇 This  informative visual guide provides practical ways to… | Emotional  Intelligence :) | 33 comments"/>
          <p:cNvPicPr>
            <a:picLocks noChangeAspect="1" noChangeArrowheads="1"/>
          </p:cNvPicPr>
          <p:nvPr/>
        </p:nvPicPr>
        <p:blipFill>
          <a:blip r:embed="rId6" cstate="hqprint">
            <a:extLst>
              <a:ext uri="{28A0092B-C50C-407E-A947-70E740481C1C}">
                <a14:useLocalDpi xmlns:a14="http://schemas.microsoft.com/office/drawing/2010/main" val="0"/>
              </a:ext>
            </a:extLst>
          </a:blip>
          <a:srcRect/>
          <a:stretch>
            <a:fillRect/>
          </a:stretch>
        </p:blipFill>
        <p:spPr bwMode="auto">
          <a:xfrm>
            <a:off x="2700789" y="2604674"/>
            <a:ext cx="1930780" cy="175830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5" name="Picture 10" descr="Emotional intelligence: the essential skill for the workplace and life –  AvoidAClaim: Claims Prevention &amp; Practice Management for Lawyers"/>
          <p:cNvPicPr>
            <a:picLocks noChangeAspect="1" noChangeArrowheads="1"/>
          </p:cNvPicPr>
          <p:nvPr/>
        </p:nvPicPr>
        <p:blipFill rotWithShape="1">
          <a:blip r:embed="rId7">
            <a:extLst>
              <a:ext uri="{28A0092B-C50C-407E-A947-70E740481C1C}">
                <a14:useLocalDpi xmlns:a14="http://schemas.microsoft.com/office/drawing/2010/main" val="0"/>
              </a:ext>
            </a:extLst>
          </a:blip>
          <a:srcRect t="12244"/>
          <a:stretch/>
        </p:blipFill>
        <p:spPr bwMode="auto">
          <a:xfrm>
            <a:off x="2675631" y="8378557"/>
            <a:ext cx="4080042" cy="274910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545530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33</TotalTime>
  <Words>786</Words>
  <Application>Microsoft Office PowerPoint</Application>
  <PresentationFormat>Widescreen</PresentationFormat>
  <Paragraphs>18</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Halima Hussein (2409649)</cp:lastModifiedBy>
  <cp:revision>2</cp:revision>
  <dcterms:created xsi:type="dcterms:W3CDTF">2026-06-10T07:16:33Z</dcterms:created>
  <dcterms:modified xsi:type="dcterms:W3CDTF">2026-06-14T19:36:51Z</dcterms:modified>
</cp:coreProperties>
</file>