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0" r:id="rId2"/>
    <p:sldMasterId id="2147483703" r:id="rId3"/>
    <p:sldMasterId id="2147483707" r:id="rId4"/>
  </p:sldMasterIdLst>
  <p:notesMasterIdLst>
    <p:notesMasterId r:id="rId27"/>
  </p:notesMasterIdLst>
  <p:sldIdLst>
    <p:sldId id="351" r:id="rId5"/>
    <p:sldId id="301" r:id="rId6"/>
    <p:sldId id="258" r:id="rId7"/>
    <p:sldId id="259" r:id="rId8"/>
    <p:sldId id="260" r:id="rId9"/>
    <p:sldId id="261" r:id="rId10"/>
    <p:sldId id="262" r:id="rId11"/>
    <p:sldId id="296" r:id="rId12"/>
    <p:sldId id="263" r:id="rId13"/>
    <p:sldId id="264" r:id="rId14"/>
    <p:sldId id="265" r:id="rId15"/>
    <p:sldId id="266" r:id="rId16"/>
    <p:sldId id="267" r:id="rId17"/>
    <p:sldId id="297" r:id="rId18"/>
    <p:sldId id="268" r:id="rId19"/>
    <p:sldId id="269" r:id="rId20"/>
    <p:sldId id="270" r:id="rId21"/>
    <p:sldId id="271" r:id="rId22"/>
    <p:sldId id="275" r:id="rId23"/>
    <p:sldId id="299" r:id="rId24"/>
    <p:sldId id="276" r:id="rId25"/>
    <p:sldId id="300"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353" autoAdjust="0"/>
  </p:normalViewPr>
  <p:slideViewPr>
    <p:cSldViewPr snapToGrid="0">
      <p:cViewPr varScale="1">
        <p:scale>
          <a:sx n="123" d="100"/>
          <a:sy n="123" d="100"/>
        </p:scale>
        <p:origin x="102"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19/05/2022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1565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7650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91982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73657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solidFill>
                  <a:schemeClr val="tx1"/>
                </a:solidFill>
              </a:rPr>
              <a:t>Best performed by teams.  This doesn’t mean individuals cannot solve problems, but it lends itself to teams because…</a:t>
            </a:r>
          </a:p>
          <a:p>
            <a:r>
              <a:rPr lang="en-GB" b="1" dirty="0">
                <a:solidFill>
                  <a:schemeClr val="tx1"/>
                </a:solidFill>
              </a:rPr>
              <a:t>More skills, more knowledge, different experiences, different perspectives, mix of natural team roles (Plant, RI, Implementer, Team Workers, etc.,, mutual support, motivating environment (should be!), split the tasks according to skills set/experience, etc., ensure problem is within scope of team responsibilities, and more. </a:t>
            </a:r>
          </a:p>
        </p:txBody>
      </p:sp>
      <p:sp>
        <p:nvSpPr>
          <p:cNvPr id="4" name="Slide Number Placeholder 3"/>
          <p:cNvSpPr>
            <a:spLocks noGrp="1"/>
          </p:cNvSpPr>
          <p:nvPr>
            <p:ph type="sldNum" sz="quarter" idx="10"/>
          </p:nvPr>
        </p:nvSpPr>
        <p:spPr/>
        <p:txBody>
          <a:bodyPr/>
          <a:lstStyle/>
          <a:p>
            <a:fld id="{7AFB50B6-F1B6-43E7-9F13-F7A06A05F4FC}" type="slidenum">
              <a:rPr lang="en-GB" smtClean="0"/>
              <a:t>8</a:t>
            </a:fld>
            <a:endParaRPr lang="en-GB"/>
          </a:p>
        </p:txBody>
      </p:sp>
    </p:spTree>
    <p:extLst>
      <p:ext uri="{BB962C8B-B14F-4D97-AF65-F5344CB8AC3E}">
        <p14:creationId xmlns:p14="http://schemas.microsoft.com/office/powerpoint/2010/main" val="28107653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217414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20778B-27AD-46B7-9C49-D0137FF820E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462578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E6D2EA9-60A0-4E91-B9BB-5240E27D4DD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24706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organisation that is not improving is standing still – if you stand still, others can overtake you…..and you are, in fact, going backwards!</a:t>
            </a:r>
          </a:p>
        </p:txBody>
      </p:sp>
      <p:sp>
        <p:nvSpPr>
          <p:cNvPr id="4" name="Slide Number Placeholder 3"/>
          <p:cNvSpPr>
            <a:spLocks noGrp="1"/>
          </p:cNvSpPr>
          <p:nvPr>
            <p:ph type="sldNum" sz="quarter" idx="10"/>
          </p:nvPr>
        </p:nvSpPr>
        <p:spPr/>
        <p:txBody>
          <a:bodyPr/>
          <a:lstStyle/>
          <a:p>
            <a:fld id="{7AFB50B6-F1B6-43E7-9F13-F7A06A05F4FC}" type="slidenum">
              <a:rPr lang="en-GB" smtClean="0"/>
              <a:t>14</a:t>
            </a:fld>
            <a:endParaRPr lang="en-GB"/>
          </a:p>
        </p:txBody>
      </p:sp>
    </p:spTree>
    <p:extLst>
      <p:ext uri="{BB962C8B-B14F-4D97-AF65-F5344CB8AC3E}">
        <p14:creationId xmlns:p14="http://schemas.microsoft.com/office/powerpoint/2010/main" val="36745241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a:defRPr/>
            </a:pPr>
            <a:r>
              <a:rPr lang="en-GB" b="1" dirty="0"/>
              <a:t>In Groups </a:t>
            </a:r>
            <a:r>
              <a:rPr lang="en-GB" dirty="0"/>
              <a:t>–</a:t>
            </a:r>
          </a:p>
          <a:p>
            <a:pPr>
              <a:defRPr/>
            </a:pPr>
            <a:endParaRPr lang="en-GB" dirty="0"/>
          </a:p>
          <a:p>
            <a:pPr marL="241539" indent="-241539">
              <a:buFont typeface="+mj-lt"/>
              <a:buAutoNum type="arabicPeriod"/>
              <a:defRPr/>
            </a:pPr>
            <a:r>
              <a:rPr lang="en-GB" dirty="0"/>
              <a:t> Work together to give examples of each category  from the workplace – (each group present back to class)</a:t>
            </a:r>
          </a:p>
          <a:p>
            <a:pPr marL="241539" indent="-241539">
              <a:buFont typeface="+mj-lt"/>
              <a:buAutoNum type="arabicPeriod"/>
              <a:defRPr/>
            </a:pPr>
            <a:r>
              <a:rPr lang="en-GB" dirty="0"/>
              <a:t>Give an example of a strategic problem facing a government or economy </a:t>
            </a:r>
          </a:p>
        </p:txBody>
      </p:sp>
      <p:sp>
        <p:nvSpPr>
          <p:cNvPr id="4" name="Slide Number Placeholder 3"/>
          <p:cNvSpPr>
            <a:spLocks noGrp="1"/>
          </p:cNvSpPr>
          <p:nvPr>
            <p:ph type="sldNum" sz="quarter" idx="5"/>
          </p:nvPr>
        </p:nvSpPr>
        <p:spPr/>
        <p:txBody>
          <a:bodyPr/>
          <a:lstStyle/>
          <a:p>
            <a:pPr>
              <a:defRPr/>
            </a:pPr>
            <a:fld id="{F5F8AC68-14AB-4B73-ADCA-BD55B9745C27}" type="slidenum">
              <a:rPr lang="en-GB" smtClean="0"/>
              <a:pPr>
                <a:defRPr/>
              </a:pPr>
              <a:t>21</a:t>
            </a:fld>
            <a:endParaRPr lang="en-GB"/>
          </a:p>
        </p:txBody>
      </p:sp>
    </p:spTree>
    <p:extLst>
      <p:ext uri="{BB962C8B-B14F-4D97-AF65-F5344CB8AC3E}">
        <p14:creationId xmlns:p14="http://schemas.microsoft.com/office/powerpoint/2010/main" val="37772633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19/05/2022</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479185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19/05/2022</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80593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19/05/2022</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453730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19/05/2022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681706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19/05/2022</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277216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87431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72421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05221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11233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50263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13019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81039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968170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8349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257418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810526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6126572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8"/>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3"/>
            <a:ext cx="2743200" cy="365125"/>
          </a:xfrm>
          <a:prstGeom prst="rect">
            <a:avLst/>
          </a:prstGeom>
        </p:spPr>
        <p:txBody>
          <a:bodyPr/>
          <a:lstStyle/>
          <a:p>
            <a:pPr>
              <a:defRPr/>
            </a:pPr>
            <a:fld id="{3280217D-976E-4701-B677-C6175AAE263B}" type="datetime1">
              <a:rPr lang="en-GB" smtClean="0"/>
              <a:t>19/05/2022</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3"/>
            <a:ext cx="41148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3"/>
            <a:ext cx="2743200" cy="365125"/>
          </a:xfrm>
          <a:prstGeom prst="rect">
            <a:avLst/>
          </a:prstGeom>
        </p:spPr>
        <p:txBody>
          <a:bodyPr/>
          <a:lstStyle/>
          <a:p>
            <a:pPr>
              <a:defRPr/>
            </a:pPr>
            <a:fld id="{198FFD23-A562-4633-A2B6-B3E5DF7E1AF8}" type="slidenum">
              <a:rPr lang="en-GB" smtClean="0"/>
              <a:pPr>
                <a:defRPr/>
              </a:pPr>
              <a:t>‹#›</a:t>
            </a:fld>
            <a:endParaRPr lang="en-GB"/>
          </a:p>
        </p:txBody>
      </p:sp>
    </p:spTree>
    <p:extLst>
      <p:ext uri="{BB962C8B-B14F-4D97-AF65-F5344CB8AC3E}">
        <p14:creationId xmlns:p14="http://schemas.microsoft.com/office/powerpoint/2010/main" val="38755530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22393755-8389-4062-B063-7163EBFCD922}" type="datetimeFigureOut">
              <a:rPr lang="en-GB" smtClean="0"/>
              <a:t>19/05/2022</a:t>
            </a:fld>
            <a:endParaRPr lang="en-GB"/>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13368682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22393755-8389-4062-B063-7163EBFCD922}" type="datetimeFigureOut">
              <a:rPr lang="en-GB" smtClean="0"/>
              <a:t>19/05/2022</a:t>
            </a:fld>
            <a:endParaRPr lang="en-GB"/>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6A027EB3-8499-4678-9C59-5EB364D67A78}" type="slidenum">
              <a:rPr lang="en-GB" smtClean="0"/>
              <a:t>‹#›</a:t>
            </a:fld>
            <a:endParaRPr lang="en-GB"/>
          </a:p>
        </p:txBody>
      </p:sp>
    </p:spTree>
    <p:extLst>
      <p:ext uri="{BB962C8B-B14F-4D97-AF65-F5344CB8AC3E}">
        <p14:creationId xmlns:p14="http://schemas.microsoft.com/office/powerpoint/2010/main" val="16657572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425218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0730134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6402734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814964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9393827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339272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30137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1892676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2103249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1484911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5/19/2022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631391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26477732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slideLayout" Target="../slideLayouts/slideLayout17.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jpe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28.xml"/><Relationship Id="rId13" Type="http://schemas.openxmlformats.org/officeDocument/2006/relationships/theme" Target="../theme/theme4.xml"/><Relationship Id="rId3" Type="http://schemas.openxmlformats.org/officeDocument/2006/relationships/slideLayout" Target="../slideLayouts/slideLayout23.xml"/><Relationship Id="rId7" Type="http://schemas.openxmlformats.org/officeDocument/2006/relationships/slideLayout" Target="../slideLayouts/slideLayout27.xml"/><Relationship Id="rId12" Type="http://schemas.openxmlformats.org/officeDocument/2006/relationships/slideLayout" Target="../slideLayouts/slideLayout32.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slideLayout" Target="../slideLayouts/slideLayout31.xml"/><Relationship Id="rId5" Type="http://schemas.openxmlformats.org/officeDocument/2006/relationships/slideLayout" Target="../slideLayouts/slideLayout25.xml"/><Relationship Id="rId10" Type="http://schemas.openxmlformats.org/officeDocument/2006/relationships/slideLayout" Target="../slideLayouts/slideLayout30.xml"/><Relationship Id="rId4" Type="http://schemas.openxmlformats.org/officeDocument/2006/relationships/slideLayout" Target="../slideLayouts/slideLayout24.xml"/><Relationship Id="rId9" Type="http://schemas.openxmlformats.org/officeDocument/2006/relationships/slideLayout" Target="../slideLayouts/slideLayout2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001974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5/19/2022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61525660"/>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80268385"/>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5/19/2022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60369199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BMSK4014 </a:t>
            </a:r>
            <a:br>
              <a:rPr lang="en-GB" altLang="en-US" sz="2400" dirty="0"/>
            </a:br>
            <a:r>
              <a:rPr lang="en-GB" sz="2400" dirty="0"/>
              <a:t>Problem Solving and Decision Making</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1</a:t>
            </a:r>
            <a:r>
              <a:rPr lang="en-GB" sz="4400" b="0" i="0" u="none" strike="noStrike" dirty="0">
                <a:solidFill>
                  <a:srgbClr val="000000"/>
                </a:solidFill>
                <a:effectLst/>
                <a:latin typeface="Calibri Light" panose="020F0302020204030204" pitchFamily="34" charset="0"/>
              </a:rPr>
              <a:t> </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190984" y="259556"/>
            <a:ext cx="7870825" cy="1143000"/>
          </a:xfrm>
        </p:spPr>
        <p:txBody>
          <a:bodyPr/>
          <a:lstStyle/>
          <a:p>
            <a:pPr algn="l">
              <a:defRPr/>
            </a:pPr>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856090" y="1694033"/>
            <a:ext cx="10972800" cy="3847053"/>
          </a:xfrm>
        </p:spPr>
        <p:txBody>
          <a:bodyPr/>
          <a:lstStyle/>
          <a:p>
            <a:pPr>
              <a:lnSpc>
                <a:spcPct val="100000"/>
              </a:lnSpc>
            </a:pPr>
            <a:r>
              <a:rPr lang="en-GB" altLang="en-US" sz="3200" dirty="0">
                <a:latin typeface="Arial" charset="0"/>
                <a:cs typeface="Arial" charset="0"/>
              </a:rPr>
              <a:t>Introduction to Problem Solving</a:t>
            </a:r>
          </a:p>
          <a:p>
            <a:pPr>
              <a:lnSpc>
                <a:spcPct val="100000"/>
              </a:lnSpc>
            </a:pPr>
            <a:endParaRPr lang="en-GB" altLang="en-US" sz="3200" dirty="0">
              <a:latin typeface="Arial" charset="0"/>
              <a:cs typeface="Arial" charset="0"/>
            </a:endParaRPr>
          </a:p>
          <a:p>
            <a:pPr>
              <a:lnSpc>
                <a:spcPct val="100000"/>
              </a:lnSpc>
            </a:pPr>
            <a:r>
              <a:rPr lang="en-GB" altLang="en-US" sz="3200" dirty="0">
                <a:latin typeface="Arial" charset="0"/>
                <a:cs typeface="Arial" charset="0"/>
              </a:rPr>
              <a:t>Scope &amp; Impact</a:t>
            </a:r>
          </a:p>
          <a:p>
            <a:pPr>
              <a:lnSpc>
                <a:spcPct val="100000"/>
              </a:lnSpc>
            </a:pPr>
            <a:endParaRPr lang="en-GB" altLang="en-US" sz="3200" dirty="0">
              <a:latin typeface="Arial" charset="0"/>
              <a:cs typeface="Arial" charset="0"/>
            </a:endParaRPr>
          </a:p>
          <a:p>
            <a:pPr>
              <a:lnSpc>
                <a:spcPct val="100000"/>
              </a:lnSpc>
            </a:pPr>
            <a:r>
              <a:rPr lang="en-GB" altLang="en-US" sz="3200" dirty="0">
                <a:latin typeface="Arial" charset="0"/>
                <a:cs typeface="Arial" charset="0"/>
              </a:rPr>
              <a:t>Problem Categories</a:t>
            </a:r>
          </a:p>
          <a:p>
            <a:pPr marL="0" indent="0">
              <a:buFont typeface="Arial" charset="0"/>
              <a:buNone/>
            </a:pPr>
            <a:endParaRPr lang="en-GB" altLang="en-US" sz="900" dirty="0">
              <a:latin typeface="Arial" charset="0"/>
              <a:cs typeface="Arial"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3</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A90A8987-56C9-45DB-855B-839C6BA65487}"/>
              </a:ext>
            </a:extLst>
          </p:cNvPr>
          <p:cNvSpPr>
            <a:spLocks noGrp="1"/>
          </p:cNvSpPr>
          <p:nvPr>
            <p:ph type="title"/>
          </p:nvPr>
        </p:nvSpPr>
        <p:spPr>
          <a:xfrm>
            <a:off x="118534" y="233046"/>
            <a:ext cx="8229600" cy="1143000"/>
          </a:xfrm>
        </p:spPr>
        <p:txBody>
          <a:bodyPr/>
          <a:lstStyle/>
          <a:p>
            <a:pPr>
              <a:defRPr/>
            </a:pP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Aims &amp; Objectives</a:t>
            </a:r>
          </a:p>
        </p:txBody>
      </p:sp>
      <p:sp>
        <p:nvSpPr>
          <p:cNvPr id="39939" name="Content Placeholder 2"/>
          <p:cNvSpPr>
            <a:spLocks noGrp="1"/>
          </p:cNvSpPr>
          <p:nvPr>
            <p:ph idx="1"/>
          </p:nvPr>
        </p:nvSpPr>
        <p:spPr>
          <a:xfrm>
            <a:off x="497620" y="1054469"/>
            <a:ext cx="11275280" cy="3965940"/>
          </a:xfrm>
        </p:spPr>
        <p:txBody>
          <a:bodyPr>
            <a:normAutofit/>
          </a:bodyPr>
          <a:lstStyle/>
          <a:p>
            <a:pPr marL="0" indent="0">
              <a:buNone/>
            </a:pPr>
            <a:endParaRPr lang="en-GB" altLang="en-US" sz="1800" b="1" i="1" dirty="0">
              <a:latin typeface="Arial" charset="0"/>
              <a:cs typeface="Arial" charset="0"/>
            </a:endParaRPr>
          </a:p>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4</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7">
            <a:extLst>
              <a:ext uri="{FF2B5EF4-FFF2-40B4-BE49-F238E27FC236}">
                <a16:creationId xmlns:a16="http://schemas.microsoft.com/office/drawing/2014/main" id="{2CB3B5AB-4FA6-43BC-A5D2-CC111913C505}"/>
              </a:ext>
            </a:extLst>
          </p:cNvPr>
          <p:cNvSpPr txBox="1">
            <a:spLocks noChangeArrowheads="1"/>
          </p:cNvSpPr>
          <p:nvPr/>
        </p:nvSpPr>
        <p:spPr bwMode="auto">
          <a:xfrm>
            <a:off x="541400" y="1469554"/>
            <a:ext cx="11231500"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r>
              <a:rPr lang="en-GB" altLang="en-US" sz="2800" b="1" dirty="0">
                <a:latin typeface="Corbel" pitchFamily="34" charset="0"/>
              </a:rPr>
              <a:t>AIM: </a:t>
            </a:r>
            <a:r>
              <a:rPr lang="en-GB" altLang="en-US" sz="2800" i="1" dirty="0">
                <a:latin typeface="Corbel" pitchFamily="34" charset="0"/>
              </a:rPr>
              <a:t>To enable learners to make effective decisions to solve complex problems in the workplace</a:t>
            </a:r>
            <a:r>
              <a:rPr lang="en-GB" altLang="en-US" sz="2800" dirty="0">
                <a:latin typeface="Garamond" pitchFamily="18" charset="0"/>
              </a:rPr>
              <a:t>.</a:t>
            </a:r>
          </a:p>
        </p:txBody>
      </p:sp>
      <p:sp>
        <p:nvSpPr>
          <p:cNvPr id="7" name="Content Placeholder 3">
            <a:extLst>
              <a:ext uri="{FF2B5EF4-FFF2-40B4-BE49-F238E27FC236}">
                <a16:creationId xmlns:a16="http://schemas.microsoft.com/office/drawing/2014/main" id="{A004F461-24CE-474A-AF89-A0C24CAC7B95}"/>
              </a:ext>
            </a:extLst>
          </p:cNvPr>
          <p:cNvSpPr txBox="1">
            <a:spLocks/>
          </p:cNvSpPr>
          <p:nvPr/>
        </p:nvSpPr>
        <p:spPr>
          <a:xfrm>
            <a:off x="570707" y="2736855"/>
            <a:ext cx="11683674" cy="36195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19062" indent="0">
              <a:buFont typeface="Arial" charset="0"/>
              <a:buNone/>
              <a:defRPr/>
            </a:pPr>
            <a:r>
              <a:rPr lang="en-GB" sz="2800" b="1" dirty="0">
                <a:latin typeface="Arial" panose="020B0604020202020204" pitchFamily="34" charset="0"/>
                <a:cs typeface="Arial" panose="020B0604020202020204" pitchFamily="34" charset="0"/>
              </a:rPr>
              <a:t>Objectives</a:t>
            </a:r>
            <a:r>
              <a:rPr lang="en-GB" sz="2800" dirty="0">
                <a:latin typeface="Arial" panose="020B0604020202020204" pitchFamily="34" charset="0"/>
                <a:cs typeface="Arial" panose="020B0604020202020204" pitchFamily="34" charset="0"/>
              </a:rPr>
              <a:t> - At the end of this module the learner will:</a:t>
            </a:r>
          </a:p>
          <a:p>
            <a:pPr marL="119062" indent="0">
              <a:buFont typeface="Arial" charset="0"/>
              <a:buNone/>
              <a:defRPr/>
            </a:pPr>
            <a:endParaRPr lang="en-GB" sz="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Be able to analyse a complex problem in the context of the workplace</a:t>
            </a:r>
          </a:p>
          <a:p>
            <a:pPr>
              <a:defRPr/>
            </a:pPr>
            <a:r>
              <a:rPr lang="en-GB" sz="2800" dirty="0">
                <a:latin typeface="Arial" panose="020B0604020202020204" pitchFamily="34" charset="0"/>
                <a:cs typeface="Arial" panose="020B0604020202020204" pitchFamily="34" charset="0"/>
              </a:rPr>
              <a:t>Be able to apply decision making techniques when assessing possible solutions</a:t>
            </a:r>
          </a:p>
          <a:p>
            <a:pPr>
              <a:defRPr/>
            </a:pPr>
            <a:r>
              <a:rPr lang="en-GB" sz="2800" dirty="0">
                <a:latin typeface="Arial" panose="020B0604020202020204" pitchFamily="34" charset="0"/>
                <a:cs typeface="Arial" panose="020B0604020202020204" pitchFamily="34" charset="0"/>
              </a:rPr>
              <a:t>Be able to plan how you will implement the solution</a:t>
            </a:r>
          </a:p>
          <a:p>
            <a:pPr marL="0" indent="0">
              <a:buFont typeface="Arial" charset="0"/>
              <a:buNone/>
              <a:defRP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5062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8DD5A2BA-F111-49B7-A597-BD63B07F2044}"/>
              </a:ext>
            </a:extLst>
          </p:cNvPr>
          <p:cNvSpPr>
            <a:spLocks noGrp="1"/>
          </p:cNvSpPr>
          <p:nvPr>
            <p:ph type="title"/>
          </p:nvPr>
        </p:nvSpPr>
        <p:spPr>
          <a:xfrm>
            <a:off x="219808" y="274638"/>
            <a:ext cx="9790884" cy="997571"/>
          </a:xfrm>
        </p:spPr>
        <p:txBody>
          <a:bodyPr>
            <a:noAutofit/>
          </a:bodyPr>
          <a:lstStyle/>
          <a:p>
            <a:pPr>
              <a:defRPr/>
            </a:pP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 &amp; decision making</a:t>
            </a:r>
          </a:p>
        </p:txBody>
      </p:sp>
      <p:sp>
        <p:nvSpPr>
          <p:cNvPr id="39939" name="Content Placeholder 2"/>
          <p:cNvSpPr>
            <a:spLocks noGrp="1"/>
          </p:cNvSpPr>
          <p:nvPr>
            <p:ph idx="1"/>
          </p:nvPr>
        </p:nvSpPr>
        <p:spPr>
          <a:xfrm>
            <a:off x="219808" y="1169377"/>
            <a:ext cx="11362592" cy="3939077"/>
          </a:xfrm>
        </p:spPr>
        <p:txBody>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5</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65052" y="136520"/>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http://jpcjaipur.org/yahoo_site_admin/assets/images/Simple-Decision-Making-Model.306225022_std.jpg">
            <a:extLst>
              <a:ext uri="{FF2B5EF4-FFF2-40B4-BE49-F238E27FC236}">
                <a16:creationId xmlns:a16="http://schemas.microsoft.com/office/drawing/2014/main" id="{7CD7BABF-3632-49CB-ABFA-ADB2F311CA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67580" y="1169377"/>
            <a:ext cx="5040312"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49817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916134" y="1902129"/>
            <a:ext cx="11345618" cy="3708399"/>
          </a:xfrm>
        </p:spPr>
        <p:txBody>
          <a:bodyPr/>
          <a:lstStyle/>
          <a:p>
            <a:pPr>
              <a:lnSpc>
                <a:spcPct val="90000"/>
              </a:lnSpc>
              <a:buNone/>
            </a:pPr>
            <a:r>
              <a:rPr lang="en-GB" altLang="en-US" sz="2800" b="1" dirty="0">
                <a:latin typeface="Arial" charset="0"/>
                <a:cs typeface="Arial" charset="0"/>
              </a:rPr>
              <a:t>Definition</a:t>
            </a:r>
            <a:r>
              <a:rPr lang="en-GB" altLang="en-US" sz="2800" dirty="0">
                <a:latin typeface="Arial" charset="0"/>
                <a:cs typeface="Arial" charset="0"/>
              </a:rPr>
              <a:t>?</a:t>
            </a:r>
          </a:p>
          <a:p>
            <a:pPr>
              <a:lnSpc>
                <a:spcPct val="90000"/>
              </a:lnSpc>
              <a:buNone/>
            </a:pPr>
            <a:endParaRPr lang="en-GB" altLang="en-US" sz="800" b="1" dirty="0">
              <a:latin typeface="Arial" charset="0"/>
              <a:cs typeface="Arial" charset="0"/>
            </a:endParaRPr>
          </a:p>
          <a:p>
            <a:pPr>
              <a:lnSpc>
                <a:spcPct val="90000"/>
              </a:lnSpc>
              <a:buNone/>
            </a:pPr>
            <a:r>
              <a:rPr lang="en-GB" altLang="en-US" sz="2800" dirty="0">
                <a:latin typeface="Arial" charset="0"/>
                <a:cs typeface="Arial" charset="0"/>
              </a:rPr>
              <a:t>A problem can be defined as a circumstance where there is a gap between the situation as you perceive it and what you believe the situation should be</a:t>
            </a:r>
          </a:p>
          <a:p>
            <a:pPr>
              <a:lnSpc>
                <a:spcPct val="90000"/>
              </a:lnSpc>
              <a:buNone/>
            </a:pPr>
            <a:r>
              <a:rPr lang="en-GB" altLang="en-US" sz="2800" b="1" dirty="0">
                <a:latin typeface="Arial" charset="0"/>
                <a:cs typeface="Arial" charset="0"/>
              </a:rPr>
              <a:t>or</a:t>
            </a:r>
          </a:p>
          <a:p>
            <a:pPr>
              <a:lnSpc>
                <a:spcPct val="90000"/>
              </a:lnSpc>
              <a:buNone/>
            </a:pPr>
            <a:endParaRPr lang="en-GB" altLang="en-US" sz="800" b="1" dirty="0">
              <a:latin typeface="Arial" charset="0"/>
              <a:cs typeface="Arial" charset="0"/>
            </a:endParaRPr>
          </a:p>
          <a:p>
            <a:pPr>
              <a:lnSpc>
                <a:spcPct val="90000"/>
              </a:lnSpc>
              <a:buNone/>
            </a:pPr>
            <a:r>
              <a:rPr lang="en-GB" altLang="en-US" sz="2800" dirty="0">
                <a:latin typeface="Arial" charset="0"/>
                <a:cs typeface="Arial" charset="0"/>
              </a:rPr>
              <a:t>A perceived gap between the existing state and a desired state or a deviation from the norm, standard or status quo. </a:t>
            </a: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581D90C9-E443-40DD-8DAC-A5E71C3FC66B}" type="slidenum">
              <a:rPr lang="en-GB">
                <a:solidFill>
                  <a:prstClr val="black">
                    <a:tint val="75000"/>
                  </a:prstClr>
                </a:solidFill>
                <a:latin typeface="Calibri"/>
              </a:rPr>
              <a:pPr>
                <a:defRPr/>
              </a:pPr>
              <a:t>6</a:t>
            </a:fld>
            <a:endParaRPr lang="en-GB" dirty="0">
              <a:solidFill>
                <a:prstClr val="black">
                  <a:tint val="75000"/>
                </a:prstClr>
              </a:solidFill>
              <a:latin typeface="Calibri"/>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7">
            <a:extLst>
              <a:ext uri="{FF2B5EF4-FFF2-40B4-BE49-F238E27FC236}">
                <a16:creationId xmlns:a16="http://schemas.microsoft.com/office/drawing/2014/main" id="{E0EE6D95-A614-4857-BC2A-A1531FD3EB01}"/>
              </a:ext>
            </a:extLst>
          </p:cNvPr>
          <p:cNvSpPr txBox="1">
            <a:spLocks noChangeArrowheads="1"/>
          </p:cNvSpPr>
          <p:nvPr/>
        </p:nvSpPr>
        <p:spPr>
          <a:xfrm>
            <a:off x="0" y="164935"/>
            <a:ext cx="8569187" cy="146685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20858962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17B9EBF-40DA-438E-9F7E-9CE0AD1D2F56}"/>
              </a:ext>
            </a:extLst>
          </p:cNvPr>
          <p:cNvSpPr>
            <a:spLocks noGrp="1"/>
          </p:cNvSpPr>
          <p:nvPr>
            <p:ph type="title"/>
          </p:nvPr>
        </p:nvSpPr>
        <p:spPr>
          <a:xfrm>
            <a:off x="175684" y="460858"/>
            <a:ext cx="8662946" cy="1143000"/>
          </a:xfrm>
        </p:spPr>
        <p:txBody>
          <a:bodyPr/>
          <a:lstStyle/>
          <a:p>
            <a:pPr eaLnBrk="1" fontAlgn="auto" hangingPunct="1">
              <a:spcAft>
                <a:spcPts val="0"/>
              </a:spcAft>
              <a:defRPr/>
            </a:pP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 of decision making?</a:t>
            </a:r>
          </a:p>
        </p:txBody>
      </p:sp>
      <p:sp>
        <p:nvSpPr>
          <p:cNvPr id="39939" name="Content Placeholder 2"/>
          <p:cNvSpPr>
            <a:spLocks noGrp="1"/>
          </p:cNvSpPr>
          <p:nvPr>
            <p:ph idx="1"/>
          </p:nvPr>
        </p:nvSpPr>
        <p:spPr>
          <a:xfrm>
            <a:off x="1192212" y="904998"/>
            <a:ext cx="10308125" cy="4423140"/>
          </a:xfrm>
        </p:spPr>
        <p:txBody>
          <a:bodyPr>
            <a:normAutofit/>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7</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5">
            <a:extLst>
              <a:ext uri="{FF2B5EF4-FFF2-40B4-BE49-F238E27FC236}">
                <a16:creationId xmlns:a16="http://schemas.microsoft.com/office/drawing/2014/main" id="{A3E17981-024F-40FD-AEE5-74DD90BFE032}"/>
              </a:ext>
            </a:extLst>
          </p:cNvPr>
          <p:cNvSpPr txBox="1">
            <a:spLocks/>
          </p:cNvSpPr>
          <p:nvPr/>
        </p:nvSpPr>
        <p:spPr>
          <a:xfrm>
            <a:off x="993913" y="2060575"/>
            <a:ext cx="8810045" cy="2003425"/>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r>
              <a:rPr lang="en-GB" altLang="en-US" dirty="0">
                <a:latin typeface="Arial" charset="0"/>
                <a:cs typeface="Arial" charset="0"/>
              </a:rPr>
              <a:t>Decision Making is the act of choosing between two or more courses of action.</a:t>
            </a:r>
          </a:p>
        </p:txBody>
      </p:sp>
      <p:pic>
        <p:nvPicPr>
          <p:cNvPr id="7" name="Picture 2" descr="http://blog.theravid.com/wp-content/uploads/2013/08/23103-3f32e7b422222222.jpg">
            <a:extLst>
              <a:ext uri="{FF2B5EF4-FFF2-40B4-BE49-F238E27FC236}">
                <a16:creationId xmlns:a16="http://schemas.microsoft.com/office/drawing/2014/main" id="{D30798B1-ECD3-4199-803B-07C40CD281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075" y="2902762"/>
            <a:ext cx="2735262" cy="25711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5374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B27F0-6677-45AE-8C18-1B13B2094039}"/>
              </a:ext>
            </a:extLst>
          </p:cNvPr>
          <p:cNvSpPr>
            <a:spLocks noGrp="1"/>
          </p:cNvSpPr>
          <p:nvPr>
            <p:ph type="title"/>
          </p:nvPr>
        </p:nvSpPr>
        <p:spPr>
          <a:xfrm>
            <a:off x="257755" y="357178"/>
            <a:ext cx="10515600" cy="1325563"/>
          </a:xfrm>
        </p:spPr>
        <p:txBody>
          <a:bodyPr>
            <a:normAutofit/>
          </a:bodyPr>
          <a:lstStyle/>
          <a:p>
            <a:r>
              <a:rPr lang="en-GB" sz="4400" b="1" dirty="0">
                <a:latin typeface="+mn-lt"/>
              </a:rPr>
              <a:t>Problem Solving…</a:t>
            </a:r>
          </a:p>
        </p:txBody>
      </p:sp>
      <p:sp>
        <p:nvSpPr>
          <p:cNvPr id="3" name="Content Placeholder 2">
            <a:extLst>
              <a:ext uri="{FF2B5EF4-FFF2-40B4-BE49-F238E27FC236}">
                <a16:creationId xmlns:a16="http://schemas.microsoft.com/office/drawing/2014/main" id="{6DD411BD-61E7-45AC-9F33-1BF71CEDC71A}"/>
              </a:ext>
            </a:extLst>
          </p:cNvPr>
          <p:cNvSpPr>
            <a:spLocks noGrp="1"/>
          </p:cNvSpPr>
          <p:nvPr>
            <p:ph idx="1"/>
          </p:nvPr>
        </p:nvSpPr>
        <p:spPr>
          <a:xfrm>
            <a:off x="1076739" y="1785869"/>
            <a:ext cx="10515600" cy="4351338"/>
          </a:xfrm>
        </p:spPr>
        <p:txBody>
          <a:bodyPr>
            <a:normAutofit/>
          </a:bodyPr>
          <a:lstStyle/>
          <a:p>
            <a:pPr marL="0" indent="0">
              <a:buNone/>
            </a:pPr>
            <a:r>
              <a:rPr lang="en-GB" sz="3200" dirty="0"/>
              <a:t>……..is a task best performed by teams and reliant on effective communication.</a:t>
            </a:r>
          </a:p>
          <a:p>
            <a:pPr marL="0" indent="0">
              <a:buNone/>
            </a:pPr>
            <a:endParaRPr lang="en-GB" sz="3200" dirty="0"/>
          </a:p>
          <a:p>
            <a:pPr marL="0" indent="0">
              <a:buNone/>
            </a:pPr>
            <a:endParaRPr lang="en-GB" sz="3200" dirty="0"/>
          </a:p>
          <a:p>
            <a:pPr marL="0" indent="0">
              <a:buNone/>
            </a:pPr>
            <a:r>
              <a:rPr lang="en-GB" sz="3200" dirty="0"/>
              <a:t>Is this true? False? Why?</a:t>
            </a:r>
          </a:p>
          <a:p>
            <a:pPr marL="0" indent="0">
              <a:buNone/>
            </a:pPr>
            <a:endParaRPr lang="en-GB" dirty="0"/>
          </a:p>
        </p:txBody>
      </p:sp>
    </p:spTree>
    <p:extLst>
      <p:ext uri="{BB962C8B-B14F-4D97-AF65-F5344CB8AC3E}">
        <p14:creationId xmlns:p14="http://schemas.microsoft.com/office/powerpoint/2010/main" val="1900392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Content Placeholder 2"/>
          <p:cNvSpPr>
            <a:spLocks noGrp="1"/>
          </p:cNvSpPr>
          <p:nvPr>
            <p:ph idx="1"/>
          </p:nvPr>
        </p:nvSpPr>
        <p:spPr>
          <a:xfrm>
            <a:off x="671885" y="1422400"/>
            <a:ext cx="11125200" cy="3853109"/>
          </a:xfrm>
        </p:spPr>
        <p:txBody>
          <a:bodyPr>
            <a:normAutofit/>
          </a:bodyPr>
          <a:lstStyle/>
          <a:p>
            <a:pPr>
              <a:buFontTx/>
              <a:buNone/>
            </a:pPr>
            <a:r>
              <a:rPr lang="en-GB" altLang="en-US" sz="2400" b="1" dirty="0">
                <a:latin typeface="Arial" charset="0"/>
                <a:cs typeface="Arial" charset="0"/>
              </a:rPr>
              <a:t>Knowledge</a:t>
            </a:r>
            <a:r>
              <a:rPr lang="en-GB" altLang="en-US" sz="2400" dirty="0">
                <a:latin typeface="Arial" charset="0"/>
                <a:cs typeface="Arial" charset="0"/>
              </a:rPr>
              <a:t> </a:t>
            </a:r>
          </a:p>
          <a:p>
            <a:pPr>
              <a:buFontTx/>
              <a:buNone/>
            </a:pPr>
            <a:r>
              <a:rPr lang="en-GB" altLang="en-US" sz="2400" dirty="0">
                <a:latin typeface="Arial" charset="0"/>
                <a:cs typeface="Arial" charset="0"/>
              </a:rPr>
              <a:t>	of People, tasks and organisational influences (policy/ objectives/procedure)</a:t>
            </a:r>
          </a:p>
          <a:p>
            <a:pPr>
              <a:buFontTx/>
              <a:buNone/>
            </a:pPr>
            <a:endParaRPr lang="en-GB" altLang="en-US" sz="2400" dirty="0">
              <a:latin typeface="Arial" charset="0"/>
              <a:cs typeface="Arial" charset="0"/>
            </a:endParaRPr>
          </a:p>
          <a:p>
            <a:pPr>
              <a:buFontTx/>
              <a:buNone/>
            </a:pPr>
            <a:r>
              <a:rPr lang="en-GB" altLang="en-US" sz="2400" b="1" dirty="0">
                <a:latin typeface="Arial" charset="0"/>
                <a:cs typeface="Arial" charset="0"/>
              </a:rPr>
              <a:t>Skills</a:t>
            </a:r>
            <a:r>
              <a:rPr lang="en-GB" altLang="en-US" sz="2400" dirty="0">
                <a:latin typeface="Arial" charset="0"/>
                <a:cs typeface="Arial" charset="0"/>
              </a:rPr>
              <a:t> </a:t>
            </a:r>
          </a:p>
          <a:p>
            <a:pPr>
              <a:buFontTx/>
              <a:buNone/>
            </a:pPr>
            <a:r>
              <a:rPr lang="en-GB" altLang="en-US" sz="2400" dirty="0">
                <a:latin typeface="Arial" charset="0"/>
                <a:cs typeface="Arial" charset="0"/>
              </a:rPr>
              <a:t>	in identifying, analysing and finding solutions to problems</a:t>
            </a:r>
          </a:p>
          <a:p>
            <a:pPr>
              <a:buFontTx/>
              <a:buNone/>
            </a:pPr>
            <a:endParaRPr lang="en-GB" altLang="en-US" sz="2400" dirty="0">
              <a:latin typeface="Arial" charset="0"/>
              <a:cs typeface="Arial" charset="0"/>
            </a:endParaRPr>
          </a:p>
          <a:p>
            <a:pPr>
              <a:buFontTx/>
              <a:buNone/>
            </a:pPr>
            <a:r>
              <a:rPr lang="en-GB" altLang="en-US" sz="2400" b="1" dirty="0">
                <a:latin typeface="Arial" charset="0"/>
                <a:cs typeface="Arial" charset="0"/>
              </a:rPr>
              <a:t>Judgement</a:t>
            </a:r>
            <a:r>
              <a:rPr lang="en-GB" altLang="en-US" sz="2400" dirty="0">
                <a:latin typeface="Arial" charset="0"/>
                <a:cs typeface="Arial" charset="0"/>
              </a:rPr>
              <a:t> </a:t>
            </a:r>
          </a:p>
          <a:p>
            <a:pPr>
              <a:buFontTx/>
              <a:buNone/>
            </a:pPr>
            <a:r>
              <a:rPr lang="en-GB" altLang="en-US" sz="2400" dirty="0">
                <a:latin typeface="Arial" charset="0"/>
                <a:cs typeface="Arial" charset="0"/>
              </a:rPr>
              <a:t>	to assist in decision-making throughout the problem-solving process.</a:t>
            </a:r>
          </a:p>
          <a:p>
            <a:pPr marL="0" indent="0">
              <a:buNone/>
            </a:pPr>
            <a:endParaRPr lang="en-GB" altLang="en-US" sz="24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9</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7">
            <a:extLst>
              <a:ext uri="{FF2B5EF4-FFF2-40B4-BE49-F238E27FC236}">
                <a16:creationId xmlns:a16="http://schemas.microsoft.com/office/drawing/2014/main" id="{2964549B-9A31-4E33-ACEA-A58D974AB32B}"/>
              </a:ext>
            </a:extLst>
          </p:cNvPr>
          <p:cNvSpPr txBox="1">
            <a:spLocks noChangeArrowheads="1"/>
          </p:cNvSpPr>
          <p:nvPr/>
        </p:nvSpPr>
        <p:spPr bwMode="auto">
          <a:xfrm>
            <a:off x="0" y="260350"/>
            <a:ext cx="8324850" cy="116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GB" alt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Solving</a:t>
            </a:r>
          </a:p>
        </p:txBody>
      </p:sp>
    </p:spTree>
    <p:extLst>
      <p:ext uri="{BB962C8B-B14F-4D97-AF65-F5344CB8AC3E}">
        <p14:creationId xmlns:p14="http://schemas.microsoft.com/office/powerpoint/2010/main" val="690162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99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99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6" end="6"/>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9939">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9939">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A75A138E-7FC4-40BA-92A7-F8EEE5503EDA}"/>
              </a:ext>
            </a:extLst>
          </p:cNvPr>
          <p:cNvSpPr>
            <a:spLocks noGrp="1" noChangeArrowheads="1"/>
          </p:cNvSpPr>
          <p:nvPr>
            <p:ph type="title"/>
          </p:nvPr>
        </p:nvSpPr>
        <p:spPr>
          <a:xfrm>
            <a:off x="229774" y="205111"/>
            <a:ext cx="8229600" cy="1143000"/>
          </a:xfrm>
        </p:spPr>
        <p:txBody>
          <a:bodyPr/>
          <a:lstStyle/>
          <a:p>
            <a:pPr>
              <a:defRPr/>
            </a:pPr>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Diagnosing Problems</a:t>
            </a:r>
          </a:p>
        </p:txBody>
      </p:sp>
      <p:sp>
        <p:nvSpPr>
          <p:cNvPr id="39939" name="Content Placeholder 2"/>
          <p:cNvSpPr>
            <a:spLocks noGrp="1"/>
          </p:cNvSpPr>
          <p:nvPr>
            <p:ph idx="1"/>
          </p:nvPr>
        </p:nvSpPr>
        <p:spPr>
          <a:xfrm>
            <a:off x="664674" y="1265483"/>
            <a:ext cx="11055471" cy="4238625"/>
          </a:xfrm>
        </p:spPr>
        <p:txBody>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A71ADC00-556C-4D8F-9EF7-5ABCA9355528}" type="slidenum">
              <a:rPr lang="en-GB">
                <a:solidFill>
                  <a:prstClr val="black">
                    <a:tint val="75000"/>
                  </a:prstClr>
                </a:solidFill>
                <a:latin typeface="Calibri"/>
              </a:rPr>
              <a:pPr>
                <a:defRPr/>
              </a:pPr>
              <a:t>10</a:t>
            </a:fld>
            <a:endParaRPr lang="en-GB" dirty="0">
              <a:solidFill>
                <a:prstClr val="black">
                  <a:tint val="75000"/>
                </a:prstClr>
              </a:solidFill>
              <a:latin typeface="Calibri"/>
            </a:endParaRPr>
          </a:p>
        </p:txBody>
      </p:sp>
      <p:pic>
        <p:nvPicPr>
          <p:cNvPr id="5018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49B4675D-868B-4C6F-8794-49C89FED8085}"/>
              </a:ext>
            </a:extLst>
          </p:cNvPr>
          <p:cNvSpPr/>
          <p:nvPr/>
        </p:nvSpPr>
        <p:spPr>
          <a:xfrm>
            <a:off x="468313" y="1462654"/>
            <a:ext cx="11251832" cy="3637919"/>
          </a:xfrm>
          <a:prstGeom prst="rect">
            <a:avLst/>
          </a:prstGeom>
        </p:spPr>
        <p:txBody>
          <a:bodyPr wrap="square">
            <a:spAutoFit/>
          </a:bodyPr>
          <a:lstStyle/>
          <a:p>
            <a:pPr>
              <a:lnSpc>
                <a:spcPct val="90000"/>
              </a:lnSpc>
              <a:buFontTx/>
              <a:buNone/>
            </a:pPr>
            <a:r>
              <a:rPr lang="en-GB" altLang="en-US" sz="3200" dirty="0">
                <a:latin typeface="Arial" charset="0"/>
                <a:cs typeface="Arial" charset="0"/>
              </a:rPr>
              <a:t>The first stage in the problem-solving process is recognising a problem exists</a:t>
            </a:r>
          </a:p>
          <a:p>
            <a:pPr>
              <a:lnSpc>
                <a:spcPct val="90000"/>
              </a:lnSpc>
            </a:pPr>
            <a:endParaRPr lang="en-GB" altLang="en-US" sz="3200" dirty="0">
              <a:latin typeface="Arial" charset="0"/>
              <a:cs typeface="Arial" charset="0"/>
            </a:endParaRPr>
          </a:p>
          <a:p>
            <a:pPr marL="457200" indent="-457200">
              <a:lnSpc>
                <a:spcPct val="90000"/>
              </a:lnSpc>
              <a:buFont typeface="Arial" panose="020B0604020202020204" pitchFamily="34" charset="0"/>
              <a:buChar char="•"/>
            </a:pPr>
            <a:r>
              <a:rPr lang="en-GB" altLang="en-US" sz="3200" dirty="0">
                <a:latin typeface="Arial" charset="0"/>
                <a:cs typeface="Arial" charset="0"/>
              </a:rPr>
              <a:t>	Many day-to-day problems can easily be resolved by taking decisive action</a:t>
            </a:r>
          </a:p>
          <a:p>
            <a:pPr marL="457200" indent="-457200">
              <a:lnSpc>
                <a:spcPct val="90000"/>
              </a:lnSpc>
              <a:buFont typeface="Arial" panose="020B0604020202020204" pitchFamily="34" charset="0"/>
              <a:buChar char="•"/>
            </a:pPr>
            <a:endParaRPr lang="en-GB" altLang="en-US" sz="3200" dirty="0">
              <a:latin typeface="Arial" charset="0"/>
              <a:cs typeface="Arial" charset="0"/>
            </a:endParaRPr>
          </a:p>
          <a:p>
            <a:pPr marL="457200" indent="-457200">
              <a:lnSpc>
                <a:spcPct val="90000"/>
              </a:lnSpc>
              <a:buFont typeface="Arial" panose="020B0604020202020204" pitchFamily="34" charset="0"/>
              <a:buChar char="•"/>
            </a:pPr>
            <a:r>
              <a:rPr lang="en-GB" altLang="en-US" sz="3200" dirty="0">
                <a:latin typeface="Arial" charset="0"/>
                <a:cs typeface="Arial" charset="0"/>
              </a:rPr>
              <a:t>	Problems that are more complex often require lengthy deliberation.</a:t>
            </a:r>
          </a:p>
        </p:txBody>
      </p:sp>
    </p:spTree>
    <p:extLst>
      <p:ext uri="{BB962C8B-B14F-4D97-AF65-F5344CB8AC3E}">
        <p14:creationId xmlns:p14="http://schemas.microsoft.com/office/powerpoint/2010/main" val="2731216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F29FE3C9-1CB8-4453-9A86-58AD22C418C1}"/>
              </a:ext>
            </a:extLst>
          </p:cNvPr>
          <p:cNvSpPr>
            <a:spLocks noGrp="1" noChangeArrowheads="1"/>
          </p:cNvSpPr>
          <p:nvPr>
            <p:ph type="title"/>
          </p:nvPr>
        </p:nvSpPr>
        <p:spPr>
          <a:xfrm>
            <a:off x="147098" y="468537"/>
            <a:ext cx="10189597" cy="1143000"/>
          </a:xfrm>
        </p:spPr>
        <p:txBody>
          <a:bodyPr>
            <a:noAutofit/>
          </a:bodyPr>
          <a:lstStyle/>
          <a:p>
            <a:pPr fontAlgn="auto">
              <a:spcAft>
                <a:spcPts val="0"/>
              </a:spcAft>
              <a:defRPr/>
            </a:pPr>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Problems can be diagnosed through</a:t>
            </a:r>
          </a:p>
        </p:txBody>
      </p:sp>
      <p:sp>
        <p:nvSpPr>
          <p:cNvPr id="39939" name="Content Placeholder 2"/>
          <p:cNvSpPr>
            <a:spLocks noGrp="1"/>
          </p:cNvSpPr>
          <p:nvPr>
            <p:ph idx="1"/>
          </p:nvPr>
        </p:nvSpPr>
        <p:spPr>
          <a:xfrm>
            <a:off x="413238" y="1298032"/>
            <a:ext cx="10975731" cy="3805238"/>
          </a:xfrm>
        </p:spPr>
        <p:txBody>
          <a:bodyPr>
            <a:normAutofit/>
          </a:bodyPr>
          <a:lstStyle/>
          <a:p>
            <a:pPr marL="0" indent="0">
              <a:buNone/>
            </a:pPr>
            <a:endParaRPr lang="en-GB" altLang="en-US" sz="2800" b="1" i="1" dirty="0">
              <a:latin typeface="Arial" charset="0"/>
              <a:cs typeface="Arial" charset="0"/>
            </a:endParaRPr>
          </a:p>
          <a:p>
            <a:pPr marL="0" indent="0">
              <a:buNone/>
            </a:pPr>
            <a:endParaRPr lang="en-GB" altLang="en-US" sz="2800" b="1" i="1" dirty="0">
              <a:latin typeface="Arial" charset="0"/>
              <a:cs typeface="Arial" charset="0"/>
            </a:endParaRPr>
          </a:p>
        </p:txBody>
      </p:sp>
      <p:sp>
        <p:nvSpPr>
          <p:cNvPr id="4" name="Slide Number Placeholder 3"/>
          <p:cNvSpPr>
            <a:spLocks noGrp="1"/>
          </p:cNvSpPr>
          <p:nvPr>
            <p:ph type="sldNum" sz="quarter" idx="12"/>
          </p:nvPr>
        </p:nvSpPr>
        <p:spPr/>
        <p:txBody>
          <a:bodyPr/>
          <a:lstStyle/>
          <a:p>
            <a:pPr>
              <a:defRPr/>
            </a:pPr>
            <a:fld id="{FAFBA7DE-4895-43D2-988C-9888CAFBC059}" type="slidenum">
              <a:rPr lang="en-GB">
                <a:solidFill>
                  <a:prstClr val="black">
                    <a:tint val="75000"/>
                  </a:prstClr>
                </a:solidFill>
                <a:latin typeface="Calibri"/>
              </a:rPr>
              <a:pPr>
                <a:defRPr/>
              </a:pPr>
              <a:t>11</a:t>
            </a:fld>
            <a:endParaRPr lang="en-GB" dirty="0">
              <a:solidFill>
                <a:prstClr val="black">
                  <a:tint val="75000"/>
                </a:prstClr>
              </a:solidFill>
              <a:latin typeface="Calibri"/>
            </a:endParaRPr>
          </a:p>
        </p:txBody>
      </p:sp>
      <p:pic>
        <p:nvPicPr>
          <p:cNvPr id="5120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1626" y="60326"/>
            <a:ext cx="1408113" cy="525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07AF6A5B-C6F1-46D7-B50C-BD799BBA01A5}"/>
              </a:ext>
            </a:extLst>
          </p:cNvPr>
          <p:cNvSpPr/>
          <p:nvPr/>
        </p:nvSpPr>
        <p:spPr>
          <a:xfrm>
            <a:off x="413238" y="1863492"/>
            <a:ext cx="11423162" cy="3539430"/>
          </a:xfrm>
          <a:prstGeom prst="rect">
            <a:avLst/>
          </a:prstGeom>
        </p:spPr>
        <p:txBody>
          <a:bodyPr wrap="square">
            <a:spAutoFit/>
          </a:bodyPr>
          <a:lstStyle/>
          <a:p>
            <a:pPr marL="457200" indent="-457200">
              <a:buFont typeface="Arial" panose="020B0604020202020204" pitchFamily="34" charset="0"/>
              <a:buChar char="•"/>
            </a:pPr>
            <a:r>
              <a:rPr lang="en-GB" altLang="en-US" sz="3200" dirty="0">
                <a:latin typeface="Arial" charset="0"/>
                <a:cs typeface="Arial" charset="0"/>
              </a:rPr>
              <a:t>Continuously monitoring performance</a:t>
            </a:r>
          </a:p>
          <a:p>
            <a:pPr marL="457200" indent="-457200">
              <a:buFont typeface="Arial" panose="020B0604020202020204" pitchFamily="34" charset="0"/>
              <a:buChar char="•"/>
            </a:pPr>
            <a:endParaRPr lang="en-GB" altLang="en-US" sz="3200" dirty="0">
              <a:latin typeface="Arial" charset="0"/>
              <a:cs typeface="Arial" charset="0"/>
            </a:endParaRPr>
          </a:p>
          <a:p>
            <a:pPr marL="457200" indent="-457200">
              <a:buFont typeface="Arial" panose="020B0604020202020204" pitchFamily="34" charset="0"/>
              <a:buChar char="•"/>
            </a:pPr>
            <a:r>
              <a:rPr lang="en-GB" altLang="en-US" sz="3200" dirty="0">
                <a:latin typeface="Arial" charset="0"/>
                <a:cs typeface="Arial" charset="0"/>
              </a:rPr>
              <a:t>Listening to subordinates</a:t>
            </a:r>
          </a:p>
          <a:p>
            <a:pPr marL="457200" indent="-457200">
              <a:buFont typeface="Arial" panose="020B0604020202020204" pitchFamily="34" charset="0"/>
              <a:buChar char="•"/>
            </a:pPr>
            <a:endParaRPr lang="en-GB" altLang="en-US" sz="3200" dirty="0">
              <a:latin typeface="Arial" charset="0"/>
              <a:cs typeface="Arial" charset="0"/>
            </a:endParaRPr>
          </a:p>
          <a:p>
            <a:pPr marL="457200" indent="-457200">
              <a:buFont typeface="Arial" panose="020B0604020202020204" pitchFamily="34" charset="0"/>
              <a:buChar char="•"/>
            </a:pPr>
            <a:r>
              <a:rPr lang="en-GB" altLang="en-US" sz="3200" dirty="0">
                <a:latin typeface="Arial" charset="0"/>
                <a:cs typeface="Arial" charset="0"/>
              </a:rPr>
              <a:t>Observing subordinates’ behaviour</a:t>
            </a:r>
          </a:p>
          <a:p>
            <a:pPr marL="457200" indent="-457200">
              <a:buFont typeface="Arial" panose="020B0604020202020204" pitchFamily="34" charset="0"/>
              <a:buChar char="•"/>
            </a:pPr>
            <a:endParaRPr lang="en-GB" altLang="en-US" sz="3200" dirty="0">
              <a:latin typeface="Arial" charset="0"/>
              <a:cs typeface="Arial" charset="0"/>
            </a:endParaRPr>
          </a:p>
          <a:p>
            <a:pPr marL="457200" indent="-457200">
              <a:buFont typeface="Arial" panose="020B0604020202020204" pitchFamily="34" charset="0"/>
              <a:buChar char="•"/>
            </a:pPr>
            <a:r>
              <a:rPr lang="en-GB" altLang="en-US" sz="3200" dirty="0">
                <a:latin typeface="Arial" charset="0"/>
                <a:cs typeface="Arial" charset="0"/>
              </a:rPr>
              <a:t>Establishing the cause of the problem</a:t>
            </a:r>
            <a:endParaRPr lang="en-GB" sz="3200" dirty="0"/>
          </a:p>
        </p:txBody>
      </p:sp>
    </p:spTree>
    <p:extLst>
      <p:ext uri="{BB962C8B-B14F-4D97-AF65-F5344CB8AC3E}">
        <p14:creationId xmlns:p14="http://schemas.microsoft.com/office/powerpoint/2010/main" val="4043851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F1104-BA29-414E-A56C-B3A750787317}"/>
              </a:ext>
            </a:extLst>
          </p:cNvPr>
          <p:cNvSpPr>
            <a:spLocks noGrp="1"/>
          </p:cNvSpPr>
          <p:nvPr>
            <p:ph type="title"/>
          </p:nvPr>
        </p:nvSpPr>
        <p:spPr>
          <a:xfrm>
            <a:off x="337267" y="269714"/>
            <a:ext cx="10515600" cy="1010447"/>
          </a:xfrm>
        </p:spPr>
        <p:txBody>
          <a:bodyPr/>
          <a:lstStyle/>
          <a:p>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next?</a:t>
            </a:r>
            <a:endParaRPr lang="en-GB" sz="4400" dirty="0"/>
          </a:p>
        </p:txBody>
      </p:sp>
      <p:sp>
        <p:nvSpPr>
          <p:cNvPr id="3" name="Content Placeholder 2">
            <a:extLst>
              <a:ext uri="{FF2B5EF4-FFF2-40B4-BE49-F238E27FC236}">
                <a16:creationId xmlns:a16="http://schemas.microsoft.com/office/drawing/2014/main" id="{F4EA1360-34BF-4F61-8581-10833710AA0A}"/>
              </a:ext>
            </a:extLst>
          </p:cNvPr>
          <p:cNvSpPr>
            <a:spLocks noGrp="1"/>
          </p:cNvSpPr>
          <p:nvPr>
            <p:ph idx="1"/>
          </p:nvPr>
        </p:nvSpPr>
        <p:spPr>
          <a:xfrm>
            <a:off x="726882" y="1375576"/>
            <a:ext cx="10515600" cy="3787996"/>
          </a:xfrm>
        </p:spPr>
        <p:txBody>
          <a:bodyPr/>
          <a:lstStyle/>
          <a:p>
            <a:r>
              <a:rPr lang="en-GB" altLang="en-US" sz="3200" dirty="0">
                <a:latin typeface="Arial" charset="0"/>
                <a:cs typeface="Arial" charset="0"/>
              </a:rPr>
              <a:t>Decide to do nothing</a:t>
            </a:r>
          </a:p>
          <a:p>
            <a:endParaRPr lang="en-GB" altLang="en-US" sz="3200" dirty="0">
              <a:latin typeface="Arial" charset="0"/>
              <a:cs typeface="Arial" charset="0"/>
            </a:endParaRPr>
          </a:p>
          <a:p>
            <a:r>
              <a:rPr lang="en-GB" altLang="en-US" sz="3200" dirty="0">
                <a:latin typeface="Arial" charset="0"/>
                <a:cs typeface="Arial" charset="0"/>
              </a:rPr>
              <a:t>Keep the problem under surveillance and review it (later date)</a:t>
            </a:r>
          </a:p>
          <a:p>
            <a:endParaRPr lang="en-GB" altLang="en-US" sz="3200" dirty="0">
              <a:latin typeface="Arial" charset="0"/>
              <a:cs typeface="Arial" charset="0"/>
            </a:endParaRPr>
          </a:p>
          <a:p>
            <a:r>
              <a:rPr lang="en-GB" altLang="en-US" sz="3200" dirty="0">
                <a:latin typeface="Arial" charset="0"/>
                <a:cs typeface="Arial" charset="0"/>
              </a:rPr>
              <a:t>Contain the problem</a:t>
            </a:r>
          </a:p>
          <a:p>
            <a:endParaRPr lang="en-GB" altLang="en-US" sz="3200" dirty="0">
              <a:latin typeface="Arial" charset="0"/>
              <a:cs typeface="Arial" charset="0"/>
            </a:endParaRPr>
          </a:p>
          <a:p>
            <a:r>
              <a:rPr lang="en-GB" altLang="en-US" sz="3200" dirty="0">
                <a:latin typeface="Arial" charset="0"/>
                <a:cs typeface="Arial" charset="0"/>
              </a:rPr>
              <a:t>Find a solution</a:t>
            </a:r>
            <a:endParaRPr lang="en-GB" sz="3200" dirty="0"/>
          </a:p>
        </p:txBody>
      </p:sp>
    </p:spTree>
    <p:extLst>
      <p:ext uri="{BB962C8B-B14F-4D97-AF65-F5344CB8AC3E}">
        <p14:creationId xmlns:p14="http://schemas.microsoft.com/office/powerpoint/2010/main" val="839838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C552A-45BA-4015-AFCF-030E1CB75FAE}"/>
              </a:ext>
            </a:extLst>
          </p:cNvPr>
          <p:cNvSpPr>
            <a:spLocks noGrp="1"/>
          </p:cNvSpPr>
          <p:nvPr>
            <p:ph type="title"/>
          </p:nvPr>
        </p:nvSpPr>
        <p:spPr>
          <a:xfrm>
            <a:off x="233901" y="293568"/>
            <a:ext cx="10515600" cy="1325563"/>
          </a:xfrm>
        </p:spPr>
        <p:txBody>
          <a:bodyPr/>
          <a:lstStyle/>
          <a:p>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Initial Analysis</a:t>
            </a:r>
            <a:endParaRPr lang="en-GB" sz="4400" dirty="0"/>
          </a:p>
        </p:txBody>
      </p:sp>
      <p:sp>
        <p:nvSpPr>
          <p:cNvPr id="3" name="Content Placeholder 2">
            <a:extLst>
              <a:ext uri="{FF2B5EF4-FFF2-40B4-BE49-F238E27FC236}">
                <a16:creationId xmlns:a16="http://schemas.microsoft.com/office/drawing/2014/main" id="{004CCF13-3EFD-475E-9DDC-4303C0211B53}"/>
              </a:ext>
            </a:extLst>
          </p:cNvPr>
          <p:cNvSpPr>
            <a:spLocks noGrp="1"/>
          </p:cNvSpPr>
          <p:nvPr>
            <p:ph idx="1"/>
          </p:nvPr>
        </p:nvSpPr>
        <p:spPr>
          <a:xfrm>
            <a:off x="838200" y="1619131"/>
            <a:ext cx="10515600" cy="3525603"/>
          </a:xfrm>
        </p:spPr>
        <p:txBody>
          <a:bodyPr/>
          <a:lstStyle/>
          <a:p>
            <a:r>
              <a:rPr lang="en-GB" altLang="en-US" sz="3200" dirty="0">
                <a:latin typeface="Arial" charset="0"/>
                <a:cs typeface="Arial" charset="0"/>
              </a:rPr>
              <a:t>Gather information</a:t>
            </a:r>
          </a:p>
          <a:p>
            <a:endParaRPr lang="en-GB" altLang="en-US" sz="3200" dirty="0">
              <a:latin typeface="Arial" charset="0"/>
              <a:cs typeface="Arial" charset="0"/>
            </a:endParaRPr>
          </a:p>
          <a:p>
            <a:r>
              <a:rPr lang="en-GB" altLang="en-US" sz="3200" dirty="0">
                <a:latin typeface="Arial" charset="0"/>
                <a:cs typeface="Arial" charset="0"/>
              </a:rPr>
              <a:t>Define the scope</a:t>
            </a:r>
          </a:p>
          <a:p>
            <a:endParaRPr lang="en-GB" altLang="en-US" sz="3200" dirty="0">
              <a:latin typeface="Arial" charset="0"/>
              <a:cs typeface="Arial" charset="0"/>
            </a:endParaRPr>
          </a:p>
          <a:p>
            <a:r>
              <a:rPr lang="en-GB" altLang="en-US" sz="3200" dirty="0">
                <a:latin typeface="Arial" charset="0"/>
                <a:cs typeface="Arial" charset="0"/>
              </a:rPr>
              <a:t>Define the Impact</a:t>
            </a:r>
          </a:p>
          <a:p>
            <a:endParaRPr lang="en-GB" altLang="en-US" sz="3200" dirty="0">
              <a:latin typeface="Arial" charset="0"/>
              <a:cs typeface="Arial" charset="0"/>
            </a:endParaRPr>
          </a:p>
          <a:p>
            <a:r>
              <a:rPr lang="en-GB" altLang="en-US" sz="3200" dirty="0">
                <a:latin typeface="Arial" charset="0"/>
                <a:cs typeface="Arial" charset="0"/>
              </a:rPr>
              <a:t>Determine consequences</a:t>
            </a:r>
          </a:p>
          <a:p>
            <a:endParaRPr lang="en-GB" dirty="0"/>
          </a:p>
        </p:txBody>
      </p:sp>
    </p:spTree>
    <p:extLst>
      <p:ext uri="{BB962C8B-B14F-4D97-AF65-F5344CB8AC3E}">
        <p14:creationId xmlns:p14="http://schemas.microsoft.com/office/powerpoint/2010/main" val="15313831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092E-06DF-4495-A99E-ECFA29CBE278}"/>
              </a:ext>
            </a:extLst>
          </p:cNvPr>
          <p:cNvSpPr>
            <a:spLocks noGrp="1"/>
          </p:cNvSpPr>
          <p:nvPr>
            <p:ph type="title"/>
          </p:nvPr>
        </p:nvSpPr>
        <p:spPr>
          <a:xfrm>
            <a:off x="166977" y="365129"/>
            <a:ext cx="11961412" cy="1325563"/>
          </a:xfrm>
        </p:spPr>
        <p:txBody>
          <a:bodyPr>
            <a:normAutofit/>
          </a:bodyPr>
          <a:lstStyle/>
          <a:p>
            <a:r>
              <a:rPr lang="en-GB" sz="4400" dirty="0"/>
              <a:t>Problem Solving – Continuous Improvement</a:t>
            </a:r>
          </a:p>
        </p:txBody>
      </p:sp>
      <p:sp>
        <p:nvSpPr>
          <p:cNvPr id="3" name="Content Placeholder 2">
            <a:extLst>
              <a:ext uri="{FF2B5EF4-FFF2-40B4-BE49-F238E27FC236}">
                <a16:creationId xmlns:a16="http://schemas.microsoft.com/office/drawing/2014/main" id="{966C0039-E7E4-4234-BB5B-A049703DCDCB}"/>
              </a:ext>
            </a:extLst>
          </p:cNvPr>
          <p:cNvSpPr>
            <a:spLocks noGrp="1"/>
          </p:cNvSpPr>
          <p:nvPr>
            <p:ph idx="1"/>
          </p:nvPr>
        </p:nvSpPr>
        <p:spPr>
          <a:xfrm>
            <a:off x="230588" y="1825625"/>
            <a:ext cx="11961412" cy="4351338"/>
          </a:xfrm>
        </p:spPr>
        <p:txBody>
          <a:bodyPr/>
          <a:lstStyle/>
          <a:p>
            <a:r>
              <a:rPr lang="en-GB" sz="3200" dirty="0"/>
              <a:t>Problem Solving is a key component of Continuous Systematic Improvement </a:t>
            </a:r>
          </a:p>
          <a:p>
            <a:r>
              <a:rPr lang="en-GB" sz="3200" dirty="0"/>
              <a:t>Continuous Systematic Improvement is central to an organisation’s ability to be competitive and successful</a:t>
            </a:r>
          </a:p>
          <a:p>
            <a:r>
              <a:rPr lang="en-GB" sz="3200" dirty="0"/>
              <a:t>Why is this?  </a:t>
            </a:r>
          </a:p>
          <a:p>
            <a:pPr marL="0" indent="0" algn="ctr">
              <a:buNone/>
            </a:pPr>
            <a:r>
              <a:rPr lang="en-GB" sz="3200" b="1" i="1" dirty="0"/>
              <a:t>Discussion</a:t>
            </a:r>
          </a:p>
          <a:p>
            <a:endParaRPr lang="en-GB" dirty="0"/>
          </a:p>
        </p:txBody>
      </p:sp>
    </p:spTree>
    <p:extLst>
      <p:ext uri="{BB962C8B-B14F-4D97-AF65-F5344CB8AC3E}">
        <p14:creationId xmlns:p14="http://schemas.microsoft.com/office/powerpoint/2010/main" val="12139260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BD138-D9BF-45FF-A102-A8A7151BD10F}"/>
              </a:ext>
            </a:extLst>
          </p:cNvPr>
          <p:cNvSpPr>
            <a:spLocks noGrp="1"/>
          </p:cNvSpPr>
          <p:nvPr>
            <p:ph type="title"/>
          </p:nvPr>
        </p:nvSpPr>
        <p:spPr>
          <a:xfrm>
            <a:off x="219986" y="409810"/>
            <a:ext cx="10972800" cy="1503362"/>
          </a:xfrm>
        </p:spPr>
        <p:txBody>
          <a:bodyPr>
            <a:noAutofit/>
          </a:bodyPr>
          <a:lstStyle/>
          <a:p>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problem solving</a:t>
            </a:r>
            <a:r>
              <a:rPr lang="en-GB" altLang="en-US" sz="4400" dirty="0">
                <a:latin typeface="Arial" panose="020B0604020202020204" pitchFamily="34" charset="0"/>
                <a:cs typeface="Arial" panose="020B0604020202020204" pitchFamily="34" charset="0"/>
              </a:rPr>
              <a:t>      </a:t>
            </a:r>
            <a:br>
              <a:rPr lang="en-GB" altLang="en-US" sz="3200" dirty="0">
                <a:latin typeface="Arial" panose="020B0604020202020204" pitchFamily="34" charset="0"/>
                <a:cs typeface="Arial" panose="020B0604020202020204" pitchFamily="34" charset="0"/>
              </a:rPr>
            </a:br>
            <a:endParaRPr lang="en-GB" sz="3200" dirty="0"/>
          </a:p>
        </p:txBody>
      </p:sp>
      <p:sp>
        <p:nvSpPr>
          <p:cNvPr id="3" name="Content Placeholder 2">
            <a:extLst>
              <a:ext uri="{FF2B5EF4-FFF2-40B4-BE49-F238E27FC236}">
                <a16:creationId xmlns:a16="http://schemas.microsoft.com/office/drawing/2014/main" id="{81307A60-9337-4190-8D9C-0AF81B7EB048}"/>
              </a:ext>
            </a:extLst>
          </p:cNvPr>
          <p:cNvSpPr>
            <a:spLocks noGrp="1"/>
          </p:cNvSpPr>
          <p:nvPr>
            <p:ph idx="1"/>
          </p:nvPr>
        </p:nvSpPr>
        <p:spPr>
          <a:xfrm>
            <a:off x="609600" y="1542553"/>
            <a:ext cx="10972800" cy="3974680"/>
          </a:xfrm>
        </p:spPr>
        <p:txBody>
          <a:bodyPr/>
          <a:lstStyle/>
          <a:p>
            <a:pPr>
              <a:buFontTx/>
              <a:buNone/>
            </a:pPr>
            <a:r>
              <a:rPr lang="en-GB" altLang="en-US" sz="3200" dirty="0">
                <a:latin typeface="Arial" charset="0"/>
                <a:cs typeface="Arial" charset="0"/>
              </a:rPr>
              <a:t>What are the:</a:t>
            </a:r>
          </a:p>
          <a:p>
            <a:pPr>
              <a:buFontTx/>
              <a:buNone/>
            </a:pPr>
            <a:endParaRPr lang="en-GB" altLang="en-US" sz="3200" b="1" dirty="0">
              <a:latin typeface="Arial" charset="0"/>
              <a:cs typeface="Arial" charset="0"/>
            </a:endParaRPr>
          </a:p>
          <a:p>
            <a:pPr>
              <a:buFontTx/>
              <a:buNone/>
            </a:pPr>
            <a:r>
              <a:rPr lang="en-GB" altLang="en-US" sz="3200" b="1" dirty="0">
                <a:latin typeface="Arial" charset="0"/>
                <a:cs typeface="Arial" charset="0"/>
              </a:rPr>
              <a:t>BENEFITS</a:t>
            </a:r>
            <a:r>
              <a:rPr lang="en-GB" altLang="en-US" sz="3200" dirty="0">
                <a:latin typeface="Arial" charset="0"/>
                <a:cs typeface="Arial" charset="0"/>
              </a:rPr>
              <a:t>: to the Organisation</a:t>
            </a:r>
            <a:r>
              <a:rPr lang="en-GB" altLang="en-US" sz="3200" b="1" dirty="0">
                <a:latin typeface="Arial" charset="0"/>
                <a:cs typeface="Arial" charset="0"/>
              </a:rPr>
              <a:t>?</a:t>
            </a:r>
          </a:p>
          <a:p>
            <a:pPr>
              <a:buFontTx/>
              <a:buNone/>
            </a:pPr>
            <a:endParaRPr lang="en-GB" altLang="en-US" sz="3200" b="1" dirty="0">
              <a:latin typeface="Arial" charset="0"/>
              <a:cs typeface="Arial" charset="0"/>
            </a:endParaRPr>
          </a:p>
          <a:p>
            <a:pPr>
              <a:buFont typeface="Arial" charset="0"/>
              <a:buNone/>
            </a:pPr>
            <a:r>
              <a:rPr lang="en-GB" altLang="en-US" sz="3200" b="1" dirty="0">
                <a:latin typeface="Arial" charset="0"/>
                <a:cs typeface="Arial" charset="0"/>
              </a:rPr>
              <a:t>BENEFITS</a:t>
            </a:r>
            <a:r>
              <a:rPr lang="en-GB" altLang="en-US" sz="3200" dirty="0">
                <a:latin typeface="Arial" charset="0"/>
                <a:cs typeface="Arial" charset="0"/>
              </a:rPr>
              <a:t>: to the Team</a:t>
            </a:r>
            <a:r>
              <a:rPr lang="en-GB" altLang="en-US" sz="3200" b="1" dirty="0">
                <a:latin typeface="Arial" charset="0"/>
                <a:cs typeface="Arial" charset="0"/>
              </a:rPr>
              <a:t>?</a:t>
            </a:r>
          </a:p>
          <a:p>
            <a:pPr>
              <a:buFontTx/>
              <a:buNone/>
            </a:pPr>
            <a:endParaRPr lang="en-GB" altLang="en-US" sz="3200" b="1" dirty="0">
              <a:latin typeface="Arial" charset="0"/>
              <a:cs typeface="Arial" charset="0"/>
            </a:endParaRPr>
          </a:p>
          <a:p>
            <a:pPr>
              <a:buFont typeface="Arial" charset="0"/>
              <a:buNone/>
            </a:pPr>
            <a:r>
              <a:rPr lang="en-GB" altLang="en-US" sz="3200" b="1" dirty="0">
                <a:latin typeface="Arial" charset="0"/>
                <a:cs typeface="Arial" charset="0"/>
              </a:rPr>
              <a:t>BENEFITS</a:t>
            </a:r>
            <a:r>
              <a:rPr lang="en-GB" altLang="en-US" sz="3200" dirty="0">
                <a:latin typeface="Arial" charset="0"/>
                <a:cs typeface="Arial" charset="0"/>
              </a:rPr>
              <a:t>: to the Individual</a:t>
            </a:r>
            <a:r>
              <a:rPr lang="en-GB" altLang="en-US" sz="3200" b="1" dirty="0">
                <a:latin typeface="Arial" charset="0"/>
                <a:cs typeface="Arial" charset="0"/>
              </a:rPr>
              <a:t>?</a:t>
            </a:r>
          </a:p>
          <a:p>
            <a:endParaRPr lang="en-GB" dirty="0"/>
          </a:p>
        </p:txBody>
      </p:sp>
    </p:spTree>
    <p:extLst>
      <p:ext uri="{BB962C8B-B14F-4D97-AF65-F5344CB8AC3E}">
        <p14:creationId xmlns:p14="http://schemas.microsoft.com/office/powerpoint/2010/main" val="329692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F8855-DCA2-4719-9781-6D0D776F6073}"/>
              </a:ext>
            </a:extLst>
          </p:cNvPr>
          <p:cNvSpPr>
            <a:spLocks noGrp="1"/>
          </p:cNvSpPr>
          <p:nvPr>
            <p:ph type="title"/>
          </p:nvPr>
        </p:nvSpPr>
        <p:spPr>
          <a:xfrm>
            <a:off x="313414" y="384015"/>
            <a:ext cx="10515600" cy="1325563"/>
          </a:xfrm>
        </p:spPr>
        <p:txBody>
          <a:bodyPr/>
          <a:lstStyle/>
          <a:p>
            <a:r>
              <a:rPr lang="en-GB" altLang="en-US" sz="4400" b="1" dirty="0"/>
              <a:t>Creative Problem Solving</a:t>
            </a:r>
            <a:endParaRPr lang="en-GB" sz="4400" dirty="0"/>
          </a:p>
        </p:txBody>
      </p:sp>
      <p:sp>
        <p:nvSpPr>
          <p:cNvPr id="3" name="Content Placeholder 2">
            <a:extLst>
              <a:ext uri="{FF2B5EF4-FFF2-40B4-BE49-F238E27FC236}">
                <a16:creationId xmlns:a16="http://schemas.microsoft.com/office/drawing/2014/main" id="{6C5DA648-C3A3-4633-A4EE-2F79BAAA0C3A}"/>
              </a:ext>
            </a:extLst>
          </p:cNvPr>
          <p:cNvSpPr>
            <a:spLocks noGrp="1"/>
          </p:cNvSpPr>
          <p:nvPr>
            <p:ph idx="1"/>
          </p:nvPr>
        </p:nvSpPr>
        <p:spPr>
          <a:xfrm>
            <a:off x="718931" y="1459865"/>
            <a:ext cx="10515600" cy="4351338"/>
          </a:xfrm>
        </p:spPr>
        <p:txBody>
          <a:bodyPr>
            <a:normAutofit fontScale="92500" lnSpcReduction="20000"/>
          </a:bodyPr>
          <a:lstStyle/>
          <a:p>
            <a:pPr>
              <a:buFontTx/>
              <a:buNone/>
            </a:pPr>
            <a:r>
              <a:rPr lang="en-GB" altLang="en-US" sz="3200" b="1" dirty="0">
                <a:latin typeface="Arial" charset="0"/>
                <a:cs typeface="Arial" charset="0"/>
              </a:rPr>
              <a:t>BENEFITS</a:t>
            </a:r>
            <a:r>
              <a:rPr lang="en-GB" altLang="en-US" sz="3200" dirty="0">
                <a:latin typeface="Arial" charset="0"/>
                <a:cs typeface="Arial" charset="0"/>
              </a:rPr>
              <a:t>: to the Organisation</a:t>
            </a:r>
            <a:r>
              <a:rPr lang="en-GB" altLang="en-US" sz="3200" b="1" dirty="0">
                <a:latin typeface="Arial" charset="0"/>
                <a:cs typeface="Arial" charset="0"/>
              </a:rPr>
              <a:t>?</a:t>
            </a:r>
          </a:p>
          <a:p>
            <a:pPr>
              <a:buFontTx/>
              <a:buNone/>
            </a:pPr>
            <a:endParaRPr lang="en-GB" altLang="en-US" sz="32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Improvement in products and services</a:t>
            </a:r>
          </a:p>
          <a:p>
            <a:pPr lvl="1">
              <a:buFont typeface="Arial" panose="020B0604020202020204" pitchFamily="34" charset="0"/>
              <a:buChar char="•"/>
            </a:pPr>
            <a:endParaRPr lang="en-GB" altLang="en-US" sz="32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Reduction in costs</a:t>
            </a:r>
          </a:p>
          <a:p>
            <a:pPr lvl="1">
              <a:buFont typeface="Arial" panose="020B0604020202020204" pitchFamily="34" charset="0"/>
              <a:buChar char="•"/>
            </a:pPr>
            <a:endParaRPr lang="en-GB" altLang="en-US" sz="32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Improvement in quality</a:t>
            </a:r>
          </a:p>
          <a:p>
            <a:pPr lvl="1">
              <a:buFont typeface="Arial" panose="020B0604020202020204" pitchFamily="34" charset="0"/>
              <a:buChar char="•"/>
            </a:pPr>
            <a:endParaRPr lang="en-GB" altLang="en-US" sz="32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Improved employee performance</a:t>
            </a:r>
          </a:p>
          <a:p>
            <a:pPr lvl="1">
              <a:buFont typeface="Arial" panose="020B0604020202020204" pitchFamily="34" charset="0"/>
              <a:buChar char="•"/>
            </a:pPr>
            <a:endParaRPr lang="en-GB" altLang="en-US" sz="32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Increased market share</a:t>
            </a:r>
          </a:p>
          <a:p>
            <a:endParaRPr lang="en-GB" dirty="0"/>
          </a:p>
        </p:txBody>
      </p:sp>
    </p:spTree>
    <p:extLst>
      <p:ext uri="{BB962C8B-B14F-4D97-AF65-F5344CB8AC3E}">
        <p14:creationId xmlns:p14="http://schemas.microsoft.com/office/powerpoint/2010/main" val="3773185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ABBCC-82CD-4BB8-9E47-C77916C2D27E}"/>
              </a:ext>
            </a:extLst>
          </p:cNvPr>
          <p:cNvSpPr>
            <a:spLocks noGrp="1"/>
          </p:cNvSpPr>
          <p:nvPr>
            <p:ph type="title"/>
          </p:nvPr>
        </p:nvSpPr>
        <p:spPr>
          <a:xfrm>
            <a:off x="241852" y="365129"/>
            <a:ext cx="10515600" cy="1325563"/>
          </a:xfrm>
        </p:spPr>
        <p:txBody>
          <a:bodyPr/>
          <a:lstStyle/>
          <a:p>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problem solving</a:t>
            </a:r>
            <a:endParaRPr lang="en-GB" sz="4400" dirty="0"/>
          </a:p>
        </p:txBody>
      </p:sp>
      <p:sp>
        <p:nvSpPr>
          <p:cNvPr id="3" name="Content Placeholder 2">
            <a:extLst>
              <a:ext uri="{FF2B5EF4-FFF2-40B4-BE49-F238E27FC236}">
                <a16:creationId xmlns:a16="http://schemas.microsoft.com/office/drawing/2014/main" id="{E4B6B23C-7709-48B1-947A-7CF5DC0C1031}"/>
              </a:ext>
            </a:extLst>
          </p:cNvPr>
          <p:cNvSpPr>
            <a:spLocks noGrp="1"/>
          </p:cNvSpPr>
          <p:nvPr>
            <p:ph idx="1"/>
          </p:nvPr>
        </p:nvSpPr>
        <p:spPr>
          <a:xfrm>
            <a:off x="400878" y="1579335"/>
            <a:ext cx="11096708" cy="4351338"/>
          </a:xfrm>
        </p:spPr>
        <p:txBody>
          <a:bodyPr>
            <a:normAutofit/>
          </a:bodyPr>
          <a:lstStyle/>
          <a:p>
            <a:pPr>
              <a:buFontTx/>
              <a:buNone/>
            </a:pPr>
            <a:r>
              <a:rPr lang="en-GB" altLang="en-US" sz="3200" b="1" dirty="0">
                <a:latin typeface="Arial" charset="0"/>
                <a:cs typeface="Arial" charset="0"/>
              </a:rPr>
              <a:t>BENEFITS</a:t>
            </a:r>
            <a:r>
              <a:rPr lang="en-GB" altLang="en-US" sz="3200" dirty="0">
                <a:latin typeface="Arial" charset="0"/>
                <a:cs typeface="Arial" charset="0"/>
              </a:rPr>
              <a:t>: to the Team</a:t>
            </a:r>
            <a:r>
              <a:rPr lang="en-GB" altLang="en-US" sz="3200" b="1" dirty="0">
                <a:latin typeface="Arial" charset="0"/>
                <a:cs typeface="Arial" charset="0"/>
              </a:rPr>
              <a:t>?</a:t>
            </a:r>
          </a:p>
          <a:p>
            <a:pPr>
              <a:buFontTx/>
              <a:buNone/>
            </a:pPr>
            <a:endParaRPr lang="en-GB" altLang="en-US" sz="1800" dirty="0">
              <a:latin typeface="Arial" charset="0"/>
              <a:cs typeface="Arial" charset="0"/>
            </a:endParaRPr>
          </a:p>
          <a:p>
            <a:r>
              <a:rPr lang="en-GB" altLang="en-US" sz="3200" dirty="0">
                <a:latin typeface="Arial" charset="0"/>
                <a:cs typeface="Arial" charset="0"/>
              </a:rPr>
              <a:t>Sharing problems and solutions</a:t>
            </a:r>
          </a:p>
          <a:p>
            <a:r>
              <a:rPr lang="en-GB" altLang="en-US" sz="3200" dirty="0">
                <a:latin typeface="Arial" charset="0"/>
                <a:cs typeface="Arial" charset="0"/>
              </a:rPr>
              <a:t>Improved communication</a:t>
            </a:r>
          </a:p>
          <a:p>
            <a:r>
              <a:rPr lang="en-GB" sz="3200" dirty="0">
                <a:latin typeface="Arial" charset="0"/>
                <a:cs typeface="Arial" charset="0"/>
              </a:rPr>
              <a:t>Shared skills, knowledge and experience</a:t>
            </a:r>
          </a:p>
          <a:p>
            <a:r>
              <a:rPr lang="en-GB" sz="3200" dirty="0">
                <a:latin typeface="Arial" charset="0"/>
                <a:cs typeface="Arial" charset="0"/>
              </a:rPr>
              <a:t>Improved teamwork</a:t>
            </a:r>
          </a:p>
          <a:p>
            <a:r>
              <a:rPr lang="en-GB" sz="3200" dirty="0">
                <a:latin typeface="Arial" charset="0"/>
                <a:cs typeface="Arial" charset="0"/>
              </a:rPr>
              <a:t>Morale boosting</a:t>
            </a:r>
          </a:p>
          <a:p>
            <a:r>
              <a:rPr lang="en-GB" sz="3200" dirty="0">
                <a:latin typeface="Arial" charset="0"/>
                <a:cs typeface="Arial" charset="0"/>
              </a:rPr>
              <a:t>Success breeds success and team &amp; individual confidence</a:t>
            </a:r>
          </a:p>
        </p:txBody>
      </p:sp>
    </p:spTree>
    <p:extLst>
      <p:ext uri="{BB962C8B-B14F-4D97-AF65-F5344CB8AC3E}">
        <p14:creationId xmlns:p14="http://schemas.microsoft.com/office/powerpoint/2010/main" val="284086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07EEC-83F5-4516-AD47-8F73758A226C}"/>
              </a:ext>
            </a:extLst>
          </p:cNvPr>
          <p:cNvSpPr>
            <a:spLocks noGrp="1"/>
          </p:cNvSpPr>
          <p:nvPr>
            <p:ph type="title"/>
          </p:nvPr>
        </p:nvSpPr>
        <p:spPr>
          <a:xfrm>
            <a:off x="448586" y="404885"/>
            <a:ext cx="10515600" cy="1325563"/>
          </a:xfrm>
        </p:spPr>
        <p:txBody>
          <a:bodyPr/>
          <a:lstStyle/>
          <a:p>
            <a:r>
              <a:rPr lang="en-GB" alt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Creative problem solving</a:t>
            </a:r>
            <a:endParaRPr lang="en-GB" sz="4400" dirty="0"/>
          </a:p>
        </p:txBody>
      </p:sp>
      <p:sp>
        <p:nvSpPr>
          <p:cNvPr id="3" name="Content Placeholder 2">
            <a:extLst>
              <a:ext uri="{FF2B5EF4-FFF2-40B4-BE49-F238E27FC236}">
                <a16:creationId xmlns:a16="http://schemas.microsoft.com/office/drawing/2014/main" id="{1DDC83E2-A3C8-44AA-80E8-3B7981A899B8}"/>
              </a:ext>
            </a:extLst>
          </p:cNvPr>
          <p:cNvSpPr>
            <a:spLocks noGrp="1"/>
          </p:cNvSpPr>
          <p:nvPr>
            <p:ph idx="1"/>
          </p:nvPr>
        </p:nvSpPr>
        <p:spPr>
          <a:xfrm>
            <a:off x="838200" y="1825625"/>
            <a:ext cx="10515600" cy="3374528"/>
          </a:xfrm>
        </p:spPr>
        <p:txBody>
          <a:bodyPr>
            <a:normAutofit/>
          </a:bodyPr>
          <a:lstStyle/>
          <a:p>
            <a:pPr>
              <a:buFontTx/>
              <a:buNone/>
            </a:pPr>
            <a:r>
              <a:rPr lang="en-GB" altLang="en-US" sz="3200" b="1" dirty="0">
                <a:latin typeface="Arial" charset="0"/>
                <a:cs typeface="Arial" charset="0"/>
              </a:rPr>
              <a:t>BENEFITS</a:t>
            </a:r>
            <a:r>
              <a:rPr lang="en-GB" altLang="en-US" sz="3200" dirty="0">
                <a:latin typeface="Arial" charset="0"/>
                <a:cs typeface="Arial" charset="0"/>
              </a:rPr>
              <a:t>: to the Individual</a:t>
            </a:r>
            <a:r>
              <a:rPr lang="en-GB" altLang="en-US" sz="3200" b="1" dirty="0">
                <a:latin typeface="Arial" charset="0"/>
                <a:cs typeface="Arial" charset="0"/>
              </a:rPr>
              <a:t>?</a:t>
            </a:r>
          </a:p>
          <a:p>
            <a:pPr>
              <a:buFontTx/>
              <a:buNone/>
            </a:pPr>
            <a:endParaRPr lang="en-GB" altLang="en-US" sz="3200" dirty="0">
              <a:latin typeface="Arial" charset="0"/>
              <a:cs typeface="Arial" charset="0"/>
            </a:endParaRPr>
          </a:p>
          <a:p>
            <a:pPr lvl="1">
              <a:buFont typeface="Arial" panose="020B0604020202020204" pitchFamily="34" charset="0"/>
              <a:buChar char="•"/>
            </a:pPr>
            <a:r>
              <a:rPr lang="en-GB" altLang="en-US" sz="3200" dirty="0">
                <a:latin typeface="Arial" charset="0"/>
                <a:cs typeface="Arial" charset="0"/>
              </a:rPr>
              <a:t>Increased personal effectiveness</a:t>
            </a:r>
          </a:p>
          <a:p>
            <a:pPr lvl="1">
              <a:buFont typeface="Arial" panose="020B0604020202020204" pitchFamily="34" charset="0"/>
              <a:buChar char="•"/>
            </a:pPr>
            <a:r>
              <a:rPr lang="en-GB" altLang="en-US" sz="3200" dirty="0">
                <a:latin typeface="Arial" charset="0"/>
                <a:cs typeface="Arial" charset="0"/>
              </a:rPr>
              <a:t>Increased involvement</a:t>
            </a:r>
          </a:p>
          <a:p>
            <a:pPr lvl="1">
              <a:buFont typeface="Arial" panose="020B0604020202020204" pitchFamily="34" charset="0"/>
              <a:buChar char="•"/>
            </a:pPr>
            <a:r>
              <a:rPr lang="en-GB" altLang="en-US" sz="3200" dirty="0">
                <a:latin typeface="Arial" charset="0"/>
                <a:cs typeface="Arial" charset="0"/>
              </a:rPr>
              <a:t>Greater confidence</a:t>
            </a:r>
          </a:p>
          <a:p>
            <a:pPr lvl="1">
              <a:buFont typeface="Arial" panose="020B0604020202020204" pitchFamily="34" charset="0"/>
              <a:buChar char="•"/>
            </a:pPr>
            <a:r>
              <a:rPr lang="en-GB" altLang="en-US" sz="3200" dirty="0">
                <a:latin typeface="Arial" charset="0"/>
                <a:cs typeface="Arial" charset="0"/>
              </a:rPr>
              <a:t>Greater understanding of corporate goals</a:t>
            </a:r>
          </a:p>
          <a:p>
            <a:endParaRPr lang="en-GB" sz="3200" dirty="0"/>
          </a:p>
        </p:txBody>
      </p:sp>
    </p:spTree>
    <p:extLst>
      <p:ext uri="{BB962C8B-B14F-4D97-AF65-F5344CB8AC3E}">
        <p14:creationId xmlns:p14="http://schemas.microsoft.com/office/powerpoint/2010/main" val="17292320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938" y="231931"/>
            <a:ext cx="10515600" cy="1325563"/>
          </a:xfrm>
        </p:spPr>
        <p:txBody>
          <a:bodyPr/>
          <a:lstStyle/>
          <a:p>
            <a:pPr>
              <a:defRPr/>
            </a:pP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types</a:t>
            </a:r>
          </a:p>
        </p:txBody>
      </p:sp>
      <p:sp>
        <p:nvSpPr>
          <p:cNvPr id="3" name="Content Placeholder 2"/>
          <p:cNvSpPr>
            <a:spLocks noGrp="1"/>
          </p:cNvSpPr>
          <p:nvPr>
            <p:ph idx="1"/>
          </p:nvPr>
        </p:nvSpPr>
        <p:spPr>
          <a:xfrm>
            <a:off x="251938" y="1345760"/>
            <a:ext cx="11819467" cy="4053176"/>
          </a:xfrm>
        </p:spPr>
        <p:txBody>
          <a:bodyPr/>
          <a:lstStyle/>
          <a:p>
            <a:pPr>
              <a:defRPr/>
            </a:pPr>
            <a:r>
              <a:rPr lang="en-GB" sz="3200" dirty="0">
                <a:latin typeface="Arial" panose="020B0604020202020204" pitchFamily="34" charset="0"/>
                <a:cs typeface="Arial" panose="020B0604020202020204" pitchFamily="34" charset="0"/>
              </a:rPr>
              <a:t>Deviation problems</a:t>
            </a:r>
          </a:p>
          <a:p>
            <a:pPr>
              <a:defRPr/>
            </a:pPr>
            <a:endParaRPr lang="en-GB" sz="3200" dirty="0">
              <a:latin typeface="Arial" panose="020B0604020202020204" pitchFamily="34" charset="0"/>
              <a:cs typeface="Arial" panose="020B0604020202020204" pitchFamily="34" charset="0"/>
            </a:endParaRPr>
          </a:p>
          <a:p>
            <a:pPr>
              <a:defRPr/>
            </a:pPr>
            <a:r>
              <a:rPr lang="en-GB" sz="3200" dirty="0">
                <a:latin typeface="Arial" panose="020B0604020202020204" pitchFamily="34" charset="0"/>
                <a:cs typeface="Arial" panose="020B0604020202020204" pitchFamily="34" charset="0"/>
              </a:rPr>
              <a:t>Potential problems</a:t>
            </a:r>
          </a:p>
          <a:p>
            <a:pPr>
              <a:defRPr/>
            </a:pPr>
            <a:endParaRPr lang="en-GB" sz="3200" dirty="0">
              <a:latin typeface="Arial" panose="020B0604020202020204" pitchFamily="34" charset="0"/>
              <a:cs typeface="Arial" panose="020B0604020202020204" pitchFamily="34" charset="0"/>
            </a:endParaRPr>
          </a:p>
          <a:p>
            <a:pPr>
              <a:defRPr/>
            </a:pPr>
            <a:r>
              <a:rPr lang="en-GB" sz="3200" dirty="0">
                <a:latin typeface="Arial" panose="020B0604020202020204" pitchFamily="34" charset="0"/>
                <a:cs typeface="Arial" panose="020B0604020202020204" pitchFamily="34" charset="0"/>
              </a:rPr>
              <a:t>Improvement problems</a:t>
            </a:r>
          </a:p>
          <a:p>
            <a:pPr marL="0" indent="0">
              <a:buNone/>
              <a:defRPr/>
            </a:pPr>
            <a:endParaRPr lang="en-GB" dirty="0">
              <a:latin typeface="Arial" panose="020B0604020202020204" pitchFamily="34" charset="0"/>
              <a:cs typeface="Arial" panose="020B0604020202020204" pitchFamily="34" charset="0"/>
            </a:endParaRPr>
          </a:p>
          <a:p>
            <a:pPr marL="119062" indent="0">
              <a:buNone/>
              <a:defRPr/>
            </a:pPr>
            <a:r>
              <a:rPr lang="en-GB" sz="2800" b="1" dirty="0">
                <a:latin typeface="Arial" panose="020B0604020202020204" pitchFamily="34" charset="0"/>
                <a:cs typeface="Arial" panose="020B0604020202020204" pitchFamily="34" charset="0"/>
              </a:rPr>
              <a:t>Using these problem types and your experience, think of a work based example of each</a:t>
            </a:r>
            <a:endParaRPr lang="en-GB" sz="28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2"/>
          </p:nvPr>
        </p:nvSpPr>
        <p:spPr/>
        <p:txBody>
          <a:bodyPr/>
          <a:lstStyle/>
          <a:p>
            <a:pPr>
              <a:defRPr/>
            </a:pPr>
            <a:fld id="{8B147940-4107-4C58-AF04-C5F2B6FD75EF}" type="slidenum">
              <a:rPr lang="en-GB" smtClean="0"/>
              <a:pPr>
                <a:defRPr/>
              </a:pPr>
              <a:t>19</a:t>
            </a:fld>
            <a:endParaRPr lang="en-GB"/>
          </a:p>
        </p:txBody>
      </p:sp>
      <p:pic>
        <p:nvPicPr>
          <p:cNvPr id="2150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4669350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6538" y="355600"/>
            <a:ext cx="10515600" cy="1325563"/>
          </a:xfrm>
        </p:spPr>
        <p:txBody>
          <a:bodyPr/>
          <a:lstStyle/>
          <a:p>
            <a:pPr>
              <a:defRPr/>
            </a:pP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Continuous Improvement</a:t>
            </a:r>
          </a:p>
        </p:txBody>
      </p:sp>
      <p:sp>
        <p:nvSpPr>
          <p:cNvPr id="7" name="Content Placeholder 6">
            <a:extLst>
              <a:ext uri="{FF2B5EF4-FFF2-40B4-BE49-F238E27FC236}">
                <a16:creationId xmlns:a16="http://schemas.microsoft.com/office/drawing/2014/main" id="{95D2F55A-4B65-4A63-AA8B-994278CB0C30}"/>
              </a:ext>
            </a:extLst>
          </p:cNvPr>
          <p:cNvSpPr>
            <a:spLocks noGrp="1"/>
          </p:cNvSpPr>
          <p:nvPr>
            <p:ph idx="1"/>
          </p:nvPr>
        </p:nvSpPr>
        <p:spPr>
          <a:xfrm>
            <a:off x="0" y="1600200"/>
            <a:ext cx="12192000" cy="4063481"/>
          </a:xfrm>
        </p:spPr>
        <p:txBody>
          <a:bodyPr>
            <a:normAutofit/>
          </a:bodyPr>
          <a:lstStyle/>
          <a:p>
            <a:pPr marL="0" indent="0">
              <a:buNone/>
            </a:pPr>
            <a:r>
              <a:rPr lang="en-GB" sz="3000" b="1" dirty="0"/>
              <a:t>Innovation        +       Incremental        +       Problem Solving</a:t>
            </a:r>
            <a:endParaRPr lang="en-GB" sz="3000" dirty="0"/>
          </a:p>
          <a:p>
            <a:pPr marL="0" indent="0">
              <a:buNone/>
            </a:pPr>
            <a:endParaRPr lang="en-GB" sz="2400" dirty="0"/>
          </a:p>
          <a:p>
            <a:pPr marL="0" indent="0">
              <a:buNone/>
            </a:pPr>
            <a:r>
              <a:rPr lang="en-GB" sz="2300" b="1" dirty="0"/>
              <a:t>Big positive changes           Lots of small changes             Small / big positive change</a:t>
            </a:r>
            <a:endParaRPr lang="en-GB" sz="2300" dirty="0"/>
          </a:p>
          <a:p>
            <a:pPr marL="0" indent="0">
              <a:buNone/>
            </a:pPr>
            <a:r>
              <a:rPr lang="en-GB" sz="2300" b="1" dirty="0"/>
              <a:t>Important / Not urgent      Important / Not urgent         Important / Urgent   </a:t>
            </a:r>
            <a:endParaRPr lang="en-GB" sz="2300" dirty="0"/>
          </a:p>
          <a:p>
            <a:pPr marL="0" indent="0">
              <a:buNone/>
            </a:pPr>
            <a:r>
              <a:rPr lang="en-GB" sz="2300" b="1" dirty="0"/>
              <a:t>Proactive                              </a:t>
            </a:r>
            <a:r>
              <a:rPr lang="en-GB" sz="2300" b="1" dirty="0" err="1"/>
              <a:t>Proactive</a:t>
            </a:r>
            <a:r>
              <a:rPr lang="en-GB" sz="2300" b="1" dirty="0"/>
              <a:t>                                 Reactive </a:t>
            </a:r>
          </a:p>
          <a:p>
            <a:pPr marL="0" indent="0">
              <a:buNone/>
            </a:pPr>
            <a:endParaRPr lang="en-GB" sz="2300" b="1" dirty="0"/>
          </a:p>
          <a:p>
            <a:pPr marL="0" indent="0">
              <a:buNone/>
            </a:pPr>
            <a:endParaRPr lang="en-GB" sz="2300" b="1" dirty="0"/>
          </a:p>
          <a:p>
            <a:pPr marL="0" indent="0">
              <a:buNone/>
            </a:pPr>
            <a:r>
              <a:rPr lang="en-GB" sz="2300" b="1" dirty="0"/>
              <a:t>Kaizen – change for the better</a:t>
            </a:r>
          </a:p>
          <a:p>
            <a:pPr marL="0" indent="0">
              <a:buNone/>
            </a:pPr>
            <a:r>
              <a:rPr lang="en-GB" sz="2200" dirty="0" err="1"/>
              <a:t>Imai,M</a:t>
            </a:r>
            <a:r>
              <a:rPr lang="en-GB" sz="2200" dirty="0"/>
              <a:t>., (1986) </a:t>
            </a:r>
            <a:r>
              <a:rPr lang="en-GB" sz="2200" i="1" dirty="0"/>
              <a:t>Kaizen: The Key to Japan’s Competitive Success</a:t>
            </a:r>
          </a:p>
        </p:txBody>
      </p:sp>
      <p:sp>
        <p:nvSpPr>
          <p:cNvPr id="4" name="Slide Number Placeholder 3"/>
          <p:cNvSpPr>
            <a:spLocks noGrp="1"/>
          </p:cNvSpPr>
          <p:nvPr>
            <p:ph type="sldNum" sz="quarter" idx="12"/>
          </p:nvPr>
        </p:nvSpPr>
        <p:spPr/>
        <p:txBody>
          <a:bodyPr/>
          <a:lstStyle/>
          <a:p>
            <a:pPr>
              <a:defRPr/>
            </a:pPr>
            <a:fld id="{8B147940-4107-4C58-AF04-C5F2B6FD75EF}" type="slidenum">
              <a:rPr lang="en-GB" smtClean="0"/>
              <a:pPr>
                <a:defRPr/>
              </a:pPr>
              <a:t>20</a:t>
            </a:fld>
            <a:endParaRPr lang="en-GB"/>
          </a:p>
        </p:txBody>
      </p:sp>
      <p:pic>
        <p:nvPicPr>
          <p:cNvPr id="21509"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92029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a:xfrm>
            <a:off x="402052" y="438943"/>
            <a:ext cx="6870700" cy="503238"/>
          </a:xfrm>
        </p:spPr>
        <p:txBody>
          <a:bodyPr>
            <a:noAutofit/>
          </a:bodyPr>
          <a:lstStyle/>
          <a:p>
            <a:pPr>
              <a:defRPr/>
            </a:pP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Problem Categories</a:t>
            </a:r>
          </a:p>
        </p:txBody>
      </p:sp>
      <p:sp>
        <p:nvSpPr>
          <p:cNvPr id="27651" name="Rectangle 3"/>
          <p:cNvSpPr>
            <a:spLocks noGrp="1" noChangeArrowheads="1"/>
          </p:cNvSpPr>
          <p:nvPr>
            <p:ph idx="1"/>
          </p:nvPr>
        </p:nvSpPr>
        <p:spPr>
          <a:xfrm>
            <a:off x="186267" y="1125538"/>
            <a:ext cx="11633200" cy="5041900"/>
          </a:xfrm>
        </p:spPr>
        <p:txBody>
          <a:bodyPr/>
          <a:lstStyle/>
          <a:p>
            <a:pPr marL="119062" indent="0">
              <a:lnSpc>
                <a:spcPct val="90000"/>
              </a:lnSpc>
              <a:buNone/>
              <a:defRPr/>
            </a:pPr>
            <a:endParaRPr lang="en-GB" altLang="en-US" sz="2800" u="sng" dirty="0">
              <a:latin typeface="Arial" panose="020B0604020202020204" pitchFamily="34" charset="0"/>
              <a:cs typeface="Arial" panose="020B0604020202020204" pitchFamily="34" charset="0"/>
            </a:endParaRPr>
          </a:p>
          <a:p>
            <a:pPr marL="119062" indent="0">
              <a:lnSpc>
                <a:spcPct val="90000"/>
              </a:lnSpc>
              <a:buNone/>
              <a:defRPr/>
            </a:pPr>
            <a:r>
              <a:rPr lang="en-GB" altLang="en-US" sz="2800" b="1" dirty="0">
                <a:latin typeface="Arial" panose="020B0604020202020204" pitchFamily="34" charset="0"/>
                <a:cs typeface="Arial" panose="020B0604020202020204" pitchFamily="34" charset="0"/>
              </a:rPr>
              <a:t>Strategic problems  </a:t>
            </a:r>
            <a:r>
              <a:rPr lang="en-GB" altLang="en-US" sz="2800" dirty="0">
                <a:latin typeface="Arial" panose="020B0604020202020204" pitchFamily="34" charset="0"/>
                <a:cs typeface="Arial" panose="020B0604020202020204" pitchFamily="34" charset="0"/>
              </a:rPr>
              <a:t>- are longer term, wide ranging problems that have significant consequences for the organisation as a whole</a:t>
            </a:r>
          </a:p>
          <a:p>
            <a:pPr marL="0" indent="0">
              <a:lnSpc>
                <a:spcPct val="90000"/>
              </a:lnSpc>
              <a:buNone/>
              <a:defRPr/>
            </a:pPr>
            <a:endParaRPr lang="en-GB" altLang="en-US" sz="1200" u="sng" dirty="0">
              <a:latin typeface="Arial" panose="020B0604020202020204" pitchFamily="34" charset="0"/>
              <a:cs typeface="Arial" panose="020B0604020202020204" pitchFamily="34" charset="0"/>
            </a:endParaRPr>
          </a:p>
          <a:p>
            <a:pPr marL="119062" indent="0">
              <a:lnSpc>
                <a:spcPct val="90000"/>
              </a:lnSpc>
              <a:buNone/>
              <a:defRPr/>
            </a:pPr>
            <a:r>
              <a:rPr lang="en-GB" altLang="en-US" sz="2800" b="1" dirty="0">
                <a:latin typeface="Arial" panose="020B0604020202020204" pitchFamily="34" charset="0"/>
                <a:cs typeface="Arial" panose="020B0604020202020204" pitchFamily="34" charset="0"/>
              </a:rPr>
              <a:t>Operational problems  </a:t>
            </a:r>
            <a:r>
              <a:rPr lang="en-GB" altLang="en-US" sz="2800" dirty="0">
                <a:latin typeface="Arial" panose="020B0604020202020204" pitchFamily="34" charset="0"/>
                <a:cs typeface="Arial" panose="020B0604020202020204" pitchFamily="34" charset="0"/>
              </a:rPr>
              <a:t>- are usually medium to short term and involve the management of resources to achieve particular objectives</a:t>
            </a:r>
          </a:p>
          <a:p>
            <a:pPr marL="119062" indent="0">
              <a:lnSpc>
                <a:spcPct val="90000"/>
              </a:lnSpc>
              <a:buNone/>
              <a:defRPr/>
            </a:pPr>
            <a:endParaRPr lang="en-GB" altLang="en-US" sz="1200" u="sng" dirty="0">
              <a:latin typeface="Arial" panose="020B0604020202020204" pitchFamily="34" charset="0"/>
              <a:cs typeface="Arial" panose="020B0604020202020204" pitchFamily="34" charset="0"/>
            </a:endParaRPr>
          </a:p>
          <a:p>
            <a:pPr marL="119062" indent="0">
              <a:lnSpc>
                <a:spcPct val="90000"/>
              </a:lnSpc>
              <a:buNone/>
              <a:defRPr/>
            </a:pPr>
            <a:r>
              <a:rPr lang="en-GB" altLang="en-US" sz="2800" b="1" dirty="0">
                <a:latin typeface="Arial" panose="020B0604020202020204" pitchFamily="34" charset="0"/>
                <a:cs typeface="Arial" panose="020B0604020202020204" pitchFamily="34" charset="0"/>
              </a:rPr>
              <a:t>Administrative problems  </a:t>
            </a:r>
            <a:r>
              <a:rPr lang="en-GB" altLang="en-US" sz="2800" dirty="0">
                <a:latin typeface="Arial" panose="020B0604020202020204" pitchFamily="34" charset="0"/>
                <a:cs typeface="Arial" panose="020B0604020202020204" pitchFamily="34" charset="0"/>
              </a:rPr>
              <a:t>- are usually short term or have a right or wrong answer according to the policies and procedures of the organisation.</a:t>
            </a:r>
          </a:p>
        </p:txBody>
      </p:sp>
      <p:sp>
        <p:nvSpPr>
          <p:cNvPr id="2253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fontAlgn="base">
              <a:spcBef>
                <a:spcPct val="0"/>
              </a:spcBef>
              <a:spcAft>
                <a:spcPct val="0"/>
              </a:spcAft>
            </a:pPr>
            <a:fld id="{CB8C57AE-53A7-4CA1-9C93-E7C6F52E92B6}" type="slidenum">
              <a:rPr lang="en-GB" altLang="en-US" sz="1200">
                <a:latin typeface="Arial" charset="0"/>
                <a:cs typeface="Arial" charset="0"/>
              </a:rPr>
              <a:pPr fontAlgn="base">
                <a:spcBef>
                  <a:spcPct val="0"/>
                </a:spcBef>
                <a:spcAft>
                  <a:spcPct val="0"/>
                </a:spcAft>
              </a:pPr>
              <a:t>21</a:t>
            </a:fld>
            <a:endParaRPr lang="en-GB" altLang="en-US" sz="1200">
              <a:latin typeface="Arial" charset="0"/>
              <a:cs typeface="Arial" charset="0"/>
            </a:endParaRPr>
          </a:p>
        </p:txBody>
      </p:sp>
      <p:pic>
        <p:nvPicPr>
          <p:cNvPr id="2253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286876"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81710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7651">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7651">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C22B4-281F-4A8A-9854-7839C837658B}"/>
              </a:ext>
            </a:extLst>
          </p:cNvPr>
          <p:cNvSpPr>
            <a:spLocks noGrp="1"/>
          </p:cNvSpPr>
          <p:nvPr>
            <p:ph type="title"/>
          </p:nvPr>
        </p:nvSpPr>
        <p:spPr>
          <a:xfrm>
            <a:off x="609600" y="274638"/>
            <a:ext cx="10972800" cy="894204"/>
          </a:xfrm>
        </p:spPr>
        <p:txBody>
          <a:bodyPr>
            <a:normAutofit/>
          </a:bodyPr>
          <a:lstStyle/>
          <a:p>
            <a:pPr algn="l"/>
            <a:r>
              <a:rPr lang="en-GB" sz="4400" b="1" dirty="0">
                <a:effectLst>
                  <a:outerShdw blurRad="38100" dist="38100" dir="2700000" algn="tl">
                    <a:srgbClr val="000000">
                      <a:alpha val="43137"/>
                    </a:srgbClr>
                  </a:outerShdw>
                </a:effectLst>
                <a:latin typeface="+mn-lt"/>
                <a:cs typeface="Arial" panose="020B0604020202020204" pitchFamily="34" charset="0"/>
              </a:rPr>
              <a:t>Reflect</a:t>
            </a:r>
            <a:endParaRPr lang="en-GB" sz="4400" dirty="0">
              <a:latin typeface="+mn-lt"/>
            </a:endParaRPr>
          </a:p>
        </p:txBody>
      </p:sp>
      <p:sp>
        <p:nvSpPr>
          <p:cNvPr id="3" name="Content Placeholder 2">
            <a:extLst>
              <a:ext uri="{FF2B5EF4-FFF2-40B4-BE49-F238E27FC236}">
                <a16:creationId xmlns:a16="http://schemas.microsoft.com/office/drawing/2014/main" id="{F685C468-54D0-45B6-A8B7-B7D4E371A5F5}"/>
              </a:ext>
            </a:extLst>
          </p:cNvPr>
          <p:cNvSpPr>
            <a:spLocks noGrp="1"/>
          </p:cNvSpPr>
          <p:nvPr>
            <p:ph idx="1"/>
          </p:nvPr>
        </p:nvSpPr>
        <p:spPr>
          <a:xfrm>
            <a:off x="795130" y="2099143"/>
            <a:ext cx="8977023" cy="1129087"/>
          </a:xfrm>
        </p:spPr>
        <p:txBody>
          <a:bodyPr/>
          <a:lstStyle/>
          <a:p>
            <a:r>
              <a:rPr lang="en-GB" sz="3200" b="0" i="0" u="none" strike="noStrike" dirty="0">
                <a:solidFill>
                  <a:srgbClr val="000000"/>
                </a:solidFill>
                <a:effectLst/>
                <a:latin typeface="Arial" panose="020B0604020202020204" pitchFamily="34" charset="0"/>
              </a:rPr>
              <a:t>Please take a few minutes to review the session and complete your learning log</a:t>
            </a:r>
            <a:r>
              <a:rPr lang="en-GB" sz="3200" b="0" i="0" dirty="0">
                <a:solidFill>
                  <a:srgbClr val="000000"/>
                </a:solidFill>
                <a:effectLst/>
                <a:latin typeface="Arial" panose="020B0604020202020204" pitchFamily="34" charset="0"/>
              </a:rPr>
              <a:t>​</a:t>
            </a:r>
            <a:endParaRPr lang="en-GB" sz="3200" dirty="0"/>
          </a:p>
        </p:txBody>
      </p:sp>
    </p:spTree>
    <p:extLst>
      <p:ext uri="{BB962C8B-B14F-4D97-AF65-F5344CB8AC3E}">
        <p14:creationId xmlns:p14="http://schemas.microsoft.com/office/powerpoint/2010/main" val="3893222538"/>
      </p:ext>
    </p:extLst>
  </p:cSld>
  <p:clrMapOvr>
    <a:masterClrMapping/>
  </p:clrMapOvr>
</p:sld>
</file>

<file path=ppt/theme/theme1.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2.xml><?xml version="1.0" encoding="utf-8"?>
<a:theme xmlns:a="http://schemas.openxmlformats.org/drawingml/2006/main" name="2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ALAMO Theme</Template>
  <TotalTime>238</TotalTime>
  <Words>820</Words>
  <Application>Microsoft Office PowerPoint</Application>
  <PresentationFormat>Widescreen</PresentationFormat>
  <Paragraphs>167</Paragraphs>
  <Slides>22</Slides>
  <Notes>11</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22</vt:i4>
      </vt:variant>
    </vt:vector>
  </HeadingPairs>
  <TitlesOfParts>
    <vt:vector size="32" baseType="lpstr">
      <vt:lpstr>Arial</vt:lpstr>
      <vt:lpstr>Arial Rounded MT Bold</vt:lpstr>
      <vt:lpstr>Calibri</vt:lpstr>
      <vt:lpstr>Calibri Light</vt:lpstr>
      <vt:lpstr>Corbel</vt:lpstr>
      <vt:lpstr>Garamond</vt:lpstr>
      <vt:lpstr>ALAMO Theme</vt:lpstr>
      <vt:lpstr>2_Title Slide 1</vt:lpstr>
      <vt:lpstr>Custom Design</vt:lpstr>
      <vt:lpstr>3_Title Slide 1</vt:lpstr>
      <vt:lpstr>CertHE Applied Leadership and Management in the Workplace    Module: BMSK4014  Problem Solving and Decision Making   </vt:lpstr>
      <vt:lpstr>PowerPoint Presentation</vt:lpstr>
      <vt:lpstr>Today’s Session</vt:lpstr>
      <vt:lpstr>Aims &amp; Objectives</vt:lpstr>
      <vt:lpstr>Problem solving &amp; decision making</vt:lpstr>
      <vt:lpstr>PowerPoint Presentation</vt:lpstr>
      <vt:lpstr>Definition of decision making?</vt:lpstr>
      <vt:lpstr>Problem Solving…</vt:lpstr>
      <vt:lpstr>PowerPoint Presentation</vt:lpstr>
      <vt:lpstr>Diagnosing Problems</vt:lpstr>
      <vt:lpstr>Problems can be diagnosed through</vt:lpstr>
      <vt:lpstr>What next?</vt:lpstr>
      <vt:lpstr>Initial Analysis</vt:lpstr>
      <vt:lpstr>Problem Solving – Continuous Improvement</vt:lpstr>
      <vt:lpstr>Creative problem solving       </vt:lpstr>
      <vt:lpstr>Creative Problem Solving</vt:lpstr>
      <vt:lpstr>Creative problem solving</vt:lpstr>
      <vt:lpstr>Creative problem solving</vt:lpstr>
      <vt:lpstr>Problem types</vt:lpstr>
      <vt:lpstr>Continuous Improvement</vt:lpstr>
      <vt:lpstr>Problem Categories</vt:lpstr>
      <vt:lpstr>Reflect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Michaela Schriek</cp:lastModifiedBy>
  <cp:revision>21</cp:revision>
  <dcterms:created xsi:type="dcterms:W3CDTF">2017-12-11T18:00:04Z</dcterms:created>
  <dcterms:modified xsi:type="dcterms:W3CDTF">2022-05-19T15:19:54Z</dcterms:modified>
</cp:coreProperties>
</file>