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sldIdLst>
    <p:sldId id="256" r:id="rId5"/>
    <p:sldId id="279" r:id="rId6"/>
    <p:sldId id="257" r:id="rId7"/>
    <p:sldId id="280" r:id="rId8"/>
    <p:sldId id="281" r:id="rId9"/>
    <p:sldId id="259" r:id="rId10"/>
    <p:sldId id="258" r:id="rId11"/>
    <p:sldId id="260" r:id="rId12"/>
    <p:sldId id="261" r:id="rId13"/>
    <p:sldId id="262" r:id="rId14"/>
    <p:sldId id="264" r:id="rId15"/>
    <p:sldId id="265" r:id="rId16"/>
    <p:sldId id="282" r:id="rId17"/>
    <p:sldId id="266" r:id="rId18"/>
    <p:sldId id="277" r:id="rId19"/>
    <p:sldId id="263" r:id="rId20"/>
    <p:sldId id="270" r:id="rId21"/>
    <p:sldId id="267" r:id="rId22"/>
    <p:sldId id="269" r:id="rId23"/>
    <p:sldId id="274" r:id="rId24"/>
    <p:sldId id="271" r:id="rId25"/>
    <p:sldId id="272" r:id="rId26"/>
    <p:sldId id="273" r:id="rId27"/>
    <p:sldId id="463" r:id="rId28"/>
    <p:sldId id="464" r:id="rId29"/>
    <p:sldId id="336" r:id="rId30"/>
    <p:sldId id="338" r:id="rId31"/>
    <p:sldId id="460" r:id="rId32"/>
    <p:sldId id="342" r:id="rId33"/>
    <p:sldId id="344" r:id="rId34"/>
    <p:sldId id="283" r:id="rId35"/>
    <p:sldId id="276" r:id="rId36"/>
    <p:sldId id="27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94" autoAdjust="0"/>
    <p:restoredTop sz="88661" autoAdjust="0"/>
  </p:normalViewPr>
  <p:slideViewPr>
    <p:cSldViewPr snapToGrid="0">
      <p:cViewPr varScale="1">
        <p:scale>
          <a:sx n="75" d="100"/>
          <a:sy n="75" d="100"/>
        </p:scale>
        <p:origin x="52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6FD7F4-86B8-4C92-8B8C-4E6DC60E32D4}" type="datetimeFigureOut">
              <a:rPr lang="en-GB" smtClean="0"/>
              <a:t>06/11/2023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93F74E-0B0D-446E-ABAE-284BD4FA766D}" type="slidenum">
              <a:rPr lang="en-GB" smtClean="0"/>
              <a:t>‹#›</a:t>
            </a:fld>
            <a:endParaRPr lang="en-GB"/>
          </a:p>
        </p:txBody>
      </p:sp>
    </p:spTree>
    <p:extLst>
      <p:ext uri="{BB962C8B-B14F-4D97-AF65-F5344CB8AC3E}">
        <p14:creationId xmlns:p14="http://schemas.microsoft.com/office/powerpoint/2010/main" val="730238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https://www.ons.gov.uk/peoplepopulationandcommunity/culturalidentity/religion/bulletins/religionenglandandwales/census2021</a:t>
            </a:r>
          </a:p>
          <a:p>
            <a:r>
              <a:rPr lang="en-GB" dirty="0"/>
              <a:t>Grey 2011</a:t>
            </a:r>
          </a:p>
          <a:p>
            <a:r>
              <a:rPr lang="en-GB" dirty="0"/>
              <a:t>Blue 2021</a:t>
            </a:r>
          </a:p>
        </p:txBody>
      </p:sp>
      <p:sp>
        <p:nvSpPr>
          <p:cNvPr id="4" name="Slide Number Placeholder 3"/>
          <p:cNvSpPr>
            <a:spLocks noGrp="1"/>
          </p:cNvSpPr>
          <p:nvPr>
            <p:ph type="sldNum" sz="quarter" idx="5"/>
          </p:nvPr>
        </p:nvSpPr>
        <p:spPr/>
        <p:txBody>
          <a:bodyPr/>
          <a:lstStyle/>
          <a:p>
            <a:fld id="{F693F74E-0B0D-446E-ABAE-284BD4FA766D}" type="slidenum">
              <a:rPr lang="en-GB" smtClean="0"/>
              <a:t>5</a:t>
            </a:fld>
            <a:endParaRPr lang="en-GB"/>
          </a:p>
        </p:txBody>
      </p:sp>
    </p:spTree>
    <p:extLst>
      <p:ext uri="{BB962C8B-B14F-4D97-AF65-F5344CB8AC3E}">
        <p14:creationId xmlns:p14="http://schemas.microsoft.com/office/powerpoint/2010/main" val="3920557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Giddens, A. (2001) </a:t>
            </a:r>
            <a:r>
              <a:rPr lang="en-GB" sz="1200" b="0" i="1" dirty="0">
                <a:effectLst/>
              </a:rPr>
              <a:t>Sociology</a:t>
            </a:r>
            <a:r>
              <a:rPr lang="en-GB" sz="1200" b="0" i="0" dirty="0">
                <a:effectLst/>
              </a:rPr>
              <a:t>. 4th </a:t>
            </a:r>
            <a:r>
              <a:rPr lang="en-GB" sz="1200" b="0" i="0" dirty="0" err="1">
                <a:effectLst/>
              </a:rPr>
              <a:t>edn</a:t>
            </a:r>
            <a:r>
              <a:rPr lang="en-GB" sz="1200" b="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7</a:t>
            </a:fld>
            <a:endParaRPr lang="en-GB"/>
          </a:p>
        </p:txBody>
      </p:sp>
    </p:spTree>
    <p:extLst>
      <p:ext uri="{BB962C8B-B14F-4D97-AF65-F5344CB8AC3E}">
        <p14:creationId xmlns:p14="http://schemas.microsoft.com/office/powerpoint/2010/main" val="4073287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effectLst/>
              </a:rPr>
              <a:t>Giddens, A. (2001) </a:t>
            </a:r>
            <a:r>
              <a:rPr lang="en-GB" sz="1200" i="1" dirty="0">
                <a:effectLst/>
              </a:rPr>
              <a:t>Sociology</a:t>
            </a:r>
            <a:r>
              <a:rPr lang="en-GB" sz="1200" i="0" dirty="0">
                <a:effectLst/>
              </a:rPr>
              <a:t>. 4th </a:t>
            </a:r>
            <a:r>
              <a:rPr lang="en-GB" sz="1200" i="0" dirty="0" err="1">
                <a:effectLst/>
              </a:rPr>
              <a:t>edn</a:t>
            </a:r>
            <a:r>
              <a:rPr lang="en-GB" sz="120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8</a:t>
            </a:fld>
            <a:endParaRPr lang="en-GB"/>
          </a:p>
        </p:txBody>
      </p:sp>
    </p:spTree>
    <p:extLst>
      <p:ext uri="{BB962C8B-B14F-4D97-AF65-F5344CB8AC3E}">
        <p14:creationId xmlns:p14="http://schemas.microsoft.com/office/powerpoint/2010/main" val="1763498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Giddens, A. (2001) </a:t>
            </a:r>
            <a:r>
              <a:rPr lang="en-GB" sz="1200" b="0" i="1" dirty="0">
                <a:effectLst/>
              </a:rPr>
              <a:t>Sociology</a:t>
            </a:r>
            <a:r>
              <a:rPr lang="en-GB" sz="1200" b="0" i="0" dirty="0">
                <a:effectLst/>
              </a:rPr>
              <a:t>. 4th </a:t>
            </a:r>
            <a:r>
              <a:rPr lang="en-GB" sz="1200" b="0" i="0" dirty="0" err="1">
                <a:effectLst/>
              </a:rPr>
              <a:t>edn</a:t>
            </a:r>
            <a:r>
              <a:rPr lang="en-GB" sz="1200" b="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9</a:t>
            </a:fld>
            <a:endParaRPr lang="en-GB"/>
          </a:p>
        </p:txBody>
      </p:sp>
    </p:spTree>
    <p:extLst>
      <p:ext uri="{BB962C8B-B14F-4D97-AF65-F5344CB8AC3E}">
        <p14:creationId xmlns:p14="http://schemas.microsoft.com/office/powerpoint/2010/main" val="1651197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Eller, J. (2007) </a:t>
            </a:r>
            <a:r>
              <a:rPr lang="en-GB" sz="1200" b="0" i="1" dirty="0">
                <a:effectLst/>
                <a:latin typeface="avenir-regular-class"/>
              </a:rPr>
              <a:t>Introducing anthropology of religion: culture to the ultimate</a:t>
            </a:r>
            <a:r>
              <a:rPr lang="en-GB" sz="1200" b="0" i="0" dirty="0">
                <a:effectLst/>
                <a:latin typeface="avenir-regular-class"/>
              </a:rPr>
              <a:t>. New York: Routledge.</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12</a:t>
            </a:fld>
            <a:endParaRPr lang="en-GB"/>
          </a:p>
        </p:txBody>
      </p:sp>
    </p:spTree>
    <p:extLst>
      <p:ext uri="{BB962C8B-B14F-4D97-AF65-F5344CB8AC3E}">
        <p14:creationId xmlns:p14="http://schemas.microsoft.com/office/powerpoint/2010/main" val="25616347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Eller, J. (2007) </a:t>
            </a:r>
            <a:r>
              <a:rPr lang="en-GB" sz="1200" b="0" i="1" dirty="0">
                <a:effectLst/>
                <a:latin typeface="avenir-regular-class"/>
              </a:rPr>
              <a:t>Introducing anthropology of religion: culture to the ultimate</a:t>
            </a:r>
            <a:r>
              <a:rPr lang="en-GB" sz="1200" b="0" i="0" dirty="0">
                <a:effectLst/>
                <a:latin typeface="avenir-regular-class"/>
              </a:rPr>
              <a:t>. New York: Routledge.</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14</a:t>
            </a:fld>
            <a:endParaRPr lang="en-GB"/>
          </a:p>
        </p:txBody>
      </p:sp>
    </p:spTree>
    <p:extLst>
      <p:ext uri="{BB962C8B-B14F-4D97-AF65-F5344CB8AC3E}">
        <p14:creationId xmlns:p14="http://schemas.microsoft.com/office/powerpoint/2010/main" val="3538090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Eller, J. (2007) </a:t>
            </a:r>
            <a:r>
              <a:rPr lang="en-GB" sz="1200" b="0" i="1" dirty="0">
                <a:effectLst/>
                <a:latin typeface="avenir-regular-class"/>
              </a:rPr>
              <a:t>Introducing anthropology of religion: culture to the ultimate</a:t>
            </a:r>
            <a:r>
              <a:rPr lang="en-GB" sz="1200" b="0" i="0" dirty="0">
                <a:effectLst/>
                <a:latin typeface="avenir-regular-class"/>
              </a:rPr>
              <a:t>. New York: Routledge.</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15</a:t>
            </a:fld>
            <a:endParaRPr lang="en-GB"/>
          </a:p>
        </p:txBody>
      </p:sp>
    </p:spTree>
    <p:extLst>
      <p:ext uri="{BB962C8B-B14F-4D97-AF65-F5344CB8AC3E}">
        <p14:creationId xmlns:p14="http://schemas.microsoft.com/office/powerpoint/2010/main" val="3052729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https://www.youtube.com/watch?v=kB-dJaCXAxA</a:t>
            </a:r>
          </a:p>
        </p:txBody>
      </p:sp>
      <p:sp>
        <p:nvSpPr>
          <p:cNvPr id="4" name="Slide Number Placeholder 3"/>
          <p:cNvSpPr>
            <a:spLocks noGrp="1"/>
          </p:cNvSpPr>
          <p:nvPr>
            <p:ph type="sldNum" sz="quarter" idx="5"/>
          </p:nvPr>
        </p:nvSpPr>
        <p:spPr/>
        <p:txBody>
          <a:bodyPr/>
          <a:lstStyle/>
          <a:p>
            <a:fld id="{F693F74E-0B0D-446E-ABAE-284BD4FA766D}" type="slidenum">
              <a:rPr lang="en-GB" smtClean="0"/>
              <a:t>18</a:t>
            </a:fld>
            <a:endParaRPr lang="en-GB"/>
          </a:p>
        </p:txBody>
      </p:sp>
    </p:spTree>
    <p:extLst>
      <p:ext uri="{BB962C8B-B14F-4D97-AF65-F5344CB8AC3E}">
        <p14:creationId xmlns:p14="http://schemas.microsoft.com/office/powerpoint/2010/main" val="10536366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rPr>
              <a:t>Giddens, A. (2001) </a:t>
            </a:r>
            <a:r>
              <a:rPr lang="en-GB" b="0" i="1" dirty="0">
                <a:effectLst/>
              </a:rPr>
              <a:t>Sociology</a:t>
            </a:r>
            <a:r>
              <a:rPr lang="en-GB" b="0" i="0" dirty="0">
                <a:effectLst/>
              </a:rPr>
              <a:t>. 4th </a:t>
            </a:r>
            <a:r>
              <a:rPr lang="en-GB" b="0" i="0" dirty="0" err="1">
                <a:effectLst/>
              </a:rPr>
              <a:t>edn</a:t>
            </a:r>
            <a:r>
              <a:rPr lang="en-GB" b="0" i="0" dirty="0">
                <a:effectLst/>
              </a:rPr>
              <a:t> Cambridge: Polity Press. </a:t>
            </a:r>
            <a:endParaRPr lang="en-GB"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19</a:t>
            </a:fld>
            <a:endParaRPr lang="en-GB"/>
          </a:p>
        </p:txBody>
      </p:sp>
    </p:spTree>
    <p:extLst>
      <p:ext uri="{BB962C8B-B14F-4D97-AF65-F5344CB8AC3E}">
        <p14:creationId xmlns:p14="http://schemas.microsoft.com/office/powerpoint/2010/main" val="11050088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ogle.com/search?q=you+tube+homer+simpson+and+cults&amp;sca_esv=579734912&amp;rlz=1C1GCEA_enGB1060GB1060&amp;ei=jr1IZY6OFeuyhbIPpdKRyAk&amp;ved=0ahUKEwiOjZXzkq-CAxVrWUEAHSVpBJkQ4dUDCBA&amp;uact=5&amp;oq=you+tube+homer+simpson+and+cults&amp;gs_lp=Egxnd3Mtd2l6LXNlcnAiIHlvdSB0dWJlIGhvbWVyIHNpbXBzb24gYW5kIGN1bHRzSJIeUPwEWMsbcAF4AZABAJgBfaAB3wKqAQMyLjK4AQPIAQD4AQHCAgoQABhHGNYEGLADwgIKECEYoAEYwwQYCuIDBBgAIEHiAwUSATEgQIgGAZAGBQ&amp;sclient=gws-wiz-serp#fpstate=ive&amp;vld=cid:6b15e322,vid:n-UY8D-8Osw,st:0</a:t>
            </a:r>
          </a:p>
        </p:txBody>
      </p:sp>
      <p:sp>
        <p:nvSpPr>
          <p:cNvPr id="4" name="Slide Number Placeholder 3"/>
          <p:cNvSpPr>
            <a:spLocks noGrp="1"/>
          </p:cNvSpPr>
          <p:nvPr>
            <p:ph type="sldNum" sz="quarter" idx="5"/>
          </p:nvPr>
        </p:nvSpPr>
        <p:spPr/>
        <p:txBody>
          <a:bodyPr/>
          <a:lstStyle/>
          <a:p>
            <a:fld id="{F693F74E-0B0D-446E-ABAE-284BD4FA766D}" type="slidenum">
              <a:rPr lang="en-GB" smtClean="0"/>
              <a:t>20</a:t>
            </a:fld>
            <a:endParaRPr lang="en-GB"/>
          </a:p>
        </p:txBody>
      </p:sp>
    </p:spTree>
    <p:extLst>
      <p:ext uri="{BB962C8B-B14F-4D97-AF65-F5344CB8AC3E}">
        <p14:creationId xmlns:p14="http://schemas.microsoft.com/office/powerpoint/2010/main" val="18657082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Olson, P. (2006) 'The Public Perception of “Cults” and “New Religious Movements”', </a:t>
            </a:r>
            <a:r>
              <a:rPr lang="en-GB" sz="1200" b="0" i="1" dirty="0">
                <a:effectLst/>
                <a:latin typeface="avenir-regular-class"/>
              </a:rPr>
              <a:t>Journal for the Scientific Study of Religion</a:t>
            </a:r>
            <a:r>
              <a:rPr lang="en-GB" sz="1200" b="0" i="0" dirty="0">
                <a:effectLst/>
                <a:latin typeface="avenir-regular-class"/>
              </a:rPr>
              <a:t>, 45(1), pp. 97 - 106.</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22</a:t>
            </a:fld>
            <a:endParaRPr lang="en-GB"/>
          </a:p>
        </p:txBody>
      </p:sp>
    </p:spTree>
    <p:extLst>
      <p:ext uri="{BB962C8B-B14F-4D97-AF65-F5344CB8AC3E}">
        <p14:creationId xmlns:p14="http://schemas.microsoft.com/office/powerpoint/2010/main" val="16611922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13044"/>
                </a:solidFill>
                <a:effectLst/>
                <a:latin typeface="Roboto" panose="02000000000000000000" pitchFamily="2" charset="0"/>
              </a:rPr>
              <a:t>King Lear, Act 5, Scene 3. Speaking from the heart, the now wise Edgar offers some hope after all the tragedy and heartbreak. Lamenting the state of the kingdom, he advocates for everyone to move forward with honesty, openness and no deception. He ushers in a new era of transparency for when he becomes king, suggesting that we stop saying what we ought to say, and express what we feel. It is an appeal for people to act with integrity and be genuine, rather than hide behind the cloaks of artifice or procedures.</a:t>
            </a:r>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26</a:t>
            </a:fld>
            <a:endParaRPr lang="en-GB"/>
          </a:p>
        </p:txBody>
      </p:sp>
    </p:spTree>
    <p:extLst>
      <p:ext uri="{BB962C8B-B14F-4D97-AF65-F5344CB8AC3E}">
        <p14:creationId xmlns:p14="http://schemas.microsoft.com/office/powerpoint/2010/main" val="1443688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https://www.judiciary.uk/wp-content/uploads/2022/07/Miller-v-College-of-Policing-judgment-201221.pdf</a:t>
            </a:r>
          </a:p>
        </p:txBody>
      </p:sp>
      <p:sp>
        <p:nvSpPr>
          <p:cNvPr id="4" name="Slide Number Placeholder 3"/>
          <p:cNvSpPr>
            <a:spLocks noGrp="1"/>
          </p:cNvSpPr>
          <p:nvPr>
            <p:ph type="sldNum" sz="quarter" idx="5"/>
          </p:nvPr>
        </p:nvSpPr>
        <p:spPr/>
        <p:txBody>
          <a:bodyPr/>
          <a:lstStyle/>
          <a:p>
            <a:fld id="{F693F74E-0B0D-446E-ABAE-284BD4FA766D}" type="slidenum">
              <a:rPr lang="en-GB" smtClean="0"/>
              <a:t>27</a:t>
            </a:fld>
            <a:endParaRPr lang="en-GB"/>
          </a:p>
        </p:txBody>
      </p:sp>
    </p:spTree>
    <p:extLst>
      <p:ext uri="{BB962C8B-B14F-4D97-AF65-F5344CB8AC3E}">
        <p14:creationId xmlns:p14="http://schemas.microsoft.com/office/powerpoint/2010/main" val="1105953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2EA6-6652-DB46-F0AA-6D15D6DE03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E48CCE-B36D-E19C-1E7E-8431147806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172ED5-3966-CD7B-CD13-19F7DA6965EA}"/>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5" name="Footer Placeholder 4">
            <a:extLst>
              <a:ext uri="{FF2B5EF4-FFF2-40B4-BE49-F238E27FC236}">
                <a16:creationId xmlns:a16="http://schemas.microsoft.com/office/drawing/2014/main" id="{DFB3DDF4-8562-A388-6AE5-54BA0125C2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27B6E-3FE9-25FC-444B-B32308FCF2DB}"/>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882157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DE185-A0CA-E503-FF10-9929584DAF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E24F3-B1F9-9334-82B5-76E11D84B8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DCA00F-445D-86A0-05CD-E10133A77924}"/>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5" name="Footer Placeholder 4">
            <a:extLst>
              <a:ext uri="{FF2B5EF4-FFF2-40B4-BE49-F238E27FC236}">
                <a16:creationId xmlns:a16="http://schemas.microsoft.com/office/drawing/2014/main" id="{19D2207C-1540-9E25-3679-E4600CE740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3DD176-AF05-EB2D-906F-4A18D73D395E}"/>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3089208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799CE-1795-96AE-BD7A-B701D03259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1E28BD-93C1-BA3E-C6AA-7A059C8959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46CB8C-90D9-6672-0640-26B1876F467D}"/>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5" name="Footer Placeholder 4">
            <a:extLst>
              <a:ext uri="{FF2B5EF4-FFF2-40B4-BE49-F238E27FC236}">
                <a16:creationId xmlns:a16="http://schemas.microsoft.com/office/drawing/2014/main" id="{C7785077-F191-508C-AE1E-CBA9F4DEFD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8BE1A-877A-F30D-3D74-C8F8719CE4A7}"/>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4099725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0C7EF-9450-CDAE-FD11-B743944BBD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197C3-24C0-A730-2498-F7C4A3E667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0D34AF-1D4B-5D25-E352-24C040FAC8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4E4580-AFDB-1552-49B4-1284350834A4}"/>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6" name="Footer Placeholder 5">
            <a:extLst>
              <a:ext uri="{FF2B5EF4-FFF2-40B4-BE49-F238E27FC236}">
                <a16:creationId xmlns:a16="http://schemas.microsoft.com/office/drawing/2014/main" id="{6685554A-BDFC-5ABC-68B6-D38B0523FC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14FD2A-9F0E-D178-3D04-E92C4C3E485D}"/>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798022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5A5C-BDAE-CB0A-D57C-0C81D8D629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E5C395-E053-DC27-873B-FFDFA06A76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70B41C-ED55-FAC5-37FA-2C4C7AD28C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90AC88-C10B-29D7-CE15-5F673274DD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8F110F-F766-A042-5B51-6DD782DDD5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79B119-55AB-E59F-2A80-53849F5028D3}"/>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8" name="Footer Placeholder 7">
            <a:extLst>
              <a:ext uri="{FF2B5EF4-FFF2-40B4-BE49-F238E27FC236}">
                <a16:creationId xmlns:a16="http://schemas.microsoft.com/office/drawing/2014/main" id="{7D722F79-CB7B-1291-7D37-7B3FC40349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6A45BB-2847-94D6-5503-FCCD8049349A}"/>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3098635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1406B-3730-1DF2-2459-0A8B90DACD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B434C4-E9BE-9FE0-0F38-3A7BD8598CB2}"/>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4" name="Footer Placeholder 3">
            <a:extLst>
              <a:ext uri="{FF2B5EF4-FFF2-40B4-BE49-F238E27FC236}">
                <a16:creationId xmlns:a16="http://schemas.microsoft.com/office/drawing/2014/main" id="{4622F115-8C25-7A0E-54DF-75FA5E9F9E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821FA7-AC96-A38B-74E0-897A89F171B7}"/>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702289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CDC177-1239-71F4-02CA-6456A6B45A24}"/>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3" name="Footer Placeholder 2">
            <a:extLst>
              <a:ext uri="{FF2B5EF4-FFF2-40B4-BE49-F238E27FC236}">
                <a16:creationId xmlns:a16="http://schemas.microsoft.com/office/drawing/2014/main" id="{9A35E083-62BB-D5EB-53C4-93FC0BACB0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BA02D8-67F6-B089-031C-BCA9382B11C9}"/>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3360611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525F5-47EF-7E80-EBEE-B01C565D95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2CCEE42-7AE6-5696-A741-87AA8CFA6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52D3EE-48A2-9563-2157-33CD986B26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1C7440-0069-917A-9256-53D70348527B}"/>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6" name="Footer Placeholder 5">
            <a:extLst>
              <a:ext uri="{FF2B5EF4-FFF2-40B4-BE49-F238E27FC236}">
                <a16:creationId xmlns:a16="http://schemas.microsoft.com/office/drawing/2014/main" id="{000A5369-F343-36E4-AD60-A03E8AE7F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38A2F9-CAE7-C734-3022-D68212BA049A}"/>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603628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3A273-791E-D6E5-C052-03EC362B5C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102CDC-A24B-C8B7-309F-5437429EB6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B756C5-E1E2-E2E8-DCB5-D8926A4AC3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E0ACBA-04D0-C2A6-8237-D3239C6A1CE9}"/>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6" name="Footer Placeholder 5">
            <a:extLst>
              <a:ext uri="{FF2B5EF4-FFF2-40B4-BE49-F238E27FC236}">
                <a16:creationId xmlns:a16="http://schemas.microsoft.com/office/drawing/2014/main" id="{CAB8BA91-6C68-5C19-9467-C5E0FFE30B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A9604D-3B59-28ED-9CEF-253E933431E7}"/>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1761096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BEB5C-CFEB-D84A-FBF8-225021B24D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35F871-E096-09FA-ECBB-E7532E4881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600CCD-60DF-D605-A862-7452A5B2CC2A}"/>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5" name="Footer Placeholder 4">
            <a:extLst>
              <a:ext uri="{FF2B5EF4-FFF2-40B4-BE49-F238E27FC236}">
                <a16:creationId xmlns:a16="http://schemas.microsoft.com/office/drawing/2014/main" id="{2C05D1F3-B87E-6D52-CEFF-89A90D3F1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3B41E-F52F-C4C1-23D5-6CB320506800}"/>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191693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3C2736-3FD5-91B7-8348-E9D494282D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77DED2-3375-58FE-E33A-E5D3FED91A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245C85-DB57-967F-1653-972346EA0CEE}"/>
              </a:ext>
            </a:extLst>
          </p:cNvPr>
          <p:cNvSpPr>
            <a:spLocks noGrp="1"/>
          </p:cNvSpPr>
          <p:nvPr>
            <p:ph type="dt" sz="half" idx="10"/>
          </p:nvPr>
        </p:nvSpPr>
        <p:spPr/>
        <p:txBody>
          <a:bodyPr/>
          <a:lstStyle/>
          <a:p>
            <a:fld id="{77A361C7-1183-4312-BFB9-5C87C58877C9}" type="datetimeFigureOut">
              <a:rPr lang="en-GB" smtClean="0"/>
              <a:t>06/11/2023</a:t>
            </a:fld>
            <a:endParaRPr lang="en-GB"/>
          </a:p>
        </p:txBody>
      </p:sp>
      <p:sp>
        <p:nvSpPr>
          <p:cNvPr id="5" name="Footer Placeholder 4">
            <a:extLst>
              <a:ext uri="{FF2B5EF4-FFF2-40B4-BE49-F238E27FC236}">
                <a16:creationId xmlns:a16="http://schemas.microsoft.com/office/drawing/2014/main" id="{3415104D-BB48-EE2C-CDEE-395AB11FD9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CF05F3-8079-F098-EB85-4FA5BB73EDF1}"/>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537842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CAAD1A-F83B-6B36-0BA3-170776E519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61EC27-4108-4291-B138-898CB156E8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CA311-4B27-A29B-3B36-8D7F2C7773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A361C7-1183-4312-BFB9-5C87C58877C9}" type="datetimeFigureOut">
              <a:rPr lang="en-GB" smtClean="0"/>
              <a:t>06/11/2023</a:t>
            </a:fld>
            <a:endParaRPr lang="en-GB"/>
          </a:p>
        </p:txBody>
      </p:sp>
      <p:sp>
        <p:nvSpPr>
          <p:cNvPr id="5" name="Footer Placeholder 4">
            <a:extLst>
              <a:ext uri="{FF2B5EF4-FFF2-40B4-BE49-F238E27FC236}">
                <a16:creationId xmlns:a16="http://schemas.microsoft.com/office/drawing/2014/main" id="{7EDCA867-EB28-D1F6-82C4-E493CED575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BFFC6C-1997-21A7-3169-25E42DB72E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9516FB-392A-467C-A548-0F2B5177BE64}" type="slidenum">
              <a:rPr lang="en-GB" smtClean="0"/>
              <a:t>‹#›</a:t>
            </a:fld>
            <a:endParaRPr lang="en-GB"/>
          </a:p>
        </p:txBody>
      </p:sp>
    </p:spTree>
    <p:extLst>
      <p:ext uri="{BB962C8B-B14F-4D97-AF65-F5344CB8AC3E}">
        <p14:creationId xmlns:p14="http://schemas.microsoft.com/office/powerpoint/2010/main" val="10263402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kB-dJaCXAxA?feature=oembed" TargetMode="External"/><Relationship Id="rId4" Type="http://schemas.openxmlformats.org/officeDocument/2006/relationships/image" Target="../media/image8.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QkFO3eeY8So?feature=oembed" TargetMode="External"/><Relationship Id="rId4" Type="http://schemas.openxmlformats.org/officeDocument/2006/relationships/image" Target="../media/image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teSPN8sVbFU?t=22"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180DE06-7362-4888-AADA-7AADD57AC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F54A4-5ED6-5FA2-76BF-F8810F700A2B}"/>
              </a:ext>
            </a:extLst>
          </p:cNvPr>
          <p:cNvSpPr>
            <a:spLocks noGrp="1"/>
          </p:cNvSpPr>
          <p:nvPr>
            <p:ph type="ctrTitle"/>
          </p:nvPr>
        </p:nvSpPr>
        <p:spPr>
          <a:xfrm>
            <a:off x="7331384" y="679730"/>
            <a:ext cx="4171994" cy="3932729"/>
          </a:xfrm>
        </p:spPr>
        <p:txBody>
          <a:bodyPr>
            <a:normAutofit/>
          </a:bodyPr>
          <a:lstStyle/>
          <a:p>
            <a:pPr algn="l"/>
            <a:r>
              <a:rPr lang="en-GB" dirty="0"/>
              <a:t>Gender, Race, Religion and Crime</a:t>
            </a:r>
          </a:p>
        </p:txBody>
      </p:sp>
      <p:grpSp>
        <p:nvGrpSpPr>
          <p:cNvPr id="1033" name="Group 103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1034" name="Straight Connector 103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35" name="Rectangle 103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Subtitle 2">
            <a:extLst>
              <a:ext uri="{FF2B5EF4-FFF2-40B4-BE49-F238E27FC236}">
                <a16:creationId xmlns:a16="http://schemas.microsoft.com/office/drawing/2014/main" id="{3948A16C-F302-4904-C6DE-7C13264611A5}"/>
              </a:ext>
            </a:extLst>
          </p:cNvPr>
          <p:cNvSpPr>
            <a:spLocks noGrp="1"/>
          </p:cNvSpPr>
          <p:nvPr>
            <p:ph type="subTitle" idx="1"/>
          </p:nvPr>
        </p:nvSpPr>
        <p:spPr>
          <a:xfrm>
            <a:off x="7331383" y="4960119"/>
            <a:ext cx="4314277" cy="1332616"/>
          </a:xfrm>
        </p:spPr>
        <p:txBody>
          <a:bodyPr>
            <a:normAutofit/>
          </a:bodyPr>
          <a:lstStyle/>
          <a:p>
            <a:pPr algn="l"/>
            <a:r>
              <a:rPr lang="en-GB" sz="2000" dirty="0"/>
              <a:t>Week 6: Understanding Religion</a:t>
            </a:r>
          </a:p>
          <a:p>
            <a:pPr algn="l"/>
            <a:r>
              <a:rPr lang="en-GB" sz="2000" dirty="0"/>
              <a:t>Jane</a:t>
            </a:r>
          </a:p>
          <a:p>
            <a:pPr algn="l"/>
            <a:r>
              <a:rPr lang="en-GB" sz="2000" dirty="0"/>
              <a:t>j.davies2@uwtsd.ac.uk</a:t>
            </a:r>
          </a:p>
        </p:txBody>
      </p:sp>
      <p:sp>
        <p:nvSpPr>
          <p:cNvPr id="1037" name="Rectangle 103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1,248,329 Religion Symbols Stock Photos, Pictures &amp; Royalty-Free Images -  iStock">
            <a:extLst>
              <a:ext uri="{FF2B5EF4-FFF2-40B4-BE49-F238E27FC236}">
                <a16:creationId xmlns:a16="http://schemas.microsoft.com/office/drawing/2014/main" id="{DB9FA889-541A-595F-EA89-4B38D86A79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42597" y="1683252"/>
            <a:ext cx="5608830" cy="3491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502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F0CF29-53CB-FF0B-C015-B5791DD00F0C}"/>
              </a:ext>
            </a:extLst>
          </p:cNvPr>
          <p:cNvSpPr>
            <a:spLocks noGrp="1"/>
          </p:cNvSpPr>
          <p:nvPr>
            <p:ph type="title"/>
          </p:nvPr>
        </p:nvSpPr>
        <p:spPr>
          <a:xfrm>
            <a:off x="572493" y="238539"/>
            <a:ext cx="11018520" cy="1434415"/>
          </a:xfrm>
        </p:spPr>
        <p:txBody>
          <a:bodyPr anchor="b">
            <a:normAutofit/>
          </a:bodyPr>
          <a:lstStyle/>
          <a:p>
            <a:r>
              <a:rPr lang="en-GB" sz="5400"/>
              <a:t>Class</a:t>
            </a:r>
          </a:p>
        </p:txBody>
      </p:sp>
      <p:sp>
        <p:nvSpPr>
          <p:cNvPr id="10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DAA778-8D39-3E65-9D60-46EB4AB3037B}"/>
              </a:ext>
            </a:extLst>
          </p:cNvPr>
          <p:cNvSpPr>
            <a:spLocks noGrp="1"/>
          </p:cNvSpPr>
          <p:nvPr>
            <p:ph idx="1"/>
          </p:nvPr>
        </p:nvSpPr>
        <p:spPr>
          <a:xfrm>
            <a:off x="572493" y="2071316"/>
            <a:ext cx="6713552" cy="4119172"/>
          </a:xfrm>
        </p:spPr>
        <p:txBody>
          <a:bodyPr anchor="t">
            <a:normAutofit/>
          </a:bodyPr>
          <a:lstStyle/>
          <a:p>
            <a:r>
              <a:rPr lang="en-GB" sz="2200" dirty="0"/>
              <a:t>A need to reassure that this is a professional place</a:t>
            </a:r>
          </a:p>
          <a:p>
            <a:pPr lvl="1"/>
            <a:r>
              <a:rPr lang="en-GB" sz="1800" dirty="0"/>
              <a:t>This is a safe room</a:t>
            </a:r>
          </a:p>
          <a:p>
            <a:r>
              <a:rPr lang="en-GB" sz="2200" dirty="0"/>
              <a:t>If anyone feels uncomfortable – leave and come and speak to me</a:t>
            </a:r>
          </a:p>
          <a:p>
            <a:r>
              <a:rPr lang="en-GB" sz="2200" dirty="0"/>
              <a:t>Be open within the group</a:t>
            </a:r>
          </a:p>
          <a:p>
            <a:r>
              <a:rPr lang="en-GB" sz="2200" dirty="0"/>
              <a:t>This class was developed for students to have the knowledge/experience of speaking about uncomfortable subjects </a:t>
            </a:r>
          </a:p>
          <a:p>
            <a:r>
              <a:rPr lang="en-GB" sz="2200" dirty="0"/>
              <a:t>ENGAGE WITHIN CLASS</a:t>
            </a:r>
          </a:p>
          <a:p>
            <a:endParaRPr lang="en-GB" sz="2200" dirty="0"/>
          </a:p>
        </p:txBody>
      </p:sp>
      <p:pic>
        <p:nvPicPr>
          <p:cNvPr id="1026" name="Picture 2" descr="Personalised Plush Elephant Pillow, Baby Elephant Cuddle Pillow, Baby  Pillow, Plush Teddy – The Little Ones">
            <a:extLst>
              <a:ext uri="{FF2B5EF4-FFF2-40B4-BE49-F238E27FC236}">
                <a16:creationId xmlns:a16="http://schemas.microsoft.com/office/drawing/2014/main" id="{CD364F09-E4C1-433B-A76C-C85D6251469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367"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9980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F2FC8D-AB38-6612-F7B8-362F83524AB2}"/>
              </a:ext>
            </a:extLst>
          </p:cNvPr>
          <p:cNvSpPr>
            <a:spLocks noGrp="1"/>
          </p:cNvSpPr>
          <p:nvPr>
            <p:ph type="title"/>
          </p:nvPr>
        </p:nvSpPr>
        <p:spPr>
          <a:xfrm>
            <a:off x="838200" y="365125"/>
            <a:ext cx="10515600" cy="1325563"/>
          </a:xfrm>
        </p:spPr>
        <p:txBody>
          <a:bodyPr>
            <a:normAutofit/>
          </a:bodyPr>
          <a:lstStyle/>
          <a:p>
            <a:r>
              <a:rPr lang="en-GB" sz="5400"/>
              <a:t>Session Outline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F1D86D-2343-2D28-FC42-0938556D3CEB}"/>
              </a:ext>
            </a:extLst>
          </p:cNvPr>
          <p:cNvSpPr>
            <a:spLocks noGrp="1"/>
          </p:cNvSpPr>
          <p:nvPr>
            <p:ph idx="1"/>
          </p:nvPr>
        </p:nvSpPr>
        <p:spPr>
          <a:xfrm>
            <a:off x="838200" y="1929384"/>
            <a:ext cx="10515600" cy="4251960"/>
          </a:xfrm>
        </p:spPr>
        <p:txBody>
          <a:bodyPr>
            <a:normAutofit/>
          </a:bodyPr>
          <a:lstStyle/>
          <a:p>
            <a:r>
              <a:rPr lang="en-GB" sz="2200"/>
              <a:t>Defining Religion</a:t>
            </a:r>
          </a:p>
          <a:p>
            <a:r>
              <a:rPr lang="en-GB" sz="2200"/>
              <a:t>Sociology of Religion</a:t>
            </a:r>
          </a:p>
          <a:p>
            <a:r>
              <a:rPr lang="en-GB" sz="2200"/>
              <a:t>Examples of Mainstream Religions</a:t>
            </a:r>
          </a:p>
          <a:p>
            <a:r>
              <a:rPr lang="en-GB" sz="2200"/>
              <a:t>Religions Vs. Cults</a:t>
            </a:r>
          </a:p>
          <a:p>
            <a:r>
              <a:rPr lang="en-GB" sz="2200"/>
              <a:t>Examples of Cults</a:t>
            </a:r>
          </a:p>
          <a:p>
            <a:endParaRPr lang="en-GB" sz="2200"/>
          </a:p>
        </p:txBody>
      </p:sp>
    </p:spTree>
    <p:extLst>
      <p:ext uri="{BB962C8B-B14F-4D97-AF65-F5344CB8AC3E}">
        <p14:creationId xmlns:p14="http://schemas.microsoft.com/office/powerpoint/2010/main" val="1728819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A9B5B-0079-EEB6-695C-F30E9F9152BA}"/>
              </a:ext>
            </a:extLst>
          </p:cNvPr>
          <p:cNvSpPr>
            <a:spLocks noGrp="1"/>
          </p:cNvSpPr>
          <p:nvPr>
            <p:ph type="title"/>
          </p:nvPr>
        </p:nvSpPr>
        <p:spPr>
          <a:xfrm>
            <a:off x="761800" y="762001"/>
            <a:ext cx="5334197" cy="1090322"/>
          </a:xfrm>
        </p:spPr>
        <p:txBody>
          <a:bodyPr anchor="ctr">
            <a:normAutofit/>
          </a:bodyPr>
          <a:lstStyle/>
          <a:p>
            <a:r>
              <a:rPr lang="en-GB" sz="4000" dirty="0"/>
              <a:t>How many religions</a:t>
            </a:r>
          </a:p>
        </p:txBody>
      </p:sp>
      <p:sp>
        <p:nvSpPr>
          <p:cNvPr id="3" name="Content Placeholder 2">
            <a:extLst>
              <a:ext uri="{FF2B5EF4-FFF2-40B4-BE49-F238E27FC236}">
                <a16:creationId xmlns:a16="http://schemas.microsoft.com/office/drawing/2014/main" id="{19B01B91-3868-973D-EE74-6070D239F244}"/>
              </a:ext>
            </a:extLst>
          </p:cNvPr>
          <p:cNvSpPr>
            <a:spLocks noGrp="1"/>
          </p:cNvSpPr>
          <p:nvPr>
            <p:ph idx="1"/>
          </p:nvPr>
        </p:nvSpPr>
        <p:spPr>
          <a:xfrm>
            <a:off x="761800" y="2470244"/>
            <a:ext cx="5334197" cy="3769835"/>
          </a:xfrm>
        </p:spPr>
        <p:txBody>
          <a:bodyPr anchor="ctr">
            <a:normAutofit/>
          </a:bodyPr>
          <a:lstStyle/>
          <a:p>
            <a:r>
              <a:rPr lang="en-GB" sz="2000" dirty="0"/>
              <a:t>Research how many religions are there across the world?</a:t>
            </a:r>
          </a:p>
          <a:p>
            <a:r>
              <a:rPr lang="en-GB" sz="2000" dirty="0"/>
              <a:t>What are the more common / practiced  religions?  </a:t>
            </a:r>
          </a:p>
          <a:p>
            <a:r>
              <a:rPr lang="en-GB" sz="2000" dirty="0"/>
              <a:t>Oldest Religion?</a:t>
            </a:r>
          </a:p>
          <a:p>
            <a:endParaRPr lang="en-GB" sz="2000" dirty="0"/>
          </a:p>
        </p:txBody>
      </p:sp>
      <p:pic>
        <p:nvPicPr>
          <p:cNvPr id="5" name="Picture 4" descr="A Buddha figurine with a person sitting on the background holding a beaded necklace">
            <a:extLst>
              <a:ext uri="{FF2B5EF4-FFF2-40B4-BE49-F238E27FC236}">
                <a16:creationId xmlns:a16="http://schemas.microsoft.com/office/drawing/2014/main" id="{8838A3B8-D0D1-6491-AA55-BFB6F2997AE5}"/>
              </a:ext>
            </a:extLst>
          </p:cNvPr>
          <p:cNvPicPr>
            <a:picLocks noChangeAspect="1"/>
          </p:cNvPicPr>
          <p:nvPr/>
        </p:nvPicPr>
        <p:blipFill rotWithShape="1">
          <a:blip r:embed="rId2"/>
          <a:srcRect l="20879" r="2087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307122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A10F3B-8FEF-A126-8800-B681409B9DFA}"/>
              </a:ext>
            </a:extLst>
          </p:cNvPr>
          <p:cNvPicPr>
            <a:picLocks noChangeAspect="1"/>
          </p:cNvPicPr>
          <p:nvPr/>
        </p:nvPicPr>
        <p:blipFill>
          <a:blip r:embed="rId3"/>
          <a:stretch>
            <a:fillRect/>
          </a:stretch>
        </p:blipFill>
        <p:spPr>
          <a:xfrm>
            <a:off x="314325" y="357187"/>
            <a:ext cx="11087099" cy="6143625"/>
          </a:xfrm>
          <a:prstGeom prst="rect">
            <a:avLst/>
          </a:prstGeom>
        </p:spPr>
      </p:pic>
    </p:spTree>
    <p:extLst>
      <p:ext uri="{BB962C8B-B14F-4D97-AF65-F5344CB8AC3E}">
        <p14:creationId xmlns:p14="http://schemas.microsoft.com/office/powerpoint/2010/main" val="104733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C6796-1009-4303-8941-D647A5D13129}"/>
              </a:ext>
            </a:extLst>
          </p:cNvPr>
          <p:cNvSpPr>
            <a:spLocks noGrp="1"/>
          </p:cNvSpPr>
          <p:nvPr>
            <p:ph type="title"/>
          </p:nvPr>
        </p:nvSpPr>
        <p:spPr>
          <a:xfrm>
            <a:off x="1075767" y="1188637"/>
            <a:ext cx="2988234" cy="4480726"/>
          </a:xfrm>
        </p:spPr>
        <p:txBody>
          <a:bodyPr>
            <a:normAutofit/>
          </a:bodyPr>
          <a:lstStyle/>
          <a:p>
            <a:pPr algn="r"/>
            <a:r>
              <a:rPr lang="en-GB" sz="6600"/>
              <a:t>Defining Religion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ACDDD3-E5C9-12BE-64DB-5A7FEBAC9615}"/>
              </a:ext>
            </a:extLst>
          </p:cNvPr>
          <p:cNvSpPr>
            <a:spLocks noGrp="1"/>
          </p:cNvSpPr>
          <p:nvPr>
            <p:ph idx="1"/>
          </p:nvPr>
        </p:nvSpPr>
        <p:spPr>
          <a:xfrm>
            <a:off x="5255260" y="1648870"/>
            <a:ext cx="4702848" cy="3560260"/>
          </a:xfrm>
        </p:spPr>
        <p:txBody>
          <a:bodyPr anchor="ctr">
            <a:normAutofit/>
          </a:bodyPr>
          <a:lstStyle/>
          <a:p>
            <a:r>
              <a:rPr lang="en-GB" sz="2400"/>
              <a:t>How do you define “religion”?</a:t>
            </a:r>
          </a:p>
          <a:p>
            <a:endParaRPr lang="en-GB" sz="2400"/>
          </a:p>
          <a:p>
            <a:r>
              <a:rPr lang="en-GB" sz="2400"/>
              <a:t>What are the images, words, ideas that come to mind when you think of religion?</a:t>
            </a:r>
          </a:p>
        </p:txBody>
      </p:sp>
    </p:spTree>
    <p:extLst>
      <p:ext uri="{BB962C8B-B14F-4D97-AF65-F5344CB8AC3E}">
        <p14:creationId xmlns:p14="http://schemas.microsoft.com/office/powerpoint/2010/main" val="2564089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570E4-3447-D951-B49D-989B14734497}"/>
              </a:ext>
            </a:extLst>
          </p:cNvPr>
          <p:cNvSpPr>
            <a:spLocks noGrp="1"/>
          </p:cNvSpPr>
          <p:nvPr>
            <p:ph type="title"/>
          </p:nvPr>
        </p:nvSpPr>
        <p:spPr>
          <a:xfrm>
            <a:off x="838200" y="365125"/>
            <a:ext cx="10515600" cy="1325563"/>
          </a:xfrm>
        </p:spPr>
        <p:txBody>
          <a:bodyPr>
            <a:normAutofit/>
          </a:bodyPr>
          <a:lstStyle/>
          <a:p>
            <a:r>
              <a:rPr lang="en-GB" sz="5400"/>
              <a:t>Defining Religion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BED05-85F1-C3F6-7211-CF6B9A586E4B}"/>
              </a:ext>
            </a:extLst>
          </p:cNvPr>
          <p:cNvSpPr>
            <a:spLocks noGrp="1"/>
          </p:cNvSpPr>
          <p:nvPr>
            <p:ph idx="1"/>
          </p:nvPr>
        </p:nvSpPr>
        <p:spPr>
          <a:xfrm>
            <a:off x="838200" y="1929384"/>
            <a:ext cx="10515600" cy="4251960"/>
          </a:xfrm>
        </p:spPr>
        <p:txBody>
          <a:bodyPr>
            <a:normAutofit/>
          </a:bodyPr>
          <a:lstStyle/>
          <a:p>
            <a:r>
              <a:rPr lang="en-GB" b="0" i="0" u="none" strike="noStrike" baseline="0" dirty="0"/>
              <a:t>“Sociologists define religion as a cultural system of commonly shared beliefs and rituals that provides a sense of ultimate meaning and purpose by creating an idea of reality that is sacred, all-encompassing and supernatural”</a:t>
            </a:r>
          </a:p>
          <a:p>
            <a:r>
              <a:rPr lang="en-GB" sz="2200" dirty="0"/>
              <a:t>Giddens, A. (2021)</a:t>
            </a:r>
          </a:p>
        </p:txBody>
      </p:sp>
    </p:spTree>
    <p:extLst>
      <p:ext uri="{BB962C8B-B14F-4D97-AF65-F5344CB8AC3E}">
        <p14:creationId xmlns:p14="http://schemas.microsoft.com/office/powerpoint/2010/main" val="787398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E46E9F-77CA-B0B9-DCF4-80979688B5D7}"/>
              </a:ext>
            </a:extLst>
          </p:cNvPr>
          <p:cNvSpPr>
            <a:spLocks noGrp="1"/>
          </p:cNvSpPr>
          <p:nvPr>
            <p:ph type="title"/>
          </p:nvPr>
        </p:nvSpPr>
        <p:spPr>
          <a:xfrm>
            <a:off x="838200" y="365125"/>
            <a:ext cx="10515600" cy="1325563"/>
          </a:xfrm>
        </p:spPr>
        <p:txBody>
          <a:bodyPr>
            <a:normAutofit/>
          </a:bodyPr>
          <a:lstStyle/>
          <a:p>
            <a:r>
              <a:rPr lang="en-GB" dirty="0"/>
              <a:t>Defining Religion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DEAABE-84D4-70E5-530C-D9B4C4513843}"/>
              </a:ext>
            </a:extLst>
          </p:cNvPr>
          <p:cNvSpPr>
            <a:spLocks noGrp="1"/>
          </p:cNvSpPr>
          <p:nvPr>
            <p:ph idx="1"/>
          </p:nvPr>
        </p:nvSpPr>
        <p:spPr>
          <a:xfrm>
            <a:off x="838200" y="1825625"/>
            <a:ext cx="10515600" cy="4351338"/>
          </a:xfrm>
        </p:spPr>
        <p:txBody>
          <a:bodyPr>
            <a:normAutofit/>
          </a:bodyPr>
          <a:lstStyle/>
          <a:p>
            <a:r>
              <a:rPr lang="en-GB" sz="1800" i="0" u="none" strike="noStrike" baseline="0" dirty="0"/>
              <a:t>There are three key elements in this definition:</a:t>
            </a:r>
          </a:p>
          <a:p>
            <a:r>
              <a:rPr lang="en-GB" sz="1800" i="0" u="none" strike="noStrike" baseline="0" dirty="0"/>
              <a:t>1 </a:t>
            </a:r>
            <a:r>
              <a:rPr lang="en-GB" sz="1800" i="1" u="none" strike="noStrike" baseline="0" dirty="0"/>
              <a:t>Religion is a form of culture. </a:t>
            </a:r>
            <a:r>
              <a:rPr lang="en-GB" sz="1800" i="0" u="none" strike="noStrike" baseline="0" dirty="0"/>
              <a:t>Culture consists of the shared beliefs, values, norms and ideas that create a common identity among a group of people. Religion shares all these characteristics.</a:t>
            </a:r>
          </a:p>
          <a:p>
            <a:r>
              <a:rPr lang="en-GB" sz="1800" i="1" u="none" strike="noStrike" baseline="0" dirty="0"/>
              <a:t>2 Religion involves beliefs that take the form of ritualized practices. </a:t>
            </a:r>
            <a:r>
              <a:rPr lang="en-GB" sz="1800" i="0" u="none" strike="noStrike" baseline="0" dirty="0"/>
              <a:t>All religions thus have a behavioural aspect – special activities in which believers take part and that identify them as members of the religious community.</a:t>
            </a:r>
          </a:p>
          <a:p>
            <a:r>
              <a:rPr lang="en-GB" sz="1800" i="1" u="none" strike="noStrike" baseline="0" dirty="0"/>
              <a:t>3 Perhaps most important, religion provides a sense of purpose </a:t>
            </a:r>
            <a:r>
              <a:rPr lang="en-GB" sz="1800" i="0" u="none" strike="noStrike" baseline="0" dirty="0"/>
              <a:t>- a feeling that life is ultimately meaningful. It does so by explaining coherently and compellingly what transcends or overshadows everyday life, in ways that other aspects of culture (such as an educational system or a belief in democracy) typically cannot (</a:t>
            </a:r>
            <a:r>
              <a:rPr lang="en-GB" sz="1800" i="0" u="none" strike="noStrike" baseline="0" dirty="0" err="1"/>
              <a:t>Geenz</a:t>
            </a:r>
            <a:r>
              <a:rPr lang="en-GB" sz="1800" i="0" u="none" strike="noStrike" baseline="0" dirty="0"/>
              <a:t> 1973; </a:t>
            </a:r>
            <a:r>
              <a:rPr lang="en-GB" sz="1800" i="0" u="none" strike="noStrike" baseline="0" dirty="0" err="1"/>
              <a:t>Wuthnow</a:t>
            </a:r>
            <a:r>
              <a:rPr lang="en-GB" sz="1800" dirty="0"/>
              <a:t> </a:t>
            </a:r>
            <a:r>
              <a:rPr lang="en-GB" sz="1800" i="0" u="none" strike="noStrike" baseline="0" dirty="0"/>
              <a:t>1988)</a:t>
            </a:r>
          </a:p>
          <a:p>
            <a:endParaRPr lang="en-GB" sz="1800" dirty="0"/>
          </a:p>
          <a:p>
            <a:endParaRPr lang="en-GB" sz="1800" dirty="0"/>
          </a:p>
        </p:txBody>
      </p:sp>
    </p:spTree>
    <p:extLst>
      <p:ext uri="{BB962C8B-B14F-4D97-AF65-F5344CB8AC3E}">
        <p14:creationId xmlns:p14="http://schemas.microsoft.com/office/powerpoint/2010/main" val="3088580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46358C-354D-37DE-8145-9D7559C20618}"/>
              </a:ext>
            </a:extLst>
          </p:cNvPr>
          <p:cNvSpPr>
            <a:spLocks noGrp="1"/>
          </p:cNvSpPr>
          <p:nvPr>
            <p:ph type="title"/>
          </p:nvPr>
        </p:nvSpPr>
        <p:spPr>
          <a:xfrm>
            <a:off x="838200" y="365125"/>
            <a:ext cx="10515600" cy="1325563"/>
          </a:xfrm>
        </p:spPr>
        <p:txBody>
          <a:bodyPr>
            <a:normAutofit/>
          </a:bodyPr>
          <a:lstStyle/>
          <a:p>
            <a:r>
              <a:rPr lang="en-GB" dirty="0"/>
              <a:t>Understanding the Sociology of Religion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A798D92-4D1D-9782-F386-83657B8B121F}"/>
              </a:ext>
            </a:extLst>
          </p:cNvPr>
          <p:cNvSpPr>
            <a:spLocks noGrp="1"/>
          </p:cNvSpPr>
          <p:nvPr>
            <p:ph idx="1"/>
          </p:nvPr>
        </p:nvSpPr>
        <p:spPr>
          <a:xfrm>
            <a:off x="838200" y="1825625"/>
            <a:ext cx="10515600" cy="4351338"/>
          </a:xfrm>
        </p:spPr>
        <p:txBody>
          <a:bodyPr>
            <a:normAutofit/>
          </a:bodyPr>
          <a:lstStyle/>
          <a:p>
            <a:r>
              <a:rPr lang="en-GB" sz="2600" b="0" i="1" u="none" strike="noStrike" baseline="0" dirty="0"/>
              <a:t>Sociologists are not concerned with whether religious beliefs are true </a:t>
            </a:r>
            <a:r>
              <a:rPr lang="en-GB" sz="2600" b="0" i="0" u="none" strike="noStrike" baseline="0" dirty="0"/>
              <a:t>or </a:t>
            </a:r>
            <a:r>
              <a:rPr lang="en-GB" sz="2600" b="0" i="1" u="none" strike="noStrike" baseline="0" dirty="0"/>
              <a:t>false.</a:t>
            </a:r>
          </a:p>
          <a:p>
            <a:r>
              <a:rPr lang="en-GB" sz="2600" b="0" i="1" u="none" strike="noStrike" baseline="0" dirty="0"/>
              <a:t>Sociologists are especially concerned with the social organization of religion.</a:t>
            </a:r>
          </a:p>
          <a:p>
            <a:r>
              <a:rPr lang="en-GB" sz="2600" b="0" i="1" u="none" strike="noStrike" baseline="0" dirty="0"/>
              <a:t>Sociologists often view religions as a major source of social solidarity.</a:t>
            </a:r>
          </a:p>
          <a:p>
            <a:r>
              <a:rPr lang="en-GB" sz="2600" b="0" i="1" u="none" strike="noStrike" baseline="0" dirty="0"/>
              <a:t>Sociologists tend to explain the appeal of religion in terms of social forces rather than in terms of purely personal, spiritual or psychological factors</a:t>
            </a:r>
          </a:p>
          <a:p>
            <a:endParaRPr lang="en-GB" sz="2600" dirty="0"/>
          </a:p>
        </p:txBody>
      </p:sp>
    </p:spTree>
    <p:extLst>
      <p:ext uri="{BB962C8B-B14F-4D97-AF65-F5344CB8AC3E}">
        <p14:creationId xmlns:p14="http://schemas.microsoft.com/office/powerpoint/2010/main" val="2490346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1BC0A-110B-F3BF-776A-F258CDC35BEC}"/>
              </a:ext>
            </a:extLst>
          </p:cNvPr>
          <p:cNvSpPr>
            <a:spLocks noGrp="1"/>
          </p:cNvSpPr>
          <p:nvPr>
            <p:ph type="title"/>
          </p:nvPr>
        </p:nvSpPr>
        <p:spPr>
          <a:xfrm>
            <a:off x="572493" y="238539"/>
            <a:ext cx="11018520" cy="1434415"/>
          </a:xfrm>
        </p:spPr>
        <p:txBody>
          <a:bodyPr anchor="b">
            <a:normAutofit/>
          </a:bodyPr>
          <a:lstStyle/>
          <a:p>
            <a:r>
              <a:rPr lang="en-GB" sz="5400"/>
              <a:t>Marx and Religion</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3F9F28-DE27-A9F1-9837-0D874EA923CB}"/>
              </a:ext>
            </a:extLst>
          </p:cNvPr>
          <p:cNvSpPr>
            <a:spLocks noGrp="1"/>
          </p:cNvSpPr>
          <p:nvPr>
            <p:ph idx="1"/>
          </p:nvPr>
        </p:nvSpPr>
        <p:spPr>
          <a:xfrm>
            <a:off x="572493" y="2071316"/>
            <a:ext cx="6713552" cy="4119172"/>
          </a:xfrm>
        </p:spPr>
        <p:txBody>
          <a:bodyPr anchor="t">
            <a:normAutofit lnSpcReduction="10000"/>
          </a:bodyPr>
          <a:lstStyle/>
          <a:p>
            <a:r>
              <a:rPr lang="en-GB" sz="2200" b="0" i="0" u="none" strike="noStrike" baseline="0" dirty="0"/>
              <a:t>Marx declared, in a famous phrase, that religion has been the 'opium of the people’. Religion defers happiness and rewards to the afterlife, teaching the resigned acceptance of existing conditions in this life. Attention is thus diverted away from inequalities and injustices in this world by the promise of what is to come in the next. Religion has a strong ideological element: religious beliefs and values often provide justifications of inequalities of wealth and power. For example, the teaching that 'the meek shall inherit the earth' suggests attitudes of humility and </a:t>
            </a:r>
            <a:r>
              <a:rPr lang="en-GB" sz="2200" b="1" i="0" u="none" strike="noStrike" baseline="0" dirty="0"/>
              <a:t>non-resistance to oppression.</a:t>
            </a:r>
          </a:p>
          <a:p>
            <a:r>
              <a:rPr lang="en-GB" sz="2200" dirty="0"/>
              <a:t>Religion was false consciousness intended to complete the exploitation of the laborers</a:t>
            </a:r>
          </a:p>
        </p:txBody>
      </p:sp>
      <p:pic>
        <p:nvPicPr>
          <p:cNvPr id="2050" name="Picture 2" descr="Karl Marx Is Hot">
            <a:extLst>
              <a:ext uri="{FF2B5EF4-FFF2-40B4-BE49-F238E27FC236}">
                <a16:creationId xmlns:a16="http://schemas.microsoft.com/office/drawing/2014/main" id="{571B0413-C0E9-6F61-A648-7B13A56DC89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038" r="12807"/>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54528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7558A-8B0D-1D1E-BF76-47D7FB1F607E}"/>
              </a:ext>
            </a:extLst>
          </p:cNvPr>
          <p:cNvSpPr>
            <a:spLocks noGrp="1"/>
          </p:cNvSpPr>
          <p:nvPr>
            <p:ph type="title"/>
          </p:nvPr>
        </p:nvSpPr>
        <p:spPr>
          <a:xfrm>
            <a:off x="640080" y="325369"/>
            <a:ext cx="4368602" cy="1956841"/>
          </a:xfrm>
        </p:spPr>
        <p:txBody>
          <a:bodyPr anchor="b">
            <a:normAutofit/>
          </a:bodyPr>
          <a:lstStyle/>
          <a:p>
            <a:r>
              <a:rPr lang="en-GB" sz="5400"/>
              <a:t>Durkheim and Religion</a:t>
            </a:r>
          </a:p>
        </p:txBody>
      </p:sp>
      <p:sp>
        <p:nvSpPr>
          <p:cNvPr id="308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47900E-4C55-CCE5-FAA1-E1940468AFD3}"/>
              </a:ext>
            </a:extLst>
          </p:cNvPr>
          <p:cNvSpPr>
            <a:spLocks noGrp="1"/>
          </p:cNvSpPr>
          <p:nvPr>
            <p:ph idx="1"/>
          </p:nvPr>
        </p:nvSpPr>
        <p:spPr>
          <a:xfrm>
            <a:off x="640080" y="2872899"/>
            <a:ext cx="4243589" cy="3320668"/>
          </a:xfrm>
        </p:spPr>
        <p:txBody>
          <a:bodyPr>
            <a:normAutofit fontScale="85000" lnSpcReduction="20000"/>
          </a:bodyPr>
          <a:lstStyle/>
          <a:p>
            <a:r>
              <a:rPr lang="en-GB" sz="2200" dirty="0"/>
              <a:t>“a unified system of beliefs and practices relative to sacred things, that is to say, things set aside and forbidden—beliefs and practices which unite into one single moral community called a Church, all those who adhere to them” </a:t>
            </a:r>
          </a:p>
          <a:p>
            <a:endParaRPr lang="en-GB" sz="2200" dirty="0"/>
          </a:p>
          <a:p>
            <a:r>
              <a:rPr lang="en-GB" sz="2200" dirty="0"/>
              <a:t>“Sacred” – Sacred is the feeling and power created in the social group.</a:t>
            </a:r>
          </a:p>
          <a:p>
            <a:endParaRPr lang="en-GB" sz="2200" dirty="0"/>
          </a:p>
          <a:p>
            <a:r>
              <a:rPr lang="en-GB" sz="1600" b="0" i="0" dirty="0">
                <a:solidFill>
                  <a:srgbClr val="333333"/>
                </a:solidFill>
                <a:effectLst/>
                <a:latin typeface="avenir-regular-class"/>
              </a:rPr>
              <a:t>Eller, J. (2007) </a:t>
            </a:r>
            <a:r>
              <a:rPr lang="en-GB" sz="1600" b="0" i="1" dirty="0">
                <a:solidFill>
                  <a:srgbClr val="333333"/>
                </a:solidFill>
                <a:effectLst/>
                <a:latin typeface="avenir-regular-class"/>
              </a:rPr>
              <a:t>Introducing anthropology of religion: culture to the ultimate</a:t>
            </a:r>
            <a:r>
              <a:rPr lang="en-GB" sz="1600" b="0" i="0" dirty="0">
                <a:solidFill>
                  <a:srgbClr val="333333"/>
                </a:solidFill>
                <a:effectLst/>
                <a:latin typeface="avenir-regular-class"/>
              </a:rPr>
              <a:t>. New York: Routledge.</a:t>
            </a:r>
            <a:endParaRPr lang="en-GB" sz="2200" dirty="0"/>
          </a:p>
        </p:txBody>
      </p:sp>
      <p:pic>
        <p:nvPicPr>
          <p:cNvPr id="3076" name="Picture 4" descr="Mèmes de Sciences Sociales on Twitter: &quot;&quot;We live in a society.&quot; -Émile  Durkheim&quot; / Twitter">
            <a:extLst>
              <a:ext uri="{FF2B5EF4-FFF2-40B4-BE49-F238E27FC236}">
                <a16:creationId xmlns:a16="http://schemas.microsoft.com/office/drawing/2014/main" id="{5F0C24E0-E199-64CD-55AE-9D9A76A411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03"/>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37711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74E3E7-E332-B825-30E9-ECDAA96C3017}"/>
              </a:ext>
            </a:extLst>
          </p:cNvPr>
          <p:cNvSpPr>
            <a:spLocks noGrp="1"/>
          </p:cNvSpPr>
          <p:nvPr>
            <p:ph type="title"/>
          </p:nvPr>
        </p:nvSpPr>
        <p:spPr>
          <a:xfrm>
            <a:off x="838200" y="365125"/>
            <a:ext cx="10515600" cy="650875"/>
          </a:xfrm>
        </p:spPr>
        <p:txBody>
          <a:bodyPr>
            <a:normAutofit/>
          </a:bodyPr>
          <a:lstStyle/>
          <a:p>
            <a:r>
              <a:rPr lang="en-GB" sz="3200" dirty="0"/>
              <a:t>Socialising “God”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BB72A2D-9148-4239-5ACB-795EBC3E3C82}"/>
              </a:ext>
            </a:extLst>
          </p:cNvPr>
          <p:cNvSpPr>
            <a:spLocks noGrp="1"/>
          </p:cNvSpPr>
          <p:nvPr>
            <p:ph idx="1"/>
          </p:nvPr>
        </p:nvSpPr>
        <p:spPr>
          <a:xfrm>
            <a:off x="838200" y="1485900"/>
            <a:ext cx="10515600" cy="4691063"/>
          </a:xfrm>
        </p:spPr>
        <p:txBody>
          <a:bodyPr>
            <a:normAutofit/>
          </a:bodyPr>
          <a:lstStyle/>
          <a:p>
            <a:r>
              <a:rPr lang="en-GB" sz="1800" dirty="0"/>
              <a:t>The evidence of the “socialization,” the “</a:t>
            </a:r>
            <a:r>
              <a:rPr lang="en-GB" sz="1800" dirty="0" err="1"/>
              <a:t>culturization</a:t>
            </a:r>
            <a:r>
              <a:rPr lang="en-GB" sz="1800" dirty="0"/>
              <a:t>,” of the nonhuman is clear when you consider how humans talk about religious beings and forces. </a:t>
            </a:r>
          </a:p>
          <a:p>
            <a:r>
              <a:rPr lang="en-GB" sz="1800" dirty="0"/>
              <a:t>In Christianity, God is the father—a kinship term. Australian Aboriginals speak of the </a:t>
            </a:r>
            <a:r>
              <a:rPr lang="en-GB" sz="1800" dirty="0" err="1"/>
              <a:t>kangaroograndfather</a:t>
            </a:r>
            <a:r>
              <a:rPr lang="en-GB" sz="1800" dirty="0"/>
              <a:t> or the moon-mother, in terms very similar to most societies. In fact, for them and many others, their religious beings are ancestors, sometimes even literally part-human and part-animal or part-plant. The kangaroo-grandfather may have been an actual kangaroo-man. </a:t>
            </a:r>
          </a:p>
          <a:p>
            <a:r>
              <a:rPr lang="en-GB" sz="1800" dirty="0"/>
              <a:t>Furthermore, religious being(s) and/or force(s) often have temperaments and tastes like people: Again, the Judeo-Christian God, especially in the Torah/Old Testament, enjoys the smell of cooking meat, and he is jealous and angry. The same God in the New Testament experiences love but also justice and vengeance—all human traits. </a:t>
            </a:r>
          </a:p>
          <a:p>
            <a:r>
              <a:rPr lang="en-GB" sz="1800" dirty="0"/>
              <a:t>In whatever religious tradition, the beings or forces almost always have personalities—they are friendly, hostile, indifferent, deceptive, or what have you. Animals are believed to talk, plants to think, rocks and stars to feel. But they are human-like. Indeed, religion makes part or all (depending on the tradition) of the nonhuman world human—participants in the norms and values and meanings of culture.</a:t>
            </a:r>
          </a:p>
          <a:p>
            <a:r>
              <a:rPr lang="en-GB" sz="1800" dirty="0"/>
              <a:t>Eller (2007)</a:t>
            </a:r>
          </a:p>
        </p:txBody>
      </p:sp>
    </p:spTree>
    <p:extLst>
      <p:ext uri="{BB962C8B-B14F-4D97-AF65-F5344CB8AC3E}">
        <p14:creationId xmlns:p14="http://schemas.microsoft.com/office/powerpoint/2010/main" val="9502608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54DC218-BC7F-638B-7CDE-E684B6857044}"/>
              </a:ext>
            </a:extLst>
          </p:cNvPr>
          <p:cNvSpPr>
            <a:spLocks noGrp="1"/>
          </p:cNvSpPr>
          <p:nvPr>
            <p:ph type="title"/>
          </p:nvPr>
        </p:nvSpPr>
        <p:spPr>
          <a:xfrm>
            <a:off x="838200" y="365125"/>
            <a:ext cx="5393361" cy="1325563"/>
          </a:xfrm>
        </p:spPr>
        <p:txBody>
          <a:bodyPr>
            <a:normAutofit/>
          </a:bodyPr>
          <a:lstStyle/>
          <a:p>
            <a:r>
              <a:rPr lang="en-GB" dirty="0"/>
              <a:t>Adam &amp; Eve</a:t>
            </a:r>
          </a:p>
        </p:txBody>
      </p:sp>
      <p:sp>
        <p:nvSpPr>
          <p:cNvPr id="3" name="Content Placeholder 2">
            <a:extLst>
              <a:ext uri="{FF2B5EF4-FFF2-40B4-BE49-F238E27FC236}">
                <a16:creationId xmlns:a16="http://schemas.microsoft.com/office/drawing/2014/main" id="{9BD07AAC-13E1-84AA-1B7A-A3C410886982}"/>
              </a:ext>
            </a:extLst>
          </p:cNvPr>
          <p:cNvSpPr>
            <a:spLocks noGrp="1"/>
          </p:cNvSpPr>
          <p:nvPr>
            <p:ph idx="1"/>
          </p:nvPr>
        </p:nvSpPr>
        <p:spPr>
          <a:xfrm>
            <a:off x="838200" y="1825625"/>
            <a:ext cx="5393361" cy="4351338"/>
          </a:xfrm>
        </p:spPr>
        <p:txBody>
          <a:bodyPr>
            <a:normAutofit/>
          </a:bodyPr>
          <a:lstStyle/>
          <a:p>
            <a:r>
              <a:rPr lang="en-GB" b="0" i="0">
                <a:effectLst/>
                <a:latin typeface="Google Sans"/>
              </a:rPr>
              <a:t>The Old Testament Adam &amp; Eve lived in paradise in total innocence until the serpent (the devil) told them to eat the forbidden fruit from the tree of knowledge. As punishment for their disobedience, God banished them from Paradise. </a:t>
            </a:r>
          </a:p>
          <a:p>
            <a:endParaRPr lang="en-GB" dirty="0"/>
          </a:p>
        </p:txBody>
      </p:sp>
      <p:pic>
        <p:nvPicPr>
          <p:cNvPr id="3074" name="Picture 2" descr="Did Adam And Eve Really Eat An Apple In The Garden Of Eden?">
            <a:extLst>
              <a:ext uri="{FF2B5EF4-FFF2-40B4-BE49-F238E27FC236}">
                <a16:creationId xmlns:a16="http://schemas.microsoft.com/office/drawing/2014/main" id="{41B3C57C-C6A4-5F32-70D6-9FB8B228CF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810" r="24004" b="2"/>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308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8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24740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FC9718-79F6-4A8E-36BA-55D263DF7BC7}"/>
              </a:ext>
            </a:extLst>
          </p:cNvPr>
          <p:cNvSpPr>
            <a:spLocks noGrp="1"/>
          </p:cNvSpPr>
          <p:nvPr>
            <p:ph type="title"/>
          </p:nvPr>
        </p:nvSpPr>
        <p:spPr>
          <a:xfrm>
            <a:off x="643467" y="321735"/>
            <a:ext cx="10905066" cy="592590"/>
          </a:xfrm>
        </p:spPr>
        <p:txBody>
          <a:bodyPr>
            <a:normAutofit/>
          </a:bodyPr>
          <a:lstStyle/>
          <a:p>
            <a:r>
              <a:rPr lang="en-GB" sz="2800" dirty="0"/>
              <a:t>Social Functions of Religion</a:t>
            </a:r>
          </a:p>
        </p:txBody>
      </p:sp>
      <p:sp>
        <p:nvSpPr>
          <p:cNvPr id="3" name="Content Placeholder 2">
            <a:extLst>
              <a:ext uri="{FF2B5EF4-FFF2-40B4-BE49-F238E27FC236}">
                <a16:creationId xmlns:a16="http://schemas.microsoft.com/office/drawing/2014/main" id="{D24D91C5-8300-1AB9-F36E-89594AE9ED89}"/>
              </a:ext>
            </a:extLst>
          </p:cNvPr>
          <p:cNvSpPr>
            <a:spLocks noGrp="1"/>
          </p:cNvSpPr>
          <p:nvPr>
            <p:ph idx="1"/>
          </p:nvPr>
        </p:nvSpPr>
        <p:spPr>
          <a:xfrm>
            <a:off x="643467" y="1066800"/>
            <a:ext cx="10905066" cy="5110163"/>
          </a:xfrm>
        </p:spPr>
        <p:txBody>
          <a:bodyPr>
            <a:normAutofit/>
          </a:bodyPr>
          <a:lstStyle/>
          <a:p>
            <a:r>
              <a:rPr lang="en-GB" sz="2000" dirty="0"/>
              <a:t>1. Filling individual needs, especially psychological or emotional needs. Religion provides comfort, hope, perhaps love, definitely a sense of control, and relief from fear and despair. </a:t>
            </a:r>
          </a:p>
          <a:p>
            <a:r>
              <a:rPr lang="en-GB" sz="2000" dirty="0"/>
              <a:t>2. Explanation, especially of origins or causes. Humans wonder why things are as they are. Most religions not only explain the creation of the world but also the origin of specific cultural institutions, like marriage, language, technology, politics, and the like. </a:t>
            </a:r>
          </a:p>
          <a:p>
            <a:pPr lvl="1"/>
            <a:r>
              <a:rPr lang="en-GB" sz="2000" dirty="0"/>
              <a:t>Religions also explain why things happen in the present: Why do we get sick? Why do bad things happen to us? Wars?</a:t>
            </a:r>
          </a:p>
          <a:p>
            <a:r>
              <a:rPr lang="en-GB" sz="2000" dirty="0"/>
              <a:t>3. Source of rules and norms. Continuing with this idea, religion can provide the answer to where the traditions and laws of the society came from. All religions contain some element of “order-establishment” or “culture-founding.” This is the charter function of religion: It acts as the “charter” or authority by which we organize ourselves in particular ways and follow particular standards. </a:t>
            </a:r>
          </a:p>
          <a:p>
            <a:pPr lvl="1"/>
            <a:r>
              <a:rPr lang="en-GB" sz="2000" dirty="0"/>
              <a:t>Marriage – some practice monogamy other polygamy. – Religion, ancestors/founders of religion, did it?</a:t>
            </a:r>
          </a:p>
          <a:p>
            <a:pPr marL="457200" lvl="1" indent="0">
              <a:buNone/>
            </a:pPr>
            <a:endParaRPr lang="en-GB" sz="1800" dirty="0"/>
          </a:p>
          <a:p>
            <a:pPr marL="457200" lvl="1" indent="0">
              <a:buNone/>
            </a:pPr>
            <a:r>
              <a:rPr lang="en-GB" sz="1800" dirty="0"/>
              <a:t>Eller (2007)</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125590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52159B-47D8-8A9B-937C-D606460AE669}"/>
              </a:ext>
            </a:extLst>
          </p:cNvPr>
          <p:cNvSpPr>
            <a:spLocks noGrp="1"/>
          </p:cNvSpPr>
          <p:nvPr>
            <p:ph type="title"/>
          </p:nvPr>
        </p:nvSpPr>
        <p:spPr>
          <a:xfrm>
            <a:off x="643467" y="321735"/>
            <a:ext cx="10905066" cy="567266"/>
          </a:xfrm>
        </p:spPr>
        <p:txBody>
          <a:bodyPr>
            <a:normAutofit/>
          </a:bodyPr>
          <a:lstStyle/>
          <a:p>
            <a:r>
              <a:rPr lang="en-GB" sz="3200" dirty="0"/>
              <a:t>Social Functions of Religion</a:t>
            </a:r>
          </a:p>
        </p:txBody>
      </p:sp>
      <p:sp>
        <p:nvSpPr>
          <p:cNvPr id="3" name="Content Placeholder 2">
            <a:extLst>
              <a:ext uri="{FF2B5EF4-FFF2-40B4-BE49-F238E27FC236}">
                <a16:creationId xmlns:a16="http://schemas.microsoft.com/office/drawing/2014/main" id="{3C24E529-8C7C-6BFB-973B-915A70005A8D}"/>
              </a:ext>
            </a:extLst>
          </p:cNvPr>
          <p:cNvSpPr>
            <a:spLocks noGrp="1"/>
          </p:cNvSpPr>
          <p:nvPr>
            <p:ph idx="1"/>
          </p:nvPr>
        </p:nvSpPr>
        <p:spPr>
          <a:xfrm>
            <a:off x="643467" y="889001"/>
            <a:ext cx="10905066" cy="5647265"/>
          </a:xfrm>
        </p:spPr>
        <p:txBody>
          <a:bodyPr>
            <a:normAutofit/>
          </a:bodyPr>
          <a:lstStyle/>
          <a:p>
            <a:r>
              <a:rPr lang="en-GB" sz="1800" dirty="0"/>
              <a:t>4</a:t>
            </a:r>
            <a:r>
              <a:rPr lang="en-GB" sz="2000" dirty="0"/>
              <a:t>. Source of “ultimate sanctions.” Religion is, among other things, a means of social control and how we act. Social control cannot be everywhere and cannot see everything yet, rewards or punishments from religious “sanctions” can be much more controlling. Some believe that if they don’t follow religious and social rules then they will be punished now and after death.</a:t>
            </a:r>
          </a:p>
          <a:p>
            <a:r>
              <a:rPr lang="en-GB" sz="2000" dirty="0"/>
              <a:t>5. Solution of immediate problems. If religion is the “cause” of a variety of human ills, then religion can be the solution as well. If we are sick is it because out god is angry with us?  War - is this the belief that our gods what society to decide on a social or political decision? Can we ask them for favours, give them gifts, or do anything at all to influence their actions and intentions? </a:t>
            </a:r>
          </a:p>
          <a:p>
            <a:r>
              <a:rPr lang="en-GB" sz="2000" dirty="0"/>
              <a:t>6. Fill “needs of society.” In some ways, and for some anthropologists, society can be seen as nothing more than a group of individuals; individuals are “real” while society is “conceptual”. Certainly, not everything that a religion teaches or practices is good for every individual: objection to certain sexualities.</a:t>
            </a:r>
          </a:p>
          <a:p>
            <a:r>
              <a:rPr lang="en-GB" sz="2000" dirty="0"/>
              <a:t>Nor does religion always soothe individual fears and anxieties; for instance, the belief in a punitive afterlife may cause people to fear more, and concerns about proper conduct of rituals can cause anxiety. However, belief in a punitive afterlife can cause people to obey norms, which is good for society. </a:t>
            </a:r>
          </a:p>
          <a:p>
            <a:endParaRPr lang="en-GB" sz="2000" dirty="0"/>
          </a:p>
          <a:p>
            <a:endParaRPr lang="en-GB" sz="18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14757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2811C9-1034-F01E-3C24-CDE0D8CB4CBE}"/>
              </a:ext>
            </a:extLst>
          </p:cNvPr>
          <p:cNvSpPr>
            <a:spLocks noGrp="1"/>
          </p:cNvSpPr>
          <p:nvPr>
            <p:ph type="title"/>
          </p:nvPr>
        </p:nvSpPr>
        <p:spPr>
          <a:xfrm>
            <a:off x="643467" y="321734"/>
            <a:ext cx="10905066" cy="1135737"/>
          </a:xfrm>
        </p:spPr>
        <p:txBody>
          <a:bodyPr>
            <a:normAutofit/>
          </a:bodyPr>
          <a:lstStyle/>
          <a:p>
            <a:r>
              <a:rPr lang="en-GB" sz="3600"/>
              <a:t>Class Task</a:t>
            </a:r>
          </a:p>
        </p:txBody>
      </p:sp>
      <p:sp>
        <p:nvSpPr>
          <p:cNvPr id="3" name="Content Placeholder 2">
            <a:extLst>
              <a:ext uri="{FF2B5EF4-FFF2-40B4-BE49-F238E27FC236}">
                <a16:creationId xmlns:a16="http://schemas.microsoft.com/office/drawing/2014/main" id="{4CBBCA07-4001-A7AE-B0DF-A599B0CD7522}"/>
              </a:ext>
            </a:extLst>
          </p:cNvPr>
          <p:cNvSpPr>
            <a:spLocks noGrp="1"/>
          </p:cNvSpPr>
          <p:nvPr>
            <p:ph idx="1"/>
          </p:nvPr>
        </p:nvSpPr>
        <p:spPr>
          <a:xfrm>
            <a:off x="643467" y="1782981"/>
            <a:ext cx="10905066" cy="4393982"/>
          </a:xfrm>
        </p:spPr>
        <p:txBody>
          <a:bodyPr>
            <a:normAutofit/>
          </a:bodyPr>
          <a:lstStyle/>
          <a:p>
            <a:r>
              <a:rPr lang="en-GB" sz="2000"/>
              <a:t>In groups research the three most prominent mono-theistic religions:</a:t>
            </a:r>
          </a:p>
          <a:p>
            <a:pPr lvl="1"/>
            <a:r>
              <a:rPr lang="en-GB" sz="2000"/>
              <a:t>Christianity</a:t>
            </a:r>
          </a:p>
          <a:p>
            <a:pPr lvl="1"/>
            <a:r>
              <a:rPr lang="en-GB" sz="2000"/>
              <a:t>Judaism</a:t>
            </a:r>
          </a:p>
          <a:p>
            <a:pPr lvl="1"/>
            <a:r>
              <a:rPr lang="en-GB" sz="2000"/>
              <a:t>Islam</a:t>
            </a:r>
          </a:p>
          <a:p>
            <a:pPr lvl="1"/>
            <a:endParaRPr lang="en-GB" sz="2000"/>
          </a:p>
          <a:p>
            <a:r>
              <a:rPr lang="en-GB" sz="2000"/>
              <a:t>When were they formed?</a:t>
            </a:r>
          </a:p>
          <a:p>
            <a:r>
              <a:rPr lang="en-GB" sz="2000"/>
              <a:t>What denominations have developed?</a:t>
            </a:r>
          </a:p>
          <a:p>
            <a:r>
              <a:rPr lang="en-GB" sz="2000"/>
              <a:t>What are their key rules or tenants?</a:t>
            </a:r>
          </a:p>
          <a:p>
            <a:r>
              <a:rPr lang="en-GB" sz="2000"/>
              <a:t>What kinds of rituals do they have?</a:t>
            </a:r>
          </a:p>
          <a:p>
            <a:r>
              <a:rPr lang="en-GB" sz="2000"/>
              <a:t>What do they celebrate? How and Why?</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796146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44FD2C-4A74-BC87-5D5D-509A283CEF07}"/>
              </a:ext>
            </a:extLst>
          </p:cNvPr>
          <p:cNvSpPr>
            <a:spLocks noGrp="1"/>
          </p:cNvSpPr>
          <p:nvPr>
            <p:ph type="title"/>
          </p:nvPr>
        </p:nvSpPr>
        <p:spPr>
          <a:xfrm>
            <a:off x="838200" y="365125"/>
            <a:ext cx="10515600" cy="1325563"/>
          </a:xfrm>
        </p:spPr>
        <p:txBody>
          <a:bodyPr>
            <a:normAutofit/>
          </a:bodyPr>
          <a:lstStyle/>
          <a:p>
            <a:r>
              <a:rPr lang="en-GB" dirty="0"/>
              <a:t>Church, Sect, Denomination, Cult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05798A-54E3-5698-7F21-5F1F3A86BC77}"/>
              </a:ext>
            </a:extLst>
          </p:cNvPr>
          <p:cNvSpPr>
            <a:spLocks noGrp="1"/>
          </p:cNvSpPr>
          <p:nvPr>
            <p:ph idx="1"/>
          </p:nvPr>
        </p:nvSpPr>
        <p:spPr>
          <a:xfrm>
            <a:off x="838200" y="1825624"/>
            <a:ext cx="10515600" cy="4727575"/>
          </a:xfrm>
        </p:spPr>
        <p:txBody>
          <a:bodyPr>
            <a:normAutofit/>
          </a:bodyPr>
          <a:lstStyle/>
          <a:p>
            <a:r>
              <a:rPr lang="en-GB" sz="1800" i="0" u="none" strike="noStrike" baseline="0" dirty="0"/>
              <a:t>A church is a large, well-established religious body - like the Catholic Church or the Church of England. A sect is a smaller, less highly organized grouping of committed believers, usually setting itself up in protest against what a church has become.</a:t>
            </a:r>
          </a:p>
          <a:p>
            <a:r>
              <a:rPr lang="en-GB" sz="1800" i="0" u="none" strike="noStrike" baseline="0" dirty="0"/>
              <a:t>Churches normally have a formal, bureaucratic structure, with a hierarchy of religious officials, and tend to represent the conservative face of religion, since they are integrated into the existing institutional order</a:t>
            </a:r>
          </a:p>
          <a:p>
            <a:r>
              <a:rPr lang="en-GB" sz="1800" i="0" u="none" strike="noStrike" baseline="0" dirty="0"/>
              <a:t>Sects are comparatively small; they usually aim at discovering and following 'the true way', and tend to withdraw from the surrounding society into communities of their own. The members of sects regard established churches as corrupt. Most have few or no officials, all members being regarded as equal participants.</a:t>
            </a:r>
          </a:p>
          <a:p>
            <a:r>
              <a:rPr lang="en-GB" sz="1800" i="0" u="none" strike="noStrike" baseline="0" dirty="0"/>
              <a:t>A denomination is a sect which has 'cooled down' and become an institutionalized body rather than an active protest group. Sects which survive over any period of time inevitably become denominations.</a:t>
            </a:r>
          </a:p>
          <a:p>
            <a:r>
              <a:rPr lang="en-GB" sz="1800" i="0" u="none" strike="noStrike" baseline="0" dirty="0"/>
              <a:t>Cults resemble sects, but have different emphases. They are the most loosely knit and transient of all religious organizations, being composed of individuals who reject what they see as the values of the outside society. Their focus is on individual experience, bringing like-minded individuals together. People do not formally join a cult, but rather follow particular theories or prescribed ways of behaviour. Like sects, cults quite often form around an inspirational leader.</a:t>
            </a:r>
          </a:p>
          <a:p>
            <a:endParaRPr lang="en-GB" sz="1800" dirty="0"/>
          </a:p>
        </p:txBody>
      </p:sp>
    </p:spTree>
    <p:extLst>
      <p:ext uri="{BB962C8B-B14F-4D97-AF65-F5344CB8AC3E}">
        <p14:creationId xmlns:p14="http://schemas.microsoft.com/office/powerpoint/2010/main" val="3491898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66328-BD10-0941-2476-4AD7C8473C16}"/>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kern="1200">
                <a:solidFill>
                  <a:schemeClr val="tx1"/>
                </a:solidFill>
                <a:latin typeface="+mj-lt"/>
                <a:ea typeface="+mj-ea"/>
                <a:cs typeface="+mj-cs"/>
              </a:rPr>
              <a:t>Cults</a:t>
            </a:r>
          </a:p>
        </p:txBody>
      </p:sp>
      <p:sp>
        <p:nvSpPr>
          <p:cNvPr id="9"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Why do people join cults? - Janja Lalich">
            <a:hlinkClick r:id="" action="ppaction://media"/>
            <a:extLst>
              <a:ext uri="{FF2B5EF4-FFF2-40B4-BE49-F238E27FC236}">
                <a16:creationId xmlns:a16="http://schemas.microsoft.com/office/drawing/2014/main" id="{AFE23ADB-AFD6-B567-5EEB-69FB105046CE}"/>
              </a:ext>
            </a:extLst>
          </p:cNvPr>
          <p:cNvPicPr>
            <a:picLocks noGrp="1" noRot="1" noChangeAspect="1"/>
          </p:cNvPicPr>
          <p:nvPr>
            <p:ph idx="1"/>
            <a:videoFile r:link="rId1"/>
          </p:nvPr>
        </p:nvPicPr>
        <p:blipFill>
          <a:blip r:embed="rId4"/>
          <a:stretch>
            <a:fillRect/>
          </a:stretch>
        </p:blipFill>
        <p:spPr>
          <a:xfrm>
            <a:off x="6085115" y="954254"/>
            <a:ext cx="5466806" cy="3088745"/>
          </a:xfrm>
          <a:prstGeom prst="rect">
            <a:avLst/>
          </a:prstGeom>
        </p:spPr>
      </p:pic>
      <p:sp>
        <p:nvSpPr>
          <p:cNvPr id="11"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1418262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E74E85-41F0-EFD3-9840-0429C35BACF5}"/>
              </a:ext>
            </a:extLst>
          </p:cNvPr>
          <p:cNvSpPr>
            <a:spLocks noGrp="1"/>
          </p:cNvSpPr>
          <p:nvPr>
            <p:ph type="title"/>
          </p:nvPr>
        </p:nvSpPr>
        <p:spPr>
          <a:xfrm>
            <a:off x="838200" y="365125"/>
            <a:ext cx="10515600" cy="1325563"/>
          </a:xfrm>
        </p:spPr>
        <p:txBody>
          <a:bodyPr>
            <a:normAutofit/>
          </a:bodyPr>
          <a:lstStyle/>
          <a:p>
            <a:r>
              <a:rPr lang="en-GB" dirty="0"/>
              <a:t>Cults as Religions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A2D6DF-1426-416E-C168-EC9869FF7920}"/>
              </a:ext>
            </a:extLst>
          </p:cNvPr>
          <p:cNvSpPr>
            <a:spLocks noGrp="1"/>
          </p:cNvSpPr>
          <p:nvPr>
            <p:ph idx="1"/>
          </p:nvPr>
        </p:nvSpPr>
        <p:spPr>
          <a:xfrm>
            <a:off x="838200" y="1825625"/>
            <a:ext cx="10515600" cy="4351338"/>
          </a:xfrm>
        </p:spPr>
        <p:txBody>
          <a:bodyPr>
            <a:normAutofit/>
          </a:bodyPr>
          <a:lstStyle/>
          <a:p>
            <a:r>
              <a:rPr lang="en-GB" i="0" u="none" strike="noStrike" baseline="0" dirty="0"/>
              <a:t>It should be obvious that what is a cult in one country may well be an established religious practice in another. When Indian gurus (religious teachers) bring their beliefs into the United Kingdom, what might be considered an established religion in India is regarded as a cult in the UK. Christianity began as an indigenous cult in ancient Jerusalem, and in many Asian countries today Evangelical Protests is regarded as a cult imported from the West, and particularly the United States. Thus, cults should not be thought of as 'weird’.</a:t>
            </a:r>
          </a:p>
          <a:p>
            <a:endParaRPr lang="en-GB" dirty="0"/>
          </a:p>
        </p:txBody>
      </p:sp>
    </p:spTree>
    <p:extLst>
      <p:ext uri="{BB962C8B-B14F-4D97-AF65-F5344CB8AC3E}">
        <p14:creationId xmlns:p14="http://schemas.microsoft.com/office/powerpoint/2010/main" val="12175178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CA98E-2C13-E0D8-F0F2-C0D6AE51344B}"/>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kern="1200">
                <a:solidFill>
                  <a:schemeClr val="tx1"/>
                </a:solidFill>
                <a:latin typeface="+mj-lt"/>
                <a:ea typeface="+mj-ea"/>
                <a:cs typeface="+mj-cs"/>
              </a:rPr>
              <a:t>Cults and Religions</a:t>
            </a:r>
          </a:p>
        </p:txBody>
      </p:sp>
      <p:sp>
        <p:nvSpPr>
          <p:cNvPr id="17"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The Simpsons - The Life Of Comfort In Spirituality !">
            <a:hlinkClick r:id="" action="ppaction://media"/>
            <a:extLst>
              <a:ext uri="{FF2B5EF4-FFF2-40B4-BE49-F238E27FC236}">
                <a16:creationId xmlns:a16="http://schemas.microsoft.com/office/drawing/2014/main" id="{AFBE5E79-78DC-1213-3EED-30FAF9E33C42}"/>
              </a:ext>
            </a:extLst>
          </p:cNvPr>
          <p:cNvPicPr>
            <a:picLocks noGrp="1" noRot="1" noChangeAspect="1"/>
          </p:cNvPicPr>
          <p:nvPr>
            <p:ph idx="1"/>
            <a:videoFile r:link="rId1"/>
          </p:nvPr>
        </p:nvPicPr>
        <p:blipFill>
          <a:blip r:embed="rId4"/>
          <a:stretch>
            <a:fillRect/>
          </a:stretch>
        </p:blipFill>
        <p:spPr>
          <a:xfrm>
            <a:off x="6085115" y="954254"/>
            <a:ext cx="5466806" cy="3088745"/>
          </a:xfrm>
          <a:prstGeom prst="rect">
            <a:avLst/>
          </a:prstGeom>
        </p:spPr>
      </p:pic>
      <p:sp>
        <p:nvSpPr>
          <p:cNvPr id="18"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231330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3440D4-927F-487B-ABCA-648D2AA47901}"/>
              </a:ext>
            </a:extLst>
          </p:cNvPr>
          <p:cNvSpPr>
            <a:spLocks noGrp="1"/>
          </p:cNvSpPr>
          <p:nvPr>
            <p:ph type="title"/>
          </p:nvPr>
        </p:nvSpPr>
        <p:spPr>
          <a:xfrm>
            <a:off x="838200" y="365125"/>
            <a:ext cx="10515600" cy="1325563"/>
          </a:xfrm>
        </p:spPr>
        <p:txBody>
          <a:bodyPr>
            <a:normAutofit/>
          </a:bodyPr>
          <a:lstStyle/>
          <a:p>
            <a:r>
              <a:rPr lang="en-GB" dirty="0"/>
              <a:t>Class Task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AA7C6A-EC28-E72B-2B0D-3ABCB1C15753}"/>
              </a:ext>
            </a:extLst>
          </p:cNvPr>
          <p:cNvSpPr>
            <a:spLocks noGrp="1"/>
          </p:cNvSpPr>
          <p:nvPr>
            <p:ph idx="1"/>
          </p:nvPr>
        </p:nvSpPr>
        <p:spPr>
          <a:xfrm>
            <a:off x="838200" y="1825625"/>
            <a:ext cx="10515600" cy="4351338"/>
          </a:xfrm>
        </p:spPr>
        <p:txBody>
          <a:bodyPr>
            <a:normAutofit lnSpcReduction="10000"/>
          </a:bodyPr>
          <a:lstStyle/>
          <a:p>
            <a:r>
              <a:rPr lang="en-GB" sz="2000" dirty="0"/>
              <a:t>Research one of the following Cults:</a:t>
            </a:r>
          </a:p>
          <a:p>
            <a:pPr lvl="1"/>
            <a:r>
              <a:rPr lang="en-GB" sz="2000" dirty="0"/>
              <a:t>Heavens Gate</a:t>
            </a:r>
          </a:p>
          <a:p>
            <a:pPr lvl="1"/>
            <a:r>
              <a:rPr lang="en-GB" sz="2000" dirty="0"/>
              <a:t>Scientology</a:t>
            </a:r>
          </a:p>
          <a:p>
            <a:pPr lvl="1"/>
            <a:r>
              <a:rPr lang="en-GB" sz="2000" dirty="0"/>
              <a:t>Branch Davidians</a:t>
            </a:r>
          </a:p>
          <a:p>
            <a:pPr lvl="1"/>
            <a:r>
              <a:rPr lang="en-GB" sz="2000" dirty="0"/>
              <a:t>Moonies</a:t>
            </a:r>
          </a:p>
          <a:p>
            <a:pPr lvl="1"/>
            <a:r>
              <a:rPr lang="en-GB" sz="2000" dirty="0"/>
              <a:t>Jonestown</a:t>
            </a:r>
          </a:p>
          <a:p>
            <a:pPr lvl="1"/>
            <a:endParaRPr lang="en-GB" sz="2000" dirty="0"/>
          </a:p>
          <a:p>
            <a:r>
              <a:rPr lang="en-GB" sz="2000" dirty="0"/>
              <a:t>What defines them as a cult?</a:t>
            </a:r>
          </a:p>
          <a:p>
            <a:r>
              <a:rPr lang="en-GB" sz="2000" dirty="0"/>
              <a:t>What do they believe?</a:t>
            </a:r>
          </a:p>
          <a:p>
            <a:r>
              <a:rPr lang="en-GB" sz="2000" dirty="0"/>
              <a:t>Who was their leader?</a:t>
            </a:r>
          </a:p>
          <a:p>
            <a:r>
              <a:rPr lang="en-GB" sz="2000" dirty="0"/>
              <a:t>What rituals and practices did they engage in?</a:t>
            </a:r>
          </a:p>
          <a:p>
            <a:r>
              <a:rPr lang="en-GB" sz="2000" dirty="0"/>
              <a:t>Was there an “event” that brought them into mainstream consciousness?</a:t>
            </a:r>
          </a:p>
        </p:txBody>
      </p:sp>
    </p:spTree>
    <p:extLst>
      <p:ext uri="{BB962C8B-B14F-4D97-AF65-F5344CB8AC3E}">
        <p14:creationId xmlns:p14="http://schemas.microsoft.com/office/powerpoint/2010/main" val="13526072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409C99-1D0B-25D6-6E1A-975C5B8BE16E}"/>
              </a:ext>
            </a:extLst>
          </p:cNvPr>
          <p:cNvSpPr>
            <a:spLocks noGrp="1"/>
          </p:cNvSpPr>
          <p:nvPr>
            <p:ph type="title"/>
          </p:nvPr>
        </p:nvSpPr>
        <p:spPr>
          <a:xfrm>
            <a:off x="838200" y="365125"/>
            <a:ext cx="10515600" cy="1325563"/>
          </a:xfrm>
        </p:spPr>
        <p:txBody>
          <a:bodyPr>
            <a:normAutofit/>
          </a:bodyPr>
          <a:lstStyle/>
          <a:p>
            <a:r>
              <a:rPr lang="en-GB" dirty="0"/>
              <a:t>Language and Cults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E52153-C590-9A6F-0665-B8A8B8A356A5}"/>
              </a:ext>
            </a:extLst>
          </p:cNvPr>
          <p:cNvSpPr>
            <a:spLocks noGrp="1"/>
          </p:cNvSpPr>
          <p:nvPr>
            <p:ph idx="1"/>
          </p:nvPr>
        </p:nvSpPr>
        <p:spPr>
          <a:xfrm>
            <a:off x="838200" y="1825625"/>
            <a:ext cx="10515600" cy="4351338"/>
          </a:xfrm>
        </p:spPr>
        <p:txBody>
          <a:bodyPr>
            <a:normAutofit/>
          </a:bodyPr>
          <a:lstStyle/>
          <a:p>
            <a:r>
              <a:rPr lang="en-GB" sz="2200" dirty="0"/>
              <a:t>Olson (2006) suggest an “overwhelmingly negative attitude toward cults, but do not hold such a negative view of New Religious Movements (NRMs) even when they know nothing else about the group.”</a:t>
            </a:r>
          </a:p>
          <a:p>
            <a:endParaRPr lang="en-GB" sz="2200" dirty="0"/>
          </a:p>
          <a:p>
            <a:r>
              <a:rPr lang="en-GB" sz="2200" dirty="0"/>
              <a:t>“members of the general public have negative schematic representations of cults that are most likely created and reinforced by exposure to negative representations in the media. Because the term NRMs is used almost exclusively in academic literature and not in the mainstream media where the general public would encounter it on a regular basis and associate it with Jonestown, the Branch Davidians, or Heaven’s Gate, people simply do not have a negative schematic representation of NRMs.”</a:t>
            </a:r>
          </a:p>
          <a:p>
            <a:endParaRPr lang="en-GB" sz="2200" dirty="0"/>
          </a:p>
          <a:p>
            <a:r>
              <a:rPr lang="en-GB" sz="2200" b="0" i="0" dirty="0">
                <a:effectLst/>
                <a:latin typeface="avenir-regular-class"/>
              </a:rPr>
              <a:t>Olson, (2006)</a:t>
            </a:r>
            <a:endParaRPr lang="en-GB" sz="2200" dirty="0"/>
          </a:p>
        </p:txBody>
      </p:sp>
    </p:spTree>
    <p:extLst>
      <p:ext uri="{BB962C8B-B14F-4D97-AF65-F5344CB8AC3E}">
        <p14:creationId xmlns:p14="http://schemas.microsoft.com/office/powerpoint/2010/main" val="2991397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81BCFF-7D3D-AA9B-64A3-0E3CA108BB4B}"/>
              </a:ext>
            </a:extLst>
          </p:cNvPr>
          <p:cNvSpPr>
            <a:spLocks noGrp="1"/>
          </p:cNvSpPr>
          <p:nvPr>
            <p:ph type="title"/>
          </p:nvPr>
        </p:nvSpPr>
        <p:spPr>
          <a:xfrm>
            <a:off x="838200" y="365125"/>
            <a:ext cx="5558489" cy="1325563"/>
          </a:xfrm>
        </p:spPr>
        <p:txBody>
          <a:bodyPr>
            <a:normAutofit/>
          </a:bodyPr>
          <a:lstStyle/>
          <a:p>
            <a:r>
              <a:rPr lang="en-GB" dirty="0"/>
              <a:t>Language and Cults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A914DB7-82BF-61A5-759F-8F11D036331B}"/>
              </a:ext>
            </a:extLst>
          </p:cNvPr>
          <p:cNvSpPr>
            <a:spLocks noGrp="1"/>
          </p:cNvSpPr>
          <p:nvPr>
            <p:ph idx="1"/>
          </p:nvPr>
        </p:nvSpPr>
        <p:spPr>
          <a:xfrm>
            <a:off x="838200" y="1825625"/>
            <a:ext cx="5558489" cy="4351338"/>
          </a:xfrm>
        </p:spPr>
        <p:txBody>
          <a:bodyPr>
            <a:normAutofit/>
          </a:bodyPr>
          <a:lstStyle/>
          <a:p>
            <a:r>
              <a:rPr lang="en-GB" dirty="0"/>
              <a:t>When we think about our theories of identity, how do these apply to the attribution of labels like “religion” and “Cult”?</a:t>
            </a:r>
          </a:p>
          <a:p>
            <a:endParaRPr lang="en-GB" dirty="0"/>
          </a:p>
          <a:p>
            <a:r>
              <a:rPr lang="en-GB" dirty="0"/>
              <a:t>What kinds of consequences do these identities have on people? How does it change their place in society?</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2932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81CC5389-CB4A-43B7-9A0E-5447CE0BC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17160F5-4BB5-41FB-B2D8-0AE0A6D7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5AB10530-0B6F-40EF-9B05-F388D1BCB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145B2F28-3A18-4BC2-8E92-9AF66F147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D84A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Personalised Plush Elephant Pillow, Baby Elephant Cuddle Pillow, Baby  Pillow, Plush Teddy – The Little Ones">
            <a:extLst>
              <a:ext uri="{FF2B5EF4-FFF2-40B4-BE49-F238E27FC236}">
                <a16:creationId xmlns:a16="http://schemas.microsoft.com/office/drawing/2014/main" id="{C9F5660F-023C-A961-E3CC-A76AB96AE61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8857" r="-1" b="8858"/>
          <a:stretch/>
        </p:blipFill>
        <p:spPr bwMode="auto">
          <a:xfrm>
            <a:off x="4747307" y="653615"/>
            <a:ext cx="6702822" cy="5540004"/>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Group 16">
            <a:extLst>
              <a:ext uri="{FF2B5EF4-FFF2-40B4-BE49-F238E27FC236}">
                <a16:creationId xmlns:a16="http://schemas.microsoft.com/office/drawing/2014/main" id="{FA65A26F-1F64-451C-BFA2-F92410951F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635C965A-C516-42B1-844F-9472408C9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C44BFB-148D-4919-BEE5-0138A35BC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D704AD9-4DAA-4F0F-8B02-8B765658A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F9F0EF2-FB12-49A3-B73C-E38141A55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9A9DBF1-1403-4BE8-B87E-0393E9CDE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979BDB7-FA20-4F60-97B1-CF369639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B7D32B5-D9D6-467E-8349-4A1A840FA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D1422F8-F57C-557E-5803-1B2E2412D613}"/>
              </a:ext>
            </a:extLst>
          </p:cNvPr>
          <p:cNvSpPr>
            <a:spLocks noGrp="1"/>
          </p:cNvSpPr>
          <p:nvPr>
            <p:ph type="title"/>
          </p:nvPr>
        </p:nvSpPr>
        <p:spPr>
          <a:xfrm>
            <a:off x="1012644" y="719268"/>
            <a:ext cx="3573794" cy="2905120"/>
          </a:xfrm>
        </p:spPr>
        <p:txBody>
          <a:bodyPr vert="horz" lIns="91440" tIns="45720" rIns="91440" bIns="45720" rtlCol="0" anchor="b">
            <a:normAutofit/>
          </a:bodyPr>
          <a:lstStyle/>
          <a:p>
            <a:r>
              <a:rPr lang="en-US" sz="4800" dirty="0">
                <a:solidFill>
                  <a:schemeClr val="tx2"/>
                </a:solidFill>
              </a:rPr>
              <a:t>Freedom of Speech</a:t>
            </a:r>
            <a:br>
              <a:rPr lang="en-US" sz="4800" dirty="0">
                <a:solidFill>
                  <a:schemeClr val="tx2"/>
                </a:solidFill>
              </a:rPr>
            </a:br>
            <a:r>
              <a:rPr lang="en-US" sz="4800" dirty="0">
                <a:solidFill>
                  <a:schemeClr val="tx2"/>
                </a:solidFill>
              </a:rPr>
              <a:t>Task</a:t>
            </a:r>
          </a:p>
        </p:txBody>
      </p:sp>
    </p:spTree>
    <p:extLst>
      <p:ext uri="{BB962C8B-B14F-4D97-AF65-F5344CB8AC3E}">
        <p14:creationId xmlns:p14="http://schemas.microsoft.com/office/powerpoint/2010/main" val="29039372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D8D49-34C9-CDCB-F8B7-6FF28496747F}"/>
              </a:ext>
            </a:extLst>
          </p:cNvPr>
          <p:cNvSpPr>
            <a:spLocks noGrp="1"/>
          </p:cNvSpPr>
          <p:nvPr>
            <p:ph type="title"/>
          </p:nvPr>
        </p:nvSpPr>
        <p:spPr>
          <a:xfrm>
            <a:off x="876693" y="741391"/>
            <a:ext cx="4597747" cy="1616203"/>
          </a:xfrm>
        </p:spPr>
        <p:txBody>
          <a:bodyPr anchor="b">
            <a:normAutofit/>
          </a:bodyPr>
          <a:lstStyle/>
          <a:p>
            <a:r>
              <a:rPr lang="en-GB" sz="3200" b="1" i="0">
                <a:effectLst/>
                <a:latin typeface="Arial" panose="020B0604020202020204" pitchFamily="34" charset="0"/>
              </a:rPr>
              <a:t>Freedom of speech</a:t>
            </a:r>
            <a:r>
              <a:rPr lang="en-GB" sz="3200" b="0" i="0">
                <a:effectLst/>
                <a:latin typeface="Arial" panose="020B0604020202020204" pitchFamily="34" charset="0"/>
              </a:rPr>
              <a:t> </a:t>
            </a:r>
            <a:endParaRPr lang="en-GB" sz="3200"/>
          </a:p>
        </p:txBody>
      </p:sp>
      <p:sp>
        <p:nvSpPr>
          <p:cNvPr id="3" name="Content Placeholder 2">
            <a:extLst>
              <a:ext uri="{FF2B5EF4-FFF2-40B4-BE49-F238E27FC236}">
                <a16:creationId xmlns:a16="http://schemas.microsoft.com/office/drawing/2014/main" id="{B21CAF3C-8476-A625-6826-B08C12136F32}"/>
              </a:ext>
            </a:extLst>
          </p:cNvPr>
          <p:cNvSpPr>
            <a:spLocks noGrp="1"/>
          </p:cNvSpPr>
          <p:nvPr>
            <p:ph idx="1"/>
          </p:nvPr>
        </p:nvSpPr>
        <p:spPr>
          <a:xfrm>
            <a:off x="876693" y="2533476"/>
            <a:ext cx="4597746" cy="3447832"/>
          </a:xfrm>
        </p:spPr>
        <p:txBody>
          <a:bodyPr anchor="t">
            <a:normAutofit/>
          </a:bodyPr>
          <a:lstStyle/>
          <a:p>
            <a:pPr marL="0" indent="0">
              <a:buNone/>
            </a:pPr>
            <a:r>
              <a:rPr lang="en-GB" sz="2000">
                <a:latin typeface="Arial" panose="020B0604020202020204" pitchFamily="34" charset="0"/>
              </a:rPr>
              <a:t>A</a:t>
            </a:r>
            <a:r>
              <a:rPr lang="en-GB" sz="2000" b="0" i="0">
                <a:effectLst/>
                <a:latin typeface="Arial" panose="020B0604020202020204" pitchFamily="34" charset="0"/>
              </a:rPr>
              <a:t> principle that supports the freedom of an individual or a community to articulate their opinions and ideas without fear of retaliation or legal sanction. </a:t>
            </a:r>
          </a:p>
          <a:p>
            <a:pPr marL="0" indent="0">
              <a:buNone/>
            </a:pPr>
            <a:r>
              <a:rPr lang="en-GB" sz="2000">
                <a:latin typeface="Arial" panose="020B0604020202020204" pitchFamily="34" charset="0"/>
              </a:rPr>
              <a:t>Human Right</a:t>
            </a:r>
          </a:p>
          <a:p>
            <a:pPr marL="0" indent="0">
              <a:buNone/>
            </a:pPr>
            <a:r>
              <a:rPr lang="en-GB" sz="2000" b="0" i="0">
                <a:effectLst/>
                <a:latin typeface="Arial" panose="020B0604020202020204" pitchFamily="34" charset="0"/>
              </a:rPr>
              <a:t>Many countries have constitutional law that protects free speech</a:t>
            </a:r>
          </a:p>
          <a:p>
            <a:pPr marL="0" indent="0">
              <a:buNone/>
            </a:pPr>
            <a:r>
              <a:rPr lang="en-GB" sz="2000" b="0" i="0">
                <a:effectLst/>
                <a:latin typeface="Arial" panose="020B0604020202020204" pitchFamily="34" charset="0"/>
              </a:rPr>
              <a:t> </a:t>
            </a:r>
            <a:endParaRPr lang="en-GB" sz="2000"/>
          </a:p>
        </p:txBody>
      </p:sp>
      <p:pic>
        <p:nvPicPr>
          <p:cNvPr id="4098" name="Picture 2" descr="Psychologists: 'There is no alternative to free speech' | Cornell Chronicle">
            <a:extLst>
              <a:ext uri="{FF2B5EF4-FFF2-40B4-BE49-F238E27FC236}">
                <a16:creationId xmlns:a16="http://schemas.microsoft.com/office/drawing/2014/main" id="{74296F33-53C9-FC23-A721-C19AB0B4F0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1" y="1902122"/>
            <a:ext cx="5319062" cy="2978674"/>
          </a:xfrm>
          <a:prstGeom prst="rect">
            <a:avLst/>
          </a:prstGeom>
          <a:noFill/>
          <a:extLst>
            <a:ext uri="{909E8E84-426E-40DD-AFC4-6F175D3DCCD1}">
              <a14:hiddenFill xmlns:a14="http://schemas.microsoft.com/office/drawing/2010/main">
                <a:solidFill>
                  <a:srgbClr val="FFFFFF"/>
                </a:solidFill>
              </a14:hiddenFill>
            </a:ext>
          </a:extLst>
        </p:spPr>
      </p:pic>
      <p:grpSp>
        <p:nvGrpSpPr>
          <p:cNvPr id="4103" name="Group 4102">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4104" name="Rectangle 4103">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63447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479E20-AEBF-CA88-AAF2-CB0D5766A67E}"/>
              </a:ext>
            </a:extLst>
          </p:cNvPr>
          <p:cNvSpPr>
            <a:spLocks noGrp="1"/>
          </p:cNvSpPr>
          <p:nvPr>
            <p:ph idx="1"/>
          </p:nvPr>
        </p:nvSpPr>
        <p:spPr>
          <a:xfrm>
            <a:off x="401216" y="802433"/>
            <a:ext cx="5868955" cy="5561045"/>
          </a:xfrm>
          <a:solidFill>
            <a:srgbClr val="7030A0"/>
          </a:solidFill>
        </p:spPr>
        <p:txBody>
          <a:bodyPr>
            <a:normAutofit fontScale="92500" lnSpcReduction="10000"/>
          </a:bodyPr>
          <a:lstStyle/>
          <a:p>
            <a:pPr marL="0" indent="0">
              <a:buNone/>
            </a:pPr>
            <a:r>
              <a:rPr lang="en-GB" dirty="0">
                <a:solidFill>
                  <a:schemeClr val="bg1"/>
                </a:solidFill>
              </a:rPr>
              <a:t>Article 10.1 European Convention on Human Rights</a:t>
            </a:r>
          </a:p>
          <a:p>
            <a:pPr marL="0" indent="0">
              <a:buNone/>
            </a:pPr>
            <a:endParaRPr lang="en-GB" dirty="0">
              <a:solidFill>
                <a:schemeClr val="bg1"/>
              </a:solidFill>
            </a:endParaRPr>
          </a:p>
          <a:p>
            <a:pPr marL="0" indent="0">
              <a:buNone/>
            </a:pPr>
            <a:r>
              <a:rPr lang="en-GB" dirty="0">
                <a:solidFill>
                  <a:schemeClr val="bg1"/>
                </a:solidFill>
              </a:rPr>
              <a:t>“Everyone has the right to freedom of expression. This right shall include the freedom to hold opinions and to receive and impart information and ideas without interference by public authorities and regardless of frontiers.”</a:t>
            </a:r>
          </a:p>
          <a:p>
            <a:pPr marL="0" indent="0">
              <a:buNone/>
            </a:pPr>
            <a:endParaRPr lang="en-GB" dirty="0">
              <a:solidFill>
                <a:schemeClr val="bg1"/>
              </a:solidFill>
            </a:endParaRPr>
          </a:p>
          <a:p>
            <a:pPr marL="0" indent="0">
              <a:buNone/>
            </a:pPr>
            <a:endParaRPr lang="en-GB" dirty="0">
              <a:solidFill>
                <a:schemeClr val="bg1"/>
              </a:solidFill>
            </a:endParaRPr>
          </a:p>
          <a:p>
            <a:pPr marL="0" indent="0">
              <a:buNone/>
            </a:pPr>
            <a:r>
              <a:rPr lang="en-GB" dirty="0">
                <a:solidFill>
                  <a:schemeClr val="bg1"/>
                </a:solidFill>
              </a:rPr>
              <a:t>“Speak what we feel, not what we ought to say”</a:t>
            </a:r>
          </a:p>
          <a:p>
            <a:pPr marL="0" indent="0">
              <a:buNone/>
            </a:pPr>
            <a:r>
              <a:rPr lang="en-GB" sz="2400" dirty="0">
                <a:solidFill>
                  <a:schemeClr val="bg1"/>
                </a:solidFill>
              </a:rPr>
              <a:t>King Lear Act V, scene 3</a:t>
            </a:r>
          </a:p>
        </p:txBody>
      </p:sp>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3"/>
          <a:stretch>
            <a:fillRect/>
          </a:stretch>
        </p:blipFill>
        <p:spPr>
          <a:xfrm>
            <a:off x="6483343" y="368622"/>
            <a:ext cx="4870457" cy="61769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A8BC7239-6701-1DB2-44BF-9B4DBE40CF6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337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5B60-9421-F5B7-8D07-D9A492A47D74}"/>
              </a:ext>
            </a:extLst>
          </p:cNvPr>
          <p:cNvSpPr>
            <a:spLocks noGrp="1"/>
          </p:cNvSpPr>
          <p:nvPr>
            <p:ph type="title"/>
          </p:nvPr>
        </p:nvSpPr>
        <p:spPr>
          <a:xfrm>
            <a:off x="838200" y="365125"/>
            <a:ext cx="4870457" cy="1325563"/>
          </a:xfrm>
        </p:spPr>
        <p:txBody>
          <a:bodyPr/>
          <a:lstStyle/>
          <a:p>
            <a:r>
              <a:rPr lang="en-GB" dirty="0"/>
              <a:t>Outline of the case</a:t>
            </a:r>
          </a:p>
        </p:txBody>
      </p:sp>
      <p:sp>
        <p:nvSpPr>
          <p:cNvPr id="3" name="Content Placeholder 2">
            <a:extLst>
              <a:ext uri="{FF2B5EF4-FFF2-40B4-BE49-F238E27FC236}">
                <a16:creationId xmlns:a16="http://schemas.microsoft.com/office/drawing/2014/main" id="{2D479E20-AEBF-CA88-AAF2-CB0D5766A67E}"/>
              </a:ext>
            </a:extLst>
          </p:cNvPr>
          <p:cNvSpPr>
            <a:spLocks noGrp="1"/>
          </p:cNvSpPr>
          <p:nvPr>
            <p:ph idx="1"/>
          </p:nvPr>
        </p:nvSpPr>
        <p:spPr>
          <a:xfrm>
            <a:off x="838200" y="1825624"/>
            <a:ext cx="5346843" cy="4375999"/>
          </a:xfrm>
        </p:spPr>
        <p:txBody>
          <a:bodyPr>
            <a:normAutofit/>
          </a:bodyPr>
          <a:lstStyle/>
          <a:p>
            <a:r>
              <a:rPr lang="en-GB" dirty="0"/>
              <a:t>Harry Miller Tweeted comments about transgender issues</a:t>
            </a:r>
          </a:p>
          <a:p>
            <a:r>
              <a:rPr lang="en-GB" dirty="0"/>
              <a:t>[These were lyrics of a song]</a:t>
            </a:r>
          </a:p>
          <a:p>
            <a:r>
              <a:rPr lang="en-GB" dirty="0"/>
              <a:t>Under CoP Hate Crime Operational Guidance (HCOG) this was recorded as a non-crime hate incident</a:t>
            </a:r>
          </a:p>
          <a:p>
            <a:r>
              <a:rPr lang="en-GB" dirty="0"/>
              <a:t>Officer spoke to the claimant who then complained about his treatment by the police</a:t>
            </a:r>
          </a:p>
        </p:txBody>
      </p:sp>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3"/>
          <a:stretch>
            <a:fillRect/>
          </a:stretch>
        </p:blipFill>
        <p:spPr>
          <a:xfrm>
            <a:off x="6483343" y="368622"/>
            <a:ext cx="4870457" cy="61769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CF3E6D87-59A7-087A-D531-61D13DCD98A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6549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7FA84E-12B6-4789-B90F-0FFF75A10E14}"/>
              </a:ext>
            </a:extLst>
          </p:cNvPr>
          <p:cNvSpPr>
            <a:spLocks noGrp="1"/>
          </p:cNvSpPr>
          <p:nvPr>
            <p:ph idx="1"/>
          </p:nvPr>
        </p:nvSpPr>
        <p:spPr>
          <a:xfrm>
            <a:off x="239697" y="248575"/>
            <a:ext cx="6080727" cy="6609425"/>
          </a:xfrm>
        </p:spPr>
        <p:txBody>
          <a:bodyPr>
            <a:normAutofit fontScale="62500" lnSpcReduction="20000"/>
          </a:bodyPr>
          <a:lstStyle/>
          <a:p>
            <a:pPr>
              <a:lnSpc>
                <a:spcPct val="120000"/>
              </a:lnSpc>
            </a:pPr>
            <a:r>
              <a:rPr lang="en-US" dirty="0">
                <a:latin typeface="Arial" panose="020B0604020202020204" pitchFamily="34" charset="0"/>
                <a:cs typeface="Arial" panose="020B0604020202020204" pitchFamily="34" charset="0"/>
              </a:rPr>
              <a:t>Harry Miller, from </a:t>
            </a:r>
            <a:r>
              <a:rPr lang="en-US" dirty="0" err="1">
                <a:latin typeface="Arial" panose="020B0604020202020204" pitchFamily="34" charset="0"/>
                <a:cs typeface="Arial" panose="020B0604020202020204" pitchFamily="34" charset="0"/>
              </a:rPr>
              <a:t>Caistor</a:t>
            </a:r>
            <a:r>
              <a:rPr lang="en-US" dirty="0">
                <a:latin typeface="Arial" panose="020B0604020202020204" pitchFamily="34" charset="0"/>
                <a:cs typeface="Arial" panose="020B0604020202020204" pitchFamily="34" charset="0"/>
              </a:rPr>
              <a:t> in Lincolnshire, was contacted by Humberside Police over a limerick he re-tweeted.</a:t>
            </a:r>
          </a:p>
          <a:p>
            <a:pPr>
              <a:lnSpc>
                <a:spcPct val="120000"/>
              </a:lnSpc>
            </a:pPr>
            <a:r>
              <a:rPr lang="en-US" dirty="0">
                <a:latin typeface="Arial" panose="020B0604020202020204" pitchFamily="34" charset="0"/>
                <a:cs typeface="Arial" panose="020B0604020202020204" pitchFamily="34" charset="0"/>
              </a:rPr>
              <a:t>Seek a judicial review of the College of Policing (CoP) guidelines at the High Court.</a:t>
            </a:r>
          </a:p>
          <a:p>
            <a:pPr>
              <a:lnSpc>
                <a:spcPct val="120000"/>
              </a:lnSpc>
            </a:pPr>
            <a:r>
              <a:rPr lang="en-US" dirty="0">
                <a:latin typeface="Arial" panose="020B0604020202020204" pitchFamily="34" charset="0"/>
                <a:cs typeface="Arial" panose="020B0604020202020204" pitchFamily="34" charset="0"/>
              </a:rPr>
              <a:t>The CoP said it would be "responding accordingly" to the legal action.</a:t>
            </a:r>
          </a:p>
          <a:p>
            <a:pPr>
              <a:lnSpc>
                <a:spcPct val="120000"/>
              </a:lnSpc>
            </a:pPr>
            <a:r>
              <a:rPr lang="en-US" dirty="0" err="1">
                <a:latin typeface="Arial" panose="020B0604020202020204" pitchFamily="34" charset="0"/>
                <a:cs typeface="Arial" panose="020B0604020202020204" pitchFamily="34" charset="0"/>
              </a:rPr>
              <a:t>Mr</a:t>
            </a:r>
            <a:r>
              <a:rPr lang="en-US" dirty="0">
                <a:latin typeface="Arial" panose="020B0604020202020204" pitchFamily="34" charset="0"/>
                <a:cs typeface="Arial" panose="020B0604020202020204" pitchFamily="34" charset="0"/>
              </a:rPr>
              <a:t> Miller, a former police officer, said his legal challenge would argue that the guidelines undermined his freedom of expression under the European Convention on Human Rights.</a:t>
            </a:r>
          </a:p>
          <a:p>
            <a:pPr>
              <a:lnSpc>
                <a:spcPct val="120000"/>
              </a:lnSpc>
            </a:pPr>
            <a:r>
              <a:rPr lang="en-US" dirty="0">
                <a:latin typeface="Arial" panose="020B0604020202020204" pitchFamily="34" charset="0"/>
                <a:cs typeface="Arial" panose="020B0604020202020204" pitchFamily="34" charset="0"/>
              </a:rPr>
              <a:t>He claimed the Humberside Police officer who interviewed him said "you've committed no crime, but we need to check your thinking".</a:t>
            </a:r>
          </a:p>
          <a:p>
            <a:pPr>
              <a:lnSpc>
                <a:spcPct val="120000"/>
              </a:lnSpc>
            </a:pPr>
            <a:r>
              <a:rPr lang="en-US" dirty="0">
                <a:latin typeface="Arial" panose="020B0604020202020204" pitchFamily="34" charset="0"/>
                <a:cs typeface="Arial" panose="020B0604020202020204" pitchFamily="34" charset="0"/>
              </a:rPr>
              <a:t>He added that the police's intervention was a "chilling effect" on free speech.</a:t>
            </a:r>
          </a:p>
          <a:p>
            <a:pPr>
              <a:lnSpc>
                <a:spcPct val="120000"/>
              </a:lnSpc>
            </a:pPr>
            <a:r>
              <a:rPr lang="en-US" dirty="0">
                <a:latin typeface="Arial" panose="020B0604020202020204" pitchFamily="34" charset="0"/>
                <a:cs typeface="Arial" panose="020B0604020202020204" pitchFamily="34" charset="0"/>
              </a:rPr>
              <a:t>"Any right-minded person has got to say 'now hold on a minute that's not on'," he said</a:t>
            </a:r>
          </a:p>
          <a:p>
            <a:pPr>
              <a:lnSpc>
                <a:spcPct val="120000"/>
              </a:lnSpc>
            </a:pPr>
            <a:r>
              <a:rPr lang="en-US" dirty="0">
                <a:latin typeface="Arial" panose="020B0604020202020204" pitchFamily="34" charset="0"/>
                <a:cs typeface="Arial" panose="020B0604020202020204" pitchFamily="34" charset="0"/>
              </a:rPr>
              <a:t>"We're turning into a police state if that's where we're at and I'm resisting it".</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8D38A3C-332B-4B57-9242-67A85052239C}"/>
              </a:ext>
            </a:extLst>
          </p:cNvPr>
          <p:cNvPicPr>
            <a:picLocks noChangeAspect="1"/>
          </p:cNvPicPr>
          <p:nvPr/>
        </p:nvPicPr>
        <p:blipFill>
          <a:blip r:embed="rId2"/>
          <a:stretch>
            <a:fillRect/>
          </a:stretch>
        </p:blipFill>
        <p:spPr>
          <a:xfrm>
            <a:off x="6709025" y="248575"/>
            <a:ext cx="4944594" cy="62029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Slide Number Placeholder 1">
            <a:extLst>
              <a:ext uri="{FF2B5EF4-FFF2-40B4-BE49-F238E27FC236}">
                <a16:creationId xmlns:a16="http://schemas.microsoft.com/office/drawing/2014/main" id="{A0C3E8BD-AA4B-A54F-1CE2-AE5AFD10A53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E1FE-B6DA-42E9-95F4-113E51B912D8}"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6314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2C1FD-CB43-E8BD-93FF-4461549302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549AC4-85D4-997A-838A-E752E849B37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256BA45-D3E4-3266-E26D-31A8841BE9AF}"/>
              </a:ext>
            </a:extLst>
          </p:cNvPr>
          <p:cNvPicPr>
            <a:picLocks noChangeAspect="1"/>
          </p:cNvPicPr>
          <p:nvPr/>
        </p:nvPicPr>
        <p:blipFill>
          <a:blip r:embed="rId2"/>
          <a:stretch>
            <a:fillRect/>
          </a:stretch>
        </p:blipFill>
        <p:spPr>
          <a:xfrm>
            <a:off x="975681" y="855824"/>
            <a:ext cx="5394649" cy="5445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FAD011DC-F02C-2EE5-DE6E-6C1A94DDA834}"/>
              </a:ext>
            </a:extLst>
          </p:cNvPr>
          <p:cNvPicPr>
            <a:picLocks noChangeAspect="1"/>
          </p:cNvPicPr>
          <p:nvPr/>
        </p:nvPicPr>
        <p:blipFill>
          <a:blip r:embed="rId3"/>
          <a:stretch>
            <a:fillRect/>
          </a:stretch>
        </p:blipFill>
        <p:spPr>
          <a:xfrm>
            <a:off x="6644665" y="1946275"/>
            <a:ext cx="4904398" cy="2965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a:extLst>
              <a:ext uri="{FF2B5EF4-FFF2-40B4-BE49-F238E27FC236}">
                <a16:creationId xmlns:a16="http://schemas.microsoft.com/office/drawing/2014/main" id="{670D210D-68F8-7DCC-25CF-184B75A4EC28}"/>
              </a:ext>
            </a:extLst>
          </p:cNvPr>
          <p:cNvSpPr/>
          <p:nvPr/>
        </p:nvSpPr>
        <p:spPr>
          <a:xfrm>
            <a:off x="914399" y="3256908"/>
            <a:ext cx="5181599" cy="2639811"/>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6DE0C53-90D5-25FE-CA0A-0FBBED5B4E5D}"/>
              </a:ext>
            </a:extLst>
          </p:cNvPr>
          <p:cNvSpPr/>
          <p:nvPr/>
        </p:nvSpPr>
        <p:spPr>
          <a:xfrm>
            <a:off x="6644664" y="2651157"/>
            <a:ext cx="4709135" cy="147905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1A2DDB8A-8861-ABD9-7AE5-9A0D88FA50E4}"/>
              </a:ext>
            </a:extLst>
          </p:cNvPr>
          <p:cNvSpPr/>
          <p:nvPr/>
        </p:nvSpPr>
        <p:spPr>
          <a:xfrm>
            <a:off x="914400" y="961281"/>
            <a:ext cx="5181600" cy="129387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Slide Number Placeholder 9">
            <a:extLst>
              <a:ext uri="{FF2B5EF4-FFF2-40B4-BE49-F238E27FC236}">
                <a16:creationId xmlns:a16="http://schemas.microsoft.com/office/drawing/2014/main" id="{7147899E-AE5F-75D0-58B4-F86A29E54AC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6558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38442-F50B-F118-86AD-0A4419980D85}"/>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AD9B6AD9-AE3F-24C8-0EE9-48177B7AD754}"/>
              </a:ext>
            </a:extLst>
          </p:cNvPr>
          <p:cNvPicPr>
            <a:picLocks noChangeAspect="1"/>
          </p:cNvPicPr>
          <p:nvPr/>
        </p:nvPicPr>
        <p:blipFill>
          <a:blip r:embed="rId2"/>
          <a:stretch>
            <a:fillRect/>
          </a:stretch>
        </p:blipFill>
        <p:spPr>
          <a:xfrm>
            <a:off x="838200" y="1907693"/>
            <a:ext cx="5820239" cy="33961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B7E9BBB5-66A3-8941-8DEC-D5775B759890}"/>
              </a:ext>
            </a:extLst>
          </p:cNvPr>
          <p:cNvSpPr/>
          <p:nvPr/>
        </p:nvSpPr>
        <p:spPr>
          <a:xfrm>
            <a:off x="968906" y="2479731"/>
            <a:ext cx="5558826" cy="82386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F5141EA-54D0-F5EA-46EC-4D0020DE24EC}"/>
              </a:ext>
            </a:extLst>
          </p:cNvPr>
          <p:cNvSpPr txBox="1"/>
          <p:nvPr/>
        </p:nvSpPr>
        <p:spPr>
          <a:xfrm>
            <a:off x="7411281" y="5400399"/>
            <a:ext cx="379522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https://youtu.be/teSPN8sVbFU?t=22</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Picture 7">
            <a:extLst>
              <a:ext uri="{FF2B5EF4-FFF2-40B4-BE49-F238E27FC236}">
                <a16:creationId xmlns:a16="http://schemas.microsoft.com/office/drawing/2014/main" id="{DFFBFFAE-DA06-6818-BC7C-D1B0ECB64D4B}"/>
              </a:ext>
            </a:extLst>
          </p:cNvPr>
          <p:cNvPicPr>
            <a:picLocks noChangeAspect="1"/>
          </p:cNvPicPr>
          <p:nvPr/>
        </p:nvPicPr>
        <p:blipFill>
          <a:blip r:embed="rId4"/>
          <a:stretch>
            <a:fillRect/>
          </a:stretch>
        </p:blipFill>
        <p:spPr>
          <a:xfrm>
            <a:off x="7049089" y="2327295"/>
            <a:ext cx="4519612" cy="2976562"/>
          </a:xfrm>
          <a:prstGeom prst="rect">
            <a:avLst/>
          </a:prstGeom>
        </p:spPr>
      </p:pic>
      <p:sp>
        <p:nvSpPr>
          <p:cNvPr id="10" name="Slide Number Placeholder 9">
            <a:extLst>
              <a:ext uri="{FF2B5EF4-FFF2-40B4-BE49-F238E27FC236}">
                <a16:creationId xmlns:a16="http://schemas.microsoft.com/office/drawing/2014/main" id="{0B7DBB6C-A26C-CD3C-F3DF-2BC366EF9D6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36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310E5-6751-3B59-36F2-E434468AE3FD}"/>
              </a:ext>
            </a:extLst>
          </p:cNvPr>
          <p:cNvSpPr>
            <a:spLocks noGrp="1"/>
          </p:cNvSpPr>
          <p:nvPr>
            <p:ph type="title"/>
          </p:nvPr>
        </p:nvSpPr>
        <p:spPr>
          <a:xfrm>
            <a:off x="838200" y="365125"/>
            <a:ext cx="10515600" cy="828675"/>
          </a:xfrm>
        </p:spPr>
        <p:txBody>
          <a:bodyPr>
            <a:normAutofit/>
          </a:bodyPr>
          <a:lstStyle/>
          <a:p>
            <a:r>
              <a:rPr lang="en-GB" sz="3200" dirty="0"/>
              <a:t>Freedom of Speech - Class Activity 24</a:t>
            </a:r>
            <a:r>
              <a:rPr lang="en-GB" sz="3200" baseline="30000" dirty="0"/>
              <a:t>th</a:t>
            </a:r>
            <a:r>
              <a:rPr lang="en-GB" sz="3200" dirty="0"/>
              <a:t> Nov</a:t>
            </a:r>
          </a:p>
        </p:txBody>
      </p:sp>
      <p:sp>
        <p:nvSpPr>
          <p:cNvPr id="3" name="Content Placeholder 2">
            <a:extLst>
              <a:ext uri="{FF2B5EF4-FFF2-40B4-BE49-F238E27FC236}">
                <a16:creationId xmlns:a16="http://schemas.microsoft.com/office/drawing/2014/main" id="{BD3390D2-E092-0E96-DEBB-563B86F36AF7}"/>
              </a:ext>
            </a:extLst>
          </p:cNvPr>
          <p:cNvSpPr>
            <a:spLocks noGrp="1"/>
          </p:cNvSpPr>
          <p:nvPr>
            <p:ph idx="1"/>
          </p:nvPr>
        </p:nvSpPr>
        <p:spPr>
          <a:xfrm>
            <a:off x="838200" y="1193800"/>
            <a:ext cx="10515600" cy="4983163"/>
          </a:xfrm>
        </p:spPr>
        <p:txBody>
          <a:bodyPr>
            <a:normAutofit/>
          </a:bodyPr>
          <a:lstStyle/>
          <a:p>
            <a:r>
              <a:rPr lang="en-GB" dirty="0"/>
              <a:t>Everyone to deliver presentation on the Miller case.</a:t>
            </a:r>
          </a:p>
          <a:p>
            <a:r>
              <a:rPr lang="en-GB" dirty="0"/>
              <a:t>You may consider the viewpoint from the police – put yourself as the officer how would you have deal with it?</a:t>
            </a:r>
          </a:p>
          <a:p>
            <a:r>
              <a:rPr lang="en-GB" dirty="0"/>
              <a:t>Viewpoint from Harry Miller – was he discriminative.</a:t>
            </a:r>
          </a:p>
          <a:p>
            <a:r>
              <a:rPr lang="en-GB" dirty="0"/>
              <a:t>Out come or viewpoint from College of Policing  </a:t>
            </a:r>
          </a:p>
          <a:p>
            <a:r>
              <a:rPr lang="en-GB" dirty="0"/>
              <a:t>YOUR OPINION ON THIS CASE.</a:t>
            </a:r>
          </a:p>
          <a:p>
            <a:pPr lvl="1"/>
            <a:r>
              <a:rPr lang="en-GB" dirty="0"/>
              <a:t>No need to explain the case</a:t>
            </a:r>
          </a:p>
          <a:p>
            <a:pPr marL="0" indent="0">
              <a:buNone/>
            </a:pPr>
            <a:endParaRPr lang="en-GB" dirty="0"/>
          </a:p>
          <a:p>
            <a:r>
              <a:rPr lang="en-GB" dirty="0"/>
              <a:t>If you do not attend you will be required to present in the next class!</a:t>
            </a:r>
          </a:p>
        </p:txBody>
      </p:sp>
    </p:spTree>
    <p:extLst>
      <p:ext uri="{BB962C8B-B14F-4D97-AF65-F5344CB8AC3E}">
        <p14:creationId xmlns:p14="http://schemas.microsoft.com/office/powerpoint/2010/main" val="21607413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A6956BB8-2F04-DF33-E168-C8EBAB45346A}"/>
              </a:ext>
            </a:extLst>
          </p:cNvPr>
          <p:cNvPicPr>
            <a:picLocks noChangeAspect="1"/>
          </p:cNvPicPr>
          <p:nvPr/>
        </p:nvPicPr>
        <p:blipFill>
          <a:blip r:embed="rId2"/>
          <a:stretch>
            <a:fillRect/>
          </a:stretch>
        </p:blipFill>
        <p:spPr>
          <a:xfrm>
            <a:off x="7787212" y="3976742"/>
            <a:ext cx="4404787" cy="2881259"/>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11" name="Arc 10">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5EC77C-8BA7-F724-B3A5-4BE2538D5726}"/>
              </a:ext>
            </a:extLst>
          </p:cNvPr>
          <p:cNvSpPr>
            <a:spLocks noGrp="1"/>
          </p:cNvSpPr>
          <p:nvPr>
            <p:ph type="title"/>
          </p:nvPr>
        </p:nvSpPr>
        <p:spPr>
          <a:xfrm>
            <a:off x="838200" y="365125"/>
            <a:ext cx="10515599" cy="1325563"/>
          </a:xfrm>
        </p:spPr>
        <p:txBody>
          <a:bodyPr>
            <a:normAutofit/>
          </a:bodyPr>
          <a:lstStyle/>
          <a:p>
            <a:r>
              <a:rPr lang="en-GB" dirty="0"/>
              <a:t>Week 6 Complete!</a:t>
            </a:r>
          </a:p>
        </p:txBody>
      </p:sp>
      <p:sp>
        <p:nvSpPr>
          <p:cNvPr id="3" name="Content Placeholder 2">
            <a:extLst>
              <a:ext uri="{FF2B5EF4-FFF2-40B4-BE49-F238E27FC236}">
                <a16:creationId xmlns:a16="http://schemas.microsoft.com/office/drawing/2014/main" id="{658403AF-5F29-68FC-53A8-6974AEF154D2}"/>
              </a:ext>
            </a:extLst>
          </p:cNvPr>
          <p:cNvSpPr>
            <a:spLocks noGrp="1"/>
          </p:cNvSpPr>
          <p:nvPr>
            <p:ph idx="1"/>
          </p:nvPr>
        </p:nvSpPr>
        <p:spPr>
          <a:xfrm>
            <a:off x="838200" y="1825625"/>
            <a:ext cx="5393361" cy="4351338"/>
          </a:xfrm>
        </p:spPr>
        <p:txBody>
          <a:bodyPr>
            <a:normAutofit/>
          </a:bodyPr>
          <a:lstStyle/>
          <a:p>
            <a:r>
              <a:rPr lang="en-GB" dirty="0"/>
              <a:t>Thank you for listening</a:t>
            </a:r>
          </a:p>
          <a:p>
            <a:r>
              <a:rPr lang="en-GB" dirty="0"/>
              <a:t>Questions?</a:t>
            </a:r>
          </a:p>
          <a:p>
            <a:r>
              <a:rPr lang="en-GB" dirty="0"/>
              <a:t>Friday 10</a:t>
            </a:r>
            <a:r>
              <a:rPr lang="en-GB" baseline="30000" dirty="0"/>
              <a:t>th</a:t>
            </a:r>
            <a:r>
              <a:rPr lang="en-GB" dirty="0"/>
              <a:t> Nov – no class make appointment for teams meeting</a:t>
            </a:r>
          </a:p>
          <a:p>
            <a:r>
              <a:rPr lang="en-GB" dirty="0"/>
              <a:t>Week 13/11 - Industry week – no classes</a:t>
            </a:r>
          </a:p>
          <a:p>
            <a:r>
              <a:rPr lang="en-GB" dirty="0"/>
              <a:t>21</a:t>
            </a:r>
            <a:r>
              <a:rPr lang="en-GB" baseline="30000" dirty="0"/>
              <a:t>st</a:t>
            </a:r>
            <a:r>
              <a:rPr lang="en-GB" dirty="0"/>
              <a:t> November class</a:t>
            </a:r>
          </a:p>
          <a:p>
            <a:r>
              <a:rPr lang="en-GB" dirty="0"/>
              <a:t>24</a:t>
            </a:r>
            <a:r>
              <a:rPr lang="en-GB" baseline="30000" dirty="0"/>
              <a:t>th</a:t>
            </a:r>
            <a:r>
              <a:rPr lang="en-GB" dirty="0"/>
              <a:t> November  - student activity </a:t>
            </a:r>
          </a:p>
          <a:p>
            <a:endParaRPr lang="en-GB" dirty="0"/>
          </a:p>
        </p:txBody>
      </p:sp>
      <p:sp>
        <p:nvSpPr>
          <p:cNvPr id="13" name="Oval 1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67208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E5B4D-08C5-04B8-CF9A-E7929FA0B9D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E94CB4-11C5-0427-EEAB-F4775DE501A6}"/>
              </a:ext>
            </a:extLst>
          </p:cNvPr>
          <p:cNvSpPr>
            <a:spLocks noGrp="1"/>
          </p:cNvSpPr>
          <p:nvPr>
            <p:ph idx="1"/>
          </p:nvPr>
        </p:nvSpPr>
        <p:spPr/>
        <p:txBody>
          <a:bodyPr/>
          <a:lstStyle/>
          <a:p>
            <a:r>
              <a:rPr lang="en-GB" sz="2800" b="0" i="0" dirty="0">
                <a:effectLst/>
              </a:rPr>
              <a:t>Giddens, A. (2001) </a:t>
            </a:r>
            <a:r>
              <a:rPr lang="en-GB" sz="2800" b="0" i="1" dirty="0">
                <a:effectLst/>
              </a:rPr>
              <a:t>Sociology</a:t>
            </a:r>
            <a:r>
              <a:rPr lang="en-GB" sz="2800" b="0" i="0" dirty="0">
                <a:effectLst/>
              </a:rPr>
              <a:t>. 4th </a:t>
            </a:r>
            <a:r>
              <a:rPr lang="en-GB" sz="2800" b="0" i="0" dirty="0" err="1">
                <a:effectLst/>
              </a:rPr>
              <a:t>edn</a:t>
            </a:r>
            <a:r>
              <a:rPr lang="en-GB" sz="2800" b="0" i="0" dirty="0">
                <a:effectLst/>
              </a:rPr>
              <a:t> Cambridge: Polity Press. </a:t>
            </a:r>
            <a:endParaRPr lang="en-GB" sz="2800" dirty="0"/>
          </a:p>
          <a:p>
            <a:r>
              <a:rPr lang="en-GB" sz="2800" b="0" i="0" dirty="0">
                <a:effectLst/>
                <a:latin typeface="avenir-regular-class"/>
              </a:rPr>
              <a:t>Olson, P. (2006) 'The Public Perception of “Cults” and “New Religious Movements”', </a:t>
            </a:r>
            <a:r>
              <a:rPr lang="en-GB" sz="2800" b="0" i="1" dirty="0">
                <a:effectLst/>
                <a:latin typeface="avenir-regular-class"/>
              </a:rPr>
              <a:t>Journal for the Scientific Study of Religion</a:t>
            </a:r>
            <a:r>
              <a:rPr lang="en-GB" sz="2800" b="0" i="0" dirty="0">
                <a:effectLst/>
                <a:latin typeface="avenir-regular-class"/>
              </a:rPr>
              <a:t>, 45(1), pp. 97 - 106.</a:t>
            </a:r>
            <a:endParaRPr lang="en-GB" sz="2800" dirty="0"/>
          </a:p>
          <a:p>
            <a:r>
              <a:rPr lang="en-GB" sz="2800" b="0" i="0" dirty="0">
                <a:effectLst/>
                <a:latin typeface="avenir-regular-class"/>
              </a:rPr>
              <a:t>Eller, J. (2007) </a:t>
            </a:r>
            <a:r>
              <a:rPr lang="en-GB" sz="2800" b="0" i="1" dirty="0">
                <a:effectLst/>
                <a:latin typeface="avenir-regular-class"/>
              </a:rPr>
              <a:t>Introducing anthropology of religion: culture to the ultimate</a:t>
            </a:r>
            <a:r>
              <a:rPr lang="en-GB" sz="2800" b="0" i="0" dirty="0">
                <a:effectLst/>
                <a:latin typeface="avenir-regular-class"/>
              </a:rPr>
              <a:t>. New York: Routledge.</a:t>
            </a:r>
            <a:endParaRPr lang="en-GB" sz="2800" dirty="0"/>
          </a:p>
          <a:p>
            <a:endParaRPr lang="en-GB" dirty="0"/>
          </a:p>
        </p:txBody>
      </p:sp>
    </p:spTree>
    <p:extLst>
      <p:ext uri="{BB962C8B-B14F-4D97-AF65-F5344CB8AC3E}">
        <p14:creationId xmlns:p14="http://schemas.microsoft.com/office/powerpoint/2010/main" val="2696884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8" ma:contentTypeDescription="Create a new document." ma:contentTypeScope="" ma:versionID="233fd28bbcfbcda6efac40ab7fae915f">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6d558735737a23afa87cba9ad9e55358"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Props1.xml><?xml version="1.0" encoding="utf-8"?>
<ds:datastoreItem xmlns:ds="http://schemas.openxmlformats.org/officeDocument/2006/customXml" ds:itemID="{9C52E572-923C-4611-B261-B6CA1F4C80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D368C28-FBCA-4DC0-8748-E9FA0B3D2614}">
  <ds:schemaRefs>
    <ds:schemaRef ds:uri="http://schemas.microsoft.com/sharepoint/v3/contenttype/forms"/>
  </ds:schemaRefs>
</ds:datastoreItem>
</file>

<file path=customXml/itemProps3.xml><?xml version="1.0" encoding="utf-8"?>
<ds:datastoreItem xmlns:ds="http://schemas.openxmlformats.org/officeDocument/2006/customXml" ds:itemID="{15BF998E-9154-46A0-9439-3644D259E30A}">
  <ds:schemaRefs>
    <ds:schemaRef ds:uri="http://purl.org/dc/elements/1.1/"/>
    <ds:schemaRef ds:uri="http://schemas.microsoft.com/office/2006/metadata/properties"/>
    <ds:schemaRef ds:uri="58f7e881-cc1d-4294-8008-c54da3573a5f"/>
    <ds:schemaRef ds:uri="http://purl.org/dc/terms/"/>
    <ds:schemaRef ds:uri="http://schemas.microsoft.com/office/2006/documentManagement/types"/>
    <ds:schemaRef ds:uri="http://purl.org/dc/dcmitype/"/>
    <ds:schemaRef ds:uri="http://schemas.microsoft.com/office/infopath/2007/PartnerControls"/>
    <ds:schemaRef ds:uri="ed25a739-d205-4a8f-b117-2566f909cb60"/>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383</TotalTime>
  <Words>3008</Words>
  <Application>Microsoft Office PowerPoint</Application>
  <PresentationFormat>Widescreen</PresentationFormat>
  <Paragraphs>192</Paragraphs>
  <Slides>33</Slides>
  <Notes>13</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avenir-regular-class</vt:lpstr>
      <vt:lpstr>Google Sans</vt:lpstr>
      <vt:lpstr>Arial</vt:lpstr>
      <vt:lpstr>Calibri</vt:lpstr>
      <vt:lpstr>Calibri Light</vt:lpstr>
      <vt:lpstr>Roboto</vt:lpstr>
      <vt:lpstr>Office Theme</vt:lpstr>
      <vt:lpstr>Gender, Race, Religion and Crime</vt:lpstr>
      <vt:lpstr>Class</vt:lpstr>
      <vt:lpstr>Session Outline</vt:lpstr>
      <vt:lpstr>How many religions</vt:lpstr>
      <vt:lpstr>PowerPoint Presentation</vt:lpstr>
      <vt:lpstr>Defining Religion</vt:lpstr>
      <vt:lpstr>Defining Religion</vt:lpstr>
      <vt:lpstr>Defining Religion</vt:lpstr>
      <vt:lpstr>Understanding the Sociology of Religion</vt:lpstr>
      <vt:lpstr>Marx and Religion</vt:lpstr>
      <vt:lpstr>Durkheim and Religion</vt:lpstr>
      <vt:lpstr>Socialising “God”</vt:lpstr>
      <vt:lpstr>Adam &amp; Eve</vt:lpstr>
      <vt:lpstr>Social Functions of Religion</vt:lpstr>
      <vt:lpstr>Social Functions of Religion</vt:lpstr>
      <vt:lpstr>Class Task</vt:lpstr>
      <vt:lpstr>Church, Sect, Denomination, Cult</vt:lpstr>
      <vt:lpstr>Cults</vt:lpstr>
      <vt:lpstr>Cults as Religions</vt:lpstr>
      <vt:lpstr>Cults and Religions</vt:lpstr>
      <vt:lpstr>Class Task</vt:lpstr>
      <vt:lpstr>Language and Cults</vt:lpstr>
      <vt:lpstr>Language and Cults</vt:lpstr>
      <vt:lpstr>Freedom of Speech Task</vt:lpstr>
      <vt:lpstr>Freedom of speech </vt:lpstr>
      <vt:lpstr>PowerPoint Presentation</vt:lpstr>
      <vt:lpstr>Outline of the case</vt:lpstr>
      <vt:lpstr>PowerPoint Presentation</vt:lpstr>
      <vt:lpstr>PowerPoint Presentation</vt:lpstr>
      <vt:lpstr>PowerPoint Presentation</vt:lpstr>
      <vt:lpstr>Freedom of Speech - Class Activity 24th Nov</vt:lpstr>
      <vt:lpstr>Week 6 Complete!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4</cp:revision>
  <dcterms:created xsi:type="dcterms:W3CDTF">2022-11-04T12:09:16Z</dcterms:created>
  <dcterms:modified xsi:type="dcterms:W3CDTF">2023-11-06T13:08:57Z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