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6" r:id="rId3"/>
    <p:sldId id="287" r:id="rId4"/>
    <p:sldId id="288" r:id="rId5"/>
    <p:sldId id="289" r:id="rId6"/>
    <p:sldId id="290"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3"/>
    <p:restoredTop sz="93240"/>
  </p:normalViewPr>
  <p:slideViewPr>
    <p:cSldViewPr>
      <p:cViewPr varScale="1">
        <p:scale>
          <a:sx n="51" d="100"/>
          <a:sy n="51" d="100"/>
        </p:scale>
        <p:origin x="192" y="50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52361E68-8E5D-459A-A359-8C665B9CB1FA}" type="datetimeFigureOut">
              <a:rPr lang="en-GB" smtClean="0"/>
              <a:t>15/02/2018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2361E68-8E5D-459A-A359-8C665B9CB1FA}" type="datetimeFigureOut">
              <a:rPr lang="en-GB" smtClean="0"/>
              <a:t>15/02/2018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361E68-8E5D-459A-A359-8C665B9CB1FA}" type="datetimeFigureOut">
              <a:rPr lang="en-GB" smtClean="0"/>
              <a:t>15/02/2018</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52361E68-8E5D-459A-A359-8C665B9CB1FA}" type="datetimeFigureOut">
              <a:rPr lang="en-GB" smtClean="0"/>
              <a:t>15/02/2018</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52361E68-8E5D-459A-A359-8C665B9CB1FA}" type="datetimeFigureOut">
              <a:rPr lang="en-GB" smtClean="0"/>
              <a:t>15/02/2018</a:t>
            </a:fld>
            <a:endParaRPr lang="en-GB"/>
          </a:p>
        </p:txBody>
      </p:sp>
      <p:sp>
        <p:nvSpPr>
          <p:cNvPr id="9" name="Slide Number Placeholder 8"/>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52361E68-8E5D-459A-A359-8C665B9CB1FA}" type="datetimeFigureOut">
              <a:rPr lang="en-GB" smtClean="0"/>
              <a:t>15/02/2018</a:t>
            </a:fld>
            <a:endParaRPr lang="en-GB"/>
          </a:p>
        </p:txBody>
      </p:sp>
      <p:sp>
        <p:nvSpPr>
          <p:cNvPr id="5" name="Slide Number Placeholder 4"/>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361E68-8E5D-459A-A359-8C665B9CB1FA}" type="datetimeFigureOut">
              <a:rPr lang="en-GB" smtClean="0"/>
              <a:t>15/02/2018</a:t>
            </a:fld>
            <a:endParaRPr lang="en-GB"/>
          </a:p>
        </p:txBody>
      </p:sp>
      <p:sp>
        <p:nvSpPr>
          <p:cNvPr id="4" name="Slide Number Placeholder 3"/>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15/02/2018</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15/02/2018</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2361E68-8E5D-459A-A359-8C665B9CB1FA}" type="datetimeFigureOut">
              <a:rPr lang="en-GB" smtClean="0"/>
              <a:t>15/02/2018</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52361E68-8E5D-459A-A359-8C665B9CB1FA}" type="datetimeFigureOut">
              <a:rPr lang="en-GB" smtClean="0"/>
              <a:t>15/02/2018</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2361E68-8E5D-459A-A359-8C665B9CB1FA}" type="datetimeFigureOut">
              <a:rPr lang="en-GB" smtClean="0"/>
              <a:t>15/02/2018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22F1CB-3B0F-4478-93BF-6D9E3541B3E4}"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SHSS4062 PDP</a:t>
            </a:r>
          </a:p>
        </p:txBody>
      </p:sp>
      <p:sp>
        <p:nvSpPr>
          <p:cNvPr id="3" name="Subtitle 2"/>
          <p:cNvSpPr>
            <a:spLocks noGrp="1"/>
          </p:cNvSpPr>
          <p:nvPr>
            <p:ph type="subTitle" idx="1"/>
          </p:nvPr>
        </p:nvSpPr>
        <p:spPr/>
        <p:txBody>
          <a:bodyPr>
            <a:normAutofit/>
          </a:bodyPr>
          <a:lstStyle/>
          <a:p>
            <a:r>
              <a:rPr lang="en-GB" sz="4000" b="1" dirty="0">
                <a:solidFill>
                  <a:srgbClr val="FFFFFF"/>
                </a:solidFill>
              </a:rPr>
              <a:t>Client Perceptions &amp; What if? Scenarios </a:t>
            </a:r>
          </a:p>
        </p:txBody>
      </p:sp>
    </p:spTree>
    <p:extLst>
      <p:ext uri="{BB962C8B-B14F-4D97-AF65-F5344CB8AC3E}">
        <p14:creationId xmlns:p14="http://schemas.microsoft.com/office/powerpoint/2010/main" val="2910934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a GOOD therapist? </a:t>
            </a:r>
          </a:p>
        </p:txBody>
      </p:sp>
      <p:sp>
        <p:nvSpPr>
          <p:cNvPr id="5" name="Cloud Callout 4"/>
          <p:cNvSpPr/>
          <p:nvPr/>
        </p:nvSpPr>
        <p:spPr>
          <a:xfrm>
            <a:off x="5250957" y="2981325"/>
            <a:ext cx="2286000" cy="1905000"/>
          </a:xfrm>
          <a:prstGeom prst="cloudCallout">
            <a:avLst>
              <a:gd name="adj1" fmla="val -49207"/>
              <a:gd name="adj2" fmla="val -79093"/>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6" name="TextBox 5"/>
          <p:cNvSpPr txBox="1"/>
          <p:nvPr/>
        </p:nvSpPr>
        <p:spPr>
          <a:xfrm>
            <a:off x="5285335" y="3319669"/>
            <a:ext cx="2209800" cy="830997"/>
          </a:xfrm>
          <a:prstGeom prst="rect">
            <a:avLst/>
          </a:prstGeom>
          <a:noFill/>
        </p:spPr>
        <p:txBody>
          <a:bodyPr wrap="square" rtlCol="0">
            <a:spAutoFit/>
          </a:bodyPr>
          <a:lstStyle/>
          <a:p>
            <a:pPr algn="ctr"/>
            <a:r>
              <a:rPr lang="en-GB" sz="2400" b="1">
                <a:solidFill>
                  <a:schemeClr val="tx2"/>
                </a:solidFill>
              </a:rPr>
              <a:t>He’s </a:t>
            </a:r>
            <a:endParaRPr lang="en-GB" sz="2400" b="1" dirty="0">
              <a:solidFill>
                <a:schemeClr val="tx2"/>
              </a:solidFill>
            </a:endParaRPr>
          </a:p>
          <a:p>
            <a:pPr algn="ctr"/>
            <a:r>
              <a:rPr lang="en-GB" sz="2400" b="1" dirty="0">
                <a:solidFill>
                  <a:schemeClr val="tx2"/>
                </a:solidFill>
              </a:rPr>
              <a:t>RUBBISH</a:t>
            </a:r>
          </a:p>
        </p:txBody>
      </p:sp>
      <p:sp>
        <p:nvSpPr>
          <p:cNvPr id="7" name="Cloud Callout 6"/>
          <p:cNvSpPr/>
          <p:nvPr/>
        </p:nvSpPr>
        <p:spPr>
          <a:xfrm>
            <a:off x="1439315" y="3507432"/>
            <a:ext cx="2514600" cy="1600200"/>
          </a:xfrm>
          <a:prstGeom prst="cloudCallout">
            <a:avLst>
              <a:gd name="adj1" fmla="val 30218"/>
              <a:gd name="adj2" fmla="val -119554"/>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8" name="TextBox 7"/>
          <p:cNvSpPr txBox="1"/>
          <p:nvPr/>
        </p:nvSpPr>
        <p:spPr>
          <a:xfrm>
            <a:off x="1858415" y="3845867"/>
            <a:ext cx="1676400" cy="461665"/>
          </a:xfrm>
          <a:prstGeom prst="rect">
            <a:avLst/>
          </a:prstGeom>
          <a:noFill/>
        </p:spPr>
        <p:txBody>
          <a:bodyPr wrap="square" rtlCol="0">
            <a:spAutoFit/>
          </a:bodyPr>
          <a:lstStyle/>
          <a:p>
            <a:pPr algn="ctr"/>
            <a:r>
              <a:rPr lang="en-GB" sz="2400" b="1" dirty="0">
                <a:solidFill>
                  <a:srgbClr val="C00000"/>
                </a:solidFill>
              </a:rPr>
              <a:t>I’m GREAT</a:t>
            </a:r>
          </a:p>
        </p:txBody>
      </p:sp>
      <p:pic>
        <p:nvPicPr>
          <p:cNvPr id="4" name="Content Placeholder 3"/>
          <p:cNvPicPr>
            <a:picLocks noGrp="1" noChangeAspect="1"/>
          </p:cNvPicPr>
          <p:nvPr>
            <p:ph idx="1"/>
          </p:nvPr>
        </p:nvPicPr>
        <p:blipFill>
          <a:blip r:embed="rId2">
            <a:alphaModFix amt="51000"/>
            <a:extLst>
              <a:ext uri="{28A0092B-C50C-407E-A947-70E740481C1C}">
                <a14:useLocalDpi xmlns:a14="http://schemas.microsoft.com/office/drawing/2010/main" val="0"/>
              </a:ext>
            </a:extLst>
          </a:blip>
          <a:stretch>
            <a:fillRect/>
          </a:stretch>
        </p:blipFill>
        <p:spPr>
          <a:xfrm>
            <a:off x="2133600" y="1496018"/>
            <a:ext cx="4648200" cy="4020545"/>
          </a:xfrm>
        </p:spPr>
      </p:pic>
    </p:spTree>
    <p:extLst>
      <p:ext uri="{BB962C8B-B14F-4D97-AF65-F5344CB8AC3E}">
        <p14:creationId xmlns:p14="http://schemas.microsoft.com/office/powerpoint/2010/main" val="1106326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Consider the new patient who has no experience of YOU?</a:t>
            </a:r>
          </a:p>
        </p:txBody>
      </p:sp>
      <p:sp>
        <p:nvSpPr>
          <p:cNvPr id="3" name="Content Placeholder 2"/>
          <p:cNvSpPr>
            <a:spLocks noGrp="1"/>
          </p:cNvSpPr>
          <p:nvPr>
            <p:ph idx="1"/>
          </p:nvPr>
        </p:nvSpPr>
        <p:spPr/>
        <p:txBody>
          <a:bodyPr/>
          <a:lstStyle/>
          <a:p>
            <a:r>
              <a:rPr lang="en-GB" dirty="0"/>
              <a:t>How will they feel coming to see you?</a:t>
            </a:r>
          </a:p>
          <a:p>
            <a:r>
              <a:rPr lang="en-GB" dirty="0"/>
              <a:t>What will the expect from you?</a:t>
            </a:r>
          </a:p>
          <a:p>
            <a:r>
              <a:rPr lang="en-GB" dirty="0"/>
              <a:t>What do they THINK makes you professional?</a:t>
            </a:r>
          </a:p>
        </p:txBody>
      </p:sp>
    </p:spTree>
    <p:extLst>
      <p:ext uri="{BB962C8B-B14F-4D97-AF65-F5344CB8AC3E}">
        <p14:creationId xmlns:p14="http://schemas.microsoft.com/office/powerpoint/2010/main" val="1361491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Consider the new patient who has no experience of YOU?</a:t>
            </a:r>
          </a:p>
        </p:txBody>
      </p:sp>
      <p:sp>
        <p:nvSpPr>
          <p:cNvPr id="3" name="Content Placeholder 2"/>
          <p:cNvSpPr>
            <a:spLocks noGrp="1"/>
          </p:cNvSpPr>
          <p:nvPr>
            <p:ph idx="1"/>
          </p:nvPr>
        </p:nvSpPr>
        <p:spPr/>
        <p:txBody>
          <a:bodyPr>
            <a:normAutofit fontScale="70000" lnSpcReduction="20000"/>
          </a:bodyPr>
          <a:lstStyle/>
          <a:p>
            <a:r>
              <a:rPr lang="en-GB" dirty="0"/>
              <a:t>How will they feel coming to see you?</a:t>
            </a:r>
          </a:p>
          <a:p>
            <a:pPr lvl="1"/>
            <a:r>
              <a:rPr lang="en-GB" dirty="0">
                <a:solidFill>
                  <a:srgbClr val="FF0000"/>
                </a:solidFill>
              </a:rPr>
              <a:t>NEGATIVE: scared, unsure, will it hurt? What will you do? </a:t>
            </a:r>
          </a:p>
          <a:p>
            <a:pPr lvl="1"/>
            <a:r>
              <a:rPr lang="en-GB" dirty="0">
                <a:solidFill>
                  <a:srgbClr val="00B050"/>
                </a:solidFill>
              </a:rPr>
              <a:t>POSITIVE: excited, can’t wait to start </a:t>
            </a:r>
          </a:p>
          <a:p>
            <a:r>
              <a:rPr lang="en-GB" dirty="0"/>
              <a:t>What will they expect from you?</a:t>
            </a:r>
          </a:p>
          <a:p>
            <a:pPr lvl="1"/>
            <a:r>
              <a:rPr lang="en-GB" dirty="0">
                <a:solidFill>
                  <a:srgbClr val="FF0000"/>
                </a:solidFill>
              </a:rPr>
              <a:t>NEGATIVE: don’t hold much hope, probably won’t do anything</a:t>
            </a:r>
          </a:p>
          <a:p>
            <a:pPr lvl="1"/>
            <a:r>
              <a:rPr lang="en-GB" dirty="0">
                <a:solidFill>
                  <a:srgbClr val="00B050"/>
                </a:solidFill>
              </a:rPr>
              <a:t>POSITIVE: perform miracles, cure me in 1 session, make me feel better</a:t>
            </a:r>
          </a:p>
          <a:p>
            <a:r>
              <a:rPr lang="en-GB" dirty="0"/>
              <a:t>What do they THINK makes you professional?</a:t>
            </a:r>
          </a:p>
          <a:p>
            <a:pPr lvl="1"/>
            <a:r>
              <a:rPr lang="en-GB" dirty="0">
                <a:solidFill>
                  <a:srgbClr val="FF0000"/>
                </a:solidFill>
              </a:rPr>
              <a:t>NEGATIVE: not ‘au fait’ with Pt injury, following a textbook, didn’t tailor anything to ME, conveyor belt, group sessions, poor facilities, matter of fact/blunt, intimidating/didn’t want to upset them</a:t>
            </a:r>
          </a:p>
          <a:p>
            <a:pPr lvl="1"/>
            <a:r>
              <a:rPr lang="en-GB" dirty="0">
                <a:solidFill>
                  <a:srgbClr val="00B050"/>
                </a:solidFill>
              </a:rPr>
              <a:t>POSITIVE: listened, explained, helped, encouraged, praised, interested in me, friendly, remembered me, caring, dedicated, skilled </a:t>
            </a:r>
          </a:p>
        </p:txBody>
      </p:sp>
    </p:spTree>
    <p:extLst>
      <p:ext uri="{BB962C8B-B14F-4D97-AF65-F5344CB8AC3E}">
        <p14:creationId xmlns:p14="http://schemas.microsoft.com/office/powerpoint/2010/main" val="387674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a:t>
            </a:r>
            <a:r>
              <a:rPr lang="en-GB"/>
              <a:t>your Patients THINK?</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051" b="52804"/>
          <a:stretch/>
        </p:blipFill>
        <p:spPr bwMode="auto">
          <a:xfrm>
            <a:off x="167900" y="1159725"/>
            <a:ext cx="4348258" cy="428950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5"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47493" b="3333"/>
          <a:stretch/>
        </p:blipFill>
        <p:spPr bwMode="auto">
          <a:xfrm>
            <a:off x="4535208" y="1159725"/>
            <a:ext cx="3856317" cy="4289504"/>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492075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600" dirty="0">
                <a:latin typeface="+mn-lt"/>
              </a:rPr>
              <a:t>Green, M., </a:t>
            </a:r>
            <a:r>
              <a:rPr lang="en-GB" sz="1600" dirty="0" err="1">
                <a:latin typeface="+mn-lt"/>
              </a:rPr>
              <a:t>Zick</a:t>
            </a:r>
            <a:r>
              <a:rPr lang="en-GB" sz="1600" dirty="0">
                <a:latin typeface="+mn-lt"/>
              </a:rPr>
              <a:t>, A., and </a:t>
            </a:r>
            <a:r>
              <a:rPr lang="en-GB" sz="1600" dirty="0" err="1">
                <a:latin typeface="+mn-lt"/>
              </a:rPr>
              <a:t>Makoul</a:t>
            </a:r>
            <a:r>
              <a:rPr lang="en-GB" sz="1600" dirty="0">
                <a:latin typeface="+mn-lt"/>
              </a:rPr>
              <a:t>, G. (2009). Defining professionalism from the perspective of patients, physicians and nurses. </a:t>
            </a:r>
            <a:r>
              <a:rPr lang="en-GB" sz="1600" i="1" dirty="0">
                <a:latin typeface="+mn-lt"/>
              </a:rPr>
              <a:t>Academic Medicine</a:t>
            </a:r>
            <a:r>
              <a:rPr lang="en-GB" sz="1600" dirty="0">
                <a:latin typeface="+mn-lt"/>
              </a:rPr>
              <a:t>, 84 (5), 566-573</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283855"/>
            <a:ext cx="7086600" cy="435494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765987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does a client think makes a ‘good’ therapist ?</a:t>
            </a:r>
          </a:p>
        </p:txBody>
      </p:sp>
      <p:sp>
        <p:nvSpPr>
          <p:cNvPr id="3" name="Content Placeholder 2"/>
          <p:cNvSpPr>
            <a:spLocks noGrp="1"/>
          </p:cNvSpPr>
          <p:nvPr>
            <p:ph idx="1"/>
          </p:nvPr>
        </p:nvSpPr>
        <p:spPr/>
        <p:txBody>
          <a:bodyPr>
            <a:normAutofit fontScale="70000" lnSpcReduction="20000"/>
          </a:bodyPr>
          <a:lstStyle/>
          <a:p>
            <a:r>
              <a:rPr lang="en-GB" b="1" dirty="0"/>
              <a:t>1. Communication ability</a:t>
            </a:r>
          </a:p>
          <a:p>
            <a:pPr lvl="1"/>
            <a:r>
              <a:rPr lang="en-GB" dirty="0"/>
              <a:t>Interpersonal skills</a:t>
            </a:r>
          </a:p>
          <a:p>
            <a:pPr lvl="2"/>
            <a:r>
              <a:rPr lang="en-US" dirty="0"/>
              <a:t>Listens, body language builds trust, demonstrates empathy, Asks appropriate questions, appropriately introduces him/herself, counsels patient, makes eye contact and speaks directly to the patient, receptive to what the patient has to say, demonstrates respect for the patient’s point of view</a:t>
            </a:r>
            <a:endParaRPr lang="en-GB" dirty="0"/>
          </a:p>
          <a:p>
            <a:pPr lvl="1"/>
            <a:r>
              <a:rPr lang="en-GB" dirty="0"/>
              <a:t>Therapist’s manner</a:t>
            </a:r>
          </a:p>
          <a:p>
            <a:pPr lvl="2"/>
            <a:r>
              <a:rPr lang="en-GB" dirty="0"/>
              <a:t>Caring, friendly, inspires confidence, </a:t>
            </a:r>
            <a:r>
              <a:rPr lang="en-US" dirty="0"/>
              <a:t>Supportive, considerate, patient, genuine, polite, has a positive disposition, non-judgmental, enjoys the job, not egotistical</a:t>
            </a:r>
            <a:endParaRPr lang="en-GB" dirty="0"/>
          </a:p>
          <a:p>
            <a:pPr lvl="1"/>
            <a:r>
              <a:rPr lang="en-GB" dirty="0"/>
              <a:t>Teaching/education</a:t>
            </a:r>
          </a:p>
          <a:p>
            <a:pPr lvl="2"/>
            <a:r>
              <a:rPr lang="en-US" dirty="0"/>
              <a:t>Gives clear explanations about the problem and treatment at an appropriate level, explains what he/she is doing and why during assessment and treatment, Uses visual aids and gives written information to help the patient understand the problem and treatment, provides feedback on a visit-by-visit basis, demonstrates exercises, gives specific instructions e.g. what to do and what not to do</a:t>
            </a:r>
            <a:endParaRPr lang="en-GB" dirty="0"/>
          </a:p>
          <a:p>
            <a:pPr lvl="1"/>
            <a:endParaRPr lang="en-GB" dirty="0"/>
          </a:p>
        </p:txBody>
      </p:sp>
    </p:spTree>
    <p:extLst>
      <p:ext uri="{BB962C8B-B14F-4D97-AF65-F5344CB8AC3E}">
        <p14:creationId xmlns:p14="http://schemas.microsoft.com/office/powerpoint/2010/main" val="19386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r>
              <a:rPr lang="en-GB" dirty="0"/>
              <a:t>What does a client think makes a ‘good’ therapist ?</a:t>
            </a:r>
          </a:p>
        </p:txBody>
      </p:sp>
      <p:sp>
        <p:nvSpPr>
          <p:cNvPr id="3" name="Content Placeholder 2"/>
          <p:cNvSpPr>
            <a:spLocks noGrp="1"/>
          </p:cNvSpPr>
          <p:nvPr>
            <p:ph idx="1"/>
          </p:nvPr>
        </p:nvSpPr>
        <p:spPr/>
        <p:txBody>
          <a:bodyPr>
            <a:normAutofit fontScale="77500" lnSpcReduction="20000"/>
          </a:bodyPr>
          <a:lstStyle/>
          <a:p>
            <a:r>
              <a:rPr lang="en-GB" dirty="0"/>
              <a:t>2. Other attributes</a:t>
            </a:r>
          </a:p>
          <a:p>
            <a:pPr lvl="1"/>
            <a:r>
              <a:rPr lang="en-GB" dirty="0"/>
              <a:t>Professional behaviour</a:t>
            </a:r>
          </a:p>
          <a:p>
            <a:pPr lvl="2"/>
            <a:r>
              <a:rPr lang="en-US" dirty="0"/>
              <a:t>Has appropriate skills and knowledge, is honest and knows his/her limitations, seeks further knowledge as required to help patients, </a:t>
            </a:r>
          </a:p>
          <a:p>
            <a:pPr lvl="2"/>
            <a:r>
              <a:rPr lang="en-US" dirty="0"/>
              <a:t>keeps up-to-date with the patient’s current and past history, puts patient’s needs first, dedicated and wants to be a Therapist, </a:t>
            </a:r>
          </a:p>
          <a:p>
            <a:pPr lvl="2"/>
            <a:r>
              <a:rPr lang="en-US" dirty="0"/>
              <a:t>communicates with others also working with the patient, suggests alternatives that might help the patient, keeps up-to-date with skills and knowledge, maintains confidentiality, </a:t>
            </a:r>
          </a:p>
          <a:p>
            <a:pPr lvl="2"/>
            <a:r>
              <a:rPr lang="en-US" dirty="0"/>
              <a:t>maintains a professional distance, treats each patient as an individual and appreciates differences between people e.g. physical, cultural</a:t>
            </a:r>
            <a:endParaRPr lang="en-GB" dirty="0"/>
          </a:p>
          <a:p>
            <a:pPr lvl="1"/>
            <a:r>
              <a:rPr lang="en-GB" dirty="0"/>
              <a:t>Organisational ability</a:t>
            </a:r>
          </a:p>
          <a:p>
            <a:pPr lvl="2"/>
            <a:r>
              <a:rPr lang="en-GB" dirty="0"/>
              <a:t>Punctual, keeps detailed notes, reliable</a:t>
            </a:r>
          </a:p>
          <a:p>
            <a:pPr lvl="2"/>
            <a:endParaRPr lang="en-GB" dirty="0"/>
          </a:p>
          <a:p>
            <a:endParaRPr lang="en-GB" dirty="0"/>
          </a:p>
        </p:txBody>
      </p:sp>
    </p:spTree>
    <p:extLst>
      <p:ext uri="{BB962C8B-B14F-4D97-AF65-F5344CB8AC3E}">
        <p14:creationId xmlns:p14="http://schemas.microsoft.com/office/powerpoint/2010/main" val="4281488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fontScale="90000"/>
          </a:bodyPr>
          <a:lstStyle/>
          <a:p>
            <a:r>
              <a:rPr lang="en-GB" dirty="0"/>
              <a:t>What does a client think makes a ‘good’ therapist ?</a:t>
            </a:r>
          </a:p>
        </p:txBody>
      </p:sp>
      <p:sp>
        <p:nvSpPr>
          <p:cNvPr id="3" name="Content Placeholder 2"/>
          <p:cNvSpPr>
            <a:spLocks noGrp="1"/>
          </p:cNvSpPr>
          <p:nvPr>
            <p:ph idx="1"/>
          </p:nvPr>
        </p:nvSpPr>
        <p:spPr/>
        <p:txBody>
          <a:bodyPr>
            <a:normAutofit fontScale="62500" lnSpcReduction="20000"/>
          </a:bodyPr>
          <a:lstStyle/>
          <a:p>
            <a:r>
              <a:rPr lang="en-GB" dirty="0"/>
              <a:t>3. Service provided</a:t>
            </a:r>
          </a:p>
          <a:p>
            <a:pPr lvl="1"/>
            <a:r>
              <a:rPr lang="en-GB" dirty="0"/>
              <a:t>Diagnostic and treatment expertise</a:t>
            </a:r>
          </a:p>
          <a:p>
            <a:pPr lvl="2"/>
            <a:r>
              <a:rPr lang="en-US" dirty="0"/>
              <a:t>Provides self-help strategies e.g. a home exercise program and/or advice on what the patient can do for him/herself, follows up and actively involves the patient, provides an appropriate treatment to help the patient’s problem e.g. pain relief, improve movement function</a:t>
            </a:r>
          </a:p>
          <a:p>
            <a:pPr lvl="2"/>
            <a:r>
              <a:rPr lang="en-US" dirty="0"/>
              <a:t>Provides a diagnosis, ‘hands on’ treatment, distracts the patient from their pain or problem</a:t>
            </a:r>
            <a:endParaRPr lang="en-GB" dirty="0"/>
          </a:p>
          <a:p>
            <a:pPr lvl="1"/>
            <a:r>
              <a:rPr lang="en-GB" dirty="0"/>
              <a:t>The environment</a:t>
            </a:r>
          </a:p>
          <a:p>
            <a:pPr lvl="2"/>
            <a:r>
              <a:rPr lang="en-US" dirty="0"/>
              <a:t>Creates a pleasant and welcoming environment within the therapy practice, the therapist puts the patient at ease during examination and treatment, the therapist is clean and hygienic</a:t>
            </a:r>
            <a:endParaRPr lang="en-GB" dirty="0"/>
          </a:p>
          <a:p>
            <a:pPr lvl="1"/>
            <a:r>
              <a:rPr lang="en-GB" dirty="0"/>
              <a:t>Convenience and accessibility</a:t>
            </a:r>
          </a:p>
          <a:p>
            <a:pPr lvl="2"/>
            <a:r>
              <a:rPr lang="en-US" dirty="0"/>
              <a:t>The patient can be seen when he/she needs help, ease of access for injured or disabled people, caters to individual needs and is flexible e.g. time allocation and payment means</a:t>
            </a:r>
            <a:endParaRPr lang="en-GB" dirty="0"/>
          </a:p>
          <a:p>
            <a:endParaRPr lang="en-GB" dirty="0"/>
          </a:p>
        </p:txBody>
      </p:sp>
    </p:spTree>
    <p:extLst>
      <p:ext uri="{BB962C8B-B14F-4D97-AF65-F5344CB8AC3E}">
        <p14:creationId xmlns:p14="http://schemas.microsoft.com/office/powerpoint/2010/main" val="2106075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Patient quotes from bad experiences ….</a:t>
            </a:r>
          </a:p>
        </p:txBody>
      </p:sp>
      <p:sp>
        <p:nvSpPr>
          <p:cNvPr id="3" name="Content Placeholder 2"/>
          <p:cNvSpPr>
            <a:spLocks noGrp="1"/>
          </p:cNvSpPr>
          <p:nvPr>
            <p:ph idx="1"/>
          </p:nvPr>
        </p:nvSpPr>
        <p:spPr>
          <a:xfrm>
            <a:off x="457200" y="1600200"/>
            <a:ext cx="8229600" cy="4114799"/>
          </a:xfrm>
        </p:spPr>
        <p:txBody>
          <a:bodyPr>
            <a:normAutofit fontScale="62500" lnSpcReduction="20000"/>
          </a:bodyPr>
          <a:lstStyle/>
          <a:p>
            <a:r>
              <a:rPr lang="en-US" dirty="0"/>
              <a:t>“When I was told it was posture that caused my problem at 60 years of age and it was too late to reform, but the problem was fixed by another physiotherapist.”</a:t>
            </a:r>
          </a:p>
          <a:p>
            <a:r>
              <a:rPr lang="en-US" dirty="0"/>
              <a:t>“Being unsure of the treatment with insufficient explanation of the treatment being offered by the physiotherapist.”</a:t>
            </a:r>
          </a:p>
          <a:p>
            <a:r>
              <a:rPr lang="en-US" dirty="0"/>
              <a:t>“I was given a </a:t>
            </a:r>
            <a:r>
              <a:rPr lang="en-US" dirty="0" err="1"/>
              <a:t>mis</a:t>
            </a:r>
            <a:r>
              <a:rPr lang="en-US" dirty="0"/>
              <a:t>-diagnosis of an ACL rupture and left with a feeling of ‘vagueness’ about the injury.” </a:t>
            </a:r>
          </a:p>
          <a:p>
            <a:r>
              <a:rPr lang="en-US" dirty="0"/>
              <a:t>“One treatment that I got from a physiotherapist was pretty rough without any explanation of the treatment.”</a:t>
            </a:r>
          </a:p>
          <a:p>
            <a:r>
              <a:rPr lang="en-US" dirty="0"/>
              <a:t>“I had one physiotherapist who was always interrupting treatment because of other activities, such as answering the phone and office work.”</a:t>
            </a:r>
          </a:p>
          <a:p>
            <a:r>
              <a:rPr lang="en-US" dirty="0"/>
              <a:t>“Being given a 10-minute treatment, the same treatment I was giving myself at home.”</a:t>
            </a:r>
            <a:endParaRPr lang="en-GB" dirty="0"/>
          </a:p>
        </p:txBody>
      </p:sp>
    </p:spTree>
    <p:extLst>
      <p:ext uri="{BB962C8B-B14F-4D97-AF65-F5344CB8AC3E}">
        <p14:creationId xmlns:p14="http://schemas.microsoft.com/office/powerpoint/2010/main" val="3322841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Bad experiences…</a:t>
            </a:r>
          </a:p>
        </p:txBody>
      </p:sp>
      <p:sp>
        <p:nvSpPr>
          <p:cNvPr id="3" name="Content Placeholder 2"/>
          <p:cNvSpPr>
            <a:spLocks noGrp="1"/>
          </p:cNvSpPr>
          <p:nvPr>
            <p:ph idx="1"/>
          </p:nvPr>
        </p:nvSpPr>
        <p:spPr>
          <a:xfrm>
            <a:off x="457200" y="1371600"/>
            <a:ext cx="8229600" cy="4343399"/>
          </a:xfrm>
        </p:spPr>
        <p:txBody>
          <a:bodyPr>
            <a:normAutofit fontScale="70000" lnSpcReduction="20000"/>
          </a:bodyPr>
          <a:lstStyle/>
          <a:p>
            <a:r>
              <a:rPr lang="en-US" dirty="0"/>
              <a:t>I can recall a bad experience with one therapist I went to once. He got the whole of his upper body bouncing off my spine, you know manipulating and he was a fairly big man. I came out seeing spots, had a headache. I got in the car and drove home, broke into tears and I swore I’d never go back to him.</a:t>
            </a:r>
          </a:p>
          <a:p>
            <a:r>
              <a:rPr lang="en-US" dirty="0"/>
              <a:t>“Being left alone in a room with a hot pack when I expected ‘hands on’ treatment.”</a:t>
            </a:r>
          </a:p>
          <a:p>
            <a:r>
              <a:rPr lang="en-US" dirty="0"/>
              <a:t>“Feeling like I was on a production line, attached to machines with no personal touch by the physiotherapist.”</a:t>
            </a:r>
          </a:p>
          <a:p>
            <a:r>
              <a:rPr lang="en-US" dirty="0"/>
              <a:t>“There was one therapist who treated me who had such a big ego, he seemed to think he was brilliant. Had an attitude, like “I cure people, aren’t I great”. I presume you become a therapist because you want to help people get better, feel better, to improve his or her quality of life, not so you can tell everyone how brilliant you are. I feel this conceit and arrogance is unacceptable.”</a:t>
            </a:r>
            <a:endParaRPr lang="en-GB" dirty="0"/>
          </a:p>
        </p:txBody>
      </p:sp>
    </p:spTree>
    <p:extLst>
      <p:ext uri="{BB962C8B-B14F-4D97-AF65-F5344CB8AC3E}">
        <p14:creationId xmlns:p14="http://schemas.microsoft.com/office/powerpoint/2010/main" val="38127705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if scenario’s…</a:t>
            </a:r>
          </a:p>
        </p:txBody>
      </p:sp>
    </p:spTree>
    <p:extLst>
      <p:ext uri="{BB962C8B-B14F-4D97-AF65-F5344CB8AC3E}">
        <p14:creationId xmlns:p14="http://schemas.microsoft.com/office/powerpoint/2010/main" val="2855306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8032"/>
            <a:ext cx="7924800" cy="3573016"/>
          </a:xfrm>
        </p:spPr>
        <p:txBody>
          <a:bodyPr>
            <a:normAutofit fontScale="90000"/>
          </a:bodyPr>
          <a:lstStyle/>
          <a:p>
            <a:r>
              <a:rPr lang="en-GB" sz="3600" dirty="0"/>
              <a:t>A Side line physician is caring for a member of the opposing team: The player appears concussed. He performs a quick check but allows them to play on when they are obviously struggling: What do you do?</a:t>
            </a:r>
            <a:br>
              <a:rPr lang="en-GB" dirty="0"/>
            </a:br>
            <a:endParaRPr lang="en-GB" dirty="0"/>
          </a:p>
        </p:txBody>
      </p:sp>
      <p:sp>
        <p:nvSpPr>
          <p:cNvPr id="3" name="Content Placeholder 2"/>
          <p:cNvSpPr>
            <a:spLocks noGrp="1"/>
          </p:cNvSpPr>
          <p:nvPr>
            <p:ph idx="1"/>
          </p:nvPr>
        </p:nvSpPr>
        <p:spPr>
          <a:xfrm>
            <a:off x="685800" y="3276600"/>
            <a:ext cx="7924800" cy="2359496"/>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pPr marL="514350" indent="-514350">
              <a:buFont typeface="+mj-lt"/>
              <a:buAutoNum type="alphaUcPeriod"/>
            </a:pPr>
            <a:r>
              <a:rPr lang="en-GB" dirty="0"/>
              <a:t>Say nothing &amp; do  nothing: they are not part of your team</a:t>
            </a:r>
          </a:p>
          <a:p>
            <a:pPr marL="514350" indent="-514350">
              <a:buFont typeface="+mj-lt"/>
              <a:buAutoNum type="alphaUcPeriod"/>
            </a:pPr>
            <a:r>
              <a:rPr lang="en-GB" dirty="0"/>
              <a:t>Tell the referee you are concerned for the player</a:t>
            </a:r>
          </a:p>
          <a:p>
            <a:pPr marL="514350" indent="-514350">
              <a:buFont typeface="+mj-lt"/>
              <a:buAutoNum type="alphaUcPeriod"/>
            </a:pPr>
            <a:r>
              <a:rPr lang="en-GB" dirty="0"/>
              <a:t>Tell the physician you are concerned for the player</a:t>
            </a:r>
          </a:p>
          <a:p>
            <a:pPr marL="514350" indent="-514350">
              <a:buFont typeface="+mj-lt"/>
              <a:buAutoNum type="alphaUcPeriod"/>
            </a:pPr>
            <a:r>
              <a:rPr lang="en-GB" dirty="0"/>
              <a:t>Allow play to continue but report the physician to governing body after the game </a:t>
            </a:r>
          </a:p>
          <a:p>
            <a:pPr marL="514350" indent="-514350">
              <a:buFont typeface="+mj-lt"/>
              <a:buAutoNum type="alphaUcPeriod"/>
            </a:pPr>
            <a:endParaRPr lang="en-GB" dirty="0"/>
          </a:p>
        </p:txBody>
      </p:sp>
    </p:spTree>
    <p:extLst>
      <p:ext uri="{BB962C8B-B14F-4D97-AF65-F5344CB8AC3E}">
        <p14:creationId xmlns:p14="http://schemas.microsoft.com/office/powerpoint/2010/main" val="3158354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154362"/>
          </a:xfrm>
        </p:spPr>
        <p:style>
          <a:lnRef idx="2">
            <a:schemeClr val="accent2"/>
          </a:lnRef>
          <a:fillRef idx="1">
            <a:schemeClr val="lt1"/>
          </a:fillRef>
          <a:effectRef idx="0">
            <a:schemeClr val="accent2"/>
          </a:effectRef>
          <a:fontRef idx="minor">
            <a:schemeClr val="dk1"/>
          </a:fontRef>
        </p:style>
        <p:txBody>
          <a:bodyPr>
            <a:normAutofit/>
          </a:bodyPr>
          <a:lstStyle/>
          <a:p>
            <a:r>
              <a:rPr lang="en-GB" sz="3200" dirty="0"/>
              <a:t>You are part of a visiting team playing a fixture. One of the home team is clearly knocked unconscious. The home </a:t>
            </a:r>
            <a:r>
              <a:rPr lang="en-GB" sz="3200" dirty="0" err="1"/>
              <a:t>Physio</a:t>
            </a:r>
            <a:r>
              <a:rPr lang="en-GB" sz="3200" dirty="0"/>
              <a:t> doesn’t appear to have noticed. What do you do? </a:t>
            </a:r>
          </a:p>
        </p:txBody>
      </p:sp>
      <p:sp>
        <p:nvSpPr>
          <p:cNvPr id="3" name="Content Placeholder 2"/>
          <p:cNvSpPr>
            <a:spLocks noGrp="1"/>
          </p:cNvSpPr>
          <p:nvPr>
            <p:ph idx="1"/>
          </p:nvPr>
        </p:nvSpPr>
        <p:spPr>
          <a:xfrm>
            <a:off x="457200" y="3581400"/>
            <a:ext cx="8229600" cy="1981200"/>
          </a:xfrm>
        </p:spPr>
        <p:txBody>
          <a:bodyPr>
            <a:normAutofit fontScale="70000" lnSpcReduction="20000"/>
          </a:bodyPr>
          <a:lstStyle/>
          <a:p>
            <a:pPr marL="514350" indent="-514350">
              <a:buFont typeface="+mj-lt"/>
              <a:buAutoNum type="alphaUcPeriod"/>
            </a:pPr>
            <a:r>
              <a:rPr lang="en-GB" dirty="0"/>
              <a:t>Run on and manage the player as if they were your own </a:t>
            </a:r>
          </a:p>
          <a:p>
            <a:pPr marL="514350" indent="-514350">
              <a:buFont typeface="+mj-lt"/>
              <a:buAutoNum type="alphaUcPeriod"/>
            </a:pPr>
            <a:r>
              <a:rPr lang="en-GB" dirty="0"/>
              <a:t>Alert the home </a:t>
            </a:r>
            <a:r>
              <a:rPr lang="en-GB" dirty="0" err="1"/>
              <a:t>physio</a:t>
            </a:r>
            <a:r>
              <a:rPr lang="en-GB" dirty="0"/>
              <a:t> to the players injury </a:t>
            </a:r>
          </a:p>
          <a:p>
            <a:pPr marL="514350" indent="-514350">
              <a:buFont typeface="+mj-lt"/>
              <a:buAutoNum type="alphaUcPeriod"/>
            </a:pPr>
            <a:r>
              <a:rPr lang="en-GB" dirty="0"/>
              <a:t>Do nothing, continue to watch play and look out for your team</a:t>
            </a:r>
          </a:p>
          <a:p>
            <a:pPr marL="514350" indent="-514350">
              <a:buFont typeface="+mj-lt"/>
              <a:buAutoNum type="alphaUcPeriod"/>
            </a:pPr>
            <a:r>
              <a:rPr lang="en-GB" dirty="0"/>
              <a:t>Alert the officials, ask them to stop play and get this to call on the home </a:t>
            </a:r>
            <a:r>
              <a:rPr lang="en-GB" dirty="0" err="1"/>
              <a:t>physio</a:t>
            </a:r>
            <a:r>
              <a:rPr lang="en-GB" dirty="0"/>
              <a:t> </a:t>
            </a:r>
          </a:p>
        </p:txBody>
      </p:sp>
    </p:spTree>
    <p:extLst>
      <p:ext uri="{BB962C8B-B14F-4D97-AF65-F5344CB8AC3E}">
        <p14:creationId xmlns:p14="http://schemas.microsoft.com/office/powerpoint/2010/main" val="2998143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938338"/>
          </a:xfrm>
        </p:spPr>
        <p:txBody>
          <a:bodyPr>
            <a:normAutofit/>
          </a:bodyPr>
          <a:lstStyle/>
          <a:p>
            <a:r>
              <a:rPr lang="en-GB" sz="2800" dirty="0"/>
              <a:t>The </a:t>
            </a:r>
            <a:r>
              <a:rPr lang="en-GB" sz="2800" dirty="0" err="1"/>
              <a:t>physio</a:t>
            </a:r>
            <a:r>
              <a:rPr lang="en-GB" sz="2800" dirty="0"/>
              <a:t> has now seen the unconscious player but by the time they arrive on the field, the player is alert again. The </a:t>
            </a:r>
            <a:r>
              <a:rPr lang="en-GB" sz="2800" dirty="0" err="1"/>
              <a:t>physio</a:t>
            </a:r>
            <a:r>
              <a:rPr lang="en-GB" sz="2800" dirty="0"/>
              <a:t> allows the player to continue. What do you do?</a:t>
            </a:r>
          </a:p>
        </p:txBody>
      </p:sp>
      <p:sp>
        <p:nvSpPr>
          <p:cNvPr id="3" name="Content Placeholder 2"/>
          <p:cNvSpPr>
            <a:spLocks noGrp="1"/>
          </p:cNvSpPr>
          <p:nvPr>
            <p:ph idx="1"/>
          </p:nvPr>
        </p:nvSpPr>
        <p:spPr>
          <a:xfrm>
            <a:off x="457200" y="2743200"/>
            <a:ext cx="8229600" cy="3024336"/>
          </a:xfrm>
        </p:spPr>
        <p:txBody>
          <a:bodyPr>
            <a:normAutofit fontScale="85000" lnSpcReduction="10000"/>
          </a:bodyPr>
          <a:lstStyle/>
          <a:p>
            <a:pPr marL="514350" indent="-514350">
              <a:buFont typeface="+mj-lt"/>
              <a:buAutoNum type="alphaUcPeriod"/>
            </a:pPr>
            <a:r>
              <a:rPr lang="en-GB" dirty="0"/>
              <a:t>Tell the home </a:t>
            </a:r>
            <a:r>
              <a:rPr lang="en-GB" dirty="0" err="1"/>
              <a:t>physio</a:t>
            </a:r>
            <a:r>
              <a:rPr lang="en-GB" dirty="0"/>
              <a:t> that you disagree, that you think the player should have come off</a:t>
            </a:r>
          </a:p>
          <a:p>
            <a:pPr marL="514350" indent="-514350">
              <a:buFont typeface="+mj-lt"/>
              <a:buAutoNum type="alphaUcPeriod"/>
            </a:pPr>
            <a:r>
              <a:rPr lang="en-GB" dirty="0"/>
              <a:t>Tell the officials you disagree and that the player should have come off</a:t>
            </a:r>
          </a:p>
          <a:p>
            <a:pPr marL="514350" indent="-514350">
              <a:buFont typeface="+mj-lt"/>
              <a:buAutoNum type="alphaUcPeriod"/>
            </a:pPr>
            <a:r>
              <a:rPr lang="en-GB" dirty="0"/>
              <a:t>Do nothing, your responsible for your team</a:t>
            </a:r>
          </a:p>
          <a:p>
            <a:pPr marL="514350" indent="-514350">
              <a:buFont typeface="+mj-lt"/>
              <a:buAutoNum type="alphaUcPeriod"/>
            </a:pPr>
            <a:r>
              <a:rPr lang="en-GB" dirty="0"/>
              <a:t>Do nothing, but keep an eye on this player for the rest of the game and ask about him post match </a:t>
            </a:r>
          </a:p>
        </p:txBody>
      </p:sp>
    </p:spTree>
    <p:extLst>
      <p:ext uri="{BB962C8B-B14F-4D97-AF65-F5344CB8AC3E}">
        <p14:creationId xmlns:p14="http://schemas.microsoft.com/office/powerpoint/2010/main" val="2709069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938338"/>
          </a:xfrm>
        </p:spPr>
        <p:txBody>
          <a:bodyPr>
            <a:normAutofit/>
          </a:bodyPr>
          <a:lstStyle/>
          <a:p>
            <a:r>
              <a:rPr lang="en-GB" sz="3200" dirty="0"/>
              <a:t>The same player is knocked unconscious AGAIN in the second half. AGAIN he is allowed to continue playing. What do you do?</a:t>
            </a:r>
          </a:p>
        </p:txBody>
      </p:sp>
      <p:sp>
        <p:nvSpPr>
          <p:cNvPr id="3" name="Content Placeholder 2"/>
          <p:cNvSpPr>
            <a:spLocks noGrp="1"/>
          </p:cNvSpPr>
          <p:nvPr>
            <p:ph idx="1"/>
          </p:nvPr>
        </p:nvSpPr>
        <p:spPr>
          <a:xfrm>
            <a:off x="457200" y="2819400"/>
            <a:ext cx="8229600" cy="3384376"/>
          </a:xfrm>
        </p:spPr>
        <p:txBody>
          <a:bodyPr>
            <a:normAutofit/>
          </a:bodyPr>
          <a:lstStyle/>
          <a:p>
            <a:pPr marL="514350" indent="-514350">
              <a:buFont typeface="+mj-lt"/>
              <a:buAutoNum type="alphaUcPeriod"/>
            </a:pPr>
            <a:r>
              <a:rPr lang="en-GB" sz="2400" dirty="0"/>
              <a:t>Demand the player be removed from the pitch </a:t>
            </a:r>
          </a:p>
          <a:p>
            <a:pPr marL="514350" indent="-514350">
              <a:buFont typeface="+mj-lt"/>
              <a:buAutoNum type="alphaUcPeriod"/>
            </a:pPr>
            <a:r>
              <a:rPr lang="en-GB" sz="2400" dirty="0"/>
              <a:t>Tell the officials the players should now be removed from the pitch </a:t>
            </a:r>
          </a:p>
          <a:p>
            <a:pPr marL="514350" indent="-514350">
              <a:buFont typeface="+mj-lt"/>
              <a:buAutoNum type="alphaUcPeriod"/>
            </a:pPr>
            <a:r>
              <a:rPr lang="en-GB" sz="2400" dirty="0"/>
              <a:t>Say nothing, just look after your own team </a:t>
            </a:r>
          </a:p>
          <a:p>
            <a:pPr marL="514350" indent="-514350">
              <a:buFont typeface="+mj-lt"/>
              <a:buAutoNum type="alphaUcPeriod"/>
            </a:pPr>
            <a:r>
              <a:rPr lang="en-GB" sz="2400" dirty="0"/>
              <a:t>Make a sarcastic comment about what a big call the </a:t>
            </a:r>
            <a:r>
              <a:rPr lang="en-GB" sz="2400" dirty="0" err="1"/>
              <a:t>physio</a:t>
            </a:r>
            <a:r>
              <a:rPr lang="en-GB" sz="2400" dirty="0"/>
              <a:t> just made and tell him you wouldn’t have made that call. </a:t>
            </a:r>
          </a:p>
        </p:txBody>
      </p:sp>
    </p:spTree>
    <p:extLst>
      <p:ext uri="{BB962C8B-B14F-4D97-AF65-F5344CB8AC3E}">
        <p14:creationId xmlns:p14="http://schemas.microsoft.com/office/powerpoint/2010/main" val="1901414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22314"/>
          </a:xfrm>
        </p:spPr>
        <p:txBody>
          <a:bodyPr>
            <a:noAutofit/>
          </a:bodyPr>
          <a:lstStyle/>
          <a:p>
            <a:r>
              <a:rPr lang="en-GB" sz="3200" dirty="0"/>
              <a:t>A player is playing their first game back after an ACL reconstruction. You have allowed them to play 20mins. You are now at the 30min mark with no sign of a substitution.</a:t>
            </a:r>
          </a:p>
        </p:txBody>
      </p:sp>
      <p:sp>
        <p:nvSpPr>
          <p:cNvPr id="3" name="Content Placeholder 2"/>
          <p:cNvSpPr>
            <a:spLocks noGrp="1"/>
          </p:cNvSpPr>
          <p:nvPr>
            <p:ph idx="1"/>
          </p:nvPr>
        </p:nvSpPr>
        <p:spPr>
          <a:xfrm>
            <a:off x="457200" y="2819400"/>
            <a:ext cx="8229600" cy="2913187"/>
          </a:xfrm>
        </p:spPr>
        <p:txBody>
          <a:bodyPr>
            <a:normAutofit fontScale="92500"/>
          </a:bodyPr>
          <a:lstStyle/>
          <a:p>
            <a:pPr marL="514350" indent="-514350">
              <a:buFont typeface="+mj-lt"/>
              <a:buAutoNum type="alphaUcPeriod"/>
            </a:pPr>
            <a:r>
              <a:rPr lang="en-GB" dirty="0"/>
              <a:t>Speak to the coach and tell him the agreement was for 20 minutes</a:t>
            </a:r>
          </a:p>
          <a:p>
            <a:pPr marL="514350" indent="-514350">
              <a:buFont typeface="+mj-lt"/>
              <a:buAutoNum type="alphaUcPeriod"/>
            </a:pPr>
            <a:r>
              <a:rPr lang="en-GB" dirty="0"/>
              <a:t>Run on the field and make the call for a sub</a:t>
            </a:r>
          </a:p>
          <a:p>
            <a:pPr marL="514350" indent="-514350">
              <a:buFont typeface="+mj-lt"/>
              <a:buAutoNum type="alphaUcPeriod"/>
            </a:pPr>
            <a:r>
              <a:rPr lang="en-GB" dirty="0"/>
              <a:t>Run on the field and ask the player how they feel</a:t>
            </a:r>
          </a:p>
          <a:p>
            <a:pPr marL="514350" indent="-514350">
              <a:buFont typeface="+mj-lt"/>
              <a:buAutoNum type="alphaUcPeriod"/>
            </a:pPr>
            <a:r>
              <a:rPr lang="en-GB" dirty="0"/>
              <a:t>Do nothing until half time</a:t>
            </a:r>
          </a:p>
        </p:txBody>
      </p:sp>
    </p:spTree>
    <p:extLst>
      <p:ext uri="{BB962C8B-B14F-4D97-AF65-F5344CB8AC3E}">
        <p14:creationId xmlns:p14="http://schemas.microsoft.com/office/powerpoint/2010/main" val="3332670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226370"/>
          </a:xfrm>
        </p:spPr>
        <p:txBody>
          <a:bodyPr>
            <a:noAutofit/>
          </a:bodyPr>
          <a:lstStyle/>
          <a:p>
            <a:r>
              <a:rPr lang="en-GB" sz="3200" dirty="0"/>
              <a:t>You are 70mins in to a game and your newly substituted prop is getting beaten in the scrum. Your coach has asked that you remove him from the field as ‘injured’ so that the previous prop can go back on</a:t>
            </a:r>
          </a:p>
        </p:txBody>
      </p:sp>
      <p:sp>
        <p:nvSpPr>
          <p:cNvPr id="3" name="Content Placeholder 2"/>
          <p:cNvSpPr>
            <a:spLocks noGrp="1"/>
          </p:cNvSpPr>
          <p:nvPr>
            <p:ph idx="1"/>
          </p:nvPr>
        </p:nvSpPr>
        <p:spPr>
          <a:xfrm>
            <a:off x="609600" y="3276600"/>
            <a:ext cx="8229600" cy="2481139"/>
          </a:xfrm>
        </p:spPr>
        <p:txBody>
          <a:bodyPr>
            <a:normAutofit fontScale="77500" lnSpcReduction="20000"/>
          </a:bodyPr>
          <a:lstStyle/>
          <a:p>
            <a:pPr marL="514350" indent="-514350">
              <a:buFont typeface="+mj-lt"/>
              <a:buAutoNum type="alphaUcPeriod"/>
            </a:pPr>
            <a:r>
              <a:rPr lang="en-GB" dirty="0"/>
              <a:t>At the next stoppage fake a blood injury to bring the player off</a:t>
            </a:r>
          </a:p>
          <a:p>
            <a:pPr marL="514350" indent="-514350">
              <a:buFont typeface="+mj-lt"/>
              <a:buAutoNum type="alphaUcPeriod"/>
            </a:pPr>
            <a:r>
              <a:rPr lang="en-GB" dirty="0"/>
              <a:t>At the next stoppage fake a peripheral injury and bring the player off</a:t>
            </a:r>
          </a:p>
          <a:p>
            <a:pPr marL="514350" indent="-514350">
              <a:buFont typeface="+mj-lt"/>
              <a:buAutoNum type="alphaUcPeriod"/>
            </a:pPr>
            <a:r>
              <a:rPr lang="en-GB" dirty="0"/>
              <a:t>Say NO and allow play to continue </a:t>
            </a:r>
          </a:p>
          <a:p>
            <a:pPr marL="514350" indent="-514350">
              <a:buFont typeface="+mj-lt"/>
              <a:buAutoNum type="alphaUcPeriod"/>
            </a:pPr>
            <a:r>
              <a:rPr lang="en-GB" dirty="0"/>
              <a:t>Pretend you can hear them over the </a:t>
            </a:r>
            <a:r>
              <a:rPr lang="en-GB" dirty="0" err="1"/>
              <a:t>mic’s</a:t>
            </a:r>
            <a:r>
              <a:rPr lang="en-GB" dirty="0"/>
              <a:t> or that you can’t get on the field to see the prop.</a:t>
            </a:r>
          </a:p>
        </p:txBody>
      </p:sp>
    </p:spTree>
    <p:extLst>
      <p:ext uri="{BB962C8B-B14F-4D97-AF65-F5344CB8AC3E}">
        <p14:creationId xmlns:p14="http://schemas.microsoft.com/office/powerpoint/2010/main" val="482509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3154362"/>
          </a:xfrm>
        </p:spPr>
        <p:txBody>
          <a:bodyPr>
            <a:normAutofit/>
          </a:bodyPr>
          <a:lstStyle/>
          <a:p>
            <a:r>
              <a:rPr lang="en-GB" sz="3600" dirty="0"/>
              <a:t>You are playing a game at your home ground when a spectator is taking ill with a suspected heart </a:t>
            </a:r>
            <a:r>
              <a:rPr lang="en-GB" sz="3200" dirty="0"/>
              <a:t>attack</a:t>
            </a:r>
            <a:r>
              <a:rPr lang="en-GB" sz="3600" dirty="0"/>
              <a:t>. What do you do?</a:t>
            </a:r>
          </a:p>
        </p:txBody>
      </p:sp>
      <p:sp>
        <p:nvSpPr>
          <p:cNvPr id="3" name="Content Placeholder 2"/>
          <p:cNvSpPr>
            <a:spLocks noGrp="1"/>
          </p:cNvSpPr>
          <p:nvPr>
            <p:ph idx="1"/>
          </p:nvPr>
        </p:nvSpPr>
        <p:spPr>
          <a:xfrm>
            <a:off x="457200" y="2971800"/>
            <a:ext cx="8229600" cy="2827784"/>
          </a:xfrm>
        </p:spPr>
        <p:txBody>
          <a:bodyPr>
            <a:normAutofit fontScale="77500" lnSpcReduction="20000"/>
          </a:bodyPr>
          <a:lstStyle/>
          <a:p>
            <a:pPr marL="514350" indent="-514350">
              <a:buFont typeface="+mj-lt"/>
              <a:buAutoNum type="alphaUcPeriod"/>
            </a:pPr>
            <a:r>
              <a:rPr lang="en-GB" dirty="0"/>
              <a:t>Go and attend to the spectator immediately, leaving the game without cover </a:t>
            </a:r>
          </a:p>
          <a:p>
            <a:pPr marL="514350" indent="-514350">
              <a:buFont typeface="+mj-lt"/>
              <a:buAutoNum type="alphaUcPeriod"/>
            </a:pPr>
            <a:r>
              <a:rPr lang="en-GB" dirty="0"/>
              <a:t>Deal only with the playing squad: you are there to cover the game NOT the crowd</a:t>
            </a:r>
          </a:p>
          <a:p>
            <a:pPr marL="514350" indent="-514350">
              <a:buFont typeface="+mj-lt"/>
              <a:buAutoNum type="alphaUcPeriod"/>
            </a:pPr>
            <a:r>
              <a:rPr lang="en-GB" dirty="0"/>
              <a:t>Ask someone else to cover the game and then you attend to the spectator </a:t>
            </a:r>
          </a:p>
          <a:p>
            <a:pPr marL="514350" indent="-514350">
              <a:buFont typeface="+mj-lt"/>
              <a:buAutoNum type="alphaUcPeriod"/>
            </a:pPr>
            <a:r>
              <a:rPr lang="en-GB" dirty="0"/>
              <a:t>Ask the game to be stopped so that you can deal with the spectator. </a:t>
            </a:r>
          </a:p>
        </p:txBody>
      </p:sp>
    </p:spTree>
    <p:extLst>
      <p:ext uri="{BB962C8B-B14F-4D97-AF65-F5344CB8AC3E}">
        <p14:creationId xmlns:p14="http://schemas.microsoft.com/office/powerpoint/2010/main" val="3121528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6"/>
            <a:ext cx="8229600" cy="2894904"/>
          </a:xfrm>
        </p:spPr>
        <p:txBody>
          <a:bodyPr>
            <a:normAutofit/>
          </a:bodyPr>
          <a:lstStyle/>
          <a:p>
            <a:r>
              <a:rPr lang="en-GB" sz="3600" dirty="0"/>
              <a:t>An away team arrives to your ground without first aid cover. One of your club officials has stated that you will happily cover them. What do you do? </a:t>
            </a:r>
          </a:p>
        </p:txBody>
      </p:sp>
      <p:sp>
        <p:nvSpPr>
          <p:cNvPr id="3" name="Content Placeholder 2"/>
          <p:cNvSpPr>
            <a:spLocks noGrp="1"/>
          </p:cNvSpPr>
          <p:nvPr>
            <p:ph idx="1"/>
          </p:nvPr>
        </p:nvSpPr>
        <p:spPr>
          <a:xfrm>
            <a:off x="457200" y="2590800"/>
            <a:ext cx="8229600" cy="3416424"/>
          </a:xfrm>
        </p:spPr>
        <p:txBody>
          <a:bodyPr>
            <a:normAutofit fontScale="85000" lnSpcReduction="20000"/>
          </a:bodyPr>
          <a:lstStyle/>
          <a:p>
            <a:pPr marL="514350" indent="-514350">
              <a:buFont typeface="+mj-lt"/>
              <a:buAutoNum type="alphaUcPeriod"/>
            </a:pPr>
            <a:r>
              <a:rPr lang="en-GB" dirty="0"/>
              <a:t>Say NO</a:t>
            </a:r>
          </a:p>
          <a:p>
            <a:pPr marL="514350" indent="-514350">
              <a:buFont typeface="+mj-lt"/>
              <a:buAutoNum type="alphaUcPeriod"/>
            </a:pPr>
            <a:r>
              <a:rPr lang="en-GB" dirty="0"/>
              <a:t>Say YES but only cover life threatening or potentially life threatening injuries</a:t>
            </a:r>
          </a:p>
          <a:p>
            <a:pPr marL="514350" indent="-514350">
              <a:buFont typeface="+mj-lt"/>
              <a:buAutoNum type="alphaUcPeriod"/>
            </a:pPr>
            <a:r>
              <a:rPr lang="en-GB" dirty="0"/>
              <a:t>Say YES but only deal with the pitch side element and pop in to the changing rooms to introduce yourself and ask for a brief medical history/status </a:t>
            </a:r>
          </a:p>
          <a:p>
            <a:pPr marL="514350" indent="-514350">
              <a:buFont typeface="+mj-lt"/>
              <a:buAutoNum type="alphaUcPeriod"/>
            </a:pPr>
            <a:r>
              <a:rPr lang="en-GB" dirty="0"/>
              <a:t>Say YES, arrange a time for them to be taped and strapped, have treatment, cover the game, treatment post match...</a:t>
            </a:r>
          </a:p>
          <a:p>
            <a:pPr marL="514350" indent="-514350">
              <a:buFont typeface="+mj-lt"/>
              <a:buAutoNum type="alphaUcPeriod"/>
            </a:pPr>
            <a:endParaRPr lang="en-GB" dirty="0"/>
          </a:p>
        </p:txBody>
      </p:sp>
    </p:spTree>
    <p:extLst>
      <p:ext uri="{BB962C8B-B14F-4D97-AF65-F5344CB8AC3E}">
        <p14:creationId xmlns:p14="http://schemas.microsoft.com/office/powerpoint/2010/main" val="6148593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938338"/>
          </a:xfrm>
        </p:spPr>
        <p:txBody>
          <a:bodyPr>
            <a:noAutofit/>
          </a:bodyPr>
          <a:lstStyle/>
          <a:p>
            <a:r>
              <a:rPr lang="en-GB" sz="2800" dirty="0"/>
              <a:t>You are playing an international touring team at your ground. One of their players appears to suffer a neck injury but their medic does not use NEXUS as a clearing tool. They would like to spine board this player.</a:t>
            </a:r>
          </a:p>
        </p:txBody>
      </p:sp>
      <p:sp>
        <p:nvSpPr>
          <p:cNvPr id="3" name="Content Placeholder 2"/>
          <p:cNvSpPr>
            <a:spLocks noGrp="1"/>
          </p:cNvSpPr>
          <p:nvPr>
            <p:ph idx="1"/>
          </p:nvPr>
        </p:nvSpPr>
        <p:spPr>
          <a:xfrm>
            <a:off x="457200" y="2819400"/>
            <a:ext cx="8229600" cy="3096344"/>
          </a:xfrm>
        </p:spPr>
        <p:txBody>
          <a:bodyPr>
            <a:normAutofit fontScale="92500" lnSpcReduction="10000"/>
          </a:bodyPr>
          <a:lstStyle/>
          <a:p>
            <a:pPr marL="514350" indent="-514350">
              <a:buFont typeface="+mj-lt"/>
              <a:buAutoNum type="alphaUcPeriod"/>
            </a:pPr>
            <a:r>
              <a:rPr lang="en-GB" sz="2800" dirty="0"/>
              <a:t>Offer to help them, starting with NEXUS</a:t>
            </a:r>
          </a:p>
          <a:p>
            <a:pPr marL="514350" indent="-514350">
              <a:buFont typeface="+mj-lt"/>
              <a:buAutoNum type="alphaUcPeriod"/>
            </a:pPr>
            <a:r>
              <a:rPr lang="en-GB" sz="2800" dirty="0"/>
              <a:t>Provide them with the rigid collar, spine board and head hugger and call an ambulance for them </a:t>
            </a:r>
          </a:p>
          <a:p>
            <a:pPr marL="514350" indent="-514350">
              <a:buFont typeface="+mj-lt"/>
              <a:buAutoNum type="alphaUcPeriod"/>
            </a:pPr>
            <a:r>
              <a:rPr lang="en-GB" sz="2800" dirty="0"/>
              <a:t>Provide the equipment and offer to run your spine board protocol (i.e. YOU spine board them)</a:t>
            </a:r>
          </a:p>
          <a:p>
            <a:pPr marL="514350" indent="-514350">
              <a:buFont typeface="+mj-lt"/>
              <a:buAutoNum type="alphaUcPeriod"/>
            </a:pPr>
            <a:r>
              <a:rPr lang="en-GB" sz="2800" dirty="0"/>
              <a:t>Do nothing. They should use their protocol on their players</a:t>
            </a:r>
          </a:p>
        </p:txBody>
      </p:sp>
    </p:spTree>
    <p:extLst>
      <p:ext uri="{BB962C8B-B14F-4D97-AF65-F5344CB8AC3E}">
        <p14:creationId xmlns:p14="http://schemas.microsoft.com/office/powerpoint/2010/main" val="6519494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2866330"/>
          </a:xfrm>
        </p:spPr>
        <p:txBody>
          <a:bodyPr>
            <a:noAutofit/>
          </a:bodyPr>
          <a:lstStyle/>
          <a:p>
            <a:r>
              <a:rPr lang="en-GB" sz="2800" dirty="0"/>
              <a:t>A player you have worked with during an 8 month injury is about to play their first game back for a club in a lower league. They have asked you to come in and tape them before the game as they do not want the lower clubs therapist to do it. What do you do? </a:t>
            </a:r>
          </a:p>
        </p:txBody>
      </p:sp>
      <p:sp>
        <p:nvSpPr>
          <p:cNvPr id="3" name="Content Placeholder 2"/>
          <p:cNvSpPr>
            <a:spLocks noGrp="1"/>
          </p:cNvSpPr>
          <p:nvPr>
            <p:ph idx="1"/>
          </p:nvPr>
        </p:nvSpPr>
        <p:spPr>
          <a:xfrm>
            <a:off x="381000" y="2895600"/>
            <a:ext cx="8229600" cy="3035424"/>
          </a:xfrm>
        </p:spPr>
        <p:txBody>
          <a:bodyPr>
            <a:normAutofit fontScale="62500" lnSpcReduction="20000"/>
          </a:bodyPr>
          <a:lstStyle/>
          <a:p>
            <a:pPr marL="514350" indent="-514350">
              <a:buFont typeface="+mj-lt"/>
              <a:buAutoNum type="alphaUcPeriod"/>
            </a:pPr>
            <a:r>
              <a:rPr lang="en-GB" dirty="0"/>
              <a:t>Turn up  on match day out of the blue, enter the changing room, strap that 1 player with top quality tape and leave to watch the game in the stand</a:t>
            </a:r>
          </a:p>
          <a:p>
            <a:pPr marL="514350" indent="-514350">
              <a:buFont typeface="+mj-lt"/>
              <a:buAutoNum type="alphaUcPeriod"/>
            </a:pPr>
            <a:r>
              <a:rPr lang="en-GB" dirty="0"/>
              <a:t>Turn up before the rest of the squad arrive to strap the player </a:t>
            </a:r>
          </a:p>
          <a:p>
            <a:pPr marL="514350" indent="-514350">
              <a:buFont typeface="+mj-lt"/>
              <a:buAutoNum type="alphaUcPeriod"/>
            </a:pPr>
            <a:r>
              <a:rPr lang="en-GB" dirty="0"/>
              <a:t>Ask the player to meet you at another location to strap them</a:t>
            </a:r>
          </a:p>
          <a:p>
            <a:pPr marL="514350" indent="-514350">
              <a:buFont typeface="+mj-lt"/>
              <a:buAutoNum type="alphaUcPeriod"/>
            </a:pPr>
            <a:r>
              <a:rPr lang="en-GB" dirty="0"/>
              <a:t>Phone the club therapist in advance to ask if they would mind you strapping the player. </a:t>
            </a:r>
          </a:p>
          <a:p>
            <a:pPr marL="514350" indent="-514350">
              <a:buFont typeface="+mj-lt"/>
              <a:buAutoNum type="alphaUcPeriod"/>
            </a:pPr>
            <a:r>
              <a:rPr lang="en-GB" dirty="0"/>
              <a:t>Phone the club therapist in advance and ask them to meet you so you can take them through the players specific taping so that you aren’t needed on match day</a:t>
            </a:r>
          </a:p>
        </p:txBody>
      </p:sp>
    </p:spTree>
    <p:extLst>
      <p:ext uri="{BB962C8B-B14F-4D97-AF65-F5344CB8AC3E}">
        <p14:creationId xmlns:p14="http://schemas.microsoft.com/office/powerpoint/2010/main" val="40717727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38"/>
            <a:ext cx="8229600" cy="2794322"/>
          </a:xfrm>
        </p:spPr>
        <p:txBody>
          <a:bodyPr>
            <a:noAutofit/>
          </a:bodyPr>
          <a:lstStyle/>
          <a:p>
            <a:r>
              <a:rPr lang="en-GB" sz="3200" dirty="0"/>
              <a:t>A previous player of yours, who is now playing for a different team wants you to treat them for an ongoing injury that hasn’t been resolved by current therapist. What do you do?</a:t>
            </a:r>
          </a:p>
        </p:txBody>
      </p:sp>
      <p:sp>
        <p:nvSpPr>
          <p:cNvPr id="3" name="Content Placeholder 2"/>
          <p:cNvSpPr>
            <a:spLocks noGrp="1"/>
          </p:cNvSpPr>
          <p:nvPr>
            <p:ph idx="1"/>
          </p:nvPr>
        </p:nvSpPr>
        <p:spPr>
          <a:xfrm>
            <a:off x="228600" y="2743200"/>
            <a:ext cx="8229600" cy="3312368"/>
          </a:xfrm>
        </p:spPr>
        <p:txBody>
          <a:bodyPr>
            <a:noAutofit/>
          </a:bodyPr>
          <a:lstStyle/>
          <a:p>
            <a:pPr marL="514350" indent="-514350">
              <a:buFont typeface="+mj-lt"/>
              <a:buAutoNum type="alphaUcPeriod"/>
            </a:pPr>
            <a:r>
              <a:rPr lang="en-GB" sz="2000" dirty="0"/>
              <a:t>Say NO, they are no longer your player</a:t>
            </a:r>
          </a:p>
          <a:p>
            <a:pPr marL="514350" indent="-514350">
              <a:buFont typeface="+mj-lt"/>
              <a:buAutoNum type="alphaUcPeriod"/>
            </a:pPr>
            <a:r>
              <a:rPr lang="en-GB" sz="2000" dirty="0"/>
              <a:t>Say YES, you will treat them without the current therapists knowledge </a:t>
            </a:r>
          </a:p>
          <a:p>
            <a:pPr marL="514350" indent="-514350">
              <a:buFont typeface="+mj-lt"/>
              <a:buAutoNum type="alphaUcPeriod"/>
            </a:pPr>
            <a:r>
              <a:rPr lang="en-GB" sz="2000" dirty="0"/>
              <a:t>Say YES, but on the condition that the current therapists doesn’t mind</a:t>
            </a:r>
          </a:p>
          <a:p>
            <a:pPr marL="514350" indent="-514350">
              <a:buFont typeface="+mj-lt"/>
              <a:buAutoNum type="alphaUcPeriod"/>
            </a:pPr>
            <a:r>
              <a:rPr lang="en-GB" sz="2000" dirty="0"/>
              <a:t>Say NO, but say that you would be more than happy to review the player and advise on treatment if you are asked by the current therapist.</a:t>
            </a:r>
          </a:p>
        </p:txBody>
      </p:sp>
    </p:spTree>
    <p:extLst>
      <p:ext uri="{BB962C8B-B14F-4D97-AF65-F5344CB8AC3E}">
        <p14:creationId xmlns:p14="http://schemas.microsoft.com/office/powerpoint/2010/main" val="2806300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3010346"/>
          </a:xfrm>
        </p:spPr>
        <p:txBody>
          <a:bodyPr>
            <a:noAutofit/>
          </a:bodyPr>
          <a:lstStyle/>
          <a:p>
            <a:r>
              <a:rPr lang="en-GB" sz="2400" dirty="0"/>
              <a:t>National team players or players on loan are often screened in and out of their squad environments. The national team therapist screens one your players using a highly provocative test that aggravates an ongoing injury meaning they are not fit to play for you this weekend in BIG game. What do you do?</a:t>
            </a:r>
          </a:p>
        </p:txBody>
      </p:sp>
      <p:sp>
        <p:nvSpPr>
          <p:cNvPr id="3" name="Content Placeholder 2"/>
          <p:cNvSpPr>
            <a:spLocks noGrp="1"/>
          </p:cNvSpPr>
          <p:nvPr>
            <p:ph idx="1"/>
          </p:nvPr>
        </p:nvSpPr>
        <p:spPr>
          <a:xfrm>
            <a:off x="457200" y="2895600"/>
            <a:ext cx="8229600" cy="3284984"/>
          </a:xfrm>
        </p:spPr>
        <p:txBody>
          <a:bodyPr>
            <a:normAutofit fontScale="85000" lnSpcReduction="10000"/>
          </a:bodyPr>
          <a:lstStyle/>
          <a:p>
            <a:pPr marL="514350" indent="-514350">
              <a:buFont typeface="+mj-lt"/>
              <a:buAutoNum type="alphaUcPeriod"/>
            </a:pPr>
            <a:r>
              <a:rPr lang="en-GB" sz="2800" dirty="0"/>
              <a:t>Behind closed doors, liaise with the national therapist &amp; ask them to treat them so that they are fit to play this wend</a:t>
            </a:r>
          </a:p>
          <a:p>
            <a:pPr marL="514350" indent="-514350">
              <a:buFont typeface="+mj-lt"/>
              <a:buAutoNum type="alphaUcPeriod"/>
            </a:pPr>
            <a:r>
              <a:rPr lang="en-GB" sz="2800" dirty="0"/>
              <a:t>Behind closed doors, insist the player is returned to your environment for treatment. You know their injury history better and have fixed it before</a:t>
            </a:r>
          </a:p>
          <a:p>
            <a:pPr marL="514350" indent="-514350">
              <a:buFont typeface="+mj-lt"/>
              <a:buAutoNum type="alphaUcPeriod"/>
            </a:pPr>
            <a:r>
              <a:rPr lang="en-GB" sz="2800" dirty="0"/>
              <a:t>Behind closed doors, via your management team, ask for financial compensation for training and playing time lost</a:t>
            </a:r>
          </a:p>
          <a:p>
            <a:pPr marL="514350" indent="-514350">
              <a:buFont typeface="+mj-lt"/>
              <a:buAutoNum type="alphaUcPeriod"/>
            </a:pPr>
            <a:r>
              <a:rPr lang="en-GB" sz="2800" dirty="0"/>
              <a:t>Put a statement out in the press that the player wont be fit because he was injured by the national team therapist</a:t>
            </a:r>
          </a:p>
        </p:txBody>
      </p:sp>
    </p:spTree>
    <p:extLst>
      <p:ext uri="{BB962C8B-B14F-4D97-AF65-F5344CB8AC3E}">
        <p14:creationId xmlns:p14="http://schemas.microsoft.com/office/powerpoint/2010/main" val="21934965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38"/>
            <a:ext cx="8229600" cy="2794322"/>
          </a:xfrm>
        </p:spPr>
        <p:txBody>
          <a:bodyPr>
            <a:noAutofit/>
          </a:bodyPr>
          <a:lstStyle/>
          <a:p>
            <a:r>
              <a:rPr lang="en-GB" sz="2800" dirty="0"/>
              <a:t>One of your players seeks a consultation for an slow-to-resolve ongoing injury WITHOUT permission. The new therapist does the exact opposite of your rehabilitation, and post treatment the players pain has decreased significantly </a:t>
            </a:r>
          </a:p>
        </p:txBody>
      </p:sp>
      <p:sp>
        <p:nvSpPr>
          <p:cNvPr id="3" name="Content Placeholder 2"/>
          <p:cNvSpPr>
            <a:spLocks noGrp="1"/>
          </p:cNvSpPr>
          <p:nvPr>
            <p:ph idx="1"/>
          </p:nvPr>
        </p:nvSpPr>
        <p:spPr>
          <a:xfrm>
            <a:off x="457200" y="2743200"/>
            <a:ext cx="7848600" cy="3168352"/>
          </a:xfrm>
        </p:spPr>
        <p:txBody>
          <a:bodyPr>
            <a:normAutofit fontScale="85000" lnSpcReduction="20000"/>
          </a:bodyPr>
          <a:lstStyle/>
          <a:p>
            <a:pPr marL="514350" indent="-514350">
              <a:buFont typeface="+mj-lt"/>
              <a:buAutoNum type="alphaUcPeriod"/>
            </a:pPr>
            <a:r>
              <a:rPr lang="en-GB" dirty="0"/>
              <a:t>Continue with your treatment plan as per usual </a:t>
            </a:r>
          </a:p>
          <a:p>
            <a:pPr marL="514350" indent="-514350">
              <a:buFont typeface="+mj-lt"/>
              <a:buAutoNum type="alphaUcPeriod"/>
            </a:pPr>
            <a:r>
              <a:rPr lang="en-GB" dirty="0"/>
              <a:t>Ask the player to describe the treatment they received and try to replicate it: it obviously worked</a:t>
            </a:r>
          </a:p>
          <a:p>
            <a:pPr marL="514350" indent="-514350">
              <a:buFont typeface="+mj-lt"/>
              <a:buAutoNum type="alphaUcPeriod"/>
            </a:pPr>
            <a:r>
              <a:rPr lang="en-GB" dirty="0"/>
              <a:t>Ask the player for the therapists number and get their permission to request their treatment notes </a:t>
            </a:r>
          </a:p>
          <a:p>
            <a:pPr marL="514350" indent="-514350">
              <a:buFont typeface="+mj-lt"/>
              <a:buAutoNum type="alphaUcPeriod"/>
            </a:pPr>
            <a:r>
              <a:rPr lang="en-GB" dirty="0"/>
              <a:t>Ask the player for the therapists number and get permission to discuss the treatment and the therapists clinical reasoning behind the treatment </a:t>
            </a:r>
          </a:p>
        </p:txBody>
      </p:sp>
    </p:spTree>
    <p:extLst>
      <p:ext uri="{BB962C8B-B14F-4D97-AF65-F5344CB8AC3E}">
        <p14:creationId xmlns:p14="http://schemas.microsoft.com/office/powerpoint/2010/main" val="21109216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2866330"/>
          </a:xfrm>
        </p:spPr>
        <p:txBody>
          <a:bodyPr>
            <a:normAutofit/>
          </a:bodyPr>
          <a:lstStyle/>
          <a:p>
            <a:r>
              <a:rPr lang="en-GB" sz="3600" dirty="0"/>
              <a:t>You are working with a group of under 18 players of the opposite sex. During away games you may have to use the same changing room to treat/strap/get players ready. What do you do?</a:t>
            </a:r>
          </a:p>
        </p:txBody>
      </p:sp>
      <p:sp>
        <p:nvSpPr>
          <p:cNvPr id="3" name="Content Placeholder 2"/>
          <p:cNvSpPr>
            <a:spLocks noGrp="1"/>
          </p:cNvSpPr>
          <p:nvPr>
            <p:ph idx="1"/>
          </p:nvPr>
        </p:nvSpPr>
        <p:spPr>
          <a:xfrm>
            <a:off x="0" y="3124200"/>
            <a:ext cx="9144000" cy="3501008"/>
          </a:xfrm>
        </p:spPr>
        <p:txBody>
          <a:bodyPr>
            <a:noAutofit/>
          </a:bodyPr>
          <a:lstStyle/>
          <a:p>
            <a:pPr marL="457200" indent="-457200">
              <a:buFont typeface="+mj-lt"/>
              <a:buAutoNum type="alphaUcPeriod"/>
            </a:pPr>
            <a:r>
              <a:rPr lang="en-GB" sz="2000" dirty="0"/>
              <a:t>Refuse to work in the same changing room as minors </a:t>
            </a:r>
          </a:p>
          <a:p>
            <a:pPr marL="457200" indent="-457200">
              <a:buFont typeface="+mj-lt"/>
              <a:buAutoNum type="alphaUcPeriod"/>
            </a:pPr>
            <a:r>
              <a:rPr lang="en-GB" sz="2000" dirty="0"/>
              <a:t>Set yourself up in a separate area (such as the showers) so  that you cannot see them change </a:t>
            </a:r>
          </a:p>
          <a:p>
            <a:pPr marL="457200" indent="-457200">
              <a:buFont typeface="+mj-lt"/>
              <a:buAutoNum type="alphaUcPeriod"/>
            </a:pPr>
            <a:r>
              <a:rPr lang="en-GB" sz="2000" dirty="0"/>
              <a:t>Set a time when you will be available to work (i.e. 1-1.30pm)  and then leave the players to change outside of that time </a:t>
            </a:r>
          </a:p>
          <a:p>
            <a:pPr marL="457200" indent="-457200">
              <a:buFont typeface="+mj-lt"/>
              <a:buAutoNum type="alphaUcPeriod"/>
            </a:pPr>
            <a:r>
              <a:rPr lang="en-GB" sz="2000" dirty="0"/>
              <a:t>Carry on working in the changing room, regardless of the players: you are a professional and it doesn’t bother you</a:t>
            </a:r>
          </a:p>
        </p:txBody>
      </p:sp>
    </p:spTree>
    <p:extLst>
      <p:ext uri="{BB962C8B-B14F-4D97-AF65-F5344CB8AC3E}">
        <p14:creationId xmlns:p14="http://schemas.microsoft.com/office/powerpoint/2010/main" val="4266605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082354"/>
          </a:xfrm>
        </p:spPr>
        <p:txBody>
          <a:bodyPr>
            <a:normAutofit/>
          </a:bodyPr>
          <a:lstStyle/>
          <a:p>
            <a:r>
              <a:rPr lang="en-GB" sz="3600" dirty="0"/>
              <a:t>You are in the changing rooms pre-game and you notice a player rule breaking (i.e. Taking a banned substance, wearing illegal protective equipment) </a:t>
            </a:r>
          </a:p>
        </p:txBody>
      </p:sp>
      <p:sp>
        <p:nvSpPr>
          <p:cNvPr id="3" name="Content Placeholder 2"/>
          <p:cNvSpPr>
            <a:spLocks noGrp="1"/>
          </p:cNvSpPr>
          <p:nvPr>
            <p:ph idx="1"/>
          </p:nvPr>
        </p:nvSpPr>
        <p:spPr>
          <a:xfrm>
            <a:off x="457200" y="3276600"/>
            <a:ext cx="8229600" cy="2679576"/>
          </a:xfrm>
        </p:spPr>
        <p:txBody>
          <a:bodyPr>
            <a:normAutofit fontScale="77500" lnSpcReduction="20000"/>
          </a:bodyPr>
          <a:lstStyle/>
          <a:p>
            <a:pPr marL="514350" indent="-514350">
              <a:buFont typeface="+mj-lt"/>
              <a:buAutoNum type="alphaUcPeriod"/>
            </a:pPr>
            <a:r>
              <a:rPr lang="en-GB" dirty="0"/>
              <a:t>Take the player to one side before KO and tell them to remove the equipment or withdraw from the game (drugs)</a:t>
            </a:r>
          </a:p>
          <a:p>
            <a:pPr marL="514350" indent="-514350">
              <a:buFont typeface="+mj-lt"/>
              <a:buAutoNum type="alphaUcPeriod"/>
            </a:pPr>
            <a:r>
              <a:rPr lang="en-GB" dirty="0"/>
              <a:t>Take the coach to one side and tell him what you saw</a:t>
            </a:r>
          </a:p>
          <a:p>
            <a:pPr marL="514350" indent="-514350">
              <a:buFont typeface="+mj-lt"/>
              <a:buAutoNum type="alphaUcPeriod"/>
            </a:pPr>
            <a:r>
              <a:rPr lang="en-GB" dirty="0"/>
              <a:t>Do nothing. It is none of  your business </a:t>
            </a:r>
          </a:p>
          <a:p>
            <a:pPr marL="514350" indent="-514350">
              <a:buFont typeface="+mj-lt"/>
              <a:buAutoNum type="alphaUcPeriod"/>
            </a:pPr>
            <a:r>
              <a:rPr lang="en-GB" dirty="0"/>
              <a:t>Do nothing but give the players a talk next training session reminding them of the rules/regulations and get them to sign to say the understand </a:t>
            </a:r>
          </a:p>
        </p:txBody>
      </p:sp>
    </p:spTree>
    <p:extLst>
      <p:ext uri="{BB962C8B-B14F-4D97-AF65-F5344CB8AC3E}">
        <p14:creationId xmlns:p14="http://schemas.microsoft.com/office/powerpoint/2010/main" val="3926727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2590800"/>
          </a:xfrm>
        </p:spPr>
        <p:txBody>
          <a:bodyPr>
            <a:normAutofit/>
          </a:bodyPr>
          <a:lstStyle/>
          <a:p>
            <a:r>
              <a:rPr lang="en-GB" sz="3600" dirty="0"/>
              <a:t>A number of your playing squad are reporting with similar soft tissue dysfunction following a change in conditioning programming.</a:t>
            </a:r>
          </a:p>
        </p:txBody>
      </p:sp>
      <p:sp>
        <p:nvSpPr>
          <p:cNvPr id="3" name="Content Placeholder 2"/>
          <p:cNvSpPr>
            <a:spLocks noGrp="1"/>
          </p:cNvSpPr>
          <p:nvPr>
            <p:ph idx="1"/>
          </p:nvPr>
        </p:nvSpPr>
        <p:spPr>
          <a:xfrm>
            <a:off x="457200" y="2438400"/>
            <a:ext cx="7696200" cy="3312368"/>
          </a:xfrm>
        </p:spPr>
        <p:txBody>
          <a:bodyPr>
            <a:noAutofit/>
          </a:bodyPr>
          <a:lstStyle/>
          <a:p>
            <a:pPr marL="514350" indent="-514350">
              <a:buFont typeface="+mj-lt"/>
              <a:buAutoNum type="alphaUcPeriod"/>
            </a:pPr>
            <a:r>
              <a:rPr lang="en-GB" sz="2000" dirty="0"/>
              <a:t>Sit down the S&amp;C coach to find out exactly what the change is and why is has been implemented</a:t>
            </a:r>
          </a:p>
          <a:p>
            <a:pPr marL="514350" indent="-514350">
              <a:buFont typeface="+mj-lt"/>
              <a:buAutoNum type="alphaUcPeriod"/>
            </a:pPr>
            <a:r>
              <a:rPr lang="en-GB" sz="2000" dirty="0"/>
              <a:t>Give the S&amp;C coach a list of players names who will not be taking part in the new programme </a:t>
            </a:r>
          </a:p>
          <a:p>
            <a:pPr marL="514350" indent="-514350">
              <a:buFont typeface="+mj-lt"/>
              <a:buAutoNum type="alphaUcPeriod"/>
            </a:pPr>
            <a:r>
              <a:rPr lang="en-GB" sz="2000" dirty="0"/>
              <a:t>Sit down with your medical and S&amp;C staff to case-conference why these players are developing issues and what can be done about it</a:t>
            </a:r>
          </a:p>
          <a:p>
            <a:pPr marL="514350" indent="-514350">
              <a:buFont typeface="+mj-lt"/>
              <a:buAutoNum type="alphaUcPeriod"/>
            </a:pPr>
            <a:r>
              <a:rPr lang="en-GB" sz="2000" dirty="0"/>
              <a:t>Say nothing to the S&amp;C coach, just treat the soft tissue dysfunction and make the players train</a:t>
            </a:r>
          </a:p>
        </p:txBody>
      </p:sp>
    </p:spTree>
    <p:extLst>
      <p:ext uri="{BB962C8B-B14F-4D97-AF65-F5344CB8AC3E}">
        <p14:creationId xmlns:p14="http://schemas.microsoft.com/office/powerpoint/2010/main" val="1339134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2541984"/>
          </a:xfrm>
        </p:spPr>
        <p:txBody>
          <a:bodyPr>
            <a:noAutofit/>
          </a:bodyPr>
          <a:lstStyle/>
          <a:p>
            <a:r>
              <a:rPr lang="en-GB" sz="2800" dirty="0"/>
              <a:t>Your head therapists is keeping a close grip on a cluster of muscle strains. None of the players are doing well and you have a high re-injury rate. You completely disagree with the way they are treating and rehabilitating these players </a:t>
            </a:r>
          </a:p>
        </p:txBody>
      </p:sp>
      <p:sp>
        <p:nvSpPr>
          <p:cNvPr id="3" name="Content Placeholder 2"/>
          <p:cNvSpPr>
            <a:spLocks noGrp="1"/>
          </p:cNvSpPr>
          <p:nvPr>
            <p:ph idx="1"/>
          </p:nvPr>
        </p:nvSpPr>
        <p:spPr>
          <a:xfrm>
            <a:off x="533400" y="2362200"/>
            <a:ext cx="7848600" cy="3600400"/>
          </a:xfrm>
        </p:spPr>
        <p:txBody>
          <a:bodyPr>
            <a:normAutofit fontScale="62500" lnSpcReduction="20000"/>
          </a:bodyPr>
          <a:lstStyle/>
          <a:p>
            <a:pPr marL="514350" indent="-514350">
              <a:buFont typeface="+mj-lt"/>
              <a:buAutoNum type="alphaUcPeriod"/>
            </a:pPr>
            <a:r>
              <a:rPr lang="en-GB" sz="3600" dirty="0"/>
              <a:t>Ask your head therapist if you can take over these players for a short period of time (2 weeks) to see if you can make a difference</a:t>
            </a:r>
          </a:p>
          <a:p>
            <a:pPr marL="514350" indent="-514350">
              <a:buFont typeface="+mj-lt"/>
              <a:buAutoNum type="alphaUcPeriod"/>
            </a:pPr>
            <a:r>
              <a:rPr lang="en-GB" sz="3600" dirty="0"/>
              <a:t>Ask your head therapist for a case conference so that you can all come together with all your ideas </a:t>
            </a:r>
          </a:p>
          <a:p>
            <a:pPr marL="514350" indent="-514350">
              <a:buFont typeface="+mj-lt"/>
              <a:buAutoNum type="alphaUcPeriod"/>
            </a:pPr>
            <a:r>
              <a:rPr lang="en-GB" sz="3600" dirty="0"/>
              <a:t>Tell the therapist you disagree with their approach and tell them what you think is wrong and tell them that you are taking over their management </a:t>
            </a:r>
          </a:p>
          <a:p>
            <a:pPr marL="514350" indent="-514350">
              <a:buFont typeface="+mj-lt"/>
              <a:buAutoNum type="alphaUcPeriod"/>
            </a:pPr>
            <a:r>
              <a:rPr lang="en-GB" sz="3600" dirty="0"/>
              <a:t>Offer to review these players as a fresh set of eyes, so that you can review their work-</a:t>
            </a:r>
            <a:r>
              <a:rPr lang="en-GB" sz="3600" dirty="0" err="1"/>
              <a:t>ons</a:t>
            </a:r>
            <a:r>
              <a:rPr lang="en-GB" sz="3600" dirty="0"/>
              <a:t> for the next block of rehabilitation </a:t>
            </a:r>
          </a:p>
          <a:p>
            <a:pPr marL="514350" indent="-514350">
              <a:buFont typeface="+mj-lt"/>
              <a:buAutoNum type="alphaUcPeriod"/>
            </a:pPr>
            <a:endParaRPr lang="en-GB" dirty="0"/>
          </a:p>
        </p:txBody>
      </p:sp>
    </p:spTree>
    <p:extLst>
      <p:ext uri="{BB962C8B-B14F-4D97-AF65-F5344CB8AC3E}">
        <p14:creationId xmlns:p14="http://schemas.microsoft.com/office/powerpoint/2010/main" val="3928128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2133600"/>
          </a:xfrm>
        </p:spPr>
        <p:txBody>
          <a:bodyPr>
            <a:noAutofit/>
          </a:bodyPr>
          <a:lstStyle/>
          <a:p>
            <a:r>
              <a:rPr lang="en-GB" sz="2800" dirty="0"/>
              <a:t>A player tells you confidentially that they are leaving the club next year. They are due to have surgery at the end of the season but they would like the surgery brought forward so they’ll be fit when they start with their new club </a:t>
            </a:r>
          </a:p>
        </p:txBody>
      </p:sp>
      <p:sp>
        <p:nvSpPr>
          <p:cNvPr id="3" name="Content Placeholder 2"/>
          <p:cNvSpPr>
            <a:spLocks noGrp="1"/>
          </p:cNvSpPr>
          <p:nvPr>
            <p:ph idx="1"/>
          </p:nvPr>
        </p:nvSpPr>
        <p:spPr>
          <a:xfrm>
            <a:off x="457200" y="2286000"/>
            <a:ext cx="8153400" cy="3789040"/>
          </a:xfrm>
        </p:spPr>
        <p:txBody>
          <a:bodyPr>
            <a:noAutofit/>
          </a:bodyPr>
          <a:lstStyle/>
          <a:p>
            <a:pPr marL="514350" indent="-514350">
              <a:buFont typeface="+mj-lt"/>
              <a:buAutoNum type="alphaUcPeriod"/>
            </a:pPr>
            <a:r>
              <a:rPr lang="en-GB" sz="2000" dirty="0"/>
              <a:t>Push for the surgery to be done NOW even though clinically they are fine to play</a:t>
            </a:r>
          </a:p>
          <a:p>
            <a:pPr marL="514350" indent="-514350">
              <a:buFont typeface="+mj-lt"/>
              <a:buAutoNum type="alphaUcPeriod"/>
            </a:pPr>
            <a:r>
              <a:rPr lang="en-GB" sz="2000" dirty="0"/>
              <a:t>Tell the coaching staff that the player is leaving but do not mention the surgery</a:t>
            </a:r>
          </a:p>
          <a:p>
            <a:pPr marL="514350" indent="-514350">
              <a:buFont typeface="+mj-lt"/>
              <a:buAutoNum type="alphaUcPeriod"/>
            </a:pPr>
            <a:r>
              <a:rPr lang="en-GB" sz="2000" dirty="0"/>
              <a:t>Push for the surgery to be done NOW explaining the new club to your medical director</a:t>
            </a:r>
          </a:p>
          <a:p>
            <a:pPr marL="514350" indent="-514350">
              <a:buFont typeface="+mj-lt"/>
              <a:buAutoNum type="alphaUcPeriod"/>
            </a:pPr>
            <a:r>
              <a:rPr lang="en-GB" sz="2000" dirty="0"/>
              <a:t>Allow the player to play on but exaggerate their symptoms so that the medical director decides on early surgery </a:t>
            </a:r>
          </a:p>
          <a:p>
            <a:pPr marL="514350" indent="-514350">
              <a:buFont typeface="+mj-lt"/>
              <a:buAutoNum type="alphaUcPeriod"/>
            </a:pPr>
            <a:r>
              <a:rPr lang="en-GB" sz="2000" dirty="0"/>
              <a:t>Encourage the player to tell the coach and explain the reasons for their early surgery </a:t>
            </a:r>
          </a:p>
        </p:txBody>
      </p:sp>
    </p:spTree>
    <p:extLst>
      <p:ext uri="{BB962C8B-B14F-4D97-AF65-F5344CB8AC3E}">
        <p14:creationId xmlns:p14="http://schemas.microsoft.com/office/powerpoint/2010/main" val="7891612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2794322"/>
          </a:xfrm>
        </p:spPr>
        <p:txBody>
          <a:bodyPr>
            <a:noAutofit/>
          </a:bodyPr>
          <a:lstStyle/>
          <a:p>
            <a:r>
              <a:rPr lang="en-GB" sz="3600" dirty="0"/>
              <a:t>A colleague of yours has been overheard telling friends about the injury status of players in the local pub. This information is not in the public domain. </a:t>
            </a:r>
          </a:p>
        </p:txBody>
      </p:sp>
      <p:sp>
        <p:nvSpPr>
          <p:cNvPr id="3" name="Content Placeholder 2"/>
          <p:cNvSpPr>
            <a:spLocks noGrp="1"/>
          </p:cNvSpPr>
          <p:nvPr>
            <p:ph idx="1"/>
          </p:nvPr>
        </p:nvSpPr>
        <p:spPr>
          <a:xfrm>
            <a:off x="381000" y="2895600"/>
            <a:ext cx="8229600" cy="3096344"/>
          </a:xfrm>
        </p:spPr>
        <p:txBody>
          <a:bodyPr>
            <a:normAutofit fontScale="77500" lnSpcReduction="20000"/>
          </a:bodyPr>
          <a:lstStyle/>
          <a:p>
            <a:pPr marL="514350" indent="-514350">
              <a:buFont typeface="+mj-lt"/>
              <a:buAutoNum type="alphaUcPeriod"/>
            </a:pPr>
            <a:r>
              <a:rPr lang="en-GB" dirty="0"/>
              <a:t>Tell the colleague that you know they have been gossiping and remind them of their medico-legal obligations </a:t>
            </a:r>
          </a:p>
          <a:p>
            <a:pPr marL="514350" indent="-514350">
              <a:buFont typeface="+mj-lt"/>
              <a:buAutoNum type="alphaUcPeriod"/>
            </a:pPr>
            <a:r>
              <a:rPr lang="en-GB" dirty="0"/>
              <a:t>Tell the colleague that YOU have been questioned regarding an information leak and that you are sure its not you</a:t>
            </a:r>
          </a:p>
          <a:p>
            <a:pPr marL="514350" indent="-514350">
              <a:buFont typeface="+mj-lt"/>
              <a:buAutoNum type="alphaUcPeriod"/>
            </a:pPr>
            <a:r>
              <a:rPr lang="en-GB" dirty="0"/>
              <a:t>Tell your head therapist what you heard and ask for all medical staff to given a reminder regarding confidentiality in the next meeting </a:t>
            </a:r>
          </a:p>
          <a:p>
            <a:pPr marL="514350" indent="-514350">
              <a:buFont typeface="+mj-lt"/>
              <a:buAutoNum type="alphaUcPeriod"/>
            </a:pPr>
            <a:r>
              <a:rPr lang="en-GB" dirty="0"/>
              <a:t>Do nothing, its none of your business </a:t>
            </a:r>
          </a:p>
        </p:txBody>
      </p:sp>
    </p:spTree>
    <p:extLst>
      <p:ext uri="{BB962C8B-B14F-4D97-AF65-F5344CB8AC3E}">
        <p14:creationId xmlns:p14="http://schemas.microsoft.com/office/powerpoint/2010/main" val="1837910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392362"/>
          </a:xfrm>
        </p:spPr>
        <p:txBody>
          <a:bodyPr>
            <a:noAutofit/>
          </a:bodyPr>
          <a:lstStyle/>
          <a:p>
            <a:r>
              <a:rPr lang="en-GB" sz="2800" dirty="0"/>
              <a:t>A player has come to see you with a mysterious pain 3 days before an away game. You cannot find a diagnosis for the pain but the player is adamant they cannot play this weekend. The player had mentioned a while back they their best friends stag/hen do is this weekend. </a:t>
            </a:r>
          </a:p>
        </p:txBody>
      </p:sp>
      <p:sp>
        <p:nvSpPr>
          <p:cNvPr id="3" name="Content Placeholder 2"/>
          <p:cNvSpPr>
            <a:spLocks noGrp="1"/>
          </p:cNvSpPr>
          <p:nvPr>
            <p:ph idx="1"/>
          </p:nvPr>
        </p:nvSpPr>
        <p:spPr>
          <a:xfrm>
            <a:off x="457200" y="2819400"/>
            <a:ext cx="8229600" cy="3132584"/>
          </a:xfrm>
        </p:spPr>
        <p:txBody>
          <a:bodyPr>
            <a:normAutofit fontScale="85000" lnSpcReduction="20000"/>
          </a:bodyPr>
          <a:lstStyle/>
          <a:p>
            <a:pPr marL="514350" indent="-514350">
              <a:buFont typeface="+mj-lt"/>
              <a:buAutoNum type="alphaUcPeriod"/>
            </a:pPr>
            <a:r>
              <a:rPr lang="en-GB" dirty="0"/>
              <a:t>Organise an immediate scan: get to the bottom of the pain ASAP so that you can treat them effectively </a:t>
            </a:r>
          </a:p>
          <a:p>
            <a:pPr marL="514350" indent="-514350">
              <a:buFont typeface="+mj-lt"/>
              <a:buAutoNum type="alphaUcPeriod"/>
            </a:pPr>
            <a:r>
              <a:rPr lang="en-GB" dirty="0"/>
              <a:t>Organise an orthopaedic review ASAP </a:t>
            </a:r>
          </a:p>
          <a:p>
            <a:pPr marL="514350" indent="-514350">
              <a:buFont typeface="+mj-lt"/>
              <a:buAutoNum type="alphaUcPeriod"/>
            </a:pPr>
            <a:r>
              <a:rPr lang="en-GB" dirty="0"/>
              <a:t>Ask your head therapist for a second opinion: you must be missing something</a:t>
            </a:r>
          </a:p>
          <a:p>
            <a:pPr marL="514350" indent="-514350">
              <a:buFont typeface="+mj-lt"/>
              <a:buAutoNum type="alphaUcPeriod"/>
            </a:pPr>
            <a:r>
              <a:rPr lang="en-GB" dirty="0"/>
              <a:t>Tell the head therapist and coaching staff your suspicions regarding the player wanting a weekend off.</a:t>
            </a:r>
          </a:p>
        </p:txBody>
      </p:sp>
    </p:spTree>
    <p:extLst>
      <p:ext uri="{BB962C8B-B14F-4D97-AF65-F5344CB8AC3E}">
        <p14:creationId xmlns:p14="http://schemas.microsoft.com/office/powerpoint/2010/main" val="1273287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2057400"/>
          </a:xfrm>
        </p:spPr>
        <p:txBody>
          <a:bodyPr>
            <a:normAutofit fontScale="90000"/>
          </a:bodyPr>
          <a:lstStyle/>
          <a:p>
            <a:r>
              <a:rPr lang="en-GB" dirty="0"/>
              <a:t>A new member of staff arrives to work inappropriately dressed. What do you do? </a:t>
            </a:r>
          </a:p>
        </p:txBody>
      </p:sp>
      <p:sp>
        <p:nvSpPr>
          <p:cNvPr id="3" name="Content Placeholder 2"/>
          <p:cNvSpPr>
            <a:spLocks noGrp="1"/>
          </p:cNvSpPr>
          <p:nvPr>
            <p:ph idx="1"/>
          </p:nvPr>
        </p:nvSpPr>
        <p:spPr>
          <a:xfrm>
            <a:off x="457200" y="2133600"/>
            <a:ext cx="8229600" cy="3556248"/>
          </a:xfrm>
        </p:spPr>
        <p:txBody>
          <a:bodyPr>
            <a:normAutofit/>
          </a:bodyPr>
          <a:lstStyle/>
          <a:p>
            <a:pPr marL="514350" indent="-514350">
              <a:buFont typeface="+mj-lt"/>
              <a:buAutoNum type="alphaUcPeriod"/>
            </a:pPr>
            <a:r>
              <a:rPr lang="en-GB" sz="2800" dirty="0"/>
              <a:t>Give them a verbal warning </a:t>
            </a:r>
          </a:p>
          <a:p>
            <a:pPr marL="514350" indent="-514350">
              <a:buFont typeface="+mj-lt"/>
              <a:buAutoNum type="alphaUcPeriod"/>
            </a:pPr>
            <a:r>
              <a:rPr lang="en-GB" sz="2800" dirty="0"/>
              <a:t>Take them to one side and give them a copy of the staff dress code</a:t>
            </a:r>
          </a:p>
          <a:p>
            <a:pPr marL="514350" indent="-514350">
              <a:buFont typeface="+mj-lt"/>
              <a:buAutoNum type="alphaUcPeriod"/>
            </a:pPr>
            <a:r>
              <a:rPr lang="en-GB" sz="2800" dirty="0"/>
              <a:t>Give them a written warning </a:t>
            </a:r>
          </a:p>
          <a:p>
            <a:pPr marL="514350" indent="-514350">
              <a:buFont typeface="+mj-lt"/>
              <a:buAutoNum type="alphaUcPeriod"/>
            </a:pPr>
            <a:r>
              <a:rPr lang="en-GB" sz="2800" dirty="0"/>
              <a:t>Send them home immediately to change and tell them to try again tomorrow</a:t>
            </a:r>
          </a:p>
          <a:p>
            <a:pPr marL="514350" indent="-514350">
              <a:buFont typeface="+mj-lt"/>
              <a:buAutoNum type="alphaUcPeriod"/>
            </a:pPr>
            <a:r>
              <a:rPr lang="en-GB" sz="2800" dirty="0"/>
              <a:t>Sack them on the spot</a:t>
            </a:r>
          </a:p>
        </p:txBody>
      </p:sp>
    </p:spTree>
    <p:extLst>
      <p:ext uri="{BB962C8B-B14F-4D97-AF65-F5344CB8AC3E}">
        <p14:creationId xmlns:p14="http://schemas.microsoft.com/office/powerpoint/2010/main" val="1612878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620962"/>
          </a:xfrm>
        </p:spPr>
        <p:txBody>
          <a:bodyPr>
            <a:noAutofit/>
          </a:bodyPr>
          <a:lstStyle/>
          <a:p>
            <a:r>
              <a:rPr lang="en-GB" sz="3600" dirty="0"/>
              <a:t>You are on an away trip and a medical colleague begins drinking the night before the game. At the management meeting they drink excessively and appear drunk  </a:t>
            </a:r>
          </a:p>
        </p:txBody>
      </p:sp>
      <p:sp>
        <p:nvSpPr>
          <p:cNvPr id="3" name="Content Placeholder 2"/>
          <p:cNvSpPr>
            <a:spLocks noGrp="1"/>
          </p:cNvSpPr>
          <p:nvPr>
            <p:ph idx="1"/>
          </p:nvPr>
        </p:nvSpPr>
        <p:spPr>
          <a:xfrm>
            <a:off x="457200" y="3276600"/>
            <a:ext cx="7848600" cy="2286000"/>
          </a:xfrm>
        </p:spPr>
        <p:txBody>
          <a:bodyPr>
            <a:noAutofit/>
          </a:bodyPr>
          <a:lstStyle/>
          <a:p>
            <a:pPr marL="514350" indent="-514350">
              <a:buFont typeface="+mj-lt"/>
              <a:buAutoNum type="alphaUcPeriod"/>
            </a:pPr>
            <a:r>
              <a:rPr lang="en-GB" sz="2000" dirty="0"/>
              <a:t>Point out to them at the time that they are drinking too  much </a:t>
            </a:r>
          </a:p>
          <a:p>
            <a:pPr marL="514350" indent="-514350">
              <a:buFont typeface="+mj-lt"/>
              <a:buAutoNum type="alphaUcPeriod"/>
            </a:pPr>
            <a:r>
              <a:rPr lang="en-GB" sz="2000" dirty="0"/>
              <a:t>Tell them the next morning that they shouldn’t have drunk that much </a:t>
            </a:r>
          </a:p>
          <a:p>
            <a:pPr marL="514350" indent="-514350">
              <a:buFont typeface="+mj-lt"/>
              <a:buAutoNum type="alphaUcPeriod"/>
            </a:pPr>
            <a:r>
              <a:rPr lang="en-GB" sz="2000" dirty="0"/>
              <a:t>Tell them the next morning that they drank too much and remove them from the treatment lists and pitch side duty </a:t>
            </a:r>
          </a:p>
          <a:p>
            <a:pPr marL="514350" indent="-514350">
              <a:buFont typeface="+mj-lt"/>
              <a:buAutoNum type="alphaUcPeriod"/>
            </a:pPr>
            <a:r>
              <a:rPr lang="en-GB" sz="2000" dirty="0"/>
              <a:t>Do nothing. They are an adult</a:t>
            </a:r>
          </a:p>
        </p:txBody>
      </p:sp>
    </p:spTree>
    <p:extLst>
      <p:ext uri="{BB962C8B-B14F-4D97-AF65-F5344CB8AC3E}">
        <p14:creationId xmlns:p14="http://schemas.microsoft.com/office/powerpoint/2010/main" val="40432020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137"/>
            <a:ext cx="8229600" cy="2938338"/>
          </a:xfrm>
        </p:spPr>
        <p:txBody>
          <a:bodyPr>
            <a:normAutofit/>
          </a:bodyPr>
          <a:lstStyle/>
          <a:p>
            <a:r>
              <a:rPr lang="en-GB" sz="3200" dirty="0"/>
              <a:t>You are on an away trip and a medical colleague begins drinking with the players AFTER the game. By the end of the night they have to be brought home by some of the senior players</a:t>
            </a:r>
          </a:p>
        </p:txBody>
      </p:sp>
      <p:sp>
        <p:nvSpPr>
          <p:cNvPr id="3" name="Content Placeholder 2"/>
          <p:cNvSpPr>
            <a:spLocks noGrp="1"/>
          </p:cNvSpPr>
          <p:nvPr>
            <p:ph idx="1"/>
          </p:nvPr>
        </p:nvSpPr>
        <p:spPr>
          <a:xfrm>
            <a:off x="457200" y="2743200"/>
            <a:ext cx="7772400" cy="2697163"/>
          </a:xfrm>
        </p:spPr>
        <p:txBody>
          <a:bodyPr>
            <a:noAutofit/>
          </a:bodyPr>
          <a:lstStyle/>
          <a:p>
            <a:pPr marL="514350" indent="-514350">
              <a:buFont typeface="+mj-lt"/>
              <a:buAutoNum type="alphaUcPeriod"/>
            </a:pPr>
            <a:r>
              <a:rPr lang="en-GB" sz="2000" dirty="0"/>
              <a:t>Point out to them at the time that this is inappropriate behaviour</a:t>
            </a:r>
          </a:p>
          <a:p>
            <a:pPr marL="514350" indent="-514350">
              <a:buFont typeface="+mj-lt"/>
              <a:buAutoNum type="alphaUcPeriod"/>
            </a:pPr>
            <a:r>
              <a:rPr lang="en-GB" sz="2000" dirty="0"/>
              <a:t>Do nothing, it is after the game and they have the right to do what they want. The players are not our problem post-game </a:t>
            </a:r>
          </a:p>
          <a:p>
            <a:pPr marL="514350" indent="-514350">
              <a:buFont typeface="+mj-lt"/>
              <a:buAutoNum type="alphaUcPeriod"/>
            </a:pPr>
            <a:r>
              <a:rPr lang="en-GB" sz="2000" dirty="0"/>
              <a:t>Say nothing at the time but tell that it is not appropriate the next morning </a:t>
            </a:r>
          </a:p>
          <a:p>
            <a:pPr marL="514350" indent="-514350">
              <a:buFont typeface="+mj-lt"/>
              <a:buAutoNum type="alphaUcPeriod"/>
            </a:pPr>
            <a:r>
              <a:rPr lang="en-GB" sz="2000" dirty="0"/>
              <a:t>Make sure the coaching staff and medical director were aware of this  and tell them you won’t work with this person again</a:t>
            </a:r>
          </a:p>
        </p:txBody>
      </p:sp>
    </p:spTree>
    <p:extLst>
      <p:ext uri="{BB962C8B-B14F-4D97-AF65-F5344CB8AC3E}">
        <p14:creationId xmlns:p14="http://schemas.microsoft.com/office/powerpoint/2010/main" val="3362128210"/>
      </p:ext>
    </p:extLst>
  </p:cSld>
  <p:clrMapOvr>
    <a:masterClrMapping/>
  </p:clrMapOvr>
</p:sld>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NEW .thmx</Template>
  <TotalTime>103</TotalTime>
  <Words>3416</Words>
  <Application>Microsoft Macintosh PowerPoint</Application>
  <PresentationFormat>On-screen Show (4:3)</PresentationFormat>
  <Paragraphs>179</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Myriad Pro</vt:lpstr>
      <vt:lpstr>UWTSD NEW </vt:lpstr>
      <vt:lpstr>SHSS4062 PDP</vt:lpstr>
      <vt:lpstr>What makes a GOOD therapist? </vt:lpstr>
      <vt:lpstr>Consider the new patient who has no experience of YOU?</vt:lpstr>
      <vt:lpstr>Consider the new patient who has no experience of YOU?</vt:lpstr>
      <vt:lpstr>What do your Patients THINK?</vt:lpstr>
      <vt:lpstr>Green, M., Zick, A., and Makoul, G. (2009). Defining professionalism from the perspective of patients, physicians and nurses. Academic Medicine, 84 (5), 566-573</vt:lpstr>
      <vt:lpstr>What does a client think makes a ‘good’ therapist ?</vt:lpstr>
      <vt:lpstr>What does a client think makes a ‘good’ therapist ?</vt:lpstr>
      <vt:lpstr>What does a client think makes a ‘good’ therapist ?</vt:lpstr>
      <vt:lpstr>Patient quotes from bad experiences ….</vt:lpstr>
      <vt:lpstr>Bad experiences…</vt:lpstr>
      <vt:lpstr>What if scenario’s…</vt:lpstr>
      <vt:lpstr>A Side line physician is caring for a member of the opposing team: The player appears concussed. He performs a quick check but allows them to play on when they are obviously struggling: What do you do? </vt:lpstr>
      <vt:lpstr>You are part of a visiting team playing a fixture. One of the home team is clearly knocked unconscious. The home Physio doesn’t appear to have noticed. What do you do? </vt:lpstr>
      <vt:lpstr>The physio has now seen the unconscious player but by the time they arrive on the field, the player is alert again. The physio allows the player to continue. What do you do?</vt:lpstr>
      <vt:lpstr>The same player is knocked unconscious AGAIN in the second half. AGAIN he is allowed to continue playing. What do you do?</vt:lpstr>
      <vt:lpstr>A player is playing their first game back after an ACL reconstruction. You have allowed them to play 20mins. You are now at the 30min mark with no sign of a substitution.</vt:lpstr>
      <vt:lpstr>You are 70mins in to a game and your newly substituted prop is getting beaten in the scrum. Your coach has asked that you remove him from the field as ‘injured’ so that the previous prop can go back on</vt:lpstr>
      <vt:lpstr>You are playing a game at your home ground when a spectator is taking ill with a suspected heart attack. What do you do?</vt:lpstr>
      <vt:lpstr>An away team arrives to your ground without first aid cover. One of your club officials has stated that you will happily cover them. What do you do? </vt:lpstr>
      <vt:lpstr>You are playing an international touring team at your ground. One of their players appears to suffer a neck injury but their medic does not use NEXUS as a clearing tool. They would like to spine board this player.</vt:lpstr>
      <vt:lpstr>A player you have worked with during an 8 month injury is about to play their first game back for a club in a lower league. They have asked you to come in and tape them before the game as they do not want the lower clubs therapist to do it. What do you do? </vt:lpstr>
      <vt:lpstr>A previous player of yours, who is now playing for a different team wants you to treat them for an ongoing injury that hasn’t been resolved by current therapist. What do you do?</vt:lpstr>
      <vt:lpstr>National team players or players on loan are often screened in and out of their squad environments. The national team therapist screens one your players using a highly provocative test that aggravates an ongoing injury meaning they are not fit to play for you this weekend in BIG game. What do you do?</vt:lpstr>
      <vt:lpstr>One of your players seeks a consultation for an slow-to-resolve ongoing injury WITHOUT permission. The new therapist does the exact opposite of your rehabilitation, and post treatment the players pain has decreased significantly </vt:lpstr>
      <vt:lpstr>You are working with a group of under 18 players of the opposite sex. During away games you may have to use the same changing room to treat/strap/get players ready. What do you do?</vt:lpstr>
      <vt:lpstr>You are in the changing rooms pre-game and you notice a player rule breaking (i.e. Taking a banned substance, wearing illegal protective equipment) </vt:lpstr>
      <vt:lpstr>A number of your playing squad are reporting with similar soft tissue dysfunction following a change in conditioning programming.</vt:lpstr>
      <vt:lpstr>Your head therapists is keeping a close grip on a cluster of muscle strains. None of the players are doing well and you have a high re-injury rate. You completely disagree with the way they are treating and rehabilitating these players </vt:lpstr>
      <vt:lpstr>A player tells you confidentially that they are leaving the club next year. They are due to have surgery at the end of the season but they would like the surgery brought forward so they’ll be fit when they start with their new club </vt:lpstr>
      <vt:lpstr>A colleague of yours has been overheard telling friends about the injury status of players in the local pub. This information is not in the public domain. </vt:lpstr>
      <vt:lpstr>A player has come to see you with a mysterious pain 3 days before an away game. You cannot find a diagnosis for the pain but the player is adamant they cannot play this weekend. The player had mentioned a while back they their best friends stag/hen do is this weekend. </vt:lpstr>
      <vt:lpstr>A new member of staff arrives to work inappropriately dressed. What do you do? </vt:lpstr>
      <vt:lpstr>You are on an away trip and a medical colleague begins drinking the night before the game. At the management meeting they drink excessively and appear drunk  </vt:lpstr>
      <vt:lpstr>You are on an away trip and a medical colleague begins drinking with the players AFTER the game. By the end of the night they have to be brought home by some of the senior players</vt:lpstr>
    </vt:vector>
  </TitlesOfParts>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SHSS4062 PDP</dc:title>
  <dc:creator>Administrator</dc:creator>
  <cp:lastModifiedBy>Daniel Martin</cp:lastModifiedBy>
  <cp:revision>10</cp:revision>
  <cp:lastPrinted>2018-02-15T08:49:01Z</cp:lastPrinted>
  <dcterms:created xsi:type="dcterms:W3CDTF">2015-01-20T14:57:10Z</dcterms:created>
  <dcterms:modified xsi:type="dcterms:W3CDTF">2018-02-15T08:49:55Z</dcterms:modified>
</cp:coreProperties>
</file>