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40"/>
  </p:notesMasterIdLst>
  <p:sldIdLst>
    <p:sldId id="257" r:id="rId5"/>
    <p:sldId id="261" r:id="rId6"/>
    <p:sldId id="262" r:id="rId7"/>
    <p:sldId id="260" r:id="rId8"/>
    <p:sldId id="263" r:id="rId9"/>
    <p:sldId id="271" r:id="rId10"/>
    <p:sldId id="264" r:id="rId11"/>
    <p:sldId id="265" r:id="rId12"/>
    <p:sldId id="266" r:id="rId13"/>
    <p:sldId id="267" r:id="rId14"/>
    <p:sldId id="268" r:id="rId15"/>
    <p:sldId id="269" r:id="rId16"/>
    <p:sldId id="270" r:id="rId17"/>
    <p:sldId id="272" r:id="rId18"/>
    <p:sldId id="273" r:id="rId19"/>
    <p:sldId id="274" r:id="rId20"/>
    <p:sldId id="275"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77" r:id="rId38"/>
    <p:sldId id="27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19" autoAdjust="0"/>
  </p:normalViewPr>
  <p:slideViewPr>
    <p:cSldViewPr snapToGrid="0">
      <p:cViewPr varScale="1">
        <p:scale>
          <a:sx n="67" d="100"/>
          <a:sy n="67"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436827-4B5B-4978-8B90-82C26E2D3C5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88D2874-9B4A-4FE5-B8D4-7DFBB2405C93}">
      <dgm:prSet/>
      <dgm:spPr/>
      <dgm:t>
        <a:bodyPr/>
        <a:lstStyle/>
        <a:p>
          <a:pPr>
            <a:lnSpc>
              <a:spcPct val="100000"/>
            </a:lnSpc>
          </a:pPr>
          <a:r>
            <a:rPr lang="en-GB" dirty="0">
              <a:solidFill>
                <a:srgbClr val="002060"/>
              </a:solidFill>
            </a:rPr>
            <a:t>1 Record references as you go along when reading – it will make life easier!</a:t>
          </a:r>
          <a:endParaRPr lang="en-US" dirty="0">
            <a:solidFill>
              <a:srgbClr val="002060"/>
            </a:solidFill>
          </a:endParaRPr>
        </a:p>
      </dgm:t>
    </dgm:pt>
    <dgm:pt modelId="{1B0D6B10-2D42-469C-9072-AC19C3A76E32}" type="parTrans" cxnId="{4CFEEBBD-B818-44F7-A44C-2D583B2855BA}">
      <dgm:prSet/>
      <dgm:spPr/>
      <dgm:t>
        <a:bodyPr/>
        <a:lstStyle/>
        <a:p>
          <a:endParaRPr lang="en-US"/>
        </a:p>
      </dgm:t>
    </dgm:pt>
    <dgm:pt modelId="{5F58220C-11CB-48A0-8581-2598681067BF}" type="sibTrans" cxnId="{4CFEEBBD-B818-44F7-A44C-2D583B2855BA}">
      <dgm:prSet/>
      <dgm:spPr/>
      <dgm:t>
        <a:bodyPr/>
        <a:lstStyle/>
        <a:p>
          <a:pPr>
            <a:lnSpc>
              <a:spcPct val="100000"/>
            </a:lnSpc>
          </a:pPr>
          <a:endParaRPr lang="en-US"/>
        </a:p>
      </dgm:t>
    </dgm:pt>
    <dgm:pt modelId="{B15C2E0E-2224-4678-9794-74EB105D0F7B}">
      <dgm:prSet/>
      <dgm:spPr/>
      <dgm:t>
        <a:bodyPr/>
        <a:lstStyle/>
        <a:p>
          <a:pPr>
            <a:lnSpc>
              <a:spcPct val="100000"/>
            </a:lnSpc>
          </a:pPr>
          <a:r>
            <a:rPr lang="en-GB" dirty="0">
              <a:solidFill>
                <a:srgbClr val="002060"/>
              </a:solidFill>
            </a:rPr>
            <a:t>2 You are trying to give the reader as much information as they need in order to find the sources if they want to do so.</a:t>
          </a:r>
          <a:endParaRPr lang="en-US" dirty="0">
            <a:solidFill>
              <a:srgbClr val="002060"/>
            </a:solidFill>
          </a:endParaRPr>
        </a:p>
      </dgm:t>
    </dgm:pt>
    <dgm:pt modelId="{BAABF1F5-59B1-49D6-BF9C-2BD02EF223BE}" type="parTrans" cxnId="{92F442EE-32BC-43F6-B593-1AE314793F95}">
      <dgm:prSet/>
      <dgm:spPr/>
      <dgm:t>
        <a:bodyPr/>
        <a:lstStyle/>
        <a:p>
          <a:endParaRPr lang="en-US"/>
        </a:p>
      </dgm:t>
    </dgm:pt>
    <dgm:pt modelId="{05A87A25-5924-483A-A8E5-B00FEA33356E}" type="sibTrans" cxnId="{92F442EE-32BC-43F6-B593-1AE314793F95}">
      <dgm:prSet/>
      <dgm:spPr/>
      <dgm:t>
        <a:bodyPr/>
        <a:lstStyle/>
        <a:p>
          <a:pPr>
            <a:lnSpc>
              <a:spcPct val="100000"/>
            </a:lnSpc>
          </a:pPr>
          <a:endParaRPr lang="en-US"/>
        </a:p>
      </dgm:t>
    </dgm:pt>
    <dgm:pt modelId="{9568C160-BC8E-410B-89CA-BDCD52D584D0}">
      <dgm:prSet/>
      <dgm:spPr/>
      <dgm:t>
        <a:bodyPr/>
        <a:lstStyle/>
        <a:p>
          <a:pPr>
            <a:lnSpc>
              <a:spcPct val="100000"/>
            </a:lnSpc>
          </a:pPr>
          <a:r>
            <a:rPr lang="en-GB" dirty="0">
              <a:solidFill>
                <a:srgbClr val="002060"/>
              </a:solidFill>
            </a:rPr>
            <a:t>3 The references go in alphabetical order of author’s surname regardless of the reference type.</a:t>
          </a:r>
          <a:endParaRPr lang="en-US" dirty="0">
            <a:solidFill>
              <a:srgbClr val="002060"/>
            </a:solidFill>
          </a:endParaRPr>
        </a:p>
      </dgm:t>
    </dgm:pt>
    <dgm:pt modelId="{FF728E6F-5C6D-42A0-9844-0561629D7297}" type="parTrans" cxnId="{68E117C0-6851-4D44-B4CA-9AC524ECF192}">
      <dgm:prSet/>
      <dgm:spPr/>
      <dgm:t>
        <a:bodyPr/>
        <a:lstStyle/>
        <a:p>
          <a:endParaRPr lang="en-US"/>
        </a:p>
      </dgm:t>
    </dgm:pt>
    <dgm:pt modelId="{ADA30F6E-B2E2-4F5A-9240-AA10C9FBAAF1}" type="sibTrans" cxnId="{68E117C0-6851-4D44-B4CA-9AC524ECF192}">
      <dgm:prSet/>
      <dgm:spPr/>
      <dgm:t>
        <a:bodyPr/>
        <a:lstStyle/>
        <a:p>
          <a:pPr>
            <a:lnSpc>
              <a:spcPct val="100000"/>
            </a:lnSpc>
          </a:pPr>
          <a:endParaRPr lang="en-US"/>
        </a:p>
      </dgm:t>
    </dgm:pt>
    <dgm:pt modelId="{D36AC93E-8606-4FBA-B5A1-B9866CC5F735}">
      <dgm:prSet/>
      <dgm:spPr/>
      <dgm:t>
        <a:bodyPr/>
        <a:lstStyle/>
        <a:p>
          <a:pPr>
            <a:lnSpc>
              <a:spcPct val="100000"/>
            </a:lnSpc>
          </a:pPr>
          <a:r>
            <a:rPr lang="en-GB" dirty="0">
              <a:solidFill>
                <a:srgbClr val="002060"/>
              </a:solidFill>
            </a:rPr>
            <a:t>4 Your Reference List does not form part of the word count of your essay, so when you are checking how many words you have written, remember not to include it.</a:t>
          </a:r>
          <a:endParaRPr lang="en-US" dirty="0">
            <a:solidFill>
              <a:srgbClr val="002060"/>
            </a:solidFill>
          </a:endParaRPr>
        </a:p>
      </dgm:t>
    </dgm:pt>
    <dgm:pt modelId="{8DC82F35-F668-42FF-80C3-782F7386594C}" type="parTrans" cxnId="{A993D364-1605-4995-A71A-D3DB9F8B8EE0}">
      <dgm:prSet/>
      <dgm:spPr/>
      <dgm:t>
        <a:bodyPr/>
        <a:lstStyle/>
        <a:p>
          <a:endParaRPr lang="en-US"/>
        </a:p>
      </dgm:t>
    </dgm:pt>
    <dgm:pt modelId="{B931261A-BBA1-4107-868A-06AB77F0113E}" type="sibTrans" cxnId="{A993D364-1605-4995-A71A-D3DB9F8B8EE0}">
      <dgm:prSet/>
      <dgm:spPr/>
      <dgm:t>
        <a:bodyPr/>
        <a:lstStyle/>
        <a:p>
          <a:endParaRPr lang="en-US"/>
        </a:p>
      </dgm:t>
    </dgm:pt>
    <dgm:pt modelId="{D2BE90C9-6A7F-41D7-85BE-D067396DD99F}" type="pres">
      <dgm:prSet presAssocID="{51436827-4B5B-4978-8B90-82C26E2D3C51}" presName="root" presStyleCnt="0">
        <dgm:presLayoutVars>
          <dgm:dir/>
          <dgm:resizeHandles val="exact"/>
        </dgm:presLayoutVars>
      </dgm:prSet>
      <dgm:spPr/>
    </dgm:pt>
    <dgm:pt modelId="{E0871D93-CD30-454B-8B70-913738C54D8F}" type="pres">
      <dgm:prSet presAssocID="{51436827-4B5B-4978-8B90-82C26E2D3C51}" presName="container" presStyleCnt="0">
        <dgm:presLayoutVars>
          <dgm:dir/>
          <dgm:resizeHandles val="exact"/>
        </dgm:presLayoutVars>
      </dgm:prSet>
      <dgm:spPr/>
    </dgm:pt>
    <dgm:pt modelId="{715E650A-227F-4E7D-AD9F-E972AE26E7C4}" type="pres">
      <dgm:prSet presAssocID="{588D2874-9B4A-4FE5-B8D4-7DFBB2405C93}" presName="compNode" presStyleCnt="0"/>
      <dgm:spPr/>
    </dgm:pt>
    <dgm:pt modelId="{C2747C5B-E9F7-4DFD-B77F-B8BC71926472}" type="pres">
      <dgm:prSet presAssocID="{588D2874-9B4A-4FE5-B8D4-7DFBB2405C93}" presName="iconBgRect" presStyleLbl="bgShp" presStyleIdx="0" presStyleCnt="4"/>
      <dgm:spPr/>
    </dgm:pt>
    <dgm:pt modelId="{4AF41C52-B34C-4396-BE70-B3598BD88ED3}" type="pres">
      <dgm:prSet presAssocID="{588D2874-9B4A-4FE5-B8D4-7DFBB2405C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7B2FA693-138E-47CE-B2FD-D49139C1B022}" type="pres">
      <dgm:prSet presAssocID="{588D2874-9B4A-4FE5-B8D4-7DFBB2405C93}" presName="spaceRect" presStyleCnt="0"/>
      <dgm:spPr/>
    </dgm:pt>
    <dgm:pt modelId="{8F7288DB-5604-4801-BB32-386744DBDFC6}" type="pres">
      <dgm:prSet presAssocID="{588D2874-9B4A-4FE5-B8D4-7DFBB2405C93}" presName="textRect" presStyleLbl="revTx" presStyleIdx="0" presStyleCnt="4">
        <dgm:presLayoutVars>
          <dgm:chMax val="1"/>
          <dgm:chPref val="1"/>
        </dgm:presLayoutVars>
      </dgm:prSet>
      <dgm:spPr/>
    </dgm:pt>
    <dgm:pt modelId="{787E076E-7EAF-4850-81DC-DE9575644635}" type="pres">
      <dgm:prSet presAssocID="{5F58220C-11CB-48A0-8581-2598681067BF}" presName="sibTrans" presStyleLbl="sibTrans2D1" presStyleIdx="0" presStyleCnt="0"/>
      <dgm:spPr/>
    </dgm:pt>
    <dgm:pt modelId="{8FDD4A7D-0D93-49DA-AB1D-8228C857BC5C}" type="pres">
      <dgm:prSet presAssocID="{B15C2E0E-2224-4678-9794-74EB105D0F7B}" presName="compNode" presStyleCnt="0"/>
      <dgm:spPr/>
    </dgm:pt>
    <dgm:pt modelId="{36A00AD3-ADE7-4EB4-87F6-2A94B36FF392}" type="pres">
      <dgm:prSet presAssocID="{B15C2E0E-2224-4678-9794-74EB105D0F7B}" presName="iconBgRect" presStyleLbl="bgShp" presStyleIdx="1" presStyleCnt="4"/>
      <dgm:spPr/>
    </dgm:pt>
    <dgm:pt modelId="{F099E080-64DE-4474-8FD8-E777FAAF4FC0}" type="pres">
      <dgm:prSet presAssocID="{B15C2E0E-2224-4678-9794-74EB105D0F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A0CC713C-7B88-4737-915F-871F1BC5BA0D}" type="pres">
      <dgm:prSet presAssocID="{B15C2E0E-2224-4678-9794-74EB105D0F7B}" presName="spaceRect" presStyleCnt="0"/>
      <dgm:spPr/>
    </dgm:pt>
    <dgm:pt modelId="{343C4500-6B88-4ED4-9FD2-69F2EC36040D}" type="pres">
      <dgm:prSet presAssocID="{B15C2E0E-2224-4678-9794-74EB105D0F7B}" presName="textRect" presStyleLbl="revTx" presStyleIdx="1" presStyleCnt="4">
        <dgm:presLayoutVars>
          <dgm:chMax val="1"/>
          <dgm:chPref val="1"/>
        </dgm:presLayoutVars>
      </dgm:prSet>
      <dgm:spPr/>
    </dgm:pt>
    <dgm:pt modelId="{364AB83B-CED7-4197-A328-0BABFF0BCDEA}" type="pres">
      <dgm:prSet presAssocID="{05A87A25-5924-483A-A8E5-B00FEA33356E}" presName="sibTrans" presStyleLbl="sibTrans2D1" presStyleIdx="0" presStyleCnt="0"/>
      <dgm:spPr/>
    </dgm:pt>
    <dgm:pt modelId="{B5E10C87-0FF2-43A0-BBDD-85F70C3359B4}" type="pres">
      <dgm:prSet presAssocID="{9568C160-BC8E-410B-89CA-BDCD52D584D0}" presName="compNode" presStyleCnt="0"/>
      <dgm:spPr/>
    </dgm:pt>
    <dgm:pt modelId="{9EC1C9F8-28B2-4870-9A55-F7043F9939D3}" type="pres">
      <dgm:prSet presAssocID="{9568C160-BC8E-410B-89CA-BDCD52D584D0}" presName="iconBgRect" presStyleLbl="bgShp" presStyleIdx="2" presStyleCnt="4"/>
      <dgm:spPr/>
    </dgm:pt>
    <dgm:pt modelId="{809AA4EC-6B40-417D-ACB0-FFA1D7068AE9}" type="pres">
      <dgm:prSet presAssocID="{9568C160-BC8E-410B-89CA-BDCD52D584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Book"/>
        </a:ext>
      </dgm:extLst>
    </dgm:pt>
    <dgm:pt modelId="{9F688FEF-5D82-4FF3-B1BB-F337F3EF1AF2}" type="pres">
      <dgm:prSet presAssocID="{9568C160-BC8E-410B-89CA-BDCD52D584D0}" presName="spaceRect" presStyleCnt="0"/>
      <dgm:spPr/>
    </dgm:pt>
    <dgm:pt modelId="{DE85ABB9-81EA-46B4-8F7E-D2084C6D96FD}" type="pres">
      <dgm:prSet presAssocID="{9568C160-BC8E-410B-89CA-BDCD52D584D0}" presName="textRect" presStyleLbl="revTx" presStyleIdx="2" presStyleCnt="4">
        <dgm:presLayoutVars>
          <dgm:chMax val="1"/>
          <dgm:chPref val="1"/>
        </dgm:presLayoutVars>
      </dgm:prSet>
      <dgm:spPr/>
    </dgm:pt>
    <dgm:pt modelId="{32CACD43-B0E7-49CD-B826-9C81F93E8403}" type="pres">
      <dgm:prSet presAssocID="{ADA30F6E-B2E2-4F5A-9240-AA10C9FBAAF1}" presName="sibTrans" presStyleLbl="sibTrans2D1" presStyleIdx="0" presStyleCnt="0"/>
      <dgm:spPr/>
    </dgm:pt>
    <dgm:pt modelId="{ADDA53FA-2980-4F09-9E26-5708220C4E4D}" type="pres">
      <dgm:prSet presAssocID="{D36AC93E-8606-4FBA-B5A1-B9866CC5F735}" presName="compNode" presStyleCnt="0"/>
      <dgm:spPr/>
    </dgm:pt>
    <dgm:pt modelId="{A0147A13-5341-46B7-82F2-6F1090F28A0D}" type="pres">
      <dgm:prSet presAssocID="{D36AC93E-8606-4FBA-B5A1-B9866CC5F735}" presName="iconBgRect" presStyleLbl="bgShp" presStyleIdx="3" presStyleCnt="4"/>
      <dgm:spPr/>
    </dgm:pt>
    <dgm:pt modelId="{806FBA99-B3C3-4424-95EB-CD872FB4941A}" type="pres">
      <dgm:prSet presAssocID="{D36AC93E-8606-4FBA-B5A1-B9866CC5F7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ncil"/>
        </a:ext>
      </dgm:extLst>
    </dgm:pt>
    <dgm:pt modelId="{9549A3CB-66AA-4675-9D0B-A30F560E9E94}" type="pres">
      <dgm:prSet presAssocID="{D36AC93E-8606-4FBA-B5A1-B9866CC5F735}" presName="spaceRect" presStyleCnt="0"/>
      <dgm:spPr/>
    </dgm:pt>
    <dgm:pt modelId="{59320F0D-B57F-4F23-A98F-1340896C40DA}" type="pres">
      <dgm:prSet presAssocID="{D36AC93E-8606-4FBA-B5A1-B9866CC5F735}" presName="textRect" presStyleLbl="revTx" presStyleIdx="3" presStyleCnt="4">
        <dgm:presLayoutVars>
          <dgm:chMax val="1"/>
          <dgm:chPref val="1"/>
        </dgm:presLayoutVars>
      </dgm:prSet>
      <dgm:spPr/>
    </dgm:pt>
  </dgm:ptLst>
  <dgm:cxnLst>
    <dgm:cxn modelId="{C73D2A03-ECE4-404C-B56F-979E9A343A3E}" type="presOf" srcId="{51436827-4B5B-4978-8B90-82C26E2D3C51}" destId="{D2BE90C9-6A7F-41D7-85BE-D067396DD99F}" srcOrd="0" destOrd="0" presId="urn:microsoft.com/office/officeart/2018/2/layout/IconCircleList"/>
    <dgm:cxn modelId="{A8C34725-052B-478E-8B62-911900F11919}" type="presOf" srcId="{588D2874-9B4A-4FE5-B8D4-7DFBB2405C93}" destId="{8F7288DB-5604-4801-BB32-386744DBDFC6}" srcOrd="0" destOrd="0" presId="urn:microsoft.com/office/officeart/2018/2/layout/IconCircleList"/>
    <dgm:cxn modelId="{78228338-0C7F-4BC2-816B-BFA398BA6F29}" type="presOf" srcId="{B15C2E0E-2224-4678-9794-74EB105D0F7B}" destId="{343C4500-6B88-4ED4-9FD2-69F2EC36040D}" srcOrd="0" destOrd="0" presId="urn:microsoft.com/office/officeart/2018/2/layout/IconCircleList"/>
    <dgm:cxn modelId="{E158483A-547E-4351-A0EF-3906852367CF}" type="presOf" srcId="{D36AC93E-8606-4FBA-B5A1-B9866CC5F735}" destId="{59320F0D-B57F-4F23-A98F-1340896C40DA}" srcOrd="0" destOrd="0" presId="urn:microsoft.com/office/officeart/2018/2/layout/IconCircleList"/>
    <dgm:cxn modelId="{DDB3673B-6F23-4381-AE28-A9FE6C9D3AD3}" type="presOf" srcId="{5F58220C-11CB-48A0-8581-2598681067BF}" destId="{787E076E-7EAF-4850-81DC-DE9575644635}" srcOrd="0" destOrd="0" presId="urn:microsoft.com/office/officeart/2018/2/layout/IconCircleList"/>
    <dgm:cxn modelId="{A993D364-1605-4995-A71A-D3DB9F8B8EE0}" srcId="{51436827-4B5B-4978-8B90-82C26E2D3C51}" destId="{D36AC93E-8606-4FBA-B5A1-B9866CC5F735}" srcOrd="3" destOrd="0" parTransId="{8DC82F35-F668-42FF-80C3-782F7386594C}" sibTransId="{B931261A-BBA1-4107-868A-06AB77F0113E}"/>
    <dgm:cxn modelId="{6AF22B6D-051C-4D85-8123-C22DA238C0A1}" type="presOf" srcId="{05A87A25-5924-483A-A8E5-B00FEA33356E}" destId="{364AB83B-CED7-4197-A328-0BABFF0BCDEA}" srcOrd="0" destOrd="0" presId="urn:microsoft.com/office/officeart/2018/2/layout/IconCircleList"/>
    <dgm:cxn modelId="{89C4E955-50ED-40EB-A736-F97793544B79}" type="presOf" srcId="{9568C160-BC8E-410B-89CA-BDCD52D584D0}" destId="{DE85ABB9-81EA-46B4-8F7E-D2084C6D96FD}" srcOrd="0" destOrd="0" presId="urn:microsoft.com/office/officeart/2018/2/layout/IconCircleList"/>
    <dgm:cxn modelId="{420FBEBA-214C-4C02-853E-27F2E5D1A6DE}" type="presOf" srcId="{ADA30F6E-B2E2-4F5A-9240-AA10C9FBAAF1}" destId="{32CACD43-B0E7-49CD-B826-9C81F93E8403}" srcOrd="0" destOrd="0" presId="urn:microsoft.com/office/officeart/2018/2/layout/IconCircleList"/>
    <dgm:cxn modelId="{4CFEEBBD-B818-44F7-A44C-2D583B2855BA}" srcId="{51436827-4B5B-4978-8B90-82C26E2D3C51}" destId="{588D2874-9B4A-4FE5-B8D4-7DFBB2405C93}" srcOrd="0" destOrd="0" parTransId="{1B0D6B10-2D42-469C-9072-AC19C3A76E32}" sibTransId="{5F58220C-11CB-48A0-8581-2598681067BF}"/>
    <dgm:cxn modelId="{68E117C0-6851-4D44-B4CA-9AC524ECF192}" srcId="{51436827-4B5B-4978-8B90-82C26E2D3C51}" destId="{9568C160-BC8E-410B-89CA-BDCD52D584D0}" srcOrd="2" destOrd="0" parTransId="{FF728E6F-5C6D-42A0-9844-0561629D7297}" sibTransId="{ADA30F6E-B2E2-4F5A-9240-AA10C9FBAAF1}"/>
    <dgm:cxn modelId="{92F442EE-32BC-43F6-B593-1AE314793F95}" srcId="{51436827-4B5B-4978-8B90-82C26E2D3C51}" destId="{B15C2E0E-2224-4678-9794-74EB105D0F7B}" srcOrd="1" destOrd="0" parTransId="{BAABF1F5-59B1-49D6-BF9C-2BD02EF223BE}" sibTransId="{05A87A25-5924-483A-A8E5-B00FEA33356E}"/>
    <dgm:cxn modelId="{DD35EDF8-1D8F-48EA-A310-8ABC9E2F6EDC}" type="presParOf" srcId="{D2BE90C9-6A7F-41D7-85BE-D067396DD99F}" destId="{E0871D93-CD30-454B-8B70-913738C54D8F}" srcOrd="0" destOrd="0" presId="urn:microsoft.com/office/officeart/2018/2/layout/IconCircleList"/>
    <dgm:cxn modelId="{8E5BDE26-D3AB-4096-A3A3-ADDEFA177A0E}" type="presParOf" srcId="{E0871D93-CD30-454B-8B70-913738C54D8F}" destId="{715E650A-227F-4E7D-AD9F-E972AE26E7C4}" srcOrd="0" destOrd="0" presId="urn:microsoft.com/office/officeart/2018/2/layout/IconCircleList"/>
    <dgm:cxn modelId="{73A05FA9-18A1-4829-B956-7DB79E3E88A4}" type="presParOf" srcId="{715E650A-227F-4E7D-AD9F-E972AE26E7C4}" destId="{C2747C5B-E9F7-4DFD-B77F-B8BC71926472}" srcOrd="0" destOrd="0" presId="urn:microsoft.com/office/officeart/2018/2/layout/IconCircleList"/>
    <dgm:cxn modelId="{41A100A1-7964-49E2-A5EB-1A81CB9B1204}" type="presParOf" srcId="{715E650A-227F-4E7D-AD9F-E972AE26E7C4}" destId="{4AF41C52-B34C-4396-BE70-B3598BD88ED3}" srcOrd="1" destOrd="0" presId="urn:microsoft.com/office/officeart/2018/2/layout/IconCircleList"/>
    <dgm:cxn modelId="{23719478-4977-4C02-8854-E3B4D70A4661}" type="presParOf" srcId="{715E650A-227F-4E7D-AD9F-E972AE26E7C4}" destId="{7B2FA693-138E-47CE-B2FD-D49139C1B022}" srcOrd="2" destOrd="0" presId="urn:microsoft.com/office/officeart/2018/2/layout/IconCircleList"/>
    <dgm:cxn modelId="{1CCBCC00-6437-482F-B303-CF6905D30EFD}" type="presParOf" srcId="{715E650A-227F-4E7D-AD9F-E972AE26E7C4}" destId="{8F7288DB-5604-4801-BB32-386744DBDFC6}" srcOrd="3" destOrd="0" presId="urn:microsoft.com/office/officeart/2018/2/layout/IconCircleList"/>
    <dgm:cxn modelId="{823C17BB-2ECA-4D10-AB17-5BB73CAA9ED9}" type="presParOf" srcId="{E0871D93-CD30-454B-8B70-913738C54D8F}" destId="{787E076E-7EAF-4850-81DC-DE9575644635}" srcOrd="1" destOrd="0" presId="urn:microsoft.com/office/officeart/2018/2/layout/IconCircleList"/>
    <dgm:cxn modelId="{A2C9E2F2-77FA-4E87-A106-A9D0390FD94C}" type="presParOf" srcId="{E0871D93-CD30-454B-8B70-913738C54D8F}" destId="{8FDD4A7D-0D93-49DA-AB1D-8228C857BC5C}" srcOrd="2" destOrd="0" presId="urn:microsoft.com/office/officeart/2018/2/layout/IconCircleList"/>
    <dgm:cxn modelId="{6113C038-8826-4518-BBDC-AF048BA490D1}" type="presParOf" srcId="{8FDD4A7D-0D93-49DA-AB1D-8228C857BC5C}" destId="{36A00AD3-ADE7-4EB4-87F6-2A94B36FF392}" srcOrd="0" destOrd="0" presId="urn:microsoft.com/office/officeart/2018/2/layout/IconCircleList"/>
    <dgm:cxn modelId="{ABB67F45-6D7A-4F78-A92E-5FA221051AEC}" type="presParOf" srcId="{8FDD4A7D-0D93-49DA-AB1D-8228C857BC5C}" destId="{F099E080-64DE-4474-8FD8-E777FAAF4FC0}" srcOrd="1" destOrd="0" presId="urn:microsoft.com/office/officeart/2018/2/layout/IconCircleList"/>
    <dgm:cxn modelId="{2063F77A-BF3D-401D-8829-59469815D0C0}" type="presParOf" srcId="{8FDD4A7D-0D93-49DA-AB1D-8228C857BC5C}" destId="{A0CC713C-7B88-4737-915F-871F1BC5BA0D}" srcOrd="2" destOrd="0" presId="urn:microsoft.com/office/officeart/2018/2/layout/IconCircleList"/>
    <dgm:cxn modelId="{57F8E9E6-FB20-4511-9B23-F9A7E765FF17}" type="presParOf" srcId="{8FDD4A7D-0D93-49DA-AB1D-8228C857BC5C}" destId="{343C4500-6B88-4ED4-9FD2-69F2EC36040D}" srcOrd="3" destOrd="0" presId="urn:microsoft.com/office/officeart/2018/2/layout/IconCircleList"/>
    <dgm:cxn modelId="{35E8AFBE-5742-4D75-AE13-B761D1BDEED1}" type="presParOf" srcId="{E0871D93-CD30-454B-8B70-913738C54D8F}" destId="{364AB83B-CED7-4197-A328-0BABFF0BCDEA}" srcOrd="3" destOrd="0" presId="urn:microsoft.com/office/officeart/2018/2/layout/IconCircleList"/>
    <dgm:cxn modelId="{EF4D5046-0A59-4102-9154-1F4C98979830}" type="presParOf" srcId="{E0871D93-CD30-454B-8B70-913738C54D8F}" destId="{B5E10C87-0FF2-43A0-BBDD-85F70C3359B4}" srcOrd="4" destOrd="0" presId="urn:microsoft.com/office/officeart/2018/2/layout/IconCircleList"/>
    <dgm:cxn modelId="{D5E12BAF-5F1D-4D0E-946B-B709D2E74F9F}" type="presParOf" srcId="{B5E10C87-0FF2-43A0-BBDD-85F70C3359B4}" destId="{9EC1C9F8-28B2-4870-9A55-F7043F9939D3}" srcOrd="0" destOrd="0" presId="urn:microsoft.com/office/officeart/2018/2/layout/IconCircleList"/>
    <dgm:cxn modelId="{0854762A-707B-4EB1-8787-78F219EEB133}" type="presParOf" srcId="{B5E10C87-0FF2-43A0-BBDD-85F70C3359B4}" destId="{809AA4EC-6B40-417D-ACB0-FFA1D7068AE9}" srcOrd="1" destOrd="0" presId="urn:microsoft.com/office/officeart/2018/2/layout/IconCircleList"/>
    <dgm:cxn modelId="{670BD915-52DA-4B84-B4F7-849DC8EC04CB}" type="presParOf" srcId="{B5E10C87-0FF2-43A0-BBDD-85F70C3359B4}" destId="{9F688FEF-5D82-4FF3-B1BB-F337F3EF1AF2}" srcOrd="2" destOrd="0" presId="urn:microsoft.com/office/officeart/2018/2/layout/IconCircleList"/>
    <dgm:cxn modelId="{BE0F6236-7FBB-430A-9A70-1BD5789FCA51}" type="presParOf" srcId="{B5E10C87-0FF2-43A0-BBDD-85F70C3359B4}" destId="{DE85ABB9-81EA-46B4-8F7E-D2084C6D96FD}" srcOrd="3" destOrd="0" presId="urn:microsoft.com/office/officeart/2018/2/layout/IconCircleList"/>
    <dgm:cxn modelId="{B1AA1F9E-9DA3-4F08-9FD1-AF8D79F5C91D}" type="presParOf" srcId="{E0871D93-CD30-454B-8B70-913738C54D8F}" destId="{32CACD43-B0E7-49CD-B826-9C81F93E8403}" srcOrd="5" destOrd="0" presId="urn:microsoft.com/office/officeart/2018/2/layout/IconCircleList"/>
    <dgm:cxn modelId="{0B235CE4-5E1D-485B-A12C-3C4CD400AC97}" type="presParOf" srcId="{E0871D93-CD30-454B-8B70-913738C54D8F}" destId="{ADDA53FA-2980-4F09-9E26-5708220C4E4D}" srcOrd="6" destOrd="0" presId="urn:microsoft.com/office/officeart/2018/2/layout/IconCircleList"/>
    <dgm:cxn modelId="{B23D642E-2D40-4C93-8059-7926A85FA1E4}" type="presParOf" srcId="{ADDA53FA-2980-4F09-9E26-5708220C4E4D}" destId="{A0147A13-5341-46B7-82F2-6F1090F28A0D}" srcOrd="0" destOrd="0" presId="urn:microsoft.com/office/officeart/2018/2/layout/IconCircleList"/>
    <dgm:cxn modelId="{C05E7DC5-1D8D-4DD5-B958-AFB7BC703219}" type="presParOf" srcId="{ADDA53FA-2980-4F09-9E26-5708220C4E4D}" destId="{806FBA99-B3C3-4424-95EB-CD872FB4941A}" srcOrd="1" destOrd="0" presId="urn:microsoft.com/office/officeart/2018/2/layout/IconCircleList"/>
    <dgm:cxn modelId="{C6F82A47-71DC-4F09-ADFC-5432060BB46C}" type="presParOf" srcId="{ADDA53FA-2980-4F09-9E26-5708220C4E4D}" destId="{9549A3CB-66AA-4675-9D0B-A30F560E9E94}" srcOrd="2" destOrd="0" presId="urn:microsoft.com/office/officeart/2018/2/layout/IconCircleList"/>
    <dgm:cxn modelId="{7C049E42-8CB1-4803-9F08-CC92C3BF3E4F}" type="presParOf" srcId="{ADDA53FA-2980-4F09-9E26-5708220C4E4D}" destId="{59320F0D-B57F-4F23-A98F-1340896C40D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47C5B-E9F7-4DFD-B77F-B8BC71926472}">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41C52-B34C-4396-BE70-B3598BD88ED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288DB-5604-4801-BB32-386744DBDFC6}">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rgbClr val="002060"/>
              </a:solidFill>
            </a:rPr>
            <a:t>1 Record references as you go along when reading – it will make life easier!</a:t>
          </a:r>
          <a:endParaRPr lang="en-US" sz="1600" kern="1200" dirty="0">
            <a:solidFill>
              <a:srgbClr val="002060"/>
            </a:solidFill>
          </a:endParaRPr>
        </a:p>
      </dsp:txBody>
      <dsp:txXfrm>
        <a:off x="1834517" y="469890"/>
        <a:ext cx="3148942" cy="1335915"/>
      </dsp:txXfrm>
    </dsp:sp>
    <dsp:sp modelId="{36A00AD3-ADE7-4EB4-87F6-2A94B36FF392}">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9E080-64DE-4474-8FD8-E777FAAF4FC0}">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C4500-6B88-4ED4-9FD2-69F2EC36040D}">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rgbClr val="002060"/>
              </a:solidFill>
            </a:rPr>
            <a:t>2 You are trying to give the reader as much information as they need in order to find the sources if they want to do so.</a:t>
          </a:r>
          <a:endParaRPr lang="en-US" sz="1600" kern="1200" dirty="0">
            <a:solidFill>
              <a:srgbClr val="002060"/>
            </a:solidFill>
          </a:endParaRPr>
        </a:p>
      </dsp:txBody>
      <dsp:txXfrm>
        <a:off x="7154322" y="469890"/>
        <a:ext cx="3148942" cy="1335915"/>
      </dsp:txXfrm>
    </dsp:sp>
    <dsp:sp modelId="{9EC1C9F8-28B2-4870-9A55-F7043F9939D3}">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AA4EC-6B40-417D-ACB0-FFA1D7068AE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85ABB9-81EA-46B4-8F7E-D2084C6D96FD}">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rgbClr val="002060"/>
              </a:solidFill>
            </a:rPr>
            <a:t>3 The references go in alphabetical order of author’s surname regardless of the reference type.</a:t>
          </a:r>
          <a:endParaRPr lang="en-US" sz="1600" kern="1200" dirty="0">
            <a:solidFill>
              <a:srgbClr val="002060"/>
            </a:solidFill>
          </a:endParaRPr>
        </a:p>
      </dsp:txBody>
      <dsp:txXfrm>
        <a:off x="1834517" y="2545532"/>
        <a:ext cx="3148942" cy="1335915"/>
      </dsp:txXfrm>
    </dsp:sp>
    <dsp:sp modelId="{A0147A13-5341-46B7-82F2-6F1090F28A0D}">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6FBA99-B3C3-4424-95EB-CD872FB4941A}">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320F0D-B57F-4F23-A98F-1340896C40DA}">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rgbClr val="002060"/>
              </a:solidFill>
            </a:rPr>
            <a:t>4 Your Reference List does not form part of the word count of your essay, so when you are checking how many words you have written, remember not to include it.</a:t>
          </a:r>
          <a:endParaRPr lang="en-US" sz="1600" kern="1200" dirty="0">
            <a:solidFill>
              <a:srgbClr val="002060"/>
            </a:solidFill>
          </a:endParaRP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53BA7C-26D4-41A8-9A53-5BD1DE22E494}" type="datetimeFigureOut">
              <a:rPr lang="en-GB" smtClean="0"/>
              <a:t>18/10/2021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F3734-4C81-4B18-BDA4-5E11C6322EC9}" type="slidenum">
              <a:rPr lang="en-GB" smtClean="0"/>
              <a:t>‹#›</a:t>
            </a:fld>
            <a:endParaRPr lang="en-GB"/>
          </a:p>
        </p:txBody>
      </p:sp>
    </p:spTree>
    <p:extLst>
      <p:ext uri="{BB962C8B-B14F-4D97-AF65-F5344CB8AC3E}">
        <p14:creationId xmlns:p14="http://schemas.microsoft.com/office/powerpoint/2010/main" val="3874248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9" name="Google Shape;12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85c5f9b3b6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g85c5f9b3b6_3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85c5f9b3b6_1_2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g85c5f9b3b6_1_2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85c5f9b3b6_1_2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1" name="Google Shape;181;g85c5f9b3b6_1_2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85c5f9b3b6_1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4" name="Google Shape;194;g85c5f9b3b6_1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85c5f9b3b6_1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1" name="Google Shape;201;g85c5f9b3b6_1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85c5f9b3b6_1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g85c5f9b3b6_1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85c5f9b3b6_1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6" name="Google Shape;216;g85c5f9b3b6_1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85c5f9b3b6_1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3" name="Google Shape;223;g85c5f9b3b6_1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85c5f9b3b6_1_2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g85c5f9b3b6_1_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85c5f9b3b6_1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g85c5f9b3b6_1_2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85c5f9b3b6_1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g85c5f9b3b6_1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862c1667ee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9" name="Google Shape;239;g862c1667ee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8806a44f1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7" name="Google Shape;247;g8806a44f1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8072f416d6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4" name="Google Shape;254;g8072f416d6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10/18/2021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10/18/2021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10/18/2021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10/18/2021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10/18/2021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10/18/2021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10/18/2021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slide" Target="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www.hiteshpatelmodasa.com/2017/10/tat-social-science-standard-9-multiple_17.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forbes.com/sites/andrewwilliams/2020/08/04/the-apple-watch-will-be-used-to-study-depression-heres-how/#2d1b4b5b22d1"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Academic Integrity</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
        <p:nvSpPr>
          <p:cNvPr id="5" name="Subtitle 4">
            <a:extLst>
              <a:ext uri="{FF2B5EF4-FFF2-40B4-BE49-F238E27FC236}">
                <a16:creationId xmlns:a16="http://schemas.microsoft.com/office/drawing/2014/main" id="{9448E301-96C9-470E-96CF-6AD7B45AAB47}"/>
              </a:ext>
            </a:extLst>
          </p:cNvPr>
          <p:cNvSpPr>
            <a:spLocks noGrp="1"/>
          </p:cNvSpPr>
          <p:nvPr>
            <p:ph type="subTitle" idx="1"/>
          </p:nvPr>
        </p:nvSpPr>
        <p:spPr/>
        <p:txBody>
          <a:bodyPr/>
          <a:lstStyle/>
          <a:p>
            <a:endParaRPr lang="en-GB"/>
          </a:p>
        </p:txBody>
      </p:sp>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468B9EB6-DB12-4E3E-9980-BF22FDA80D7F}"/>
                  </a:ext>
                </a:extLst>
              </p:cNvPr>
              <p:cNvGraphicFramePr>
                <a:graphicFrameLocks noChangeAspect="1"/>
              </p:cNvGraphicFramePr>
              <p:nvPr>
                <p:extLst>
                  <p:ext uri="{D42A27DB-BD31-4B8C-83A1-F6EECF244321}">
                    <p14:modId xmlns:p14="http://schemas.microsoft.com/office/powerpoint/2010/main" val="298749970"/>
                  </p:ext>
                </p:extLst>
              </p:nvPr>
            </p:nvGraphicFramePr>
            <p:xfrm>
              <a:off x="-693683" y="-6564"/>
              <a:ext cx="3048000" cy="1714500"/>
            </p:xfrm>
            <a:graphic>
              <a:graphicData uri="http://schemas.microsoft.com/office/powerpoint/2016/slidezoom">
                <pslz:sldZm>
                  <pslz:sldZmObj sldId="257" cId="2475805559">
                    <pslz:zmPr id="{ED2FC3C7-50A4-4DC7-A3F0-17117B1EC9F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8" name="Slide Zoom 7">
                <a:hlinkClick r:id="rId4" action="ppaction://hlinksldjump"/>
                <a:extLst>
                  <a:ext uri="{FF2B5EF4-FFF2-40B4-BE49-F238E27FC236}">
                    <a16:creationId xmlns:a16="http://schemas.microsoft.com/office/drawing/2014/main" id="{468B9EB6-DB12-4E3E-9980-BF22FDA80D7F}"/>
                  </a:ext>
                </a:extLst>
              </p:cNvPr>
              <p:cNvPicPr>
                <a:picLocks noGrp="1" noRot="1" noChangeAspect="1" noMove="1" noResize="1" noEditPoints="1" noAdjustHandles="1" noChangeArrowheads="1" noChangeShapeType="1"/>
              </p:cNvPicPr>
              <p:nvPr/>
            </p:nvPicPr>
            <p:blipFill>
              <a:blip r:embed="rId5"/>
              <a:stretch>
                <a:fillRect/>
              </a:stretch>
            </p:blipFill>
            <p:spPr>
              <a:xfrm>
                <a:off x="-693683" y="-656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8"/>
          <p:cNvSpPr/>
          <p:nvPr/>
        </p:nvSpPr>
        <p:spPr>
          <a:xfrm>
            <a:off x="0" y="759599"/>
            <a:ext cx="7052486" cy="5334001"/>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8"/>
          <p:cNvSpPr txBox="1">
            <a:spLocks noGrp="1"/>
          </p:cNvSpPr>
          <p:nvPr>
            <p:ph type="title"/>
          </p:nvPr>
        </p:nvSpPr>
        <p:spPr>
          <a:xfrm>
            <a:off x="300638" y="839552"/>
            <a:ext cx="6451200" cy="9501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3600"/>
              <a:buFont typeface="Corbel"/>
              <a:buNone/>
            </a:pPr>
            <a:r>
              <a:rPr lang="en-GB" b="1" dirty="0"/>
              <a:t>In sessional support :</a:t>
            </a:r>
            <a:r>
              <a:rPr lang="en-GB" dirty="0"/>
              <a:t> </a:t>
            </a:r>
            <a:endParaRPr dirty="0"/>
          </a:p>
        </p:txBody>
      </p:sp>
      <p:sp>
        <p:nvSpPr>
          <p:cNvPr id="133" name="Google Shape;133;p18"/>
          <p:cNvSpPr txBox="1">
            <a:spLocks noGrp="1"/>
          </p:cNvSpPr>
          <p:nvPr>
            <p:ph type="body" idx="1"/>
          </p:nvPr>
        </p:nvSpPr>
        <p:spPr>
          <a:xfrm>
            <a:off x="300650" y="1789650"/>
            <a:ext cx="6451200" cy="43038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SzPts val="2400"/>
              <a:buNone/>
            </a:pPr>
            <a:r>
              <a:rPr lang="en-GB" sz="2400" dirty="0">
                <a:solidFill>
                  <a:srgbClr val="FFFFFF"/>
                </a:solidFill>
              </a:rPr>
              <a:t>Develop skills in the use of academic research, resources and referencing:</a:t>
            </a:r>
            <a:endParaRPr dirty="0"/>
          </a:p>
          <a:p>
            <a:pPr marL="182880" lvl="0" indent="-30479" algn="l" rtl="0">
              <a:lnSpc>
                <a:spcPct val="90000"/>
              </a:lnSpc>
              <a:spcBef>
                <a:spcPts val="1200"/>
              </a:spcBef>
              <a:spcAft>
                <a:spcPts val="0"/>
              </a:spcAft>
              <a:buSzPts val="2400"/>
              <a:buNone/>
            </a:pPr>
            <a:endParaRPr sz="2400" dirty="0">
              <a:solidFill>
                <a:srgbClr val="FFFFFF"/>
              </a:solidFill>
            </a:endParaRPr>
          </a:p>
          <a:p>
            <a:pPr marL="685800" lvl="1" indent="-182880" algn="l" rtl="0">
              <a:lnSpc>
                <a:spcPct val="90000"/>
              </a:lnSpc>
              <a:spcBef>
                <a:spcPts val="250"/>
              </a:spcBef>
              <a:spcAft>
                <a:spcPts val="0"/>
              </a:spcAft>
              <a:buClr>
                <a:schemeClr val="lt1"/>
              </a:buClr>
              <a:buSzPts val="2400"/>
              <a:buFont typeface="Noto Sans Symbols"/>
              <a:buChar char="⮚"/>
            </a:pPr>
            <a:r>
              <a:rPr lang="en-GB" sz="2400" dirty="0">
                <a:solidFill>
                  <a:srgbClr val="FF0000"/>
                </a:solidFill>
              </a:rPr>
              <a:t> </a:t>
            </a:r>
            <a:r>
              <a:rPr lang="en-GB" sz="2400" dirty="0">
                <a:solidFill>
                  <a:srgbClr val="FFFFFF"/>
                </a:solidFill>
              </a:rPr>
              <a:t>Demonstrate planning and organisational skills during academic research and study</a:t>
            </a:r>
            <a:endParaRPr dirty="0"/>
          </a:p>
          <a:p>
            <a:pPr marL="685800" lvl="1" indent="-30480" algn="l" rtl="0">
              <a:lnSpc>
                <a:spcPct val="90000"/>
              </a:lnSpc>
              <a:spcBef>
                <a:spcPts val="500"/>
              </a:spcBef>
              <a:spcAft>
                <a:spcPts val="0"/>
              </a:spcAft>
              <a:buClr>
                <a:schemeClr val="lt1"/>
              </a:buClr>
              <a:buSzPts val="2400"/>
              <a:buFont typeface="Noto Sans Symbols"/>
              <a:buNone/>
            </a:pPr>
            <a:endParaRPr sz="2400" dirty="0">
              <a:solidFill>
                <a:srgbClr val="FFFFFF"/>
              </a:solidFill>
            </a:endParaRPr>
          </a:p>
          <a:p>
            <a:pPr marL="685800" lvl="1" indent="-182880" algn="l" rtl="0">
              <a:lnSpc>
                <a:spcPct val="90000"/>
              </a:lnSpc>
              <a:spcBef>
                <a:spcPts val="500"/>
              </a:spcBef>
              <a:spcAft>
                <a:spcPts val="0"/>
              </a:spcAft>
              <a:buClr>
                <a:schemeClr val="lt1"/>
              </a:buClr>
              <a:buSzPts val="2400"/>
              <a:buFont typeface="Noto Sans Symbols"/>
              <a:buChar char="⮚"/>
            </a:pPr>
            <a:r>
              <a:rPr lang="en-GB" sz="2400" dirty="0">
                <a:solidFill>
                  <a:srgbClr val="FFFFFF"/>
                </a:solidFill>
              </a:rPr>
              <a:t> Demonstrate effective communication of academic research</a:t>
            </a:r>
            <a:endParaRPr dirty="0"/>
          </a:p>
          <a:p>
            <a:pPr marL="182880" lvl="0" indent="-30479" algn="l" rtl="0">
              <a:lnSpc>
                <a:spcPct val="90000"/>
              </a:lnSpc>
              <a:spcBef>
                <a:spcPts val="1450"/>
              </a:spcBef>
              <a:spcAft>
                <a:spcPts val="0"/>
              </a:spcAft>
              <a:buSzPts val="2400"/>
              <a:buNone/>
            </a:pPr>
            <a:endParaRPr sz="2400" dirty="0">
              <a:solidFill>
                <a:srgbClr val="FFFFFF"/>
              </a:solidFill>
            </a:endParaRPr>
          </a:p>
        </p:txBody>
      </p:sp>
      <p:pic>
        <p:nvPicPr>
          <p:cNvPr id="134" name="Google Shape;134;p18" descr="A picture containing stationary, sitting, toy&#10;&#10;Description automatically generated"/>
          <p:cNvPicPr preferRelativeResize="0"/>
          <p:nvPr/>
        </p:nvPicPr>
        <p:blipFill rotWithShape="1">
          <a:blip r:embed="rId3">
            <a:alphaModFix/>
          </a:blip>
          <a:srcRect l="8931" r="9131" b="3"/>
          <a:stretch/>
        </p:blipFill>
        <p:spPr>
          <a:xfrm>
            <a:off x="8353782" y="1789638"/>
            <a:ext cx="2320507" cy="3273921"/>
          </a:xfrm>
          <a:prstGeom prst="rect">
            <a:avLst/>
          </a:prstGeom>
          <a:noFill/>
          <a:ln>
            <a:noFill/>
          </a:ln>
        </p:spPr>
      </p:pic>
      <p:sp>
        <p:nvSpPr>
          <p:cNvPr id="135" name="Google Shape;135;p18"/>
          <p:cNvSpPr txBox="1"/>
          <p:nvPr/>
        </p:nvSpPr>
        <p:spPr>
          <a:xfrm>
            <a:off x="8353782" y="5148514"/>
            <a:ext cx="2367956" cy="200055"/>
          </a:xfrm>
          <a:prstGeom prst="rect">
            <a:avLst/>
          </a:prstGeom>
          <a:solidFill>
            <a:srgbClr val="DCDCDC"/>
          </a:solid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GB" sz="700" b="0" i="0" u="sng" strike="noStrike" cap="none">
                <a:solidFill>
                  <a:schemeClr val="hlink"/>
                </a:solidFill>
                <a:latin typeface="Corbel"/>
                <a:ea typeface="Corbel"/>
                <a:cs typeface="Corbel"/>
                <a:sym typeface="Corbel"/>
                <a:hlinkClick r:id="rId4"/>
              </a:rPr>
              <a:t>This Photo</a:t>
            </a:r>
            <a:r>
              <a:rPr lang="en-GB" sz="700" b="0" i="0" u="none" strike="noStrike" cap="none">
                <a:solidFill>
                  <a:srgbClr val="FFFFFF"/>
                </a:solidFill>
                <a:latin typeface="Corbel"/>
                <a:ea typeface="Corbel"/>
                <a:cs typeface="Corbel"/>
                <a:sym typeface="Corbel"/>
              </a:rPr>
              <a:t> by Unknown Author is licensed under </a:t>
            </a:r>
            <a:r>
              <a:rPr lang="en-GB" sz="700" b="0" i="0" u="sng" strike="noStrike" cap="none">
                <a:solidFill>
                  <a:schemeClr val="hlink"/>
                </a:solidFill>
                <a:latin typeface="Corbel"/>
                <a:ea typeface="Corbel"/>
                <a:cs typeface="Corbel"/>
                <a:sym typeface="Corbel"/>
                <a:hlinkClick r:id="rId5"/>
              </a:rPr>
              <a:t>CC BY-SA</a:t>
            </a:r>
            <a:endParaRPr sz="700" b="0" i="0" u="none" strike="noStrike" cap="none">
              <a:solidFill>
                <a:srgbClr val="FFFFFF"/>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32"/>
                                        </p:tgtEl>
                                        <p:attrNameLst>
                                          <p:attrName>style.visibility</p:attrName>
                                        </p:attrNameLst>
                                      </p:cBhvr>
                                      <p:to>
                                        <p:strVal val="visible"/>
                                      </p:to>
                                    </p:set>
                                    <p:animEffect transition="in" filter="fade">
                                      <p:cBhvr>
                                        <p:cTn id="7" dur="1000"/>
                                        <p:tgtEl>
                                          <p:spTgt spid="132"/>
                                        </p:tgtEl>
                                      </p:cBhvr>
                                    </p:animEffect>
                                  </p:childTnLst>
                                </p:cTn>
                              </p:par>
                              <p:par>
                                <p:cTn id="8" presetID="10" presetClass="entr" presetSubtype="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Effect transition="in" filter="fade">
                                      <p:cBhvr>
                                        <p:cTn id="10" dur="1000"/>
                                        <p:tgtEl>
                                          <p:spTgt spid="13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3">
                                            <p:txEl>
                                              <p:pRg st="0" end="0"/>
                                            </p:txEl>
                                          </p:spTgt>
                                        </p:tgtEl>
                                        <p:attrNameLst>
                                          <p:attrName>style.visibility</p:attrName>
                                        </p:attrNameLst>
                                      </p:cBhvr>
                                      <p:to>
                                        <p:strVal val="visible"/>
                                      </p:to>
                                    </p:set>
                                    <p:animEffect transition="in" filter="fade">
                                      <p:cBhvr>
                                        <p:cTn id="15" dur="1000"/>
                                        <p:tgtEl>
                                          <p:spTgt spid="13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3">
                                            <p:txEl>
                                              <p:pRg st="2" end="2"/>
                                            </p:txEl>
                                          </p:spTgt>
                                        </p:tgtEl>
                                        <p:attrNameLst>
                                          <p:attrName>style.visibility</p:attrName>
                                        </p:attrNameLst>
                                      </p:cBhvr>
                                      <p:to>
                                        <p:strVal val="visible"/>
                                      </p:to>
                                    </p:set>
                                    <p:animEffect transition="in" filter="fade">
                                      <p:cBhvr>
                                        <p:cTn id="20" dur="1000"/>
                                        <p:tgtEl>
                                          <p:spTgt spid="13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33">
                                            <p:txEl>
                                              <p:pRg st="4" end="4"/>
                                            </p:txEl>
                                          </p:spTgt>
                                        </p:tgtEl>
                                        <p:attrNameLst>
                                          <p:attrName>style.visibility</p:attrName>
                                        </p:attrNameLst>
                                      </p:cBhvr>
                                      <p:to>
                                        <p:strVal val="visible"/>
                                      </p:to>
                                    </p:set>
                                    <p:animEffect transition="in" filter="fade">
                                      <p:cBhvr>
                                        <p:cTn id="25" dur="1000"/>
                                        <p:tgtEl>
                                          <p:spTgt spid="13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8"/>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r>
              <a:rPr lang="en" b="1"/>
              <a:t>Academic Research</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Definition </a:t>
            </a:r>
            <a:endParaRPr b="1"/>
          </a:p>
        </p:txBody>
      </p:sp>
      <p:sp>
        <p:nvSpPr>
          <p:cNvPr id="162" name="Google Shape;162;p28"/>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533" b="1"/>
              <a:t>What is ‘</a:t>
            </a:r>
            <a:r>
              <a:rPr lang="en" sz="2533" b="1" i="1"/>
              <a:t>academic research</a:t>
            </a:r>
            <a:r>
              <a:rPr lang="en" sz="2533" b="1"/>
              <a:t>’?</a:t>
            </a:r>
            <a:endParaRPr sz="2533" b="1"/>
          </a:p>
          <a:p>
            <a:pPr marL="609585" indent="0">
              <a:lnSpc>
                <a:spcPct val="150000"/>
              </a:lnSpc>
              <a:spcBef>
                <a:spcPts val="533"/>
              </a:spcBef>
              <a:spcAft>
                <a:spcPts val="0"/>
              </a:spcAft>
              <a:buNone/>
            </a:pPr>
            <a:r>
              <a:rPr lang="en" sz="2400" i="1"/>
              <a:t>The systematic investigation into and study of materials and sources in order to establish facts and reach new conclusions.</a:t>
            </a:r>
            <a:endParaRPr sz="2400" i="1"/>
          </a:p>
          <a:p>
            <a:pPr marL="609585" indent="0">
              <a:lnSpc>
                <a:spcPct val="150000"/>
              </a:lnSpc>
              <a:spcBef>
                <a:spcPts val="533"/>
              </a:spcBef>
              <a:spcAft>
                <a:spcPts val="0"/>
              </a:spcAft>
              <a:buNone/>
            </a:pPr>
            <a:r>
              <a:rPr lang="en" sz="1733" i="1"/>
              <a:t>[Oxford Languages]</a:t>
            </a:r>
            <a:endParaRPr sz="1733" i="1"/>
          </a:p>
          <a:p>
            <a:pPr marL="0" indent="0">
              <a:lnSpc>
                <a:spcPct val="150000"/>
              </a:lnSpc>
              <a:spcBef>
                <a:spcPts val="533"/>
              </a:spcBef>
              <a:spcAft>
                <a:spcPts val="0"/>
              </a:spcAft>
              <a:buNone/>
            </a:pPr>
            <a:endParaRPr sz="2400"/>
          </a:p>
        </p:txBody>
      </p:sp>
      <p:pic>
        <p:nvPicPr>
          <p:cNvPr id="163" name="Google Shape;163;p28"/>
          <p:cNvPicPr preferRelativeResize="0"/>
          <p:nvPr/>
        </p:nvPicPr>
        <p:blipFill>
          <a:blip r:embed="rId3">
            <a:alphaModFix/>
          </a:blip>
          <a:stretch>
            <a:fillRect/>
          </a:stretch>
        </p:blipFill>
        <p:spPr>
          <a:xfrm>
            <a:off x="736202" y="260368"/>
            <a:ext cx="2026333" cy="1139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2"/>
                                        </p:tgtEl>
                                        <p:attrNameLst>
                                          <p:attrName>style.visibility</p:attrName>
                                        </p:attrNameLst>
                                      </p:cBhvr>
                                      <p:to>
                                        <p:strVal val="visible"/>
                                      </p:to>
                                    </p:set>
                                    <p:animEffect transition="in" filter="fade">
                                      <p:cBhvr>
                                        <p:cTn id="7" dur="1000"/>
                                        <p:tgtEl>
                                          <p:spTgt spid="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9"/>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r>
              <a:rPr lang="en" b="1" dirty="0"/>
              <a:t>Academic Research</a:t>
            </a:r>
            <a:endParaRPr b="1" dirty="0"/>
          </a:p>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Purpose</a:t>
            </a:r>
            <a:endParaRPr b="1" dirty="0"/>
          </a:p>
        </p:txBody>
      </p:sp>
      <p:sp>
        <p:nvSpPr>
          <p:cNvPr id="169" name="Google Shape;169;p29"/>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Why do I need to carry out ‘</a:t>
            </a:r>
            <a:r>
              <a:rPr lang="en" sz="2267" b="1" i="1" dirty="0">
                <a:solidFill>
                  <a:srgbClr val="0070C0"/>
                </a:solidFill>
              </a:rPr>
              <a:t>academic research</a:t>
            </a:r>
            <a:r>
              <a:rPr lang="en" sz="2267" b="1" dirty="0"/>
              <a:t>’?</a:t>
            </a:r>
            <a:endParaRPr sz="2267" b="1" dirty="0"/>
          </a:p>
          <a:p>
            <a:pPr marL="1219170" indent="-440256">
              <a:lnSpc>
                <a:spcPct val="150000"/>
              </a:lnSpc>
              <a:spcBef>
                <a:spcPts val="533"/>
              </a:spcBef>
              <a:spcAft>
                <a:spcPts val="0"/>
              </a:spcAft>
              <a:buSzPts val="1600"/>
              <a:buFont typeface="Wingdings" panose="05000000000000000000" pitchFamily="2" charset="2"/>
              <a:buChar char="§"/>
            </a:pPr>
            <a:r>
              <a:rPr lang="en" sz="2133" dirty="0"/>
              <a:t>Research is one of the key aspects of academic life and is required for almost all assignments - essays, reports, presentations, etc.</a:t>
            </a:r>
            <a:endParaRPr sz="2133" dirty="0"/>
          </a:p>
          <a:p>
            <a:pPr marL="1219170" indent="-440256">
              <a:lnSpc>
                <a:spcPct val="150000"/>
              </a:lnSpc>
              <a:spcBef>
                <a:spcPts val="0"/>
              </a:spcBef>
              <a:spcAft>
                <a:spcPts val="0"/>
              </a:spcAft>
              <a:buSzPts val="1600"/>
              <a:buFont typeface="Wingdings" panose="05000000000000000000" pitchFamily="2" charset="2"/>
              <a:buChar char="§"/>
            </a:pPr>
            <a:r>
              <a:rPr lang="en" sz="2133" dirty="0"/>
              <a:t>You need to use more than personal opinion and generalised claims in academic work</a:t>
            </a:r>
            <a:endParaRPr sz="2133" dirty="0"/>
          </a:p>
          <a:p>
            <a:pPr marL="1219170" indent="-440256">
              <a:lnSpc>
                <a:spcPct val="150000"/>
              </a:lnSpc>
              <a:spcBef>
                <a:spcPts val="0"/>
              </a:spcBef>
              <a:spcAft>
                <a:spcPts val="0"/>
              </a:spcAft>
              <a:buSzPts val="1600"/>
              <a:buFont typeface="Wingdings" panose="05000000000000000000" pitchFamily="2" charset="2"/>
              <a:buChar char="§"/>
            </a:pPr>
            <a:r>
              <a:rPr lang="en" sz="2133" dirty="0"/>
              <a:t>You need to draw on reliable, expert sources to support your own ideas, provide evidence for your claims, etc.</a:t>
            </a:r>
            <a:endParaRPr sz="2133" dirty="0"/>
          </a:p>
          <a:p>
            <a:pPr marL="1219170" indent="-440256">
              <a:lnSpc>
                <a:spcPct val="150000"/>
              </a:lnSpc>
              <a:spcBef>
                <a:spcPts val="0"/>
              </a:spcBef>
              <a:spcAft>
                <a:spcPts val="0"/>
              </a:spcAft>
              <a:buSzPts val="1600"/>
              <a:buFont typeface="Wingdings" panose="05000000000000000000" pitchFamily="2" charset="2"/>
              <a:buChar char="§"/>
            </a:pPr>
            <a:r>
              <a:rPr lang="en" sz="2133" dirty="0"/>
              <a:t>Demonstrates that you have developed a deep understanding of a topic, read around the subject and have analysed and evaluated different arguments, theories and concepts related to the topic</a:t>
            </a:r>
            <a:endParaRPr sz="2133" dirty="0"/>
          </a:p>
        </p:txBody>
      </p:sp>
      <p:pic>
        <p:nvPicPr>
          <p:cNvPr id="170" name="Google Shape;170;p29"/>
          <p:cNvPicPr preferRelativeResize="0"/>
          <p:nvPr/>
        </p:nvPicPr>
        <p:blipFill>
          <a:blip r:embed="rId3">
            <a:alphaModFix/>
          </a:blip>
          <a:stretch>
            <a:fillRect/>
          </a:stretch>
        </p:blipFill>
        <p:spPr>
          <a:xfrm>
            <a:off x="736202" y="260368"/>
            <a:ext cx="2026333" cy="1139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animEffect transition="in" filter="fade">
                                      <p:cBhvr>
                                        <p:cTn id="7" dur="1000"/>
                                        <p:tgtEl>
                                          <p:spTgt spid="16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9">
                                            <p:txEl>
                                              <p:pRg st="1" end="1"/>
                                            </p:txEl>
                                          </p:spTgt>
                                        </p:tgtEl>
                                        <p:attrNameLst>
                                          <p:attrName>style.visibility</p:attrName>
                                        </p:attrNameLst>
                                      </p:cBhvr>
                                      <p:to>
                                        <p:strVal val="visible"/>
                                      </p:to>
                                    </p:set>
                                    <p:animEffect transition="in" filter="fade">
                                      <p:cBhvr>
                                        <p:cTn id="12" dur="1000"/>
                                        <p:tgtEl>
                                          <p:spTgt spid="16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9">
                                            <p:txEl>
                                              <p:pRg st="2" end="2"/>
                                            </p:txEl>
                                          </p:spTgt>
                                        </p:tgtEl>
                                        <p:attrNameLst>
                                          <p:attrName>style.visibility</p:attrName>
                                        </p:attrNameLst>
                                      </p:cBhvr>
                                      <p:to>
                                        <p:strVal val="visible"/>
                                      </p:to>
                                    </p:set>
                                    <p:animEffect transition="in" filter="fade">
                                      <p:cBhvr>
                                        <p:cTn id="17" dur="1000"/>
                                        <p:tgtEl>
                                          <p:spTgt spid="16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9">
                                            <p:txEl>
                                              <p:pRg st="3" end="3"/>
                                            </p:txEl>
                                          </p:spTgt>
                                        </p:tgtEl>
                                        <p:attrNameLst>
                                          <p:attrName>style.visibility</p:attrName>
                                        </p:attrNameLst>
                                      </p:cBhvr>
                                      <p:to>
                                        <p:strVal val="visible"/>
                                      </p:to>
                                    </p:set>
                                    <p:animEffect transition="in" filter="fade">
                                      <p:cBhvr>
                                        <p:cTn id="22" dur="1000"/>
                                        <p:tgtEl>
                                          <p:spTgt spid="16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9">
                                            <p:txEl>
                                              <p:pRg st="4" end="4"/>
                                            </p:txEl>
                                          </p:spTgt>
                                        </p:tgtEl>
                                        <p:attrNameLst>
                                          <p:attrName>style.visibility</p:attrName>
                                        </p:attrNameLst>
                                      </p:cBhvr>
                                      <p:to>
                                        <p:strVal val="visible"/>
                                      </p:to>
                                    </p:set>
                                    <p:animEffect transition="in" filter="fade">
                                      <p:cBhvr>
                                        <p:cTn id="27" dur="1000"/>
                                        <p:tgtEl>
                                          <p:spTgt spid="16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pic>
        <p:nvPicPr>
          <p:cNvPr id="175" name="Google Shape;175;p30"/>
          <p:cNvPicPr preferRelativeResize="0"/>
          <p:nvPr/>
        </p:nvPicPr>
        <p:blipFill>
          <a:blip r:embed="rId3">
            <a:alphaModFix/>
          </a:blip>
          <a:stretch>
            <a:fillRect/>
          </a:stretch>
        </p:blipFill>
        <p:spPr>
          <a:xfrm>
            <a:off x="4277234" y="3495767"/>
            <a:ext cx="2681199" cy="1508163"/>
          </a:xfrm>
          <a:prstGeom prst="rect">
            <a:avLst/>
          </a:prstGeom>
          <a:noFill/>
          <a:ln>
            <a:noFill/>
          </a:ln>
        </p:spPr>
      </p:pic>
      <p:sp>
        <p:nvSpPr>
          <p:cNvPr id="176" name="Google Shape;176;p30"/>
          <p:cNvSpPr/>
          <p:nvPr/>
        </p:nvSpPr>
        <p:spPr>
          <a:xfrm>
            <a:off x="3700467" y="1664601"/>
            <a:ext cx="3884256" cy="2231424"/>
          </a:xfrm>
          <a:prstGeom prst="cloud">
            <a:avLst/>
          </a:prstGeom>
          <a:solidFill>
            <a:srgbClr val="C9DAF8"/>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177" name="Google Shape;177;p30"/>
          <p:cNvSpPr txBox="1">
            <a:spLocks noGrp="1"/>
          </p:cNvSpPr>
          <p:nvPr>
            <p:ph type="ctrTitle"/>
          </p:nvPr>
        </p:nvSpPr>
        <p:spPr>
          <a:xfrm>
            <a:off x="3947180" y="1405505"/>
            <a:ext cx="3714000" cy="1599470"/>
          </a:xfrm>
          <a:prstGeom prst="rect">
            <a:avLst/>
          </a:prstGeom>
        </p:spPr>
        <p:txBody>
          <a:bodyPr spcFirstLastPara="1" vert="horz" wrap="square" lIns="121900" tIns="121900" rIns="121900" bIns="121900" rtlCol="0" anchor="b" anchorCtr="0">
            <a:noAutofit/>
          </a:bodyPr>
          <a:lstStyle/>
          <a:p>
            <a:pPr algn="ctr">
              <a:spcBef>
                <a:spcPts val="0"/>
              </a:spcBef>
            </a:pPr>
            <a:r>
              <a:rPr lang="en" sz="2400" dirty="0">
                <a:latin typeface="Caveat"/>
                <a:ea typeface="Caveat"/>
                <a:cs typeface="Caveat"/>
                <a:sym typeface="Caveat"/>
              </a:rPr>
              <a:t>Key aspects of </a:t>
            </a:r>
            <a:br>
              <a:rPr lang="en" sz="2400" dirty="0">
                <a:latin typeface="Caveat"/>
                <a:ea typeface="Caveat"/>
                <a:cs typeface="Caveat"/>
                <a:sym typeface="Caveat"/>
              </a:rPr>
            </a:br>
            <a:r>
              <a:rPr lang="en" sz="2400" dirty="0">
                <a:latin typeface="Caveat"/>
                <a:ea typeface="Caveat"/>
                <a:cs typeface="Caveat"/>
                <a:sym typeface="Caveat"/>
              </a:rPr>
              <a:t>the research process</a:t>
            </a:r>
            <a:endParaRPr sz="2400" dirty="0">
              <a:latin typeface="Caveat"/>
              <a:ea typeface="Caveat"/>
              <a:cs typeface="Caveat"/>
              <a:sym typeface="Caveat"/>
            </a:endParaRPr>
          </a:p>
        </p:txBody>
      </p:sp>
      <p:sp>
        <p:nvSpPr>
          <p:cNvPr id="178" name="Google Shape;178;p30"/>
          <p:cNvSpPr txBox="1">
            <a:spLocks noGrp="1"/>
          </p:cNvSpPr>
          <p:nvPr>
            <p:ph type="subTitle" idx="1"/>
          </p:nvPr>
        </p:nvSpPr>
        <p:spPr>
          <a:xfrm>
            <a:off x="323900" y="923117"/>
            <a:ext cx="3557600" cy="5716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dirty="0"/>
              <a:t>Defining the research task / research questions</a:t>
            </a:r>
            <a:endParaRPr sz="2133" b="1" dirty="0"/>
          </a:p>
          <a:p>
            <a:pPr>
              <a:spcBef>
                <a:spcPts val="0"/>
              </a:spcBef>
              <a:spcAft>
                <a:spcPts val="0"/>
              </a:spcAft>
            </a:pPr>
            <a:endParaRPr sz="2133" dirty="0"/>
          </a:p>
        </p:txBody>
      </p:sp>
      <p:sp>
        <p:nvSpPr>
          <p:cNvPr id="179" name="Google Shape;179;p30"/>
          <p:cNvSpPr txBox="1">
            <a:spLocks noGrp="1"/>
          </p:cNvSpPr>
          <p:nvPr>
            <p:ph type="subTitle" idx="1"/>
          </p:nvPr>
        </p:nvSpPr>
        <p:spPr>
          <a:xfrm>
            <a:off x="382328" y="3059383"/>
            <a:ext cx="3357544" cy="8108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dirty="0"/>
              <a:t>Knowing where to look for information</a:t>
            </a:r>
            <a:endParaRPr sz="2133" b="1" dirty="0"/>
          </a:p>
          <a:p>
            <a:pPr>
              <a:spcBef>
                <a:spcPts val="0"/>
              </a:spcBef>
              <a:spcAft>
                <a:spcPts val="0"/>
              </a:spcAft>
            </a:pPr>
            <a:endParaRPr sz="2133" dirty="0"/>
          </a:p>
        </p:txBody>
      </p:sp>
      <p:sp>
        <p:nvSpPr>
          <p:cNvPr id="180" name="Google Shape;180;p30"/>
          <p:cNvSpPr txBox="1">
            <a:spLocks noGrp="1"/>
          </p:cNvSpPr>
          <p:nvPr>
            <p:ph type="subTitle" idx="1"/>
          </p:nvPr>
        </p:nvSpPr>
        <p:spPr>
          <a:xfrm>
            <a:off x="640300" y="5043400"/>
            <a:ext cx="3557600" cy="8716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a:t>Using suitable material and sources</a:t>
            </a:r>
            <a:endParaRPr sz="2133" b="1"/>
          </a:p>
        </p:txBody>
      </p:sp>
      <p:sp>
        <p:nvSpPr>
          <p:cNvPr id="181" name="Google Shape;181;p30"/>
          <p:cNvSpPr txBox="1">
            <a:spLocks noGrp="1"/>
          </p:cNvSpPr>
          <p:nvPr>
            <p:ph type="subTitle" idx="1"/>
          </p:nvPr>
        </p:nvSpPr>
        <p:spPr>
          <a:xfrm>
            <a:off x="4675600" y="5197867"/>
            <a:ext cx="2840800" cy="9200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dirty="0"/>
              <a:t>Managing and storing information</a:t>
            </a:r>
            <a:endParaRPr sz="2133" b="1" dirty="0"/>
          </a:p>
        </p:txBody>
      </p:sp>
      <p:sp>
        <p:nvSpPr>
          <p:cNvPr id="182" name="Google Shape;182;p30"/>
          <p:cNvSpPr txBox="1">
            <a:spLocks noGrp="1"/>
          </p:cNvSpPr>
          <p:nvPr>
            <p:ph type="subTitle" idx="1"/>
          </p:nvPr>
        </p:nvSpPr>
        <p:spPr>
          <a:xfrm>
            <a:off x="8080200" y="3023600"/>
            <a:ext cx="3464518" cy="8108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dirty="0"/>
              <a:t>Maintaining academic integrity</a:t>
            </a:r>
            <a:endParaRPr sz="2133" b="1" dirty="0"/>
          </a:p>
        </p:txBody>
      </p:sp>
      <p:sp>
        <p:nvSpPr>
          <p:cNvPr id="183" name="Google Shape;183;p30"/>
          <p:cNvSpPr txBox="1">
            <a:spLocks noGrp="1"/>
          </p:cNvSpPr>
          <p:nvPr>
            <p:ph type="subTitle" idx="1"/>
          </p:nvPr>
        </p:nvSpPr>
        <p:spPr>
          <a:xfrm>
            <a:off x="8128580" y="683917"/>
            <a:ext cx="3557600" cy="1191150"/>
          </a:xfrm>
          <a:prstGeom prst="rect">
            <a:avLst/>
          </a:prstGeom>
        </p:spPr>
        <p:txBody>
          <a:bodyPr spcFirstLastPara="1" vert="horz" wrap="square" lIns="121900" tIns="121900" rIns="121900" bIns="121900" rtlCol="0" anchor="t" anchorCtr="0">
            <a:noAutofit/>
          </a:bodyPr>
          <a:lstStyle/>
          <a:p>
            <a:pPr algn="ctr">
              <a:spcBef>
                <a:spcPts val="0"/>
              </a:spcBef>
              <a:spcAft>
                <a:spcPts val="0"/>
              </a:spcAft>
            </a:pPr>
            <a:r>
              <a:rPr lang="en" sz="2133" i="1" dirty="0"/>
              <a:t>Continuous process of review, re-evaluation &amp; revision</a:t>
            </a:r>
            <a:endParaRPr sz="2133" i="1" dirty="0"/>
          </a:p>
        </p:txBody>
      </p:sp>
      <p:cxnSp>
        <p:nvCxnSpPr>
          <p:cNvPr id="184" name="Google Shape;184;p30"/>
          <p:cNvCxnSpPr/>
          <p:nvPr/>
        </p:nvCxnSpPr>
        <p:spPr>
          <a:xfrm flipH="1">
            <a:off x="1673100" y="1857367"/>
            <a:ext cx="370000" cy="1057200"/>
          </a:xfrm>
          <a:prstGeom prst="straightConnector1">
            <a:avLst/>
          </a:prstGeom>
          <a:noFill/>
          <a:ln w="28575" cap="flat" cmpd="sng">
            <a:solidFill>
              <a:srgbClr val="6D9EEB"/>
            </a:solidFill>
            <a:prstDash val="solid"/>
            <a:round/>
            <a:headEnd type="none" w="med" len="med"/>
            <a:tailEnd type="triangle" w="med" len="med"/>
          </a:ln>
        </p:spPr>
      </p:cxnSp>
      <p:cxnSp>
        <p:nvCxnSpPr>
          <p:cNvPr id="185" name="Google Shape;185;p30"/>
          <p:cNvCxnSpPr>
            <a:endCxn id="180" idx="0"/>
          </p:cNvCxnSpPr>
          <p:nvPr/>
        </p:nvCxnSpPr>
        <p:spPr>
          <a:xfrm>
            <a:off x="1943100" y="4015000"/>
            <a:ext cx="476000" cy="1028400"/>
          </a:xfrm>
          <a:prstGeom prst="straightConnector1">
            <a:avLst/>
          </a:prstGeom>
          <a:noFill/>
          <a:ln w="28575" cap="flat" cmpd="sng">
            <a:solidFill>
              <a:srgbClr val="6D9EEB"/>
            </a:solidFill>
            <a:prstDash val="solid"/>
            <a:round/>
            <a:headEnd type="none" w="med" len="med"/>
            <a:tailEnd type="triangle" w="med" len="med"/>
          </a:ln>
        </p:spPr>
      </p:cxnSp>
      <p:cxnSp>
        <p:nvCxnSpPr>
          <p:cNvPr id="186" name="Google Shape;186;p30"/>
          <p:cNvCxnSpPr/>
          <p:nvPr/>
        </p:nvCxnSpPr>
        <p:spPr>
          <a:xfrm>
            <a:off x="3300400" y="5657867"/>
            <a:ext cx="1240400" cy="257200"/>
          </a:xfrm>
          <a:prstGeom prst="straightConnector1">
            <a:avLst/>
          </a:prstGeom>
          <a:noFill/>
          <a:ln w="28575" cap="flat" cmpd="sng">
            <a:solidFill>
              <a:srgbClr val="6D9EEB"/>
            </a:solidFill>
            <a:prstDash val="solid"/>
            <a:round/>
            <a:headEnd type="none" w="med" len="med"/>
            <a:tailEnd type="triangle" w="med" len="med"/>
          </a:ln>
        </p:spPr>
      </p:cxnSp>
      <p:cxnSp>
        <p:nvCxnSpPr>
          <p:cNvPr id="187" name="Google Shape;187;p30"/>
          <p:cNvCxnSpPr>
            <a:stCxn id="188" idx="0"/>
          </p:cNvCxnSpPr>
          <p:nvPr/>
        </p:nvCxnSpPr>
        <p:spPr>
          <a:xfrm rot="10800000" flipH="1">
            <a:off x="10237167" y="3597167"/>
            <a:ext cx="35600" cy="1064800"/>
          </a:xfrm>
          <a:prstGeom prst="straightConnector1">
            <a:avLst/>
          </a:prstGeom>
          <a:noFill/>
          <a:ln w="28575" cap="flat" cmpd="sng">
            <a:solidFill>
              <a:srgbClr val="6D9EEB"/>
            </a:solidFill>
            <a:prstDash val="solid"/>
            <a:round/>
            <a:headEnd type="none" w="med" len="med"/>
            <a:tailEnd type="triangle" w="med" len="med"/>
          </a:ln>
        </p:spPr>
      </p:cxnSp>
      <p:sp>
        <p:nvSpPr>
          <p:cNvPr id="188" name="Google Shape;188;p30"/>
          <p:cNvSpPr txBox="1">
            <a:spLocks noGrp="1"/>
          </p:cNvSpPr>
          <p:nvPr>
            <p:ph type="subTitle" idx="1"/>
          </p:nvPr>
        </p:nvSpPr>
        <p:spPr>
          <a:xfrm>
            <a:off x="8703567" y="4661967"/>
            <a:ext cx="3067200" cy="810800"/>
          </a:xfrm>
          <a:prstGeom prst="rect">
            <a:avLst/>
          </a:prstGeom>
        </p:spPr>
        <p:txBody>
          <a:bodyPr spcFirstLastPara="1" vert="horz" wrap="square" lIns="121900" tIns="121900" rIns="121900" bIns="121900" rtlCol="0" anchor="t" anchorCtr="0">
            <a:noAutofit/>
          </a:bodyPr>
          <a:lstStyle/>
          <a:p>
            <a:pPr>
              <a:spcBef>
                <a:spcPts val="0"/>
              </a:spcBef>
              <a:spcAft>
                <a:spcPts val="0"/>
              </a:spcAft>
            </a:pPr>
            <a:r>
              <a:rPr lang="en" sz="2133" b="1"/>
              <a:t>Incorporating your research into your own work</a:t>
            </a:r>
            <a:endParaRPr sz="2133" b="1"/>
          </a:p>
        </p:txBody>
      </p:sp>
      <p:cxnSp>
        <p:nvCxnSpPr>
          <p:cNvPr id="189" name="Google Shape;189;p30"/>
          <p:cNvCxnSpPr>
            <a:stCxn id="181" idx="3"/>
          </p:cNvCxnSpPr>
          <p:nvPr/>
        </p:nvCxnSpPr>
        <p:spPr>
          <a:xfrm rot="10800000" flipH="1">
            <a:off x="7516400" y="5311467"/>
            <a:ext cx="1127600" cy="346400"/>
          </a:xfrm>
          <a:prstGeom prst="straightConnector1">
            <a:avLst/>
          </a:prstGeom>
          <a:noFill/>
          <a:ln w="28575" cap="flat" cmpd="sng">
            <a:solidFill>
              <a:srgbClr val="6D9EEB"/>
            </a:solidFill>
            <a:prstDash val="solid"/>
            <a:round/>
            <a:headEnd type="none" w="med" len="med"/>
            <a:tailEnd type="triangle" w="med" len="med"/>
          </a:ln>
        </p:spPr>
      </p:cxnSp>
      <p:cxnSp>
        <p:nvCxnSpPr>
          <p:cNvPr id="190" name="Google Shape;190;p30"/>
          <p:cNvCxnSpPr>
            <a:cxnSpLocks/>
            <a:endCxn id="183" idx="1"/>
          </p:cNvCxnSpPr>
          <p:nvPr/>
        </p:nvCxnSpPr>
        <p:spPr>
          <a:xfrm flipV="1">
            <a:off x="7642580" y="1279492"/>
            <a:ext cx="486000" cy="194626"/>
          </a:xfrm>
          <a:prstGeom prst="straightConnector1">
            <a:avLst/>
          </a:prstGeom>
          <a:noFill/>
          <a:ln w="9525" cap="flat" cmpd="sng">
            <a:solidFill>
              <a:srgbClr val="6D9EEB"/>
            </a:solidFill>
            <a:prstDash val="solid"/>
            <a:round/>
            <a:headEnd type="none" w="med" len="med"/>
            <a:tailEnd type="triangle" w="med" len="med"/>
          </a:ln>
        </p:spPr>
      </p:cxnSp>
      <p:cxnSp>
        <p:nvCxnSpPr>
          <p:cNvPr id="191" name="Google Shape;191;p30"/>
          <p:cNvCxnSpPr/>
          <p:nvPr/>
        </p:nvCxnSpPr>
        <p:spPr>
          <a:xfrm flipH="1">
            <a:off x="3486267" y="871533"/>
            <a:ext cx="542800" cy="371600"/>
          </a:xfrm>
          <a:prstGeom prst="straightConnector1">
            <a:avLst/>
          </a:prstGeom>
          <a:noFill/>
          <a:ln w="9525" cap="flat" cmpd="sng">
            <a:solidFill>
              <a:srgbClr val="6D9EEB"/>
            </a:solidFill>
            <a:prstDash val="solid"/>
            <a:round/>
            <a:headEnd type="none" w="med" len="med"/>
            <a:tailEnd type="triangl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5"/>
                                        </p:tgtEl>
                                        <p:attrNameLst>
                                          <p:attrName>style.visibility</p:attrName>
                                        </p:attrNameLst>
                                      </p:cBhvr>
                                      <p:to>
                                        <p:strVal val="visible"/>
                                      </p:to>
                                    </p:set>
                                    <p:animEffect transition="in" filter="fade">
                                      <p:cBhvr>
                                        <p:cTn id="7" dur="1100"/>
                                        <p:tgtEl>
                                          <p:spTgt spid="175"/>
                                        </p:tgtEl>
                                      </p:cBhvr>
                                    </p:animEffect>
                                  </p:childTnLst>
                                </p:cTn>
                              </p:par>
                              <p:par>
                                <p:cTn id="8" presetID="10" presetClass="entr" presetSubtype="0" fill="hold" nodeType="withEffect">
                                  <p:stCondLst>
                                    <p:cond delay="0"/>
                                  </p:stCondLst>
                                  <p:childTnLst>
                                    <p:set>
                                      <p:cBhvr>
                                        <p:cTn id="9" dur="1" fill="hold">
                                          <p:stCondLst>
                                            <p:cond delay="0"/>
                                          </p:stCondLst>
                                        </p:cTn>
                                        <p:tgtEl>
                                          <p:spTgt spid="176"/>
                                        </p:tgtEl>
                                        <p:attrNameLst>
                                          <p:attrName>style.visibility</p:attrName>
                                        </p:attrNameLst>
                                      </p:cBhvr>
                                      <p:to>
                                        <p:strVal val="visible"/>
                                      </p:to>
                                    </p:set>
                                    <p:animEffect transition="in" filter="fade">
                                      <p:cBhvr>
                                        <p:cTn id="10" dur="1000"/>
                                        <p:tgtEl>
                                          <p:spTgt spid="176"/>
                                        </p:tgtEl>
                                      </p:cBhvr>
                                    </p:animEffect>
                                  </p:childTnLst>
                                </p:cTn>
                              </p:par>
                              <p:par>
                                <p:cTn id="11" presetID="10" presetClass="entr" presetSubtype="0" fill="hold" nodeType="withEffect">
                                  <p:stCondLst>
                                    <p:cond delay="0"/>
                                  </p:stCondLst>
                                  <p:childTnLst>
                                    <p:set>
                                      <p:cBhvr>
                                        <p:cTn id="12" dur="1" fill="hold">
                                          <p:stCondLst>
                                            <p:cond delay="0"/>
                                          </p:stCondLst>
                                        </p:cTn>
                                        <p:tgtEl>
                                          <p:spTgt spid="177"/>
                                        </p:tgtEl>
                                        <p:attrNameLst>
                                          <p:attrName>style.visibility</p:attrName>
                                        </p:attrNameLst>
                                      </p:cBhvr>
                                      <p:to>
                                        <p:strVal val="visible"/>
                                      </p:to>
                                    </p:set>
                                    <p:animEffect transition="in" filter="fade">
                                      <p:cBhvr>
                                        <p:cTn id="13" dur="1000"/>
                                        <p:tgtEl>
                                          <p:spTgt spid="17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78"/>
                                        </p:tgtEl>
                                        <p:attrNameLst>
                                          <p:attrName>style.visibility</p:attrName>
                                        </p:attrNameLst>
                                      </p:cBhvr>
                                      <p:to>
                                        <p:strVal val="visible"/>
                                      </p:to>
                                    </p:set>
                                    <p:animEffect transition="in" filter="fade">
                                      <p:cBhvr>
                                        <p:cTn id="18" dur="1000"/>
                                        <p:tgtEl>
                                          <p:spTgt spid="17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4"/>
                                        </p:tgtEl>
                                        <p:attrNameLst>
                                          <p:attrName>style.visibility</p:attrName>
                                        </p:attrNameLst>
                                      </p:cBhvr>
                                      <p:to>
                                        <p:strVal val="visible"/>
                                      </p:to>
                                    </p:set>
                                    <p:animEffect transition="in" filter="fade">
                                      <p:cBhvr>
                                        <p:cTn id="23" dur="1100"/>
                                        <p:tgtEl>
                                          <p:spTgt spid="184"/>
                                        </p:tgtEl>
                                      </p:cBhvr>
                                    </p:animEffect>
                                  </p:childTnLst>
                                </p:cTn>
                              </p:par>
                            </p:childTnLst>
                          </p:cTn>
                        </p:par>
                        <p:par>
                          <p:cTn id="24" fill="hold">
                            <p:stCondLst>
                              <p:cond delay="1100"/>
                            </p:stCondLst>
                            <p:childTnLst>
                              <p:par>
                                <p:cTn id="25" presetID="10" presetClass="entr" presetSubtype="0" fill="hold" nodeType="afterEffect">
                                  <p:stCondLst>
                                    <p:cond delay="0"/>
                                  </p:stCondLst>
                                  <p:childTnLst>
                                    <p:set>
                                      <p:cBhvr>
                                        <p:cTn id="26" dur="1" fill="hold">
                                          <p:stCondLst>
                                            <p:cond delay="0"/>
                                          </p:stCondLst>
                                        </p:cTn>
                                        <p:tgtEl>
                                          <p:spTgt spid="179"/>
                                        </p:tgtEl>
                                        <p:attrNameLst>
                                          <p:attrName>style.visibility</p:attrName>
                                        </p:attrNameLst>
                                      </p:cBhvr>
                                      <p:to>
                                        <p:strVal val="visible"/>
                                      </p:to>
                                    </p:set>
                                    <p:animEffect transition="in" filter="fade">
                                      <p:cBhvr>
                                        <p:cTn id="27" dur="1000"/>
                                        <p:tgtEl>
                                          <p:spTgt spid="17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5"/>
                                        </p:tgtEl>
                                        <p:attrNameLst>
                                          <p:attrName>style.visibility</p:attrName>
                                        </p:attrNameLst>
                                      </p:cBhvr>
                                      <p:to>
                                        <p:strVal val="visible"/>
                                      </p:to>
                                    </p:set>
                                    <p:animEffect transition="in" filter="fade">
                                      <p:cBhvr>
                                        <p:cTn id="32" dur="1000"/>
                                        <p:tgtEl>
                                          <p:spTgt spid="185"/>
                                        </p:tgtEl>
                                      </p:cBhvr>
                                    </p:animEffect>
                                  </p:childTnLst>
                                </p:cTn>
                              </p:par>
                            </p:childTnLst>
                          </p:cTn>
                        </p:par>
                        <p:par>
                          <p:cTn id="33" fill="hold">
                            <p:stCondLst>
                              <p:cond delay="1000"/>
                            </p:stCondLst>
                            <p:childTnLst>
                              <p:par>
                                <p:cTn id="34" presetID="10" presetClass="entr" presetSubtype="0" fill="hold" nodeType="afterEffect">
                                  <p:stCondLst>
                                    <p:cond delay="0"/>
                                  </p:stCondLst>
                                  <p:childTnLst>
                                    <p:set>
                                      <p:cBhvr>
                                        <p:cTn id="35" dur="1" fill="hold">
                                          <p:stCondLst>
                                            <p:cond delay="0"/>
                                          </p:stCondLst>
                                        </p:cTn>
                                        <p:tgtEl>
                                          <p:spTgt spid="180"/>
                                        </p:tgtEl>
                                        <p:attrNameLst>
                                          <p:attrName>style.visibility</p:attrName>
                                        </p:attrNameLst>
                                      </p:cBhvr>
                                      <p:to>
                                        <p:strVal val="visible"/>
                                      </p:to>
                                    </p:set>
                                    <p:animEffect transition="in" filter="fade">
                                      <p:cBhvr>
                                        <p:cTn id="36" dur="1000"/>
                                        <p:tgtEl>
                                          <p:spTgt spid="18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86"/>
                                        </p:tgtEl>
                                        <p:attrNameLst>
                                          <p:attrName>style.visibility</p:attrName>
                                        </p:attrNameLst>
                                      </p:cBhvr>
                                      <p:to>
                                        <p:strVal val="visible"/>
                                      </p:to>
                                    </p:set>
                                    <p:animEffect transition="in" filter="fade">
                                      <p:cBhvr>
                                        <p:cTn id="41" dur="1000"/>
                                        <p:tgtEl>
                                          <p:spTgt spid="186"/>
                                        </p:tgtEl>
                                      </p:cBhvr>
                                    </p:animEffect>
                                  </p:childTnLst>
                                </p:cTn>
                              </p:par>
                            </p:childTnLst>
                          </p:cTn>
                        </p:par>
                        <p:par>
                          <p:cTn id="42" fill="hold">
                            <p:stCondLst>
                              <p:cond delay="1000"/>
                            </p:stCondLst>
                            <p:childTnLst>
                              <p:par>
                                <p:cTn id="43" presetID="10" presetClass="entr" presetSubtype="0" fill="hold" nodeType="afterEffect">
                                  <p:stCondLst>
                                    <p:cond delay="0"/>
                                  </p:stCondLst>
                                  <p:childTnLst>
                                    <p:set>
                                      <p:cBhvr>
                                        <p:cTn id="44" dur="1" fill="hold">
                                          <p:stCondLst>
                                            <p:cond delay="0"/>
                                          </p:stCondLst>
                                        </p:cTn>
                                        <p:tgtEl>
                                          <p:spTgt spid="181"/>
                                        </p:tgtEl>
                                        <p:attrNameLst>
                                          <p:attrName>style.visibility</p:attrName>
                                        </p:attrNameLst>
                                      </p:cBhvr>
                                      <p:to>
                                        <p:strVal val="visible"/>
                                      </p:to>
                                    </p:set>
                                    <p:animEffect transition="in" filter="fade">
                                      <p:cBhvr>
                                        <p:cTn id="45" dur="1000"/>
                                        <p:tgtEl>
                                          <p:spTgt spid="18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89"/>
                                        </p:tgtEl>
                                        <p:attrNameLst>
                                          <p:attrName>style.visibility</p:attrName>
                                        </p:attrNameLst>
                                      </p:cBhvr>
                                      <p:to>
                                        <p:strVal val="visible"/>
                                      </p:to>
                                    </p:set>
                                    <p:animEffect transition="in" filter="fade">
                                      <p:cBhvr>
                                        <p:cTn id="50" dur="1000"/>
                                        <p:tgtEl>
                                          <p:spTgt spid="189"/>
                                        </p:tgtEl>
                                      </p:cBhvr>
                                    </p:animEffect>
                                  </p:childTnLst>
                                </p:cTn>
                              </p:par>
                            </p:childTnLst>
                          </p:cTn>
                        </p:par>
                        <p:par>
                          <p:cTn id="51" fill="hold">
                            <p:stCondLst>
                              <p:cond delay="1000"/>
                            </p:stCondLst>
                            <p:childTnLst>
                              <p:par>
                                <p:cTn id="52" presetID="10" presetClass="entr" presetSubtype="0" fill="hold" nodeType="afterEffect">
                                  <p:stCondLst>
                                    <p:cond delay="0"/>
                                  </p:stCondLst>
                                  <p:childTnLst>
                                    <p:set>
                                      <p:cBhvr>
                                        <p:cTn id="53" dur="1" fill="hold">
                                          <p:stCondLst>
                                            <p:cond delay="0"/>
                                          </p:stCondLst>
                                        </p:cTn>
                                        <p:tgtEl>
                                          <p:spTgt spid="188"/>
                                        </p:tgtEl>
                                        <p:attrNameLst>
                                          <p:attrName>style.visibility</p:attrName>
                                        </p:attrNameLst>
                                      </p:cBhvr>
                                      <p:to>
                                        <p:strVal val="visible"/>
                                      </p:to>
                                    </p:set>
                                    <p:animEffect transition="in" filter="fade">
                                      <p:cBhvr>
                                        <p:cTn id="54" dur="1000"/>
                                        <p:tgtEl>
                                          <p:spTgt spid="188"/>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187"/>
                                        </p:tgtEl>
                                        <p:attrNameLst>
                                          <p:attrName>style.visibility</p:attrName>
                                        </p:attrNameLst>
                                      </p:cBhvr>
                                      <p:to>
                                        <p:strVal val="visible"/>
                                      </p:to>
                                    </p:set>
                                    <p:animEffect transition="in" filter="fade">
                                      <p:cBhvr>
                                        <p:cTn id="59" dur="1000"/>
                                        <p:tgtEl>
                                          <p:spTgt spid="187"/>
                                        </p:tgtEl>
                                      </p:cBhvr>
                                    </p:animEffect>
                                  </p:childTnLst>
                                </p:cTn>
                              </p:par>
                            </p:childTnLst>
                          </p:cTn>
                        </p:par>
                        <p:par>
                          <p:cTn id="60" fill="hold">
                            <p:stCondLst>
                              <p:cond delay="1000"/>
                            </p:stCondLst>
                            <p:childTnLst>
                              <p:par>
                                <p:cTn id="61" presetID="10" presetClass="entr" presetSubtype="0" fill="hold" nodeType="afterEffect">
                                  <p:stCondLst>
                                    <p:cond delay="0"/>
                                  </p:stCondLst>
                                  <p:childTnLst>
                                    <p:set>
                                      <p:cBhvr>
                                        <p:cTn id="62" dur="1" fill="hold">
                                          <p:stCondLst>
                                            <p:cond delay="0"/>
                                          </p:stCondLst>
                                        </p:cTn>
                                        <p:tgtEl>
                                          <p:spTgt spid="182"/>
                                        </p:tgtEl>
                                        <p:attrNameLst>
                                          <p:attrName>style.visibility</p:attrName>
                                        </p:attrNameLst>
                                      </p:cBhvr>
                                      <p:to>
                                        <p:strVal val="visible"/>
                                      </p:to>
                                    </p:set>
                                    <p:animEffect transition="in" filter="fade">
                                      <p:cBhvr>
                                        <p:cTn id="63" dur="1000"/>
                                        <p:tgtEl>
                                          <p:spTgt spid="182"/>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183"/>
                                        </p:tgtEl>
                                        <p:attrNameLst>
                                          <p:attrName>style.visibility</p:attrName>
                                        </p:attrNameLst>
                                      </p:cBhvr>
                                      <p:to>
                                        <p:strVal val="visible"/>
                                      </p:to>
                                    </p:set>
                                    <p:animEffect transition="in" filter="fade">
                                      <p:cBhvr>
                                        <p:cTn id="68" dur="1000"/>
                                        <p:tgtEl>
                                          <p:spTgt spid="183"/>
                                        </p:tgtEl>
                                      </p:cBhvr>
                                    </p:animEffect>
                                  </p:childTnLst>
                                </p:cTn>
                              </p:par>
                              <p:par>
                                <p:cTn id="69" presetID="10" presetClass="entr" presetSubtype="0" fill="hold" nodeType="withEffect">
                                  <p:stCondLst>
                                    <p:cond delay="0"/>
                                  </p:stCondLst>
                                  <p:childTnLst>
                                    <p:set>
                                      <p:cBhvr>
                                        <p:cTn id="70" dur="1" fill="hold">
                                          <p:stCondLst>
                                            <p:cond delay="0"/>
                                          </p:stCondLst>
                                        </p:cTn>
                                        <p:tgtEl>
                                          <p:spTgt spid="190"/>
                                        </p:tgtEl>
                                        <p:attrNameLst>
                                          <p:attrName>style.visibility</p:attrName>
                                        </p:attrNameLst>
                                      </p:cBhvr>
                                      <p:to>
                                        <p:strVal val="visible"/>
                                      </p:to>
                                    </p:set>
                                    <p:animEffect transition="in" filter="fade">
                                      <p:cBhvr>
                                        <p:cTn id="71" dur="1000"/>
                                        <p:tgtEl>
                                          <p:spTgt spid="190"/>
                                        </p:tgtEl>
                                      </p:cBhvr>
                                    </p:animEffect>
                                  </p:childTnLst>
                                </p:cTn>
                              </p:par>
                              <p:par>
                                <p:cTn id="72" presetID="10" presetClass="entr" presetSubtype="0" fill="hold" nodeType="withEffect">
                                  <p:stCondLst>
                                    <p:cond delay="0"/>
                                  </p:stCondLst>
                                  <p:childTnLst>
                                    <p:set>
                                      <p:cBhvr>
                                        <p:cTn id="73" dur="1" fill="hold">
                                          <p:stCondLst>
                                            <p:cond delay="0"/>
                                          </p:stCondLst>
                                        </p:cTn>
                                        <p:tgtEl>
                                          <p:spTgt spid="191"/>
                                        </p:tgtEl>
                                        <p:attrNameLst>
                                          <p:attrName>style.visibility</p:attrName>
                                        </p:attrNameLst>
                                      </p:cBhvr>
                                      <p:to>
                                        <p:strVal val="visible"/>
                                      </p:to>
                                    </p:set>
                                    <p:animEffect transition="in" filter="fade">
                                      <p:cBhvr>
                                        <p:cTn id="74" dur="1000"/>
                                        <p:tgtEl>
                                          <p:spTgt spid="1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9"/>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r>
              <a:rPr lang="en" b="1"/>
              <a:t>Finding &amp; Evaluating Sources</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Why use other sources?</a:t>
            </a:r>
            <a:endParaRPr b="1"/>
          </a:p>
        </p:txBody>
      </p:sp>
      <p:sp>
        <p:nvSpPr>
          <p:cNvPr id="184" name="Google Shape;184;p29"/>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Why do I need to refer to other sources in my work?</a:t>
            </a:r>
            <a:endParaRPr sz="2133" dirty="0">
              <a:solidFill>
                <a:srgbClr val="0070C0"/>
              </a:solidFill>
            </a:endParaRPr>
          </a:p>
          <a:p>
            <a:pPr marL="1219170" indent="-440256">
              <a:lnSpc>
                <a:spcPct val="150000"/>
              </a:lnSpc>
              <a:spcBef>
                <a:spcPts val="533"/>
              </a:spcBef>
              <a:spcAft>
                <a:spcPts val="0"/>
              </a:spcAft>
              <a:buSzPts val="1600"/>
              <a:buFont typeface="Wingdings" panose="05000000000000000000" pitchFamily="2" charset="2"/>
              <a:buChar char="§"/>
            </a:pPr>
            <a:r>
              <a:rPr lang="en" sz="2133" dirty="0"/>
              <a:t>You need to use more than personal opinion and generalised claims in academic work</a:t>
            </a:r>
            <a:endParaRPr sz="2133" dirty="0"/>
          </a:p>
          <a:p>
            <a:pPr marL="1219170" indent="-440256">
              <a:lnSpc>
                <a:spcPct val="150000"/>
              </a:lnSpc>
              <a:spcBef>
                <a:spcPts val="0"/>
              </a:spcBef>
              <a:spcAft>
                <a:spcPts val="0"/>
              </a:spcAft>
              <a:buSzPts val="1600"/>
              <a:buFont typeface="Wingdings" panose="05000000000000000000" pitchFamily="2" charset="2"/>
              <a:buChar char="§"/>
            </a:pPr>
            <a:r>
              <a:rPr lang="en" sz="2133" dirty="0"/>
              <a:t>You need to draw on reliable, expert sources to support your own ideas, provide evidence for your claims, etc.</a:t>
            </a:r>
            <a:endParaRPr sz="2133" dirty="0"/>
          </a:p>
          <a:p>
            <a:pPr marL="1219170" indent="-440256">
              <a:lnSpc>
                <a:spcPct val="150000"/>
              </a:lnSpc>
              <a:spcBef>
                <a:spcPts val="0"/>
              </a:spcBef>
              <a:spcAft>
                <a:spcPts val="0"/>
              </a:spcAft>
              <a:buSzPts val="1600"/>
              <a:buFont typeface="Wingdings" panose="05000000000000000000" pitchFamily="2" charset="2"/>
              <a:buChar char="§"/>
            </a:pPr>
            <a:r>
              <a:rPr lang="en" sz="2133" dirty="0"/>
              <a:t>Demonstrates that you have developed a deep understanding of a topic, read around the subject and have analysed and evaluated different arguments, theories and concepts related to the topic</a:t>
            </a:r>
            <a:endParaRPr sz="2133" dirty="0"/>
          </a:p>
        </p:txBody>
      </p:sp>
      <p:pic>
        <p:nvPicPr>
          <p:cNvPr id="185" name="Google Shape;185;p29"/>
          <p:cNvPicPr preferRelativeResize="0"/>
          <p:nvPr/>
        </p:nvPicPr>
        <p:blipFill>
          <a:blip r:embed="rId3">
            <a:alphaModFix/>
          </a:blip>
          <a:stretch>
            <a:fillRect/>
          </a:stretch>
        </p:blipFill>
        <p:spPr>
          <a:xfrm>
            <a:off x="736202" y="260368"/>
            <a:ext cx="2026333" cy="1139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
                                            <p:txEl>
                                              <p:pRg st="0" end="0"/>
                                            </p:txEl>
                                          </p:spTgt>
                                        </p:tgtEl>
                                        <p:attrNameLst>
                                          <p:attrName>style.visibility</p:attrName>
                                        </p:attrNameLst>
                                      </p:cBhvr>
                                      <p:to>
                                        <p:strVal val="visible"/>
                                      </p:to>
                                    </p:set>
                                    <p:animEffect transition="in" filter="fade">
                                      <p:cBhvr>
                                        <p:cTn id="7" dur="1000"/>
                                        <p:tgtEl>
                                          <p:spTgt spid="18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
                                            <p:txEl>
                                              <p:pRg st="1" end="1"/>
                                            </p:txEl>
                                          </p:spTgt>
                                        </p:tgtEl>
                                        <p:attrNameLst>
                                          <p:attrName>style.visibility</p:attrName>
                                        </p:attrNameLst>
                                      </p:cBhvr>
                                      <p:to>
                                        <p:strVal val="visible"/>
                                      </p:to>
                                    </p:set>
                                    <p:animEffect transition="in" filter="fade">
                                      <p:cBhvr>
                                        <p:cTn id="12" dur="1000"/>
                                        <p:tgtEl>
                                          <p:spTgt spid="18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
                                            <p:txEl>
                                              <p:pRg st="2" end="2"/>
                                            </p:txEl>
                                          </p:spTgt>
                                        </p:tgtEl>
                                        <p:attrNameLst>
                                          <p:attrName>style.visibility</p:attrName>
                                        </p:attrNameLst>
                                      </p:cBhvr>
                                      <p:to>
                                        <p:strVal val="visible"/>
                                      </p:to>
                                    </p:set>
                                    <p:animEffect transition="in" filter="fade">
                                      <p:cBhvr>
                                        <p:cTn id="17" dur="1000"/>
                                        <p:tgtEl>
                                          <p:spTgt spid="18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
                                            <p:txEl>
                                              <p:pRg st="3" end="3"/>
                                            </p:txEl>
                                          </p:spTgt>
                                        </p:tgtEl>
                                        <p:attrNameLst>
                                          <p:attrName>style.visibility</p:attrName>
                                        </p:attrNameLst>
                                      </p:cBhvr>
                                      <p:to>
                                        <p:strVal val="visible"/>
                                      </p:to>
                                    </p:set>
                                    <p:animEffect transition="in" filter="fade">
                                      <p:cBhvr>
                                        <p:cTn id="22" dur="1000"/>
                                        <p:tgtEl>
                                          <p:spTgt spid="18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31"/>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r>
              <a:rPr lang="en" b="1"/>
              <a:t>Academic Research</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Defining the research task </a:t>
            </a:r>
            <a:endParaRPr b="1"/>
          </a:p>
        </p:txBody>
      </p:sp>
      <p:sp>
        <p:nvSpPr>
          <p:cNvPr id="197" name="Google Shape;197;p31"/>
          <p:cNvSpPr txBox="1">
            <a:spLocks noGrp="1"/>
          </p:cNvSpPr>
          <p:nvPr>
            <p:ph type="body" idx="1"/>
          </p:nvPr>
        </p:nvSpPr>
        <p:spPr>
          <a:xfrm>
            <a:off x="3285970" y="518160"/>
            <a:ext cx="8444797" cy="546674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u="sng" dirty="0"/>
              <a:t>WHAT</a:t>
            </a:r>
            <a:r>
              <a:rPr lang="en" sz="2267" b="1" dirty="0"/>
              <a:t> do I need to research?</a:t>
            </a:r>
            <a:endParaRPr sz="2267" b="1" dirty="0"/>
          </a:p>
          <a:p>
            <a:pPr marL="999053" lvl="1" indent="-457200">
              <a:lnSpc>
                <a:spcPct val="150000"/>
              </a:lnSpc>
              <a:spcBef>
                <a:spcPts val="533"/>
              </a:spcBef>
              <a:spcAft>
                <a:spcPts val="0"/>
              </a:spcAft>
              <a:buSzPts val="1600"/>
              <a:buFont typeface="Wingdings" panose="05000000000000000000" pitchFamily="2" charset="2"/>
              <a:buChar char="§"/>
            </a:pPr>
            <a:r>
              <a:rPr lang="en" sz="2133" dirty="0"/>
              <a:t>Analysing the task - identifying the specific area of the topic that I need to write about/present</a:t>
            </a:r>
            <a:endParaRPr sz="2133" dirty="0"/>
          </a:p>
          <a:p>
            <a:pPr marL="999053" lvl="1" indent="-457200">
              <a:lnSpc>
                <a:spcPct val="150000"/>
              </a:lnSpc>
              <a:spcBef>
                <a:spcPts val="533"/>
              </a:spcBef>
              <a:spcAft>
                <a:spcPts val="0"/>
              </a:spcAft>
              <a:buSzPts val="1600"/>
              <a:buFont typeface="Wingdings" panose="05000000000000000000" pitchFamily="2" charset="2"/>
              <a:buChar char="§"/>
            </a:pPr>
            <a:r>
              <a:rPr lang="en" sz="2133" dirty="0"/>
              <a:t>What do I already know about the topic? What can I predict?</a:t>
            </a:r>
            <a:endParaRPr sz="2133" dirty="0"/>
          </a:p>
          <a:p>
            <a:pPr marL="999053" lvl="1" indent="-457200">
              <a:lnSpc>
                <a:spcPct val="150000"/>
              </a:lnSpc>
              <a:spcBef>
                <a:spcPts val="533"/>
              </a:spcBef>
              <a:spcAft>
                <a:spcPts val="0"/>
              </a:spcAft>
              <a:buSzPts val="1600"/>
              <a:buFont typeface="Wingdings" panose="05000000000000000000" pitchFamily="2" charset="2"/>
              <a:buChar char="§"/>
            </a:pPr>
            <a:r>
              <a:rPr lang="en" sz="2133" dirty="0"/>
              <a:t>What do I need to know to complete the task?</a:t>
            </a:r>
            <a:endParaRPr sz="2133" dirty="0"/>
          </a:p>
          <a:p>
            <a:pPr marL="1388510" lvl="2" indent="-457200">
              <a:lnSpc>
                <a:spcPct val="150000"/>
              </a:lnSpc>
              <a:spcBef>
                <a:spcPts val="533"/>
              </a:spcBef>
              <a:spcAft>
                <a:spcPts val="0"/>
              </a:spcAft>
              <a:buSzPts val="1600"/>
              <a:buFont typeface="Wingdings" panose="05000000000000000000" pitchFamily="2" charset="2"/>
              <a:buChar char="§"/>
            </a:pPr>
            <a:r>
              <a:rPr lang="en" sz="1867" dirty="0"/>
              <a:t>Background information / theories &amp; concepts - differing views / case studies / examples / data &amp; statistics, etc.</a:t>
            </a:r>
            <a:endParaRPr sz="1867" dirty="0"/>
          </a:p>
          <a:p>
            <a:pPr marL="1405443" lvl="2" indent="-457200">
              <a:lnSpc>
                <a:spcPct val="150000"/>
              </a:lnSpc>
              <a:spcBef>
                <a:spcPts val="533"/>
              </a:spcBef>
              <a:spcAft>
                <a:spcPts val="0"/>
              </a:spcAft>
              <a:buSzPts val="1400"/>
              <a:buFont typeface="Wingdings" panose="05000000000000000000" pitchFamily="2" charset="2"/>
              <a:buChar char="§"/>
            </a:pPr>
            <a:r>
              <a:rPr lang="en" sz="1867" dirty="0"/>
              <a:t>Make a list of research questions</a:t>
            </a:r>
            <a:endParaRPr sz="1867" dirty="0"/>
          </a:p>
          <a:p>
            <a:pPr marL="931321" lvl="1" indent="-457200">
              <a:lnSpc>
                <a:spcPct val="150000"/>
              </a:lnSpc>
              <a:spcBef>
                <a:spcPts val="533"/>
              </a:spcBef>
              <a:spcAft>
                <a:spcPts val="0"/>
              </a:spcAft>
              <a:buSzPts val="1600"/>
              <a:buFont typeface="Wingdings" panose="05000000000000000000" pitchFamily="2" charset="2"/>
              <a:buChar char="§"/>
            </a:pPr>
            <a:r>
              <a:rPr lang="en" sz="2133" dirty="0"/>
              <a:t>Overall scope of the research - essay word limit / length of presentation / how much time is available</a:t>
            </a:r>
            <a:endParaRPr sz="2133" dirty="0"/>
          </a:p>
          <a:p>
            <a:pPr marL="0" indent="0">
              <a:lnSpc>
                <a:spcPct val="150000"/>
              </a:lnSpc>
              <a:spcBef>
                <a:spcPts val="533"/>
              </a:spcBef>
              <a:spcAft>
                <a:spcPts val="0"/>
              </a:spcAft>
              <a:buNone/>
            </a:pPr>
            <a:endParaRPr sz="2133" dirty="0"/>
          </a:p>
        </p:txBody>
      </p:sp>
      <p:pic>
        <p:nvPicPr>
          <p:cNvPr id="198" name="Google Shape;198;p31"/>
          <p:cNvPicPr preferRelativeResize="0"/>
          <p:nvPr/>
        </p:nvPicPr>
        <p:blipFill>
          <a:blip r:embed="rId3">
            <a:alphaModFix/>
          </a:blip>
          <a:stretch>
            <a:fillRect/>
          </a:stretch>
        </p:blipFill>
        <p:spPr>
          <a:xfrm>
            <a:off x="907452" y="104769"/>
            <a:ext cx="1695433" cy="1695433"/>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7">
                                            <p:txEl>
                                              <p:pRg st="0" end="0"/>
                                            </p:txEl>
                                          </p:spTgt>
                                        </p:tgtEl>
                                        <p:attrNameLst>
                                          <p:attrName>style.visibility</p:attrName>
                                        </p:attrNameLst>
                                      </p:cBhvr>
                                      <p:to>
                                        <p:strVal val="visible"/>
                                      </p:to>
                                    </p:set>
                                    <p:animEffect transition="in" filter="fade">
                                      <p:cBhvr>
                                        <p:cTn id="7" dur="1000"/>
                                        <p:tgtEl>
                                          <p:spTgt spid="19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7">
                                            <p:txEl>
                                              <p:pRg st="1" end="1"/>
                                            </p:txEl>
                                          </p:spTgt>
                                        </p:tgtEl>
                                        <p:attrNameLst>
                                          <p:attrName>style.visibility</p:attrName>
                                        </p:attrNameLst>
                                      </p:cBhvr>
                                      <p:to>
                                        <p:strVal val="visible"/>
                                      </p:to>
                                    </p:set>
                                    <p:animEffect transition="in" filter="fade">
                                      <p:cBhvr>
                                        <p:cTn id="12" dur="1000"/>
                                        <p:tgtEl>
                                          <p:spTgt spid="19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7">
                                            <p:txEl>
                                              <p:pRg st="2" end="2"/>
                                            </p:txEl>
                                          </p:spTgt>
                                        </p:tgtEl>
                                        <p:attrNameLst>
                                          <p:attrName>style.visibility</p:attrName>
                                        </p:attrNameLst>
                                      </p:cBhvr>
                                      <p:to>
                                        <p:strVal val="visible"/>
                                      </p:to>
                                    </p:set>
                                    <p:animEffect transition="in" filter="fade">
                                      <p:cBhvr>
                                        <p:cTn id="17" dur="1000"/>
                                        <p:tgtEl>
                                          <p:spTgt spid="19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7">
                                            <p:txEl>
                                              <p:pRg st="3" end="3"/>
                                            </p:txEl>
                                          </p:spTgt>
                                        </p:tgtEl>
                                        <p:attrNameLst>
                                          <p:attrName>style.visibility</p:attrName>
                                        </p:attrNameLst>
                                      </p:cBhvr>
                                      <p:to>
                                        <p:strVal val="visible"/>
                                      </p:to>
                                    </p:set>
                                    <p:animEffect transition="in" filter="fade">
                                      <p:cBhvr>
                                        <p:cTn id="22" dur="1000"/>
                                        <p:tgtEl>
                                          <p:spTgt spid="19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7">
                                            <p:txEl>
                                              <p:pRg st="4" end="4"/>
                                            </p:txEl>
                                          </p:spTgt>
                                        </p:tgtEl>
                                        <p:attrNameLst>
                                          <p:attrName>style.visibility</p:attrName>
                                        </p:attrNameLst>
                                      </p:cBhvr>
                                      <p:to>
                                        <p:strVal val="visible"/>
                                      </p:to>
                                    </p:set>
                                    <p:animEffect transition="in" filter="fade">
                                      <p:cBhvr>
                                        <p:cTn id="27" dur="1000"/>
                                        <p:tgtEl>
                                          <p:spTgt spid="19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7">
                                            <p:txEl>
                                              <p:pRg st="5" end="5"/>
                                            </p:txEl>
                                          </p:spTgt>
                                        </p:tgtEl>
                                        <p:attrNameLst>
                                          <p:attrName>style.visibility</p:attrName>
                                        </p:attrNameLst>
                                      </p:cBhvr>
                                      <p:to>
                                        <p:strVal val="visible"/>
                                      </p:to>
                                    </p:set>
                                    <p:animEffect transition="in" filter="fade">
                                      <p:cBhvr>
                                        <p:cTn id="32" dur="1000"/>
                                        <p:tgtEl>
                                          <p:spTgt spid="19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7">
                                            <p:txEl>
                                              <p:pRg st="6" end="6"/>
                                            </p:txEl>
                                          </p:spTgt>
                                        </p:tgtEl>
                                        <p:attrNameLst>
                                          <p:attrName>style.visibility</p:attrName>
                                        </p:attrNameLst>
                                      </p:cBhvr>
                                      <p:to>
                                        <p:strVal val="visible"/>
                                      </p:to>
                                    </p:set>
                                    <p:animEffect transition="in" filter="fade">
                                      <p:cBhvr>
                                        <p:cTn id="37" dur="1000"/>
                                        <p:tgtEl>
                                          <p:spTgt spid="1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2"/>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r>
              <a:rPr lang="en" b="1"/>
              <a:t>Key Aspects of Academic Research</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Where to find information </a:t>
            </a:r>
            <a:endParaRPr b="1"/>
          </a:p>
        </p:txBody>
      </p:sp>
      <p:sp>
        <p:nvSpPr>
          <p:cNvPr id="204" name="Google Shape;204;p32"/>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endParaRPr lang="en" sz="2267" b="1" u="sng" dirty="0"/>
          </a:p>
          <a:p>
            <a:pPr marL="609585" indent="0">
              <a:lnSpc>
                <a:spcPct val="150000"/>
              </a:lnSpc>
              <a:spcBef>
                <a:spcPts val="533"/>
              </a:spcBef>
              <a:spcAft>
                <a:spcPts val="0"/>
              </a:spcAft>
              <a:buNone/>
            </a:pPr>
            <a:r>
              <a:rPr lang="en" sz="2267" b="1" u="sng" dirty="0"/>
              <a:t>WHERE</a:t>
            </a:r>
            <a:r>
              <a:rPr lang="en" sz="2267" b="1" dirty="0"/>
              <a:t> can I find the information I need?</a:t>
            </a:r>
            <a:endParaRPr sz="2267" b="1"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University library</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Books / journals / specialist subject collections / databases / dissertations &amp; theses / media </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Print and electronic/online resources - what e-resources?</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Library catalogue search: UWTSD:</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Library support: campus librarians / subject specialist librarian / specialist resources for students with disabilities</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Facilities: photocopying and printing facilities</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Library rules and procedures: borrowing / reservations / inter-library loans / access to other universities’ libraries</a:t>
            </a:r>
            <a:endParaRPr sz="2133" dirty="0"/>
          </a:p>
          <a:p>
            <a:pPr marL="0" indent="0">
              <a:lnSpc>
                <a:spcPct val="150000"/>
              </a:lnSpc>
              <a:spcBef>
                <a:spcPts val="533"/>
              </a:spcBef>
              <a:spcAft>
                <a:spcPts val="0"/>
              </a:spcAft>
              <a:buNone/>
            </a:pPr>
            <a:endParaRPr sz="2133" dirty="0"/>
          </a:p>
        </p:txBody>
      </p:sp>
      <p:pic>
        <p:nvPicPr>
          <p:cNvPr id="205" name="Google Shape;205;p32"/>
          <p:cNvPicPr preferRelativeResize="0"/>
          <p:nvPr/>
        </p:nvPicPr>
        <p:blipFill>
          <a:blip r:embed="rId3">
            <a:alphaModFix/>
          </a:blip>
          <a:stretch>
            <a:fillRect/>
          </a:stretch>
        </p:blipFill>
        <p:spPr>
          <a:xfrm>
            <a:off x="662694" y="185734"/>
            <a:ext cx="2184933" cy="1457333"/>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4">
                                            <p:txEl>
                                              <p:pRg st="1" end="1"/>
                                            </p:txEl>
                                          </p:spTgt>
                                        </p:tgtEl>
                                        <p:attrNameLst>
                                          <p:attrName>style.visibility</p:attrName>
                                        </p:attrNameLst>
                                      </p:cBhvr>
                                      <p:to>
                                        <p:strVal val="visible"/>
                                      </p:to>
                                    </p:set>
                                    <p:animEffect transition="in" filter="fade">
                                      <p:cBhvr>
                                        <p:cTn id="7" dur="1000"/>
                                        <p:tgtEl>
                                          <p:spTgt spid="20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4">
                                            <p:txEl>
                                              <p:pRg st="2" end="2"/>
                                            </p:txEl>
                                          </p:spTgt>
                                        </p:tgtEl>
                                        <p:attrNameLst>
                                          <p:attrName>style.visibility</p:attrName>
                                        </p:attrNameLst>
                                      </p:cBhvr>
                                      <p:to>
                                        <p:strVal val="visible"/>
                                      </p:to>
                                    </p:set>
                                    <p:animEffect transition="in" filter="fade">
                                      <p:cBhvr>
                                        <p:cTn id="12" dur="1000"/>
                                        <p:tgtEl>
                                          <p:spTgt spid="20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
                                            <p:txEl>
                                              <p:pRg st="3" end="3"/>
                                            </p:txEl>
                                          </p:spTgt>
                                        </p:tgtEl>
                                        <p:attrNameLst>
                                          <p:attrName>style.visibility</p:attrName>
                                        </p:attrNameLst>
                                      </p:cBhvr>
                                      <p:to>
                                        <p:strVal val="visible"/>
                                      </p:to>
                                    </p:set>
                                    <p:animEffect transition="in" filter="fade">
                                      <p:cBhvr>
                                        <p:cTn id="17" dur="1000"/>
                                        <p:tgtEl>
                                          <p:spTgt spid="20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
                                            <p:txEl>
                                              <p:pRg st="4" end="4"/>
                                            </p:txEl>
                                          </p:spTgt>
                                        </p:tgtEl>
                                        <p:attrNameLst>
                                          <p:attrName>style.visibility</p:attrName>
                                        </p:attrNameLst>
                                      </p:cBhvr>
                                      <p:to>
                                        <p:strVal val="visible"/>
                                      </p:to>
                                    </p:set>
                                    <p:animEffect transition="in" filter="fade">
                                      <p:cBhvr>
                                        <p:cTn id="22" dur="1000"/>
                                        <p:tgtEl>
                                          <p:spTgt spid="20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4">
                                            <p:txEl>
                                              <p:pRg st="5" end="5"/>
                                            </p:txEl>
                                          </p:spTgt>
                                        </p:tgtEl>
                                        <p:attrNameLst>
                                          <p:attrName>style.visibility</p:attrName>
                                        </p:attrNameLst>
                                      </p:cBhvr>
                                      <p:to>
                                        <p:strVal val="visible"/>
                                      </p:to>
                                    </p:set>
                                    <p:animEffect transition="in" filter="fade">
                                      <p:cBhvr>
                                        <p:cTn id="27" dur="1000"/>
                                        <p:tgtEl>
                                          <p:spTgt spid="20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04">
                                            <p:txEl>
                                              <p:pRg st="6" end="6"/>
                                            </p:txEl>
                                          </p:spTgt>
                                        </p:tgtEl>
                                        <p:attrNameLst>
                                          <p:attrName>style.visibility</p:attrName>
                                        </p:attrNameLst>
                                      </p:cBhvr>
                                      <p:to>
                                        <p:strVal val="visible"/>
                                      </p:to>
                                    </p:set>
                                    <p:animEffect transition="in" filter="fade">
                                      <p:cBhvr>
                                        <p:cTn id="32" dur="1000"/>
                                        <p:tgtEl>
                                          <p:spTgt spid="20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4">
                                            <p:txEl>
                                              <p:pRg st="7" end="7"/>
                                            </p:txEl>
                                          </p:spTgt>
                                        </p:tgtEl>
                                        <p:attrNameLst>
                                          <p:attrName>style.visibility</p:attrName>
                                        </p:attrNameLst>
                                      </p:cBhvr>
                                      <p:to>
                                        <p:strVal val="visible"/>
                                      </p:to>
                                    </p:set>
                                    <p:animEffect transition="in" filter="fade">
                                      <p:cBhvr>
                                        <p:cTn id="37" dur="1000"/>
                                        <p:tgtEl>
                                          <p:spTgt spid="20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04">
                                            <p:txEl>
                                              <p:pRg st="8" end="8"/>
                                            </p:txEl>
                                          </p:spTgt>
                                        </p:tgtEl>
                                        <p:attrNameLst>
                                          <p:attrName>style.visibility</p:attrName>
                                        </p:attrNameLst>
                                      </p:cBhvr>
                                      <p:to>
                                        <p:strVal val="visible"/>
                                      </p:to>
                                    </p:set>
                                    <p:animEffect transition="in" filter="fade">
                                      <p:cBhvr>
                                        <p:cTn id="42" dur="1000"/>
                                        <p:tgtEl>
                                          <p:spTgt spid="20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33"/>
          <p:cNvSpPr txBox="1">
            <a:spLocks noGrp="1"/>
          </p:cNvSpPr>
          <p:nvPr>
            <p:ph type="title"/>
          </p:nvPr>
        </p:nvSpPr>
        <p:spPr>
          <a:xfrm>
            <a:off x="224367" y="1195300"/>
            <a:ext cx="3061600" cy="46012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a:solidFill>
                  <a:schemeClr val="lt1"/>
                </a:solidFill>
              </a:rPr>
              <a:t>Key Aspects of Academic Research</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Where to find information </a:t>
            </a:r>
            <a:endParaRPr b="1"/>
          </a:p>
        </p:txBody>
      </p:sp>
      <p:sp>
        <p:nvSpPr>
          <p:cNvPr id="211" name="Google Shape;211;p33"/>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u="sng" dirty="0"/>
              <a:t>WHERE</a:t>
            </a:r>
            <a:r>
              <a:rPr lang="en" sz="2267" b="1" dirty="0"/>
              <a:t> can I find the information I need?</a:t>
            </a:r>
            <a:endParaRPr sz="2267" b="1"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Course / lecture reading lists</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Internet</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Google vs. Google Scholar</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Evaluating online information - can you trust everything on the internet...?!</a:t>
            </a:r>
            <a:endParaRPr sz="2133" dirty="0"/>
          </a:p>
          <a:p>
            <a:pPr marL="0" indent="0">
              <a:lnSpc>
                <a:spcPct val="150000"/>
              </a:lnSpc>
              <a:spcBef>
                <a:spcPts val="533"/>
              </a:spcBef>
              <a:spcAft>
                <a:spcPts val="0"/>
              </a:spcAft>
              <a:buNone/>
            </a:pPr>
            <a:endParaRPr sz="2133" dirty="0"/>
          </a:p>
          <a:p>
            <a:pPr marL="0" indent="0">
              <a:lnSpc>
                <a:spcPct val="150000"/>
              </a:lnSpc>
              <a:spcBef>
                <a:spcPts val="533"/>
              </a:spcBef>
              <a:spcAft>
                <a:spcPts val="0"/>
              </a:spcAft>
              <a:buNone/>
            </a:pPr>
            <a:endParaRPr sz="2133" dirty="0"/>
          </a:p>
        </p:txBody>
      </p:sp>
      <p:pic>
        <p:nvPicPr>
          <p:cNvPr id="212" name="Google Shape;212;p33"/>
          <p:cNvPicPr preferRelativeResize="0"/>
          <p:nvPr/>
        </p:nvPicPr>
        <p:blipFill>
          <a:blip r:embed="rId3">
            <a:alphaModFix/>
          </a:blip>
          <a:stretch>
            <a:fillRect/>
          </a:stretch>
        </p:blipFill>
        <p:spPr>
          <a:xfrm>
            <a:off x="662694" y="185734"/>
            <a:ext cx="2184933" cy="1457333"/>
          </a:xfrm>
          <a:prstGeom prst="rect">
            <a:avLst/>
          </a:prstGeom>
          <a:noFill/>
          <a:ln>
            <a:noFill/>
          </a:ln>
        </p:spPr>
      </p:pic>
      <p:pic>
        <p:nvPicPr>
          <p:cNvPr id="213" name="Google Shape;213;p33"/>
          <p:cNvPicPr preferRelativeResize="0"/>
          <p:nvPr/>
        </p:nvPicPr>
        <p:blipFill>
          <a:blip r:embed="rId4">
            <a:alphaModFix/>
          </a:blip>
          <a:stretch>
            <a:fillRect/>
          </a:stretch>
        </p:blipFill>
        <p:spPr>
          <a:xfrm>
            <a:off x="7063667" y="5390100"/>
            <a:ext cx="4838700" cy="812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1">
                                            <p:txEl>
                                              <p:pRg st="0" end="0"/>
                                            </p:txEl>
                                          </p:spTgt>
                                        </p:tgtEl>
                                        <p:attrNameLst>
                                          <p:attrName>style.visibility</p:attrName>
                                        </p:attrNameLst>
                                      </p:cBhvr>
                                      <p:to>
                                        <p:strVal val="visible"/>
                                      </p:to>
                                    </p:set>
                                    <p:animEffect transition="in" filter="fade">
                                      <p:cBhvr>
                                        <p:cTn id="7" dur="1000"/>
                                        <p:tgtEl>
                                          <p:spTgt spid="2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1">
                                            <p:txEl>
                                              <p:pRg st="1" end="1"/>
                                            </p:txEl>
                                          </p:spTgt>
                                        </p:tgtEl>
                                        <p:attrNameLst>
                                          <p:attrName>style.visibility</p:attrName>
                                        </p:attrNameLst>
                                      </p:cBhvr>
                                      <p:to>
                                        <p:strVal val="visible"/>
                                      </p:to>
                                    </p:set>
                                    <p:animEffect transition="in" filter="fade">
                                      <p:cBhvr>
                                        <p:cTn id="12" dur="1000"/>
                                        <p:tgtEl>
                                          <p:spTgt spid="2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1">
                                            <p:txEl>
                                              <p:pRg st="2" end="2"/>
                                            </p:txEl>
                                          </p:spTgt>
                                        </p:tgtEl>
                                        <p:attrNameLst>
                                          <p:attrName>style.visibility</p:attrName>
                                        </p:attrNameLst>
                                      </p:cBhvr>
                                      <p:to>
                                        <p:strVal val="visible"/>
                                      </p:to>
                                    </p:set>
                                    <p:animEffect transition="in" filter="fade">
                                      <p:cBhvr>
                                        <p:cTn id="17" dur="1000"/>
                                        <p:tgtEl>
                                          <p:spTgt spid="2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1">
                                            <p:txEl>
                                              <p:pRg st="3" end="3"/>
                                            </p:txEl>
                                          </p:spTgt>
                                        </p:tgtEl>
                                        <p:attrNameLst>
                                          <p:attrName>style.visibility</p:attrName>
                                        </p:attrNameLst>
                                      </p:cBhvr>
                                      <p:to>
                                        <p:strVal val="visible"/>
                                      </p:to>
                                    </p:set>
                                    <p:animEffect transition="in" filter="fade">
                                      <p:cBhvr>
                                        <p:cTn id="22" dur="1000"/>
                                        <p:tgtEl>
                                          <p:spTgt spid="2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1">
                                            <p:txEl>
                                              <p:pRg st="4" end="4"/>
                                            </p:txEl>
                                          </p:spTgt>
                                        </p:tgtEl>
                                        <p:attrNameLst>
                                          <p:attrName>style.visibility</p:attrName>
                                        </p:attrNameLst>
                                      </p:cBhvr>
                                      <p:to>
                                        <p:strVal val="visible"/>
                                      </p:to>
                                    </p:set>
                                    <p:animEffect transition="in" filter="fade">
                                      <p:cBhvr>
                                        <p:cTn id="27" dur="1000"/>
                                        <p:tgtEl>
                                          <p:spTgt spid="2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3"/>
                                        </p:tgtEl>
                                        <p:attrNameLst>
                                          <p:attrName>style.visibility</p:attrName>
                                        </p:attrNameLst>
                                      </p:cBhvr>
                                      <p:to>
                                        <p:strVal val="visible"/>
                                      </p:to>
                                    </p:set>
                                    <p:animEffect transition="in" filter="fade">
                                      <p:cBhvr>
                                        <p:cTn id="32" dur="1000"/>
                                        <p:tgtEl>
                                          <p:spTgt spid="2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4"/>
          <p:cNvSpPr txBox="1">
            <a:spLocks noGrp="1"/>
          </p:cNvSpPr>
          <p:nvPr>
            <p:ph type="title"/>
          </p:nvPr>
        </p:nvSpPr>
        <p:spPr>
          <a:xfrm>
            <a:off x="224367" y="1195300"/>
            <a:ext cx="3061600" cy="47896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dirty="0">
                <a:solidFill>
                  <a:schemeClr val="lt1"/>
                </a:solidFill>
              </a:rPr>
              <a:t>Key Aspects of Academic Research</a:t>
            </a:r>
            <a:endParaRPr b="1" dirty="0"/>
          </a:p>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Managing and storing information</a:t>
            </a:r>
            <a:endParaRPr b="1" dirty="0"/>
          </a:p>
        </p:txBody>
      </p:sp>
      <p:sp>
        <p:nvSpPr>
          <p:cNvPr id="219" name="Google Shape;219;p34"/>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t>How can I </a:t>
            </a:r>
            <a:r>
              <a:rPr lang="en" sz="2267" b="1" u="sng" dirty="0"/>
              <a:t>ORGANISE</a:t>
            </a:r>
            <a:r>
              <a:rPr lang="en" sz="2267" b="1" dirty="0"/>
              <a:t> my research?</a:t>
            </a:r>
            <a:endParaRPr sz="2267" b="1"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Create a system to organise research</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Save and mark key sources and the most important extracts from those sources - organise computer folders, etc.</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Bookmark internet sources</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Read only what is relevant / read quickly but effectively &amp; with focus</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Read with a purpose: Why am I reading this text? What do I need from it?</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Take effective notes of the most relevant extracts from the sources</a:t>
            </a:r>
            <a:endParaRPr sz="2133" dirty="0"/>
          </a:p>
        </p:txBody>
      </p:sp>
      <p:pic>
        <p:nvPicPr>
          <p:cNvPr id="220" name="Google Shape;220;p34"/>
          <p:cNvPicPr preferRelativeResize="0"/>
          <p:nvPr/>
        </p:nvPicPr>
        <p:blipFill>
          <a:blip r:embed="rId3">
            <a:alphaModFix/>
          </a:blip>
          <a:stretch>
            <a:fillRect/>
          </a:stretch>
        </p:blipFill>
        <p:spPr>
          <a:xfrm>
            <a:off x="796116" y="682134"/>
            <a:ext cx="1717101" cy="15610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9">
                                            <p:txEl>
                                              <p:pRg st="0" end="0"/>
                                            </p:txEl>
                                          </p:spTgt>
                                        </p:tgtEl>
                                        <p:attrNameLst>
                                          <p:attrName>style.visibility</p:attrName>
                                        </p:attrNameLst>
                                      </p:cBhvr>
                                      <p:to>
                                        <p:strVal val="visible"/>
                                      </p:to>
                                    </p:set>
                                    <p:animEffect transition="in" filter="fade">
                                      <p:cBhvr>
                                        <p:cTn id="7" dur="1000"/>
                                        <p:tgtEl>
                                          <p:spTgt spid="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9">
                                            <p:txEl>
                                              <p:pRg st="1" end="1"/>
                                            </p:txEl>
                                          </p:spTgt>
                                        </p:tgtEl>
                                        <p:attrNameLst>
                                          <p:attrName>style.visibility</p:attrName>
                                        </p:attrNameLst>
                                      </p:cBhvr>
                                      <p:to>
                                        <p:strVal val="visible"/>
                                      </p:to>
                                    </p:set>
                                    <p:animEffect transition="in" filter="fade">
                                      <p:cBhvr>
                                        <p:cTn id="12" dur="1000"/>
                                        <p:tgtEl>
                                          <p:spTgt spid="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9">
                                            <p:txEl>
                                              <p:pRg st="2" end="2"/>
                                            </p:txEl>
                                          </p:spTgt>
                                        </p:tgtEl>
                                        <p:attrNameLst>
                                          <p:attrName>style.visibility</p:attrName>
                                        </p:attrNameLst>
                                      </p:cBhvr>
                                      <p:to>
                                        <p:strVal val="visible"/>
                                      </p:to>
                                    </p:set>
                                    <p:animEffect transition="in" filter="fade">
                                      <p:cBhvr>
                                        <p:cTn id="17" dur="1000"/>
                                        <p:tgtEl>
                                          <p:spTgt spid="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9">
                                            <p:txEl>
                                              <p:pRg st="3" end="3"/>
                                            </p:txEl>
                                          </p:spTgt>
                                        </p:tgtEl>
                                        <p:attrNameLst>
                                          <p:attrName>style.visibility</p:attrName>
                                        </p:attrNameLst>
                                      </p:cBhvr>
                                      <p:to>
                                        <p:strVal val="visible"/>
                                      </p:to>
                                    </p:set>
                                    <p:animEffect transition="in" filter="fade">
                                      <p:cBhvr>
                                        <p:cTn id="22" dur="1000"/>
                                        <p:tgtEl>
                                          <p:spTgt spid="2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9">
                                            <p:txEl>
                                              <p:pRg st="4" end="4"/>
                                            </p:txEl>
                                          </p:spTgt>
                                        </p:tgtEl>
                                        <p:attrNameLst>
                                          <p:attrName>style.visibility</p:attrName>
                                        </p:attrNameLst>
                                      </p:cBhvr>
                                      <p:to>
                                        <p:strVal val="visible"/>
                                      </p:to>
                                    </p:set>
                                    <p:animEffect transition="in" filter="fade">
                                      <p:cBhvr>
                                        <p:cTn id="27" dur="1000"/>
                                        <p:tgtEl>
                                          <p:spTgt spid="2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9">
                                            <p:txEl>
                                              <p:pRg st="5" end="5"/>
                                            </p:txEl>
                                          </p:spTgt>
                                        </p:tgtEl>
                                        <p:attrNameLst>
                                          <p:attrName>style.visibility</p:attrName>
                                        </p:attrNameLst>
                                      </p:cBhvr>
                                      <p:to>
                                        <p:strVal val="visible"/>
                                      </p:to>
                                    </p:set>
                                    <p:animEffect transition="in" filter="fade">
                                      <p:cBhvr>
                                        <p:cTn id="32" dur="1000"/>
                                        <p:tgtEl>
                                          <p:spTgt spid="2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9">
                                            <p:txEl>
                                              <p:pRg st="6" end="6"/>
                                            </p:txEl>
                                          </p:spTgt>
                                        </p:tgtEl>
                                        <p:attrNameLst>
                                          <p:attrName>style.visibility</p:attrName>
                                        </p:attrNameLst>
                                      </p:cBhvr>
                                      <p:to>
                                        <p:strVal val="visible"/>
                                      </p:to>
                                    </p:set>
                                    <p:animEffect transition="in" filter="fade">
                                      <p:cBhvr>
                                        <p:cTn id="37" dur="1000"/>
                                        <p:tgtEl>
                                          <p:spTgt spid="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5"/>
          <p:cNvSpPr txBox="1">
            <a:spLocks noGrp="1"/>
          </p:cNvSpPr>
          <p:nvPr>
            <p:ph type="title"/>
          </p:nvPr>
        </p:nvSpPr>
        <p:spPr>
          <a:xfrm>
            <a:off x="224367" y="1195300"/>
            <a:ext cx="3233200" cy="48628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dirty="0">
                <a:solidFill>
                  <a:schemeClr val="lt1"/>
                </a:solidFill>
              </a:rPr>
              <a:t>Key Aspects of Academic Research</a:t>
            </a:r>
            <a:endParaRPr b="1" dirty="0"/>
          </a:p>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Incorporating research into an essay / presentation</a:t>
            </a:r>
            <a:endParaRPr b="1" dirty="0"/>
          </a:p>
        </p:txBody>
      </p:sp>
      <p:sp>
        <p:nvSpPr>
          <p:cNvPr id="226" name="Google Shape;226;p35"/>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How should I </a:t>
            </a:r>
            <a:r>
              <a:rPr lang="en" sz="2267" b="1" u="sng" dirty="0">
                <a:solidFill>
                  <a:srgbClr val="0070C0"/>
                </a:solidFill>
              </a:rPr>
              <a:t>INCORPORATE </a:t>
            </a:r>
            <a:r>
              <a:rPr lang="en" sz="2267" b="1" dirty="0">
                <a:solidFill>
                  <a:srgbClr val="0070C0"/>
                </a:solidFill>
              </a:rPr>
              <a:t>my research into my work?</a:t>
            </a:r>
            <a:endParaRPr sz="2267" b="1" dirty="0">
              <a:solidFill>
                <a:srgbClr val="0070C0"/>
              </a:solidFill>
            </a:endParaRPr>
          </a:p>
          <a:p>
            <a:pPr marL="884753" lvl="1" indent="-342900">
              <a:lnSpc>
                <a:spcPct val="150000"/>
              </a:lnSpc>
              <a:spcBef>
                <a:spcPts val="533"/>
              </a:spcBef>
              <a:spcAft>
                <a:spcPts val="0"/>
              </a:spcAft>
              <a:buSzPts val="1600"/>
              <a:buFont typeface="Wingdings" panose="05000000000000000000" pitchFamily="2" charset="2"/>
              <a:buChar char="§"/>
            </a:pPr>
            <a:r>
              <a:rPr lang="en" sz="2133" dirty="0"/>
              <a:t>Always ask, </a:t>
            </a:r>
            <a:r>
              <a:rPr lang="en" sz="2133" i="1" dirty="0"/>
              <a:t>‘Why am I including this source in my work?’ How is it relevant to my piece of work?’</a:t>
            </a:r>
            <a:endParaRPr sz="2133" i="1"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Does it support my argument? / Does it provide relevant evidence to my claims?</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Select the best / most relevant material to include: focus on quality</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Summarise and paraphrase the sources - use your own words</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Sometimes you may need to combine several sources together (‘synthesis’)</a:t>
            </a:r>
            <a:endParaRPr sz="2133" dirty="0"/>
          </a:p>
        </p:txBody>
      </p:sp>
      <p:pic>
        <p:nvPicPr>
          <p:cNvPr id="227" name="Google Shape;227;p35"/>
          <p:cNvPicPr preferRelativeResize="0"/>
          <p:nvPr/>
        </p:nvPicPr>
        <p:blipFill>
          <a:blip r:embed="rId3">
            <a:alphaModFix/>
          </a:blip>
          <a:stretch>
            <a:fillRect/>
          </a:stretch>
        </p:blipFill>
        <p:spPr>
          <a:xfrm>
            <a:off x="1117233" y="156068"/>
            <a:ext cx="1275867" cy="1531033"/>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6">
                                            <p:txEl>
                                              <p:pRg st="0" end="0"/>
                                            </p:txEl>
                                          </p:spTgt>
                                        </p:tgtEl>
                                        <p:attrNameLst>
                                          <p:attrName>style.visibility</p:attrName>
                                        </p:attrNameLst>
                                      </p:cBhvr>
                                      <p:to>
                                        <p:strVal val="visible"/>
                                      </p:to>
                                    </p:set>
                                    <p:animEffect transition="in" filter="fade">
                                      <p:cBhvr>
                                        <p:cTn id="7" dur="1000"/>
                                        <p:tgtEl>
                                          <p:spTgt spid="22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6">
                                            <p:txEl>
                                              <p:pRg st="1" end="1"/>
                                            </p:txEl>
                                          </p:spTgt>
                                        </p:tgtEl>
                                        <p:attrNameLst>
                                          <p:attrName>style.visibility</p:attrName>
                                        </p:attrNameLst>
                                      </p:cBhvr>
                                      <p:to>
                                        <p:strVal val="visible"/>
                                      </p:to>
                                    </p:set>
                                    <p:animEffect transition="in" filter="fade">
                                      <p:cBhvr>
                                        <p:cTn id="12" dur="1000"/>
                                        <p:tgtEl>
                                          <p:spTgt spid="22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6">
                                            <p:txEl>
                                              <p:pRg st="2" end="2"/>
                                            </p:txEl>
                                          </p:spTgt>
                                        </p:tgtEl>
                                        <p:attrNameLst>
                                          <p:attrName>style.visibility</p:attrName>
                                        </p:attrNameLst>
                                      </p:cBhvr>
                                      <p:to>
                                        <p:strVal val="visible"/>
                                      </p:to>
                                    </p:set>
                                    <p:animEffect transition="in" filter="fade">
                                      <p:cBhvr>
                                        <p:cTn id="17" dur="1000"/>
                                        <p:tgtEl>
                                          <p:spTgt spid="22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6">
                                            <p:txEl>
                                              <p:pRg st="3" end="3"/>
                                            </p:txEl>
                                          </p:spTgt>
                                        </p:tgtEl>
                                        <p:attrNameLst>
                                          <p:attrName>style.visibility</p:attrName>
                                        </p:attrNameLst>
                                      </p:cBhvr>
                                      <p:to>
                                        <p:strVal val="visible"/>
                                      </p:to>
                                    </p:set>
                                    <p:animEffect transition="in" filter="fade">
                                      <p:cBhvr>
                                        <p:cTn id="22" dur="1000"/>
                                        <p:tgtEl>
                                          <p:spTgt spid="22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6">
                                            <p:txEl>
                                              <p:pRg st="4" end="4"/>
                                            </p:txEl>
                                          </p:spTgt>
                                        </p:tgtEl>
                                        <p:attrNameLst>
                                          <p:attrName>style.visibility</p:attrName>
                                        </p:attrNameLst>
                                      </p:cBhvr>
                                      <p:to>
                                        <p:strVal val="visible"/>
                                      </p:to>
                                    </p:set>
                                    <p:animEffect transition="in" filter="fade">
                                      <p:cBhvr>
                                        <p:cTn id="27" dur="1000"/>
                                        <p:tgtEl>
                                          <p:spTgt spid="22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26">
                                            <p:txEl>
                                              <p:pRg st="5" end="5"/>
                                            </p:txEl>
                                          </p:spTgt>
                                        </p:tgtEl>
                                        <p:attrNameLst>
                                          <p:attrName>style.visibility</p:attrName>
                                        </p:attrNameLst>
                                      </p:cBhvr>
                                      <p:to>
                                        <p:strVal val="visible"/>
                                      </p:to>
                                    </p:set>
                                    <p:animEffect transition="in" filter="fade">
                                      <p:cBhvr>
                                        <p:cTn id="32" dur="1000"/>
                                        <p:tgtEl>
                                          <p:spTgt spid="22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36"/>
          <p:cNvSpPr txBox="1">
            <a:spLocks noGrp="1"/>
          </p:cNvSpPr>
          <p:nvPr>
            <p:ph type="title"/>
          </p:nvPr>
        </p:nvSpPr>
        <p:spPr>
          <a:xfrm>
            <a:off x="224367" y="1195300"/>
            <a:ext cx="3233200" cy="48768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a:solidFill>
                  <a:schemeClr val="lt1"/>
                </a:solidFill>
              </a:rPr>
              <a:t>Key Aspects of Academic Research</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Maintaining Academic Integrity</a:t>
            </a:r>
            <a:endParaRPr b="1"/>
          </a:p>
        </p:txBody>
      </p:sp>
      <p:sp>
        <p:nvSpPr>
          <p:cNvPr id="233" name="Google Shape;233;p36"/>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How can I avoid </a:t>
            </a:r>
            <a:r>
              <a:rPr lang="en" sz="2267" b="1" u="sng" dirty="0">
                <a:solidFill>
                  <a:srgbClr val="0070C0"/>
                </a:solidFill>
              </a:rPr>
              <a:t>PLAGIARISM </a:t>
            </a:r>
            <a:r>
              <a:rPr lang="en" sz="2267" b="1" dirty="0">
                <a:solidFill>
                  <a:srgbClr val="0070C0"/>
                </a:solidFill>
              </a:rPr>
              <a:t>when I use sources?</a:t>
            </a:r>
            <a:endParaRPr sz="2267" b="1" dirty="0">
              <a:solidFill>
                <a:srgbClr val="0070C0"/>
              </a:solidFill>
            </a:endParaRPr>
          </a:p>
          <a:p>
            <a:pPr marL="884753" lvl="1" indent="-342900">
              <a:lnSpc>
                <a:spcPct val="150000"/>
              </a:lnSpc>
              <a:spcBef>
                <a:spcPts val="533"/>
              </a:spcBef>
              <a:spcAft>
                <a:spcPts val="0"/>
              </a:spcAft>
              <a:buSzPts val="1600"/>
              <a:buFont typeface="Wingdings" panose="05000000000000000000" pitchFamily="2" charset="2"/>
              <a:buChar char="§"/>
            </a:pPr>
            <a:r>
              <a:rPr lang="en" sz="2133" dirty="0"/>
              <a:t>Plagiarism = </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using others’ work in your work without acknowledgement</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copying and pasting from other sources</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Presenting others’ ideas as if they were your own</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Plagiarism = theft and is considered a serious academic offence</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Plagiarised work is not marked and disciplinary action may be taken</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Tools such as Turnitin are used to identify plagiarism</a:t>
            </a:r>
            <a:endParaRPr sz="2133" dirty="0"/>
          </a:p>
        </p:txBody>
      </p:sp>
      <p:pic>
        <p:nvPicPr>
          <p:cNvPr id="234" name="Google Shape;234;p36"/>
          <p:cNvPicPr preferRelativeResize="0"/>
          <p:nvPr/>
        </p:nvPicPr>
        <p:blipFill>
          <a:blip r:embed="rId3">
            <a:alphaModFix/>
          </a:blip>
          <a:stretch>
            <a:fillRect/>
          </a:stretch>
        </p:blipFill>
        <p:spPr>
          <a:xfrm>
            <a:off x="854367" y="301867"/>
            <a:ext cx="1973200" cy="1315467"/>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3">
                                            <p:txEl>
                                              <p:pRg st="0" end="0"/>
                                            </p:txEl>
                                          </p:spTgt>
                                        </p:tgtEl>
                                        <p:attrNameLst>
                                          <p:attrName>style.visibility</p:attrName>
                                        </p:attrNameLst>
                                      </p:cBhvr>
                                      <p:to>
                                        <p:strVal val="visible"/>
                                      </p:to>
                                    </p:set>
                                    <p:animEffect transition="in" filter="fade">
                                      <p:cBhvr>
                                        <p:cTn id="7" dur="1000"/>
                                        <p:tgtEl>
                                          <p:spTgt spid="23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3">
                                            <p:txEl>
                                              <p:pRg st="1" end="1"/>
                                            </p:txEl>
                                          </p:spTgt>
                                        </p:tgtEl>
                                        <p:attrNameLst>
                                          <p:attrName>style.visibility</p:attrName>
                                        </p:attrNameLst>
                                      </p:cBhvr>
                                      <p:to>
                                        <p:strVal val="visible"/>
                                      </p:to>
                                    </p:set>
                                    <p:animEffect transition="in" filter="fade">
                                      <p:cBhvr>
                                        <p:cTn id="12" dur="1000"/>
                                        <p:tgtEl>
                                          <p:spTgt spid="23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3">
                                            <p:txEl>
                                              <p:pRg st="2" end="2"/>
                                            </p:txEl>
                                          </p:spTgt>
                                        </p:tgtEl>
                                        <p:attrNameLst>
                                          <p:attrName>style.visibility</p:attrName>
                                        </p:attrNameLst>
                                      </p:cBhvr>
                                      <p:to>
                                        <p:strVal val="visible"/>
                                      </p:to>
                                    </p:set>
                                    <p:animEffect transition="in" filter="fade">
                                      <p:cBhvr>
                                        <p:cTn id="17" dur="1000"/>
                                        <p:tgtEl>
                                          <p:spTgt spid="23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3">
                                            <p:txEl>
                                              <p:pRg st="3" end="3"/>
                                            </p:txEl>
                                          </p:spTgt>
                                        </p:tgtEl>
                                        <p:attrNameLst>
                                          <p:attrName>style.visibility</p:attrName>
                                        </p:attrNameLst>
                                      </p:cBhvr>
                                      <p:to>
                                        <p:strVal val="visible"/>
                                      </p:to>
                                    </p:set>
                                    <p:animEffect transition="in" filter="fade">
                                      <p:cBhvr>
                                        <p:cTn id="22" dur="1000"/>
                                        <p:tgtEl>
                                          <p:spTgt spid="23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3">
                                            <p:txEl>
                                              <p:pRg st="4" end="4"/>
                                            </p:txEl>
                                          </p:spTgt>
                                        </p:tgtEl>
                                        <p:attrNameLst>
                                          <p:attrName>style.visibility</p:attrName>
                                        </p:attrNameLst>
                                      </p:cBhvr>
                                      <p:to>
                                        <p:strVal val="visible"/>
                                      </p:to>
                                    </p:set>
                                    <p:animEffect transition="in" filter="fade">
                                      <p:cBhvr>
                                        <p:cTn id="27" dur="1000"/>
                                        <p:tgtEl>
                                          <p:spTgt spid="23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33">
                                            <p:txEl>
                                              <p:pRg st="5" end="5"/>
                                            </p:txEl>
                                          </p:spTgt>
                                        </p:tgtEl>
                                        <p:attrNameLst>
                                          <p:attrName>style.visibility</p:attrName>
                                        </p:attrNameLst>
                                      </p:cBhvr>
                                      <p:to>
                                        <p:strVal val="visible"/>
                                      </p:to>
                                    </p:set>
                                    <p:animEffect transition="in" filter="fade">
                                      <p:cBhvr>
                                        <p:cTn id="32" dur="1000"/>
                                        <p:tgtEl>
                                          <p:spTgt spid="23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33">
                                            <p:txEl>
                                              <p:pRg st="6" end="6"/>
                                            </p:txEl>
                                          </p:spTgt>
                                        </p:tgtEl>
                                        <p:attrNameLst>
                                          <p:attrName>style.visibility</p:attrName>
                                        </p:attrNameLst>
                                      </p:cBhvr>
                                      <p:to>
                                        <p:strVal val="visible"/>
                                      </p:to>
                                    </p:set>
                                    <p:animEffect transition="in" filter="fade">
                                      <p:cBhvr>
                                        <p:cTn id="37" dur="1000"/>
                                        <p:tgtEl>
                                          <p:spTgt spid="23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33">
                                            <p:txEl>
                                              <p:pRg st="7" end="7"/>
                                            </p:txEl>
                                          </p:spTgt>
                                        </p:tgtEl>
                                        <p:attrNameLst>
                                          <p:attrName>style.visibility</p:attrName>
                                        </p:attrNameLst>
                                      </p:cBhvr>
                                      <p:to>
                                        <p:strVal val="visible"/>
                                      </p:to>
                                    </p:set>
                                    <p:animEffect transition="in" filter="fade">
                                      <p:cBhvr>
                                        <p:cTn id="42" dur="1000"/>
                                        <p:tgtEl>
                                          <p:spTgt spid="23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7"/>
          <p:cNvSpPr txBox="1">
            <a:spLocks noGrp="1"/>
          </p:cNvSpPr>
          <p:nvPr>
            <p:ph type="title"/>
          </p:nvPr>
        </p:nvSpPr>
        <p:spPr>
          <a:xfrm>
            <a:off x="224367" y="1195300"/>
            <a:ext cx="3233200" cy="48484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dirty="0">
                <a:solidFill>
                  <a:schemeClr val="lt1"/>
                </a:solidFill>
              </a:rPr>
              <a:t>Key Aspects of Academic Research</a:t>
            </a:r>
            <a:endParaRPr b="1" dirty="0"/>
          </a:p>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Maintaining Academic Integrity</a:t>
            </a:r>
            <a:endParaRPr b="1" dirty="0"/>
          </a:p>
        </p:txBody>
      </p:sp>
      <p:sp>
        <p:nvSpPr>
          <p:cNvPr id="240" name="Google Shape;240;p37"/>
          <p:cNvSpPr txBox="1">
            <a:spLocks noGrp="1"/>
          </p:cNvSpPr>
          <p:nvPr>
            <p:ph type="body" idx="1"/>
          </p:nvPr>
        </p:nvSpPr>
        <p:spPr>
          <a:xfrm>
            <a:off x="3457567" y="864100"/>
            <a:ext cx="8273200" cy="51208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How can I avoid </a:t>
            </a:r>
            <a:r>
              <a:rPr lang="en" sz="2267" b="1" u="sng" dirty="0">
                <a:solidFill>
                  <a:srgbClr val="0070C0"/>
                </a:solidFill>
              </a:rPr>
              <a:t>PLAGIARISM </a:t>
            </a:r>
            <a:r>
              <a:rPr lang="en" sz="2267" b="1" dirty="0">
                <a:solidFill>
                  <a:srgbClr val="0070C0"/>
                </a:solidFill>
              </a:rPr>
              <a:t>when I use sources?</a:t>
            </a:r>
            <a:endParaRPr sz="2267" b="1" dirty="0">
              <a:solidFill>
                <a:srgbClr val="0070C0"/>
              </a:solidFill>
            </a:endParaRPr>
          </a:p>
          <a:p>
            <a:pPr marL="884753" lvl="1" indent="-342900">
              <a:lnSpc>
                <a:spcPct val="150000"/>
              </a:lnSpc>
              <a:spcBef>
                <a:spcPts val="533"/>
              </a:spcBef>
              <a:spcAft>
                <a:spcPts val="0"/>
              </a:spcAft>
              <a:buSzPts val="1600"/>
              <a:buFont typeface="Wingdings" panose="05000000000000000000" pitchFamily="2" charset="2"/>
              <a:buChar char="§"/>
            </a:pPr>
            <a:r>
              <a:rPr lang="en" sz="2133" dirty="0"/>
              <a:t>Avoiding plagiarism involves </a:t>
            </a:r>
            <a:r>
              <a:rPr lang="en" sz="2133" b="1" dirty="0"/>
              <a:t>referencing </a:t>
            </a:r>
            <a:r>
              <a:rPr lang="en" sz="2133" dirty="0"/>
              <a:t>your sources </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Using in-text citations and reference lists</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Check which referencing system you should use: UWTSD business students use the Harvard system</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Know where you can find information and help</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Referencing will be covered later on this course</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You should also use your own words: explain what the source says using </a:t>
            </a:r>
            <a:r>
              <a:rPr lang="en" sz="2133" b="1" dirty="0"/>
              <a:t>paraphrasing </a:t>
            </a:r>
            <a:r>
              <a:rPr lang="en" sz="2133" dirty="0"/>
              <a:t>techniques</a:t>
            </a:r>
            <a:endParaRPr sz="2133" dirty="0"/>
          </a:p>
          <a:p>
            <a:pPr marL="0" indent="0">
              <a:lnSpc>
                <a:spcPct val="150000"/>
              </a:lnSpc>
              <a:spcBef>
                <a:spcPts val="533"/>
              </a:spcBef>
              <a:spcAft>
                <a:spcPts val="0"/>
              </a:spcAft>
              <a:buNone/>
            </a:pPr>
            <a:endParaRPr sz="2133" dirty="0"/>
          </a:p>
        </p:txBody>
      </p:sp>
      <p:pic>
        <p:nvPicPr>
          <p:cNvPr id="241" name="Google Shape;241;p37"/>
          <p:cNvPicPr preferRelativeResize="0"/>
          <p:nvPr/>
        </p:nvPicPr>
        <p:blipFill>
          <a:blip r:embed="rId3">
            <a:alphaModFix/>
          </a:blip>
          <a:stretch>
            <a:fillRect/>
          </a:stretch>
        </p:blipFill>
        <p:spPr>
          <a:xfrm>
            <a:off x="854367" y="301867"/>
            <a:ext cx="1973200" cy="1315467"/>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0">
                                            <p:txEl>
                                              <p:pRg st="0" end="0"/>
                                            </p:txEl>
                                          </p:spTgt>
                                        </p:tgtEl>
                                        <p:attrNameLst>
                                          <p:attrName>style.visibility</p:attrName>
                                        </p:attrNameLst>
                                      </p:cBhvr>
                                      <p:to>
                                        <p:strVal val="visible"/>
                                      </p:to>
                                    </p:set>
                                    <p:animEffect transition="in" filter="fade">
                                      <p:cBhvr>
                                        <p:cTn id="7" dur="1000"/>
                                        <p:tgtEl>
                                          <p:spTgt spid="24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0">
                                            <p:txEl>
                                              <p:pRg st="1" end="1"/>
                                            </p:txEl>
                                          </p:spTgt>
                                        </p:tgtEl>
                                        <p:attrNameLst>
                                          <p:attrName>style.visibility</p:attrName>
                                        </p:attrNameLst>
                                      </p:cBhvr>
                                      <p:to>
                                        <p:strVal val="visible"/>
                                      </p:to>
                                    </p:set>
                                    <p:animEffect transition="in" filter="fade">
                                      <p:cBhvr>
                                        <p:cTn id="12" dur="1000"/>
                                        <p:tgtEl>
                                          <p:spTgt spid="24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0">
                                            <p:txEl>
                                              <p:pRg st="2" end="2"/>
                                            </p:txEl>
                                          </p:spTgt>
                                        </p:tgtEl>
                                        <p:attrNameLst>
                                          <p:attrName>style.visibility</p:attrName>
                                        </p:attrNameLst>
                                      </p:cBhvr>
                                      <p:to>
                                        <p:strVal val="visible"/>
                                      </p:to>
                                    </p:set>
                                    <p:animEffect transition="in" filter="fade">
                                      <p:cBhvr>
                                        <p:cTn id="17" dur="1000"/>
                                        <p:tgtEl>
                                          <p:spTgt spid="24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0">
                                            <p:txEl>
                                              <p:pRg st="3" end="3"/>
                                            </p:txEl>
                                          </p:spTgt>
                                        </p:tgtEl>
                                        <p:attrNameLst>
                                          <p:attrName>style.visibility</p:attrName>
                                        </p:attrNameLst>
                                      </p:cBhvr>
                                      <p:to>
                                        <p:strVal val="visible"/>
                                      </p:to>
                                    </p:set>
                                    <p:animEffect transition="in" filter="fade">
                                      <p:cBhvr>
                                        <p:cTn id="22" dur="1000"/>
                                        <p:tgtEl>
                                          <p:spTgt spid="24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0">
                                            <p:txEl>
                                              <p:pRg st="4" end="4"/>
                                            </p:txEl>
                                          </p:spTgt>
                                        </p:tgtEl>
                                        <p:attrNameLst>
                                          <p:attrName>style.visibility</p:attrName>
                                        </p:attrNameLst>
                                      </p:cBhvr>
                                      <p:to>
                                        <p:strVal val="visible"/>
                                      </p:to>
                                    </p:set>
                                    <p:animEffect transition="in" filter="fade">
                                      <p:cBhvr>
                                        <p:cTn id="27" dur="1000"/>
                                        <p:tgtEl>
                                          <p:spTgt spid="24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0">
                                            <p:txEl>
                                              <p:pRg st="5" end="5"/>
                                            </p:txEl>
                                          </p:spTgt>
                                        </p:tgtEl>
                                        <p:attrNameLst>
                                          <p:attrName>style.visibility</p:attrName>
                                        </p:attrNameLst>
                                      </p:cBhvr>
                                      <p:to>
                                        <p:strVal val="visible"/>
                                      </p:to>
                                    </p:set>
                                    <p:animEffect transition="in" filter="fade">
                                      <p:cBhvr>
                                        <p:cTn id="32" dur="1000"/>
                                        <p:tgtEl>
                                          <p:spTgt spid="24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0">
                                            <p:txEl>
                                              <p:pRg st="6" end="6"/>
                                            </p:txEl>
                                          </p:spTgt>
                                        </p:tgtEl>
                                        <p:attrNameLst>
                                          <p:attrName>style.visibility</p:attrName>
                                        </p:attrNameLst>
                                      </p:cBhvr>
                                      <p:to>
                                        <p:strVal val="visible"/>
                                      </p:to>
                                    </p:set>
                                    <p:animEffect transition="in" filter="fade">
                                      <p:cBhvr>
                                        <p:cTn id="37" dur="1000"/>
                                        <p:tgtEl>
                                          <p:spTgt spid="24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6"/>
          <p:cNvSpPr txBox="1">
            <a:spLocks noGrp="1"/>
          </p:cNvSpPr>
          <p:nvPr>
            <p:ph type="title"/>
          </p:nvPr>
        </p:nvSpPr>
        <p:spPr>
          <a:xfrm>
            <a:off x="224367" y="1195300"/>
            <a:ext cx="3233200" cy="48628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a:solidFill>
                  <a:schemeClr val="lt1"/>
                </a:solidFill>
              </a:rPr>
              <a:t>Finding &amp; Evaluating Sources</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Critical thinking - evaluating sources</a:t>
            </a:r>
            <a:endParaRPr b="1"/>
          </a:p>
        </p:txBody>
      </p:sp>
      <p:sp>
        <p:nvSpPr>
          <p:cNvPr id="235" name="Google Shape;235;p36"/>
          <p:cNvSpPr txBox="1">
            <a:spLocks noGrp="1"/>
          </p:cNvSpPr>
          <p:nvPr>
            <p:ph type="body" idx="1"/>
          </p:nvPr>
        </p:nvSpPr>
        <p:spPr>
          <a:xfrm>
            <a:off x="3457567" y="864100"/>
            <a:ext cx="8273200" cy="55796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Evaluating sources of information - should I use it?</a:t>
            </a:r>
            <a:endParaRPr sz="2267" b="1" dirty="0">
              <a:solidFill>
                <a:srgbClr val="0070C0"/>
              </a:solidFill>
            </a:endParaRPr>
          </a:p>
          <a:p>
            <a:pPr marL="884753" lvl="1" indent="-342900">
              <a:lnSpc>
                <a:spcPct val="150000"/>
              </a:lnSpc>
              <a:spcBef>
                <a:spcPts val="533"/>
              </a:spcBef>
              <a:spcAft>
                <a:spcPts val="0"/>
              </a:spcAft>
              <a:buSzPts val="1600"/>
              <a:buFont typeface="Wingdings" panose="05000000000000000000" pitchFamily="2" charset="2"/>
              <a:buChar char="§"/>
            </a:pPr>
            <a:r>
              <a:rPr lang="en" sz="2133" dirty="0"/>
              <a:t>Not all sources of information are the same!</a:t>
            </a:r>
            <a:endParaRPr sz="2133"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Sources used must be </a:t>
            </a:r>
            <a:r>
              <a:rPr lang="en" sz="2133" u="sng" dirty="0"/>
              <a:t>academically appropriate</a:t>
            </a:r>
            <a:endParaRPr sz="2133" u="sng" dirty="0"/>
          </a:p>
          <a:p>
            <a:pPr marL="884753" lvl="1" indent="-342900">
              <a:lnSpc>
                <a:spcPct val="150000"/>
              </a:lnSpc>
              <a:spcBef>
                <a:spcPts val="533"/>
              </a:spcBef>
              <a:spcAft>
                <a:spcPts val="0"/>
              </a:spcAft>
              <a:buSzPts val="1600"/>
              <a:buFont typeface="Wingdings" panose="05000000000000000000" pitchFamily="2" charset="2"/>
              <a:buChar char="§"/>
            </a:pPr>
            <a:r>
              <a:rPr lang="en" sz="2133" dirty="0"/>
              <a:t>You need to evaluate all your sources to determine whether it would be appropriate to use them in your own work - critical thinking</a:t>
            </a:r>
            <a:endParaRPr sz="2133" dirty="0"/>
          </a:p>
          <a:p>
            <a:pPr marL="1274210" lvl="2" indent="-342900">
              <a:lnSpc>
                <a:spcPct val="150000"/>
              </a:lnSpc>
              <a:spcBef>
                <a:spcPts val="533"/>
              </a:spcBef>
              <a:spcAft>
                <a:spcPts val="0"/>
              </a:spcAft>
              <a:buSzPts val="1600"/>
              <a:buFont typeface="Wingdings" panose="05000000000000000000" pitchFamily="2" charset="2"/>
              <a:buChar char="§"/>
            </a:pPr>
            <a:r>
              <a:rPr lang="en" sz="2133" dirty="0"/>
              <a:t>Particularly true of sources found online - can you trust everything you find on the internet?</a:t>
            </a:r>
            <a:endParaRPr sz="2133" dirty="0"/>
          </a:p>
          <a:p>
            <a:pPr marL="817021" lvl="1" indent="-342900">
              <a:lnSpc>
                <a:spcPct val="150000"/>
              </a:lnSpc>
              <a:spcBef>
                <a:spcPts val="533"/>
              </a:spcBef>
              <a:spcAft>
                <a:spcPts val="0"/>
              </a:spcAft>
              <a:buSzPts val="1600"/>
              <a:buFont typeface="Wingdings" panose="05000000000000000000" pitchFamily="2" charset="2"/>
              <a:buChar char="§"/>
            </a:pPr>
            <a:r>
              <a:rPr lang="en" sz="2133" dirty="0"/>
              <a:t>You need to use your judgement as to whether the source is trustworthy, reliable and authoritative</a:t>
            </a:r>
            <a:endParaRPr sz="2133" dirty="0"/>
          </a:p>
          <a:p>
            <a:pPr marL="694249" indent="0">
              <a:lnSpc>
                <a:spcPct val="150000"/>
              </a:lnSpc>
              <a:spcBef>
                <a:spcPts val="533"/>
              </a:spcBef>
              <a:spcAft>
                <a:spcPts val="0"/>
              </a:spcAft>
              <a:buNone/>
            </a:pPr>
            <a:endParaRPr sz="2133" dirty="0"/>
          </a:p>
        </p:txBody>
      </p:sp>
      <p:pic>
        <p:nvPicPr>
          <p:cNvPr id="236" name="Google Shape;236;p36"/>
          <p:cNvPicPr preferRelativeResize="0"/>
          <p:nvPr/>
        </p:nvPicPr>
        <p:blipFill>
          <a:blip r:embed="rId3">
            <a:alphaModFix/>
          </a:blip>
          <a:stretch>
            <a:fillRect/>
          </a:stretch>
        </p:blipFill>
        <p:spPr>
          <a:xfrm>
            <a:off x="750401" y="390734"/>
            <a:ext cx="1697668" cy="113176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5">
                                            <p:txEl>
                                              <p:pRg st="0" end="0"/>
                                            </p:txEl>
                                          </p:spTgt>
                                        </p:tgtEl>
                                        <p:attrNameLst>
                                          <p:attrName>style.visibility</p:attrName>
                                        </p:attrNameLst>
                                      </p:cBhvr>
                                      <p:to>
                                        <p:strVal val="visible"/>
                                      </p:to>
                                    </p:set>
                                    <p:animEffect transition="in" filter="fade">
                                      <p:cBhvr>
                                        <p:cTn id="7" dur="1000"/>
                                        <p:tgtEl>
                                          <p:spTgt spid="2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5">
                                            <p:txEl>
                                              <p:pRg st="1" end="1"/>
                                            </p:txEl>
                                          </p:spTgt>
                                        </p:tgtEl>
                                        <p:attrNameLst>
                                          <p:attrName>style.visibility</p:attrName>
                                        </p:attrNameLst>
                                      </p:cBhvr>
                                      <p:to>
                                        <p:strVal val="visible"/>
                                      </p:to>
                                    </p:set>
                                    <p:animEffect transition="in" filter="fade">
                                      <p:cBhvr>
                                        <p:cTn id="12" dur="1000"/>
                                        <p:tgtEl>
                                          <p:spTgt spid="2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5">
                                            <p:txEl>
                                              <p:pRg st="2" end="2"/>
                                            </p:txEl>
                                          </p:spTgt>
                                        </p:tgtEl>
                                        <p:attrNameLst>
                                          <p:attrName>style.visibility</p:attrName>
                                        </p:attrNameLst>
                                      </p:cBhvr>
                                      <p:to>
                                        <p:strVal val="visible"/>
                                      </p:to>
                                    </p:set>
                                    <p:animEffect transition="in" filter="fade">
                                      <p:cBhvr>
                                        <p:cTn id="17" dur="1000"/>
                                        <p:tgtEl>
                                          <p:spTgt spid="2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5">
                                            <p:txEl>
                                              <p:pRg st="3" end="3"/>
                                            </p:txEl>
                                          </p:spTgt>
                                        </p:tgtEl>
                                        <p:attrNameLst>
                                          <p:attrName>style.visibility</p:attrName>
                                        </p:attrNameLst>
                                      </p:cBhvr>
                                      <p:to>
                                        <p:strVal val="visible"/>
                                      </p:to>
                                    </p:set>
                                    <p:animEffect transition="in" filter="fade">
                                      <p:cBhvr>
                                        <p:cTn id="22" dur="1000"/>
                                        <p:tgtEl>
                                          <p:spTgt spid="2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5">
                                            <p:txEl>
                                              <p:pRg st="4" end="4"/>
                                            </p:txEl>
                                          </p:spTgt>
                                        </p:tgtEl>
                                        <p:attrNameLst>
                                          <p:attrName>style.visibility</p:attrName>
                                        </p:attrNameLst>
                                      </p:cBhvr>
                                      <p:to>
                                        <p:strVal val="visible"/>
                                      </p:to>
                                    </p:set>
                                    <p:animEffect transition="in" filter="fade">
                                      <p:cBhvr>
                                        <p:cTn id="27" dur="1000"/>
                                        <p:tgtEl>
                                          <p:spTgt spid="23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35">
                                            <p:txEl>
                                              <p:pRg st="5" end="5"/>
                                            </p:txEl>
                                          </p:spTgt>
                                        </p:tgtEl>
                                        <p:attrNameLst>
                                          <p:attrName>style.visibility</p:attrName>
                                        </p:attrNameLst>
                                      </p:cBhvr>
                                      <p:to>
                                        <p:strVal val="visible"/>
                                      </p:to>
                                    </p:set>
                                    <p:animEffect transition="in" filter="fade">
                                      <p:cBhvr>
                                        <p:cTn id="32" dur="1000"/>
                                        <p:tgtEl>
                                          <p:spTgt spid="2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37"/>
          <p:cNvSpPr txBox="1">
            <a:spLocks noGrp="1"/>
          </p:cNvSpPr>
          <p:nvPr>
            <p:ph type="title"/>
          </p:nvPr>
        </p:nvSpPr>
        <p:spPr>
          <a:xfrm>
            <a:off x="252919" y="1123837"/>
            <a:ext cx="2947600" cy="46012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a:solidFill>
                  <a:schemeClr val="lt1"/>
                </a:solidFill>
              </a:rPr>
              <a:t>Finding &amp; Evaluating Sources</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Evaluating sources - the CRAAP Test</a:t>
            </a:r>
            <a:endParaRPr b="1"/>
          </a:p>
        </p:txBody>
      </p:sp>
      <p:sp>
        <p:nvSpPr>
          <p:cNvPr id="242" name="Google Shape;242;p37"/>
          <p:cNvSpPr txBox="1">
            <a:spLocks noGrp="1"/>
          </p:cNvSpPr>
          <p:nvPr>
            <p:ph type="body" idx="1"/>
          </p:nvPr>
        </p:nvSpPr>
        <p:spPr>
          <a:xfrm>
            <a:off x="2527319" y="655320"/>
            <a:ext cx="1346400" cy="5911880"/>
          </a:xfrm>
          <a:prstGeom prst="rect">
            <a:avLst/>
          </a:prstGeom>
          <a:noFill/>
          <a:ln>
            <a:noFill/>
          </a:ln>
        </p:spPr>
        <p:txBody>
          <a:bodyPr spcFirstLastPara="1" vert="horz" wrap="square" lIns="91433" tIns="45700" rIns="91433" bIns="45700" rtlCol="0" anchor="ctr" anchorCtr="0">
            <a:noAutofit/>
          </a:bodyPr>
          <a:lstStyle/>
          <a:p>
            <a:pPr marL="609585" indent="0">
              <a:lnSpc>
                <a:spcPct val="200000"/>
              </a:lnSpc>
              <a:spcBef>
                <a:spcPts val="533"/>
              </a:spcBef>
              <a:spcAft>
                <a:spcPts val="0"/>
              </a:spcAft>
              <a:buNone/>
            </a:pPr>
            <a:r>
              <a:rPr lang="en" sz="3600" b="1" dirty="0">
                <a:solidFill>
                  <a:srgbClr val="6D9EEB"/>
                </a:solidFill>
              </a:rPr>
              <a:t>C</a:t>
            </a:r>
            <a:endParaRPr sz="3600" b="1" dirty="0">
              <a:solidFill>
                <a:srgbClr val="6D9EEB"/>
              </a:solidFill>
            </a:endParaRPr>
          </a:p>
          <a:p>
            <a:pPr marL="609585" indent="0">
              <a:lnSpc>
                <a:spcPct val="200000"/>
              </a:lnSpc>
              <a:spcBef>
                <a:spcPts val="533"/>
              </a:spcBef>
              <a:spcAft>
                <a:spcPts val="0"/>
              </a:spcAft>
              <a:buNone/>
            </a:pPr>
            <a:r>
              <a:rPr lang="en" sz="3600" b="1" dirty="0">
                <a:solidFill>
                  <a:srgbClr val="6D9EEB"/>
                </a:solidFill>
              </a:rPr>
              <a:t>R</a:t>
            </a:r>
            <a:endParaRPr sz="3600" b="1" dirty="0">
              <a:solidFill>
                <a:srgbClr val="6D9EEB"/>
              </a:solidFill>
            </a:endParaRPr>
          </a:p>
          <a:p>
            <a:pPr marL="609585" indent="0">
              <a:lnSpc>
                <a:spcPct val="200000"/>
              </a:lnSpc>
              <a:spcBef>
                <a:spcPts val="533"/>
              </a:spcBef>
              <a:spcAft>
                <a:spcPts val="0"/>
              </a:spcAft>
              <a:buNone/>
            </a:pPr>
            <a:r>
              <a:rPr lang="en" sz="3600" b="1" dirty="0">
                <a:solidFill>
                  <a:srgbClr val="6D9EEB"/>
                </a:solidFill>
              </a:rPr>
              <a:t>A</a:t>
            </a:r>
            <a:br>
              <a:rPr lang="en" sz="3600" b="1" dirty="0">
                <a:solidFill>
                  <a:srgbClr val="6D9EEB"/>
                </a:solidFill>
              </a:rPr>
            </a:br>
            <a:r>
              <a:rPr lang="en" sz="3600" b="1" dirty="0">
                <a:solidFill>
                  <a:srgbClr val="6D9EEB"/>
                </a:solidFill>
              </a:rPr>
              <a:t>A</a:t>
            </a:r>
            <a:endParaRPr sz="3600" b="1" dirty="0">
              <a:solidFill>
                <a:srgbClr val="6D9EEB"/>
              </a:solidFill>
            </a:endParaRPr>
          </a:p>
          <a:p>
            <a:pPr marL="609585" indent="0">
              <a:lnSpc>
                <a:spcPct val="200000"/>
              </a:lnSpc>
              <a:spcBef>
                <a:spcPts val="533"/>
              </a:spcBef>
              <a:spcAft>
                <a:spcPts val="0"/>
              </a:spcAft>
              <a:buNone/>
            </a:pPr>
            <a:r>
              <a:rPr lang="en" sz="3600" b="1" dirty="0">
                <a:solidFill>
                  <a:srgbClr val="6D9EEB"/>
                </a:solidFill>
              </a:rPr>
              <a:t>P</a:t>
            </a:r>
            <a:endParaRPr sz="3600" b="1" dirty="0">
              <a:solidFill>
                <a:srgbClr val="6D9EEB"/>
              </a:solidFill>
            </a:endParaRPr>
          </a:p>
          <a:p>
            <a:pPr marL="694249" indent="0">
              <a:lnSpc>
                <a:spcPct val="200000"/>
              </a:lnSpc>
              <a:spcBef>
                <a:spcPts val="533"/>
              </a:spcBef>
              <a:spcAft>
                <a:spcPts val="0"/>
              </a:spcAft>
              <a:buNone/>
            </a:pPr>
            <a:endParaRPr sz="3467" dirty="0">
              <a:solidFill>
                <a:srgbClr val="6D9EEB"/>
              </a:solidFill>
            </a:endParaRPr>
          </a:p>
        </p:txBody>
      </p:sp>
      <p:pic>
        <p:nvPicPr>
          <p:cNvPr id="243" name="Google Shape;243;p37"/>
          <p:cNvPicPr preferRelativeResize="0"/>
          <p:nvPr/>
        </p:nvPicPr>
        <p:blipFill>
          <a:blip r:embed="rId3">
            <a:alphaModFix/>
          </a:blip>
          <a:stretch>
            <a:fillRect/>
          </a:stretch>
        </p:blipFill>
        <p:spPr>
          <a:xfrm>
            <a:off x="750401" y="390734"/>
            <a:ext cx="1697668" cy="1131765"/>
          </a:xfrm>
          <a:prstGeom prst="rect">
            <a:avLst/>
          </a:prstGeom>
          <a:noFill/>
          <a:ln>
            <a:noFill/>
          </a:ln>
        </p:spPr>
      </p:pic>
      <p:sp>
        <p:nvSpPr>
          <p:cNvPr id="244" name="Google Shape;244;p37"/>
          <p:cNvSpPr txBox="1">
            <a:spLocks noGrp="1"/>
          </p:cNvSpPr>
          <p:nvPr>
            <p:ph type="body" idx="2"/>
          </p:nvPr>
        </p:nvSpPr>
        <p:spPr>
          <a:xfrm>
            <a:off x="3873720" y="655320"/>
            <a:ext cx="8132396" cy="5911880"/>
          </a:xfrm>
          <a:prstGeom prst="rect">
            <a:avLst/>
          </a:prstGeom>
        </p:spPr>
        <p:txBody>
          <a:bodyPr spcFirstLastPara="1" vert="horz" wrap="square" lIns="91433" tIns="45700" rIns="91433" bIns="45700" rtlCol="0" anchor="ctr" anchorCtr="0">
            <a:noAutofit/>
          </a:bodyPr>
          <a:lstStyle/>
          <a:p>
            <a:pPr marL="0" indent="0">
              <a:spcBef>
                <a:spcPts val="1200"/>
              </a:spcBef>
              <a:spcAft>
                <a:spcPts val="0"/>
              </a:spcAft>
              <a:buNone/>
            </a:pPr>
            <a:r>
              <a:rPr lang="en" sz="2267" dirty="0">
                <a:solidFill>
                  <a:srgbClr val="0070C0"/>
                </a:solidFill>
              </a:rPr>
              <a:t>Currency (time)</a:t>
            </a:r>
            <a:endParaRPr sz="2267" dirty="0">
              <a:solidFill>
                <a:srgbClr val="0070C0"/>
              </a:solidFill>
            </a:endParaRPr>
          </a:p>
          <a:p>
            <a:pPr marL="0" indent="0">
              <a:spcBef>
                <a:spcPts val="1200"/>
              </a:spcBef>
              <a:spcAft>
                <a:spcPts val="0"/>
              </a:spcAft>
              <a:buNone/>
            </a:pPr>
            <a:r>
              <a:rPr lang="en" sz="1600" dirty="0"/>
              <a:t>Up to date? When written/published? Has it been revised/updated? Do you need up to date info or are older sources appropriate?</a:t>
            </a:r>
            <a:endParaRPr sz="1600" dirty="0"/>
          </a:p>
          <a:p>
            <a:pPr marL="0" indent="0">
              <a:spcBef>
                <a:spcPts val="1200"/>
              </a:spcBef>
              <a:spcAft>
                <a:spcPts val="0"/>
              </a:spcAft>
              <a:buNone/>
            </a:pPr>
            <a:r>
              <a:rPr lang="en" sz="2267" dirty="0">
                <a:solidFill>
                  <a:srgbClr val="0070C0"/>
                </a:solidFill>
              </a:rPr>
              <a:t>Relevance</a:t>
            </a:r>
            <a:endParaRPr sz="2267" dirty="0">
              <a:solidFill>
                <a:srgbClr val="0070C0"/>
              </a:solidFill>
            </a:endParaRPr>
          </a:p>
          <a:p>
            <a:pPr marL="0" indent="0">
              <a:spcBef>
                <a:spcPts val="1200"/>
              </a:spcBef>
              <a:spcAft>
                <a:spcPts val="0"/>
              </a:spcAft>
              <a:buNone/>
            </a:pPr>
            <a:r>
              <a:rPr lang="en" sz="1600" dirty="0"/>
              <a:t>Does it contain the information I need? Does it relate specifically to the topic I’m researching? Is it at the appropriate level?</a:t>
            </a:r>
            <a:endParaRPr sz="1600" dirty="0"/>
          </a:p>
          <a:p>
            <a:pPr marL="0" indent="0">
              <a:spcBef>
                <a:spcPts val="1200"/>
              </a:spcBef>
              <a:spcAft>
                <a:spcPts val="0"/>
              </a:spcAft>
              <a:buNone/>
            </a:pPr>
            <a:r>
              <a:rPr lang="en" sz="2267" dirty="0">
                <a:solidFill>
                  <a:srgbClr val="0070C0"/>
                </a:solidFill>
              </a:rPr>
              <a:t>Authority</a:t>
            </a:r>
            <a:endParaRPr sz="2267" dirty="0">
              <a:solidFill>
                <a:srgbClr val="0070C0"/>
              </a:solidFill>
            </a:endParaRPr>
          </a:p>
          <a:p>
            <a:pPr marL="0" indent="0">
              <a:spcBef>
                <a:spcPts val="1200"/>
              </a:spcBef>
              <a:spcAft>
                <a:spcPts val="0"/>
              </a:spcAft>
              <a:buNone/>
            </a:pPr>
            <a:r>
              <a:rPr lang="en" sz="1600" dirty="0"/>
              <a:t>Who is the author/publisher? Is the author qualified to write about the topic? What does the web address tell me about the author?</a:t>
            </a:r>
            <a:endParaRPr sz="1600" dirty="0"/>
          </a:p>
          <a:p>
            <a:pPr marL="0" indent="0">
              <a:spcBef>
                <a:spcPts val="1200"/>
              </a:spcBef>
              <a:spcAft>
                <a:spcPts val="0"/>
              </a:spcAft>
              <a:buNone/>
            </a:pPr>
            <a:r>
              <a:rPr lang="en" sz="2267" dirty="0">
                <a:solidFill>
                  <a:srgbClr val="0070C0"/>
                </a:solidFill>
              </a:rPr>
              <a:t>Accuracy</a:t>
            </a:r>
            <a:endParaRPr sz="2267" dirty="0">
              <a:solidFill>
                <a:srgbClr val="0070C0"/>
              </a:solidFill>
            </a:endParaRPr>
          </a:p>
          <a:p>
            <a:pPr marL="0" indent="0">
              <a:spcBef>
                <a:spcPts val="1200"/>
              </a:spcBef>
              <a:spcAft>
                <a:spcPts val="0"/>
              </a:spcAft>
              <a:buNone/>
            </a:pPr>
            <a:r>
              <a:rPr lang="en" sz="1600" dirty="0"/>
              <a:t>How do I know the information is correct? What evidence is provided? Does it refer to research/other sources? Can I verify the information from another source?</a:t>
            </a:r>
            <a:endParaRPr sz="1600" dirty="0"/>
          </a:p>
          <a:p>
            <a:pPr marL="0" indent="0">
              <a:spcBef>
                <a:spcPts val="1200"/>
              </a:spcBef>
              <a:spcAft>
                <a:spcPts val="0"/>
              </a:spcAft>
              <a:buNone/>
            </a:pPr>
            <a:r>
              <a:rPr lang="en" sz="2267" dirty="0">
                <a:solidFill>
                  <a:srgbClr val="0070C0"/>
                </a:solidFill>
              </a:rPr>
              <a:t>Purpose</a:t>
            </a:r>
            <a:endParaRPr sz="2267" dirty="0">
              <a:solidFill>
                <a:srgbClr val="0070C0"/>
              </a:solidFill>
            </a:endParaRPr>
          </a:p>
          <a:p>
            <a:pPr marL="0" indent="0">
              <a:spcBef>
                <a:spcPts val="1200"/>
              </a:spcBef>
              <a:spcAft>
                <a:spcPts val="0"/>
              </a:spcAft>
              <a:buNone/>
            </a:pPr>
            <a:r>
              <a:rPr lang="en" sz="1600" dirty="0"/>
              <a:t>What is the purpose of the source - to educate, inform, persuade, entertain? Who is the intended audience? Is the information based on fact or opinion? Is the author biased? Should I find another source to provide balance?</a:t>
            </a:r>
            <a:endParaRPr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2">
                                            <p:txEl>
                                              <p:pRg st="0" end="0"/>
                                            </p:txEl>
                                          </p:spTgt>
                                        </p:tgtEl>
                                        <p:attrNameLst>
                                          <p:attrName>style.visibility</p:attrName>
                                        </p:attrNameLst>
                                      </p:cBhvr>
                                      <p:to>
                                        <p:strVal val="visible"/>
                                      </p:to>
                                    </p:set>
                                    <p:animEffect transition="in" filter="fade">
                                      <p:cBhvr>
                                        <p:cTn id="7" dur="500"/>
                                        <p:tgtEl>
                                          <p:spTgt spid="2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2">
                                            <p:txEl>
                                              <p:pRg st="1" end="1"/>
                                            </p:txEl>
                                          </p:spTgt>
                                        </p:tgtEl>
                                        <p:attrNameLst>
                                          <p:attrName>style.visibility</p:attrName>
                                        </p:attrNameLst>
                                      </p:cBhvr>
                                      <p:to>
                                        <p:strVal val="visible"/>
                                      </p:to>
                                    </p:set>
                                    <p:animEffect transition="in" filter="fade">
                                      <p:cBhvr>
                                        <p:cTn id="12" dur="500"/>
                                        <p:tgtEl>
                                          <p:spTgt spid="2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2">
                                            <p:txEl>
                                              <p:pRg st="2" end="2"/>
                                            </p:txEl>
                                          </p:spTgt>
                                        </p:tgtEl>
                                        <p:attrNameLst>
                                          <p:attrName>style.visibility</p:attrName>
                                        </p:attrNameLst>
                                      </p:cBhvr>
                                      <p:to>
                                        <p:strVal val="visible"/>
                                      </p:to>
                                    </p:set>
                                    <p:animEffect transition="in" filter="fade">
                                      <p:cBhvr>
                                        <p:cTn id="17" dur="500"/>
                                        <p:tgtEl>
                                          <p:spTgt spid="2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42">
                                            <p:txEl>
                                              <p:pRg st="3" end="3"/>
                                            </p:txEl>
                                          </p:spTgt>
                                        </p:tgtEl>
                                        <p:attrNameLst>
                                          <p:attrName>style.visibility</p:attrName>
                                        </p:attrNameLst>
                                      </p:cBhvr>
                                      <p:to>
                                        <p:strVal val="visible"/>
                                      </p:to>
                                    </p:set>
                                    <p:animEffect transition="in" filter="fade">
                                      <p:cBhvr>
                                        <p:cTn id="22" dur="500"/>
                                        <p:tgtEl>
                                          <p:spTgt spid="2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4">
                                            <p:txEl>
                                              <p:pRg st="0" end="0"/>
                                            </p:txEl>
                                          </p:spTgt>
                                        </p:tgtEl>
                                        <p:attrNameLst>
                                          <p:attrName>style.visibility</p:attrName>
                                        </p:attrNameLst>
                                      </p:cBhvr>
                                      <p:to>
                                        <p:strVal val="visible"/>
                                      </p:to>
                                    </p:set>
                                    <p:animEffect transition="in" filter="fade">
                                      <p:cBhvr>
                                        <p:cTn id="27" dur="500"/>
                                        <p:tgtEl>
                                          <p:spTgt spid="24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4">
                                            <p:txEl>
                                              <p:pRg st="1" end="1"/>
                                            </p:txEl>
                                          </p:spTgt>
                                        </p:tgtEl>
                                        <p:attrNameLst>
                                          <p:attrName>style.visibility</p:attrName>
                                        </p:attrNameLst>
                                      </p:cBhvr>
                                      <p:to>
                                        <p:strVal val="visible"/>
                                      </p:to>
                                    </p:set>
                                    <p:animEffect transition="in" filter="fade">
                                      <p:cBhvr>
                                        <p:cTn id="32" dur="500"/>
                                        <p:tgtEl>
                                          <p:spTgt spid="24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44">
                                            <p:txEl>
                                              <p:pRg st="2" end="2"/>
                                            </p:txEl>
                                          </p:spTgt>
                                        </p:tgtEl>
                                        <p:attrNameLst>
                                          <p:attrName>style.visibility</p:attrName>
                                        </p:attrNameLst>
                                      </p:cBhvr>
                                      <p:to>
                                        <p:strVal val="visible"/>
                                      </p:to>
                                    </p:set>
                                    <p:animEffect transition="in" filter="fade">
                                      <p:cBhvr>
                                        <p:cTn id="37" dur="500"/>
                                        <p:tgtEl>
                                          <p:spTgt spid="244">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44">
                                            <p:txEl>
                                              <p:pRg st="3" end="3"/>
                                            </p:txEl>
                                          </p:spTgt>
                                        </p:tgtEl>
                                        <p:attrNameLst>
                                          <p:attrName>style.visibility</p:attrName>
                                        </p:attrNameLst>
                                      </p:cBhvr>
                                      <p:to>
                                        <p:strVal val="visible"/>
                                      </p:to>
                                    </p:set>
                                    <p:animEffect transition="in" filter="fade">
                                      <p:cBhvr>
                                        <p:cTn id="42" dur="500"/>
                                        <p:tgtEl>
                                          <p:spTgt spid="24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44">
                                            <p:txEl>
                                              <p:pRg st="4" end="4"/>
                                            </p:txEl>
                                          </p:spTgt>
                                        </p:tgtEl>
                                        <p:attrNameLst>
                                          <p:attrName>style.visibility</p:attrName>
                                        </p:attrNameLst>
                                      </p:cBhvr>
                                      <p:to>
                                        <p:strVal val="visible"/>
                                      </p:to>
                                    </p:set>
                                    <p:animEffect transition="in" filter="fade">
                                      <p:cBhvr>
                                        <p:cTn id="47" dur="500"/>
                                        <p:tgtEl>
                                          <p:spTgt spid="244">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44">
                                            <p:txEl>
                                              <p:pRg st="5" end="5"/>
                                            </p:txEl>
                                          </p:spTgt>
                                        </p:tgtEl>
                                        <p:attrNameLst>
                                          <p:attrName>style.visibility</p:attrName>
                                        </p:attrNameLst>
                                      </p:cBhvr>
                                      <p:to>
                                        <p:strVal val="visible"/>
                                      </p:to>
                                    </p:set>
                                    <p:animEffect transition="in" filter="fade">
                                      <p:cBhvr>
                                        <p:cTn id="52" dur="500"/>
                                        <p:tgtEl>
                                          <p:spTgt spid="244">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44">
                                            <p:txEl>
                                              <p:pRg st="6" end="6"/>
                                            </p:txEl>
                                          </p:spTgt>
                                        </p:tgtEl>
                                        <p:attrNameLst>
                                          <p:attrName>style.visibility</p:attrName>
                                        </p:attrNameLst>
                                      </p:cBhvr>
                                      <p:to>
                                        <p:strVal val="visible"/>
                                      </p:to>
                                    </p:set>
                                    <p:animEffect transition="in" filter="fade">
                                      <p:cBhvr>
                                        <p:cTn id="57" dur="500"/>
                                        <p:tgtEl>
                                          <p:spTgt spid="244">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44">
                                            <p:txEl>
                                              <p:pRg st="7" end="7"/>
                                            </p:txEl>
                                          </p:spTgt>
                                        </p:tgtEl>
                                        <p:attrNameLst>
                                          <p:attrName>style.visibility</p:attrName>
                                        </p:attrNameLst>
                                      </p:cBhvr>
                                      <p:to>
                                        <p:strVal val="visible"/>
                                      </p:to>
                                    </p:set>
                                    <p:animEffect transition="in" filter="fade">
                                      <p:cBhvr>
                                        <p:cTn id="62" dur="500"/>
                                        <p:tgtEl>
                                          <p:spTgt spid="244">
                                            <p:txEl>
                                              <p:pRg st="7" end="7"/>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44">
                                            <p:txEl>
                                              <p:pRg st="8" end="8"/>
                                            </p:txEl>
                                          </p:spTgt>
                                        </p:tgtEl>
                                        <p:attrNameLst>
                                          <p:attrName>style.visibility</p:attrName>
                                        </p:attrNameLst>
                                      </p:cBhvr>
                                      <p:to>
                                        <p:strVal val="visible"/>
                                      </p:to>
                                    </p:set>
                                    <p:animEffect transition="in" filter="fade">
                                      <p:cBhvr>
                                        <p:cTn id="67" dur="500"/>
                                        <p:tgtEl>
                                          <p:spTgt spid="244">
                                            <p:txEl>
                                              <p:pRg st="8" end="8"/>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44">
                                            <p:txEl>
                                              <p:pRg st="9" end="9"/>
                                            </p:txEl>
                                          </p:spTgt>
                                        </p:tgtEl>
                                        <p:attrNameLst>
                                          <p:attrName>style.visibility</p:attrName>
                                        </p:attrNameLst>
                                      </p:cBhvr>
                                      <p:to>
                                        <p:strVal val="visible"/>
                                      </p:to>
                                    </p:set>
                                    <p:animEffect transition="in" filter="fade">
                                      <p:cBhvr>
                                        <p:cTn id="72" dur="500"/>
                                        <p:tgtEl>
                                          <p:spTgt spid="24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2" grpId="0" build="p"/>
      <p:bldP spid="24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8"/>
          <p:cNvSpPr txBox="1">
            <a:spLocks noGrp="1"/>
          </p:cNvSpPr>
          <p:nvPr>
            <p:ph type="title"/>
          </p:nvPr>
        </p:nvSpPr>
        <p:spPr>
          <a:xfrm>
            <a:off x="224367" y="1195300"/>
            <a:ext cx="3233200" cy="4862800"/>
          </a:xfrm>
          <a:prstGeom prst="rect">
            <a:avLst/>
          </a:prstGeom>
          <a:noFill/>
          <a:ln>
            <a:noFill/>
          </a:ln>
        </p:spPr>
        <p:txBody>
          <a:bodyPr spcFirstLastPara="1" vert="horz" wrap="square" lIns="91433" tIns="45700" rIns="91433" bIns="45700" rtlCol="0" anchor="ctr" anchorCtr="0">
            <a:noAutofit/>
          </a:bodyPr>
          <a:lstStyle/>
          <a:p>
            <a:pPr>
              <a:spcBef>
                <a:spcPts val="0"/>
              </a:spcBef>
              <a:buClr>
                <a:schemeClr val="lt1"/>
              </a:buClr>
              <a:buSzPts val="2700"/>
            </a:pPr>
            <a:r>
              <a:rPr lang="en" b="1">
                <a:solidFill>
                  <a:schemeClr val="lt1"/>
                </a:solidFill>
              </a:rPr>
              <a:t>Finding &amp; Evaluating Sources</a:t>
            </a:r>
            <a:endParaRPr b="1"/>
          </a:p>
          <a:p>
            <a:pPr>
              <a:lnSpc>
                <a:spcPct val="90000"/>
              </a:lnSpc>
              <a:spcBef>
                <a:spcPts val="0"/>
              </a:spcBef>
              <a:buClr>
                <a:srgbClr val="FFFFFF"/>
              </a:buClr>
              <a:buSzPts val="2700"/>
            </a:pPr>
            <a:endParaRPr b="1"/>
          </a:p>
          <a:p>
            <a:pPr>
              <a:lnSpc>
                <a:spcPct val="90000"/>
              </a:lnSpc>
              <a:spcBef>
                <a:spcPts val="0"/>
              </a:spcBef>
              <a:buClr>
                <a:srgbClr val="FFFFFF"/>
              </a:buClr>
              <a:buSzPts val="2700"/>
            </a:pPr>
            <a:r>
              <a:rPr lang="en" b="1"/>
              <a:t>Critical thinking - evaluating sources</a:t>
            </a:r>
            <a:endParaRPr b="1"/>
          </a:p>
        </p:txBody>
      </p:sp>
      <p:sp>
        <p:nvSpPr>
          <p:cNvPr id="250" name="Google Shape;250;p38"/>
          <p:cNvSpPr txBox="1">
            <a:spLocks noGrp="1"/>
          </p:cNvSpPr>
          <p:nvPr>
            <p:ph type="body" idx="1"/>
          </p:nvPr>
        </p:nvSpPr>
        <p:spPr>
          <a:xfrm>
            <a:off x="3457567" y="864100"/>
            <a:ext cx="8273200" cy="55796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Taking notes from your sources</a:t>
            </a:r>
            <a:endParaRPr sz="2267" b="1" dirty="0">
              <a:solidFill>
                <a:srgbClr val="0070C0"/>
              </a:solidFill>
            </a:endParaRPr>
          </a:p>
          <a:p>
            <a:pPr marL="493021" indent="-342900">
              <a:lnSpc>
                <a:spcPct val="150000"/>
              </a:lnSpc>
              <a:spcBef>
                <a:spcPts val="533"/>
              </a:spcBef>
              <a:spcAft>
                <a:spcPts val="0"/>
              </a:spcAft>
              <a:buSzPts val="1600"/>
              <a:buFont typeface="Wingdings" panose="05000000000000000000" pitchFamily="2" charset="2"/>
              <a:buChar char="§"/>
            </a:pPr>
            <a:r>
              <a:rPr lang="en" sz="2433" dirty="0"/>
              <a:t>Once you have determined what sources and resources you are going to use you can:</a:t>
            </a:r>
            <a:endParaRPr sz="2433" dirty="0"/>
          </a:p>
          <a:p>
            <a:pPr marL="1004210" lvl="1" indent="-342900">
              <a:lnSpc>
                <a:spcPct val="150000"/>
              </a:lnSpc>
              <a:spcBef>
                <a:spcPts val="533"/>
              </a:spcBef>
              <a:spcAft>
                <a:spcPts val="0"/>
              </a:spcAft>
              <a:buSzPts val="1600"/>
              <a:buFont typeface="Wingdings" panose="05000000000000000000" pitchFamily="2" charset="2"/>
              <a:buChar char="§"/>
            </a:pPr>
            <a:r>
              <a:rPr lang="en" sz="1967" dirty="0"/>
              <a:t>Take notes of all your materials and make sure your materials are organised</a:t>
            </a:r>
            <a:endParaRPr sz="1967" dirty="0"/>
          </a:p>
          <a:p>
            <a:pPr marL="1004210" lvl="1" indent="-342900">
              <a:lnSpc>
                <a:spcPct val="150000"/>
              </a:lnSpc>
              <a:spcBef>
                <a:spcPts val="533"/>
              </a:spcBef>
              <a:spcAft>
                <a:spcPts val="0"/>
              </a:spcAft>
              <a:buSzPts val="1600"/>
              <a:buFont typeface="Wingdings" panose="05000000000000000000" pitchFamily="2" charset="2"/>
              <a:buChar char="§"/>
            </a:pPr>
            <a:r>
              <a:rPr lang="en" sz="1967" dirty="0"/>
              <a:t>By taking notes you will be able to know what information you are taking from where</a:t>
            </a:r>
            <a:endParaRPr sz="1967" dirty="0"/>
          </a:p>
          <a:p>
            <a:pPr marL="1004210" lvl="1" indent="-342900">
              <a:lnSpc>
                <a:spcPct val="150000"/>
              </a:lnSpc>
              <a:spcBef>
                <a:spcPts val="533"/>
              </a:spcBef>
              <a:spcAft>
                <a:spcPts val="0"/>
              </a:spcAft>
              <a:buSzPts val="1600"/>
              <a:buFont typeface="Wingdings" panose="05000000000000000000" pitchFamily="2" charset="2"/>
              <a:buChar char="§"/>
            </a:pPr>
            <a:r>
              <a:rPr lang="en" sz="1967" dirty="0"/>
              <a:t>Your research should reflect the main points from all the sources that you have decided to use.Importantly your final product – the essay and the presentation should not just be a summary of your research but should also include your assessment of the topic</a:t>
            </a:r>
            <a:endParaRPr sz="2233" dirty="0"/>
          </a:p>
          <a:p>
            <a:pPr marL="694249" indent="0">
              <a:lnSpc>
                <a:spcPct val="150000"/>
              </a:lnSpc>
              <a:spcBef>
                <a:spcPts val="533"/>
              </a:spcBef>
              <a:spcAft>
                <a:spcPts val="0"/>
              </a:spcAft>
              <a:buNone/>
            </a:pPr>
            <a:endParaRPr sz="2133" dirty="0"/>
          </a:p>
        </p:txBody>
      </p:sp>
      <p:pic>
        <p:nvPicPr>
          <p:cNvPr id="251" name="Google Shape;251;p38"/>
          <p:cNvPicPr preferRelativeResize="0"/>
          <p:nvPr/>
        </p:nvPicPr>
        <p:blipFill>
          <a:blip r:embed="rId3">
            <a:alphaModFix/>
          </a:blip>
          <a:stretch>
            <a:fillRect/>
          </a:stretch>
        </p:blipFill>
        <p:spPr>
          <a:xfrm>
            <a:off x="571467" y="174634"/>
            <a:ext cx="1814535" cy="1209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0">
                                            <p:txEl>
                                              <p:pRg st="0" end="0"/>
                                            </p:txEl>
                                          </p:spTgt>
                                        </p:tgtEl>
                                        <p:attrNameLst>
                                          <p:attrName>style.visibility</p:attrName>
                                        </p:attrNameLst>
                                      </p:cBhvr>
                                      <p:to>
                                        <p:strVal val="visible"/>
                                      </p:to>
                                    </p:set>
                                    <p:animEffect transition="in" filter="fade">
                                      <p:cBhvr>
                                        <p:cTn id="7" dur="1000"/>
                                        <p:tgtEl>
                                          <p:spTgt spid="25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0">
                                            <p:txEl>
                                              <p:pRg st="1" end="1"/>
                                            </p:txEl>
                                          </p:spTgt>
                                        </p:tgtEl>
                                        <p:attrNameLst>
                                          <p:attrName>style.visibility</p:attrName>
                                        </p:attrNameLst>
                                      </p:cBhvr>
                                      <p:to>
                                        <p:strVal val="visible"/>
                                      </p:to>
                                    </p:set>
                                    <p:animEffect transition="in" filter="fade">
                                      <p:cBhvr>
                                        <p:cTn id="12" dur="1000"/>
                                        <p:tgtEl>
                                          <p:spTgt spid="25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0">
                                            <p:txEl>
                                              <p:pRg st="2" end="2"/>
                                            </p:txEl>
                                          </p:spTgt>
                                        </p:tgtEl>
                                        <p:attrNameLst>
                                          <p:attrName>style.visibility</p:attrName>
                                        </p:attrNameLst>
                                      </p:cBhvr>
                                      <p:to>
                                        <p:strVal val="visible"/>
                                      </p:to>
                                    </p:set>
                                    <p:animEffect transition="in" filter="fade">
                                      <p:cBhvr>
                                        <p:cTn id="17" dur="1000"/>
                                        <p:tgtEl>
                                          <p:spTgt spid="25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0">
                                            <p:txEl>
                                              <p:pRg st="3" end="3"/>
                                            </p:txEl>
                                          </p:spTgt>
                                        </p:tgtEl>
                                        <p:attrNameLst>
                                          <p:attrName>style.visibility</p:attrName>
                                        </p:attrNameLst>
                                      </p:cBhvr>
                                      <p:to>
                                        <p:strVal val="visible"/>
                                      </p:to>
                                    </p:set>
                                    <p:animEffect transition="in" filter="fade">
                                      <p:cBhvr>
                                        <p:cTn id="22" dur="1000"/>
                                        <p:tgtEl>
                                          <p:spTgt spid="25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50">
                                            <p:txEl>
                                              <p:pRg st="4" end="4"/>
                                            </p:txEl>
                                          </p:spTgt>
                                        </p:tgtEl>
                                        <p:attrNameLst>
                                          <p:attrName>style.visibility</p:attrName>
                                        </p:attrNameLst>
                                      </p:cBhvr>
                                      <p:to>
                                        <p:strVal val="visible"/>
                                      </p:to>
                                    </p:set>
                                    <p:animEffect transition="in" filter="fade">
                                      <p:cBhvr>
                                        <p:cTn id="27" dur="1000"/>
                                        <p:tgtEl>
                                          <p:spTgt spid="25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9"/>
          <p:cNvSpPr txBox="1">
            <a:spLocks noGrp="1"/>
          </p:cNvSpPr>
          <p:nvPr>
            <p:ph type="title"/>
          </p:nvPr>
        </p:nvSpPr>
        <p:spPr>
          <a:xfrm>
            <a:off x="224367" y="1195300"/>
            <a:ext cx="3233200" cy="4601200"/>
          </a:xfrm>
          <a:prstGeom prst="rect">
            <a:avLst/>
          </a:prstGeom>
          <a:noFill/>
          <a:ln>
            <a:noFill/>
          </a:ln>
        </p:spPr>
        <p:txBody>
          <a:bodyPr spcFirstLastPara="1" vert="horz" wrap="square" lIns="91433" tIns="45700" rIns="91433" bIns="45700" rtlCol="0" anchor="ctr" anchorCtr="0">
            <a:noAutofit/>
          </a:bodyPr>
          <a:lstStyle/>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Finding &amp; evaluating sources</a:t>
            </a:r>
            <a:endParaRPr b="1" dirty="0"/>
          </a:p>
          <a:p>
            <a:pPr>
              <a:lnSpc>
                <a:spcPct val="90000"/>
              </a:lnSpc>
              <a:spcBef>
                <a:spcPts val="0"/>
              </a:spcBef>
              <a:buClr>
                <a:srgbClr val="FFFFFF"/>
              </a:buClr>
              <a:buSzPts val="2700"/>
            </a:pPr>
            <a:endParaRPr b="1" dirty="0"/>
          </a:p>
          <a:p>
            <a:pPr>
              <a:lnSpc>
                <a:spcPct val="90000"/>
              </a:lnSpc>
              <a:spcBef>
                <a:spcPts val="0"/>
              </a:spcBef>
              <a:buClr>
                <a:srgbClr val="FFFFFF"/>
              </a:buClr>
              <a:buSzPts val="2700"/>
            </a:pPr>
            <a:r>
              <a:rPr lang="en" b="1" dirty="0"/>
              <a:t>Next steps</a:t>
            </a:r>
            <a:endParaRPr b="1" dirty="0"/>
          </a:p>
        </p:txBody>
      </p:sp>
      <p:sp>
        <p:nvSpPr>
          <p:cNvPr id="257" name="Google Shape;257;p39"/>
          <p:cNvSpPr txBox="1">
            <a:spLocks noGrp="1"/>
          </p:cNvSpPr>
          <p:nvPr>
            <p:ph type="body" idx="1"/>
          </p:nvPr>
        </p:nvSpPr>
        <p:spPr>
          <a:xfrm>
            <a:off x="3457567" y="864100"/>
            <a:ext cx="8273200" cy="5465200"/>
          </a:xfrm>
          <a:prstGeom prst="rect">
            <a:avLst/>
          </a:prstGeom>
          <a:noFill/>
          <a:ln>
            <a:noFill/>
          </a:ln>
        </p:spPr>
        <p:txBody>
          <a:bodyPr spcFirstLastPara="1" vert="horz" wrap="square" lIns="91433" tIns="45700" rIns="91433" bIns="45700" rtlCol="0" anchor="ctr" anchorCtr="0">
            <a:noAutofit/>
          </a:bodyPr>
          <a:lstStyle/>
          <a:p>
            <a:pPr marL="609585" indent="0">
              <a:lnSpc>
                <a:spcPct val="150000"/>
              </a:lnSpc>
              <a:spcBef>
                <a:spcPts val="533"/>
              </a:spcBef>
              <a:spcAft>
                <a:spcPts val="0"/>
              </a:spcAft>
              <a:buNone/>
            </a:pPr>
            <a:r>
              <a:rPr lang="en" sz="2267" b="1" dirty="0">
                <a:solidFill>
                  <a:srgbClr val="0070C0"/>
                </a:solidFill>
              </a:rPr>
              <a:t>What do I need to do next?:</a:t>
            </a:r>
            <a:endParaRPr sz="2267" b="1" dirty="0">
              <a:solidFill>
                <a:srgbClr val="0070C0"/>
              </a:solidFill>
            </a:endParaRPr>
          </a:p>
          <a:p>
            <a:pPr marL="825488" lvl="1" indent="-342900">
              <a:lnSpc>
                <a:spcPct val="150000"/>
              </a:lnSpc>
              <a:spcBef>
                <a:spcPts val="533"/>
              </a:spcBef>
              <a:spcAft>
                <a:spcPts val="0"/>
              </a:spcAft>
              <a:buSzPts val="1500"/>
              <a:buFont typeface="Wingdings" panose="05000000000000000000" pitchFamily="2" charset="2"/>
              <a:buChar char="§"/>
            </a:pPr>
            <a:r>
              <a:rPr lang="en" sz="2000" dirty="0"/>
              <a:t>Start to search for information /  sources</a:t>
            </a:r>
            <a:endParaRPr sz="2000" dirty="0"/>
          </a:p>
          <a:p>
            <a:pPr marL="1282677" lvl="2" indent="-342900">
              <a:lnSpc>
                <a:spcPct val="150000"/>
              </a:lnSpc>
              <a:spcBef>
                <a:spcPts val="533"/>
              </a:spcBef>
              <a:spcAft>
                <a:spcPts val="0"/>
              </a:spcAft>
              <a:buSzPts val="1500"/>
              <a:buFont typeface="Wingdings" panose="05000000000000000000" pitchFamily="2" charset="2"/>
              <a:buChar char="§"/>
            </a:pPr>
            <a:r>
              <a:rPr lang="en" sz="2000" dirty="0"/>
              <a:t>Make a list of information that you would like to search for</a:t>
            </a:r>
            <a:endParaRPr sz="2000" dirty="0"/>
          </a:p>
          <a:p>
            <a:pPr marL="1282677" lvl="2" indent="-342900">
              <a:lnSpc>
                <a:spcPct val="150000"/>
              </a:lnSpc>
              <a:spcBef>
                <a:spcPts val="533"/>
              </a:spcBef>
              <a:spcAft>
                <a:spcPts val="0"/>
              </a:spcAft>
              <a:buSzPts val="1500"/>
              <a:buFont typeface="Wingdings" panose="05000000000000000000" pitchFamily="2" charset="2"/>
              <a:buChar char="§"/>
            </a:pPr>
            <a:r>
              <a:rPr lang="en" sz="2000" dirty="0"/>
              <a:t>Identify potential sources using the UWTSD Library</a:t>
            </a:r>
            <a:endParaRPr sz="2000" dirty="0"/>
          </a:p>
          <a:p>
            <a:pPr marL="1282677" lvl="2" indent="-342900">
              <a:lnSpc>
                <a:spcPct val="150000"/>
              </a:lnSpc>
              <a:spcBef>
                <a:spcPts val="533"/>
              </a:spcBef>
              <a:spcAft>
                <a:spcPts val="0"/>
              </a:spcAft>
              <a:buSzPts val="1500"/>
              <a:buFont typeface="Wingdings" panose="05000000000000000000" pitchFamily="2" charset="2"/>
              <a:buChar char="§"/>
            </a:pPr>
            <a:r>
              <a:rPr lang="en" sz="2000" dirty="0"/>
              <a:t>Create a system for organising your research / sources</a:t>
            </a:r>
            <a:endParaRPr sz="2000" dirty="0"/>
          </a:p>
          <a:p>
            <a:pPr marL="1282677" lvl="2" indent="-342900">
              <a:lnSpc>
                <a:spcPct val="150000"/>
              </a:lnSpc>
              <a:spcBef>
                <a:spcPts val="533"/>
              </a:spcBef>
              <a:spcAft>
                <a:spcPts val="0"/>
              </a:spcAft>
              <a:buSzPts val="1500"/>
              <a:buFont typeface="Wingdings" panose="05000000000000000000" pitchFamily="2" charset="2"/>
              <a:buChar char="§"/>
            </a:pPr>
            <a:r>
              <a:rPr lang="en" sz="2000" dirty="0"/>
              <a:t>Evaluate your sources using the CRAAP Test - are they suitable for inclusion in academic work?</a:t>
            </a:r>
            <a:endParaRPr sz="2000" dirty="0"/>
          </a:p>
          <a:p>
            <a:pPr marL="1282677" lvl="2" indent="-342900">
              <a:lnSpc>
                <a:spcPct val="150000"/>
              </a:lnSpc>
              <a:spcBef>
                <a:spcPts val="533"/>
              </a:spcBef>
              <a:spcAft>
                <a:spcPts val="0"/>
              </a:spcAft>
              <a:buSzPts val="1500"/>
              <a:buFont typeface="Wingdings" panose="05000000000000000000" pitchFamily="2" charset="2"/>
              <a:buChar char="§"/>
            </a:pPr>
            <a:r>
              <a:rPr lang="en" sz="2000" dirty="0"/>
              <a:t>Start to take notes of the key points that you think might be useful</a:t>
            </a:r>
            <a:endParaRPr sz="2000" dirty="0"/>
          </a:p>
          <a:p>
            <a:pPr marL="0" indent="0">
              <a:lnSpc>
                <a:spcPct val="150000"/>
              </a:lnSpc>
              <a:spcBef>
                <a:spcPts val="533"/>
              </a:spcBef>
              <a:spcAft>
                <a:spcPts val="0"/>
              </a:spcAft>
              <a:buNone/>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7">
                                            <p:txEl>
                                              <p:pRg st="0" end="0"/>
                                            </p:txEl>
                                          </p:spTgt>
                                        </p:tgtEl>
                                        <p:attrNameLst>
                                          <p:attrName>style.visibility</p:attrName>
                                        </p:attrNameLst>
                                      </p:cBhvr>
                                      <p:to>
                                        <p:strVal val="visible"/>
                                      </p:to>
                                    </p:set>
                                    <p:animEffect transition="in" filter="fade">
                                      <p:cBhvr>
                                        <p:cTn id="7" dur="1000"/>
                                        <p:tgtEl>
                                          <p:spTgt spid="25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7">
                                            <p:txEl>
                                              <p:pRg st="1" end="1"/>
                                            </p:txEl>
                                          </p:spTgt>
                                        </p:tgtEl>
                                        <p:attrNameLst>
                                          <p:attrName>style.visibility</p:attrName>
                                        </p:attrNameLst>
                                      </p:cBhvr>
                                      <p:to>
                                        <p:strVal val="visible"/>
                                      </p:to>
                                    </p:set>
                                    <p:animEffect transition="in" filter="fade">
                                      <p:cBhvr>
                                        <p:cTn id="12" dur="1000"/>
                                        <p:tgtEl>
                                          <p:spTgt spid="25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7">
                                            <p:txEl>
                                              <p:pRg st="2" end="2"/>
                                            </p:txEl>
                                          </p:spTgt>
                                        </p:tgtEl>
                                        <p:attrNameLst>
                                          <p:attrName>style.visibility</p:attrName>
                                        </p:attrNameLst>
                                      </p:cBhvr>
                                      <p:to>
                                        <p:strVal val="visible"/>
                                      </p:to>
                                    </p:set>
                                    <p:animEffect transition="in" filter="fade">
                                      <p:cBhvr>
                                        <p:cTn id="17" dur="1000"/>
                                        <p:tgtEl>
                                          <p:spTgt spid="25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7">
                                            <p:txEl>
                                              <p:pRg st="3" end="3"/>
                                            </p:txEl>
                                          </p:spTgt>
                                        </p:tgtEl>
                                        <p:attrNameLst>
                                          <p:attrName>style.visibility</p:attrName>
                                        </p:attrNameLst>
                                      </p:cBhvr>
                                      <p:to>
                                        <p:strVal val="visible"/>
                                      </p:to>
                                    </p:set>
                                    <p:animEffect transition="in" filter="fade">
                                      <p:cBhvr>
                                        <p:cTn id="22" dur="1000"/>
                                        <p:tgtEl>
                                          <p:spTgt spid="25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57">
                                            <p:txEl>
                                              <p:pRg st="4" end="4"/>
                                            </p:txEl>
                                          </p:spTgt>
                                        </p:tgtEl>
                                        <p:attrNameLst>
                                          <p:attrName>style.visibility</p:attrName>
                                        </p:attrNameLst>
                                      </p:cBhvr>
                                      <p:to>
                                        <p:strVal val="visible"/>
                                      </p:to>
                                    </p:set>
                                    <p:animEffect transition="in" filter="fade">
                                      <p:cBhvr>
                                        <p:cTn id="27" dur="1000"/>
                                        <p:tgtEl>
                                          <p:spTgt spid="25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7">
                                            <p:txEl>
                                              <p:pRg st="5" end="5"/>
                                            </p:txEl>
                                          </p:spTgt>
                                        </p:tgtEl>
                                        <p:attrNameLst>
                                          <p:attrName>style.visibility</p:attrName>
                                        </p:attrNameLst>
                                      </p:cBhvr>
                                      <p:to>
                                        <p:strVal val="visible"/>
                                      </p:to>
                                    </p:set>
                                    <p:animEffect transition="in" filter="fade">
                                      <p:cBhvr>
                                        <p:cTn id="32" dur="1000"/>
                                        <p:tgtEl>
                                          <p:spTgt spid="25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57">
                                            <p:txEl>
                                              <p:pRg st="6" end="6"/>
                                            </p:txEl>
                                          </p:spTgt>
                                        </p:tgtEl>
                                        <p:attrNameLst>
                                          <p:attrName>style.visibility</p:attrName>
                                        </p:attrNameLst>
                                      </p:cBhvr>
                                      <p:to>
                                        <p:strVal val="visible"/>
                                      </p:to>
                                    </p:set>
                                    <p:animEffect transition="in" filter="fade">
                                      <p:cBhvr>
                                        <p:cTn id="37" dur="1000"/>
                                        <p:tgtEl>
                                          <p:spTgt spid="25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E63C-0029-4CD0-8B16-05C2AA7A6B9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How do you reference?</a:t>
            </a:r>
          </a:p>
        </p:txBody>
      </p:sp>
      <p:sp>
        <p:nvSpPr>
          <p:cNvPr id="3" name="Content Placeholder 2">
            <a:extLst>
              <a:ext uri="{FF2B5EF4-FFF2-40B4-BE49-F238E27FC236}">
                <a16:creationId xmlns:a16="http://schemas.microsoft.com/office/drawing/2014/main" id="{0A4EDA2A-FA82-40F6-A2A8-E4D360D2D889}"/>
              </a:ext>
            </a:extLst>
          </p:cNvPr>
          <p:cNvSpPr>
            <a:spLocks noGrp="1"/>
          </p:cNvSpPr>
          <p:nvPr>
            <p:ph sz="half" idx="1"/>
          </p:nvPr>
        </p:nvSpPr>
        <p:spPr>
          <a:xfrm>
            <a:off x="4976030" y="963507"/>
            <a:ext cx="6250940" cy="2304627"/>
          </a:xfrm>
        </p:spPr>
        <p:txBody>
          <a:bodyPr anchor="b">
            <a:normAutofit lnSpcReduction="10000"/>
          </a:bodyPr>
          <a:lstStyle/>
          <a:p>
            <a:pPr marL="0" indent="0">
              <a:spcBef>
                <a:spcPts val="0"/>
              </a:spcBef>
              <a:spcAft>
                <a:spcPts val="0"/>
              </a:spcAft>
              <a:buNone/>
            </a:pPr>
            <a:r>
              <a:rPr lang="en-GB" sz="2000" b="1" dirty="0">
                <a:effectLst/>
                <a:latin typeface="Calibri" panose="020F0502020204030204" pitchFamily="34" charset="0"/>
                <a:ea typeface="Calibri" panose="020F0502020204030204" pitchFamily="34" charset="0"/>
                <a:cs typeface="Calibri" panose="020F0502020204030204" pitchFamily="34"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spcAft>
                <a:spcPts val="0"/>
              </a:spcAft>
              <a:buNone/>
            </a:pPr>
            <a:r>
              <a:rPr lang="en-GB" sz="24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There are two ways that we reference – we reference in the actual text (in-text referencing) and we create a reference list the end of the assignment (reference list).</a:t>
            </a:r>
          </a:p>
          <a:p>
            <a:pPr marL="0" indent="0">
              <a:spcBef>
                <a:spcPts val="0"/>
              </a:spcBef>
              <a:spcAft>
                <a:spcPts val="0"/>
              </a:spcAft>
              <a:buNone/>
            </a:pPr>
            <a:endPar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
        <p:nvSpPr>
          <p:cNvPr id="6" name="Content Placeholder 5">
            <a:extLst>
              <a:ext uri="{FF2B5EF4-FFF2-40B4-BE49-F238E27FC236}">
                <a16:creationId xmlns:a16="http://schemas.microsoft.com/office/drawing/2014/main" id="{D7BC7561-DD07-46A0-B80E-42A68E33ADBE}"/>
              </a:ext>
            </a:extLst>
          </p:cNvPr>
          <p:cNvSpPr>
            <a:spLocks noGrp="1"/>
          </p:cNvSpPr>
          <p:nvPr>
            <p:ph sz="half" idx="2"/>
          </p:nvPr>
        </p:nvSpPr>
        <p:spPr>
          <a:xfrm>
            <a:off x="4976030" y="3589866"/>
            <a:ext cx="6250940" cy="2304628"/>
          </a:xfrm>
        </p:spPr>
        <p:txBody>
          <a:bodyPr>
            <a:normAutofit lnSpcReduction="10000"/>
          </a:bodyPr>
          <a:lstStyle/>
          <a:p>
            <a:pPr marL="0" indent="0">
              <a:spcBef>
                <a:spcPts val="0"/>
              </a:spcBef>
              <a:spcAft>
                <a:spcPts val="0"/>
              </a:spcAft>
              <a:buNone/>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In other words, we do this in two ways: </a:t>
            </a:r>
          </a:p>
          <a:p>
            <a:pPr marL="0" indent="0">
              <a:spcBef>
                <a:spcPts val="0"/>
              </a:spcBef>
              <a:spcAft>
                <a:spcPts val="0"/>
              </a:spcAft>
              <a:buNone/>
            </a:pP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spcAft>
                <a:spcPts val="0"/>
              </a:spcAft>
              <a:buNone/>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1) by referencing both in the main body of our essay</a:t>
            </a:r>
          </a:p>
          <a:p>
            <a:pPr marL="514350" indent="-514350">
              <a:spcBef>
                <a:spcPts val="0"/>
              </a:spcBef>
              <a:spcAft>
                <a:spcPts val="0"/>
              </a:spcAft>
              <a:buAutoNum type="arabicParenR"/>
            </a:pP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spcAft>
                <a:spcPts val="0"/>
              </a:spcAft>
              <a:buNone/>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2) in the reference list at the end of the essay</a:t>
            </a:r>
          </a:p>
          <a:p>
            <a:endParaRPr lang="en-GB" sz="2000" dirty="0"/>
          </a:p>
        </p:txBody>
      </p:sp>
    </p:spTree>
    <p:extLst>
      <p:ext uri="{BB962C8B-B14F-4D97-AF65-F5344CB8AC3E}">
        <p14:creationId xmlns:p14="http://schemas.microsoft.com/office/powerpoint/2010/main" val="4120493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98B97-36EF-4CB8-9203-9C48BA32560D}"/>
              </a:ext>
            </a:extLst>
          </p:cNvPr>
          <p:cNvSpPr>
            <a:spLocks noGrp="1"/>
          </p:cNvSpPr>
          <p:nvPr>
            <p:ph type="title"/>
          </p:nvPr>
        </p:nvSpPr>
        <p:spPr>
          <a:xfrm>
            <a:off x="581192" y="702156"/>
            <a:ext cx="11029616" cy="669444"/>
          </a:xfrm>
        </p:spPr>
        <p:txBody>
          <a:bodyPr/>
          <a:lstStyle/>
          <a:p>
            <a:r>
              <a:rPr lang="en-GB" dirty="0">
                <a:solidFill>
                  <a:srgbClr val="002060"/>
                </a:solidFill>
              </a:rPr>
              <a:t>The Reference List</a:t>
            </a:r>
          </a:p>
        </p:txBody>
      </p:sp>
      <p:sp>
        <p:nvSpPr>
          <p:cNvPr id="4" name="Content Placeholder 2">
            <a:extLst>
              <a:ext uri="{FF2B5EF4-FFF2-40B4-BE49-F238E27FC236}">
                <a16:creationId xmlns:a16="http://schemas.microsoft.com/office/drawing/2014/main" id="{9A9980C9-06FB-4687-8812-28100367A31A}"/>
              </a:ext>
            </a:extLst>
          </p:cNvPr>
          <p:cNvSpPr txBox="1">
            <a:spLocks/>
          </p:cNvSpPr>
          <p:nvPr/>
        </p:nvSpPr>
        <p:spPr>
          <a:xfrm>
            <a:off x="356558" y="1571625"/>
            <a:ext cx="11294853" cy="5096593"/>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nSpc>
                <a:spcPct val="120000"/>
              </a:lnSpc>
              <a:spcBef>
                <a:spcPts val="0"/>
              </a:spcBef>
              <a:spcAft>
                <a:spcPts val="0"/>
              </a:spcAft>
              <a:buFont typeface="Wingdings 2" charset="2"/>
              <a:buNone/>
            </a:pPr>
            <a:r>
              <a:rPr lang="en-GB" sz="2400" dirty="0">
                <a:latin typeface="Calibri" panose="020F0502020204030204" pitchFamily="34" charset="0"/>
                <a:ea typeface="Calibri" panose="020F0502020204030204" pitchFamily="34" charset="0"/>
                <a:cs typeface="Times New Roman" panose="02020603050405020304" pitchFamily="18" charset="0"/>
              </a:rPr>
              <a:t>As well as in-text referencing, we must also include a reference list at the end of our essay. We use the Harvard Referencing system.**</a:t>
            </a:r>
          </a:p>
          <a:p>
            <a:pPr marL="0" indent="0">
              <a:lnSpc>
                <a:spcPct val="120000"/>
              </a:lnSpc>
              <a:spcBef>
                <a:spcPts val="0"/>
              </a:spcBef>
              <a:spcAft>
                <a:spcPts val="0"/>
              </a:spcAft>
              <a:buFont typeface="Wingdings 2" charset="2"/>
              <a:buNone/>
            </a:pPr>
            <a:r>
              <a:rPr lang="en-GB" sz="2400" dirty="0">
                <a:latin typeface="Calibri" panose="020F0502020204030204" pitchFamily="34" charset="0"/>
                <a:ea typeface="Calibri" panose="020F0502020204030204" pitchFamily="34" charset="0"/>
                <a:cs typeface="Times New Roman" panose="02020603050405020304" pitchFamily="18" charset="0"/>
              </a:rPr>
              <a:t>The reference list is the list of all books/journals/websites that we have referred to in our assignment in terms of quotes and paraphrased ideas and appears in alphabetical order by author surname.</a:t>
            </a:r>
          </a:p>
          <a:p>
            <a:pPr marL="0" indent="0">
              <a:lnSpc>
                <a:spcPct val="120000"/>
              </a:lnSpc>
              <a:spcBef>
                <a:spcPts val="0"/>
              </a:spcBef>
              <a:spcAft>
                <a:spcPts val="0"/>
              </a:spcAft>
              <a:buFont typeface="Wingdings 2" charset="2"/>
              <a:buNone/>
            </a:pPr>
            <a:r>
              <a:rPr lang="en-GB" sz="2400" dirty="0">
                <a:latin typeface="Calibri" panose="020F0502020204030204" pitchFamily="34" charset="0"/>
                <a:ea typeface="Calibri" panose="020F0502020204030204" pitchFamily="34" charset="0"/>
                <a:cs typeface="Times New Roman" panose="02020603050405020304" pitchFamily="18" charset="0"/>
              </a:rPr>
              <a:t>This shows the reader which sources you have used in your assignment and allows the reader to go and find the actual books (if they wish to do so!).</a:t>
            </a:r>
          </a:p>
          <a:p>
            <a:pPr marL="0" indent="0">
              <a:lnSpc>
                <a:spcPct val="120000"/>
              </a:lnSpc>
              <a:spcBef>
                <a:spcPts val="0"/>
              </a:spcBef>
              <a:spcAft>
                <a:spcPts val="0"/>
              </a:spcAft>
              <a:buFont typeface="Wingdings 2" charset="2"/>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Bef>
                <a:spcPts val="0"/>
              </a:spcBef>
              <a:spcAft>
                <a:spcPts val="0"/>
              </a:spcAft>
              <a:buFont typeface="Wingdings 2" charset="2"/>
              <a:buNone/>
            </a:pPr>
            <a:r>
              <a:rPr lang="en-GB" sz="2400" dirty="0">
                <a:latin typeface="Calibri" panose="020F0502020204030204" pitchFamily="34" charset="0"/>
                <a:ea typeface="Calibri" panose="020F0502020204030204" pitchFamily="34" charset="0"/>
                <a:cs typeface="Times New Roman" panose="02020603050405020304" pitchFamily="18" charset="0"/>
              </a:rPr>
              <a:t>Remember the </a:t>
            </a:r>
            <a:r>
              <a:rPr lang="en-GB" sz="2400" u="sng" dirty="0">
                <a:latin typeface="Calibri" panose="020F0502020204030204" pitchFamily="34" charset="0"/>
                <a:ea typeface="Calibri" panose="020F0502020204030204" pitchFamily="34" charset="0"/>
                <a:cs typeface="Times New Roman" panose="02020603050405020304" pitchFamily="18" charset="0"/>
              </a:rPr>
              <a:t>reference list </a:t>
            </a:r>
            <a:r>
              <a:rPr lang="en-GB" sz="2400" dirty="0">
                <a:latin typeface="Calibri" panose="020F0502020204030204" pitchFamily="34" charset="0"/>
                <a:ea typeface="Calibri" panose="020F0502020204030204" pitchFamily="34" charset="0"/>
                <a:cs typeface="Times New Roman" panose="02020603050405020304" pitchFamily="18" charset="0"/>
              </a:rPr>
              <a:t>is different to the </a:t>
            </a:r>
            <a:r>
              <a:rPr lang="en-GB" sz="2400" u="sng" dirty="0">
                <a:latin typeface="Calibri" panose="020F0502020204030204" pitchFamily="34" charset="0"/>
                <a:ea typeface="Calibri" panose="020F0502020204030204" pitchFamily="34" charset="0"/>
                <a:cs typeface="Times New Roman" panose="02020603050405020304" pitchFamily="18" charset="0"/>
              </a:rPr>
              <a:t>Bibliography</a:t>
            </a:r>
            <a:r>
              <a:rPr lang="en-GB" sz="2400" dirty="0">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925373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F309A-5473-4624-AD85-4E0279EF9B1C}"/>
              </a:ext>
            </a:extLst>
          </p:cNvPr>
          <p:cNvSpPr>
            <a:spLocks noGrp="1"/>
          </p:cNvSpPr>
          <p:nvPr>
            <p:ph type="title"/>
          </p:nvPr>
        </p:nvSpPr>
        <p:spPr/>
        <p:txBody>
          <a:bodyPr>
            <a:normAutofit fontScale="90000"/>
          </a:bodyPr>
          <a:lstStyle/>
          <a:p>
            <a:r>
              <a:rPr lang="en-GB" sz="44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Recording your references as you make notes</a:t>
            </a:r>
            <a:endParaRPr lang="en-GB" dirty="0">
              <a:solidFill>
                <a:srgbClr val="002060"/>
              </a:solidFill>
            </a:endParaRPr>
          </a:p>
        </p:txBody>
      </p:sp>
      <p:sp>
        <p:nvSpPr>
          <p:cNvPr id="3" name="Content Placeholder 2">
            <a:extLst>
              <a:ext uri="{FF2B5EF4-FFF2-40B4-BE49-F238E27FC236}">
                <a16:creationId xmlns:a16="http://schemas.microsoft.com/office/drawing/2014/main" id="{D17F2C5F-11B3-451E-A9DC-C207B1C654D3}"/>
              </a:ext>
            </a:extLst>
          </p:cNvPr>
          <p:cNvSpPr>
            <a:spLocks noGrp="1"/>
          </p:cNvSpPr>
          <p:nvPr>
            <p:ph idx="1"/>
          </p:nvPr>
        </p:nvSpPr>
        <p:spPr>
          <a:xfrm>
            <a:off x="581192" y="2114550"/>
            <a:ext cx="11029615" cy="3860800"/>
          </a:xfrm>
        </p:spPr>
        <p:txBody>
          <a:bodyPr>
            <a:normAutofit/>
          </a:bodyPr>
          <a:lstStyle/>
          <a:p>
            <a:pPr marL="0" indent="0">
              <a:lnSpc>
                <a:spcPct val="107000"/>
              </a:lnSpc>
              <a:spcAft>
                <a:spcPts val="800"/>
              </a:spcAft>
              <a:buNone/>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I</a:t>
            </a: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 will make your life easier if you record your sources as you go along. </a:t>
            </a:r>
          </a:p>
          <a:p>
            <a:pPr marL="0" indent="0">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Once you have made your essay plan, you should help yourself by doing the following:</a:t>
            </a:r>
          </a:p>
          <a:p>
            <a:pPr marL="0" indent="0">
              <a:buNone/>
            </a:pPr>
            <a:endParaRPr lang="en-GB" sz="2400" dirty="0">
              <a:solidFill>
                <a:srgbClr val="002060"/>
              </a:solidFill>
              <a:latin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(1) writing information about the book at the top of the page of notes that you make.</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(2) writing down the </a:t>
            </a:r>
            <a:r>
              <a:rPr lang="en-GB" sz="2400" dirty="0" err="1">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pg</a:t>
            </a: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number when you write a sentence or two that helps your writing.</a:t>
            </a:r>
          </a:p>
          <a:p>
            <a:pPr marL="0" indent="0">
              <a:buNone/>
            </a:pPr>
            <a:endParaRPr lang="en-GB" dirty="0"/>
          </a:p>
        </p:txBody>
      </p:sp>
    </p:spTree>
    <p:extLst>
      <p:ext uri="{BB962C8B-B14F-4D97-AF65-F5344CB8AC3E}">
        <p14:creationId xmlns:p14="http://schemas.microsoft.com/office/powerpoint/2010/main" val="13407591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DD63-43C1-4490-9E49-A996649FE47B}"/>
              </a:ext>
            </a:extLst>
          </p:cNvPr>
          <p:cNvSpPr>
            <a:spLocks noGrp="1"/>
          </p:cNvSpPr>
          <p:nvPr>
            <p:ph type="title"/>
          </p:nvPr>
        </p:nvSpPr>
        <p:spPr/>
        <p:txBody>
          <a:bodyPr>
            <a:normAutofit fontScale="90000"/>
          </a:bodyPr>
          <a:lstStyle/>
          <a:p>
            <a:r>
              <a:rPr lang="en-GB" dirty="0">
                <a:solidFill>
                  <a:srgbClr val="002060"/>
                </a:solidFill>
                <a:latin typeface="Calibri" panose="020F0502020204030204" pitchFamily="34" charset="0"/>
                <a:cs typeface="Calibri" panose="020F0502020204030204" pitchFamily="34" charset="0"/>
              </a:rPr>
              <a:t>So your page of notes might look like this:</a:t>
            </a:r>
            <a:br>
              <a:rPr lang="en-GB" dirty="0">
                <a:solidFill>
                  <a:srgbClr val="002060"/>
                </a:solidFill>
                <a:latin typeface="Calibri" panose="020F0502020204030204" pitchFamily="34" charset="0"/>
                <a:cs typeface="Calibri" panose="020F0502020204030204" pitchFamily="34" charset="0"/>
              </a:rPr>
            </a:br>
            <a:br>
              <a:rPr lang="en-GB" dirty="0">
                <a:solidFill>
                  <a:srgbClr val="002060"/>
                </a:solidFill>
                <a:latin typeface="Calibri" panose="020F0502020204030204" pitchFamily="34" charset="0"/>
                <a:cs typeface="Calibri" panose="020F0502020204030204" pitchFamily="34" charset="0"/>
              </a:rPr>
            </a:br>
            <a:endParaRPr lang="en-GB" dirty="0">
              <a:solidFill>
                <a:srgbClr val="002060"/>
              </a:solidFill>
            </a:endParaRPr>
          </a:p>
        </p:txBody>
      </p:sp>
      <p:sp>
        <p:nvSpPr>
          <p:cNvPr id="3" name="Content Placeholder 2">
            <a:extLst>
              <a:ext uri="{FF2B5EF4-FFF2-40B4-BE49-F238E27FC236}">
                <a16:creationId xmlns:a16="http://schemas.microsoft.com/office/drawing/2014/main" id="{69096420-25F4-4C94-9CB3-549402B404E3}"/>
              </a:ext>
            </a:extLst>
          </p:cNvPr>
          <p:cNvSpPr>
            <a:spLocks noGrp="1"/>
          </p:cNvSpPr>
          <p:nvPr>
            <p:ph idx="1"/>
          </p:nvPr>
        </p:nvSpPr>
        <p:spPr>
          <a:xfrm>
            <a:off x="157162" y="1343026"/>
            <a:ext cx="12034837" cy="4833938"/>
          </a:xfrm>
        </p:spPr>
        <p:txBody>
          <a:bodyPr>
            <a:normAutofit/>
          </a:bodyPr>
          <a:lstStyle/>
          <a:p>
            <a:pPr marL="0" indent="0">
              <a:lnSpc>
                <a:spcPct val="107000"/>
              </a:lnSpc>
              <a:spcAft>
                <a:spcPts val="800"/>
              </a:spcAft>
              <a:buNone/>
            </a:pPr>
            <a:r>
              <a:rPr lang="en-GB" sz="2400" u="sng"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Book title, full name of author, year book was published, </a:t>
            </a:r>
            <a:r>
              <a:rPr lang="en-GB" sz="2400" u="sng" dirty="0" err="1">
                <a:solidFill>
                  <a:srgbClr val="002060"/>
                </a:solidFill>
                <a:effectLst/>
                <a:latin typeface="Calibri" panose="020F0502020204030204" pitchFamily="34" charset="0"/>
                <a:ea typeface="Calibri" panose="020F0502020204030204" pitchFamily="34" charset="0"/>
                <a:cs typeface="Calibri" panose="020F0502020204030204" pitchFamily="34" charset="0"/>
              </a:rPr>
              <a:t>name+city+country</a:t>
            </a:r>
            <a:r>
              <a:rPr lang="en-GB" sz="2400" u="sng"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of the publisher</a:t>
            </a:r>
            <a:endParaRPr lang="en-GB" sz="240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b="1" u="sng" dirty="0">
                <a:solidFill>
                  <a:srgbClr val="7030A0"/>
                </a:solidFill>
                <a:latin typeface="Calibri" panose="020F0502020204030204" pitchFamily="34" charset="0"/>
                <a:ea typeface="Calibri" panose="020F0502020204030204" pitchFamily="34" charset="0"/>
                <a:cs typeface="Calibri" panose="020F0502020204030204" pitchFamily="34" charset="0"/>
              </a:rPr>
              <a:t>&amp; COMPLETE WEBSITE ADDRESS AND DATE YOU ACCESSED WEBSITE</a:t>
            </a:r>
            <a:endParaRPr lang="en-GB" sz="2400" b="1" u="sng" dirty="0">
              <a:solidFill>
                <a:srgbClr val="7030A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p.7 “The information that we have is almost always correct if we know what we are trying to make people believe”</a:t>
            </a:r>
          </a:p>
          <a:p>
            <a:pPr marL="0" indent="0">
              <a:lnSpc>
                <a:spcPct val="107000"/>
              </a:lnSpc>
              <a:spcAft>
                <a:spcPts val="800"/>
              </a:spcAft>
              <a:buNone/>
            </a:pPr>
            <a:endParaRPr lang="en-GB" sz="240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p.25 “Knowing is not understanding – you must be able to repeat it clearly” </a:t>
            </a:r>
          </a:p>
          <a:p>
            <a:pPr marL="0" indent="0">
              <a:buNone/>
            </a:pPr>
            <a:endParaRPr lang="en-GB" dirty="0"/>
          </a:p>
        </p:txBody>
      </p:sp>
    </p:spTree>
    <p:extLst>
      <p:ext uri="{BB962C8B-B14F-4D97-AF65-F5344CB8AC3E}">
        <p14:creationId xmlns:p14="http://schemas.microsoft.com/office/powerpoint/2010/main" val="3131532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8D7A4-A6FA-4AFC-98A5-FB685FE24F5C}"/>
              </a:ext>
            </a:extLst>
          </p:cNvPr>
          <p:cNvSpPr>
            <a:spLocks noGrp="1"/>
          </p:cNvSpPr>
          <p:nvPr>
            <p:ph type="title"/>
          </p:nvPr>
        </p:nvSpPr>
        <p:spPr>
          <a:xfrm>
            <a:off x="581192" y="702156"/>
            <a:ext cx="11029616" cy="626582"/>
          </a:xfrm>
        </p:spPr>
        <p:txBody>
          <a:bodyPr/>
          <a:lstStyle/>
          <a:p>
            <a:r>
              <a:rPr lang="en-GB" dirty="0">
                <a:solidFill>
                  <a:srgbClr val="002060"/>
                </a:solidFill>
              </a:rPr>
              <a:t>Recap</a:t>
            </a:r>
          </a:p>
        </p:txBody>
      </p:sp>
      <p:sp>
        <p:nvSpPr>
          <p:cNvPr id="3" name="Content Placeholder 2">
            <a:extLst>
              <a:ext uri="{FF2B5EF4-FFF2-40B4-BE49-F238E27FC236}">
                <a16:creationId xmlns:a16="http://schemas.microsoft.com/office/drawing/2014/main" id="{3DE0C9D9-59AA-4C5A-B8AE-0A3EDA7F50E2}"/>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1 Where will you find the reference list/bibliography in an essay?</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2 What is the difference between a reference list and a bibliography?</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3 Why should you record your references as you go along and make notes?</a:t>
            </a:r>
          </a:p>
          <a:p>
            <a:endParaRPr lang="en-GB" dirty="0"/>
          </a:p>
        </p:txBody>
      </p:sp>
    </p:spTree>
    <p:extLst>
      <p:ext uri="{BB962C8B-B14F-4D97-AF65-F5344CB8AC3E}">
        <p14:creationId xmlns:p14="http://schemas.microsoft.com/office/powerpoint/2010/main" val="3179788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F82D-8FA7-4232-82AC-953C80049336}"/>
              </a:ext>
            </a:extLst>
          </p:cNvPr>
          <p:cNvSpPr>
            <a:spLocks noGrp="1"/>
          </p:cNvSpPr>
          <p:nvPr>
            <p:ph type="title"/>
          </p:nvPr>
        </p:nvSpPr>
        <p:spPr>
          <a:xfrm>
            <a:off x="630936" y="640823"/>
            <a:ext cx="3419856" cy="5583148"/>
          </a:xfrm>
        </p:spPr>
        <p:txBody>
          <a:bodyPr anchor="ctr">
            <a:normAutofit/>
          </a:bodyPr>
          <a:lstStyle/>
          <a:p>
            <a:r>
              <a:rPr lang="en-GB" sz="5400" b="1">
                <a:effectLst/>
                <a:latin typeface="Calibri" panose="020F0502020204030204" pitchFamily="34" charset="0"/>
                <a:ea typeface="Calibri" panose="020F0502020204030204" pitchFamily="34" charset="0"/>
                <a:cs typeface="Times New Roman" panose="02020603050405020304" pitchFamily="18" charset="0"/>
              </a:rPr>
              <a:t>1 How to reference Books</a:t>
            </a:r>
            <a:endParaRPr lang="en-GB" sz="5400"/>
          </a:p>
        </p:txBody>
      </p:sp>
      <p:pic>
        <p:nvPicPr>
          <p:cNvPr id="5" name="Picture 4">
            <a:extLst>
              <a:ext uri="{FF2B5EF4-FFF2-40B4-BE49-F238E27FC236}">
                <a16:creationId xmlns:a16="http://schemas.microsoft.com/office/drawing/2014/main" id="{993BD764-84E2-4D1E-BFC0-155840555AF4}"/>
              </a:ext>
            </a:extLst>
          </p:cNvPr>
          <p:cNvPicPr>
            <a:picLocks noChangeAspect="1"/>
          </p:cNvPicPr>
          <p:nvPr/>
        </p:nvPicPr>
        <p:blipFill rotWithShape="1">
          <a:blip r:embed="rId2"/>
          <a:srcRect l="26439" t="33118" r="25747" b="45031"/>
          <a:stretch/>
        </p:blipFill>
        <p:spPr>
          <a:xfrm>
            <a:off x="4501896" y="2983043"/>
            <a:ext cx="7393698" cy="3408537"/>
          </a:xfrm>
          <a:prstGeom prst="rect">
            <a:avLst/>
          </a:prstGeom>
        </p:spPr>
      </p:pic>
      <p:sp>
        <p:nvSpPr>
          <p:cNvPr id="3" name="Content Placeholder 2">
            <a:extLst>
              <a:ext uri="{FF2B5EF4-FFF2-40B4-BE49-F238E27FC236}">
                <a16:creationId xmlns:a16="http://schemas.microsoft.com/office/drawing/2014/main" id="{0ADF9227-D9B9-4649-B1C1-52223EC6C588}"/>
              </a:ext>
            </a:extLst>
          </p:cNvPr>
          <p:cNvSpPr>
            <a:spLocks noGrp="1"/>
          </p:cNvSpPr>
          <p:nvPr>
            <p:ph idx="1"/>
          </p:nvPr>
        </p:nvSpPr>
        <p:spPr>
          <a:xfrm>
            <a:off x="4619319" y="466420"/>
            <a:ext cx="6894576" cy="1428487"/>
          </a:xfrm>
        </p:spPr>
        <p:txBody>
          <a:bodyPr anchor="t">
            <a:normAutofit fontScale="92500" lnSpcReduction="20000"/>
          </a:bodyPr>
          <a:lstStyle/>
          <a:p>
            <a:pPr marL="0" indent="0">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Very often the information you need is available on the front cover. However, information about the year of publication and publisher’s address can usually be found in the first few pages of the book.</a:t>
            </a:r>
          </a:p>
          <a:p>
            <a:pPr marL="0" indent="0">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Example book</a:t>
            </a:r>
          </a:p>
          <a:p>
            <a:endParaRPr lang="en-GB" sz="1700" dirty="0"/>
          </a:p>
        </p:txBody>
      </p:sp>
    </p:spTree>
    <p:extLst>
      <p:ext uri="{BB962C8B-B14F-4D97-AF65-F5344CB8AC3E}">
        <p14:creationId xmlns:p14="http://schemas.microsoft.com/office/powerpoint/2010/main" val="3627966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FA7A-B020-4B33-A26F-C540DE0D970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F11D6E8-3713-4CC2-9738-FDD8BEADDE07}"/>
              </a:ext>
            </a:extLst>
          </p:cNvPr>
          <p:cNvSpPr>
            <a:spLocks noGrp="1"/>
          </p:cNvSpPr>
          <p:nvPr>
            <p:ph idx="1"/>
          </p:nvPr>
        </p:nvSpPr>
        <p:spPr>
          <a:xfrm>
            <a:off x="799226" y="1690688"/>
            <a:ext cx="10554574" cy="1573336"/>
          </a:xfrm>
        </p:spPr>
        <p:txBody>
          <a:bodyPr>
            <a:normAutofit/>
          </a:bodyPr>
          <a:lstStyle/>
          <a:p>
            <a:pPr marL="0" indent="0">
              <a:lnSpc>
                <a:spcPct val="110000"/>
              </a:lnSpc>
              <a:spcBef>
                <a:spcPts val="0"/>
              </a:spcBef>
              <a:spcAft>
                <a:spcPts val="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Logically, you are recording the title (and edition if relevant), the author’s name, the publisher’s name, city and country, year of publication in a particular format.</a:t>
            </a:r>
            <a:endParaRPr lang="en-GB" sz="20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spcBef>
                <a:spcPts val="0"/>
              </a:spcBef>
              <a:spcAft>
                <a:spcPts val="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Please note the punctuation such as commas, full stops and brackets. This is an important part of the reference.</a:t>
            </a:r>
          </a:p>
          <a:p>
            <a:pPr marL="0" indent="0">
              <a:buNone/>
            </a:pPr>
            <a:endParaRPr lang="en-GB" dirty="0"/>
          </a:p>
        </p:txBody>
      </p:sp>
      <p:pic>
        <p:nvPicPr>
          <p:cNvPr id="4" name="Content Placeholder 4">
            <a:extLst>
              <a:ext uri="{FF2B5EF4-FFF2-40B4-BE49-F238E27FC236}">
                <a16:creationId xmlns:a16="http://schemas.microsoft.com/office/drawing/2014/main" id="{7DAAD9D6-22FD-4003-9E78-27364071BDD1}"/>
              </a:ext>
            </a:extLst>
          </p:cNvPr>
          <p:cNvPicPr>
            <a:picLocks noChangeAspect="1"/>
          </p:cNvPicPr>
          <p:nvPr/>
        </p:nvPicPr>
        <p:blipFill rotWithShape="1">
          <a:blip r:embed="rId2"/>
          <a:srcRect l="23488" t="52270" r="21718" b="29766"/>
          <a:stretch/>
        </p:blipFill>
        <p:spPr>
          <a:xfrm>
            <a:off x="494676" y="3264024"/>
            <a:ext cx="10859124" cy="2918961"/>
          </a:xfrm>
          <a:prstGeom prst="rect">
            <a:avLst/>
          </a:prstGeom>
        </p:spPr>
      </p:pic>
    </p:spTree>
    <p:extLst>
      <p:ext uri="{BB962C8B-B14F-4D97-AF65-F5344CB8AC3E}">
        <p14:creationId xmlns:p14="http://schemas.microsoft.com/office/powerpoint/2010/main" val="2552773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998F9-50A1-4142-8E43-13F1B552F8AC}"/>
              </a:ext>
            </a:extLst>
          </p:cNvPr>
          <p:cNvSpPr>
            <a:spLocks noGrp="1"/>
          </p:cNvSpPr>
          <p:nvPr>
            <p:ph type="title"/>
          </p:nvPr>
        </p:nvSpPr>
        <p:spPr>
          <a:xfrm>
            <a:off x="838199" y="291090"/>
            <a:ext cx="10515599" cy="932688"/>
          </a:xfrm>
        </p:spPr>
        <p:txBody>
          <a:bodyPr vert="horz" lIns="91440" tIns="45720" rIns="91440" bIns="45720" rtlCol="0" anchor="b">
            <a:normAutofit fontScale="90000"/>
          </a:bodyPr>
          <a:lstStyle/>
          <a:p>
            <a:r>
              <a:rPr lang="en-US" sz="2600" kern="1200">
                <a:solidFill>
                  <a:schemeClr val="tx1"/>
                </a:solidFill>
                <a:effectLst/>
                <a:latin typeface="+mj-lt"/>
                <a:ea typeface="+mj-ea"/>
                <a:cs typeface="+mj-cs"/>
              </a:rPr>
              <a:t>If the book has two or more authors, then the reference will look like this:</a:t>
            </a:r>
            <a:br>
              <a:rPr lang="en-US" sz="2600" kern="1200">
                <a:solidFill>
                  <a:schemeClr val="tx1"/>
                </a:solidFill>
                <a:effectLst/>
                <a:latin typeface="+mj-lt"/>
                <a:ea typeface="+mj-ea"/>
                <a:cs typeface="+mj-cs"/>
              </a:rPr>
            </a:br>
            <a:endParaRPr lang="en-US" sz="2600" kern="1200">
              <a:solidFill>
                <a:schemeClr val="tx1"/>
              </a:solidFill>
              <a:latin typeface="+mj-lt"/>
              <a:ea typeface="+mj-ea"/>
              <a:cs typeface="+mj-cs"/>
            </a:endParaRPr>
          </a:p>
        </p:txBody>
      </p:sp>
      <p:sp>
        <p:nvSpPr>
          <p:cNvPr id="7" name="Content Placeholder 6">
            <a:extLst>
              <a:ext uri="{FF2B5EF4-FFF2-40B4-BE49-F238E27FC236}">
                <a16:creationId xmlns:a16="http://schemas.microsoft.com/office/drawing/2014/main" id="{DAEC9407-1A68-4C02-9813-75B189802BD5}"/>
              </a:ext>
            </a:extLst>
          </p:cNvPr>
          <p:cNvSpPr>
            <a:spLocks noGrp="1"/>
          </p:cNvSpPr>
          <p:nvPr>
            <p:ph idx="1"/>
          </p:nvPr>
        </p:nvSpPr>
        <p:spPr>
          <a:xfrm>
            <a:off x="838199" y="1335726"/>
            <a:ext cx="10515599" cy="420624"/>
          </a:xfrm>
        </p:spPr>
        <p:txBody>
          <a:bodyPr vert="horz" lIns="91440" tIns="45720" rIns="91440" bIns="45720" rtlCol="0">
            <a:normAutofit fontScale="92500" lnSpcReduction="20000"/>
          </a:bodyPr>
          <a:lstStyle/>
          <a:p>
            <a:pPr marL="0" indent="0">
              <a:buNone/>
            </a:pPr>
            <a:r>
              <a:rPr lang="en-US" sz="2400" kern="1200">
                <a:solidFill>
                  <a:schemeClr val="tx1"/>
                </a:solidFill>
                <a:latin typeface="+mn-lt"/>
                <a:ea typeface="+mn-ea"/>
                <a:cs typeface="+mn-cs"/>
              </a:rPr>
              <a:t> </a:t>
            </a:r>
          </a:p>
        </p:txBody>
      </p:sp>
      <p:pic>
        <p:nvPicPr>
          <p:cNvPr id="9" name="Picture 8">
            <a:extLst>
              <a:ext uri="{FF2B5EF4-FFF2-40B4-BE49-F238E27FC236}">
                <a16:creationId xmlns:a16="http://schemas.microsoft.com/office/drawing/2014/main" id="{9F5CF88E-9CE9-41DF-A032-0AC7CAA21A80}"/>
              </a:ext>
            </a:extLst>
          </p:cNvPr>
          <p:cNvPicPr>
            <a:picLocks noChangeAspect="1"/>
          </p:cNvPicPr>
          <p:nvPr/>
        </p:nvPicPr>
        <p:blipFill rotWithShape="1">
          <a:blip r:embed="rId2"/>
          <a:srcRect l="23501" t="30538" r="27181" b="50000"/>
          <a:stretch/>
        </p:blipFill>
        <p:spPr>
          <a:xfrm>
            <a:off x="164892" y="2699213"/>
            <a:ext cx="11887200" cy="2769921"/>
          </a:xfrm>
          <a:prstGeom prst="rect">
            <a:avLst/>
          </a:prstGeom>
        </p:spPr>
      </p:pic>
    </p:spTree>
    <p:extLst>
      <p:ext uri="{BB962C8B-B14F-4D97-AF65-F5344CB8AC3E}">
        <p14:creationId xmlns:p14="http://schemas.microsoft.com/office/powerpoint/2010/main" val="4052929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7BB5E-99A4-4080-80F2-05C0AA45298D}"/>
              </a:ext>
            </a:extLst>
          </p:cNvPr>
          <p:cNvSpPr>
            <a:spLocks noGrp="1"/>
          </p:cNvSpPr>
          <p:nvPr>
            <p:ph type="title"/>
          </p:nvPr>
        </p:nvSpPr>
        <p:spPr>
          <a:xfrm>
            <a:off x="1136397" y="502022"/>
            <a:ext cx="9688296" cy="1083892"/>
          </a:xfrm>
        </p:spPr>
        <p:txBody>
          <a:bodyPr anchor="b">
            <a:normAutofit/>
          </a:bodyPr>
          <a:lstStyle/>
          <a:p>
            <a:r>
              <a:rPr lang="en-GB" sz="4000" b="1" dirty="0">
                <a:solidFill>
                  <a:srgbClr val="002060"/>
                </a:solidFill>
                <a:latin typeface="+mn-lt"/>
              </a:rPr>
              <a:t>2 How to reference a website</a:t>
            </a:r>
          </a:p>
        </p:txBody>
      </p:sp>
      <p:sp>
        <p:nvSpPr>
          <p:cNvPr id="3" name="Content Placeholder 2">
            <a:extLst>
              <a:ext uri="{FF2B5EF4-FFF2-40B4-BE49-F238E27FC236}">
                <a16:creationId xmlns:a16="http://schemas.microsoft.com/office/drawing/2014/main" id="{BF83BEB6-D727-4371-A7FD-A180418EDFBA}"/>
              </a:ext>
            </a:extLst>
          </p:cNvPr>
          <p:cNvSpPr>
            <a:spLocks noGrp="1"/>
          </p:cNvSpPr>
          <p:nvPr>
            <p:ph idx="1"/>
          </p:nvPr>
        </p:nvSpPr>
        <p:spPr>
          <a:xfrm>
            <a:off x="821604" y="2388429"/>
            <a:ext cx="10222634" cy="3454358"/>
          </a:xfrm>
        </p:spPr>
        <p:txBody>
          <a:bodyPr anchor="t">
            <a:normAutofit fontScale="92500" lnSpcReduction="10000"/>
          </a:bodyPr>
          <a:lstStyle/>
          <a:p>
            <a:pPr marL="0" indent="0">
              <a:spcBef>
                <a:spcPts val="0"/>
              </a:spcBef>
              <a:spcAft>
                <a:spcPts val="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same principle exists for referencing a website. You want to record the name of the article, the author, the year of the article’s publication and when you last viewed the article.</a:t>
            </a:r>
          </a:p>
          <a:p>
            <a:pPr marL="0" indent="0">
              <a:spcBef>
                <a:spcPts val="0"/>
              </a:spcBef>
              <a:spcAft>
                <a:spcPts val="0"/>
              </a:spcAft>
              <a:buNone/>
            </a:pPr>
            <a:endPar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spcAft>
                <a:spcPts val="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When you choose a website article to include, you should be able to find out as much information as possible. The article should have a title, and author and a reputable website will have a year of publication. Good websites to choose are the BBC, newspaper website (e.g. The Times, The Guardian, The Financial Times, the Economist), Forbes, Harvard Business Review, which will all provide a named author and date of publication.</a:t>
            </a:r>
          </a:p>
          <a:p>
            <a:endParaRPr lang="en-GB" sz="2000" dirty="0"/>
          </a:p>
        </p:txBody>
      </p:sp>
    </p:spTree>
    <p:extLst>
      <p:ext uri="{BB962C8B-B14F-4D97-AF65-F5344CB8AC3E}">
        <p14:creationId xmlns:p14="http://schemas.microsoft.com/office/powerpoint/2010/main" val="1474238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14F8-58F9-4783-B154-44699C1C7BA8}"/>
              </a:ext>
            </a:extLst>
          </p:cNvPr>
          <p:cNvSpPr>
            <a:spLocks noGrp="1"/>
          </p:cNvSpPr>
          <p:nvPr>
            <p:ph type="title"/>
          </p:nvPr>
        </p:nvSpPr>
        <p:spPr>
          <a:xfrm>
            <a:off x="357187" y="224350"/>
            <a:ext cx="10534650" cy="817403"/>
          </a:xfrm>
        </p:spPr>
        <p:txBody>
          <a:bodyPr vert="horz" lIns="91440" tIns="45720" rIns="91440" bIns="45720" rtlCol="0" anchor="b">
            <a:normAutofit/>
          </a:bodyPr>
          <a:lstStyle/>
          <a:p>
            <a:pPr algn="ctr"/>
            <a:r>
              <a:rPr lang="en-US" sz="3600" kern="1200" dirty="0">
                <a:solidFill>
                  <a:srgbClr val="002060"/>
                </a:solidFill>
                <a:effectLst/>
                <a:latin typeface="+mj-lt"/>
                <a:ea typeface="+mj-ea"/>
                <a:cs typeface="+mj-cs"/>
              </a:rPr>
              <a:t>Below is a webpage from Forbes magazine</a:t>
            </a:r>
            <a:r>
              <a:rPr lang="en-US" sz="3600" kern="1200" dirty="0">
                <a:solidFill>
                  <a:schemeClr val="tx1"/>
                </a:solidFill>
                <a:effectLst/>
                <a:latin typeface="+mj-lt"/>
                <a:ea typeface="+mj-ea"/>
                <a:cs typeface="+mj-cs"/>
              </a:rPr>
              <a:t>.</a:t>
            </a:r>
            <a:endParaRPr lang="en-US" sz="3600" kern="1200" dirty="0">
              <a:solidFill>
                <a:schemeClr val="tx1"/>
              </a:solidFill>
              <a:latin typeface="+mj-lt"/>
              <a:ea typeface="+mj-ea"/>
              <a:cs typeface="+mj-cs"/>
            </a:endParaRPr>
          </a:p>
        </p:txBody>
      </p:sp>
      <p:pic>
        <p:nvPicPr>
          <p:cNvPr id="5" name="Picture 4" descr="Graphical user interface, application, Word&#10;&#10;Description automatically generated">
            <a:extLst>
              <a:ext uri="{FF2B5EF4-FFF2-40B4-BE49-F238E27FC236}">
                <a16:creationId xmlns:a16="http://schemas.microsoft.com/office/drawing/2014/main" id="{8DA26B64-CD4C-4C92-B22C-AA1892045F33}"/>
              </a:ext>
            </a:extLst>
          </p:cNvPr>
          <p:cNvPicPr>
            <a:picLocks noChangeAspect="1"/>
          </p:cNvPicPr>
          <p:nvPr/>
        </p:nvPicPr>
        <p:blipFill rotWithShape="1">
          <a:blip r:embed="rId2"/>
          <a:srcRect l="26009" t="24653" r="22378" b="37312"/>
          <a:stretch/>
        </p:blipFill>
        <p:spPr>
          <a:xfrm>
            <a:off x="842963" y="2354239"/>
            <a:ext cx="10858500" cy="3948085"/>
          </a:xfrm>
          <a:prstGeom prst="rect">
            <a:avLst/>
          </a:prstGeom>
        </p:spPr>
      </p:pic>
    </p:spTree>
    <p:extLst>
      <p:ext uri="{BB962C8B-B14F-4D97-AF65-F5344CB8AC3E}">
        <p14:creationId xmlns:p14="http://schemas.microsoft.com/office/powerpoint/2010/main" val="1673616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90B4-6504-4E27-89D8-128212C11050}"/>
              </a:ext>
            </a:extLst>
          </p:cNvPr>
          <p:cNvSpPr>
            <a:spLocks noGrp="1"/>
          </p:cNvSpPr>
          <p:nvPr>
            <p:ph type="title"/>
          </p:nvPr>
        </p:nvSpPr>
        <p:spPr>
          <a:xfrm>
            <a:off x="838200" y="207962"/>
            <a:ext cx="10515600" cy="1325563"/>
          </a:xfrm>
        </p:spPr>
        <p:txBody>
          <a:bodyPr/>
          <a:lstStyle/>
          <a:p>
            <a:r>
              <a:rPr lang="en-GB" sz="3600" dirty="0">
                <a:solidFill>
                  <a:srgbClr val="002060"/>
                </a:solidFill>
              </a:rPr>
              <a:t>This webpage would appear as the reference below:</a:t>
            </a:r>
          </a:p>
        </p:txBody>
      </p:sp>
      <p:pic>
        <p:nvPicPr>
          <p:cNvPr id="5" name="Picture 4">
            <a:extLst>
              <a:ext uri="{FF2B5EF4-FFF2-40B4-BE49-F238E27FC236}">
                <a16:creationId xmlns:a16="http://schemas.microsoft.com/office/drawing/2014/main" id="{3F78496E-C4E6-4831-AAF1-98336539BC2D}"/>
              </a:ext>
            </a:extLst>
          </p:cNvPr>
          <p:cNvPicPr>
            <a:picLocks noChangeAspect="1"/>
          </p:cNvPicPr>
          <p:nvPr/>
        </p:nvPicPr>
        <p:blipFill rotWithShape="1">
          <a:blip r:embed="rId2"/>
          <a:srcRect l="26655" t="43871" r="26320" b="23226"/>
          <a:stretch/>
        </p:blipFill>
        <p:spPr>
          <a:xfrm>
            <a:off x="1523419" y="2203948"/>
            <a:ext cx="9018640" cy="4206864"/>
          </a:xfrm>
          <a:prstGeom prst="rect">
            <a:avLst/>
          </a:prstGeom>
        </p:spPr>
      </p:pic>
    </p:spTree>
    <p:extLst>
      <p:ext uri="{BB962C8B-B14F-4D97-AF65-F5344CB8AC3E}">
        <p14:creationId xmlns:p14="http://schemas.microsoft.com/office/powerpoint/2010/main" val="2030543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82C6B-A618-4B38-A1AE-022F0C3B4CB6}"/>
              </a:ext>
            </a:extLst>
          </p:cNvPr>
          <p:cNvSpPr>
            <a:spLocks noGrp="1"/>
          </p:cNvSpPr>
          <p:nvPr>
            <p:ph type="title"/>
          </p:nvPr>
        </p:nvSpPr>
        <p:spPr/>
        <p:txBody>
          <a:bodyPr/>
          <a:lstStyle/>
          <a:p>
            <a:r>
              <a:rPr lang="en-GB" dirty="0">
                <a:solidFill>
                  <a:srgbClr val="002060"/>
                </a:solidFill>
              </a:rPr>
              <a:t>3 </a:t>
            </a:r>
            <a:r>
              <a:rPr lang="en-GB" sz="40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How to reference journals</a:t>
            </a:r>
            <a:endParaRPr lang="en-GB" dirty="0">
              <a:solidFill>
                <a:srgbClr val="002060"/>
              </a:solidFill>
            </a:endParaRPr>
          </a:p>
        </p:txBody>
      </p:sp>
      <p:sp>
        <p:nvSpPr>
          <p:cNvPr id="3" name="Content Placeholder 2">
            <a:extLst>
              <a:ext uri="{FF2B5EF4-FFF2-40B4-BE49-F238E27FC236}">
                <a16:creationId xmlns:a16="http://schemas.microsoft.com/office/drawing/2014/main" id="{FF6D52A8-37D7-42AB-B735-67A556A249D9}"/>
              </a:ext>
            </a:extLst>
          </p:cNvPr>
          <p:cNvSpPr>
            <a:spLocks noGrp="1"/>
          </p:cNvSpPr>
          <p:nvPr>
            <p:ph idx="1"/>
          </p:nvPr>
        </p:nvSpPr>
        <p:spPr/>
        <p:txBody>
          <a:bodyPr/>
          <a:lstStyle/>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Journals are published in volumes each year. Depending on the journal, there may be 1-4 volumes published each year. </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referencing information will be available on the journal pages.</a:t>
            </a:r>
          </a:p>
          <a:p>
            <a:endParaRPr lang="en-GB" dirty="0"/>
          </a:p>
        </p:txBody>
      </p:sp>
    </p:spTree>
    <p:extLst>
      <p:ext uri="{BB962C8B-B14F-4D97-AF65-F5344CB8AC3E}">
        <p14:creationId xmlns:p14="http://schemas.microsoft.com/office/powerpoint/2010/main" val="2415221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E386-191C-489F-8A68-5B2C5EE53BE9}"/>
              </a:ext>
            </a:extLst>
          </p:cNvPr>
          <p:cNvSpPr>
            <a:spLocks noGrp="1"/>
          </p:cNvSpPr>
          <p:nvPr>
            <p:ph type="title"/>
          </p:nvPr>
        </p:nvSpPr>
        <p:spPr/>
        <p:txBody>
          <a:bodyPr/>
          <a:lstStyle/>
          <a:p>
            <a:r>
              <a:rPr lang="en-GB" dirty="0">
                <a:solidFill>
                  <a:srgbClr val="002060"/>
                </a:solidFill>
              </a:rPr>
              <a:t>Look at the journal page below:</a:t>
            </a:r>
          </a:p>
        </p:txBody>
      </p:sp>
      <p:pic>
        <p:nvPicPr>
          <p:cNvPr id="5" name="Picture 4">
            <a:extLst>
              <a:ext uri="{FF2B5EF4-FFF2-40B4-BE49-F238E27FC236}">
                <a16:creationId xmlns:a16="http://schemas.microsoft.com/office/drawing/2014/main" id="{4B5D2927-B328-474B-8B6C-F5452C2086A4}"/>
              </a:ext>
            </a:extLst>
          </p:cNvPr>
          <p:cNvPicPr>
            <a:picLocks noChangeAspect="1"/>
          </p:cNvPicPr>
          <p:nvPr/>
        </p:nvPicPr>
        <p:blipFill rotWithShape="1">
          <a:blip r:embed="rId2"/>
          <a:srcRect l="27079" t="42851" r="32502" b="17400"/>
          <a:stretch/>
        </p:blipFill>
        <p:spPr>
          <a:xfrm>
            <a:off x="2317629" y="1863306"/>
            <a:ext cx="7234688" cy="4743072"/>
          </a:xfrm>
          <a:prstGeom prst="rect">
            <a:avLst/>
          </a:prstGeom>
        </p:spPr>
      </p:pic>
    </p:spTree>
    <p:extLst>
      <p:ext uri="{BB962C8B-B14F-4D97-AF65-F5344CB8AC3E}">
        <p14:creationId xmlns:p14="http://schemas.microsoft.com/office/powerpoint/2010/main" val="1267437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40363-89A7-41E8-9FCB-82FA69A5C897}"/>
              </a:ext>
            </a:extLst>
          </p:cNvPr>
          <p:cNvSpPr>
            <a:spLocks noGrp="1"/>
          </p:cNvSpPr>
          <p:nvPr>
            <p:ph type="title"/>
          </p:nvPr>
        </p:nvSpPr>
        <p:spPr/>
        <p:txBody>
          <a:bodyPr/>
          <a:lstStyle/>
          <a:p>
            <a:r>
              <a:rPr lang="en-GB"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reference for this journal would look like this</a:t>
            </a:r>
            <a:r>
              <a:rPr lang="en-GB" sz="32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6000" dirty="0">
              <a:solidFill>
                <a:srgbClr val="002060"/>
              </a:solidFill>
            </a:endParaRPr>
          </a:p>
        </p:txBody>
      </p:sp>
      <p:pic>
        <p:nvPicPr>
          <p:cNvPr id="5" name="Content Placeholder 4">
            <a:extLst>
              <a:ext uri="{FF2B5EF4-FFF2-40B4-BE49-F238E27FC236}">
                <a16:creationId xmlns:a16="http://schemas.microsoft.com/office/drawing/2014/main" id="{3763662E-54CF-46EA-8193-3BDD1FF3111E}"/>
              </a:ext>
            </a:extLst>
          </p:cNvPr>
          <p:cNvPicPr>
            <a:picLocks noGrp="1" noChangeAspect="1"/>
          </p:cNvPicPr>
          <p:nvPr>
            <p:ph idx="1"/>
          </p:nvPr>
        </p:nvPicPr>
        <p:blipFill rotWithShape="1">
          <a:blip r:embed="rId2"/>
          <a:srcRect l="21304" t="17475" r="21449" b="8318"/>
          <a:stretch/>
        </p:blipFill>
        <p:spPr>
          <a:xfrm>
            <a:off x="971550" y="1843087"/>
            <a:ext cx="10658475" cy="4486275"/>
          </a:xfrm>
        </p:spPr>
      </p:pic>
    </p:spTree>
    <p:extLst>
      <p:ext uri="{BB962C8B-B14F-4D97-AF65-F5344CB8AC3E}">
        <p14:creationId xmlns:p14="http://schemas.microsoft.com/office/powerpoint/2010/main" val="3816072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72710-1CC4-47A0-9A0C-401A59C16995}"/>
              </a:ext>
            </a:extLst>
          </p:cNvPr>
          <p:cNvSpPr>
            <a:spLocks noGrp="1"/>
          </p:cNvSpPr>
          <p:nvPr>
            <p:ph type="title"/>
          </p:nvPr>
        </p:nvSpPr>
        <p:spPr/>
        <p:txBody>
          <a:bodyPr/>
          <a:lstStyle/>
          <a:p>
            <a:r>
              <a:rPr lang="en-GB" sz="40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Collating your Reference List</a:t>
            </a:r>
            <a:endParaRPr lang="en-GB" dirty="0">
              <a:solidFill>
                <a:srgbClr val="002060"/>
              </a:solidFill>
            </a:endParaRPr>
          </a:p>
        </p:txBody>
      </p:sp>
      <p:sp>
        <p:nvSpPr>
          <p:cNvPr id="3" name="Content Placeholder 2">
            <a:extLst>
              <a:ext uri="{FF2B5EF4-FFF2-40B4-BE49-F238E27FC236}">
                <a16:creationId xmlns:a16="http://schemas.microsoft.com/office/drawing/2014/main" id="{A34783EF-C7C9-4A5E-B1C7-25C978D7437F}"/>
              </a:ext>
            </a:extLst>
          </p:cNvPr>
          <p:cNvSpPr>
            <a:spLocks noGrp="1"/>
          </p:cNvSpPr>
          <p:nvPr>
            <p:ph idx="1"/>
          </p:nvPr>
        </p:nvSpPr>
        <p:spPr/>
        <p:txBody>
          <a:bodyPr>
            <a:normAutofit lnSpcReduction="10000"/>
          </a:bodyPr>
          <a:lstStyle/>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Once you have collated your references, you should put them at the end of your essay in alphabetical order of author’s surname regardless of the reference type, as below:</a:t>
            </a:r>
          </a:p>
          <a:p>
            <a:pPr marL="0" indent="0">
              <a:lnSpc>
                <a:spcPct val="107000"/>
              </a:lnSpc>
              <a:spcAft>
                <a:spcPts val="800"/>
              </a:spcAft>
              <a:buNone/>
            </a:pPr>
            <a:r>
              <a:rPr lang="en-GB" sz="24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Reference List</a:t>
            </a:r>
            <a:endParaRPr lang="en-GB" sz="2400"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B…</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C…</a:t>
            </a:r>
          </a:p>
          <a:p>
            <a:pPr marL="0" indent="0">
              <a:lnSpc>
                <a:spcPct val="107000"/>
              </a:lnSpc>
              <a:spcAft>
                <a:spcPts val="800"/>
              </a:spcAft>
              <a:buNone/>
            </a:pPr>
            <a:r>
              <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three references we have created would then appear as follows:</a:t>
            </a:r>
          </a:p>
          <a:p>
            <a:endParaRPr lang="en-GB" dirty="0"/>
          </a:p>
        </p:txBody>
      </p:sp>
    </p:spTree>
    <p:extLst>
      <p:ext uri="{BB962C8B-B14F-4D97-AF65-F5344CB8AC3E}">
        <p14:creationId xmlns:p14="http://schemas.microsoft.com/office/powerpoint/2010/main" val="11790038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74995-6CB2-4591-95B1-26381C2EFDCC}"/>
              </a:ext>
            </a:extLst>
          </p:cNvPr>
          <p:cNvSpPr>
            <a:spLocks noGrp="1"/>
          </p:cNvSpPr>
          <p:nvPr>
            <p:ph type="title"/>
          </p:nvPr>
        </p:nvSpPr>
        <p:spPr/>
        <p:txBody>
          <a:bodyPr/>
          <a:lstStyle/>
          <a:p>
            <a:r>
              <a:rPr lang="en-GB" dirty="0"/>
              <a:t>This is how the reference list would look</a:t>
            </a:r>
          </a:p>
        </p:txBody>
      </p:sp>
      <p:sp>
        <p:nvSpPr>
          <p:cNvPr id="3" name="Content Placeholder 2">
            <a:extLst>
              <a:ext uri="{FF2B5EF4-FFF2-40B4-BE49-F238E27FC236}">
                <a16:creationId xmlns:a16="http://schemas.microsoft.com/office/drawing/2014/main" id="{EA76356E-D0CE-4296-AB35-5140B3D5596E}"/>
              </a:ext>
            </a:extLst>
          </p:cNvPr>
          <p:cNvSpPr>
            <a:spLocks noGrp="1"/>
          </p:cNvSpPr>
          <p:nvPr>
            <p:ph idx="1"/>
          </p:nvPr>
        </p:nvSpPr>
        <p:spPr/>
        <p:txBody>
          <a:bodyPr>
            <a:normAutofit lnSpcReduction="10000"/>
          </a:bodyPr>
          <a:lstStyle/>
          <a:p>
            <a:pPr marL="0" indent="0">
              <a:lnSpc>
                <a:spcPct val="107000"/>
              </a:lnSpc>
              <a:spcAft>
                <a:spcPts val="800"/>
              </a:spcAft>
              <a:buNone/>
            </a:pPr>
            <a:r>
              <a:rPr lang="en-GB" sz="20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Reference List</a:t>
            </a:r>
            <a:endParaRPr lang="en-GB" sz="2000"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Ashdown, L. (2014) </a:t>
            </a:r>
            <a:r>
              <a:rPr lang="en-GB" sz="2000" i="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Performance Management</a:t>
            </a: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London, UK. Kogan Page.</a:t>
            </a:r>
          </a:p>
          <a:p>
            <a:pPr marL="0" indent="0">
              <a:lnSpc>
                <a:spcPct val="107000"/>
              </a:lnSpc>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Giannantonio, C.M and Hurley-Hanson, A.E. (2011) Reflections on the Relevance of </a:t>
            </a:r>
            <a:r>
              <a:rPr lang="en-GB" sz="2000" i="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The Principles of Scientific Management</a:t>
            </a: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100 years later. Journal of Business and Management 17(1): 7-10.</a:t>
            </a:r>
          </a:p>
          <a:p>
            <a:pPr marL="0" indent="0">
              <a:lnSpc>
                <a:spcPct val="107000"/>
              </a:lnSpc>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Mullins, L. and Christy, G. (2016) </a:t>
            </a:r>
            <a:r>
              <a:rPr lang="en-GB" sz="2000" i="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Management and Organisational Behaviour 11</a:t>
            </a:r>
            <a:r>
              <a:rPr lang="en-GB" sz="2000" i="1" baseline="30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th</a:t>
            </a:r>
            <a:r>
              <a:rPr lang="en-GB" sz="2000" i="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ed. </a:t>
            </a: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London, UK. Pearson </a:t>
            </a:r>
          </a:p>
          <a:p>
            <a:pPr marL="0" indent="0">
              <a:lnSpc>
                <a:spcPct val="107000"/>
              </a:lnSpc>
              <a:spcAft>
                <a:spcPts val="800"/>
              </a:spcAft>
              <a:buNone/>
            </a:pPr>
            <a:r>
              <a:rPr lang="en-GB" sz="2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Williams, A. (2020) The Apple Watch will be used to study Depression, Here’s how.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https://www.forbes.com/sites/andrewwilliams/2020/08/04/the-apple-watch-will-be-used-to-study-depression-heres-how/#2d1b4b5b22d1</a:t>
            </a:r>
            <a:r>
              <a:rPr lang="en-GB" sz="1800" dirty="0">
                <a:effectLst/>
                <a:latin typeface="Calibri" panose="020F0502020204030204" pitchFamily="34" charset="0"/>
                <a:ea typeface="Calibri" panose="020F0502020204030204" pitchFamily="34" charset="0"/>
                <a:cs typeface="Times New Roman" panose="02020603050405020304" pitchFamily="18" charset="0"/>
              </a:rPr>
              <a:t> (last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August 2020).</a:t>
            </a:r>
          </a:p>
          <a:p>
            <a:endParaRPr lang="en-GB" dirty="0"/>
          </a:p>
        </p:txBody>
      </p:sp>
    </p:spTree>
    <p:extLst>
      <p:ext uri="{BB962C8B-B14F-4D97-AF65-F5344CB8AC3E}">
        <p14:creationId xmlns:p14="http://schemas.microsoft.com/office/powerpoint/2010/main" val="1594838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87F54-E57E-4FB3-9035-ADA47CBDA35D}"/>
              </a:ext>
            </a:extLst>
          </p:cNvPr>
          <p:cNvSpPr>
            <a:spLocks noGrp="1"/>
          </p:cNvSpPr>
          <p:nvPr>
            <p:ph type="title"/>
          </p:nvPr>
        </p:nvSpPr>
        <p:spPr/>
        <p:txBody>
          <a:bodyPr/>
          <a:lstStyle/>
          <a:p>
            <a:r>
              <a:rPr lang="en-GB" dirty="0">
                <a:solidFill>
                  <a:srgbClr val="002060"/>
                </a:solidFill>
              </a:rPr>
              <a:t>Top tips!</a:t>
            </a:r>
          </a:p>
        </p:txBody>
      </p:sp>
      <p:graphicFrame>
        <p:nvGraphicFramePr>
          <p:cNvPr id="5" name="Content Placeholder 2">
            <a:extLst>
              <a:ext uri="{FF2B5EF4-FFF2-40B4-BE49-F238E27FC236}">
                <a16:creationId xmlns:a16="http://schemas.microsoft.com/office/drawing/2014/main" id="{D5975525-3BF3-46FC-9AF8-40C72D60DF6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714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DD95-1BBC-440C-83DC-64229EA290B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342205A-BB06-4134-A792-0829FE389B0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230635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{F3E94F17-5359-4656-AC91-0ED3AF2883FB}tf33552983_win32</Template>
  <TotalTime>772</TotalTime>
  <Words>2360</Words>
  <Application>Microsoft Office PowerPoint</Application>
  <PresentationFormat>Widescreen</PresentationFormat>
  <Paragraphs>222</Paragraphs>
  <Slides>35</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Calibri</vt:lpstr>
      <vt:lpstr>Caveat</vt:lpstr>
      <vt:lpstr>Corbel</vt:lpstr>
      <vt:lpstr>Franklin Gothic Book</vt:lpstr>
      <vt:lpstr>Franklin Gothic Demi</vt:lpstr>
      <vt:lpstr>Noto Sans Symbols</vt:lpstr>
      <vt:lpstr>Wingdings</vt:lpstr>
      <vt:lpstr>Wingdings 2</vt:lpstr>
      <vt:lpstr>DividendVTI</vt:lpstr>
      <vt:lpstr>Academic Integrity</vt:lpstr>
      <vt:lpstr>In sessional support : </vt:lpstr>
      <vt:lpstr>Academic Research  Definition </vt:lpstr>
      <vt:lpstr>Academic Research  Purpose</vt:lpstr>
      <vt:lpstr>Key aspects of  the research process</vt:lpstr>
      <vt:lpstr>Finding &amp; Evaluating Sources  Why use other sources?</vt:lpstr>
      <vt:lpstr>Academic Research  Defining the research task </vt:lpstr>
      <vt:lpstr>Key Aspects of Academic Research  Where to find information </vt:lpstr>
      <vt:lpstr>Key Aspects of Academic Research  Where to find information </vt:lpstr>
      <vt:lpstr>Key Aspects of Academic Research  Managing and storing information</vt:lpstr>
      <vt:lpstr>Key Aspects of Academic Research  Incorporating research into an essay / presentation</vt:lpstr>
      <vt:lpstr>Key Aspects of Academic Research  Maintaining Academic Integrity</vt:lpstr>
      <vt:lpstr>Key Aspects of Academic Research  Maintaining Academic Integrity</vt:lpstr>
      <vt:lpstr>Finding &amp; Evaluating Sources  Critical thinking - evaluating sources</vt:lpstr>
      <vt:lpstr>Finding &amp; Evaluating Sources  Evaluating sources - the CRAAP Test</vt:lpstr>
      <vt:lpstr>Finding &amp; Evaluating Sources  Critical thinking - evaluating sources</vt:lpstr>
      <vt:lpstr> Finding &amp; evaluating sources  Next steps</vt:lpstr>
      <vt:lpstr>How do you reference?</vt:lpstr>
      <vt:lpstr>The Reference List</vt:lpstr>
      <vt:lpstr>Recording your references as you make notes</vt:lpstr>
      <vt:lpstr>So your page of notes might look like this:  </vt:lpstr>
      <vt:lpstr>Recap</vt:lpstr>
      <vt:lpstr>1 How to reference Books</vt:lpstr>
      <vt:lpstr>PowerPoint Presentation</vt:lpstr>
      <vt:lpstr>If the book has two or more authors, then the reference will look like this: </vt:lpstr>
      <vt:lpstr>2 How to reference a website</vt:lpstr>
      <vt:lpstr>Below is a webpage from Forbes magazine.</vt:lpstr>
      <vt:lpstr>This webpage would appear as the reference below:</vt:lpstr>
      <vt:lpstr>3 How to reference journals</vt:lpstr>
      <vt:lpstr>Look at the journal page below:</vt:lpstr>
      <vt:lpstr>The reference for this journal would look like this:</vt:lpstr>
      <vt:lpstr>Collating your Reference List</vt:lpstr>
      <vt:lpstr>This is how the reference list would look</vt:lpstr>
      <vt:lpstr>Top tips!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Integrity</dc:title>
  <dc:creator>Dalesio R.</dc:creator>
  <cp:lastModifiedBy>Rosella D'Alesio</cp:lastModifiedBy>
  <cp:revision>12</cp:revision>
  <dcterms:created xsi:type="dcterms:W3CDTF">2020-10-18T19:19:37Z</dcterms:created>
  <dcterms:modified xsi:type="dcterms:W3CDTF">2021-10-18T09:58:28Z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