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5" r:id="rId1"/>
  </p:sldMasterIdLst>
  <p:sldIdLst>
    <p:sldId id="256" r:id="rId2"/>
    <p:sldId id="258" r:id="rId3"/>
    <p:sldId id="261" r:id="rId4"/>
    <p:sldId id="262" r:id="rId5"/>
    <p:sldId id="265" r:id="rId6"/>
    <p:sldId id="266" r:id="rId7"/>
    <p:sldId id="267" r:id="rId8"/>
    <p:sldId id="268" r:id="rId9"/>
    <p:sldId id="270" r:id="rId10"/>
    <p:sldId id="271"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8" d="100"/>
          <a:sy n="68" d="100"/>
        </p:scale>
        <p:origin x="792"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_rels/data1.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FE7408E-ECE4-42F2-A4E4-B3B95619FAA5}" type="doc">
      <dgm:prSet loTypeId="urn:microsoft.com/office/officeart/2018/2/layout/IconCircleList" loCatId="icon" qsTypeId="urn:microsoft.com/office/officeart/2005/8/quickstyle/simple3" qsCatId="simple" csTypeId="urn:microsoft.com/office/officeart/2005/8/colors/accent1_4" csCatId="accent1" phldr="1"/>
      <dgm:spPr/>
    </dgm:pt>
    <dgm:pt modelId="{9F520C75-8BBC-4727-B4AC-E04258563101}">
      <dgm:prSet phldrT="[Text]"/>
      <dgm:spPr/>
      <dgm:t>
        <a:bodyPr/>
        <a:lstStyle/>
        <a:p>
          <a:pPr>
            <a:lnSpc>
              <a:spcPct val="100000"/>
            </a:lnSpc>
          </a:pPr>
          <a:r>
            <a:rPr lang="en-GB" dirty="0"/>
            <a:t>Product</a:t>
          </a:r>
          <a:endParaRPr lang="ro-RO" dirty="0"/>
        </a:p>
      </dgm:t>
    </dgm:pt>
    <dgm:pt modelId="{DDE82A43-65A0-4B2C-9A18-AEC429F24711}" type="parTrans" cxnId="{C648CE12-8BAF-4862-B66B-D30EA32F1EAD}">
      <dgm:prSet/>
      <dgm:spPr/>
      <dgm:t>
        <a:bodyPr/>
        <a:lstStyle/>
        <a:p>
          <a:endParaRPr lang="ro-RO"/>
        </a:p>
      </dgm:t>
    </dgm:pt>
    <dgm:pt modelId="{9E159BB4-3254-4F83-A7F6-586952F4999C}" type="sibTrans" cxnId="{C648CE12-8BAF-4862-B66B-D30EA32F1EAD}">
      <dgm:prSet/>
      <dgm:spPr/>
      <dgm:t>
        <a:bodyPr/>
        <a:lstStyle/>
        <a:p>
          <a:pPr>
            <a:lnSpc>
              <a:spcPct val="100000"/>
            </a:lnSpc>
          </a:pPr>
          <a:endParaRPr lang="ro-RO"/>
        </a:p>
      </dgm:t>
    </dgm:pt>
    <dgm:pt modelId="{E7DC6976-0B7E-4B6B-B37F-86227B8EDBDE}">
      <dgm:prSet phldrT="[Text]"/>
      <dgm:spPr/>
      <dgm:t>
        <a:bodyPr/>
        <a:lstStyle/>
        <a:p>
          <a:pPr>
            <a:lnSpc>
              <a:spcPct val="100000"/>
            </a:lnSpc>
          </a:pPr>
          <a:r>
            <a:rPr lang="en-GB" dirty="0"/>
            <a:t>Price</a:t>
          </a:r>
          <a:endParaRPr lang="ro-RO" dirty="0"/>
        </a:p>
      </dgm:t>
    </dgm:pt>
    <dgm:pt modelId="{DBAB781A-6BD4-44FE-9C3F-A3EA6788E14B}" type="parTrans" cxnId="{85878604-3027-4F1C-B141-5892C4DFF451}">
      <dgm:prSet/>
      <dgm:spPr/>
      <dgm:t>
        <a:bodyPr/>
        <a:lstStyle/>
        <a:p>
          <a:endParaRPr lang="ro-RO"/>
        </a:p>
      </dgm:t>
    </dgm:pt>
    <dgm:pt modelId="{80F945E8-7AAD-4099-844D-68914402EDCD}" type="sibTrans" cxnId="{85878604-3027-4F1C-B141-5892C4DFF451}">
      <dgm:prSet/>
      <dgm:spPr/>
      <dgm:t>
        <a:bodyPr/>
        <a:lstStyle/>
        <a:p>
          <a:pPr>
            <a:lnSpc>
              <a:spcPct val="100000"/>
            </a:lnSpc>
          </a:pPr>
          <a:endParaRPr lang="ro-RO"/>
        </a:p>
      </dgm:t>
    </dgm:pt>
    <dgm:pt modelId="{32B7709E-D8A3-496F-99CB-90E0D128FD78}">
      <dgm:prSet phldrT="[Text]"/>
      <dgm:spPr/>
      <dgm:t>
        <a:bodyPr/>
        <a:lstStyle/>
        <a:p>
          <a:pPr>
            <a:lnSpc>
              <a:spcPct val="100000"/>
            </a:lnSpc>
          </a:pPr>
          <a:r>
            <a:rPr lang="en-GB"/>
            <a:t>Place</a:t>
          </a:r>
          <a:endParaRPr lang="ro-RO"/>
        </a:p>
      </dgm:t>
    </dgm:pt>
    <dgm:pt modelId="{6C57EA15-7CC7-4828-8C43-5FCFE490E813}" type="parTrans" cxnId="{737FF8F7-8A3B-43BA-B290-BA09B150280E}">
      <dgm:prSet/>
      <dgm:spPr/>
      <dgm:t>
        <a:bodyPr/>
        <a:lstStyle/>
        <a:p>
          <a:endParaRPr lang="ro-RO"/>
        </a:p>
      </dgm:t>
    </dgm:pt>
    <dgm:pt modelId="{15DD12CF-43CE-45A4-9839-C7C6556C98F1}" type="sibTrans" cxnId="{737FF8F7-8A3B-43BA-B290-BA09B150280E}">
      <dgm:prSet/>
      <dgm:spPr/>
      <dgm:t>
        <a:bodyPr/>
        <a:lstStyle/>
        <a:p>
          <a:pPr>
            <a:lnSpc>
              <a:spcPct val="100000"/>
            </a:lnSpc>
          </a:pPr>
          <a:endParaRPr lang="ro-RO"/>
        </a:p>
      </dgm:t>
    </dgm:pt>
    <dgm:pt modelId="{85220C61-E39B-4159-90E1-0C5CE746850D}">
      <dgm:prSet phldrT="[Text]"/>
      <dgm:spPr/>
      <dgm:t>
        <a:bodyPr/>
        <a:lstStyle/>
        <a:p>
          <a:pPr>
            <a:lnSpc>
              <a:spcPct val="100000"/>
            </a:lnSpc>
          </a:pPr>
          <a:r>
            <a:rPr lang="en-GB"/>
            <a:t>Promotions</a:t>
          </a:r>
          <a:endParaRPr lang="ro-RO"/>
        </a:p>
      </dgm:t>
    </dgm:pt>
    <dgm:pt modelId="{F558F673-9923-48E9-B873-71ED155BB0B0}" type="parTrans" cxnId="{6EE405F6-E42A-4BEF-86CD-1B59A171778F}">
      <dgm:prSet/>
      <dgm:spPr/>
      <dgm:t>
        <a:bodyPr/>
        <a:lstStyle/>
        <a:p>
          <a:endParaRPr lang="ro-RO"/>
        </a:p>
      </dgm:t>
    </dgm:pt>
    <dgm:pt modelId="{4438BDEA-05A1-494C-846C-DC636679EDDE}" type="sibTrans" cxnId="{6EE405F6-E42A-4BEF-86CD-1B59A171778F}">
      <dgm:prSet/>
      <dgm:spPr/>
      <dgm:t>
        <a:bodyPr/>
        <a:lstStyle/>
        <a:p>
          <a:endParaRPr lang="ro-RO"/>
        </a:p>
      </dgm:t>
    </dgm:pt>
    <dgm:pt modelId="{C377DB26-67AD-4C38-9173-621A1BBC25B2}" type="pres">
      <dgm:prSet presAssocID="{8FE7408E-ECE4-42F2-A4E4-B3B95619FAA5}" presName="root" presStyleCnt="0">
        <dgm:presLayoutVars>
          <dgm:dir/>
          <dgm:resizeHandles val="exact"/>
        </dgm:presLayoutVars>
      </dgm:prSet>
      <dgm:spPr/>
    </dgm:pt>
    <dgm:pt modelId="{32B4273F-A10D-4544-9CB2-633BA23D0D70}" type="pres">
      <dgm:prSet presAssocID="{8FE7408E-ECE4-42F2-A4E4-B3B95619FAA5}" presName="container" presStyleCnt="0">
        <dgm:presLayoutVars>
          <dgm:dir/>
          <dgm:resizeHandles val="exact"/>
        </dgm:presLayoutVars>
      </dgm:prSet>
      <dgm:spPr/>
    </dgm:pt>
    <dgm:pt modelId="{1B04B1F9-3132-44BD-9942-C325B959A4C6}" type="pres">
      <dgm:prSet presAssocID="{9F520C75-8BBC-4727-B4AC-E04258563101}" presName="compNode" presStyleCnt="0"/>
      <dgm:spPr/>
    </dgm:pt>
    <dgm:pt modelId="{6B6AE3FD-F580-4695-8E9D-DB4814DE6D64}" type="pres">
      <dgm:prSet presAssocID="{9F520C75-8BBC-4727-B4AC-E04258563101}" presName="iconBgRect" presStyleLbl="bgShp" presStyleIdx="0" presStyleCnt="4"/>
      <dgm:spPr/>
    </dgm:pt>
    <dgm:pt modelId="{74E446A9-1BF9-402E-B984-1D37C54D465C}" type="pres">
      <dgm:prSet presAssocID="{9F520C75-8BBC-4727-B4AC-E04258563101}"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arcode"/>
        </a:ext>
      </dgm:extLst>
    </dgm:pt>
    <dgm:pt modelId="{42E0A737-012F-4855-AC6C-FBF94E14C69B}" type="pres">
      <dgm:prSet presAssocID="{9F520C75-8BBC-4727-B4AC-E04258563101}" presName="spaceRect" presStyleCnt="0"/>
      <dgm:spPr/>
    </dgm:pt>
    <dgm:pt modelId="{3D006538-CAEE-4560-B171-B817362F48C0}" type="pres">
      <dgm:prSet presAssocID="{9F520C75-8BBC-4727-B4AC-E04258563101}" presName="textRect" presStyleLbl="revTx" presStyleIdx="0" presStyleCnt="4">
        <dgm:presLayoutVars>
          <dgm:chMax val="1"/>
          <dgm:chPref val="1"/>
        </dgm:presLayoutVars>
      </dgm:prSet>
      <dgm:spPr/>
    </dgm:pt>
    <dgm:pt modelId="{C3254BD7-1B7A-40C6-95EB-37A6B1F76DE5}" type="pres">
      <dgm:prSet presAssocID="{9E159BB4-3254-4F83-A7F6-586952F4999C}" presName="sibTrans" presStyleLbl="sibTrans2D1" presStyleIdx="0" presStyleCnt="0"/>
      <dgm:spPr/>
    </dgm:pt>
    <dgm:pt modelId="{90706B9A-B52F-40D8-89EF-0A984913B353}" type="pres">
      <dgm:prSet presAssocID="{E7DC6976-0B7E-4B6B-B37F-86227B8EDBDE}" presName="compNode" presStyleCnt="0"/>
      <dgm:spPr/>
    </dgm:pt>
    <dgm:pt modelId="{ABCD55CA-611E-4A61-90A1-1116AD9C1FAE}" type="pres">
      <dgm:prSet presAssocID="{E7DC6976-0B7E-4B6B-B37F-86227B8EDBDE}" presName="iconBgRect" presStyleLbl="bgShp" presStyleIdx="1" presStyleCnt="4"/>
      <dgm:spPr/>
    </dgm:pt>
    <dgm:pt modelId="{CA6378B3-50BD-4458-B3B8-90B3ACDECBCC}" type="pres">
      <dgm:prSet presAssocID="{E7DC6976-0B7E-4B6B-B37F-86227B8EDBDE}"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Label"/>
        </a:ext>
      </dgm:extLst>
    </dgm:pt>
    <dgm:pt modelId="{D598C3E4-0663-4703-9A11-740884E849A1}" type="pres">
      <dgm:prSet presAssocID="{E7DC6976-0B7E-4B6B-B37F-86227B8EDBDE}" presName="spaceRect" presStyleCnt="0"/>
      <dgm:spPr/>
    </dgm:pt>
    <dgm:pt modelId="{76FA6FAD-126E-463A-9B03-889B0EFA3DD6}" type="pres">
      <dgm:prSet presAssocID="{E7DC6976-0B7E-4B6B-B37F-86227B8EDBDE}" presName="textRect" presStyleLbl="revTx" presStyleIdx="1" presStyleCnt="4">
        <dgm:presLayoutVars>
          <dgm:chMax val="1"/>
          <dgm:chPref val="1"/>
        </dgm:presLayoutVars>
      </dgm:prSet>
      <dgm:spPr/>
    </dgm:pt>
    <dgm:pt modelId="{E1C92E85-FDCD-487A-B9BC-F5D6AE2E6060}" type="pres">
      <dgm:prSet presAssocID="{80F945E8-7AAD-4099-844D-68914402EDCD}" presName="sibTrans" presStyleLbl="sibTrans2D1" presStyleIdx="0" presStyleCnt="0"/>
      <dgm:spPr/>
    </dgm:pt>
    <dgm:pt modelId="{0BD669FB-5BE6-4CB5-988D-7E56FDD0BFF0}" type="pres">
      <dgm:prSet presAssocID="{32B7709E-D8A3-496F-99CB-90E0D128FD78}" presName="compNode" presStyleCnt="0"/>
      <dgm:spPr/>
    </dgm:pt>
    <dgm:pt modelId="{0EE3786D-EFF7-4D59-990D-867C22C0A01F}" type="pres">
      <dgm:prSet presAssocID="{32B7709E-D8A3-496F-99CB-90E0D128FD78}" presName="iconBgRect" presStyleLbl="bgShp" presStyleIdx="2" presStyleCnt="4"/>
      <dgm:spPr/>
    </dgm:pt>
    <dgm:pt modelId="{6DE85ABB-21E2-405D-BEDB-EC57E0305C6F}" type="pres">
      <dgm:prSet presAssocID="{32B7709E-D8A3-496F-99CB-90E0D128FD78}"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Home"/>
        </a:ext>
      </dgm:extLst>
    </dgm:pt>
    <dgm:pt modelId="{9362CA74-4C4B-4954-B012-584C9AF7DC2C}" type="pres">
      <dgm:prSet presAssocID="{32B7709E-D8A3-496F-99CB-90E0D128FD78}" presName="spaceRect" presStyleCnt="0"/>
      <dgm:spPr/>
    </dgm:pt>
    <dgm:pt modelId="{15641930-338B-44BA-84D2-684CC001A4EB}" type="pres">
      <dgm:prSet presAssocID="{32B7709E-D8A3-496F-99CB-90E0D128FD78}" presName="textRect" presStyleLbl="revTx" presStyleIdx="2" presStyleCnt="4">
        <dgm:presLayoutVars>
          <dgm:chMax val="1"/>
          <dgm:chPref val="1"/>
        </dgm:presLayoutVars>
      </dgm:prSet>
      <dgm:spPr/>
    </dgm:pt>
    <dgm:pt modelId="{38B713B3-1E6A-4DA2-8AD7-19DDD7BCF037}" type="pres">
      <dgm:prSet presAssocID="{15DD12CF-43CE-45A4-9839-C7C6556C98F1}" presName="sibTrans" presStyleLbl="sibTrans2D1" presStyleIdx="0" presStyleCnt="0"/>
      <dgm:spPr/>
    </dgm:pt>
    <dgm:pt modelId="{17E0AFA0-0E8F-4DE2-AF0F-A56D83544621}" type="pres">
      <dgm:prSet presAssocID="{85220C61-E39B-4159-90E1-0C5CE746850D}" presName="compNode" presStyleCnt="0"/>
      <dgm:spPr/>
    </dgm:pt>
    <dgm:pt modelId="{DDDFF081-12BD-4953-805A-A82E9E00A88A}" type="pres">
      <dgm:prSet presAssocID="{85220C61-E39B-4159-90E1-0C5CE746850D}" presName="iconBgRect" presStyleLbl="bgShp" presStyleIdx="3" presStyleCnt="4"/>
      <dgm:spPr/>
    </dgm:pt>
    <dgm:pt modelId="{C5B86A8F-2006-4AE0-8EE3-6089FE7F180B}" type="pres">
      <dgm:prSet presAssocID="{85220C61-E39B-4159-90E1-0C5CE746850D}"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Checkmark"/>
        </a:ext>
      </dgm:extLst>
    </dgm:pt>
    <dgm:pt modelId="{39FF4593-D21E-477E-BB7B-FEDDD1240D24}" type="pres">
      <dgm:prSet presAssocID="{85220C61-E39B-4159-90E1-0C5CE746850D}" presName="spaceRect" presStyleCnt="0"/>
      <dgm:spPr/>
    </dgm:pt>
    <dgm:pt modelId="{E22BE82E-477B-4516-B6D7-345007098A3F}" type="pres">
      <dgm:prSet presAssocID="{85220C61-E39B-4159-90E1-0C5CE746850D}" presName="textRect" presStyleLbl="revTx" presStyleIdx="3" presStyleCnt="4">
        <dgm:presLayoutVars>
          <dgm:chMax val="1"/>
          <dgm:chPref val="1"/>
        </dgm:presLayoutVars>
      </dgm:prSet>
      <dgm:spPr/>
    </dgm:pt>
  </dgm:ptLst>
  <dgm:cxnLst>
    <dgm:cxn modelId="{85878604-3027-4F1C-B141-5892C4DFF451}" srcId="{8FE7408E-ECE4-42F2-A4E4-B3B95619FAA5}" destId="{E7DC6976-0B7E-4B6B-B37F-86227B8EDBDE}" srcOrd="1" destOrd="0" parTransId="{DBAB781A-6BD4-44FE-9C3F-A3EA6788E14B}" sibTransId="{80F945E8-7AAD-4099-844D-68914402EDCD}"/>
    <dgm:cxn modelId="{C648CE12-8BAF-4862-B66B-D30EA32F1EAD}" srcId="{8FE7408E-ECE4-42F2-A4E4-B3B95619FAA5}" destId="{9F520C75-8BBC-4727-B4AC-E04258563101}" srcOrd="0" destOrd="0" parTransId="{DDE82A43-65A0-4B2C-9A18-AEC429F24711}" sibTransId="{9E159BB4-3254-4F83-A7F6-586952F4999C}"/>
    <dgm:cxn modelId="{01DF9A2E-F74E-49F8-BD48-92D06ED8553D}" type="presOf" srcId="{85220C61-E39B-4159-90E1-0C5CE746850D}" destId="{E22BE82E-477B-4516-B6D7-345007098A3F}" srcOrd="0" destOrd="0" presId="urn:microsoft.com/office/officeart/2018/2/layout/IconCircleList"/>
    <dgm:cxn modelId="{F5D9B15C-1395-4BB5-AD8C-2E77400F294F}" type="presOf" srcId="{E7DC6976-0B7E-4B6B-B37F-86227B8EDBDE}" destId="{76FA6FAD-126E-463A-9B03-889B0EFA3DD6}" srcOrd="0" destOrd="0" presId="urn:microsoft.com/office/officeart/2018/2/layout/IconCircleList"/>
    <dgm:cxn modelId="{BC08C661-869A-4762-A37E-D51FE0F19DCB}" type="presOf" srcId="{9E159BB4-3254-4F83-A7F6-586952F4999C}" destId="{C3254BD7-1B7A-40C6-95EB-37A6B1F76DE5}" srcOrd="0" destOrd="0" presId="urn:microsoft.com/office/officeart/2018/2/layout/IconCircleList"/>
    <dgm:cxn modelId="{96313E6F-A0C2-417C-87C8-153FE445CFC3}" type="presOf" srcId="{32B7709E-D8A3-496F-99CB-90E0D128FD78}" destId="{15641930-338B-44BA-84D2-684CC001A4EB}" srcOrd="0" destOrd="0" presId="urn:microsoft.com/office/officeart/2018/2/layout/IconCircleList"/>
    <dgm:cxn modelId="{27CDB771-F69E-4CB1-B8AE-450F1B14D5C3}" type="presOf" srcId="{9F520C75-8BBC-4727-B4AC-E04258563101}" destId="{3D006538-CAEE-4560-B171-B817362F48C0}" srcOrd="0" destOrd="0" presId="urn:microsoft.com/office/officeart/2018/2/layout/IconCircleList"/>
    <dgm:cxn modelId="{AED39E56-D586-4E68-9D9D-80573851A066}" type="presOf" srcId="{8FE7408E-ECE4-42F2-A4E4-B3B95619FAA5}" destId="{C377DB26-67AD-4C38-9173-621A1BBC25B2}" srcOrd="0" destOrd="0" presId="urn:microsoft.com/office/officeart/2018/2/layout/IconCircleList"/>
    <dgm:cxn modelId="{1C139780-8F9C-4138-A1E2-4AE336F9A241}" type="presOf" srcId="{80F945E8-7AAD-4099-844D-68914402EDCD}" destId="{E1C92E85-FDCD-487A-B9BC-F5D6AE2E6060}" srcOrd="0" destOrd="0" presId="urn:microsoft.com/office/officeart/2018/2/layout/IconCircleList"/>
    <dgm:cxn modelId="{EBF51088-44F2-4E42-82B9-8CA0E866DDDC}" type="presOf" srcId="{15DD12CF-43CE-45A4-9839-C7C6556C98F1}" destId="{38B713B3-1E6A-4DA2-8AD7-19DDD7BCF037}" srcOrd="0" destOrd="0" presId="urn:microsoft.com/office/officeart/2018/2/layout/IconCircleList"/>
    <dgm:cxn modelId="{6EE405F6-E42A-4BEF-86CD-1B59A171778F}" srcId="{8FE7408E-ECE4-42F2-A4E4-B3B95619FAA5}" destId="{85220C61-E39B-4159-90E1-0C5CE746850D}" srcOrd="3" destOrd="0" parTransId="{F558F673-9923-48E9-B873-71ED155BB0B0}" sibTransId="{4438BDEA-05A1-494C-846C-DC636679EDDE}"/>
    <dgm:cxn modelId="{737FF8F7-8A3B-43BA-B290-BA09B150280E}" srcId="{8FE7408E-ECE4-42F2-A4E4-B3B95619FAA5}" destId="{32B7709E-D8A3-496F-99CB-90E0D128FD78}" srcOrd="2" destOrd="0" parTransId="{6C57EA15-7CC7-4828-8C43-5FCFE490E813}" sibTransId="{15DD12CF-43CE-45A4-9839-C7C6556C98F1}"/>
    <dgm:cxn modelId="{E6B97B29-AB65-40DD-92F6-C865ABCD60CB}" type="presParOf" srcId="{C377DB26-67AD-4C38-9173-621A1BBC25B2}" destId="{32B4273F-A10D-4544-9CB2-633BA23D0D70}" srcOrd="0" destOrd="0" presId="urn:microsoft.com/office/officeart/2018/2/layout/IconCircleList"/>
    <dgm:cxn modelId="{E020739A-8B95-4FEF-9C20-9814DEFDC1AD}" type="presParOf" srcId="{32B4273F-A10D-4544-9CB2-633BA23D0D70}" destId="{1B04B1F9-3132-44BD-9942-C325B959A4C6}" srcOrd="0" destOrd="0" presId="urn:microsoft.com/office/officeart/2018/2/layout/IconCircleList"/>
    <dgm:cxn modelId="{F00E8790-4E2F-4AB1-9A07-168697E5D7E8}" type="presParOf" srcId="{1B04B1F9-3132-44BD-9942-C325B959A4C6}" destId="{6B6AE3FD-F580-4695-8E9D-DB4814DE6D64}" srcOrd="0" destOrd="0" presId="urn:microsoft.com/office/officeart/2018/2/layout/IconCircleList"/>
    <dgm:cxn modelId="{445B5949-A7D8-41C1-80D6-7A37DA0ECB41}" type="presParOf" srcId="{1B04B1F9-3132-44BD-9942-C325B959A4C6}" destId="{74E446A9-1BF9-402E-B984-1D37C54D465C}" srcOrd="1" destOrd="0" presId="urn:microsoft.com/office/officeart/2018/2/layout/IconCircleList"/>
    <dgm:cxn modelId="{F2B05DA0-C5C5-432B-97E7-516CC66FB224}" type="presParOf" srcId="{1B04B1F9-3132-44BD-9942-C325B959A4C6}" destId="{42E0A737-012F-4855-AC6C-FBF94E14C69B}" srcOrd="2" destOrd="0" presId="urn:microsoft.com/office/officeart/2018/2/layout/IconCircleList"/>
    <dgm:cxn modelId="{869BAFE9-8D17-4C3C-9DA4-6FE520C97E13}" type="presParOf" srcId="{1B04B1F9-3132-44BD-9942-C325B959A4C6}" destId="{3D006538-CAEE-4560-B171-B817362F48C0}" srcOrd="3" destOrd="0" presId="urn:microsoft.com/office/officeart/2018/2/layout/IconCircleList"/>
    <dgm:cxn modelId="{10421C9C-3508-49C4-A2E8-CC630E11C05E}" type="presParOf" srcId="{32B4273F-A10D-4544-9CB2-633BA23D0D70}" destId="{C3254BD7-1B7A-40C6-95EB-37A6B1F76DE5}" srcOrd="1" destOrd="0" presId="urn:microsoft.com/office/officeart/2018/2/layout/IconCircleList"/>
    <dgm:cxn modelId="{CFC05C4A-4060-48ED-9B82-D6CA53B45E52}" type="presParOf" srcId="{32B4273F-A10D-4544-9CB2-633BA23D0D70}" destId="{90706B9A-B52F-40D8-89EF-0A984913B353}" srcOrd="2" destOrd="0" presId="urn:microsoft.com/office/officeart/2018/2/layout/IconCircleList"/>
    <dgm:cxn modelId="{C3FFD11E-8E94-48E2-8CBC-CCB1685C4D5D}" type="presParOf" srcId="{90706B9A-B52F-40D8-89EF-0A984913B353}" destId="{ABCD55CA-611E-4A61-90A1-1116AD9C1FAE}" srcOrd="0" destOrd="0" presId="urn:microsoft.com/office/officeart/2018/2/layout/IconCircleList"/>
    <dgm:cxn modelId="{9B109940-3D5B-4CCB-BA0D-66C62FC3EDDE}" type="presParOf" srcId="{90706B9A-B52F-40D8-89EF-0A984913B353}" destId="{CA6378B3-50BD-4458-B3B8-90B3ACDECBCC}" srcOrd="1" destOrd="0" presId="urn:microsoft.com/office/officeart/2018/2/layout/IconCircleList"/>
    <dgm:cxn modelId="{D9226B6E-B8D7-474D-BCC2-2F8BECA69BF4}" type="presParOf" srcId="{90706B9A-B52F-40D8-89EF-0A984913B353}" destId="{D598C3E4-0663-4703-9A11-740884E849A1}" srcOrd="2" destOrd="0" presId="urn:microsoft.com/office/officeart/2018/2/layout/IconCircleList"/>
    <dgm:cxn modelId="{2AFBAC76-8FA8-4D7D-B228-6F983380A79C}" type="presParOf" srcId="{90706B9A-B52F-40D8-89EF-0A984913B353}" destId="{76FA6FAD-126E-463A-9B03-889B0EFA3DD6}" srcOrd="3" destOrd="0" presId="urn:microsoft.com/office/officeart/2018/2/layout/IconCircleList"/>
    <dgm:cxn modelId="{291A91D9-3F20-4AAA-8859-C5A3417BBD6A}" type="presParOf" srcId="{32B4273F-A10D-4544-9CB2-633BA23D0D70}" destId="{E1C92E85-FDCD-487A-B9BC-F5D6AE2E6060}" srcOrd="3" destOrd="0" presId="urn:microsoft.com/office/officeart/2018/2/layout/IconCircleList"/>
    <dgm:cxn modelId="{039AFAEF-929A-40EB-9EA1-70B62E0C5C82}" type="presParOf" srcId="{32B4273F-A10D-4544-9CB2-633BA23D0D70}" destId="{0BD669FB-5BE6-4CB5-988D-7E56FDD0BFF0}" srcOrd="4" destOrd="0" presId="urn:microsoft.com/office/officeart/2018/2/layout/IconCircleList"/>
    <dgm:cxn modelId="{30772A0A-BCE6-4F09-AD54-F06C519A16B6}" type="presParOf" srcId="{0BD669FB-5BE6-4CB5-988D-7E56FDD0BFF0}" destId="{0EE3786D-EFF7-4D59-990D-867C22C0A01F}" srcOrd="0" destOrd="0" presId="urn:microsoft.com/office/officeart/2018/2/layout/IconCircleList"/>
    <dgm:cxn modelId="{C180E6F4-330A-4E5D-B476-BFB223C78B67}" type="presParOf" srcId="{0BD669FB-5BE6-4CB5-988D-7E56FDD0BFF0}" destId="{6DE85ABB-21E2-405D-BEDB-EC57E0305C6F}" srcOrd="1" destOrd="0" presId="urn:microsoft.com/office/officeart/2018/2/layout/IconCircleList"/>
    <dgm:cxn modelId="{66633FFD-4829-4F79-93DF-56A76DD73B0E}" type="presParOf" srcId="{0BD669FB-5BE6-4CB5-988D-7E56FDD0BFF0}" destId="{9362CA74-4C4B-4954-B012-584C9AF7DC2C}" srcOrd="2" destOrd="0" presId="urn:microsoft.com/office/officeart/2018/2/layout/IconCircleList"/>
    <dgm:cxn modelId="{7779ACFE-8D98-415A-BD43-B446B55305FE}" type="presParOf" srcId="{0BD669FB-5BE6-4CB5-988D-7E56FDD0BFF0}" destId="{15641930-338B-44BA-84D2-684CC001A4EB}" srcOrd="3" destOrd="0" presId="urn:microsoft.com/office/officeart/2018/2/layout/IconCircleList"/>
    <dgm:cxn modelId="{324B36A4-6AB5-41A1-AC5D-0EEA0F768496}" type="presParOf" srcId="{32B4273F-A10D-4544-9CB2-633BA23D0D70}" destId="{38B713B3-1E6A-4DA2-8AD7-19DDD7BCF037}" srcOrd="5" destOrd="0" presId="urn:microsoft.com/office/officeart/2018/2/layout/IconCircleList"/>
    <dgm:cxn modelId="{364796E8-CE06-4167-A206-A680DCD4A0C1}" type="presParOf" srcId="{32B4273F-A10D-4544-9CB2-633BA23D0D70}" destId="{17E0AFA0-0E8F-4DE2-AF0F-A56D83544621}" srcOrd="6" destOrd="0" presId="urn:microsoft.com/office/officeart/2018/2/layout/IconCircleList"/>
    <dgm:cxn modelId="{79AACB53-7B97-4A64-B807-77C53518BD7C}" type="presParOf" srcId="{17E0AFA0-0E8F-4DE2-AF0F-A56D83544621}" destId="{DDDFF081-12BD-4953-805A-A82E9E00A88A}" srcOrd="0" destOrd="0" presId="urn:microsoft.com/office/officeart/2018/2/layout/IconCircleList"/>
    <dgm:cxn modelId="{839AACBB-538A-41CB-AB6B-DBC19D0E115C}" type="presParOf" srcId="{17E0AFA0-0E8F-4DE2-AF0F-A56D83544621}" destId="{C5B86A8F-2006-4AE0-8EE3-6089FE7F180B}" srcOrd="1" destOrd="0" presId="urn:microsoft.com/office/officeart/2018/2/layout/IconCircleList"/>
    <dgm:cxn modelId="{97791E2B-9231-4769-9779-04FA2E87E85C}" type="presParOf" srcId="{17E0AFA0-0E8F-4DE2-AF0F-A56D83544621}" destId="{39FF4593-D21E-477E-BB7B-FEDDD1240D24}" srcOrd="2" destOrd="0" presId="urn:microsoft.com/office/officeart/2018/2/layout/IconCircleList"/>
    <dgm:cxn modelId="{4AF15AF7-7395-4E08-9D39-5F96AB3C12B5}" type="presParOf" srcId="{17E0AFA0-0E8F-4DE2-AF0F-A56D83544621}" destId="{E22BE82E-477B-4516-B6D7-345007098A3F}"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AFA5FA5-F45E-4911-A014-CF6D7E0153EC}"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ro-RO"/>
        </a:p>
      </dgm:t>
    </dgm:pt>
    <dgm:pt modelId="{4931AC5E-C2B9-492A-BF97-F23646B1F942}">
      <dgm:prSet phldrT="[Text]"/>
      <dgm:spPr/>
      <dgm:t>
        <a:bodyPr/>
        <a:lstStyle/>
        <a:p>
          <a:r>
            <a:rPr lang="ro-RO" dirty="0"/>
            <a:t>Strengths</a:t>
          </a:r>
        </a:p>
      </dgm:t>
    </dgm:pt>
    <dgm:pt modelId="{C2851A5E-43A5-4837-A747-40AB1C0A7916}" type="parTrans" cxnId="{311E9E95-BCFB-4B32-8F50-7A75F0E1163C}">
      <dgm:prSet/>
      <dgm:spPr/>
      <dgm:t>
        <a:bodyPr/>
        <a:lstStyle/>
        <a:p>
          <a:endParaRPr lang="ro-RO"/>
        </a:p>
      </dgm:t>
    </dgm:pt>
    <dgm:pt modelId="{8049BB20-3E1A-45AF-974A-7203CFD4BC6B}" type="sibTrans" cxnId="{311E9E95-BCFB-4B32-8F50-7A75F0E1163C}">
      <dgm:prSet/>
      <dgm:spPr/>
      <dgm:t>
        <a:bodyPr/>
        <a:lstStyle/>
        <a:p>
          <a:endParaRPr lang="ro-RO"/>
        </a:p>
      </dgm:t>
    </dgm:pt>
    <dgm:pt modelId="{7E3C1A2B-E57D-42B0-9A20-52B16C3C088F}">
      <dgm:prSet phldrT="[Text]"/>
      <dgm:spPr/>
      <dgm:t>
        <a:bodyPr/>
        <a:lstStyle/>
        <a:p>
          <a:r>
            <a:rPr lang="ro-RO" dirty="0"/>
            <a:t>Large customer base</a:t>
          </a:r>
        </a:p>
      </dgm:t>
    </dgm:pt>
    <dgm:pt modelId="{E9E13841-2F8B-475D-BE04-6A5D1866F1C6}" type="parTrans" cxnId="{57209898-AE48-4268-AF5E-F7BAAEEE7CA3}">
      <dgm:prSet/>
      <dgm:spPr/>
      <dgm:t>
        <a:bodyPr/>
        <a:lstStyle/>
        <a:p>
          <a:endParaRPr lang="ro-RO"/>
        </a:p>
      </dgm:t>
    </dgm:pt>
    <dgm:pt modelId="{B53B03F6-4CE8-4F5B-BCC8-172896A1B626}" type="sibTrans" cxnId="{57209898-AE48-4268-AF5E-F7BAAEEE7CA3}">
      <dgm:prSet/>
      <dgm:spPr/>
      <dgm:t>
        <a:bodyPr/>
        <a:lstStyle/>
        <a:p>
          <a:endParaRPr lang="ro-RO"/>
        </a:p>
      </dgm:t>
    </dgm:pt>
    <dgm:pt modelId="{19F07FA1-B6F3-45EE-87EA-980499A83991}">
      <dgm:prSet phldrT="[Text]"/>
      <dgm:spPr/>
      <dgm:t>
        <a:bodyPr/>
        <a:lstStyle/>
        <a:p>
          <a:r>
            <a:rPr lang="ro-RO" dirty="0"/>
            <a:t>Weaknesses</a:t>
          </a:r>
        </a:p>
      </dgm:t>
    </dgm:pt>
    <dgm:pt modelId="{6A4FC7A4-6343-425E-8DA2-1C8DADD38C58}" type="parTrans" cxnId="{566EBD0D-7E32-477B-91BB-2D638A44EDA5}">
      <dgm:prSet/>
      <dgm:spPr/>
      <dgm:t>
        <a:bodyPr/>
        <a:lstStyle/>
        <a:p>
          <a:endParaRPr lang="ro-RO"/>
        </a:p>
      </dgm:t>
    </dgm:pt>
    <dgm:pt modelId="{22A9D48C-03FE-4D69-83A8-40747206B244}" type="sibTrans" cxnId="{566EBD0D-7E32-477B-91BB-2D638A44EDA5}">
      <dgm:prSet/>
      <dgm:spPr/>
      <dgm:t>
        <a:bodyPr/>
        <a:lstStyle/>
        <a:p>
          <a:endParaRPr lang="ro-RO"/>
        </a:p>
      </dgm:t>
    </dgm:pt>
    <dgm:pt modelId="{766982F5-04C6-4D48-84DE-3EA51FEC2DDD}">
      <dgm:prSet phldrT="[Text]"/>
      <dgm:spPr/>
      <dgm:t>
        <a:bodyPr/>
        <a:lstStyle/>
        <a:p>
          <a:r>
            <a:rPr lang="en-US" dirty="0"/>
            <a:t>More new investment in technology is needed
Limited success outside of core business
Poor customer-oriented services</a:t>
          </a:r>
          <a:endParaRPr lang="ro-RO" dirty="0"/>
        </a:p>
      </dgm:t>
    </dgm:pt>
    <dgm:pt modelId="{985B34F9-F46B-4D57-BF4C-6612B71213F1}" type="parTrans" cxnId="{783E0C99-7DC8-47A6-8DCC-234835E914B1}">
      <dgm:prSet/>
      <dgm:spPr/>
      <dgm:t>
        <a:bodyPr/>
        <a:lstStyle/>
        <a:p>
          <a:endParaRPr lang="ro-RO"/>
        </a:p>
      </dgm:t>
    </dgm:pt>
    <dgm:pt modelId="{4BD597EE-736A-4C8B-85AC-7F3E39533724}" type="sibTrans" cxnId="{783E0C99-7DC8-47A6-8DCC-234835E914B1}">
      <dgm:prSet/>
      <dgm:spPr/>
      <dgm:t>
        <a:bodyPr/>
        <a:lstStyle/>
        <a:p>
          <a:endParaRPr lang="ro-RO"/>
        </a:p>
      </dgm:t>
    </dgm:pt>
    <dgm:pt modelId="{2631A4B8-CBEF-4D52-AB3A-1D994FB33AE7}">
      <dgm:prSet phldrT="[Text]"/>
      <dgm:spPr/>
      <dgm:t>
        <a:bodyPr/>
        <a:lstStyle/>
        <a:p>
          <a:r>
            <a:rPr lang="ro-RO" dirty="0"/>
            <a:t>Opportunities</a:t>
          </a:r>
        </a:p>
      </dgm:t>
    </dgm:pt>
    <dgm:pt modelId="{5435E40E-8A75-4860-B608-E7071878B451}" type="parTrans" cxnId="{E3D9E4AC-C7DD-44B4-937E-7D217AD7A5FC}">
      <dgm:prSet/>
      <dgm:spPr/>
      <dgm:t>
        <a:bodyPr/>
        <a:lstStyle/>
        <a:p>
          <a:endParaRPr lang="ro-RO"/>
        </a:p>
      </dgm:t>
    </dgm:pt>
    <dgm:pt modelId="{0D361A57-1845-4A31-BAD6-0F83FC17CDC5}" type="sibTrans" cxnId="{E3D9E4AC-C7DD-44B4-937E-7D217AD7A5FC}">
      <dgm:prSet/>
      <dgm:spPr/>
      <dgm:t>
        <a:bodyPr/>
        <a:lstStyle/>
        <a:p>
          <a:endParaRPr lang="ro-RO"/>
        </a:p>
      </dgm:t>
    </dgm:pt>
    <dgm:pt modelId="{94DD9746-729D-4C3E-96F2-6B620C2A7B30}">
      <dgm:prSet phldrT="[Text]"/>
      <dgm:spPr/>
      <dgm:t>
        <a:bodyPr/>
        <a:lstStyle/>
        <a:p>
          <a:r>
            <a:rPr lang="en-US" dirty="0"/>
            <a:t>New customers in the online channel</a:t>
          </a:r>
          <a:endParaRPr lang="ro-RO" dirty="0"/>
        </a:p>
      </dgm:t>
    </dgm:pt>
    <dgm:pt modelId="{7556D856-E9E2-4AD6-B0F7-0684D0383A53}" type="parTrans" cxnId="{CAC2887B-1741-4FBC-8E5F-DDEAEC871320}">
      <dgm:prSet/>
      <dgm:spPr/>
      <dgm:t>
        <a:bodyPr/>
        <a:lstStyle/>
        <a:p>
          <a:endParaRPr lang="ro-RO"/>
        </a:p>
      </dgm:t>
    </dgm:pt>
    <dgm:pt modelId="{B43D541E-7A66-4EBD-8A1D-19824E5689DC}" type="sibTrans" cxnId="{CAC2887B-1741-4FBC-8E5F-DDEAEC871320}">
      <dgm:prSet/>
      <dgm:spPr/>
      <dgm:t>
        <a:bodyPr/>
        <a:lstStyle/>
        <a:p>
          <a:endParaRPr lang="ro-RO"/>
        </a:p>
      </dgm:t>
    </dgm:pt>
    <dgm:pt modelId="{4F2181C3-BE20-4BC8-8FD3-2AE69BE74C86}">
      <dgm:prSet phldrT="[Text]"/>
      <dgm:spPr/>
      <dgm:t>
        <a:bodyPr/>
        <a:lstStyle/>
        <a:p>
          <a:r>
            <a:rPr lang="ro-RO" dirty="0"/>
            <a:t>Threats</a:t>
          </a:r>
        </a:p>
      </dgm:t>
    </dgm:pt>
    <dgm:pt modelId="{BEDC3177-3CD1-4694-8DBB-D41D895B954A}" type="parTrans" cxnId="{D6A320B9-FDC9-45FF-8CCF-742DE0911871}">
      <dgm:prSet/>
      <dgm:spPr/>
      <dgm:t>
        <a:bodyPr/>
        <a:lstStyle/>
        <a:p>
          <a:endParaRPr lang="ro-RO"/>
        </a:p>
      </dgm:t>
    </dgm:pt>
    <dgm:pt modelId="{269E096B-88B0-41B3-B803-0E2E4E678575}" type="sibTrans" cxnId="{D6A320B9-FDC9-45FF-8CCF-742DE0911871}">
      <dgm:prSet/>
      <dgm:spPr/>
      <dgm:t>
        <a:bodyPr/>
        <a:lstStyle/>
        <a:p>
          <a:endParaRPr lang="ro-RO"/>
        </a:p>
      </dgm:t>
    </dgm:pt>
    <dgm:pt modelId="{B682E350-F7D4-41D2-8575-B12D1716865F}">
      <dgm:prSet/>
      <dgm:spPr/>
      <dgm:t>
        <a:bodyPr/>
        <a:lstStyle/>
        <a:p>
          <a:endParaRPr lang="ro-RO" dirty="0"/>
        </a:p>
      </dgm:t>
    </dgm:pt>
    <dgm:pt modelId="{D0DE0F74-7071-499F-9C8E-2A0E0739E8F6}" type="parTrans" cxnId="{56813D83-7946-4068-A276-94E5CDF91143}">
      <dgm:prSet/>
      <dgm:spPr/>
      <dgm:t>
        <a:bodyPr/>
        <a:lstStyle/>
        <a:p>
          <a:endParaRPr lang="ro-RO"/>
        </a:p>
      </dgm:t>
    </dgm:pt>
    <dgm:pt modelId="{5A960985-A1A5-4B0B-9D07-539E445E227A}" type="sibTrans" cxnId="{56813D83-7946-4068-A276-94E5CDF91143}">
      <dgm:prSet/>
      <dgm:spPr/>
      <dgm:t>
        <a:bodyPr/>
        <a:lstStyle/>
        <a:p>
          <a:endParaRPr lang="ro-RO"/>
        </a:p>
      </dgm:t>
    </dgm:pt>
    <dgm:pt modelId="{03ABF2F2-652C-4373-9139-EFB9C2A7D209}">
      <dgm:prSet/>
      <dgm:spPr/>
      <dgm:t>
        <a:bodyPr/>
        <a:lstStyle/>
        <a:p>
          <a:endParaRPr lang="ro-RO"/>
        </a:p>
      </dgm:t>
    </dgm:pt>
    <dgm:pt modelId="{9E277783-527C-447C-A279-D2BF4453E14A}" type="parTrans" cxnId="{29257248-979A-4B55-B95B-9A3C22A1BD6E}">
      <dgm:prSet/>
      <dgm:spPr/>
      <dgm:t>
        <a:bodyPr/>
        <a:lstStyle/>
        <a:p>
          <a:endParaRPr lang="ro-RO"/>
        </a:p>
      </dgm:t>
    </dgm:pt>
    <dgm:pt modelId="{C8287753-1C05-444D-8047-8532DF784F4B}" type="sibTrans" cxnId="{29257248-979A-4B55-B95B-9A3C22A1BD6E}">
      <dgm:prSet/>
      <dgm:spPr/>
      <dgm:t>
        <a:bodyPr/>
        <a:lstStyle/>
        <a:p>
          <a:endParaRPr lang="ro-RO"/>
        </a:p>
      </dgm:t>
    </dgm:pt>
    <dgm:pt modelId="{AD96077A-CA5B-4A9F-9AFE-BFE42EF8EEEC}">
      <dgm:prSet/>
      <dgm:spPr/>
      <dgm:t>
        <a:bodyPr/>
        <a:lstStyle/>
        <a:p>
          <a:r>
            <a:rPr lang="en-US" dirty="0"/>
            <a:t>Strong digital perspective and implementation</a:t>
          </a:r>
          <a:endParaRPr lang="ro-RO" dirty="0"/>
        </a:p>
      </dgm:t>
    </dgm:pt>
    <dgm:pt modelId="{AACE97FD-4287-463B-BCF0-2FFF1B084B0F}" type="parTrans" cxnId="{FC6745DD-B6BC-4A7D-BC4F-5183F07A5625}">
      <dgm:prSet/>
      <dgm:spPr/>
      <dgm:t>
        <a:bodyPr/>
        <a:lstStyle/>
        <a:p>
          <a:endParaRPr lang="ro-RO"/>
        </a:p>
      </dgm:t>
    </dgm:pt>
    <dgm:pt modelId="{14828F62-363C-4D51-B70C-BD61F93BB7A1}" type="sibTrans" cxnId="{FC6745DD-B6BC-4A7D-BC4F-5183F07A5625}">
      <dgm:prSet/>
      <dgm:spPr/>
      <dgm:t>
        <a:bodyPr/>
        <a:lstStyle/>
        <a:p>
          <a:endParaRPr lang="ro-RO"/>
        </a:p>
      </dgm:t>
    </dgm:pt>
    <dgm:pt modelId="{B9359121-EA8C-4E5C-B3F3-240ED4921C1A}">
      <dgm:prSet/>
      <dgm:spPr/>
      <dgm:t>
        <a:bodyPr/>
        <a:lstStyle/>
        <a:p>
          <a:r>
            <a:rPr lang="ro-RO" dirty="0"/>
            <a:t>Wide geographical presence</a:t>
          </a:r>
        </a:p>
      </dgm:t>
    </dgm:pt>
    <dgm:pt modelId="{63F963D7-D44A-4D25-858E-90C2A2A3F7D9}" type="parTrans" cxnId="{FE2AFB09-37A4-4EBD-B7A2-C9D3F0CC7ED8}">
      <dgm:prSet/>
      <dgm:spPr/>
      <dgm:t>
        <a:bodyPr/>
        <a:lstStyle/>
        <a:p>
          <a:endParaRPr lang="ro-RO"/>
        </a:p>
      </dgm:t>
    </dgm:pt>
    <dgm:pt modelId="{3403976C-D6D0-47E8-AEC4-EBC6C0B8D2A4}" type="sibTrans" cxnId="{FE2AFB09-37A4-4EBD-B7A2-C9D3F0CC7ED8}">
      <dgm:prSet/>
      <dgm:spPr/>
      <dgm:t>
        <a:bodyPr/>
        <a:lstStyle/>
        <a:p>
          <a:endParaRPr lang="ro-RO"/>
        </a:p>
      </dgm:t>
    </dgm:pt>
    <dgm:pt modelId="{96B9BC15-AC3A-4278-BB90-9E6CE2494E93}">
      <dgm:prSet/>
      <dgm:spPr/>
      <dgm:t>
        <a:bodyPr/>
        <a:lstStyle/>
        <a:p>
          <a:r>
            <a:rPr lang="ro-RO" dirty="0"/>
            <a:t>Highly qualified workforce</a:t>
          </a:r>
        </a:p>
      </dgm:t>
    </dgm:pt>
    <dgm:pt modelId="{147B667C-F65B-49D7-A809-1B1BE058C13D}" type="parTrans" cxnId="{6EE1A670-132B-4B52-B15F-D4989609B869}">
      <dgm:prSet/>
      <dgm:spPr/>
      <dgm:t>
        <a:bodyPr/>
        <a:lstStyle/>
        <a:p>
          <a:endParaRPr lang="ro-RO"/>
        </a:p>
      </dgm:t>
    </dgm:pt>
    <dgm:pt modelId="{7DD9467F-A146-47B8-8511-FBC0CAD6C181}" type="sibTrans" cxnId="{6EE1A670-132B-4B52-B15F-D4989609B869}">
      <dgm:prSet/>
      <dgm:spPr/>
      <dgm:t>
        <a:bodyPr/>
        <a:lstStyle/>
        <a:p>
          <a:endParaRPr lang="ro-RO"/>
        </a:p>
      </dgm:t>
    </dgm:pt>
    <dgm:pt modelId="{222B906D-0F82-4E96-8179-6316048D0559}">
      <dgm:prSet/>
      <dgm:spPr/>
      <dgm:t>
        <a:bodyPr/>
        <a:lstStyle/>
        <a:p>
          <a:r>
            <a:rPr lang="en-US" dirty="0"/>
            <a:t>High level of customer satisfaction</a:t>
          </a:r>
          <a:endParaRPr lang="ro-RO" dirty="0"/>
        </a:p>
      </dgm:t>
    </dgm:pt>
    <dgm:pt modelId="{ABFB436D-A77B-4C48-BB41-BDADBF63CB94}" type="parTrans" cxnId="{715696E8-4E5A-4421-A3B2-4CA1C9FB6E08}">
      <dgm:prSet/>
      <dgm:spPr/>
      <dgm:t>
        <a:bodyPr/>
        <a:lstStyle/>
        <a:p>
          <a:endParaRPr lang="ro-RO"/>
        </a:p>
      </dgm:t>
    </dgm:pt>
    <dgm:pt modelId="{9EADF83C-04F7-48D3-AB88-3D68AF97698A}" type="sibTrans" cxnId="{715696E8-4E5A-4421-A3B2-4CA1C9FB6E08}">
      <dgm:prSet/>
      <dgm:spPr/>
      <dgm:t>
        <a:bodyPr/>
        <a:lstStyle/>
        <a:p>
          <a:endParaRPr lang="ro-RO"/>
        </a:p>
      </dgm:t>
    </dgm:pt>
    <dgm:pt modelId="{3C7DDAFE-4CFC-426A-B6DE-7D4CBCD16B12}">
      <dgm:prSet/>
      <dgm:spPr/>
      <dgm:t>
        <a:bodyPr/>
        <a:lstStyle/>
        <a:p>
          <a:r>
            <a:rPr lang="en-US" dirty="0"/>
            <a:t>The opening of new markets</a:t>
          </a:r>
          <a:endParaRPr lang="ro-RO" dirty="0"/>
        </a:p>
      </dgm:t>
    </dgm:pt>
    <dgm:pt modelId="{3E843FE0-26C7-4353-8D61-3EA7454C5F13}" type="parTrans" cxnId="{FFA71BE7-3C0B-420C-9F11-E46B3C120C95}">
      <dgm:prSet/>
      <dgm:spPr/>
      <dgm:t>
        <a:bodyPr/>
        <a:lstStyle/>
        <a:p>
          <a:endParaRPr lang="ro-RO"/>
        </a:p>
      </dgm:t>
    </dgm:pt>
    <dgm:pt modelId="{5A02E480-E4A2-40DC-BF82-1C93CAFFCFA9}" type="sibTrans" cxnId="{FFA71BE7-3C0B-420C-9F11-E46B3C120C95}">
      <dgm:prSet/>
      <dgm:spPr/>
      <dgm:t>
        <a:bodyPr/>
        <a:lstStyle/>
        <a:p>
          <a:endParaRPr lang="ro-RO"/>
        </a:p>
      </dgm:t>
    </dgm:pt>
    <dgm:pt modelId="{04829575-CE30-44C7-A0B8-650E243E2731}">
      <dgm:prSet/>
      <dgm:spPr/>
      <dgm:t>
        <a:bodyPr/>
        <a:lstStyle/>
        <a:p>
          <a:r>
            <a:rPr lang="ro-RO" dirty="0"/>
            <a:t>Market development</a:t>
          </a:r>
        </a:p>
      </dgm:t>
    </dgm:pt>
    <dgm:pt modelId="{DF519414-1E8A-4453-A4B3-8ADE9CB373D5}" type="parTrans" cxnId="{5D687CC9-ACE2-4E87-8B36-9FD4BF25DEBD}">
      <dgm:prSet/>
      <dgm:spPr/>
      <dgm:t>
        <a:bodyPr/>
        <a:lstStyle/>
        <a:p>
          <a:endParaRPr lang="ro-RO"/>
        </a:p>
      </dgm:t>
    </dgm:pt>
    <dgm:pt modelId="{ABC368B8-3B4F-4BE9-9032-AFF89D84DD4E}" type="sibTrans" cxnId="{5D687CC9-ACE2-4E87-8B36-9FD4BF25DEBD}">
      <dgm:prSet/>
      <dgm:spPr/>
      <dgm:t>
        <a:bodyPr/>
        <a:lstStyle/>
        <a:p>
          <a:endParaRPr lang="ro-RO"/>
        </a:p>
      </dgm:t>
    </dgm:pt>
    <dgm:pt modelId="{9D985E4C-FD7E-4E0E-969A-627041460661}">
      <dgm:prSet/>
      <dgm:spPr/>
      <dgm:t>
        <a:bodyPr/>
        <a:lstStyle/>
        <a:p>
          <a:r>
            <a:rPr lang="ro-RO"/>
            <a:t>Raising raw materials</a:t>
          </a:r>
        </a:p>
      </dgm:t>
    </dgm:pt>
    <dgm:pt modelId="{A4B04F54-A1DE-4307-ABCA-D3B35BD8E807}" type="parTrans" cxnId="{87DCD0CE-3DEF-40D9-ADF6-53944921D4B8}">
      <dgm:prSet/>
      <dgm:spPr/>
      <dgm:t>
        <a:bodyPr/>
        <a:lstStyle/>
        <a:p>
          <a:endParaRPr lang="ro-RO"/>
        </a:p>
      </dgm:t>
    </dgm:pt>
    <dgm:pt modelId="{4B0E4958-F26E-4BCA-A0FC-306C7CD54D6A}" type="sibTrans" cxnId="{87DCD0CE-3DEF-40D9-ADF6-53944921D4B8}">
      <dgm:prSet/>
      <dgm:spPr/>
      <dgm:t>
        <a:bodyPr/>
        <a:lstStyle/>
        <a:p>
          <a:endParaRPr lang="ro-RO"/>
        </a:p>
      </dgm:t>
    </dgm:pt>
    <dgm:pt modelId="{AF893D30-78B8-434B-9B80-0AB0EA14322E}">
      <dgm:prSet/>
      <dgm:spPr/>
      <dgm:t>
        <a:bodyPr/>
        <a:lstStyle/>
        <a:p>
          <a:r>
            <a:rPr lang="en-US"/>
            <a:t>Unprecedented events leading to market instability</a:t>
          </a:r>
          <a:endParaRPr lang="ro-RO"/>
        </a:p>
      </dgm:t>
    </dgm:pt>
    <dgm:pt modelId="{F403748F-9002-4EA0-A305-B3B5967E2BD7}" type="parTrans" cxnId="{1B37815D-4E88-4999-91A9-3A35DC0B442D}">
      <dgm:prSet/>
      <dgm:spPr/>
      <dgm:t>
        <a:bodyPr/>
        <a:lstStyle/>
        <a:p>
          <a:endParaRPr lang="ro-RO"/>
        </a:p>
      </dgm:t>
    </dgm:pt>
    <dgm:pt modelId="{A4698870-03C2-4FA5-9D13-84F0A82CFE8B}" type="sibTrans" cxnId="{1B37815D-4E88-4999-91A9-3A35DC0B442D}">
      <dgm:prSet/>
      <dgm:spPr/>
      <dgm:t>
        <a:bodyPr/>
        <a:lstStyle/>
        <a:p>
          <a:endParaRPr lang="ro-RO"/>
        </a:p>
      </dgm:t>
    </dgm:pt>
    <dgm:pt modelId="{DC72141B-CA15-445D-9CF6-EABF9471CF19}">
      <dgm:prSet/>
      <dgm:spPr/>
      <dgm:t>
        <a:bodyPr/>
        <a:lstStyle/>
        <a:p>
          <a:r>
            <a:rPr lang="ro-RO"/>
            <a:t>Covid impact 19</a:t>
          </a:r>
        </a:p>
      </dgm:t>
    </dgm:pt>
    <dgm:pt modelId="{5CBE3877-E344-443A-BD24-E4F8F8534152}" type="parTrans" cxnId="{1EBF1266-DD49-44C1-BB1A-8F7D53097D0E}">
      <dgm:prSet/>
      <dgm:spPr/>
      <dgm:t>
        <a:bodyPr/>
        <a:lstStyle/>
        <a:p>
          <a:endParaRPr lang="ro-RO"/>
        </a:p>
      </dgm:t>
    </dgm:pt>
    <dgm:pt modelId="{450F965A-1455-483D-9EAD-DF2691087D90}" type="sibTrans" cxnId="{1EBF1266-DD49-44C1-BB1A-8F7D53097D0E}">
      <dgm:prSet/>
      <dgm:spPr/>
      <dgm:t>
        <a:bodyPr/>
        <a:lstStyle/>
        <a:p>
          <a:endParaRPr lang="ro-RO"/>
        </a:p>
      </dgm:t>
    </dgm:pt>
    <dgm:pt modelId="{4A4DCD0F-195F-41A9-A1EA-99A615EFD8DF}" type="pres">
      <dgm:prSet presAssocID="{DAFA5FA5-F45E-4911-A014-CF6D7E0153EC}" presName="Name0" presStyleCnt="0">
        <dgm:presLayoutVars>
          <dgm:dir/>
          <dgm:animLvl val="lvl"/>
          <dgm:resizeHandles val="exact"/>
        </dgm:presLayoutVars>
      </dgm:prSet>
      <dgm:spPr/>
    </dgm:pt>
    <dgm:pt modelId="{7369B17B-3502-402E-8CCF-40919007A2B2}" type="pres">
      <dgm:prSet presAssocID="{4931AC5E-C2B9-492A-BF97-F23646B1F942}" presName="composite" presStyleCnt="0"/>
      <dgm:spPr/>
    </dgm:pt>
    <dgm:pt modelId="{1F019305-2FFF-4402-8807-8A424CC493DF}" type="pres">
      <dgm:prSet presAssocID="{4931AC5E-C2B9-492A-BF97-F23646B1F942}" presName="parTx" presStyleLbl="alignNode1" presStyleIdx="0" presStyleCnt="4">
        <dgm:presLayoutVars>
          <dgm:chMax val="0"/>
          <dgm:chPref val="0"/>
          <dgm:bulletEnabled val="1"/>
        </dgm:presLayoutVars>
      </dgm:prSet>
      <dgm:spPr/>
    </dgm:pt>
    <dgm:pt modelId="{0347F41E-438C-47E7-B9EC-EE372EB61A06}" type="pres">
      <dgm:prSet presAssocID="{4931AC5E-C2B9-492A-BF97-F23646B1F942}" presName="desTx" presStyleLbl="alignAccFollowNode1" presStyleIdx="0" presStyleCnt="4">
        <dgm:presLayoutVars>
          <dgm:bulletEnabled val="1"/>
        </dgm:presLayoutVars>
      </dgm:prSet>
      <dgm:spPr/>
    </dgm:pt>
    <dgm:pt modelId="{C761D489-AC00-49C4-BC22-EF8B5413AAE7}" type="pres">
      <dgm:prSet presAssocID="{8049BB20-3E1A-45AF-974A-7203CFD4BC6B}" presName="space" presStyleCnt="0"/>
      <dgm:spPr/>
    </dgm:pt>
    <dgm:pt modelId="{CEF6ED9F-AEF3-4AA7-BF93-852390BDA74D}" type="pres">
      <dgm:prSet presAssocID="{19F07FA1-B6F3-45EE-87EA-980499A83991}" presName="composite" presStyleCnt="0"/>
      <dgm:spPr/>
    </dgm:pt>
    <dgm:pt modelId="{1D7DD244-46EA-474A-B1E2-5CF83A27E936}" type="pres">
      <dgm:prSet presAssocID="{19F07FA1-B6F3-45EE-87EA-980499A83991}" presName="parTx" presStyleLbl="alignNode1" presStyleIdx="1" presStyleCnt="4">
        <dgm:presLayoutVars>
          <dgm:chMax val="0"/>
          <dgm:chPref val="0"/>
          <dgm:bulletEnabled val="1"/>
        </dgm:presLayoutVars>
      </dgm:prSet>
      <dgm:spPr/>
    </dgm:pt>
    <dgm:pt modelId="{97BB3684-E08E-4617-96F3-5790AC0BE194}" type="pres">
      <dgm:prSet presAssocID="{19F07FA1-B6F3-45EE-87EA-980499A83991}" presName="desTx" presStyleLbl="alignAccFollowNode1" presStyleIdx="1" presStyleCnt="4">
        <dgm:presLayoutVars>
          <dgm:bulletEnabled val="1"/>
        </dgm:presLayoutVars>
      </dgm:prSet>
      <dgm:spPr/>
    </dgm:pt>
    <dgm:pt modelId="{4F8D9B08-630D-431B-A572-48FCB2C8539A}" type="pres">
      <dgm:prSet presAssocID="{22A9D48C-03FE-4D69-83A8-40747206B244}" presName="space" presStyleCnt="0"/>
      <dgm:spPr/>
    </dgm:pt>
    <dgm:pt modelId="{FD7B185C-63DF-4940-8073-C5F1DD321242}" type="pres">
      <dgm:prSet presAssocID="{2631A4B8-CBEF-4D52-AB3A-1D994FB33AE7}" presName="composite" presStyleCnt="0"/>
      <dgm:spPr/>
    </dgm:pt>
    <dgm:pt modelId="{0DDA31C4-4D2F-4675-B061-56897CBDD452}" type="pres">
      <dgm:prSet presAssocID="{2631A4B8-CBEF-4D52-AB3A-1D994FB33AE7}" presName="parTx" presStyleLbl="alignNode1" presStyleIdx="2" presStyleCnt="4">
        <dgm:presLayoutVars>
          <dgm:chMax val="0"/>
          <dgm:chPref val="0"/>
          <dgm:bulletEnabled val="1"/>
        </dgm:presLayoutVars>
      </dgm:prSet>
      <dgm:spPr/>
    </dgm:pt>
    <dgm:pt modelId="{87900419-3C9F-491E-A12B-76EF61E08626}" type="pres">
      <dgm:prSet presAssocID="{2631A4B8-CBEF-4D52-AB3A-1D994FB33AE7}" presName="desTx" presStyleLbl="alignAccFollowNode1" presStyleIdx="2" presStyleCnt="4">
        <dgm:presLayoutVars>
          <dgm:bulletEnabled val="1"/>
        </dgm:presLayoutVars>
      </dgm:prSet>
      <dgm:spPr/>
    </dgm:pt>
    <dgm:pt modelId="{AD7272BB-C86B-4002-A5D1-C867282A7EBB}" type="pres">
      <dgm:prSet presAssocID="{0D361A57-1845-4A31-BAD6-0F83FC17CDC5}" presName="space" presStyleCnt="0"/>
      <dgm:spPr/>
    </dgm:pt>
    <dgm:pt modelId="{B4FF680F-2F08-4A9C-9A30-6528ED5849C4}" type="pres">
      <dgm:prSet presAssocID="{4F2181C3-BE20-4BC8-8FD3-2AE69BE74C86}" presName="composite" presStyleCnt="0"/>
      <dgm:spPr/>
    </dgm:pt>
    <dgm:pt modelId="{9E19A5D5-19F6-4C83-A0A3-8275E445DEA0}" type="pres">
      <dgm:prSet presAssocID="{4F2181C3-BE20-4BC8-8FD3-2AE69BE74C86}" presName="parTx" presStyleLbl="alignNode1" presStyleIdx="3" presStyleCnt="4">
        <dgm:presLayoutVars>
          <dgm:chMax val="0"/>
          <dgm:chPref val="0"/>
          <dgm:bulletEnabled val="1"/>
        </dgm:presLayoutVars>
      </dgm:prSet>
      <dgm:spPr/>
    </dgm:pt>
    <dgm:pt modelId="{E09EE7CE-93FD-419C-8DBD-EEA62844B774}" type="pres">
      <dgm:prSet presAssocID="{4F2181C3-BE20-4BC8-8FD3-2AE69BE74C86}" presName="desTx" presStyleLbl="alignAccFollowNode1" presStyleIdx="3" presStyleCnt="4">
        <dgm:presLayoutVars>
          <dgm:bulletEnabled val="1"/>
        </dgm:presLayoutVars>
      </dgm:prSet>
      <dgm:spPr/>
    </dgm:pt>
  </dgm:ptLst>
  <dgm:cxnLst>
    <dgm:cxn modelId="{FE2AFB09-37A4-4EBD-B7A2-C9D3F0CC7ED8}" srcId="{4931AC5E-C2B9-492A-BF97-F23646B1F942}" destId="{B9359121-EA8C-4E5C-B3F3-240ED4921C1A}" srcOrd="2" destOrd="0" parTransId="{63F963D7-D44A-4D25-858E-90C2A2A3F7D9}" sibTransId="{3403976C-D6D0-47E8-AEC4-EBC6C0B8D2A4}"/>
    <dgm:cxn modelId="{566EBD0D-7E32-477B-91BB-2D638A44EDA5}" srcId="{DAFA5FA5-F45E-4911-A014-CF6D7E0153EC}" destId="{19F07FA1-B6F3-45EE-87EA-980499A83991}" srcOrd="1" destOrd="0" parTransId="{6A4FC7A4-6343-425E-8DA2-1C8DADD38C58}" sibTransId="{22A9D48C-03FE-4D69-83A8-40747206B244}"/>
    <dgm:cxn modelId="{D22E3527-E748-4E96-BF72-98B824187A9C}" type="presOf" srcId="{7E3C1A2B-E57D-42B0-9A20-52B16C3C088F}" destId="{0347F41E-438C-47E7-B9EC-EE372EB61A06}" srcOrd="0" destOrd="0" presId="urn:microsoft.com/office/officeart/2005/8/layout/hList1"/>
    <dgm:cxn modelId="{5A080B28-C386-415F-96DA-7E25A0E1F5A0}" type="presOf" srcId="{9D985E4C-FD7E-4E0E-969A-627041460661}" destId="{E09EE7CE-93FD-419C-8DBD-EEA62844B774}" srcOrd="0" destOrd="1" presId="urn:microsoft.com/office/officeart/2005/8/layout/hList1"/>
    <dgm:cxn modelId="{B7C4B334-F9E3-4F2C-981C-699D96B8FE61}" type="presOf" srcId="{03ABF2F2-652C-4373-9139-EFB9C2A7D209}" destId="{E09EE7CE-93FD-419C-8DBD-EEA62844B774}" srcOrd="0" destOrd="0" presId="urn:microsoft.com/office/officeart/2005/8/layout/hList1"/>
    <dgm:cxn modelId="{56F2A33B-B5E8-422E-93F4-AC9E62592F68}" type="presOf" srcId="{B9359121-EA8C-4E5C-B3F3-240ED4921C1A}" destId="{0347F41E-438C-47E7-B9EC-EE372EB61A06}" srcOrd="0" destOrd="2" presId="urn:microsoft.com/office/officeart/2005/8/layout/hList1"/>
    <dgm:cxn modelId="{A709373D-B576-428E-A99A-D74D1995F44A}" type="presOf" srcId="{DC72141B-CA15-445D-9CF6-EABF9471CF19}" destId="{E09EE7CE-93FD-419C-8DBD-EEA62844B774}" srcOrd="0" destOrd="3" presId="urn:microsoft.com/office/officeart/2005/8/layout/hList1"/>
    <dgm:cxn modelId="{2723CF3D-5A7E-4CB0-800C-38FB3CED358D}" type="presOf" srcId="{4931AC5E-C2B9-492A-BF97-F23646B1F942}" destId="{1F019305-2FFF-4402-8807-8A424CC493DF}" srcOrd="0" destOrd="0" presId="urn:microsoft.com/office/officeart/2005/8/layout/hList1"/>
    <dgm:cxn modelId="{1B37815D-4E88-4999-91A9-3A35DC0B442D}" srcId="{4F2181C3-BE20-4BC8-8FD3-2AE69BE74C86}" destId="{AF893D30-78B8-434B-9B80-0AB0EA14322E}" srcOrd="2" destOrd="0" parTransId="{F403748F-9002-4EA0-A305-B3B5967E2BD7}" sibTransId="{A4698870-03C2-4FA5-9D13-84F0A82CFE8B}"/>
    <dgm:cxn modelId="{1DAE015F-7E09-44C0-B5AE-B6239A631992}" type="presOf" srcId="{94DD9746-729D-4C3E-96F2-6B620C2A7B30}" destId="{87900419-3C9F-491E-A12B-76EF61E08626}" srcOrd="0" destOrd="0" presId="urn:microsoft.com/office/officeart/2005/8/layout/hList1"/>
    <dgm:cxn modelId="{82541A61-C476-4C86-9A33-B41C38EF4ED7}" type="presOf" srcId="{96B9BC15-AC3A-4278-BB90-9E6CE2494E93}" destId="{0347F41E-438C-47E7-B9EC-EE372EB61A06}" srcOrd="0" destOrd="3" presId="urn:microsoft.com/office/officeart/2005/8/layout/hList1"/>
    <dgm:cxn modelId="{9D383D64-8508-437F-9944-725E5EAC5C1E}" type="presOf" srcId="{4F2181C3-BE20-4BC8-8FD3-2AE69BE74C86}" destId="{9E19A5D5-19F6-4C83-A0A3-8275E445DEA0}" srcOrd="0" destOrd="0" presId="urn:microsoft.com/office/officeart/2005/8/layout/hList1"/>
    <dgm:cxn modelId="{427D8564-0BE5-4FF8-9F96-40082631E88D}" type="presOf" srcId="{04829575-CE30-44C7-A0B8-650E243E2731}" destId="{87900419-3C9F-491E-A12B-76EF61E08626}" srcOrd="0" destOrd="2" presId="urn:microsoft.com/office/officeart/2005/8/layout/hList1"/>
    <dgm:cxn modelId="{1EBF1266-DD49-44C1-BB1A-8F7D53097D0E}" srcId="{4F2181C3-BE20-4BC8-8FD3-2AE69BE74C86}" destId="{DC72141B-CA15-445D-9CF6-EABF9471CF19}" srcOrd="3" destOrd="0" parTransId="{5CBE3877-E344-443A-BD24-E4F8F8534152}" sibTransId="{450F965A-1455-483D-9EAD-DF2691087D90}"/>
    <dgm:cxn modelId="{29257248-979A-4B55-B95B-9A3C22A1BD6E}" srcId="{4F2181C3-BE20-4BC8-8FD3-2AE69BE74C86}" destId="{03ABF2F2-652C-4373-9139-EFB9C2A7D209}" srcOrd="0" destOrd="0" parTransId="{9E277783-527C-447C-A279-D2BF4453E14A}" sibTransId="{C8287753-1C05-444D-8047-8532DF784F4B}"/>
    <dgm:cxn modelId="{D15D196F-890D-4311-BEC8-D22F8DA12057}" type="presOf" srcId="{19F07FA1-B6F3-45EE-87EA-980499A83991}" destId="{1D7DD244-46EA-474A-B1E2-5CF83A27E936}" srcOrd="0" destOrd="0" presId="urn:microsoft.com/office/officeart/2005/8/layout/hList1"/>
    <dgm:cxn modelId="{6EE1A670-132B-4B52-B15F-D4989609B869}" srcId="{4931AC5E-C2B9-492A-BF97-F23646B1F942}" destId="{96B9BC15-AC3A-4278-BB90-9E6CE2494E93}" srcOrd="3" destOrd="0" parTransId="{147B667C-F65B-49D7-A809-1B1BE058C13D}" sibTransId="{7DD9467F-A146-47B8-8511-FBC0CAD6C181}"/>
    <dgm:cxn modelId="{35F5EE53-D4B4-474A-8F5E-A24882A1AAC9}" type="presOf" srcId="{222B906D-0F82-4E96-8179-6316048D0559}" destId="{0347F41E-438C-47E7-B9EC-EE372EB61A06}" srcOrd="0" destOrd="4" presId="urn:microsoft.com/office/officeart/2005/8/layout/hList1"/>
    <dgm:cxn modelId="{81D16A79-A68B-4893-9830-0CA0729BD06B}" type="presOf" srcId="{766982F5-04C6-4D48-84DE-3EA51FEC2DDD}" destId="{97BB3684-E08E-4617-96F3-5790AC0BE194}" srcOrd="0" destOrd="0" presId="urn:microsoft.com/office/officeart/2005/8/layout/hList1"/>
    <dgm:cxn modelId="{35B2307B-C20A-4EB2-A341-5B855A16C16B}" type="presOf" srcId="{AD96077A-CA5B-4A9F-9AFE-BFE42EF8EEEC}" destId="{0347F41E-438C-47E7-B9EC-EE372EB61A06}" srcOrd="0" destOrd="1" presId="urn:microsoft.com/office/officeart/2005/8/layout/hList1"/>
    <dgm:cxn modelId="{CAC2887B-1741-4FBC-8E5F-DDEAEC871320}" srcId="{2631A4B8-CBEF-4D52-AB3A-1D994FB33AE7}" destId="{94DD9746-729D-4C3E-96F2-6B620C2A7B30}" srcOrd="0" destOrd="0" parTransId="{7556D856-E9E2-4AD6-B0F7-0684D0383A53}" sibTransId="{B43D541E-7A66-4EBD-8A1D-19824E5689DC}"/>
    <dgm:cxn modelId="{AF5D2F80-C240-4527-A0F3-307E498AF17D}" type="presOf" srcId="{3C7DDAFE-4CFC-426A-B6DE-7D4CBCD16B12}" destId="{87900419-3C9F-491E-A12B-76EF61E08626}" srcOrd="0" destOrd="1" presId="urn:microsoft.com/office/officeart/2005/8/layout/hList1"/>
    <dgm:cxn modelId="{56813D83-7946-4068-A276-94E5CDF91143}" srcId="{4F2181C3-BE20-4BC8-8FD3-2AE69BE74C86}" destId="{B682E350-F7D4-41D2-8575-B12D1716865F}" srcOrd="4" destOrd="0" parTransId="{D0DE0F74-7071-499F-9C8E-2A0E0739E8F6}" sibTransId="{5A960985-A1A5-4B0B-9D07-539E445E227A}"/>
    <dgm:cxn modelId="{6908198D-7FA0-44D2-901F-572635DBA499}" type="presOf" srcId="{B682E350-F7D4-41D2-8575-B12D1716865F}" destId="{E09EE7CE-93FD-419C-8DBD-EEA62844B774}" srcOrd="0" destOrd="4" presId="urn:microsoft.com/office/officeart/2005/8/layout/hList1"/>
    <dgm:cxn modelId="{311E9E95-BCFB-4B32-8F50-7A75F0E1163C}" srcId="{DAFA5FA5-F45E-4911-A014-CF6D7E0153EC}" destId="{4931AC5E-C2B9-492A-BF97-F23646B1F942}" srcOrd="0" destOrd="0" parTransId="{C2851A5E-43A5-4837-A747-40AB1C0A7916}" sibTransId="{8049BB20-3E1A-45AF-974A-7203CFD4BC6B}"/>
    <dgm:cxn modelId="{57209898-AE48-4268-AF5E-F7BAAEEE7CA3}" srcId="{4931AC5E-C2B9-492A-BF97-F23646B1F942}" destId="{7E3C1A2B-E57D-42B0-9A20-52B16C3C088F}" srcOrd="0" destOrd="0" parTransId="{E9E13841-2F8B-475D-BE04-6A5D1866F1C6}" sibTransId="{B53B03F6-4CE8-4F5B-BCC8-172896A1B626}"/>
    <dgm:cxn modelId="{783E0C99-7DC8-47A6-8DCC-234835E914B1}" srcId="{19F07FA1-B6F3-45EE-87EA-980499A83991}" destId="{766982F5-04C6-4D48-84DE-3EA51FEC2DDD}" srcOrd="0" destOrd="0" parTransId="{985B34F9-F46B-4D57-BF4C-6612B71213F1}" sibTransId="{4BD597EE-736A-4C8B-85AC-7F3E39533724}"/>
    <dgm:cxn modelId="{88F9099B-140B-4A67-8E87-B704E0C19D1E}" type="presOf" srcId="{AF893D30-78B8-434B-9B80-0AB0EA14322E}" destId="{E09EE7CE-93FD-419C-8DBD-EEA62844B774}" srcOrd="0" destOrd="2" presId="urn:microsoft.com/office/officeart/2005/8/layout/hList1"/>
    <dgm:cxn modelId="{E3D9E4AC-C7DD-44B4-937E-7D217AD7A5FC}" srcId="{DAFA5FA5-F45E-4911-A014-CF6D7E0153EC}" destId="{2631A4B8-CBEF-4D52-AB3A-1D994FB33AE7}" srcOrd="2" destOrd="0" parTransId="{5435E40E-8A75-4860-B608-E7071878B451}" sibTransId="{0D361A57-1845-4A31-BAD6-0F83FC17CDC5}"/>
    <dgm:cxn modelId="{D6A320B9-FDC9-45FF-8CCF-742DE0911871}" srcId="{DAFA5FA5-F45E-4911-A014-CF6D7E0153EC}" destId="{4F2181C3-BE20-4BC8-8FD3-2AE69BE74C86}" srcOrd="3" destOrd="0" parTransId="{BEDC3177-3CD1-4694-8DBB-D41D895B954A}" sibTransId="{269E096B-88B0-41B3-B803-0E2E4E678575}"/>
    <dgm:cxn modelId="{EB85E3C3-B456-48E9-A819-2480715F6F8E}" type="presOf" srcId="{DAFA5FA5-F45E-4911-A014-CF6D7E0153EC}" destId="{4A4DCD0F-195F-41A9-A1EA-99A615EFD8DF}" srcOrd="0" destOrd="0" presId="urn:microsoft.com/office/officeart/2005/8/layout/hList1"/>
    <dgm:cxn modelId="{5D687CC9-ACE2-4E87-8B36-9FD4BF25DEBD}" srcId="{2631A4B8-CBEF-4D52-AB3A-1D994FB33AE7}" destId="{04829575-CE30-44C7-A0B8-650E243E2731}" srcOrd="2" destOrd="0" parTransId="{DF519414-1E8A-4453-A4B3-8ADE9CB373D5}" sibTransId="{ABC368B8-3B4F-4BE9-9032-AFF89D84DD4E}"/>
    <dgm:cxn modelId="{87DCD0CE-3DEF-40D9-ADF6-53944921D4B8}" srcId="{4F2181C3-BE20-4BC8-8FD3-2AE69BE74C86}" destId="{9D985E4C-FD7E-4E0E-969A-627041460661}" srcOrd="1" destOrd="0" parTransId="{A4B04F54-A1DE-4307-ABCA-D3B35BD8E807}" sibTransId="{4B0E4958-F26E-4BCA-A0FC-306C7CD54D6A}"/>
    <dgm:cxn modelId="{FC6745DD-B6BC-4A7D-BC4F-5183F07A5625}" srcId="{4931AC5E-C2B9-492A-BF97-F23646B1F942}" destId="{AD96077A-CA5B-4A9F-9AFE-BFE42EF8EEEC}" srcOrd="1" destOrd="0" parTransId="{AACE97FD-4287-463B-BCF0-2FFF1B084B0F}" sibTransId="{14828F62-363C-4D51-B70C-BD61F93BB7A1}"/>
    <dgm:cxn modelId="{010C8DDD-2D27-4F88-BDFC-CB28792A379B}" type="presOf" srcId="{2631A4B8-CBEF-4D52-AB3A-1D994FB33AE7}" destId="{0DDA31C4-4D2F-4675-B061-56897CBDD452}" srcOrd="0" destOrd="0" presId="urn:microsoft.com/office/officeart/2005/8/layout/hList1"/>
    <dgm:cxn modelId="{FFA71BE7-3C0B-420C-9F11-E46B3C120C95}" srcId="{2631A4B8-CBEF-4D52-AB3A-1D994FB33AE7}" destId="{3C7DDAFE-4CFC-426A-B6DE-7D4CBCD16B12}" srcOrd="1" destOrd="0" parTransId="{3E843FE0-26C7-4353-8D61-3EA7454C5F13}" sibTransId="{5A02E480-E4A2-40DC-BF82-1C93CAFFCFA9}"/>
    <dgm:cxn modelId="{715696E8-4E5A-4421-A3B2-4CA1C9FB6E08}" srcId="{4931AC5E-C2B9-492A-BF97-F23646B1F942}" destId="{222B906D-0F82-4E96-8179-6316048D0559}" srcOrd="4" destOrd="0" parTransId="{ABFB436D-A77B-4C48-BB41-BDADBF63CB94}" sibTransId="{9EADF83C-04F7-48D3-AB88-3D68AF97698A}"/>
    <dgm:cxn modelId="{838A4BBA-B676-4895-9D47-2BA6786E0362}" type="presParOf" srcId="{4A4DCD0F-195F-41A9-A1EA-99A615EFD8DF}" destId="{7369B17B-3502-402E-8CCF-40919007A2B2}" srcOrd="0" destOrd="0" presId="urn:microsoft.com/office/officeart/2005/8/layout/hList1"/>
    <dgm:cxn modelId="{9B5AB3F1-7979-426B-89E3-B6B5A4D4E546}" type="presParOf" srcId="{7369B17B-3502-402E-8CCF-40919007A2B2}" destId="{1F019305-2FFF-4402-8807-8A424CC493DF}" srcOrd="0" destOrd="0" presId="urn:microsoft.com/office/officeart/2005/8/layout/hList1"/>
    <dgm:cxn modelId="{F82964FE-8EF4-446F-912F-29DF6BD65050}" type="presParOf" srcId="{7369B17B-3502-402E-8CCF-40919007A2B2}" destId="{0347F41E-438C-47E7-B9EC-EE372EB61A06}" srcOrd="1" destOrd="0" presId="urn:microsoft.com/office/officeart/2005/8/layout/hList1"/>
    <dgm:cxn modelId="{5294ED9B-143F-45BB-92F8-AB8AF740E81E}" type="presParOf" srcId="{4A4DCD0F-195F-41A9-A1EA-99A615EFD8DF}" destId="{C761D489-AC00-49C4-BC22-EF8B5413AAE7}" srcOrd="1" destOrd="0" presId="urn:microsoft.com/office/officeart/2005/8/layout/hList1"/>
    <dgm:cxn modelId="{1A894958-4CC4-450C-B8AF-EA8F11108285}" type="presParOf" srcId="{4A4DCD0F-195F-41A9-A1EA-99A615EFD8DF}" destId="{CEF6ED9F-AEF3-4AA7-BF93-852390BDA74D}" srcOrd="2" destOrd="0" presId="urn:microsoft.com/office/officeart/2005/8/layout/hList1"/>
    <dgm:cxn modelId="{463A13EA-664D-4E8C-A8BF-9DDD9D49CF98}" type="presParOf" srcId="{CEF6ED9F-AEF3-4AA7-BF93-852390BDA74D}" destId="{1D7DD244-46EA-474A-B1E2-5CF83A27E936}" srcOrd="0" destOrd="0" presId="urn:microsoft.com/office/officeart/2005/8/layout/hList1"/>
    <dgm:cxn modelId="{8BF190D3-93D6-46AF-B126-B37C650D4323}" type="presParOf" srcId="{CEF6ED9F-AEF3-4AA7-BF93-852390BDA74D}" destId="{97BB3684-E08E-4617-96F3-5790AC0BE194}" srcOrd="1" destOrd="0" presId="urn:microsoft.com/office/officeart/2005/8/layout/hList1"/>
    <dgm:cxn modelId="{5C759168-CC71-4E5F-A3B9-7E76573EE2A8}" type="presParOf" srcId="{4A4DCD0F-195F-41A9-A1EA-99A615EFD8DF}" destId="{4F8D9B08-630D-431B-A572-48FCB2C8539A}" srcOrd="3" destOrd="0" presId="urn:microsoft.com/office/officeart/2005/8/layout/hList1"/>
    <dgm:cxn modelId="{45BA6D5D-506A-427E-9BD2-157244EB759A}" type="presParOf" srcId="{4A4DCD0F-195F-41A9-A1EA-99A615EFD8DF}" destId="{FD7B185C-63DF-4940-8073-C5F1DD321242}" srcOrd="4" destOrd="0" presId="urn:microsoft.com/office/officeart/2005/8/layout/hList1"/>
    <dgm:cxn modelId="{81C47F33-7F4A-488B-B2E7-BF10D28B1048}" type="presParOf" srcId="{FD7B185C-63DF-4940-8073-C5F1DD321242}" destId="{0DDA31C4-4D2F-4675-B061-56897CBDD452}" srcOrd="0" destOrd="0" presId="urn:microsoft.com/office/officeart/2005/8/layout/hList1"/>
    <dgm:cxn modelId="{F21D1630-8D73-4B76-8B63-48726E7A2E87}" type="presParOf" srcId="{FD7B185C-63DF-4940-8073-C5F1DD321242}" destId="{87900419-3C9F-491E-A12B-76EF61E08626}" srcOrd="1" destOrd="0" presId="urn:microsoft.com/office/officeart/2005/8/layout/hList1"/>
    <dgm:cxn modelId="{02DC41A6-48F2-49A9-A06F-2F5D1F312975}" type="presParOf" srcId="{4A4DCD0F-195F-41A9-A1EA-99A615EFD8DF}" destId="{AD7272BB-C86B-4002-A5D1-C867282A7EBB}" srcOrd="5" destOrd="0" presId="urn:microsoft.com/office/officeart/2005/8/layout/hList1"/>
    <dgm:cxn modelId="{23515BF1-31A9-42B2-9D94-31CE04E14C5E}" type="presParOf" srcId="{4A4DCD0F-195F-41A9-A1EA-99A615EFD8DF}" destId="{B4FF680F-2F08-4A9C-9A30-6528ED5849C4}" srcOrd="6" destOrd="0" presId="urn:microsoft.com/office/officeart/2005/8/layout/hList1"/>
    <dgm:cxn modelId="{B5414556-F6D7-4389-A3E6-B69DC9758E24}" type="presParOf" srcId="{B4FF680F-2F08-4A9C-9A30-6528ED5849C4}" destId="{9E19A5D5-19F6-4C83-A0A3-8275E445DEA0}" srcOrd="0" destOrd="0" presId="urn:microsoft.com/office/officeart/2005/8/layout/hList1"/>
    <dgm:cxn modelId="{E934C1D2-E705-4CD9-9FD8-7A8C9C8553EE}" type="presParOf" srcId="{B4FF680F-2F08-4A9C-9A30-6528ED5849C4}" destId="{E09EE7CE-93FD-419C-8DBD-EEA62844B774}"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50ADB6A-A5B2-47EC-B4FE-469B994CBF36}" type="doc">
      <dgm:prSet loTypeId="urn:microsoft.com/office/officeart/2005/8/layout/hList1" loCatId="list" qsTypeId="urn:microsoft.com/office/officeart/2005/8/quickstyle/simple4" qsCatId="simple" csTypeId="urn:microsoft.com/office/officeart/2005/8/colors/colorful5" csCatId="colorful" phldr="1"/>
      <dgm:spPr/>
      <dgm:t>
        <a:bodyPr/>
        <a:lstStyle/>
        <a:p>
          <a:endParaRPr lang="ro-RO"/>
        </a:p>
      </dgm:t>
    </dgm:pt>
    <dgm:pt modelId="{A09BD05B-B211-4AE9-9292-4C2AADA4F4DD}">
      <dgm:prSet phldrT="[Text]"/>
      <dgm:spPr/>
      <dgm:t>
        <a:bodyPr/>
        <a:lstStyle/>
        <a:p>
          <a:r>
            <a:rPr lang="en-GB" dirty="0"/>
            <a:t>Politic</a:t>
          </a:r>
          <a:endParaRPr lang="ro-RO" dirty="0"/>
        </a:p>
      </dgm:t>
    </dgm:pt>
    <dgm:pt modelId="{FB1361BD-84BF-4D23-853E-55188AEA7AC4}" type="parTrans" cxnId="{B6A78625-CD89-4011-AEB3-C137C9AA073C}">
      <dgm:prSet/>
      <dgm:spPr/>
      <dgm:t>
        <a:bodyPr/>
        <a:lstStyle/>
        <a:p>
          <a:endParaRPr lang="ro-RO"/>
        </a:p>
      </dgm:t>
    </dgm:pt>
    <dgm:pt modelId="{00A11AD8-5B20-4544-8544-29184D829A4E}" type="sibTrans" cxnId="{B6A78625-CD89-4011-AEB3-C137C9AA073C}">
      <dgm:prSet/>
      <dgm:spPr/>
      <dgm:t>
        <a:bodyPr/>
        <a:lstStyle/>
        <a:p>
          <a:endParaRPr lang="ro-RO"/>
        </a:p>
      </dgm:t>
    </dgm:pt>
    <dgm:pt modelId="{F321B099-5157-49F3-AAB8-BD12AD13A231}">
      <dgm:prSet phldrT="[Text]"/>
      <dgm:spPr/>
      <dgm:t>
        <a:bodyPr/>
        <a:lstStyle/>
        <a:p>
          <a:r>
            <a:rPr lang="en-US"/>
            <a:t>The impact of Brexit
Frequent changes in government policies
Bureaucracy and corruption
Taxation and trade restrictions</a:t>
          </a:r>
          <a:endParaRPr lang="ro-RO"/>
        </a:p>
      </dgm:t>
    </dgm:pt>
    <dgm:pt modelId="{851B54BE-7F64-4156-B2B8-0889CE9200B3}" type="parTrans" cxnId="{77AF41A5-F18D-42F6-B40C-5C0099401D19}">
      <dgm:prSet/>
      <dgm:spPr/>
      <dgm:t>
        <a:bodyPr/>
        <a:lstStyle/>
        <a:p>
          <a:endParaRPr lang="ro-RO"/>
        </a:p>
      </dgm:t>
    </dgm:pt>
    <dgm:pt modelId="{77954725-00C1-407B-B90C-46253204972D}" type="sibTrans" cxnId="{77AF41A5-F18D-42F6-B40C-5C0099401D19}">
      <dgm:prSet/>
      <dgm:spPr/>
      <dgm:t>
        <a:bodyPr/>
        <a:lstStyle/>
        <a:p>
          <a:endParaRPr lang="ro-RO"/>
        </a:p>
      </dgm:t>
    </dgm:pt>
    <dgm:pt modelId="{837A1C72-9AAB-4D5B-9C4D-666F9AD8C6AF}">
      <dgm:prSet phldrT="[Text]"/>
      <dgm:spPr/>
      <dgm:t>
        <a:bodyPr/>
        <a:lstStyle/>
        <a:p>
          <a:r>
            <a:rPr lang="en-GB" dirty="0"/>
            <a:t>Economic</a:t>
          </a:r>
          <a:endParaRPr lang="ro-RO" dirty="0"/>
        </a:p>
      </dgm:t>
    </dgm:pt>
    <dgm:pt modelId="{E25C9967-CFE2-4B41-8438-A838104290B0}" type="parTrans" cxnId="{56BD0194-CD2F-416C-9AC0-0B3F3A4B5FCA}">
      <dgm:prSet/>
      <dgm:spPr/>
      <dgm:t>
        <a:bodyPr/>
        <a:lstStyle/>
        <a:p>
          <a:endParaRPr lang="ro-RO"/>
        </a:p>
      </dgm:t>
    </dgm:pt>
    <dgm:pt modelId="{F8EED249-B281-47CB-983C-1003ADFAF0A8}" type="sibTrans" cxnId="{56BD0194-CD2F-416C-9AC0-0B3F3A4B5FCA}">
      <dgm:prSet/>
      <dgm:spPr/>
      <dgm:t>
        <a:bodyPr/>
        <a:lstStyle/>
        <a:p>
          <a:endParaRPr lang="ro-RO"/>
        </a:p>
      </dgm:t>
    </dgm:pt>
    <dgm:pt modelId="{F16B28B5-FEDD-430B-A3DD-13F8C16C58F5}">
      <dgm:prSet phldrT="[Text]"/>
      <dgm:spPr/>
      <dgm:t>
        <a:bodyPr/>
        <a:lstStyle/>
        <a:p>
          <a:r>
            <a:rPr lang="en-US"/>
            <a:t>Inflation
Employment
Efficiency of financial markets</a:t>
          </a:r>
          <a:endParaRPr lang="ro-RO"/>
        </a:p>
      </dgm:t>
    </dgm:pt>
    <dgm:pt modelId="{C6496BC1-C75B-4A46-BAC7-01F9E538D667}" type="parTrans" cxnId="{C8643858-6163-435C-BF86-E6980BBE9AB0}">
      <dgm:prSet/>
      <dgm:spPr/>
      <dgm:t>
        <a:bodyPr/>
        <a:lstStyle/>
        <a:p>
          <a:endParaRPr lang="ro-RO"/>
        </a:p>
      </dgm:t>
    </dgm:pt>
    <dgm:pt modelId="{521569AF-EA92-4440-97A8-FBE4043DAE74}" type="sibTrans" cxnId="{C8643858-6163-435C-BF86-E6980BBE9AB0}">
      <dgm:prSet/>
      <dgm:spPr/>
      <dgm:t>
        <a:bodyPr/>
        <a:lstStyle/>
        <a:p>
          <a:endParaRPr lang="ro-RO"/>
        </a:p>
      </dgm:t>
    </dgm:pt>
    <dgm:pt modelId="{48800A07-F3B5-451F-90E1-012B09D767A6}">
      <dgm:prSet phldrT="[Text]"/>
      <dgm:spPr/>
      <dgm:t>
        <a:bodyPr/>
        <a:lstStyle/>
        <a:p>
          <a:r>
            <a:rPr lang="en-GB" dirty="0"/>
            <a:t>Social</a:t>
          </a:r>
          <a:endParaRPr lang="ro-RO" dirty="0"/>
        </a:p>
      </dgm:t>
    </dgm:pt>
    <dgm:pt modelId="{89FCB7E4-3BDD-4E23-9A8A-BDDD03101369}" type="parTrans" cxnId="{B6B2CD08-000D-4F20-B3CE-167C2AA635F9}">
      <dgm:prSet/>
      <dgm:spPr/>
      <dgm:t>
        <a:bodyPr/>
        <a:lstStyle/>
        <a:p>
          <a:endParaRPr lang="ro-RO"/>
        </a:p>
      </dgm:t>
    </dgm:pt>
    <dgm:pt modelId="{C6AB2ABA-35FF-493B-B2D0-E8F02ADEEE18}" type="sibTrans" cxnId="{B6B2CD08-000D-4F20-B3CE-167C2AA635F9}">
      <dgm:prSet/>
      <dgm:spPr/>
      <dgm:t>
        <a:bodyPr/>
        <a:lstStyle/>
        <a:p>
          <a:endParaRPr lang="ro-RO"/>
        </a:p>
      </dgm:t>
    </dgm:pt>
    <dgm:pt modelId="{BBA49A24-7113-4018-A6B4-E446550A2F13}">
      <dgm:prSet phldrT="[Text]"/>
      <dgm:spPr/>
      <dgm:t>
        <a:bodyPr/>
        <a:lstStyle/>
        <a:p>
          <a:r>
            <a:rPr lang="ro-RO"/>
            <a:t>Dermographic trends
Online shopping</a:t>
          </a:r>
        </a:p>
      </dgm:t>
    </dgm:pt>
    <dgm:pt modelId="{B1DD0AFE-0756-41D9-960F-5B739D165B9E}" type="parTrans" cxnId="{A02BEEF9-76DD-41FC-9194-7178C420FAA7}">
      <dgm:prSet/>
      <dgm:spPr/>
      <dgm:t>
        <a:bodyPr/>
        <a:lstStyle/>
        <a:p>
          <a:endParaRPr lang="ro-RO"/>
        </a:p>
      </dgm:t>
    </dgm:pt>
    <dgm:pt modelId="{65BFCD8A-29D9-4045-A695-8B9467FCCE55}" type="sibTrans" cxnId="{A02BEEF9-76DD-41FC-9194-7178C420FAA7}">
      <dgm:prSet/>
      <dgm:spPr/>
      <dgm:t>
        <a:bodyPr/>
        <a:lstStyle/>
        <a:p>
          <a:endParaRPr lang="ro-RO"/>
        </a:p>
      </dgm:t>
    </dgm:pt>
    <dgm:pt modelId="{D1E772AD-2097-4547-AC07-2B32DF138C39}">
      <dgm:prSet phldrT="[Text]"/>
      <dgm:spPr/>
      <dgm:t>
        <a:bodyPr/>
        <a:lstStyle/>
        <a:p>
          <a:r>
            <a:rPr lang="en-GB" dirty="0" err="1"/>
            <a:t>Envirolmental</a:t>
          </a:r>
          <a:endParaRPr lang="ro-RO" dirty="0"/>
        </a:p>
      </dgm:t>
    </dgm:pt>
    <dgm:pt modelId="{F478EF65-0114-4F29-A2B8-EA7B98D89DCD}" type="parTrans" cxnId="{EC3F8608-282B-4709-8629-2DFEAA7DF16F}">
      <dgm:prSet/>
      <dgm:spPr/>
      <dgm:t>
        <a:bodyPr/>
        <a:lstStyle/>
        <a:p>
          <a:endParaRPr lang="ro-RO"/>
        </a:p>
      </dgm:t>
    </dgm:pt>
    <dgm:pt modelId="{22520BAE-B8E3-4679-B73D-8B8669E5C16A}" type="sibTrans" cxnId="{EC3F8608-282B-4709-8629-2DFEAA7DF16F}">
      <dgm:prSet/>
      <dgm:spPr/>
      <dgm:t>
        <a:bodyPr/>
        <a:lstStyle/>
        <a:p>
          <a:endParaRPr lang="ro-RO"/>
        </a:p>
      </dgm:t>
    </dgm:pt>
    <dgm:pt modelId="{F396ECD2-6D41-462B-8EB5-6FEA4985230F}">
      <dgm:prSet phldrT="[Text]"/>
      <dgm:spPr/>
      <dgm:t>
        <a:bodyPr/>
        <a:lstStyle/>
        <a:p>
          <a:endParaRPr lang="ro-RO"/>
        </a:p>
      </dgm:t>
    </dgm:pt>
    <dgm:pt modelId="{658EEB1D-2D7C-4906-8832-45C0154F04EB}" type="parTrans" cxnId="{4A0D6D26-60EC-4BD4-AFF6-A703BFE5F22A}">
      <dgm:prSet/>
      <dgm:spPr/>
      <dgm:t>
        <a:bodyPr/>
        <a:lstStyle/>
        <a:p>
          <a:endParaRPr lang="ro-RO"/>
        </a:p>
      </dgm:t>
    </dgm:pt>
    <dgm:pt modelId="{26DCE2FE-E2EB-45C1-8687-6CA1E5F957F5}" type="sibTrans" cxnId="{4A0D6D26-60EC-4BD4-AFF6-A703BFE5F22A}">
      <dgm:prSet/>
      <dgm:spPr/>
      <dgm:t>
        <a:bodyPr/>
        <a:lstStyle/>
        <a:p>
          <a:endParaRPr lang="ro-RO"/>
        </a:p>
      </dgm:t>
    </dgm:pt>
    <dgm:pt modelId="{5531961E-889C-41C4-B0C8-9046DBD517E8}">
      <dgm:prSet phldrT="[Text]"/>
      <dgm:spPr/>
      <dgm:t>
        <a:bodyPr/>
        <a:lstStyle/>
        <a:p>
          <a:r>
            <a:rPr lang="en-GB" dirty="0"/>
            <a:t>Technology</a:t>
          </a:r>
          <a:endParaRPr lang="ro-RO" dirty="0"/>
        </a:p>
      </dgm:t>
    </dgm:pt>
    <dgm:pt modelId="{66759120-89D5-4928-958D-2600A2ED5F96}" type="parTrans" cxnId="{E8D3DA74-DF8E-4A03-9160-1CA8A040E321}">
      <dgm:prSet/>
      <dgm:spPr/>
      <dgm:t>
        <a:bodyPr/>
        <a:lstStyle/>
        <a:p>
          <a:endParaRPr lang="ro-RO"/>
        </a:p>
      </dgm:t>
    </dgm:pt>
    <dgm:pt modelId="{94BA9668-E6F5-4591-840A-20277DF60AE0}" type="sibTrans" cxnId="{E8D3DA74-DF8E-4A03-9160-1CA8A040E321}">
      <dgm:prSet/>
      <dgm:spPr/>
      <dgm:t>
        <a:bodyPr/>
        <a:lstStyle/>
        <a:p>
          <a:endParaRPr lang="ro-RO"/>
        </a:p>
      </dgm:t>
    </dgm:pt>
    <dgm:pt modelId="{83EAA2F0-B77D-4DE5-8728-055FD6CF1225}">
      <dgm:prSet phldrT="[Text]"/>
      <dgm:spPr/>
      <dgm:t>
        <a:bodyPr/>
        <a:lstStyle/>
        <a:p>
          <a:r>
            <a:rPr lang="en-GB" dirty="0"/>
            <a:t>Legal</a:t>
          </a:r>
          <a:endParaRPr lang="ro-RO" dirty="0"/>
        </a:p>
      </dgm:t>
    </dgm:pt>
    <dgm:pt modelId="{436603B1-747D-4F33-9A45-F31F4B1F692A}" type="parTrans" cxnId="{50B97C20-6284-4DA5-A20D-A3DA19EB0A81}">
      <dgm:prSet/>
      <dgm:spPr/>
      <dgm:t>
        <a:bodyPr/>
        <a:lstStyle/>
        <a:p>
          <a:endParaRPr lang="ro-RO"/>
        </a:p>
      </dgm:t>
    </dgm:pt>
    <dgm:pt modelId="{8595D807-DEEF-45D7-94AA-BA5D7F9E215C}" type="sibTrans" cxnId="{50B97C20-6284-4DA5-A20D-A3DA19EB0A81}">
      <dgm:prSet/>
      <dgm:spPr/>
      <dgm:t>
        <a:bodyPr/>
        <a:lstStyle/>
        <a:p>
          <a:endParaRPr lang="ro-RO"/>
        </a:p>
      </dgm:t>
    </dgm:pt>
    <dgm:pt modelId="{AA114992-5874-427D-8A1F-67443CA2D6A2}">
      <dgm:prSet/>
      <dgm:spPr/>
      <dgm:t>
        <a:bodyPr/>
        <a:lstStyle/>
        <a:p>
          <a:r>
            <a:rPr lang="en-US"/>
            <a:t>Marketing on social networks
Increasing digital bookings</a:t>
          </a:r>
          <a:endParaRPr lang="ro-RO"/>
        </a:p>
      </dgm:t>
    </dgm:pt>
    <dgm:pt modelId="{B765033E-100A-4B66-8D4F-C8AF261C0FFC}" type="parTrans" cxnId="{14D30C73-F5DF-43D2-A337-C76AD5CB7439}">
      <dgm:prSet/>
      <dgm:spPr/>
      <dgm:t>
        <a:bodyPr/>
        <a:lstStyle/>
        <a:p>
          <a:endParaRPr lang="ro-RO"/>
        </a:p>
      </dgm:t>
    </dgm:pt>
    <dgm:pt modelId="{A4BA6569-D61A-40B8-A5D8-4A020A9C2CDC}" type="sibTrans" cxnId="{14D30C73-F5DF-43D2-A337-C76AD5CB7439}">
      <dgm:prSet/>
      <dgm:spPr/>
      <dgm:t>
        <a:bodyPr/>
        <a:lstStyle/>
        <a:p>
          <a:endParaRPr lang="ro-RO"/>
        </a:p>
      </dgm:t>
    </dgm:pt>
    <dgm:pt modelId="{A1E57E60-9C2B-4427-AC82-349EECA7718A}">
      <dgm:prSet/>
      <dgm:spPr/>
      <dgm:t>
        <a:bodyPr/>
        <a:lstStyle/>
        <a:p>
          <a:endParaRPr lang="ro-RO"/>
        </a:p>
      </dgm:t>
    </dgm:pt>
    <dgm:pt modelId="{5792CC43-3C5F-44A0-81CF-C437DE2FC4A2}" type="parTrans" cxnId="{E564CA9E-D5D8-468C-A3CC-ADD575ADDF30}">
      <dgm:prSet/>
      <dgm:spPr/>
      <dgm:t>
        <a:bodyPr/>
        <a:lstStyle/>
        <a:p>
          <a:endParaRPr lang="ro-RO"/>
        </a:p>
      </dgm:t>
    </dgm:pt>
    <dgm:pt modelId="{3D3ECC2D-556A-4D8F-AC23-38CC50E2C093}" type="sibTrans" cxnId="{E564CA9E-D5D8-468C-A3CC-ADD575ADDF30}">
      <dgm:prSet/>
      <dgm:spPr/>
      <dgm:t>
        <a:bodyPr/>
        <a:lstStyle/>
        <a:p>
          <a:endParaRPr lang="ro-RO"/>
        </a:p>
      </dgm:t>
    </dgm:pt>
    <dgm:pt modelId="{CF9C6A3A-68A8-4D01-A9BB-1ABEC0D776AC}">
      <dgm:prSet/>
      <dgm:spPr/>
      <dgm:t>
        <a:bodyPr/>
        <a:lstStyle/>
        <a:p>
          <a:r>
            <a:rPr lang="en-US"/>
            <a:t>Law on employee protection
Law on consumer protection</a:t>
          </a:r>
          <a:endParaRPr lang="ro-RO"/>
        </a:p>
      </dgm:t>
    </dgm:pt>
    <dgm:pt modelId="{2AEB4E59-A560-4EB4-9D29-53DEC002A566}" type="parTrans" cxnId="{39C673CC-9A50-45B9-8967-54B90A0382B7}">
      <dgm:prSet/>
      <dgm:spPr/>
      <dgm:t>
        <a:bodyPr/>
        <a:lstStyle/>
        <a:p>
          <a:endParaRPr lang="ro-RO"/>
        </a:p>
      </dgm:t>
    </dgm:pt>
    <dgm:pt modelId="{585212CA-A259-46DE-8673-B8E9E7D57645}" type="sibTrans" cxnId="{39C673CC-9A50-45B9-8967-54B90A0382B7}">
      <dgm:prSet/>
      <dgm:spPr/>
      <dgm:t>
        <a:bodyPr/>
        <a:lstStyle/>
        <a:p>
          <a:endParaRPr lang="ro-RO"/>
        </a:p>
      </dgm:t>
    </dgm:pt>
    <dgm:pt modelId="{42C26C4C-2D5F-4254-8380-BCB238BCB25D}">
      <dgm:prSet/>
      <dgm:spPr/>
      <dgm:t>
        <a:bodyPr/>
        <a:lstStyle/>
        <a:p>
          <a:endParaRPr lang="ro-RO"/>
        </a:p>
      </dgm:t>
    </dgm:pt>
    <dgm:pt modelId="{7C7AD63E-8523-45F9-9861-5A2B13BE727A}" type="parTrans" cxnId="{2A40BF98-701C-4AD6-B132-8CA8BCFCB2A8}">
      <dgm:prSet/>
      <dgm:spPr/>
      <dgm:t>
        <a:bodyPr/>
        <a:lstStyle/>
        <a:p>
          <a:endParaRPr lang="ro-RO"/>
        </a:p>
      </dgm:t>
    </dgm:pt>
    <dgm:pt modelId="{99829304-993B-4AF5-8FAD-7A80AE3751FA}" type="sibTrans" cxnId="{2A40BF98-701C-4AD6-B132-8CA8BCFCB2A8}">
      <dgm:prSet/>
      <dgm:spPr/>
      <dgm:t>
        <a:bodyPr/>
        <a:lstStyle/>
        <a:p>
          <a:endParaRPr lang="ro-RO"/>
        </a:p>
      </dgm:t>
    </dgm:pt>
    <dgm:pt modelId="{4DCBAD97-635D-4FAE-936C-2E0125E5891A}">
      <dgm:prSet/>
      <dgm:spPr/>
      <dgm:t>
        <a:bodyPr/>
        <a:lstStyle/>
        <a:p>
          <a:r>
            <a:rPr lang="en-US"/>
            <a:t>Weather and climatic conditions
Attitude towards organic products</a:t>
          </a:r>
          <a:endParaRPr lang="ro-RO"/>
        </a:p>
      </dgm:t>
    </dgm:pt>
    <dgm:pt modelId="{121D8A98-13A1-40E7-A9D3-44F3AD871604}" type="parTrans" cxnId="{D236B79C-15D3-4BC9-B519-EC4C4F942E79}">
      <dgm:prSet/>
      <dgm:spPr/>
      <dgm:t>
        <a:bodyPr/>
        <a:lstStyle/>
        <a:p>
          <a:endParaRPr lang="ro-RO"/>
        </a:p>
      </dgm:t>
    </dgm:pt>
    <dgm:pt modelId="{CE4C5B6B-FDDC-4D78-9597-2C33E730DB0A}" type="sibTrans" cxnId="{D236B79C-15D3-4BC9-B519-EC4C4F942E79}">
      <dgm:prSet/>
      <dgm:spPr/>
      <dgm:t>
        <a:bodyPr/>
        <a:lstStyle/>
        <a:p>
          <a:endParaRPr lang="ro-RO"/>
        </a:p>
      </dgm:t>
    </dgm:pt>
    <dgm:pt modelId="{90E08FF1-0B80-4A38-A944-32AEDAC53F97}" type="pres">
      <dgm:prSet presAssocID="{450ADB6A-A5B2-47EC-B4FE-469B994CBF36}" presName="Name0" presStyleCnt="0">
        <dgm:presLayoutVars>
          <dgm:dir/>
          <dgm:animLvl val="lvl"/>
          <dgm:resizeHandles val="exact"/>
        </dgm:presLayoutVars>
      </dgm:prSet>
      <dgm:spPr/>
    </dgm:pt>
    <dgm:pt modelId="{1B923A0F-1D75-4D0F-9497-0455322E005D}" type="pres">
      <dgm:prSet presAssocID="{A09BD05B-B211-4AE9-9292-4C2AADA4F4DD}" presName="composite" presStyleCnt="0"/>
      <dgm:spPr/>
    </dgm:pt>
    <dgm:pt modelId="{426FD979-DAE8-42F2-A325-384D0549BAFB}" type="pres">
      <dgm:prSet presAssocID="{A09BD05B-B211-4AE9-9292-4C2AADA4F4DD}" presName="parTx" presStyleLbl="alignNode1" presStyleIdx="0" presStyleCnt="6">
        <dgm:presLayoutVars>
          <dgm:chMax val="0"/>
          <dgm:chPref val="0"/>
          <dgm:bulletEnabled val="1"/>
        </dgm:presLayoutVars>
      </dgm:prSet>
      <dgm:spPr/>
    </dgm:pt>
    <dgm:pt modelId="{B68F491E-37BC-4178-BE3C-7ACA05177AC8}" type="pres">
      <dgm:prSet presAssocID="{A09BD05B-B211-4AE9-9292-4C2AADA4F4DD}" presName="desTx" presStyleLbl="alignAccFollowNode1" presStyleIdx="0" presStyleCnt="6">
        <dgm:presLayoutVars>
          <dgm:bulletEnabled val="1"/>
        </dgm:presLayoutVars>
      </dgm:prSet>
      <dgm:spPr/>
    </dgm:pt>
    <dgm:pt modelId="{2256D75E-EE61-47FF-A2B5-176A349C7AD1}" type="pres">
      <dgm:prSet presAssocID="{00A11AD8-5B20-4544-8544-29184D829A4E}" presName="space" presStyleCnt="0"/>
      <dgm:spPr/>
    </dgm:pt>
    <dgm:pt modelId="{F70554D9-BC13-44EE-8144-F2E8E5C32D5A}" type="pres">
      <dgm:prSet presAssocID="{837A1C72-9AAB-4D5B-9C4D-666F9AD8C6AF}" presName="composite" presStyleCnt="0"/>
      <dgm:spPr/>
    </dgm:pt>
    <dgm:pt modelId="{A6FF4C90-E08B-4D37-91AD-AF02E97B2A12}" type="pres">
      <dgm:prSet presAssocID="{837A1C72-9AAB-4D5B-9C4D-666F9AD8C6AF}" presName="parTx" presStyleLbl="alignNode1" presStyleIdx="1" presStyleCnt="6">
        <dgm:presLayoutVars>
          <dgm:chMax val="0"/>
          <dgm:chPref val="0"/>
          <dgm:bulletEnabled val="1"/>
        </dgm:presLayoutVars>
      </dgm:prSet>
      <dgm:spPr/>
    </dgm:pt>
    <dgm:pt modelId="{2C9367DC-F895-433C-8268-992D3395BA19}" type="pres">
      <dgm:prSet presAssocID="{837A1C72-9AAB-4D5B-9C4D-666F9AD8C6AF}" presName="desTx" presStyleLbl="alignAccFollowNode1" presStyleIdx="1" presStyleCnt="6">
        <dgm:presLayoutVars>
          <dgm:bulletEnabled val="1"/>
        </dgm:presLayoutVars>
      </dgm:prSet>
      <dgm:spPr/>
    </dgm:pt>
    <dgm:pt modelId="{2CD0A556-09F1-4ECA-9CCD-064154453C7E}" type="pres">
      <dgm:prSet presAssocID="{F8EED249-B281-47CB-983C-1003ADFAF0A8}" presName="space" presStyleCnt="0"/>
      <dgm:spPr/>
    </dgm:pt>
    <dgm:pt modelId="{51CD4DD7-663E-4CFD-948B-1A43FF7A909D}" type="pres">
      <dgm:prSet presAssocID="{48800A07-F3B5-451F-90E1-012B09D767A6}" presName="composite" presStyleCnt="0"/>
      <dgm:spPr/>
    </dgm:pt>
    <dgm:pt modelId="{1BB4D595-0B84-435F-86DE-20CA980949C9}" type="pres">
      <dgm:prSet presAssocID="{48800A07-F3B5-451F-90E1-012B09D767A6}" presName="parTx" presStyleLbl="alignNode1" presStyleIdx="2" presStyleCnt="6">
        <dgm:presLayoutVars>
          <dgm:chMax val="0"/>
          <dgm:chPref val="0"/>
          <dgm:bulletEnabled val="1"/>
        </dgm:presLayoutVars>
      </dgm:prSet>
      <dgm:spPr/>
    </dgm:pt>
    <dgm:pt modelId="{7D5F8251-1E38-4D27-8640-A787E076E6BE}" type="pres">
      <dgm:prSet presAssocID="{48800A07-F3B5-451F-90E1-012B09D767A6}" presName="desTx" presStyleLbl="alignAccFollowNode1" presStyleIdx="2" presStyleCnt="6">
        <dgm:presLayoutVars>
          <dgm:bulletEnabled val="1"/>
        </dgm:presLayoutVars>
      </dgm:prSet>
      <dgm:spPr/>
    </dgm:pt>
    <dgm:pt modelId="{ADFFA820-0E46-4EFB-91CD-4C7C4B2E2D45}" type="pres">
      <dgm:prSet presAssocID="{C6AB2ABA-35FF-493B-B2D0-E8F02ADEEE18}" presName="space" presStyleCnt="0"/>
      <dgm:spPr/>
    </dgm:pt>
    <dgm:pt modelId="{57356D2E-DA26-4953-8391-EE9029DF9177}" type="pres">
      <dgm:prSet presAssocID="{5531961E-889C-41C4-B0C8-9046DBD517E8}" presName="composite" presStyleCnt="0"/>
      <dgm:spPr/>
    </dgm:pt>
    <dgm:pt modelId="{B60B0C69-2857-4161-BA01-123F8E096B04}" type="pres">
      <dgm:prSet presAssocID="{5531961E-889C-41C4-B0C8-9046DBD517E8}" presName="parTx" presStyleLbl="alignNode1" presStyleIdx="3" presStyleCnt="6">
        <dgm:presLayoutVars>
          <dgm:chMax val="0"/>
          <dgm:chPref val="0"/>
          <dgm:bulletEnabled val="1"/>
        </dgm:presLayoutVars>
      </dgm:prSet>
      <dgm:spPr/>
    </dgm:pt>
    <dgm:pt modelId="{B7EBDFAA-E33F-4F1C-B2BE-1FB7C486FA5A}" type="pres">
      <dgm:prSet presAssocID="{5531961E-889C-41C4-B0C8-9046DBD517E8}" presName="desTx" presStyleLbl="alignAccFollowNode1" presStyleIdx="3" presStyleCnt="6">
        <dgm:presLayoutVars>
          <dgm:bulletEnabled val="1"/>
        </dgm:presLayoutVars>
      </dgm:prSet>
      <dgm:spPr/>
    </dgm:pt>
    <dgm:pt modelId="{DC1EEC9D-C388-483E-BE1F-06E0491C5895}" type="pres">
      <dgm:prSet presAssocID="{94BA9668-E6F5-4591-840A-20277DF60AE0}" presName="space" presStyleCnt="0"/>
      <dgm:spPr/>
    </dgm:pt>
    <dgm:pt modelId="{825C4B99-259E-442A-9A35-C483BCE901B3}" type="pres">
      <dgm:prSet presAssocID="{83EAA2F0-B77D-4DE5-8728-055FD6CF1225}" presName="composite" presStyleCnt="0"/>
      <dgm:spPr/>
    </dgm:pt>
    <dgm:pt modelId="{F945BD75-0117-4391-B74E-D2F943BBDA3F}" type="pres">
      <dgm:prSet presAssocID="{83EAA2F0-B77D-4DE5-8728-055FD6CF1225}" presName="parTx" presStyleLbl="alignNode1" presStyleIdx="4" presStyleCnt="6">
        <dgm:presLayoutVars>
          <dgm:chMax val="0"/>
          <dgm:chPref val="0"/>
          <dgm:bulletEnabled val="1"/>
        </dgm:presLayoutVars>
      </dgm:prSet>
      <dgm:spPr/>
    </dgm:pt>
    <dgm:pt modelId="{A91215D3-D413-4AEA-A2D9-DE39B138B565}" type="pres">
      <dgm:prSet presAssocID="{83EAA2F0-B77D-4DE5-8728-055FD6CF1225}" presName="desTx" presStyleLbl="alignAccFollowNode1" presStyleIdx="4" presStyleCnt="6">
        <dgm:presLayoutVars>
          <dgm:bulletEnabled val="1"/>
        </dgm:presLayoutVars>
      </dgm:prSet>
      <dgm:spPr/>
    </dgm:pt>
    <dgm:pt modelId="{B0C4553E-30C0-4ED4-B278-A9A8C6FDE817}" type="pres">
      <dgm:prSet presAssocID="{8595D807-DEEF-45D7-94AA-BA5D7F9E215C}" presName="space" presStyleCnt="0"/>
      <dgm:spPr/>
    </dgm:pt>
    <dgm:pt modelId="{523E0905-C3CF-42C3-B628-AF23F8D41657}" type="pres">
      <dgm:prSet presAssocID="{D1E772AD-2097-4547-AC07-2B32DF138C39}" presName="composite" presStyleCnt="0"/>
      <dgm:spPr/>
    </dgm:pt>
    <dgm:pt modelId="{FCDBB6D8-6687-45DE-A126-C5857D4B33F3}" type="pres">
      <dgm:prSet presAssocID="{D1E772AD-2097-4547-AC07-2B32DF138C39}" presName="parTx" presStyleLbl="alignNode1" presStyleIdx="5" presStyleCnt="6">
        <dgm:presLayoutVars>
          <dgm:chMax val="0"/>
          <dgm:chPref val="0"/>
          <dgm:bulletEnabled val="1"/>
        </dgm:presLayoutVars>
      </dgm:prSet>
      <dgm:spPr/>
    </dgm:pt>
    <dgm:pt modelId="{A665C823-A1A0-4B35-801D-48F98FDB2BFB}" type="pres">
      <dgm:prSet presAssocID="{D1E772AD-2097-4547-AC07-2B32DF138C39}" presName="desTx" presStyleLbl="alignAccFollowNode1" presStyleIdx="5" presStyleCnt="6">
        <dgm:presLayoutVars>
          <dgm:bulletEnabled val="1"/>
        </dgm:presLayoutVars>
      </dgm:prSet>
      <dgm:spPr/>
    </dgm:pt>
  </dgm:ptLst>
  <dgm:cxnLst>
    <dgm:cxn modelId="{EC3F8608-282B-4709-8629-2DFEAA7DF16F}" srcId="{450ADB6A-A5B2-47EC-B4FE-469B994CBF36}" destId="{D1E772AD-2097-4547-AC07-2B32DF138C39}" srcOrd="5" destOrd="0" parTransId="{F478EF65-0114-4F29-A2B8-EA7B98D89DCD}" sibTransId="{22520BAE-B8E3-4679-B73D-8B8669E5C16A}"/>
    <dgm:cxn modelId="{B6B2CD08-000D-4F20-B3CE-167C2AA635F9}" srcId="{450ADB6A-A5B2-47EC-B4FE-469B994CBF36}" destId="{48800A07-F3B5-451F-90E1-012B09D767A6}" srcOrd="2" destOrd="0" parTransId="{89FCB7E4-3BDD-4E23-9A8A-BDDD03101369}" sibTransId="{C6AB2ABA-35FF-493B-B2D0-E8F02ADEEE18}"/>
    <dgm:cxn modelId="{DAB4850D-6C57-48DE-9A2D-FC58886784D9}" type="presOf" srcId="{CF9C6A3A-68A8-4D01-A9BB-1ABEC0D776AC}" destId="{A91215D3-D413-4AEA-A2D9-DE39B138B565}" srcOrd="0" destOrd="0" presId="urn:microsoft.com/office/officeart/2005/8/layout/hList1"/>
    <dgm:cxn modelId="{95A0F417-FA96-43F4-929A-4BA3F83D6FD3}" type="presOf" srcId="{A09BD05B-B211-4AE9-9292-4C2AADA4F4DD}" destId="{426FD979-DAE8-42F2-A325-384D0549BAFB}" srcOrd="0" destOrd="0" presId="urn:microsoft.com/office/officeart/2005/8/layout/hList1"/>
    <dgm:cxn modelId="{50B97C20-6284-4DA5-A20D-A3DA19EB0A81}" srcId="{450ADB6A-A5B2-47EC-B4FE-469B994CBF36}" destId="{83EAA2F0-B77D-4DE5-8728-055FD6CF1225}" srcOrd="4" destOrd="0" parTransId="{436603B1-747D-4F33-9A45-F31F4B1F692A}" sibTransId="{8595D807-DEEF-45D7-94AA-BA5D7F9E215C}"/>
    <dgm:cxn modelId="{FB4A6821-6D74-4753-A5CF-58EB04BBB905}" type="presOf" srcId="{D1E772AD-2097-4547-AC07-2B32DF138C39}" destId="{FCDBB6D8-6687-45DE-A126-C5857D4B33F3}" srcOrd="0" destOrd="0" presId="urn:microsoft.com/office/officeart/2005/8/layout/hList1"/>
    <dgm:cxn modelId="{B6A78625-CD89-4011-AEB3-C137C9AA073C}" srcId="{450ADB6A-A5B2-47EC-B4FE-469B994CBF36}" destId="{A09BD05B-B211-4AE9-9292-4C2AADA4F4DD}" srcOrd="0" destOrd="0" parTransId="{FB1361BD-84BF-4D23-853E-55188AEA7AC4}" sibTransId="{00A11AD8-5B20-4544-8544-29184D829A4E}"/>
    <dgm:cxn modelId="{4A0D6D26-60EC-4BD4-AFF6-A703BFE5F22A}" srcId="{48800A07-F3B5-451F-90E1-012B09D767A6}" destId="{F396ECD2-6D41-462B-8EB5-6FEA4985230F}" srcOrd="1" destOrd="0" parTransId="{658EEB1D-2D7C-4906-8832-45C0154F04EB}" sibTransId="{26DCE2FE-E2EB-45C1-8687-6CA1E5F957F5}"/>
    <dgm:cxn modelId="{5034D227-43DD-4CE4-8986-0D85063E1CD3}" type="presOf" srcId="{F16B28B5-FEDD-430B-A3DD-13F8C16C58F5}" destId="{2C9367DC-F895-433C-8268-992D3395BA19}" srcOrd="0" destOrd="0" presId="urn:microsoft.com/office/officeart/2005/8/layout/hList1"/>
    <dgm:cxn modelId="{8591C33B-82E3-4543-AF37-0863B521613C}" type="presOf" srcId="{AA114992-5874-427D-8A1F-67443CA2D6A2}" destId="{B7EBDFAA-E33F-4F1C-B2BE-1FB7C486FA5A}" srcOrd="0" destOrd="0" presId="urn:microsoft.com/office/officeart/2005/8/layout/hList1"/>
    <dgm:cxn modelId="{72BB5A5E-E9AF-41CA-B688-8329C0E0E2D9}" type="presOf" srcId="{BBA49A24-7113-4018-A6B4-E446550A2F13}" destId="{7D5F8251-1E38-4D27-8640-A787E076E6BE}" srcOrd="0" destOrd="0" presId="urn:microsoft.com/office/officeart/2005/8/layout/hList1"/>
    <dgm:cxn modelId="{7E51DF6A-9531-4661-9AFF-3B9489558EE6}" type="presOf" srcId="{837A1C72-9AAB-4D5B-9C4D-666F9AD8C6AF}" destId="{A6FF4C90-E08B-4D37-91AD-AF02E97B2A12}" srcOrd="0" destOrd="0" presId="urn:microsoft.com/office/officeart/2005/8/layout/hList1"/>
    <dgm:cxn modelId="{14D30C73-F5DF-43D2-A337-C76AD5CB7439}" srcId="{5531961E-889C-41C4-B0C8-9046DBD517E8}" destId="{AA114992-5874-427D-8A1F-67443CA2D6A2}" srcOrd="0" destOrd="0" parTransId="{B765033E-100A-4B66-8D4F-C8AF261C0FFC}" sibTransId="{A4BA6569-D61A-40B8-A5D8-4A020A9C2CDC}"/>
    <dgm:cxn modelId="{E8D3DA74-DF8E-4A03-9160-1CA8A040E321}" srcId="{450ADB6A-A5B2-47EC-B4FE-469B994CBF36}" destId="{5531961E-889C-41C4-B0C8-9046DBD517E8}" srcOrd="3" destOrd="0" parTransId="{66759120-89D5-4928-958D-2600A2ED5F96}" sibTransId="{94BA9668-E6F5-4591-840A-20277DF60AE0}"/>
    <dgm:cxn modelId="{C8643858-6163-435C-BF86-E6980BBE9AB0}" srcId="{837A1C72-9AAB-4D5B-9C4D-666F9AD8C6AF}" destId="{F16B28B5-FEDD-430B-A3DD-13F8C16C58F5}" srcOrd="0" destOrd="0" parTransId="{C6496BC1-C75B-4A46-BAC7-01F9E538D667}" sibTransId="{521569AF-EA92-4440-97A8-FBE4043DAE74}"/>
    <dgm:cxn modelId="{7A976C89-8F84-4227-81AF-ED7A3D9F587E}" type="presOf" srcId="{450ADB6A-A5B2-47EC-B4FE-469B994CBF36}" destId="{90E08FF1-0B80-4A38-A944-32AEDAC53F97}" srcOrd="0" destOrd="0" presId="urn:microsoft.com/office/officeart/2005/8/layout/hList1"/>
    <dgm:cxn modelId="{56BD0194-CD2F-416C-9AC0-0B3F3A4B5FCA}" srcId="{450ADB6A-A5B2-47EC-B4FE-469B994CBF36}" destId="{837A1C72-9AAB-4D5B-9C4D-666F9AD8C6AF}" srcOrd="1" destOrd="0" parTransId="{E25C9967-CFE2-4B41-8438-A838104290B0}" sibTransId="{F8EED249-B281-47CB-983C-1003ADFAF0A8}"/>
    <dgm:cxn modelId="{2A40BF98-701C-4AD6-B132-8CA8BCFCB2A8}" srcId="{D1E772AD-2097-4547-AC07-2B32DF138C39}" destId="{42C26C4C-2D5F-4254-8380-BCB238BCB25D}" srcOrd="1" destOrd="0" parTransId="{7C7AD63E-8523-45F9-9861-5A2B13BE727A}" sibTransId="{99829304-993B-4AF5-8FAD-7A80AE3751FA}"/>
    <dgm:cxn modelId="{D236B79C-15D3-4BC9-B519-EC4C4F942E79}" srcId="{D1E772AD-2097-4547-AC07-2B32DF138C39}" destId="{4DCBAD97-635D-4FAE-936C-2E0125E5891A}" srcOrd="0" destOrd="0" parTransId="{121D8A98-13A1-40E7-A9D3-44F3AD871604}" sibTransId="{CE4C5B6B-FDDC-4D78-9597-2C33E730DB0A}"/>
    <dgm:cxn modelId="{1E08C89C-35C0-45FE-B991-CB2E394FA347}" type="presOf" srcId="{F396ECD2-6D41-462B-8EB5-6FEA4985230F}" destId="{7D5F8251-1E38-4D27-8640-A787E076E6BE}" srcOrd="0" destOrd="1" presId="urn:microsoft.com/office/officeart/2005/8/layout/hList1"/>
    <dgm:cxn modelId="{E564CA9E-D5D8-468C-A3CC-ADD575ADDF30}" srcId="{83EAA2F0-B77D-4DE5-8728-055FD6CF1225}" destId="{A1E57E60-9C2B-4427-AC82-349EECA7718A}" srcOrd="1" destOrd="0" parTransId="{5792CC43-3C5F-44A0-81CF-C437DE2FC4A2}" sibTransId="{3D3ECC2D-556A-4D8F-AC23-38CC50E2C093}"/>
    <dgm:cxn modelId="{9B2346A3-C997-4D96-BE5D-B4D42AAF80BD}" type="presOf" srcId="{F321B099-5157-49F3-AAB8-BD12AD13A231}" destId="{B68F491E-37BC-4178-BE3C-7ACA05177AC8}" srcOrd="0" destOrd="0" presId="urn:microsoft.com/office/officeart/2005/8/layout/hList1"/>
    <dgm:cxn modelId="{77AF41A5-F18D-42F6-B40C-5C0099401D19}" srcId="{A09BD05B-B211-4AE9-9292-4C2AADA4F4DD}" destId="{F321B099-5157-49F3-AAB8-BD12AD13A231}" srcOrd="0" destOrd="0" parTransId="{851B54BE-7F64-4156-B2B8-0889CE9200B3}" sibTransId="{77954725-00C1-407B-B90C-46253204972D}"/>
    <dgm:cxn modelId="{FF066EAC-72EA-4C10-8AF0-9126CA209FB1}" type="presOf" srcId="{5531961E-889C-41C4-B0C8-9046DBD517E8}" destId="{B60B0C69-2857-4161-BA01-123F8E096B04}" srcOrd="0" destOrd="0" presId="urn:microsoft.com/office/officeart/2005/8/layout/hList1"/>
    <dgm:cxn modelId="{0A6E3DB8-9BBA-4386-A22B-039E47D6CA6C}" type="presOf" srcId="{48800A07-F3B5-451F-90E1-012B09D767A6}" destId="{1BB4D595-0B84-435F-86DE-20CA980949C9}" srcOrd="0" destOrd="0" presId="urn:microsoft.com/office/officeart/2005/8/layout/hList1"/>
    <dgm:cxn modelId="{0D9B76C6-2C5C-4BCF-9A5E-8BFA14732EC5}" type="presOf" srcId="{A1E57E60-9C2B-4427-AC82-349EECA7718A}" destId="{A91215D3-D413-4AEA-A2D9-DE39B138B565}" srcOrd="0" destOrd="1" presId="urn:microsoft.com/office/officeart/2005/8/layout/hList1"/>
    <dgm:cxn modelId="{39C673CC-9A50-45B9-8967-54B90A0382B7}" srcId="{83EAA2F0-B77D-4DE5-8728-055FD6CF1225}" destId="{CF9C6A3A-68A8-4D01-A9BB-1ABEC0D776AC}" srcOrd="0" destOrd="0" parTransId="{2AEB4E59-A560-4EB4-9D29-53DEC002A566}" sibTransId="{585212CA-A259-46DE-8673-B8E9E7D57645}"/>
    <dgm:cxn modelId="{F9AA24DA-EC70-4698-BBCD-A921702C35DA}" type="presOf" srcId="{4DCBAD97-635D-4FAE-936C-2E0125E5891A}" destId="{A665C823-A1A0-4B35-801D-48F98FDB2BFB}" srcOrd="0" destOrd="0" presId="urn:microsoft.com/office/officeart/2005/8/layout/hList1"/>
    <dgm:cxn modelId="{1F04C7E3-E547-4FDA-B46F-88DDFB954CEB}" type="presOf" srcId="{42C26C4C-2D5F-4254-8380-BCB238BCB25D}" destId="{A665C823-A1A0-4B35-801D-48F98FDB2BFB}" srcOrd="0" destOrd="1" presId="urn:microsoft.com/office/officeart/2005/8/layout/hList1"/>
    <dgm:cxn modelId="{487ED5F4-7BCD-4F82-8AD6-65685D50B3A1}" type="presOf" srcId="{83EAA2F0-B77D-4DE5-8728-055FD6CF1225}" destId="{F945BD75-0117-4391-B74E-D2F943BBDA3F}" srcOrd="0" destOrd="0" presId="urn:microsoft.com/office/officeart/2005/8/layout/hList1"/>
    <dgm:cxn modelId="{A02BEEF9-76DD-41FC-9194-7178C420FAA7}" srcId="{48800A07-F3B5-451F-90E1-012B09D767A6}" destId="{BBA49A24-7113-4018-A6B4-E446550A2F13}" srcOrd="0" destOrd="0" parTransId="{B1DD0AFE-0756-41D9-960F-5B739D165B9E}" sibTransId="{65BFCD8A-29D9-4045-A695-8B9467FCCE55}"/>
    <dgm:cxn modelId="{54FD0F36-0332-4056-9DCC-879145881523}" type="presParOf" srcId="{90E08FF1-0B80-4A38-A944-32AEDAC53F97}" destId="{1B923A0F-1D75-4D0F-9497-0455322E005D}" srcOrd="0" destOrd="0" presId="urn:microsoft.com/office/officeart/2005/8/layout/hList1"/>
    <dgm:cxn modelId="{A129CE6A-C329-406F-8580-7AC0E2DED974}" type="presParOf" srcId="{1B923A0F-1D75-4D0F-9497-0455322E005D}" destId="{426FD979-DAE8-42F2-A325-384D0549BAFB}" srcOrd="0" destOrd="0" presId="urn:microsoft.com/office/officeart/2005/8/layout/hList1"/>
    <dgm:cxn modelId="{76269209-8586-47C3-9D17-EBD4BE950FE1}" type="presParOf" srcId="{1B923A0F-1D75-4D0F-9497-0455322E005D}" destId="{B68F491E-37BC-4178-BE3C-7ACA05177AC8}" srcOrd="1" destOrd="0" presId="urn:microsoft.com/office/officeart/2005/8/layout/hList1"/>
    <dgm:cxn modelId="{B541D03F-C8B6-4CC3-BF47-66ACB7EB24EE}" type="presParOf" srcId="{90E08FF1-0B80-4A38-A944-32AEDAC53F97}" destId="{2256D75E-EE61-47FF-A2B5-176A349C7AD1}" srcOrd="1" destOrd="0" presId="urn:microsoft.com/office/officeart/2005/8/layout/hList1"/>
    <dgm:cxn modelId="{54E0695F-D0A6-4897-9DD7-4645F7783AEF}" type="presParOf" srcId="{90E08FF1-0B80-4A38-A944-32AEDAC53F97}" destId="{F70554D9-BC13-44EE-8144-F2E8E5C32D5A}" srcOrd="2" destOrd="0" presId="urn:microsoft.com/office/officeart/2005/8/layout/hList1"/>
    <dgm:cxn modelId="{E226E871-E490-4487-B648-4D1A4F31200B}" type="presParOf" srcId="{F70554D9-BC13-44EE-8144-F2E8E5C32D5A}" destId="{A6FF4C90-E08B-4D37-91AD-AF02E97B2A12}" srcOrd="0" destOrd="0" presId="urn:microsoft.com/office/officeart/2005/8/layout/hList1"/>
    <dgm:cxn modelId="{A2AE1CF1-F9E7-4E71-8C41-A91B5079F094}" type="presParOf" srcId="{F70554D9-BC13-44EE-8144-F2E8E5C32D5A}" destId="{2C9367DC-F895-433C-8268-992D3395BA19}" srcOrd="1" destOrd="0" presId="urn:microsoft.com/office/officeart/2005/8/layout/hList1"/>
    <dgm:cxn modelId="{12DD1B25-A60C-48BC-B5D0-B634D5215B2A}" type="presParOf" srcId="{90E08FF1-0B80-4A38-A944-32AEDAC53F97}" destId="{2CD0A556-09F1-4ECA-9CCD-064154453C7E}" srcOrd="3" destOrd="0" presId="urn:microsoft.com/office/officeart/2005/8/layout/hList1"/>
    <dgm:cxn modelId="{F235E5D9-3787-4F68-BC65-60849845591D}" type="presParOf" srcId="{90E08FF1-0B80-4A38-A944-32AEDAC53F97}" destId="{51CD4DD7-663E-4CFD-948B-1A43FF7A909D}" srcOrd="4" destOrd="0" presId="urn:microsoft.com/office/officeart/2005/8/layout/hList1"/>
    <dgm:cxn modelId="{F49CFC20-9201-4284-A01A-1D03E64E0077}" type="presParOf" srcId="{51CD4DD7-663E-4CFD-948B-1A43FF7A909D}" destId="{1BB4D595-0B84-435F-86DE-20CA980949C9}" srcOrd="0" destOrd="0" presId="urn:microsoft.com/office/officeart/2005/8/layout/hList1"/>
    <dgm:cxn modelId="{DCC1F2F5-6584-4C73-AB16-99B62F80AF6D}" type="presParOf" srcId="{51CD4DD7-663E-4CFD-948B-1A43FF7A909D}" destId="{7D5F8251-1E38-4D27-8640-A787E076E6BE}" srcOrd="1" destOrd="0" presId="urn:microsoft.com/office/officeart/2005/8/layout/hList1"/>
    <dgm:cxn modelId="{468D2A6C-437C-4311-A639-85D89E07B7D4}" type="presParOf" srcId="{90E08FF1-0B80-4A38-A944-32AEDAC53F97}" destId="{ADFFA820-0E46-4EFB-91CD-4C7C4B2E2D45}" srcOrd="5" destOrd="0" presId="urn:microsoft.com/office/officeart/2005/8/layout/hList1"/>
    <dgm:cxn modelId="{EC93B661-1811-4D28-93D1-032F9B27EA00}" type="presParOf" srcId="{90E08FF1-0B80-4A38-A944-32AEDAC53F97}" destId="{57356D2E-DA26-4953-8391-EE9029DF9177}" srcOrd="6" destOrd="0" presId="urn:microsoft.com/office/officeart/2005/8/layout/hList1"/>
    <dgm:cxn modelId="{EE05D5F9-81E4-4BAB-A910-954E968D0696}" type="presParOf" srcId="{57356D2E-DA26-4953-8391-EE9029DF9177}" destId="{B60B0C69-2857-4161-BA01-123F8E096B04}" srcOrd="0" destOrd="0" presId="urn:microsoft.com/office/officeart/2005/8/layout/hList1"/>
    <dgm:cxn modelId="{F0453988-C17C-42F0-B3C2-F901F63AF74D}" type="presParOf" srcId="{57356D2E-DA26-4953-8391-EE9029DF9177}" destId="{B7EBDFAA-E33F-4F1C-B2BE-1FB7C486FA5A}" srcOrd="1" destOrd="0" presId="urn:microsoft.com/office/officeart/2005/8/layout/hList1"/>
    <dgm:cxn modelId="{4401F681-B03D-4019-A504-B8895A3B6DC1}" type="presParOf" srcId="{90E08FF1-0B80-4A38-A944-32AEDAC53F97}" destId="{DC1EEC9D-C388-483E-BE1F-06E0491C5895}" srcOrd="7" destOrd="0" presId="urn:microsoft.com/office/officeart/2005/8/layout/hList1"/>
    <dgm:cxn modelId="{FA875FF3-8BD3-432D-9E9C-AB2CDD8CEC07}" type="presParOf" srcId="{90E08FF1-0B80-4A38-A944-32AEDAC53F97}" destId="{825C4B99-259E-442A-9A35-C483BCE901B3}" srcOrd="8" destOrd="0" presId="urn:microsoft.com/office/officeart/2005/8/layout/hList1"/>
    <dgm:cxn modelId="{47B3FB8F-05D3-48CF-8E07-8F60E3548DD2}" type="presParOf" srcId="{825C4B99-259E-442A-9A35-C483BCE901B3}" destId="{F945BD75-0117-4391-B74E-D2F943BBDA3F}" srcOrd="0" destOrd="0" presId="urn:microsoft.com/office/officeart/2005/8/layout/hList1"/>
    <dgm:cxn modelId="{BD2F5059-F77F-42CA-8E4E-CA2EDDD6FDA0}" type="presParOf" srcId="{825C4B99-259E-442A-9A35-C483BCE901B3}" destId="{A91215D3-D413-4AEA-A2D9-DE39B138B565}" srcOrd="1" destOrd="0" presId="urn:microsoft.com/office/officeart/2005/8/layout/hList1"/>
    <dgm:cxn modelId="{E3144906-FFBC-40E8-B6BF-0678B7B6C775}" type="presParOf" srcId="{90E08FF1-0B80-4A38-A944-32AEDAC53F97}" destId="{B0C4553E-30C0-4ED4-B278-A9A8C6FDE817}" srcOrd="9" destOrd="0" presId="urn:microsoft.com/office/officeart/2005/8/layout/hList1"/>
    <dgm:cxn modelId="{2E1E62E1-59BD-4EEA-84A4-21461A17BB1B}" type="presParOf" srcId="{90E08FF1-0B80-4A38-A944-32AEDAC53F97}" destId="{523E0905-C3CF-42C3-B628-AF23F8D41657}" srcOrd="10" destOrd="0" presId="urn:microsoft.com/office/officeart/2005/8/layout/hList1"/>
    <dgm:cxn modelId="{B017F4F8-3192-4905-B21D-1EE7C327DA70}" type="presParOf" srcId="{523E0905-C3CF-42C3-B628-AF23F8D41657}" destId="{FCDBB6D8-6687-45DE-A126-C5857D4B33F3}" srcOrd="0" destOrd="0" presId="urn:microsoft.com/office/officeart/2005/8/layout/hList1"/>
    <dgm:cxn modelId="{78B2E3ED-7DAF-4D01-99E9-AE2B9D795ADD}" type="presParOf" srcId="{523E0905-C3CF-42C3-B628-AF23F8D41657}" destId="{A665C823-A1A0-4B35-801D-48F98FDB2BFB}"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8E7F953-9D5D-4D78-9FF5-772DACDB8556}" type="doc">
      <dgm:prSet loTypeId="urn:microsoft.com/office/officeart/2005/8/layout/vProcess5" loCatId="process" qsTypeId="urn:microsoft.com/office/officeart/2005/8/quickstyle/simple4" qsCatId="simple" csTypeId="urn:microsoft.com/office/officeart/2005/8/colors/colorful1" csCatId="colorful"/>
      <dgm:spPr/>
      <dgm:t>
        <a:bodyPr/>
        <a:lstStyle/>
        <a:p>
          <a:endParaRPr lang="en-US"/>
        </a:p>
      </dgm:t>
    </dgm:pt>
    <dgm:pt modelId="{610C03D2-8CC5-4695-90F7-F93C138C2328}">
      <dgm:prSet custT="1"/>
      <dgm:spPr/>
      <dgm:t>
        <a:bodyPr/>
        <a:lstStyle/>
        <a:p>
          <a:r>
            <a:rPr lang="en-US" sz="1600" dirty="0"/>
            <a:t>Customer analysis must identify the total size of the market to include both current and potential customers.</a:t>
          </a:r>
        </a:p>
      </dgm:t>
    </dgm:pt>
    <dgm:pt modelId="{054CF2E1-DAC5-4B28-8B78-AA7A2BC53503}" type="parTrans" cxnId="{A80120F2-B914-444F-A86D-3766007E5990}">
      <dgm:prSet/>
      <dgm:spPr/>
      <dgm:t>
        <a:bodyPr/>
        <a:lstStyle/>
        <a:p>
          <a:endParaRPr lang="en-US"/>
        </a:p>
      </dgm:t>
    </dgm:pt>
    <dgm:pt modelId="{3625C1A7-3110-4C3B-9308-165D49DA63B3}" type="sibTrans" cxnId="{A80120F2-B914-444F-A86D-3766007E5990}">
      <dgm:prSet/>
      <dgm:spPr/>
      <dgm:t>
        <a:bodyPr/>
        <a:lstStyle/>
        <a:p>
          <a:endParaRPr lang="en-US"/>
        </a:p>
      </dgm:t>
    </dgm:pt>
    <dgm:pt modelId="{48492696-C97E-45D8-B5EA-2A0D9400E70F}">
      <dgm:prSet custT="1"/>
      <dgm:spPr/>
      <dgm:t>
        <a:bodyPr/>
        <a:lstStyle/>
        <a:p>
          <a:r>
            <a:rPr lang="en-US" sz="1600" dirty="0"/>
            <a:t>Important elements that should be included in the development of the clients' personality are :</a:t>
          </a:r>
        </a:p>
      </dgm:t>
    </dgm:pt>
    <dgm:pt modelId="{77090161-104C-42B8-8FD3-2011F463536A}" type="parTrans" cxnId="{5EBEF976-E2CE-4A9A-B965-D17DF3DABA77}">
      <dgm:prSet/>
      <dgm:spPr/>
      <dgm:t>
        <a:bodyPr/>
        <a:lstStyle/>
        <a:p>
          <a:endParaRPr lang="en-US"/>
        </a:p>
      </dgm:t>
    </dgm:pt>
    <dgm:pt modelId="{AE164062-F220-4119-A613-B84E5B844CC9}" type="sibTrans" cxnId="{5EBEF976-E2CE-4A9A-B965-D17DF3DABA77}">
      <dgm:prSet/>
      <dgm:spPr/>
      <dgm:t>
        <a:bodyPr/>
        <a:lstStyle/>
        <a:p>
          <a:endParaRPr lang="en-US"/>
        </a:p>
      </dgm:t>
    </dgm:pt>
    <dgm:pt modelId="{211998A5-EA15-4D1A-8956-861758149039}">
      <dgm:prSet custT="1"/>
      <dgm:spPr/>
      <dgm:t>
        <a:bodyPr/>
        <a:lstStyle/>
        <a:p>
          <a:r>
            <a:rPr lang="en-US" sz="1600" dirty="0"/>
            <a:t>-demographic information</a:t>
          </a:r>
        </a:p>
      </dgm:t>
    </dgm:pt>
    <dgm:pt modelId="{7AB36D37-0E6C-4F36-8F1F-39909C048047}" type="parTrans" cxnId="{4916650C-65A2-41F2-920B-CFC217ED0AF2}">
      <dgm:prSet/>
      <dgm:spPr/>
      <dgm:t>
        <a:bodyPr/>
        <a:lstStyle/>
        <a:p>
          <a:endParaRPr lang="en-US"/>
        </a:p>
      </dgm:t>
    </dgm:pt>
    <dgm:pt modelId="{150A6B68-97CF-4F47-AF10-428545A68D08}" type="sibTrans" cxnId="{4916650C-65A2-41F2-920B-CFC217ED0AF2}">
      <dgm:prSet/>
      <dgm:spPr/>
      <dgm:t>
        <a:bodyPr/>
        <a:lstStyle/>
        <a:p>
          <a:endParaRPr lang="en-US"/>
        </a:p>
      </dgm:t>
    </dgm:pt>
    <dgm:pt modelId="{227AFBE0-3F08-4842-B643-F2F81669CF76}">
      <dgm:prSet custT="1"/>
      <dgm:spPr/>
      <dgm:t>
        <a:bodyPr/>
        <a:lstStyle/>
        <a:p>
          <a:r>
            <a:rPr lang="en-US" sz="1600" dirty="0"/>
            <a:t>-favorite communication channel</a:t>
          </a:r>
          <a:r>
            <a:rPr lang="en-US" sz="900" dirty="0"/>
            <a:t>.</a:t>
          </a:r>
        </a:p>
      </dgm:t>
    </dgm:pt>
    <dgm:pt modelId="{244D7FD8-4D7D-4B38-B79F-20B48B76D590}" type="parTrans" cxnId="{177869D2-BB42-43BC-8392-9999A0E4953E}">
      <dgm:prSet/>
      <dgm:spPr/>
      <dgm:t>
        <a:bodyPr/>
        <a:lstStyle/>
        <a:p>
          <a:endParaRPr lang="en-US"/>
        </a:p>
      </dgm:t>
    </dgm:pt>
    <dgm:pt modelId="{0DD7BC85-5DFF-4A95-A5E5-D7F57186699D}" type="sibTrans" cxnId="{177869D2-BB42-43BC-8392-9999A0E4953E}">
      <dgm:prSet/>
      <dgm:spPr/>
      <dgm:t>
        <a:bodyPr/>
        <a:lstStyle/>
        <a:p>
          <a:endParaRPr lang="en-US"/>
        </a:p>
      </dgm:t>
    </dgm:pt>
    <dgm:pt modelId="{BDA02F69-EDCE-47BB-9154-438E12BAADD0}">
      <dgm:prSet custT="1"/>
      <dgm:spPr/>
      <dgm:t>
        <a:bodyPr/>
        <a:lstStyle/>
        <a:p>
          <a:r>
            <a:rPr lang="en-US" sz="1600" dirty="0"/>
            <a:t>It is important to identify the characteristics desired by the customer in order to meet their needs.</a:t>
          </a:r>
        </a:p>
      </dgm:t>
    </dgm:pt>
    <dgm:pt modelId="{30585582-1944-4DD4-8D9D-6804CEC0170D}" type="parTrans" cxnId="{7F9BAA14-D9B7-4857-8799-F679EDB1D6E7}">
      <dgm:prSet/>
      <dgm:spPr/>
      <dgm:t>
        <a:bodyPr/>
        <a:lstStyle/>
        <a:p>
          <a:endParaRPr lang="en-US"/>
        </a:p>
      </dgm:t>
    </dgm:pt>
    <dgm:pt modelId="{8FF51736-D2A6-4EEE-A37C-CCAF2DFD7559}" type="sibTrans" cxnId="{7F9BAA14-D9B7-4857-8799-F679EDB1D6E7}">
      <dgm:prSet/>
      <dgm:spPr/>
      <dgm:t>
        <a:bodyPr/>
        <a:lstStyle/>
        <a:p>
          <a:endParaRPr lang="en-US"/>
        </a:p>
      </dgm:t>
    </dgm:pt>
    <dgm:pt modelId="{F2666735-38C7-4DDB-8A5A-3510B696EAB4}">
      <dgm:prSet custT="1"/>
      <dgm:spPr/>
      <dgm:t>
        <a:bodyPr/>
        <a:lstStyle/>
        <a:p>
          <a:r>
            <a:rPr lang="en-US" sz="1600" dirty="0"/>
            <a:t>Crowne Plaza offers its customers benefits and they can earn points that lead to possible free products for the company.</a:t>
          </a:r>
        </a:p>
      </dgm:t>
    </dgm:pt>
    <dgm:pt modelId="{15B181C4-C10F-4ED5-A65E-7669CD588617}" type="parTrans" cxnId="{218F8DFA-D4C7-49F8-AEAC-B448057E0730}">
      <dgm:prSet/>
      <dgm:spPr/>
      <dgm:t>
        <a:bodyPr/>
        <a:lstStyle/>
        <a:p>
          <a:endParaRPr lang="en-US"/>
        </a:p>
      </dgm:t>
    </dgm:pt>
    <dgm:pt modelId="{A3B7A905-6B4D-4DE9-8769-AC858D40B6B6}" type="sibTrans" cxnId="{218F8DFA-D4C7-49F8-AEAC-B448057E0730}">
      <dgm:prSet/>
      <dgm:spPr/>
      <dgm:t>
        <a:bodyPr/>
        <a:lstStyle/>
        <a:p>
          <a:endParaRPr lang="en-US"/>
        </a:p>
      </dgm:t>
    </dgm:pt>
    <dgm:pt modelId="{E1459858-0EB7-4936-A0DE-DF95E6664985}" type="pres">
      <dgm:prSet presAssocID="{C8E7F953-9D5D-4D78-9FF5-772DACDB8556}" presName="outerComposite" presStyleCnt="0">
        <dgm:presLayoutVars>
          <dgm:chMax val="5"/>
          <dgm:dir/>
          <dgm:resizeHandles val="exact"/>
        </dgm:presLayoutVars>
      </dgm:prSet>
      <dgm:spPr/>
    </dgm:pt>
    <dgm:pt modelId="{1140C1AB-28B7-4710-A878-9874B36677B8}" type="pres">
      <dgm:prSet presAssocID="{C8E7F953-9D5D-4D78-9FF5-772DACDB8556}" presName="dummyMaxCanvas" presStyleCnt="0">
        <dgm:presLayoutVars/>
      </dgm:prSet>
      <dgm:spPr/>
    </dgm:pt>
    <dgm:pt modelId="{846BDC3D-9EC0-49C3-BD26-1CEF5CDCE5AC}" type="pres">
      <dgm:prSet presAssocID="{C8E7F953-9D5D-4D78-9FF5-772DACDB8556}" presName="FourNodes_1" presStyleLbl="node1" presStyleIdx="0" presStyleCnt="4">
        <dgm:presLayoutVars>
          <dgm:bulletEnabled val="1"/>
        </dgm:presLayoutVars>
      </dgm:prSet>
      <dgm:spPr/>
    </dgm:pt>
    <dgm:pt modelId="{2DFE7CD2-069D-4E74-A318-C9B95476E4A1}" type="pres">
      <dgm:prSet presAssocID="{C8E7F953-9D5D-4D78-9FF5-772DACDB8556}" presName="FourNodes_2" presStyleLbl="node1" presStyleIdx="1" presStyleCnt="4">
        <dgm:presLayoutVars>
          <dgm:bulletEnabled val="1"/>
        </dgm:presLayoutVars>
      </dgm:prSet>
      <dgm:spPr/>
    </dgm:pt>
    <dgm:pt modelId="{457B197D-6298-40C1-A62C-BD82B5FF2F2D}" type="pres">
      <dgm:prSet presAssocID="{C8E7F953-9D5D-4D78-9FF5-772DACDB8556}" presName="FourNodes_3" presStyleLbl="node1" presStyleIdx="2" presStyleCnt="4">
        <dgm:presLayoutVars>
          <dgm:bulletEnabled val="1"/>
        </dgm:presLayoutVars>
      </dgm:prSet>
      <dgm:spPr/>
    </dgm:pt>
    <dgm:pt modelId="{AD81BEFC-F10B-4302-B05D-3FC94EB102A7}" type="pres">
      <dgm:prSet presAssocID="{C8E7F953-9D5D-4D78-9FF5-772DACDB8556}" presName="FourNodes_4" presStyleLbl="node1" presStyleIdx="3" presStyleCnt="4">
        <dgm:presLayoutVars>
          <dgm:bulletEnabled val="1"/>
        </dgm:presLayoutVars>
      </dgm:prSet>
      <dgm:spPr/>
    </dgm:pt>
    <dgm:pt modelId="{5687A742-7E7D-4429-894A-004CA9FC7DA1}" type="pres">
      <dgm:prSet presAssocID="{C8E7F953-9D5D-4D78-9FF5-772DACDB8556}" presName="FourConn_1-2" presStyleLbl="fgAccFollowNode1" presStyleIdx="0" presStyleCnt="3">
        <dgm:presLayoutVars>
          <dgm:bulletEnabled val="1"/>
        </dgm:presLayoutVars>
      </dgm:prSet>
      <dgm:spPr/>
    </dgm:pt>
    <dgm:pt modelId="{3BED7E75-7346-4D4B-BBAC-FB979271AABA}" type="pres">
      <dgm:prSet presAssocID="{C8E7F953-9D5D-4D78-9FF5-772DACDB8556}" presName="FourConn_2-3" presStyleLbl="fgAccFollowNode1" presStyleIdx="1" presStyleCnt="3">
        <dgm:presLayoutVars>
          <dgm:bulletEnabled val="1"/>
        </dgm:presLayoutVars>
      </dgm:prSet>
      <dgm:spPr/>
    </dgm:pt>
    <dgm:pt modelId="{B29B9400-DFD7-41D5-9086-3037B255643E}" type="pres">
      <dgm:prSet presAssocID="{C8E7F953-9D5D-4D78-9FF5-772DACDB8556}" presName="FourConn_3-4" presStyleLbl="fgAccFollowNode1" presStyleIdx="2" presStyleCnt="3">
        <dgm:presLayoutVars>
          <dgm:bulletEnabled val="1"/>
        </dgm:presLayoutVars>
      </dgm:prSet>
      <dgm:spPr/>
    </dgm:pt>
    <dgm:pt modelId="{96338B93-56AA-4016-9FA5-9FC03569366F}" type="pres">
      <dgm:prSet presAssocID="{C8E7F953-9D5D-4D78-9FF5-772DACDB8556}" presName="FourNodes_1_text" presStyleLbl="node1" presStyleIdx="3" presStyleCnt="4">
        <dgm:presLayoutVars>
          <dgm:bulletEnabled val="1"/>
        </dgm:presLayoutVars>
      </dgm:prSet>
      <dgm:spPr/>
    </dgm:pt>
    <dgm:pt modelId="{6986560B-065E-4035-8F70-14D07548DBDC}" type="pres">
      <dgm:prSet presAssocID="{C8E7F953-9D5D-4D78-9FF5-772DACDB8556}" presName="FourNodes_2_text" presStyleLbl="node1" presStyleIdx="3" presStyleCnt="4">
        <dgm:presLayoutVars>
          <dgm:bulletEnabled val="1"/>
        </dgm:presLayoutVars>
      </dgm:prSet>
      <dgm:spPr/>
    </dgm:pt>
    <dgm:pt modelId="{EF6139F5-B702-4A35-A31B-37AEF99A4E39}" type="pres">
      <dgm:prSet presAssocID="{C8E7F953-9D5D-4D78-9FF5-772DACDB8556}" presName="FourNodes_3_text" presStyleLbl="node1" presStyleIdx="3" presStyleCnt="4">
        <dgm:presLayoutVars>
          <dgm:bulletEnabled val="1"/>
        </dgm:presLayoutVars>
      </dgm:prSet>
      <dgm:spPr/>
    </dgm:pt>
    <dgm:pt modelId="{A443C9B3-E51A-4318-94C4-69ADFA098714}" type="pres">
      <dgm:prSet presAssocID="{C8E7F953-9D5D-4D78-9FF5-772DACDB8556}" presName="FourNodes_4_text" presStyleLbl="node1" presStyleIdx="3" presStyleCnt="4">
        <dgm:presLayoutVars>
          <dgm:bulletEnabled val="1"/>
        </dgm:presLayoutVars>
      </dgm:prSet>
      <dgm:spPr/>
    </dgm:pt>
  </dgm:ptLst>
  <dgm:cxnLst>
    <dgm:cxn modelId="{4916650C-65A2-41F2-920B-CFC217ED0AF2}" srcId="{48492696-C97E-45D8-B5EA-2A0D9400E70F}" destId="{211998A5-EA15-4D1A-8956-861758149039}" srcOrd="0" destOrd="0" parTransId="{7AB36D37-0E6C-4F36-8F1F-39909C048047}" sibTransId="{150A6B68-97CF-4F47-AF10-428545A68D08}"/>
    <dgm:cxn modelId="{7F9BAA14-D9B7-4857-8799-F679EDB1D6E7}" srcId="{C8E7F953-9D5D-4D78-9FF5-772DACDB8556}" destId="{BDA02F69-EDCE-47BB-9154-438E12BAADD0}" srcOrd="2" destOrd="0" parTransId="{30585582-1944-4DD4-8D9D-6804CEC0170D}" sibTransId="{8FF51736-D2A6-4EEE-A37C-CCAF2DFD7559}"/>
    <dgm:cxn modelId="{FF65FB22-0D51-42AF-AA27-EC0E09C20FE1}" type="presOf" srcId="{211998A5-EA15-4D1A-8956-861758149039}" destId="{2DFE7CD2-069D-4E74-A318-C9B95476E4A1}" srcOrd="0" destOrd="1" presId="urn:microsoft.com/office/officeart/2005/8/layout/vProcess5"/>
    <dgm:cxn modelId="{D6086826-ADA1-48E6-B4EE-6573D4B3153C}" type="presOf" srcId="{AE164062-F220-4119-A613-B84E5B844CC9}" destId="{3BED7E75-7346-4D4B-BBAC-FB979271AABA}" srcOrd="0" destOrd="0" presId="urn:microsoft.com/office/officeart/2005/8/layout/vProcess5"/>
    <dgm:cxn modelId="{8F54BC35-5778-4DEC-8CB9-095B2525A6BB}" type="presOf" srcId="{48492696-C97E-45D8-B5EA-2A0D9400E70F}" destId="{6986560B-065E-4035-8F70-14D07548DBDC}" srcOrd="1" destOrd="0" presId="urn:microsoft.com/office/officeart/2005/8/layout/vProcess5"/>
    <dgm:cxn modelId="{9264EF5C-0307-43A0-964C-0459F1F608E2}" type="presOf" srcId="{227AFBE0-3F08-4842-B643-F2F81669CF76}" destId="{2DFE7CD2-069D-4E74-A318-C9B95476E4A1}" srcOrd="0" destOrd="2" presId="urn:microsoft.com/office/officeart/2005/8/layout/vProcess5"/>
    <dgm:cxn modelId="{811A1E64-8EAE-4CC1-A680-B81A7C27C3C2}" type="presOf" srcId="{211998A5-EA15-4D1A-8956-861758149039}" destId="{6986560B-065E-4035-8F70-14D07548DBDC}" srcOrd="1" destOrd="1" presId="urn:microsoft.com/office/officeart/2005/8/layout/vProcess5"/>
    <dgm:cxn modelId="{D7741165-DC29-48FC-8357-E91A775F2650}" type="presOf" srcId="{BDA02F69-EDCE-47BB-9154-438E12BAADD0}" destId="{457B197D-6298-40C1-A62C-BD82B5FF2F2D}" srcOrd="0" destOrd="0" presId="urn:microsoft.com/office/officeart/2005/8/layout/vProcess5"/>
    <dgm:cxn modelId="{F3D8A24D-652C-47A7-A810-5BD6E8291D4F}" type="presOf" srcId="{F2666735-38C7-4DDB-8A5A-3510B696EAB4}" destId="{AD81BEFC-F10B-4302-B05D-3FC94EB102A7}" srcOrd="0" destOrd="0" presId="urn:microsoft.com/office/officeart/2005/8/layout/vProcess5"/>
    <dgm:cxn modelId="{63D9DF74-5BDC-43E0-BC35-83B72CF9AC71}" type="presOf" srcId="{610C03D2-8CC5-4695-90F7-F93C138C2328}" destId="{96338B93-56AA-4016-9FA5-9FC03569366F}" srcOrd="1" destOrd="0" presId="urn:microsoft.com/office/officeart/2005/8/layout/vProcess5"/>
    <dgm:cxn modelId="{5EBEF976-E2CE-4A9A-B965-D17DF3DABA77}" srcId="{C8E7F953-9D5D-4D78-9FF5-772DACDB8556}" destId="{48492696-C97E-45D8-B5EA-2A0D9400E70F}" srcOrd="1" destOrd="0" parTransId="{77090161-104C-42B8-8FD3-2011F463536A}" sibTransId="{AE164062-F220-4119-A613-B84E5B844CC9}"/>
    <dgm:cxn modelId="{C1D35C77-0277-46D3-AB7B-53FD462F1488}" type="presOf" srcId="{227AFBE0-3F08-4842-B643-F2F81669CF76}" destId="{6986560B-065E-4035-8F70-14D07548DBDC}" srcOrd="1" destOrd="2" presId="urn:microsoft.com/office/officeart/2005/8/layout/vProcess5"/>
    <dgm:cxn modelId="{27187A5A-9FEB-4BDB-B80B-F3FE3EDF6D4A}" type="presOf" srcId="{C8E7F953-9D5D-4D78-9FF5-772DACDB8556}" destId="{E1459858-0EB7-4936-A0DE-DF95E6664985}" srcOrd="0" destOrd="0" presId="urn:microsoft.com/office/officeart/2005/8/layout/vProcess5"/>
    <dgm:cxn modelId="{DB92CC9F-C230-4B1B-BB68-DC9BA3127877}" type="presOf" srcId="{48492696-C97E-45D8-B5EA-2A0D9400E70F}" destId="{2DFE7CD2-069D-4E74-A318-C9B95476E4A1}" srcOrd="0" destOrd="0" presId="urn:microsoft.com/office/officeart/2005/8/layout/vProcess5"/>
    <dgm:cxn modelId="{C1FD4FAC-CC07-4CBA-8B5D-CE73B0128DF2}" type="presOf" srcId="{610C03D2-8CC5-4695-90F7-F93C138C2328}" destId="{846BDC3D-9EC0-49C3-BD26-1CEF5CDCE5AC}" srcOrd="0" destOrd="0" presId="urn:microsoft.com/office/officeart/2005/8/layout/vProcess5"/>
    <dgm:cxn modelId="{85A727B5-C5C2-4D36-8249-76000089007C}" type="presOf" srcId="{8FF51736-D2A6-4EEE-A37C-CCAF2DFD7559}" destId="{B29B9400-DFD7-41D5-9086-3037B255643E}" srcOrd="0" destOrd="0" presId="urn:microsoft.com/office/officeart/2005/8/layout/vProcess5"/>
    <dgm:cxn modelId="{EE3EC4C5-3962-45F9-AB3D-FB144062D051}" type="presOf" srcId="{3625C1A7-3110-4C3B-9308-165D49DA63B3}" destId="{5687A742-7E7D-4429-894A-004CA9FC7DA1}" srcOrd="0" destOrd="0" presId="urn:microsoft.com/office/officeart/2005/8/layout/vProcess5"/>
    <dgm:cxn modelId="{BA3A76CD-E30E-467A-B1DC-B64FE7D0A393}" type="presOf" srcId="{BDA02F69-EDCE-47BB-9154-438E12BAADD0}" destId="{EF6139F5-B702-4A35-A31B-37AEF99A4E39}" srcOrd="1" destOrd="0" presId="urn:microsoft.com/office/officeart/2005/8/layout/vProcess5"/>
    <dgm:cxn modelId="{177869D2-BB42-43BC-8392-9999A0E4953E}" srcId="{48492696-C97E-45D8-B5EA-2A0D9400E70F}" destId="{227AFBE0-3F08-4842-B643-F2F81669CF76}" srcOrd="1" destOrd="0" parTransId="{244D7FD8-4D7D-4B38-B79F-20B48B76D590}" sibTransId="{0DD7BC85-5DFF-4A95-A5E5-D7F57186699D}"/>
    <dgm:cxn modelId="{5C5145EB-E630-4794-9C5F-BD6A894B5C78}" type="presOf" srcId="{F2666735-38C7-4DDB-8A5A-3510B696EAB4}" destId="{A443C9B3-E51A-4318-94C4-69ADFA098714}" srcOrd="1" destOrd="0" presId="urn:microsoft.com/office/officeart/2005/8/layout/vProcess5"/>
    <dgm:cxn modelId="{A80120F2-B914-444F-A86D-3766007E5990}" srcId="{C8E7F953-9D5D-4D78-9FF5-772DACDB8556}" destId="{610C03D2-8CC5-4695-90F7-F93C138C2328}" srcOrd="0" destOrd="0" parTransId="{054CF2E1-DAC5-4B28-8B78-AA7A2BC53503}" sibTransId="{3625C1A7-3110-4C3B-9308-165D49DA63B3}"/>
    <dgm:cxn modelId="{218F8DFA-D4C7-49F8-AEAC-B448057E0730}" srcId="{C8E7F953-9D5D-4D78-9FF5-772DACDB8556}" destId="{F2666735-38C7-4DDB-8A5A-3510B696EAB4}" srcOrd="3" destOrd="0" parTransId="{15B181C4-C10F-4ED5-A65E-7669CD588617}" sibTransId="{A3B7A905-6B4D-4DE9-8769-AC858D40B6B6}"/>
    <dgm:cxn modelId="{B4D209A5-CEE9-4026-9BCC-C99C55A0377F}" type="presParOf" srcId="{E1459858-0EB7-4936-A0DE-DF95E6664985}" destId="{1140C1AB-28B7-4710-A878-9874B36677B8}" srcOrd="0" destOrd="0" presId="urn:microsoft.com/office/officeart/2005/8/layout/vProcess5"/>
    <dgm:cxn modelId="{8B88FA1F-D3A9-4CE7-B7FD-3CB465AA7DA8}" type="presParOf" srcId="{E1459858-0EB7-4936-A0DE-DF95E6664985}" destId="{846BDC3D-9EC0-49C3-BD26-1CEF5CDCE5AC}" srcOrd="1" destOrd="0" presId="urn:microsoft.com/office/officeart/2005/8/layout/vProcess5"/>
    <dgm:cxn modelId="{DFDDF694-6BF4-4C52-8116-F65927C6A587}" type="presParOf" srcId="{E1459858-0EB7-4936-A0DE-DF95E6664985}" destId="{2DFE7CD2-069D-4E74-A318-C9B95476E4A1}" srcOrd="2" destOrd="0" presId="urn:microsoft.com/office/officeart/2005/8/layout/vProcess5"/>
    <dgm:cxn modelId="{E9936701-7482-4F4E-B303-AE2FC4AF1B4A}" type="presParOf" srcId="{E1459858-0EB7-4936-A0DE-DF95E6664985}" destId="{457B197D-6298-40C1-A62C-BD82B5FF2F2D}" srcOrd="3" destOrd="0" presId="urn:microsoft.com/office/officeart/2005/8/layout/vProcess5"/>
    <dgm:cxn modelId="{5759DB40-428B-4E62-B202-37C721997979}" type="presParOf" srcId="{E1459858-0EB7-4936-A0DE-DF95E6664985}" destId="{AD81BEFC-F10B-4302-B05D-3FC94EB102A7}" srcOrd="4" destOrd="0" presId="urn:microsoft.com/office/officeart/2005/8/layout/vProcess5"/>
    <dgm:cxn modelId="{77353935-6BE3-45EC-942D-E20739C56CD9}" type="presParOf" srcId="{E1459858-0EB7-4936-A0DE-DF95E6664985}" destId="{5687A742-7E7D-4429-894A-004CA9FC7DA1}" srcOrd="5" destOrd="0" presId="urn:microsoft.com/office/officeart/2005/8/layout/vProcess5"/>
    <dgm:cxn modelId="{96D71652-4AB6-4C7C-A035-30C451736C13}" type="presParOf" srcId="{E1459858-0EB7-4936-A0DE-DF95E6664985}" destId="{3BED7E75-7346-4D4B-BBAC-FB979271AABA}" srcOrd="6" destOrd="0" presId="urn:microsoft.com/office/officeart/2005/8/layout/vProcess5"/>
    <dgm:cxn modelId="{9711F63E-6969-4450-95E5-250EA65F02C9}" type="presParOf" srcId="{E1459858-0EB7-4936-A0DE-DF95E6664985}" destId="{B29B9400-DFD7-41D5-9086-3037B255643E}" srcOrd="7" destOrd="0" presId="urn:microsoft.com/office/officeart/2005/8/layout/vProcess5"/>
    <dgm:cxn modelId="{CA23B5C9-CEB9-4529-BC42-8F8E4883CC2C}" type="presParOf" srcId="{E1459858-0EB7-4936-A0DE-DF95E6664985}" destId="{96338B93-56AA-4016-9FA5-9FC03569366F}" srcOrd="8" destOrd="0" presId="urn:microsoft.com/office/officeart/2005/8/layout/vProcess5"/>
    <dgm:cxn modelId="{F5BC90AC-9168-49E4-89E8-2122C8CE0236}" type="presParOf" srcId="{E1459858-0EB7-4936-A0DE-DF95E6664985}" destId="{6986560B-065E-4035-8F70-14D07548DBDC}" srcOrd="9" destOrd="0" presId="urn:microsoft.com/office/officeart/2005/8/layout/vProcess5"/>
    <dgm:cxn modelId="{B3F4D638-1970-4164-B51C-19529ED6B802}" type="presParOf" srcId="{E1459858-0EB7-4936-A0DE-DF95E6664985}" destId="{EF6139F5-B702-4A35-A31B-37AEF99A4E39}" srcOrd="10" destOrd="0" presId="urn:microsoft.com/office/officeart/2005/8/layout/vProcess5"/>
    <dgm:cxn modelId="{3731485B-E704-4851-8781-8FA76145C876}" type="presParOf" srcId="{E1459858-0EB7-4936-A0DE-DF95E6664985}" destId="{A443C9B3-E51A-4318-94C4-69ADFA098714}"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6AE3FD-F580-4695-8E9D-DB4814DE6D64}">
      <dsp:nvSpPr>
        <dsp:cNvPr id="0" name=""/>
        <dsp:cNvSpPr/>
      </dsp:nvSpPr>
      <dsp:spPr>
        <a:xfrm>
          <a:off x="793681" y="8671"/>
          <a:ext cx="865900" cy="865900"/>
        </a:xfrm>
        <a:prstGeom prst="ellipse">
          <a:avLst/>
        </a:prstGeom>
        <a:solidFill>
          <a:schemeClr val="accent1">
            <a:tint val="55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74E446A9-1BF9-402E-B984-1D37C54D465C}">
      <dsp:nvSpPr>
        <dsp:cNvPr id="0" name=""/>
        <dsp:cNvSpPr/>
      </dsp:nvSpPr>
      <dsp:spPr>
        <a:xfrm>
          <a:off x="975520" y="190510"/>
          <a:ext cx="502222" cy="50222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3D006538-CAEE-4560-B171-B817362F48C0}">
      <dsp:nvSpPr>
        <dsp:cNvPr id="0" name=""/>
        <dsp:cNvSpPr/>
      </dsp:nvSpPr>
      <dsp:spPr>
        <a:xfrm>
          <a:off x="1845131" y="8671"/>
          <a:ext cx="2041050" cy="8659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dirty="0"/>
            <a:t>Product</a:t>
          </a:r>
          <a:endParaRPr lang="ro-RO" sz="2400" kern="1200" dirty="0"/>
        </a:p>
      </dsp:txBody>
      <dsp:txXfrm>
        <a:off x="1845131" y="8671"/>
        <a:ext cx="2041050" cy="865900"/>
      </dsp:txXfrm>
    </dsp:sp>
    <dsp:sp modelId="{ABCD55CA-611E-4A61-90A1-1116AD9C1FAE}">
      <dsp:nvSpPr>
        <dsp:cNvPr id="0" name=""/>
        <dsp:cNvSpPr/>
      </dsp:nvSpPr>
      <dsp:spPr>
        <a:xfrm>
          <a:off x="4241818" y="8671"/>
          <a:ext cx="865900" cy="865900"/>
        </a:xfrm>
        <a:prstGeom prst="ellipse">
          <a:avLst/>
        </a:prstGeom>
        <a:solidFill>
          <a:schemeClr val="accent1">
            <a:tint val="55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CA6378B3-50BD-4458-B3B8-90B3ACDECBCC}">
      <dsp:nvSpPr>
        <dsp:cNvPr id="0" name=""/>
        <dsp:cNvSpPr/>
      </dsp:nvSpPr>
      <dsp:spPr>
        <a:xfrm>
          <a:off x="4423657" y="190510"/>
          <a:ext cx="502222" cy="50222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76FA6FAD-126E-463A-9B03-889B0EFA3DD6}">
      <dsp:nvSpPr>
        <dsp:cNvPr id="0" name=""/>
        <dsp:cNvSpPr/>
      </dsp:nvSpPr>
      <dsp:spPr>
        <a:xfrm>
          <a:off x="5293268" y="8671"/>
          <a:ext cx="2041050" cy="8659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dirty="0"/>
            <a:t>Price</a:t>
          </a:r>
          <a:endParaRPr lang="ro-RO" sz="2400" kern="1200" dirty="0"/>
        </a:p>
      </dsp:txBody>
      <dsp:txXfrm>
        <a:off x="5293268" y="8671"/>
        <a:ext cx="2041050" cy="865900"/>
      </dsp:txXfrm>
    </dsp:sp>
    <dsp:sp modelId="{0EE3786D-EFF7-4D59-990D-867C22C0A01F}">
      <dsp:nvSpPr>
        <dsp:cNvPr id="0" name=""/>
        <dsp:cNvSpPr/>
      </dsp:nvSpPr>
      <dsp:spPr>
        <a:xfrm>
          <a:off x="793681" y="1232829"/>
          <a:ext cx="865900" cy="865900"/>
        </a:xfrm>
        <a:prstGeom prst="ellipse">
          <a:avLst/>
        </a:prstGeom>
        <a:solidFill>
          <a:schemeClr val="accent1">
            <a:tint val="55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6DE85ABB-21E2-405D-BEDB-EC57E0305C6F}">
      <dsp:nvSpPr>
        <dsp:cNvPr id="0" name=""/>
        <dsp:cNvSpPr/>
      </dsp:nvSpPr>
      <dsp:spPr>
        <a:xfrm>
          <a:off x="975520" y="1414668"/>
          <a:ext cx="502222" cy="50222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15641930-338B-44BA-84D2-684CC001A4EB}">
      <dsp:nvSpPr>
        <dsp:cNvPr id="0" name=""/>
        <dsp:cNvSpPr/>
      </dsp:nvSpPr>
      <dsp:spPr>
        <a:xfrm>
          <a:off x="1845131" y="1232829"/>
          <a:ext cx="2041050" cy="8659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Place</a:t>
          </a:r>
          <a:endParaRPr lang="ro-RO" sz="2400" kern="1200"/>
        </a:p>
      </dsp:txBody>
      <dsp:txXfrm>
        <a:off x="1845131" y="1232829"/>
        <a:ext cx="2041050" cy="865900"/>
      </dsp:txXfrm>
    </dsp:sp>
    <dsp:sp modelId="{DDDFF081-12BD-4953-805A-A82E9E00A88A}">
      <dsp:nvSpPr>
        <dsp:cNvPr id="0" name=""/>
        <dsp:cNvSpPr/>
      </dsp:nvSpPr>
      <dsp:spPr>
        <a:xfrm>
          <a:off x="4241818" y="1232829"/>
          <a:ext cx="865900" cy="865900"/>
        </a:xfrm>
        <a:prstGeom prst="ellipse">
          <a:avLst/>
        </a:prstGeom>
        <a:solidFill>
          <a:schemeClr val="accent1">
            <a:tint val="55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C5B86A8F-2006-4AE0-8EE3-6089FE7F180B}">
      <dsp:nvSpPr>
        <dsp:cNvPr id="0" name=""/>
        <dsp:cNvSpPr/>
      </dsp:nvSpPr>
      <dsp:spPr>
        <a:xfrm>
          <a:off x="4423657" y="1414668"/>
          <a:ext cx="502222" cy="50222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E22BE82E-477B-4516-B6D7-345007098A3F}">
      <dsp:nvSpPr>
        <dsp:cNvPr id="0" name=""/>
        <dsp:cNvSpPr/>
      </dsp:nvSpPr>
      <dsp:spPr>
        <a:xfrm>
          <a:off x="5293268" y="1232829"/>
          <a:ext cx="2041050" cy="8659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Promotions</a:t>
          </a:r>
          <a:endParaRPr lang="ro-RO" sz="2400" kern="1200"/>
        </a:p>
      </dsp:txBody>
      <dsp:txXfrm>
        <a:off x="5293268" y="1232829"/>
        <a:ext cx="2041050" cy="8659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019305-2FFF-4402-8807-8A424CC493DF}">
      <dsp:nvSpPr>
        <dsp:cNvPr id="0" name=""/>
        <dsp:cNvSpPr/>
      </dsp:nvSpPr>
      <dsp:spPr>
        <a:xfrm>
          <a:off x="3772" y="117307"/>
          <a:ext cx="2268143" cy="518400"/>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73152" rIns="128016" bIns="73152" numCol="1" spcCol="1270" anchor="ctr" anchorCtr="0">
          <a:noAutofit/>
        </a:bodyPr>
        <a:lstStyle/>
        <a:p>
          <a:pPr marL="0" lvl="0" indent="0" algn="ctr" defTabSz="800100">
            <a:lnSpc>
              <a:spcPct val="90000"/>
            </a:lnSpc>
            <a:spcBef>
              <a:spcPct val="0"/>
            </a:spcBef>
            <a:spcAft>
              <a:spcPct val="35000"/>
            </a:spcAft>
            <a:buNone/>
          </a:pPr>
          <a:r>
            <a:rPr lang="ro-RO" sz="1800" kern="1200" dirty="0"/>
            <a:t>Strengths</a:t>
          </a:r>
        </a:p>
      </dsp:txBody>
      <dsp:txXfrm>
        <a:off x="3772" y="117307"/>
        <a:ext cx="2268143" cy="518400"/>
      </dsp:txXfrm>
    </dsp:sp>
    <dsp:sp modelId="{0347F41E-438C-47E7-B9EC-EE372EB61A06}">
      <dsp:nvSpPr>
        <dsp:cNvPr id="0" name=""/>
        <dsp:cNvSpPr/>
      </dsp:nvSpPr>
      <dsp:spPr>
        <a:xfrm>
          <a:off x="3772" y="635707"/>
          <a:ext cx="2268143" cy="3755159"/>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a:lnSpc>
              <a:spcPct val="90000"/>
            </a:lnSpc>
            <a:spcBef>
              <a:spcPct val="0"/>
            </a:spcBef>
            <a:spcAft>
              <a:spcPct val="15000"/>
            </a:spcAft>
            <a:buChar char="•"/>
          </a:pPr>
          <a:r>
            <a:rPr lang="ro-RO" sz="1800" kern="1200" dirty="0"/>
            <a:t>Large customer base</a:t>
          </a:r>
        </a:p>
        <a:p>
          <a:pPr marL="171450" lvl="1" indent="-171450" algn="l" defTabSz="800100">
            <a:lnSpc>
              <a:spcPct val="90000"/>
            </a:lnSpc>
            <a:spcBef>
              <a:spcPct val="0"/>
            </a:spcBef>
            <a:spcAft>
              <a:spcPct val="15000"/>
            </a:spcAft>
            <a:buChar char="•"/>
          </a:pPr>
          <a:r>
            <a:rPr lang="en-US" sz="1800" kern="1200" dirty="0"/>
            <a:t>Strong digital perspective and implementation</a:t>
          </a:r>
          <a:endParaRPr lang="ro-RO" sz="1800" kern="1200" dirty="0"/>
        </a:p>
        <a:p>
          <a:pPr marL="171450" lvl="1" indent="-171450" algn="l" defTabSz="800100">
            <a:lnSpc>
              <a:spcPct val="90000"/>
            </a:lnSpc>
            <a:spcBef>
              <a:spcPct val="0"/>
            </a:spcBef>
            <a:spcAft>
              <a:spcPct val="15000"/>
            </a:spcAft>
            <a:buChar char="•"/>
          </a:pPr>
          <a:r>
            <a:rPr lang="ro-RO" sz="1800" kern="1200" dirty="0"/>
            <a:t>Wide geographical presence</a:t>
          </a:r>
        </a:p>
        <a:p>
          <a:pPr marL="171450" lvl="1" indent="-171450" algn="l" defTabSz="800100">
            <a:lnSpc>
              <a:spcPct val="90000"/>
            </a:lnSpc>
            <a:spcBef>
              <a:spcPct val="0"/>
            </a:spcBef>
            <a:spcAft>
              <a:spcPct val="15000"/>
            </a:spcAft>
            <a:buChar char="•"/>
          </a:pPr>
          <a:r>
            <a:rPr lang="ro-RO" sz="1800" kern="1200" dirty="0"/>
            <a:t>Highly qualified workforce</a:t>
          </a:r>
        </a:p>
        <a:p>
          <a:pPr marL="171450" lvl="1" indent="-171450" algn="l" defTabSz="800100">
            <a:lnSpc>
              <a:spcPct val="90000"/>
            </a:lnSpc>
            <a:spcBef>
              <a:spcPct val="0"/>
            </a:spcBef>
            <a:spcAft>
              <a:spcPct val="15000"/>
            </a:spcAft>
            <a:buChar char="•"/>
          </a:pPr>
          <a:r>
            <a:rPr lang="en-US" sz="1800" kern="1200" dirty="0"/>
            <a:t>High level of customer satisfaction</a:t>
          </a:r>
          <a:endParaRPr lang="ro-RO" sz="1800" kern="1200" dirty="0"/>
        </a:p>
      </dsp:txBody>
      <dsp:txXfrm>
        <a:off x="3772" y="635707"/>
        <a:ext cx="2268143" cy="3755159"/>
      </dsp:txXfrm>
    </dsp:sp>
    <dsp:sp modelId="{1D7DD244-46EA-474A-B1E2-5CF83A27E936}">
      <dsp:nvSpPr>
        <dsp:cNvPr id="0" name=""/>
        <dsp:cNvSpPr/>
      </dsp:nvSpPr>
      <dsp:spPr>
        <a:xfrm>
          <a:off x="2589456" y="117307"/>
          <a:ext cx="2268143" cy="518400"/>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73152" rIns="128016" bIns="73152" numCol="1" spcCol="1270" anchor="ctr" anchorCtr="0">
          <a:noAutofit/>
        </a:bodyPr>
        <a:lstStyle/>
        <a:p>
          <a:pPr marL="0" lvl="0" indent="0" algn="ctr" defTabSz="800100">
            <a:lnSpc>
              <a:spcPct val="90000"/>
            </a:lnSpc>
            <a:spcBef>
              <a:spcPct val="0"/>
            </a:spcBef>
            <a:spcAft>
              <a:spcPct val="35000"/>
            </a:spcAft>
            <a:buNone/>
          </a:pPr>
          <a:r>
            <a:rPr lang="ro-RO" sz="1800" kern="1200" dirty="0"/>
            <a:t>Weaknesses</a:t>
          </a:r>
        </a:p>
      </dsp:txBody>
      <dsp:txXfrm>
        <a:off x="2589456" y="117307"/>
        <a:ext cx="2268143" cy="518400"/>
      </dsp:txXfrm>
    </dsp:sp>
    <dsp:sp modelId="{97BB3684-E08E-4617-96F3-5790AC0BE194}">
      <dsp:nvSpPr>
        <dsp:cNvPr id="0" name=""/>
        <dsp:cNvSpPr/>
      </dsp:nvSpPr>
      <dsp:spPr>
        <a:xfrm>
          <a:off x="2589456" y="635707"/>
          <a:ext cx="2268143" cy="3755159"/>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a:lnSpc>
              <a:spcPct val="90000"/>
            </a:lnSpc>
            <a:spcBef>
              <a:spcPct val="0"/>
            </a:spcBef>
            <a:spcAft>
              <a:spcPct val="15000"/>
            </a:spcAft>
            <a:buChar char="•"/>
          </a:pPr>
          <a:r>
            <a:rPr lang="en-US" sz="1800" kern="1200" dirty="0"/>
            <a:t>More new investment in technology is needed
Limited success outside of core business
Poor customer-oriented services</a:t>
          </a:r>
          <a:endParaRPr lang="ro-RO" sz="1800" kern="1200" dirty="0"/>
        </a:p>
      </dsp:txBody>
      <dsp:txXfrm>
        <a:off x="2589456" y="635707"/>
        <a:ext cx="2268143" cy="3755159"/>
      </dsp:txXfrm>
    </dsp:sp>
    <dsp:sp modelId="{0DDA31C4-4D2F-4675-B061-56897CBDD452}">
      <dsp:nvSpPr>
        <dsp:cNvPr id="0" name=""/>
        <dsp:cNvSpPr/>
      </dsp:nvSpPr>
      <dsp:spPr>
        <a:xfrm>
          <a:off x="5175140" y="117307"/>
          <a:ext cx="2268143" cy="518400"/>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73152" rIns="128016" bIns="73152" numCol="1" spcCol="1270" anchor="ctr" anchorCtr="0">
          <a:noAutofit/>
        </a:bodyPr>
        <a:lstStyle/>
        <a:p>
          <a:pPr marL="0" lvl="0" indent="0" algn="ctr" defTabSz="800100">
            <a:lnSpc>
              <a:spcPct val="90000"/>
            </a:lnSpc>
            <a:spcBef>
              <a:spcPct val="0"/>
            </a:spcBef>
            <a:spcAft>
              <a:spcPct val="35000"/>
            </a:spcAft>
            <a:buNone/>
          </a:pPr>
          <a:r>
            <a:rPr lang="ro-RO" sz="1800" kern="1200" dirty="0"/>
            <a:t>Opportunities</a:t>
          </a:r>
        </a:p>
      </dsp:txBody>
      <dsp:txXfrm>
        <a:off x="5175140" y="117307"/>
        <a:ext cx="2268143" cy="518400"/>
      </dsp:txXfrm>
    </dsp:sp>
    <dsp:sp modelId="{87900419-3C9F-491E-A12B-76EF61E08626}">
      <dsp:nvSpPr>
        <dsp:cNvPr id="0" name=""/>
        <dsp:cNvSpPr/>
      </dsp:nvSpPr>
      <dsp:spPr>
        <a:xfrm>
          <a:off x="5175140" y="635707"/>
          <a:ext cx="2268143" cy="3755159"/>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a:lnSpc>
              <a:spcPct val="90000"/>
            </a:lnSpc>
            <a:spcBef>
              <a:spcPct val="0"/>
            </a:spcBef>
            <a:spcAft>
              <a:spcPct val="15000"/>
            </a:spcAft>
            <a:buChar char="•"/>
          </a:pPr>
          <a:r>
            <a:rPr lang="en-US" sz="1800" kern="1200" dirty="0"/>
            <a:t>New customers in the online channel</a:t>
          </a:r>
          <a:endParaRPr lang="ro-RO" sz="1800" kern="1200" dirty="0"/>
        </a:p>
        <a:p>
          <a:pPr marL="171450" lvl="1" indent="-171450" algn="l" defTabSz="800100">
            <a:lnSpc>
              <a:spcPct val="90000"/>
            </a:lnSpc>
            <a:spcBef>
              <a:spcPct val="0"/>
            </a:spcBef>
            <a:spcAft>
              <a:spcPct val="15000"/>
            </a:spcAft>
            <a:buChar char="•"/>
          </a:pPr>
          <a:r>
            <a:rPr lang="en-US" sz="1800" kern="1200" dirty="0"/>
            <a:t>The opening of new markets</a:t>
          </a:r>
          <a:endParaRPr lang="ro-RO" sz="1800" kern="1200" dirty="0"/>
        </a:p>
        <a:p>
          <a:pPr marL="171450" lvl="1" indent="-171450" algn="l" defTabSz="800100">
            <a:lnSpc>
              <a:spcPct val="90000"/>
            </a:lnSpc>
            <a:spcBef>
              <a:spcPct val="0"/>
            </a:spcBef>
            <a:spcAft>
              <a:spcPct val="15000"/>
            </a:spcAft>
            <a:buChar char="•"/>
          </a:pPr>
          <a:r>
            <a:rPr lang="ro-RO" sz="1800" kern="1200" dirty="0"/>
            <a:t>Market development</a:t>
          </a:r>
        </a:p>
      </dsp:txBody>
      <dsp:txXfrm>
        <a:off x="5175140" y="635707"/>
        <a:ext cx="2268143" cy="3755159"/>
      </dsp:txXfrm>
    </dsp:sp>
    <dsp:sp modelId="{9E19A5D5-19F6-4C83-A0A3-8275E445DEA0}">
      <dsp:nvSpPr>
        <dsp:cNvPr id="0" name=""/>
        <dsp:cNvSpPr/>
      </dsp:nvSpPr>
      <dsp:spPr>
        <a:xfrm>
          <a:off x="7760824" y="117307"/>
          <a:ext cx="2268143" cy="518400"/>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73152" rIns="128016" bIns="73152" numCol="1" spcCol="1270" anchor="ctr" anchorCtr="0">
          <a:noAutofit/>
        </a:bodyPr>
        <a:lstStyle/>
        <a:p>
          <a:pPr marL="0" lvl="0" indent="0" algn="ctr" defTabSz="800100">
            <a:lnSpc>
              <a:spcPct val="90000"/>
            </a:lnSpc>
            <a:spcBef>
              <a:spcPct val="0"/>
            </a:spcBef>
            <a:spcAft>
              <a:spcPct val="35000"/>
            </a:spcAft>
            <a:buNone/>
          </a:pPr>
          <a:r>
            <a:rPr lang="ro-RO" sz="1800" kern="1200" dirty="0"/>
            <a:t>Threats</a:t>
          </a:r>
        </a:p>
      </dsp:txBody>
      <dsp:txXfrm>
        <a:off x="7760824" y="117307"/>
        <a:ext cx="2268143" cy="518400"/>
      </dsp:txXfrm>
    </dsp:sp>
    <dsp:sp modelId="{E09EE7CE-93FD-419C-8DBD-EEA62844B774}">
      <dsp:nvSpPr>
        <dsp:cNvPr id="0" name=""/>
        <dsp:cNvSpPr/>
      </dsp:nvSpPr>
      <dsp:spPr>
        <a:xfrm>
          <a:off x="7760824" y="635707"/>
          <a:ext cx="2268143" cy="3755159"/>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a:lnSpc>
              <a:spcPct val="90000"/>
            </a:lnSpc>
            <a:spcBef>
              <a:spcPct val="0"/>
            </a:spcBef>
            <a:spcAft>
              <a:spcPct val="15000"/>
            </a:spcAft>
            <a:buChar char="•"/>
          </a:pPr>
          <a:endParaRPr lang="ro-RO" sz="1800" kern="1200"/>
        </a:p>
        <a:p>
          <a:pPr marL="171450" lvl="1" indent="-171450" algn="l" defTabSz="800100">
            <a:lnSpc>
              <a:spcPct val="90000"/>
            </a:lnSpc>
            <a:spcBef>
              <a:spcPct val="0"/>
            </a:spcBef>
            <a:spcAft>
              <a:spcPct val="15000"/>
            </a:spcAft>
            <a:buChar char="•"/>
          </a:pPr>
          <a:r>
            <a:rPr lang="ro-RO" sz="1800" kern="1200"/>
            <a:t>Raising raw materials</a:t>
          </a:r>
        </a:p>
        <a:p>
          <a:pPr marL="171450" lvl="1" indent="-171450" algn="l" defTabSz="800100">
            <a:lnSpc>
              <a:spcPct val="90000"/>
            </a:lnSpc>
            <a:spcBef>
              <a:spcPct val="0"/>
            </a:spcBef>
            <a:spcAft>
              <a:spcPct val="15000"/>
            </a:spcAft>
            <a:buChar char="•"/>
          </a:pPr>
          <a:r>
            <a:rPr lang="en-US" sz="1800" kern="1200"/>
            <a:t>Unprecedented events leading to market instability</a:t>
          </a:r>
          <a:endParaRPr lang="ro-RO" sz="1800" kern="1200"/>
        </a:p>
        <a:p>
          <a:pPr marL="171450" lvl="1" indent="-171450" algn="l" defTabSz="800100">
            <a:lnSpc>
              <a:spcPct val="90000"/>
            </a:lnSpc>
            <a:spcBef>
              <a:spcPct val="0"/>
            </a:spcBef>
            <a:spcAft>
              <a:spcPct val="15000"/>
            </a:spcAft>
            <a:buChar char="•"/>
          </a:pPr>
          <a:r>
            <a:rPr lang="ro-RO" sz="1800" kern="1200"/>
            <a:t>Covid impact 19</a:t>
          </a:r>
        </a:p>
        <a:p>
          <a:pPr marL="171450" lvl="1" indent="-171450" algn="l" defTabSz="800100">
            <a:lnSpc>
              <a:spcPct val="90000"/>
            </a:lnSpc>
            <a:spcBef>
              <a:spcPct val="0"/>
            </a:spcBef>
            <a:spcAft>
              <a:spcPct val="15000"/>
            </a:spcAft>
            <a:buChar char="•"/>
          </a:pPr>
          <a:endParaRPr lang="ro-RO" sz="1800" kern="1200" dirty="0"/>
        </a:p>
      </dsp:txBody>
      <dsp:txXfrm>
        <a:off x="7760824" y="635707"/>
        <a:ext cx="2268143" cy="375515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6FD979-DAE8-42F2-A325-384D0549BAFB}">
      <dsp:nvSpPr>
        <dsp:cNvPr id="0" name=""/>
        <dsp:cNvSpPr/>
      </dsp:nvSpPr>
      <dsp:spPr>
        <a:xfrm>
          <a:off x="3262" y="1125916"/>
          <a:ext cx="1733612" cy="432000"/>
        </a:xfrm>
        <a:prstGeom prst="rect">
          <a:avLst/>
        </a:prstGeom>
        <a:gradFill rotWithShape="0">
          <a:gsLst>
            <a:gs pos="0">
              <a:schemeClr val="accent5">
                <a:hueOff val="0"/>
                <a:satOff val="0"/>
                <a:lumOff val="0"/>
                <a:alphaOff val="0"/>
                <a:tint val="96000"/>
                <a:satMod val="100000"/>
                <a:lumMod val="104000"/>
              </a:schemeClr>
            </a:gs>
            <a:gs pos="78000">
              <a:schemeClr val="accent5">
                <a:hueOff val="0"/>
                <a:satOff val="0"/>
                <a:lumOff val="0"/>
                <a:alphaOff val="0"/>
                <a:shade val="100000"/>
                <a:satMod val="110000"/>
                <a:lumMod val="100000"/>
              </a:schemeClr>
            </a:gs>
          </a:gsLst>
          <a:lin ang="5400000" scaled="0"/>
        </a:gradFill>
        <a:ln w="9525" cap="flat" cmpd="sng" algn="ctr">
          <a:solidFill>
            <a:schemeClr val="accent5">
              <a:hueOff val="0"/>
              <a:satOff val="0"/>
              <a:lumOff val="0"/>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txBody>
        <a:bodyPr spcFirstLastPara="0" vert="horz" wrap="square" lIns="106680" tIns="60960" rIns="106680" bIns="60960" numCol="1" spcCol="1270" anchor="ctr" anchorCtr="0">
          <a:noAutofit/>
        </a:bodyPr>
        <a:lstStyle/>
        <a:p>
          <a:pPr marL="0" lvl="0" indent="0" algn="ctr" defTabSz="666750">
            <a:lnSpc>
              <a:spcPct val="90000"/>
            </a:lnSpc>
            <a:spcBef>
              <a:spcPct val="0"/>
            </a:spcBef>
            <a:spcAft>
              <a:spcPct val="35000"/>
            </a:spcAft>
            <a:buNone/>
          </a:pPr>
          <a:r>
            <a:rPr lang="en-GB" sz="1500" kern="1200" dirty="0"/>
            <a:t>Politic</a:t>
          </a:r>
          <a:endParaRPr lang="ro-RO" sz="1500" kern="1200" dirty="0"/>
        </a:p>
      </dsp:txBody>
      <dsp:txXfrm>
        <a:off x="3262" y="1125916"/>
        <a:ext cx="1733612" cy="432000"/>
      </dsp:txXfrm>
    </dsp:sp>
    <dsp:sp modelId="{B68F491E-37BC-4178-BE3C-7ACA05177AC8}">
      <dsp:nvSpPr>
        <dsp:cNvPr id="0" name=""/>
        <dsp:cNvSpPr/>
      </dsp:nvSpPr>
      <dsp:spPr>
        <a:xfrm>
          <a:off x="3262" y="1557916"/>
          <a:ext cx="1733612" cy="2635200"/>
        </a:xfrm>
        <a:prstGeom prst="rect">
          <a:avLst/>
        </a:prstGeom>
        <a:solidFill>
          <a:schemeClr val="accent5">
            <a:tint val="40000"/>
            <a:alpha val="90000"/>
            <a:hueOff val="0"/>
            <a:satOff val="0"/>
            <a:lumOff val="0"/>
            <a:alphaOff val="0"/>
          </a:schemeClr>
        </a:solidFill>
        <a:ln w="9525" cap="flat" cmpd="sng" algn="ctr">
          <a:solidFill>
            <a:schemeClr val="accent5">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80010" tIns="80010" rIns="106680" bIns="120015" numCol="1" spcCol="1270" anchor="t" anchorCtr="0">
          <a:noAutofit/>
        </a:bodyPr>
        <a:lstStyle/>
        <a:p>
          <a:pPr marL="114300" lvl="1" indent="-114300" algn="l" defTabSz="666750">
            <a:lnSpc>
              <a:spcPct val="90000"/>
            </a:lnSpc>
            <a:spcBef>
              <a:spcPct val="0"/>
            </a:spcBef>
            <a:spcAft>
              <a:spcPct val="15000"/>
            </a:spcAft>
            <a:buChar char="•"/>
          </a:pPr>
          <a:r>
            <a:rPr lang="en-US" sz="1500" kern="1200"/>
            <a:t>The impact of Brexit
Frequent changes in government policies
Bureaucracy and corruption
Taxation and trade restrictions</a:t>
          </a:r>
          <a:endParaRPr lang="ro-RO" sz="1500" kern="1200"/>
        </a:p>
      </dsp:txBody>
      <dsp:txXfrm>
        <a:off x="3262" y="1557916"/>
        <a:ext cx="1733612" cy="2635200"/>
      </dsp:txXfrm>
    </dsp:sp>
    <dsp:sp modelId="{A6FF4C90-E08B-4D37-91AD-AF02E97B2A12}">
      <dsp:nvSpPr>
        <dsp:cNvPr id="0" name=""/>
        <dsp:cNvSpPr/>
      </dsp:nvSpPr>
      <dsp:spPr>
        <a:xfrm>
          <a:off x="1979581" y="1125916"/>
          <a:ext cx="1733612" cy="432000"/>
        </a:xfrm>
        <a:prstGeom prst="rect">
          <a:avLst/>
        </a:prstGeom>
        <a:gradFill rotWithShape="0">
          <a:gsLst>
            <a:gs pos="0">
              <a:schemeClr val="accent5">
                <a:hueOff val="465509"/>
                <a:satOff val="1551"/>
                <a:lumOff val="1765"/>
                <a:alphaOff val="0"/>
                <a:tint val="96000"/>
                <a:satMod val="100000"/>
                <a:lumMod val="104000"/>
              </a:schemeClr>
            </a:gs>
            <a:gs pos="78000">
              <a:schemeClr val="accent5">
                <a:hueOff val="465509"/>
                <a:satOff val="1551"/>
                <a:lumOff val="1765"/>
                <a:alphaOff val="0"/>
                <a:shade val="100000"/>
                <a:satMod val="110000"/>
                <a:lumMod val="100000"/>
              </a:schemeClr>
            </a:gs>
          </a:gsLst>
          <a:lin ang="5400000" scaled="0"/>
        </a:gradFill>
        <a:ln w="9525" cap="flat" cmpd="sng" algn="ctr">
          <a:solidFill>
            <a:schemeClr val="accent5">
              <a:hueOff val="465509"/>
              <a:satOff val="1551"/>
              <a:lumOff val="1765"/>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txBody>
        <a:bodyPr spcFirstLastPara="0" vert="horz" wrap="square" lIns="106680" tIns="60960" rIns="106680" bIns="60960" numCol="1" spcCol="1270" anchor="ctr" anchorCtr="0">
          <a:noAutofit/>
        </a:bodyPr>
        <a:lstStyle/>
        <a:p>
          <a:pPr marL="0" lvl="0" indent="0" algn="ctr" defTabSz="666750">
            <a:lnSpc>
              <a:spcPct val="90000"/>
            </a:lnSpc>
            <a:spcBef>
              <a:spcPct val="0"/>
            </a:spcBef>
            <a:spcAft>
              <a:spcPct val="35000"/>
            </a:spcAft>
            <a:buNone/>
          </a:pPr>
          <a:r>
            <a:rPr lang="en-GB" sz="1500" kern="1200" dirty="0"/>
            <a:t>Economic</a:t>
          </a:r>
          <a:endParaRPr lang="ro-RO" sz="1500" kern="1200" dirty="0"/>
        </a:p>
      </dsp:txBody>
      <dsp:txXfrm>
        <a:off x="1979581" y="1125916"/>
        <a:ext cx="1733612" cy="432000"/>
      </dsp:txXfrm>
    </dsp:sp>
    <dsp:sp modelId="{2C9367DC-F895-433C-8268-992D3395BA19}">
      <dsp:nvSpPr>
        <dsp:cNvPr id="0" name=""/>
        <dsp:cNvSpPr/>
      </dsp:nvSpPr>
      <dsp:spPr>
        <a:xfrm>
          <a:off x="1979581" y="1557916"/>
          <a:ext cx="1733612" cy="2635200"/>
        </a:xfrm>
        <a:prstGeom prst="rect">
          <a:avLst/>
        </a:prstGeom>
        <a:solidFill>
          <a:schemeClr val="accent5">
            <a:tint val="40000"/>
            <a:alpha val="90000"/>
            <a:hueOff val="633276"/>
            <a:satOff val="2904"/>
            <a:lumOff val="363"/>
            <a:alphaOff val="0"/>
          </a:schemeClr>
        </a:solidFill>
        <a:ln w="9525" cap="flat" cmpd="sng" algn="ctr">
          <a:solidFill>
            <a:schemeClr val="accent5">
              <a:tint val="40000"/>
              <a:alpha val="90000"/>
              <a:hueOff val="633276"/>
              <a:satOff val="2904"/>
              <a:lumOff val="363"/>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80010" tIns="80010" rIns="106680" bIns="120015" numCol="1" spcCol="1270" anchor="t" anchorCtr="0">
          <a:noAutofit/>
        </a:bodyPr>
        <a:lstStyle/>
        <a:p>
          <a:pPr marL="114300" lvl="1" indent="-114300" algn="l" defTabSz="666750">
            <a:lnSpc>
              <a:spcPct val="90000"/>
            </a:lnSpc>
            <a:spcBef>
              <a:spcPct val="0"/>
            </a:spcBef>
            <a:spcAft>
              <a:spcPct val="15000"/>
            </a:spcAft>
            <a:buChar char="•"/>
          </a:pPr>
          <a:r>
            <a:rPr lang="en-US" sz="1500" kern="1200"/>
            <a:t>Inflation
Employment
Efficiency of financial markets</a:t>
          </a:r>
          <a:endParaRPr lang="ro-RO" sz="1500" kern="1200"/>
        </a:p>
      </dsp:txBody>
      <dsp:txXfrm>
        <a:off x="1979581" y="1557916"/>
        <a:ext cx="1733612" cy="2635200"/>
      </dsp:txXfrm>
    </dsp:sp>
    <dsp:sp modelId="{1BB4D595-0B84-435F-86DE-20CA980949C9}">
      <dsp:nvSpPr>
        <dsp:cNvPr id="0" name=""/>
        <dsp:cNvSpPr/>
      </dsp:nvSpPr>
      <dsp:spPr>
        <a:xfrm>
          <a:off x="3955899" y="1125916"/>
          <a:ext cx="1733612" cy="432000"/>
        </a:xfrm>
        <a:prstGeom prst="rect">
          <a:avLst/>
        </a:prstGeom>
        <a:gradFill rotWithShape="0">
          <a:gsLst>
            <a:gs pos="0">
              <a:schemeClr val="accent5">
                <a:hueOff val="931018"/>
                <a:satOff val="3102"/>
                <a:lumOff val="3529"/>
                <a:alphaOff val="0"/>
                <a:tint val="96000"/>
                <a:satMod val="100000"/>
                <a:lumMod val="104000"/>
              </a:schemeClr>
            </a:gs>
            <a:gs pos="78000">
              <a:schemeClr val="accent5">
                <a:hueOff val="931018"/>
                <a:satOff val="3102"/>
                <a:lumOff val="3529"/>
                <a:alphaOff val="0"/>
                <a:shade val="100000"/>
                <a:satMod val="110000"/>
                <a:lumMod val="100000"/>
              </a:schemeClr>
            </a:gs>
          </a:gsLst>
          <a:lin ang="5400000" scaled="0"/>
        </a:gradFill>
        <a:ln w="9525" cap="flat" cmpd="sng" algn="ctr">
          <a:solidFill>
            <a:schemeClr val="accent5">
              <a:hueOff val="931018"/>
              <a:satOff val="3102"/>
              <a:lumOff val="3529"/>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txBody>
        <a:bodyPr spcFirstLastPara="0" vert="horz" wrap="square" lIns="106680" tIns="60960" rIns="106680" bIns="60960" numCol="1" spcCol="1270" anchor="ctr" anchorCtr="0">
          <a:noAutofit/>
        </a:bodyPr>
        <a:lstStyle/>
        <a:p>
          <a:pPr marL="0" lvl="0" indent="0" algn="ctr" defTabSz="666750">
            <a:lnSpc>
              <a:spcPct val="90000"/>
            </a:lnSpc>
            <a:spcBef>
              <a:spcPct val="0"/>
            </a:spcBef>
            <a:spcAft>
              <a:spcPct val="35000"/>
            </a:spcAft>
            <a:buNone/>
          </a:pPr>
          <a:r>
            <a:rPr lang="en-GB" sz="1500" kern="1200" dirty="0"/>
            <a:t>Social</a:t>
          </a:r>
          <a:endParaRPr lang="ro-RO" sz="1500" kern="1200" dirty="0"/>
        </a:p>
      </dsp:txBody>
      <dsp:txXfrm>
        <a:off x="3955899" y="1125916"/>
        <a:ext cx="1733612" cy="432000"/>
      </dsp:txXfrm>
    </dsp:sp>
    <dsp:sp modelId="{7D5F8251-1E38-4D27-8640-A787E076E6BE}">
      <dsp:nvSpPr>
        <dsp:cNvPr id="0" name=""/>
        <dsp:cNvSpPr/>
      </dsp:nvSpPr>
      <dsp:spPr>
        <a:xfrm>
          <a:off x="3955899" y="1557916"/>
          <a:ext cx="1733612" cy="2635200"/>
        </a:xfrm>
        <a:prstGeom prst="rect">
          <a:avLst/>
        </a:prstGeom>
        <a:solidFill>
          <a:schemeClr val="accent5">
            <a:tint val="40000"/>
            <a:alpha val="90000"/>
            <a:hueOff val="1266552"/>
            <a:satOff val="5808"/>
            <a:lumOff val="726"/>
            <a:alphaOff val="0"/>
          </a:schemeClr>
        </a:solidFill>
        <a:ln w="9525" cap="flat" cmpd="sng" algn="ctr">
          <a:solidFill>
            <a:schemeClr val="accent5">
              <a:tint val="40000"/>
              <a:alpha val="90000"/>
              <a:hueOff val="1266552"/>
              <a:satOff val="5808"/>
              <a:lumOff val="726"/>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80010" tIns="80010" rIns="106680" bIns="120015" numCol="1" spcCol="1270" anchor="t" anchorCtr="0">
          <a:noAutofit/>
        </a:bodyPr>
        <a:lstStyle/>
        <a:p>
          <a:pPr marL="114300" lvl="1" indent="-114300" algn="l" defTabSz="666750">
            <a:lnSpc>
              <a:spcPct val="90000"/>
            </a:lnSpc>
            <a:spcBef>
              <a:spcPct val="0"/>
            </a:spcBef>
            <a:spcAft>
              <a:spcPct val="15000"/>
            </a:spcAft>
            <a:buChar char="•"/>
          </a:pPr>
          <a:r>
            <a:rPr lang="ro-RO" sz="1500" kern="1200"/>
            <a:t>Dermographic trends
Online shopping</a:t>
          </a:r>
        </a:p>
        <a:p>
          <a:pPr marL="114300" lvl="1" indent="-114300" algn="l" defTabSz="666750">
            <a:lnSpc>
              <a:spcPct val="90000"/>
            </a:lnSpc>
            <a:spcBef>
              <a:spcPct val="0"/>
            </a:spcBef>
            <a:spcAft>
              <a:spcPct val="15000"/>
            </a:spcAft>
            <a:buChar char="•"/>
          </a:pPr>
          <a:endParaRPr lang="ro-RO" sz="1500" kern="1200"/>
        </a:p>
      </dsp:txBody>
      <dsp:txXfrm>
        <a:off x="3955899" y="1557916"/>
        <a:ext cx="1733612" cy="2635200"/>
      </dsp:txXfrm>
    </dsp:sp>
    <dsp:sp modelId="{B60B0C69-2857-4161-BA01-123F8E096B04}">
      <dsp:nvSpPr>
        <dsp:cNvPr id="0" name=""/>
        <dsp:cNvSpPr/>
      </dsp:nvSpPr>
      <dsp:spPr>
        <a:xfrm>
          <a:off x="5932217" y="1125916"/>
          <a:ext cx="1733612" cy="432000"/>
        </a:xfrm>
        <a:prstGeom prst="rect">
          <a:avLst/>
        </a:prstGeom>
        <a:gradFill rotWithShape="0">
          <a:gsLst>
            <a:gs pos="0">
              <a:schemeClr val="accent5">
                <a:hueOff val="1396527"/>
                <a:satOff val="4653"/>
                <a:lumOff val="5294"/>
                <a:alphaOff val="0"/>
                <a:tint val="96000"/>
                <a:satMod val="100000"/>
                <a:lumMod val="104000"/>
              </a:schemeClr>
            </a:gs>
            <a:gs pos="78000">
              <a:schemeClr val="accent5">
                <a:hueOff val="1396527"/>
                <a:satOff val="4653"/>
                <a:lumOff val="5294"/>
                <a:alphaOff val="0"/>
                <a:shade val="100000"/>
                <a:satMod val="110000"/>
                <a:lumMod val="100000"/>
              </a:schemeClr>
            </a:gs>
          </a:gsLst>
          <a:lin ang="5400000" scaled="0"/>
        </a:gradFill>
        <a:ln w="9525" cap="flat" cmpd="sng" algn="ctr">
          <a:solidFill>
            <a:schemeClr val="accent5">
              <a:hueOff val="1396527"/>
              <a:satOff val="4653"/>
              <a:lumOff val="5294"/>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txBody>
        <a:bodyPr spcFirstLastPara="0" vert="horz" wrap="square" lIns="106680" tIns="60960" rIns="106680" bIns="60960" numCol="1" spcCol="1270" anchor="ctr" anchorCtr="0">
          <a:noAutofit/>
        </a:bodyPr>
        <a:lstStyle/>
        <a:p>
          <a:pPr marL="0" lvl="0" indent="0" algn="ctr" defTabSz="666750">
            <a:lnSpc>
              <a:spcPct val="90000"/>
            </a:lnSpc>
            <a:spcBef>
              <a:spcPct val="0"/>
            </a:spcBef>
            <a:spcAft>
              <a:spcPct val="35000"/>
            </a:spcAft>
            <a:buNone/>
          </a:pPr>
          <a:r>
            <a:rPr lang="en-GB" sz="1500" kern="1200" dirty="0"/>
            <a:t>Technology</a:t>
          </a:r>
          <a:endParaRPr lang="ro-RO" sz="1500" kern="1200" dirty="0"/>
        </a:p>
      </dsp:txBody>
      <dsp:txXfrm>
        <a:off x="5932217" y="1125916"/>
        <a:ext cx="1733612" cy="432000"/>
      </dsp:txXfrm>
    </dsp:sp>
    <dsp:sp modelId="{B7EBDFAA-E33F-4F1C-B2BE-1FB7C486FA5A}">
      <dsp:nvSpPr>
        <dsp:cNvPr id="0" name=""/>
        <dsp:cNvSpPr/>
      </dsp:nvSpPr>
      <dsp:spPr>
        <a:xfrm>
          <a:off x="5932217" y="1557916"/>
          <a:ext cx="1733612" cy="2635200"/>
        </a:xfrm>
        <a:prstGeom prst="rect">
          <a:avLst/>
        </a:prstGeom>
        <a:solidFill>
          <a:schemeClr val="accent5">
            <a:tint val="40000"/>
            <a:alpha val="90000"/>
            <a:hueOff val="1899828"/>
            <a:satOff val="8713"/>
            <a:lumOff val="1090"/>
            <a:alphaOff val="0"/>
          </a:schemeClr>
        </a:solidFill>
        <a:ln w="9525" cap="flat" cmpd="sng" algn="ctr">
          <a:solidFill>
            <a:schemeClr val="accent5">
              <a:tint val="40000"/>
              <a:alpha val="90000"/>
              <a:hueOff val="1899828"/>
              <a:satOff val="8713"/>
              <a:lumOff val="109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80010" tIns="80010" rIns="106680" bIns="120015" numCol="1" spcCol="1270" anchor="t" anchorCtr="0">
          <a:noAutofit/>
        </a:bodyPr>
        <a:lstStyle/>
        <a:p>
          <a:pPr marL="114300" lvl="1" indent="-114300" algn="l" defTabSz="666750">
            <a:lnSpc>
              <a:spcPct val="90000"/>
            </a:lnSpc>
            <a:spcBef>
              <a:spcPct val="0"/>
            </a:spcBef>
            <a:spcAft>
              <a:spcPct val="15000"/>
            </a:spcAft>
            <a:buChar char="•"/>
          </a:pPr>
          <a:r>
            <a:rPr lang="en-US" sz="1500" kern="1200"/>
            <a:t>Marketing on social networks
Increasing digital bookings</a:t>
          </a:r>
          <a:endParaRPr lang="ro-RO" sz="1500" kern="1200"/>
        </a:p>
      </dsp:txBody>
      <dsp:txXfrm>
        <a:off x="5932217" y="1557916"/>
        <a:ext cx="1733612" cy="2635200"/>
      </dsp:txXfrm>
    </dsp:sp>
    <dsp:sp modelId="{F945BD75-0117-4391-B74E-D2F943BBDA3F}">
      <dsp:nvSpPr>
        <dsp:cNvPr id="0" name=""/>
        <dsp:cNvSpPr/>
      </dsp:nvSpPr>
      <dsp:spPr>
        <a:xfrm>
          <a:off x="7908535" y="1125916"/>
          <a:ext cx="1733612" cy="432000"/>
        </a:xfrm>
        <a:prstGeom prst="rect">
          <a:avLst/>
        </a:prstGeom>
        <a:gradFill rotWithShape="0">
          <a:gsLst>
            <a:gs pos="0">
              <a:schemeClr val="accent5">
                <a:hueOff val="1862036"/>
                <a:satOff val="6204"/>
                <a:lumOff val="7058"/>
                <a:alphaOff val="0"/>
                <a:tint val="96000"/>
                <a:satMod val="100000"/>
                <a:lumMod val="104000"/>
              </a:schemeClr>
            </a:gs>
            <a:gs pos="78000">
              <a:schemeClr val="accent5">
                <a:hueOff val="1862036"/>
                <a:satOff val="6204"/>
                <a:lumOff val="7058"/>
                <a:alphaOff val="0"/>
                <a:shade val="100000"/>
                <a:satMod val="110000"/>
                <a:lumMod val="100000"/>
              </a:schemeClr>
            </a:gs>
          </a:gsLst>
          <a:lin ang="5400000" scaled="0"/>
        </a:gradFill>
        <a:ln w="9525" cap="flat" cmpd="sng" algn="ctr">
          <a:solidFill>
            <a:schemeClr val="accent5">
              <a:hueOff val="1862036"/>
              <a:satOff val="6204"/>
              <a:lumOff val="7058"/>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txBody>
        <a:bodyPr spcFirstLastPara="0" vert="horz" wrap="square" lIns="106680" tIns="60960" rIns="106680" bIns="60960" numCol="1" spcCol="1270" anchor="ctr" anchorCtr="0">
          <a:noAutofit/>
        </a:bodyPr>
        <a:lstStyle/>
        <a:p>
          <a:pPr marL="0" lvl="0" indent="0" algn="ctr" defTabSz="666750">
            <a:lnSpc>
              <a:spcPct val="90000"/>
            </a:lnSpc>
            <a:spcBef>
              <a:spcPct val="0"/>
            </a:spcBef>
            <a:spcAft>
              <a:spcPct val="35000"/>
            </a:spcAft>
            <a:buNone/>
          </a:pPr>
          <a:r>
            <a:rPr lang="en-GB" sz="1500" kern="1200" dirty="0"/>
            <a:t>Legal</a:t>
          </a:r>
          <a:endParaRPr lang="ro-RO" sz="1500" kern="1200" dirty="0"/>
        </a:p>
      </dsp:txBody>
      <dsp:txXfrm>
        <a:off x="7908535" y="1125916"/>
        <a:ext cx="1733612" cy="432000"/>
      </dsp:txXfrm>
    </dsp:sp>
    <dsp:sp modelId="{A91215D3-D413-4AEA-A2D9-DE39B138B565}">
      <dsp:nvSpPr>
        <dsp:cNvPr id="0" name=""/>
        <dsp:cNvSpPr/>
      </dsp:nvSpPr>
      <dsp:spPr>
        <a:xfrm>
          <a:off x="7908535" y="1557916"/>
          <a:ext cx="1733612" cy="2635200"/>
        </a:xfrm>
        <a:prstGeom prst="rect">
          <a:avLst/>
        </a:prstGeom>
        <a:solidFill>
          <a:schemeClr val="accent5">
            <a:tint val="40000"/>
            <a:alpha val="90000"/>
            <a:hueOff val="2533104"/>
            <a:satOff val="11617"/>
            <a:lumOff val="1453"/>
            <a:alphaOff val="0"/>
          </a:schemeClr>
        </a:solidFill>
        <a:ln w="9525" cap="flat" cmpd="sng" algn="ctr">
          <a:solidFill>
            <a:schemeClr val="accent5">
              <a:tint val="40000"/>
              <a:alpha val="90000"/>
              <a:hueOff val="2533104"/>
              <a:satOff val="11617"/>
              <a:lumOff val="1453"/>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80010" tIns="80010" rIns="106680" bIns="120015" numCol="1" spcCol="1270" anchor="t" anchorCtr="0">
          <a:noAutofit/>
        </a:bodyPr>
        <a:lstStyle/>
        <a:p>
          <a:pPr marL="114300" lvl="1" indent="-114300" algn="l" defTabSz="666750">
            <a:lnSpc>
              <a:spcPct val="90000"/>
            </a:lnSpc>
            <a:spcBef>
              <a:spcPct val="0"/>
            </a:spcBef>
            <a:spcAft>
              <a:spcPct val="15000"/>
            </a:spcAft>
            <a:buChar char="•"/>
          </a:pPr>
          <a:r>
            <a:rPr lang="en-US" sz="1500" kern="1200"/>
            <a:t>Law on employee protection
Law on consumer protection</a:t>
          </a:r>
          <a:endParaRPr lang="ro-RO" sz="1500" kern="1200"/>
        </a:p>
        <a:p>
          <a:pPr marL="114300" lvl="1" indent="-114300" algn="l" defTabSz="666750">
            <a:lnSpc>
              <a:spcPct val="90000"/>
            </a:lnSpc>
            <a:spcBef>
              <a:spcPct val="0"/>
            </a:spcBef>
            <a:spcAft>
              <a:spcPct val="15000"/>
            </a:spcAft>
            <a:buChar char="•"/>
          </a:pPr>
          <a:endParaRPr lang="ro-RO" sz="1500" kern="1200"/>
        </a:p>
      </dsp:txBody>
      <dsp:txXfrm>
        <a:off x="7908535" y="1557916"/>
        <a:ext cx="1733612" cy="2635200"/>
      </dsp:txXfrm>
    </dsp:sp>
    <dsp:sp modelId="{FCDBB6D8-6687-45DE-A126-C5857D4B33F3}">
      <dsp:nvSpPr>
        <dsp:cNvPr id="0" name=""/>
        <dsp:cNvSpPr/>
      </dsp:nvSpPr>
      <dsp:spPr>
        <a:xfrm>
          <a:off x="9884853" y="1125916"/>
          <a:ext cx="1733612" cy="432000"/>
        </a:xfrm>
        <a:prstGeom prst="rect">
          <a:avLst/>
        </a:prstGeom>
        <a:gradFill rotWithShape="0">
          <a:gsLst>
            <a:gs pos="0">
              <a:schemeClr val="accent5">
                <a:hueOff val="2327545"/>
                <a:satOff val="7755"/>
                <a:lumOff val="8823"/>
                <a:alphaOff val="0"/>
                <a:tint val="96000"/>
                <a:satMod val="100000"/>
                <a:lumMod val="104000"/>
              </a:schemeClr>
            </a:gs>
            <a:gs pos="78000">
              <a:schemeClr val="accent5">
                <a:hueOff val="2327545"/>
                <a:satOff val="7755"/>
                <a:lumOff val="8823"/>
                <a:alphaOff val="0"/>
                <a:shade val="100000"/>
                <a:satMod val="110000"/>
                <a:lumMod val="100000"/>
              </a:schemeClr>
            </a:gs>
          </a:gsLst>
          <a:lin ang="5400000" scaled="0"/>
        </a:gradFill>
        <a:ln w="9525" cap="flat" cmpd="sng" algn="ctr">
          <a:solidFill>
            <a:schemeClr val="accent5">
              <a:hueOff val="2327545"/>
              <a:satOff val="7755"/>
              <a:lumOff val="8823"/>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txBody>
        <a:bodyPr spcFirstLastPara="0" vert="horz" wrap="square" lIns="106680" tIns="60960" rIns="106680" bIns="60960" numCol="1" spcCol="1270" anchor="ctr" anchorCtr="0">
          <a:noAutofit/>
        </a:bodyPr>
        <a:lstStyle/>
        <a:p>
          <a:pPr marL="0" lvl="0" indent="0" algn="ctr" defTabSz="666750">
            <a:lnSpc>
              <a:spcPct val="90000"/>
            </a:lnSpc>
            <a:spcBef>
              <a:spcPct val="0"/>
            </a:spcBef>
            <a:spcAft>
              <a:spcPct val="35000"/>
            </a:spcAft>
            <a:buNone/>
          </a:pPr>
          <a:r>
            <a:rPr lang="en-GB" sz="1500" kern="1200" dirty="0" err="1"/>
            <a:t>Envirolmental</a:t>
          </a:r>
          <a:endParaRPr lang="ro-RO" sz="1500" kern="1200" dirty="0"/>
        </a:p>
      </dsp:txBody>
      <dsp:txXfrm>
        <a:off x="9884853" y="1125916"/>
        <a:ext cx="1733612" cy="432000"/>
      </dsp:txXfrm>
    </dsp:sp>
    <dsp:sp modelId="{A665C823-A1A0-4B35-801D-48F98FDB2BFB}">
      <dsp:nvSpPr>
        <dsp:cNvPr id="0" name=""/>
        <dsp:cNvSpPr/>
      </dsp:nvSpPr>
      <dsp:spPr>
        <a:xfrm>
          <a:off x="9884853" y="1557916"/>
          <a:ext cx="1733612" cy="2635200"/>
        </a:xfrm>
        <a:prstGeom prst="rect">
          <a:avLst/>
        </a:prstGeom>
        <a:solidFill>
          <a:schemeClr val="accent5">
            <a:tint val="40000"/>
            <a:alpha val="90000"/>
            <a:hueOff val="3166380"/>
            <a:satOff val="14521"/>
            <a:lumOff val="1816"/>
            <a:alphaOff val="0"/>
          </a:schemeClr>
        </a:solidFill>
        <a:ln w="9525" cap="flat" cmpd="sng" algn="ctr">
          <a:solidFill>
            <a:schemeClr val="accent5">
              <a:tint val="40000"/>
              <a:alpha val="90000"/>
              <a:hueOff val="3166380"/>
              <a:satOff val="14521"/>
              <a:lumOff val="1816"/>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80010" tIns="80010" rIns="106680" bIns="120015" numCol="1" spcCol="1270" anchor="t" anchorCtr="0">
          <a:noAutofit/>
        </a:bodyPr>
        <a:lstStyle/>
        <a:p>
          <a:pPr marL="114300" lvl="1" indent="-114300" algn="l" defTabSz="666750">
            <a:lnSpc>
              <a:spcPct val="90000"/>
            </a:lnSpc>
            <a:spcBef>
              <a:spcPct val="0"/>
            </a:spcBef>
            <a:spcAft>
              <a:spcPct val="15000"/>
            </a:spcAft>
            <a:buChar char="•"/>
          </a:pPr>
          <a:r>
            <a:rPr lang="en-US" sz="1500" kern="1200"/>
            <a:t>Weather and climatic conditions
Attitude towards organic products</a:t>
          </a:r>
          <a:endParaRPr lang="ro-RO" sz="1500" kern="1200"/>
        </a:p>
        <a:p>
          <a:pPr marL="114300" lvl="1" indent="-114300" algn="l" defTabSz="666750">
            <a:lnSpc>
              <a:spcPct val="90000"/>
            </a:lnSpc>
            <a:spcBef>
              <a:spcPct val="0"/>
            </a:spcBef>
            <a:spcAft>
              <a:spcPct val="15000"/>
            </a:spcAft>
            <a:buChar char="•"/>
          </a:pPr>
          <a:endParaRPr lang="ro-RO" sz="1500" kern="1200"/>
        </a:p>
      </dsp:txBody>
      <dsp:txXfrm>
        <a:off x="9884853" y="1557916"/>
        <a:ext cx="1733612" cy="26352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6BDC3D-9EC0-49C3-BD26-1CEF5CDCE5AC}">
      <dsp:nvSpPr>
        <dsp:cNvPr id="0" name=""/>
        <dsp:cNvSpPr/>
      </dsp:nvSpPr>
      <dsp:spPr>
        <a:xfrm>
          <a:off x="0" y="0"/>
          <a:ext cx="8656320" cy="1018219"/>
        </a:xfrm>
        <a:prstGeom prst="roundRect">
          <a:avLst>
            <a:gd name="adj" fmla="val 10000"/>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dirty="0"/>
            <a:t>Customer analysis must identify the total size of the market to include both current and potential customers.</a:t>
          </a:r>
        </a:p>
      </dsp:txBody>
      <dsp:txXfrm>
        <a:off x="29823" y="29823"/>
        <a:ext cx="7471541" cy="958573"/>
      </dsp:txXfrm>
    </dsp:sp>
    <dsp:sp modelId="{2DFE7CD2-069D-4E74-A318-C9B95476E4A1}">
      <dsp:nvSpPr>
        <dsp:cNvPr id="0" name=""/>
        <dsp:cNvSpPr/>
      </dsp:nvSpPr>
      <dsp:spPr>
        <a:xfrm>
          <a:off x="724966" y="1203350"/>
          <a:ext cx="8656320" cy="1018219"/>
        </a:xfrm>
        <a:prstGeom prst="roundRect">
          <a:avLst>
            <a:gd name="adj" fmla="val 10000"/>
          </a:avLst>
        </a:prstGeom>
        <a:gradFill rotWithShape="0">
          <a:gsLst>
            <a:gs pos="0">
              <a:schemeClr val="accent3">
                <a:hueOff val="0"/>
                <a:satOff val="0"/>
                <a:lumOff val="0"/>
                <a:alphaOff val="0"/>
                <a:tint val="96000"/>
                <a:satMod val="100000"/>
                <a:lumMod val="104000"/>
              </a:schemeClr>
            </a:gs>
            <a:gs pos="78000">
              <a:schemeClr val="accent3">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dirty="0"/>
            <a:t>Important elements that should be included in the development of the clients' personality are :</a:t>
          </a:r>
        </a:p>
        <a:p>
          <a:pPr marL="171450" lvl="1" indent="-171450" algn="l" defTabSz="711200">
            <a:lnSpc>
              <a:spcPct val="90000"/>
            </a:lnSpc>
            <a:spcBef>
              <a:spcPct val="0"/>
            </a:spcBef>
            <a:spcAft>
              <a:spcPct val="15000"/>
            </a:spcAft>
            <a:buChar char="•"/>
          </a:pPr>
          <a:r>
            <a:rPr lang="en-US" sz="1600" kern="1200" dirty="0"/>
            <a:t>-demographic information</a:t>
          </a:r>
        </a:p>
        <a:p>
          <a:pPr marL="171450" lvl="1" indent="-171450" algn="l" defTabSz="711200">
            <a:lnSpc>
              <a:spcPct val="90000"/>
            </a:lnSpc>
            <a:spcBef>
              <a:spcPct val="0"/>
            </a:spcBef>
            <a:spcAft>
              <a:spcPct val="15000"/>
            </a:spcAft>
            <a:buChar char="•"/>
          </a:pPr>
          <a:r>
            <a:rPr lang="en-US" sz="1600" kern="1200" dirty="0"/>
            <a:t>-favorite communication channel</a:t>
          </a:r>
          <a:r>
            <a:rPr lang="en-US" sz="900" kern="1200" dirty="0"/>
            <a:t>.</a:t>
          </a:r>
        </a:p>
      </dsp:txBody>
      <dsp:txXfrm>
        <a:off x="754789" y="1233173"/>
        <a:ext cx="7209864" cy="958573"/>
      </dsp:txXfrm>
    </dsp:sp>
    <dsp:sp modelId="{457B197D-6298-40C1-A62C-BD82B5FF2F2D}">
      <dsp:nvSpPr>
        <dsp:cNvPr id="0" name=""/>
        <dsp:cNvSpPr/>
      </dsp:nvSpPr>
      <dsp:spPr>
        <a:xfrm>
          <a:off x="1439113" y="2406700"/>
          <a:ext cx="8656320" cy="1018219"/>
        </a:xfrm>
        <a:prstGeom prst="roundRect">
          <a:avLst>
            <a:gd name="adj" fmla="val 10000"/>
          </a:avLst>
        </a:prstGeom>
        <a:gradFill rotWithShape="0">
          <a:gsLst>
            <a:gs pos="0">
              <a:schemeClr val="accent4">
                <a:hueOff val="0"/>
                <a:satOff val="0"/>
                <a:lumOff val="0"/>
                <a:alphaOff val="0"/>
                <a:tint val="96000"/>
                <a:satMod val="100000"/>
                <a:lumMod val="104000"/>
              </a:schemeClr>
            </a:gs>
            <a:gs pos="78000">
              <a:schemeClr val="accent4">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dirty="0"/>
            <a:t>It is important to identify the characteristics desired by the customer in order to meet their needs.</a:t>
          </a:r>
        </a:p>
      </dsp:txBody>
      <dsp:txXfrm>
        <a:off x="1468936" y="2436523"/>
        <a:ext cx="7220684" cy="958573"/>
      </dsp:txXfrm>
    </dsp:sp>
    <dsp:sp modelId="{AD81BEFC-F10B-4302-B05D-3FC94EB102A7}">
      <dsp:nvSpPr>
        <dsp:cNvPr id="0" name=""/>
        <dsp:cNvSpPr/>
      </dsp:nvSpPr>
      <dsp:spPr>
        <a:xfrm>
          <a:off x="2164079" y="3610051"/>
          <a:ext cx="8656320" cy="1018219"/>
        </a:xfrm>
        <a:prstGeom prst="roundRect">
          <a:avLst>
            <a:gd name="adj" fmla="val 10000"/>
          </a:avLst>
        </a:prstGeom>
        <a:gradFill rotWithShape="0">
          <a:gsLst>
            <a:gs pos="0">
              <a:schemeClr val="accent5">
                <a:hueOff val="0"/>
                <a:satOff val="0"/>
                <a:lumOff val="0"/>
                <a:alphaOff val="0"/>
                <a:tint val="96000"/>
                <a:satMod val="100000"/>
                <a:lumMod val="104000"/>
              </a:schemeClr>
            </a:gs>
            <a:gs pos="78000">
              <a:schemeClr val="accent5">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dirty="0"/>
            <a:t>Crowne Plaza offers its customers benefits and they can earn points that lead to possible free products for the company.</a:t>
          </a:r>
        </a:p>
      </dsp:txBody>
      <dsp:txXfrm>
        <a:off x="2193902" y="3639874"/>
        <a:ext cx="7209864" cy="958573"/>
      </dsp:txXfrm>
    </dsp:sp>
    <dsp:sp modelId="{5687A742-7E7D-4429-894A-004CA9FC7DA1}">
      <dsp:nvSpPr>
        <dsp:cNvPr id="0" name=""/>
        <dsp:cNvSpPr/>
      </dsp:nvSpPr>
      <dsp:spPr>
        <a:xfrm>
          <a:off x="7994477" y="779863"/>
          <a:ext cx="661842" cy="661842"/>
        </a:xfrm>
        <a:prstGeom prst="downArrow">
          <a:avLst>
            <a:gd name="adj1" fmla="val 55000"/>
            <a:gd name="adj2" fmla="val 45000"/>
          </a:avLst>
        </a:prstGeom>
        <a:solidFill>
          <a:schemeClr val="accent2">
            <a:tint val="40000"/>
            <a:alpha val="90000"/>
            <a:hueOff val="0"/>
            <a:satOff val="0"/>
            <a:lumOff val="0"/>
            <a:alphaOff val="0"/>
          </a:schemeClr>
        </a:solidFill>
        <a:ln w="9525" cap="flat"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a:off x="8143391" y="779863"/>
        <a:ext cx="364014" cy="498036"/>
      </dsp:txXfrm>
    </dsp:sp>
    <dsp:sp modelId="{3BED7E75-7346-4D4B-BBAC-FB979271AABA}">
      <dsp:nvSpPr>
        <dsp:cNvPr id="0" name=""/>
        <dsp:cNvSpPr/>
      </dsp:nvSpPr>
      <dsp:spPr>
        <a:xfrm>
          <a:off x="8719444" y="1983214"/>
          <a:ext cx="661842" cy="661842"/>
        </a:xfrm>
        <a:prstGeom prst="downArrow">
          <a:avLst>
            <a:gd name="adj1" fmla="val 55000"/>
            <a:gd name="adj2" fmla="val 45000"/>
          </a:avLst>
        </a:prstGeom>
        <a:solidFill>
          <a:schemeClr val="accent3">
            <a:tint val="40000"/>
            <a:alpha val="90000"/>
            <a:hueOff val="0"/>
            <a:satOff val="0"/>
            <a:lumOff val="0"/>
            <a:alphaOff val="0"/>
          </a:schemeClr>
        </a:solidFill>
        <a:ln w="9525" cap="flat" cmpd="sng" algn="ctr">
          <a:solidFill>
            <a:schemeClr val="accent3">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a:off x="8868358" y="1983214"/>
        <a:ext cx="364014" cy="498036"/>
      </dsp:txXfrm>
    </dsp:sp>
    <dsp:sp modelId="{B29B9400-DFD7-41D5-9086-3037B255643E}">
      <dsp:nvSpPr>
        <dsp:cNvPr id="0" name=""/>
        <dsp:cNvSpPr/>
      </dsp:nvSpPr>
      <dsp:spPr>
        <a:xfrm>
          <a:off x="9433590" y="3186564"/>
          <a:ext cx="661842" cy="661842"/>
        </a:xfrm>
        <a:prstGeom prst="downArrow">
          <a:avLst>
            <a:gd name="adj1" fmla="val 55000"/>
            <a:gd name="adj2" fmla="val 45000"/>
          </a:avLst>
        </a:prstGeom>
        <a:solidFill>
          <a:schemeClr val="accent4">
            <a:tint val="40000"/>
            <a:alpha val="90000"/>
            <a:hueOff val="0"/>
            <a:satOff val="0"/>
            <a:lumOff val="0"/>
            <a:alphaOff val="0"/>
          </a:schemeClr>
        </a:solidFill>
        <a:ln w="9525" cap="flat" cmpd="sng" algn="ctr">
          <a:solidFill>
            <a:schemeClr val="accent4">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a:off x="9582504" y="3186564"/>
        <a:ext cx="364014" cy="498036"/>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8A28B233-AFF1-4520-8211-8F5C85DB000E}" type="datetimeFigureOut">
              <a:rPr lang="ro-RO" smtClean="0"/>
              <a:t>02.07.2022</a:t>
            </a:fld>
            <a:endParaRPr lang="ro-RO"/>
          </a:p>
        </p:txBody>
      </p:sp>
      <p:sp>
        <p:nvSpPr>
          <p:cNvPr id="5" name="Footer Placeholder 4"/>
          <p:cNvSpPr>
            <a:spLocks noGrp="1"/>
          </p:cNvSpPr>
          <p:nvPr>
            <p:ph type="ftr" sz="quarter" idx="11"/>
          </p:nvPr>
        </p:nvSpPr>
        <p:spPr>
          <a:xfrm>
            <a:off x="1371600" y="4323845"/>
            <a:ext cx="6400800" cy="365125"/>
          </a:xfrm>
        </p:spPr>
        <p:txBody>
          <a:bodyPr/>
          <a:lstStyle/>
          <a:p>
            <a:endParaRPr lang="ro-RO"/>
          </a:p>
        </p:txBody>
      </p:sp>
      <p:sp>
        <p:nvSpPr>
          <p:cNvPr id="6" name="Slide Number Placeholder 5"/>
          <p:cNvSpPr>
            <a:spLocks noGrp="1"/>
          </p:cNvSpPr>
          <p:nvPr>
            <p:ph type="sldNum" sz="quarter" idx="12"/>
          </p:nvPr>
        </p:nvSpPr>
        <p:spPr>
          <a:xfrm>
            <a:off x="8077200" y="1430866"/>
            <a:ext cx="2743200" cy="365125"/>
          </a:xfrm>
        </p:spPr>
        <p:txBody>
          <a:bodyPr/>
          <a:lstStyle/>
          <a:p>
            <a:fld id="{6A1D4D4E-78D0-4E34-84E3-33D2368E43E3}" type="slidenum">
              <a:rPr lang="ro-RO" smtClean="0"/>
              <a:t>‹#›</a:t>
            </a:fld>
            <a:endParaRPr lang="ro-RO"/>
          </a:p>
        </p:txBody>
      </p:sp>
    </p:spTree>
    <p:extLst>
      <p:ext uri="{BB962C8B-B14F-4D97-AF65-F5344CB8AC3E}">
        <p14:creationId xmlns:p14="http://schemas.microsoft.com/office/powerpoint/2010/main" val="6190212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A28B233-AFF1-4520-8211-8F5C85DB000E}" type="datetimeFigureOut">
              <a:rPr lang="ro-RO" smtClean="0"/>
              <a:t>02.07.2022</a:t>
            </a:fld>
            <a:endParaRPr lang="ro-RO"/>
          </a:p>
        </p:txBody>
      </p:sp>
      <p:sp>
        <p:nvSpPr>
          <p:cNvPr id="5" name="Footer Placeholder 4"/>
          <p:cNvSpPr>
            <a:spLocks noGrp="1"/>
          </p:cNvSpPr>
          <p:nvPr>
            <p:ph type="ftr" sz="quarter" idx="11"/>
          </p:nvPr>
        </p:nvSpPr>
        <p:spPr/>
        <p:txBody>
          <a:bodyPr/>
          <a:lstStyle/>
          <a:p>
            <a:endParaRPr lang="ro-RO"/>
          </a:p>
        </p:txBody>
      </p:sp>
      <p:sp>
        <p:nvSpPr>
          <p:cNvPr id="6" name="Slide Number Placeholder 5"/>
          <p:cNvSpPr>
            <a:spLocks noGrp="1"/>
          </p:cNvSpPr>
          <p:nvPr>
            <p:ph type="sldNum" sz="quarter" idx="12"/>
          </p:nvPr>
        </p:nvSpPr>
        <p:spPr/>
        <p:txBody>
          <a:bodyPr/>
          <a:lstStyle/>
          <a:p>
            <a:fld id="{6A1D4D4E-78D0-4E34-84E3-33D2368E43E3}" type="slidenum">
              <a:rPr lang="ro-RO" smtClean="0"/>
              <a:t>‹#›</a:t>
            </a:fld>
            <a:endParaRPr lang="ro-RO"/>
          </a:p>
        </p:txBody>
      </p:sp>
    </p:spTree>
    <p:extLst>
      <p:ext uri="{BB962C8B-B14F-4D97-AF65-F5344CB8AC3E}">
        <p14:creationId xmlns:p14="http://schemas.microsoft.com/office/powerpoint/2010/main" val="18389026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8A28B233-AFF1-4520-8211-8F5C85DB000E}" type="datetimeFigureOut">
              <a:rPr lang="ro-RO" smtClean="0"/>
              <a:t>02.07.2022</a:t>
            </a:fld>
            <a:endParaRPr lang="ro-RO"/>
          </a:p>
        </p:txBody>
      </p:sp>
      <p:sp>
        <p:nvSpPr>
          <p:cNvPr id="5" name="Footer Placeholder 4"/>
          <p:cNvSpPr>
            <a:spLocks noGrp="1"/>
          </p:cNvSpPr>
          <p:nvPr>
            <p:ph type="ftr" sz="quarter" idx="11"/>
          </p:nvPr>
        </p:nvSpPr>
        <p:spPr>
          <a:xfrm>
            <a:off x="685800" y="381001"/>
            <a:ext cx="6991492" cy="364065"/>
          </a:xfrm>
        </p:spPr>
        <p:txBody>
          <a:bodyPr/>
          <a:lstStyle/>
          <a:p>
            <a:endParaRPr lang="ro-RO"/>
          </a:p>
        </p:txBody>
      </p:sp>
      <p:sp>
        <p:nvSpPr>
          <p:cNvPr id="6" name="Slide Number Placeholder 5"/>
          <p:cNvSpPr>
            <a:spLocks noGrp="1"/>
          </p:cNvSpPr>
          <p:nvPr>
            <p:ph type="sldNum" sz="quarter" idx="12"/>
          </p:nvPr>
        </p:nvSpPr>
        <p:spPr>
          <a:xfrm>
            <a:off x="10862452" y="381000"/>
            <a:ext cx="643748" cy="365125"/>
          </a:xfrm>
        </p:spPr>
        <p:txBody>
          <a:bodyPr/>
          <a:lstStyle/>
          <a:p>
            <a:fld id="{6A1D4D4E-78D0-4E34-84E3-33D2368E43E3}" type="slidenum">
              <a:rPr lang="ro-RO" smtClean="0"/>
              <a:t>‹#›</a:t>
            </a:fld>
            <a:endParaRPr lang="ro-RO"/>
          </a:p>
        </p:txBody>
      </p:sp>
    </p:spTree>
    <p:extLst>
      <p:ext uri="{BB962C8B-B14F-4D97-AF65-F5344CB8AC3E}">
        <p14:creationId xmlns:p14="http://schemas.microsoft.com/office/powerpoint/2010/main" val="17065613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A28B233-AFF1-4520-8211-8F5C85DB000E}" type="datetimeFigureOut">
              <a:rPr lang="ro-RO" smtClean="0"/>
              <a:t>02.07.2022</a:t>
            </a:fld>
            <a:endParaRPr lang="ro-RO"/>
          </a:p>
        </p:txBody>
      </p:sp>
      <p:sp>
        <p:nvSpPr>
          <p:cNvPr id="6" name="Footer Placeholder 5"/>
          <p:cNvSpPr>
            <a:spLocks noGrp="1"/>
          </p:cNvSpPr>
          <p:nvPr>
            <p:ph type="ftr" sz="quarter" idx="11"/>
          </p:nvPr>
        </p:nvSpPr>
        <p:spPr/>
        <p:txBody>
          <a:bodyPr/>
          <a:lstStyle/>
          <a:p>
            <a:endParaRPr lang="ro-RO"/>
          </a:p>
        </p:txBody>
      </p:sp>
      <p:sp>
        <p:nvSpPr>
          <p:cNvPr id="7" name="Slide Number Placeholder 6"/>
          <p:cNvSpPr>
            <a:spLocks noGrp="1"/>
          </p:cNvSpPr>
          <p:nvPr>
            <p:ph type="sldNum" sz="quarter" idx="12"/>
          </p:nvPr>
        </p:nvSpPr>
        <p:spPr/>
        <p:txBody>
          <a:bodyPr/>
          <a:lstStyle/>
          <a:p>
            <a:fld id="{6A1D4D4E-78D0-4E34-84E3-33D2368E43E3}" type="slidenum">
              <a:rPr lang="ro-RO" smtClean="0"/>
              <a:t>‹#›</a:t>
            </a:fld>
            <a:endParaRPr lang="ro-RO"/>
          </a:p>
        </p:txBody>
      </p:sp>
    </p:spTree>
    <p:extLst>
      <p:ext uri="{BB962C8B-B14F-4D97-AF65-F5344CB8AC3E}">
        <p14:creationId xmlns:p14="http://schemas.microsoft.com/office/powerpoint/2010/main" val="37758914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28B233-AFF1-4520-8211-8F5C85DB000E}" type="datetimeFigureOut">
              <a:rPr lang="ro-RO" smtClean="0"/>
              <a:t>02.07.2022</a:t>
            </a:fld>
            <a:endParaRPr lang="ro-RO"/>
          </a:p>
        </p:txBody>
      </p:sp>
      <p:sp>
        <p:nvSpPr>
          <p:cNvPr id="8" name="Footer Placeholder 7"/>
          <p:cNvSpPr>
            <a:spLocks noGrp="1"/>
          </p:cNvSpPr>
          <p:nvPr>
            <p:ph type="ftr" sz="quarter" idx="11"/>
          </p:nvPr>
        </p:nvSpPr>
        <p:spPr/>
        <p:txBody>
          <a:bodyPr/>
          <a:lstStyle/>
          <a:p>
            <a:endParaRPr lang="ro-RO"/>
          </a:p>
        </p:txBody>
      </p:sp>
      <p:sp>
        <p:nvSpPr>
          <p:cNvPr id="9" name="Slide Number Placeholder 8"/>
          <p:cNvSpPr>
            <a:spLocks noGrp="1"/>
          </p:cNvSpPr>
          <p:nvPr>
            <p:ph type="sldNum" sz="quarter" idx="12"/>
          </p:nvPr>
        </p:nvSpPr>
        <p:spPr/>
        <p:txBody>
          <a:bodyPr/>
          <a:lstStyle/>
          <a:p>
            <a:fld id="{6A1D4D4E-78D0-4E34-84E3-33D2368E43E3}" type="slidenum">
              <a:rPr lang="ro-RO" smtClean="0"/>
              <a:t>‹#›</a:t>
            </a:fld>
            <a:endParaRPr lang="ro-RO"/>
          </a:p>
        </p:txBody>
      </p:sp>
    </p:spTree>
    <p:extLst>
      <p:ext uri="{BB962C8B-B14F-4D97-AF65-F5344CB8AC3E}">
        <p14:creationId xmlns:p14="http://schemas.microsoft.com/office/powerpoint/2010/main" val="36077774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A28B233-AFF1-4520-8211-8F5C85DB000E}" type="datetimeFigureOut">
              <a:rPr lang="ro-RO" smtClean="0"/>
              <a:t>02.07.2022</a:t>
            </a:fld>
            <a:endParaRPr lang="ro-RO"/>
          </a:p>
        </p:txBody>
      </p:sp>
      <p:sp>
        <p:nvSpPr>
          <p:cNvPr id="4" name="Footer Placeholder 3"/>
          <p:cNvSpPr>
            <a:spLocks noGrp="1"/>
          </p:cNvSpPr>
          <p:nvPr>
            <p:ph type="ftr" sz="quarter" idx="11"/>
          </p:nvPr>
        </p:nvSpPr>
        <p:spPr/>
        <p:txBody>
          <a:bodyPr/>
          <a:lstStyle/>
          <a:p>
            <a:endParaRPr lang="ro-RO"/>
          </a:p>
        </p:txBody>
      </p:sp>
      <p:sp>
        <p:nvSpPr>
          <p:cNvPr id="5" name="Slide Number Placeholder 4"/>
          <p:cNvSpPr>
            <a:spLocks noGrp="1"/>
          </p:cNvSpPr>
          <p:nvPr>
            <p:ph type="sldNum" sz="quarter" idx="12"/>
          </p:nvPr>
        </p:nvSpPr>
        <p:spPr/>
        <p:txBody>
          <a:bodyPr/>
          <a:lstStyle/>
          <a:p>
            <a:fld id="{6A1D4D4E-78D0-4E34-84E3-33D2368E43E3}" type="slidenum">
              <a:rPr lang="ro-RO" smtClean="0"/>
              <a:t>‹#›</a:t>
            </a:fld>
            <a:endParaRPr lang="ro-RO"/>
          </a:p>
        </p:txBody>
      </p:sp>
    </p:spTree>
    <p:extLst>
      <p:ext uri="{BB962C8B-B14F-4D97-AF65-F5344CB8AC3E}">
        <p14:creationId xmlns:p14="http://schemas.microsoft.com/office/powerpoint/2010/main" val="12416033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A28B233-AFF1-4520-8211-8F5C85DB000E}" type="datetimeFigureOut">
              <a:rPr lang="ro-RO" smtClean="0"/>
              <a:t>02.07.2022</a:t>
            </a:fld>
            <a:endParaRPr lang="ro-RO"/>
          </a:p>
        </p:txBody>
      </p:sp>
      <p:sp>
        <p:nvSpPr>
          <p:cNvPr id="3" name="Footer Placeholder 2"/>
          <p:cNvSpPr>
            <a:spLocks noGrp="1"/>
          </p:cNvSpPr>
          <p:nvPr>
            <p:ph type="ftr" sz="quarter" idx="11"/>
          </p:nvPr>
        </p:nvSpPr>
        <p:spPr/>
        <p:txBody>
          <a:bodyPr/>
          <a:lstStyle/>
          <a:p>
            <a:endParaRPr lang="ro-RO"/>
          </a:p>
        </p:txBody>
      </p:sp>
      <p:sp>
        <p:nvSpPr>
          <p:cNvPr id="4" name="Slide Number Placeholder 3"/>
          <p:cNvSpPr>
            <a:spLocks noGrp="1"/>
          </p:cNvSpPr>
          <p:nvPr>
            <p:ph type="sldNum" sz="quarter" idx="12"/>
          </p:nvPr>
        </p:nvSpPr>
        <p:spPr/>
        <p:txBody>
          <a:bodyPr/>
          <a:lstStyle/>
          <a:p>
            <a:fld id="{6A1D4D4E-78D0-4E34-84E3-33D2368E43E3}" type="slidenum">
              <a:rPr lang="ro-RO" smtClean="0"/>
              <a:t>‹#›</a:t>
            </a:fld>
            <a:endParaRPr lang="ro-RO"/>
          </a:p>
        </p:txBody>
      </p:sp>
    </p:spTree>
    <p:extLst>
      <p:ext uri="{BB962C8B-B14F-4D97-AF65-F5344CB8AC3E}">
        <p14:creationId xmlns:p14="http://schemas.microsoft.com/office/powerpoint/2010/main" val="27978232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A28B233-AFF1-4520-8211-8F5C85DB000E}" type="datetimeFigureOut">
              <a:rPr lang="ro-RO" smtClean="0"/>
              <a:t>02.07.2022</a:t>
            </a:fld>
            <a:endParaRPr lang="ro-RO"/>
          </a:p>
        </p:txBody>
      </p:sp>
      <p:sp>
        <p:nvSpPr>
          <p:cNvPr id="6" name="Footer Placeholder 5"/>
          <p:cNvSpPr>
            <a:spLocks noGrp="1"/>
          </p:cNvSpPr>
          <p:nvPr>
            <p:ph type="ftr" sz="quarter" idx="11"/>
          </p:nvPr>
        </p:nvSpPr>
        <p:spPr/>
        <p:txBody>
          <a:bodyPr/>
          <a:lstStyle/>
          <a:p>
            <a:endParaRPr lang="ro-RO"/>
          </a:p>
        </p:txBody>
      </p:sp>
      <p:sp>
        <p:nvSpPr>
          <p:cNvPr id="7" name="Slide Number Placeholder 6"/>
          <p:cNvSpPr>
            <a:spLocks noGrp="1"/>
          </p:cNvSpPr>
          <p:nvPr>
            <p:ph type="sldNum" sz="quarter" idx="12"/>
          </p:nvPr>
        </p:nvSpPr>
        <p:spPr/>
        <p:txBody>
          <a:bodyPr/>
          <a:lstStyle/>
          <a:p>
            <a:fld id="{6A1D4D4E-78D0-4E34-84E3-33D2368E43E3}" type="slidenum">
              <a:rPr lang="ro-RO" smtClean="0"/>
              <a:t>‹#›</a:t>
            </a:fld>
            <a:endParaRPr lang="ro-RO"/>
          </a:p>
        </p:txBody>
      </p:sp>
    </p:spTree>
    <p:extLst>
      <p:ext uri="{BB962C8B-B14F-4D97-AF65-F5344CB8AC3E}">
        <p14:creationId xmlns:p14="http://schemas.microsoft.com/office/powerpoint/2010/main" val="25425886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A28B233-AFF1-4520-8211-8F5C85DB000E}" type="datetimeFigureOut">
              <a:rPr lang="ro-RO" smtClean="0"/>
              <a:t>02.07.2022</a:t>
            </a:fld>
            <a:endParaRPr lang="ro-RO"/>
          </a:p>
        </p:txBody>
      </p:sp>
      <p:sp>
        <p:nvSpPr>
          <p:cNvPr id="6" name="Footer Placeholder 5"/>
          <p:cNvSpPr>
            <a:spLocks noGrp="1"/>
          </p:cNvSpPr>
          <p:nvPr>
            <p:ph type="ftr" sz="quarter" idx="11"/>
          </p:nvPr>
        </p:nvSpPr>
        <p:spPr/>
        <p:txBody>
          <a:bodyPr/>
          <a:lstStyle/>
          <a:p>
            <a:endParaRPr lang="ro-RO"/>
          </a:p>
        </p:txBody>
      </p:sp>
      <p:sp>
        <p:nvSpPr>
          <p:cNvPr id="7" name="Slide Number Placeholder 6"/>
          <p:cNvSpPr>
            <a:spLocks noGrp="1"/>
          </p:cNvSpPr>
          <p:nvPr>
            <p:ph type="sldNum" sz="quarter" idx="12"/>
          </p:nvPr>
        </p:nvSpPr>
        <p:spPr/>
        <p:txBody>
          <a:bodyPr/>
          <a:lstStyle/>
          <a:p>
            <a:fld id="{6A1D4D4E-78D0-4E34-84E3-33D2368E43E3}" type="slidenum">
              <a:rPr lang="ro-RO" smtClean="0"/>
              <a:t>‹#›</a:t>
            </a:fld>
            <a:endParaRPr lang="ro-RO"/>
          </a:p>
        </p:txBody>
      </p:sp>
    </p:spTree>
    <p:extLst>
      <p:ext uri="{BB962C8B-B14F-4D97-AF65-F5344CB8AC3E}">
        <p14:creationId xmlns:p14="http://schemas.microsoft.com/office/powerpoint/2010/main" val="13366797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A28B233-AFF1-4520-8211-8F5C85DB000E}" type="datetimeFigureOut">
              <a:rPr lang="ro-RO" smtClean="0"/>
              <a:t>02.07.2022</a:t>
            </a:fld>
            <a:endParaRPr lang="ro-RO"/>
          </a:p>
        </p:txBody>
      </p:sp>
      <p:sp>
        <p:nvSpPr>
          <p:cNvPr id="6" name="Footer Placeholder 5"/>
          <p:cNvSpPr>
            <a:spLocks noGrp="1"/>
          </p:cNvSpPr>
          <p:nvPr>
            <p:ph type="ftr" sz="quarter" idx="11"/>
          </p:nvPr>
        </p:nvSpPr>
        <p:spPr/>
        <p:txBody>
          <a:bodyPr/>
          <a:lstStyle/>
          <a:p>
            <a:endParaRPr lang="ro-RO"/>
          </a:p>
        </p:txBody>
      </p:sp>
      <p:sp>
        <p:nvSpPr>
          <p:cNvPr id="7" name="Slide Number Placeholder 6"/>
          <p:cNvSpPr>
            <a:spLocks noGrp="1"/>
          </p:cNvSpPr>
          <p:nvPr>
            <p:ph type="sldNum" sz="quarter" idx="12"/>
          </p:nvPr>
        </p:nvSpPr>
        <p:spPr/>
        <p:txBody>
          <a:bodyPr/>
          <a:lstStyle/>
          <a:p>
            <a:fld id="{6A1D4D4E-78D0-4E34-84E3-33D2368E43E3}" type="slidenum">
              <a:rPr lang="ro-RO" smtClean="0"/>
              <a:t>‹#›</a:t>
            </a:fld>
            <a:endParaRPr lang="ro-RO"/>
          </a:p>
        </p:txBody>
      </p:sp>
    </p:spTree>
    <p:extLst>
      <p:ext uri="{BB962C8B-B14F-4D97-AF65-F5344CB8AC3E}">
        <p14:creationId xmlns:p14="http://schemas.microsoft.com/office/powerpoint/2010/main" val="12722958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8A28B233-AFF1-4520-8211-8F5C85DB000E}" type="datetimeFigureOut">
              <a:rPr lang="ro-RO" smtClean="0"/>
              <a:t>02.07.2022</a:t>
            </a:fld>
            <a:endParaRPr lang="ro-RO"/>
          </a:p>
        </p:txBody>
      </p:sp>
      <p:sp>
        <p:nvSpPr>
          <p:cNvPr id="6" name="Footer Placeholder 5"/>
          <p:cNvSpPr>
            <a:spLocks noGrp="1"/>
          </p:cNvSpPr>
          <p:nvPr>
            <p:ph type="ftr" sz="quarter" idx="11"/>
          </p:nvPr>
        </p:nvSpPr>
        <p:spPr>
          <a:xfrm>
            <a:off x="685800" y="379941"/>
            <a:ext cx="6991492" cy="365125"/>
          </a:xfrm>
        </p:spPr>
        <p:txBody>
          <a:bodyPr/>
          <a:lstStyle/>
          <a:p>
            <a:endParaRPr lang="ro-RO"/>
          </a:p>
        </p:txBody>
      </p:sp>
      <p:sp>
        <p:nvSpPr>
          <p:cNvPr id="7" name="Slide Number Placeholder 6"/>
          <p:cNvSpPr>
            <a:spLocks noGrp="1"/>
          </p:cNvSpPr>
          <p:nvPr>
            <p:ph type="sldNum" sz="quarter" idx="12"/>
          </p:nvPr>
        </p:nvSpPr>
        <p:spPr>
          <a:xfrm>
            <a:off x="10862452" y="381000"/>
            <a:ext cx="643748" cy="365125"/>
          </a:xfrm>
        </p:spPr>
        <p:txBody>
          <a:bodyPr/>
          <a:lstStyle/>
          <a:p>
            <a:fld id="{6A1D4D4E-78D0-4E34-84E3-33D2368E43E3}" type="slidenum">
              <a:rPr lang="ro-RO" smtClean="0"/>
              <a:t>‹#›</a:t>
            </a:fld>
            <a:endParaRPr lang="ro-RO"/>
          </a:p>
        </p:txBody>
      </p:sp>
    </p:spTree>
    <p:extLst>
      <p:ext uri="{BB962C8B-B14F-4D97-AF65-F5344CB8AC3E}">
        <p14:creationId xmlns:p14="http://schemas.microsoft.com/office/powerpoint/2010/main" val="386127761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8A28B233-AFF1-4520-8211-8F5C85DB000E}" type="datetimeFigureOut">
              <a:rPr lang="ro-RO" smtClean="0"/>
              <a:t>02.07.2022</a:t>
            </a:fld>
            <a:endParaRPr lang="ro-RO"/>
          </a:p>
        </p:txBody>
      </p:sp>
      <p:sp>
        <p:nvSpPr>
          <p:cNvPr id="6" name="Footer Placeholder 5"/>
          <p:cNvSpPr>
            <a:spLocks noGrp="1"/>
          </p:cNvSpPr>
          <p:nvPr>
            <p:ph type="ftr" sz="quarter" idx="11"/>
          </p:nvPr>
        </p:nvSpPr>
        <p:spPr>
          <a:xfrm>
            <a:off x="685800" y="379941"/>
            <a:ext cx="6991492" cy="365125"/>
          </a:xfrm>
        </p:spPr>
        <p:txBody>
          <a:bodyPr/>
          <a:lstStyle/>
          <a:p>
            <a:endParaRPr lang="ro-RO"/>
          </a:p>
        </p:txBody>
      </p:sp>
      <p:sp>
        <p:nvSpPr>
          <p:cNvPr id="7" name="Slide Number Placeholder 6"/>
          <p:cNvSpPr>
            <a:spLocks noGrp="1"/>
          </p:cNvSpPr>
          <p:nvPr>
            <p:ph type="sldNum" sz="quarter" idx="12"/>
          </p:nvPr>
        </p:nvSpPr>
        <p:spPr>
          <a:xfrm>
            <a:off x="10862452" y="381000"/>
            <a:ext cx="643748" cy="365125"/>
          </a:xfrm>
        </p:spPr>
        <p:txBody>
          <a:bodyPr/>
          <a:lstStyle/>
          <a:p>
            <a:fld id="{6A1D4D4E-78D0-4E34-84E3-33D2368E43E3}" type="slidenum">
              <a:rPr lang="ro-RO" smtClean="0"/>
              <a:t>‹#›</a:t>
            </a:fld>
            <a:endParaRPr lang="ro-RO"/>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7438472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8A28B233-AFF1-4520-8211-8F5C85DB000E}" type="datetimeFigureOut">
              <a:rPr lang="ro-RO" smtClean="0"/>
              <a:t>02.07.2022</a:t>
            </a:fld>
            <a:endParaRPr lang="ro-RO"/>
          </a:p>
        </p:txBody>
      </p:sp>
      <p:sp>
        <p:nvSpPr>
          <p:cNvPr id="6" name="Footer Placeholder 5"/>
          <p:cNvSpPr>
            <a:spLocks noGrp="1"/>
          </p:cNvSpPr>
          <p:nvPr>
            <p:ph type="ftr" sz="quarter" idx="11"/>
          </p:nvPr>
        </p:nvSpPr>
        <p:spPr>
          <a:xfrm>
            <a:off x="685800" y="378883"/>
            <a:ext cx="6991492" cy="365125"/>
          </a:xfrm>
        </p:spPr>
        <p:txBody>
          <a:bodyPr/>
          <a:lstStyle/>
          <a:p>
            <a:endParaRPr lang="ro-RO"/>
          </a:p>
        </p:txBody>
      </p:sp>
      <p:sp>
        <p:nvSpPr>
          <p:cNvPr id="7" name="Slide Number Placeholder 6"/>
          <p:cNvSpPr>
            <a:spLocks noGrp="1"/>
          </p:cNvSpPr>
          <p:nvPr>
            <p:ph type="sldNum" sz="quarter" idx="12"/>
          </p:nvPr>
        </p:nvSpPr>
        <p:spPr>
          <a:xfrm>
            <a:off x="10862452" y="381000"/>
            <a:ext cx="643748" cy="365125"/>
          </a:xfrm>
        </p:spPr>
        <p:txBody>
          <a:bodyPr/>
          <a:lstStyle/>
          <a:p>
            <a:fld id="{6A1D4D4E-78D0-4E34-84E3-33D2368E43E3}" type="slidenum">
              <a:rPr lang="ro-RO" smtClean="0"/>
              <a:t>‹#›</a:t>
            </a:fld>
            <a:endParaRPr lang="ro-RO"/>
          </a:p>
        </p:txBody>
      </p:sp>
    </p:spTree>
    <p:extLst>
      <p:ext uri="{BB962C8B-B14F-4D97-AF65-F5344CB8AC3E}">
        <p14:creationId xmlns:p14="http://schemas.microsoft.com/office/powerpoint/2010/main" val="386340101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8A28B233-AFF1-4520-8211-8F5C85DB000E}" type="datetimeFigureOut">
              <a:rPr lang="ro-RO" smtClean="0"/>
              <a:t>02.07.2022</a:t>
            </a:fld>
            <a:endParaRPr lang="ro-RO"/>
          </a:p>
        </p:txBody>
      </p:sp>
      <p:sp>
        <p:nvSpPr>
          <p:cNvPr id="4" name="Footer Placeholder 3"/>
          <p:cNvSpPr>
            <a:spLocks noGrp="1"/>
          </p:cNvSpPr>
          <p:nvPr>
            <p:ph type="ftr" sz="quarter" idx="11"/>
          </p:nvPr>
        </p:nvSpPr>
        <p:spPr/>
        <p:txBody>
          <a:bodyPr/>
          <a:lstStyle/>
          <a:p>
            <a:endParaRPr lang="ro-RO"/>
          </a:p>
        </p:txBody>
      </p:sp>
      <p:sp>
        <p:nvSpPr>
          <p:cNvPr id="5" name="Slide Number Placeholder 4"/>
          <p:cNvSpPr>
            <a:spLocks noGrp="1"/>
          </p:cNvSpPr>
          <p:nvPr>
            <p:ph type="sldNum" sz="quarter" idx="12"/>
          </p:nvPr>
        </p:nvSpPr>
        <p:spPr/>
        <p:txBody>
          <a:bodyPr/>
          <a:lstStyle/>
          <a:p>
            <a:fld id="{6A1D4D4E-78D0-4E34-84E3-33D2368E43E3}" type="slidenum">
              <a:rPr lang="ro-RO" smtClean="0"/>
              <a:t>‹#›</a:t>
            </a:fld>
            <a:endParaRPr lang="ro-RO"/>
          </a:p>
        </p:txBody>
      </p:sp>
    </p:spTree>
    <p:extLst>
      <p:ext uri="{BB962C8B-B14F-4D97-AF65-F5344CB8AC3E}">
        <p14:creationId xmlns:p14="http://schemas.microsoft.com/office/powerpoint/2010/main" val="63557308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8A28B233-AFF1-4520-8211-8F5C85DB000E}" type="datetimeFigureOut">
              <a:rPr lang="ro-RO" smtClean="0"/>
              <a:t>02.07.2022</a:t>
            </a:fld>
            <a:endParaRPr lang="ro-RO"/>
          </a:p>
        </p:txBody>
      </p:sp>
      <p:sp>
        <p:nvSpPr>
          <p:cNvPr id="4" name="Footer Placeholder 3"/>
          <p:cNvSpPr>
            <a:spLocks noGrp="1"/>
          </p:cNvSpPr>
          <p:nvPr>
            <p:ph type="ftr" sz="quarter" idx="11"/>
          </p:nvPr>
        </p:nvSpPr>
        <p:spPr/>
        <p:txBody>
          <a:bodyPr/>
          <a:lstStyle/>
          <a:p>
            <a:endParaRPr lang="ro-RO"/>
          </a:p>
        </p:txBody>
      </p:sp>
      <p:sp>
        <p:nvSpPr>
          <p:cNvPr id="5" name="Slide Number Placeholder 4"/>
          <p:cNvSpPr>
            <a:spLocks noGrp="1"/>
          </p:cNvSpPr>
          <p:nvPr>
            <p:ph type="sldNum" sz="quarter" idx="12"/>
          </p:nvPr>
        </p:nvSpPr>
        <p:spPr/>
        <p:txBody>
          <a:bodyPr/>
          <a:lstStyle/>
          <a:p>
            <a:fld id="{6A1D4D4E-78D0-4E34-84E3-33D2368E43E3}" type="slidenum">
              <a:rPr lang="ro-RO" smtClean="0"/>
              <a:t>‹#›</a:t>
            </a:fld>
            <a:endParaRPr lang="ro-RO"/>
          </a:p>
        </p:txBody>
      </p:sp>
    </p:spTree>
    <p:extLst>
      <p:ext uri="{BB962C8B-B14F-4D97-AF65-F5344CB8AC3E}">
        <p14:creationId xmlns:p14="http://schemas.microsoft.com/office/powerpoint/2010/main" val="33125166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A28B233-AFF1-4520-8211-8F5C85DB000E}" type="datetimeFigureOut">
              <a:rPr lang="ro-RO" smtClean="0"/>
              <a:t>02.07.2022</a:t>
            </a:fld>
            <a:endParaRPr lang="ro-RO"/>
          </a:p>
        </p:txBody>
      </p:sp>
      <p:sp>
        <p:nvSpPr>
          <p:cNvPr id="5" name="Footer Placeholder 4"/>
          <p:cNvSpPr>
            <a:spLocks noGrp="1"/>
          </p:cNvSpPr>
          <p:nvPr>
            <p:ph type="ftr" sz="quarter" idx="11"/>
          </p:nvPr>
        </p:nvSpPr>
        <p:spPr/>
        <p:txBody>
          <a:bodyPr/>
          <a:lstStyle/>
          <a:p>
            <a:endParaRPr lang="ro-RO"/>
          </a:p>
        </p:txBody>
      </p:sp>
      <p:sp>
        <p:nvSpPr>
          <p:cNvPr id="6" name="Slide Number Placeholder 5"/>
          <p:cNvSpPr>
            <a:spLocks noGrp="1"/>
          </p:cNvSpPr>
          <p:nvPr>
            <p:ph type="sldNum" sz="quarter" idx="12"/>
          </p:nvPr>
        </p:nvSpPr>
        <p:spPr/>
        <p:txBody>
          <a:bodyPr/>
          <a:lstStyle/>
          <a:p>
            <a:fld id="{6A1D4D4E-78D0-4E34-84E3-33D2368E43E3}" type="slidenum">
              <a:rPr lang="ro-RO" smtClean="0"/>
              <a:t>‹#›</a:t>
            </a:fld>
            <a:endParaRPr lang="ro-RO"/>
          </a:p>
        </p:txBody>
      </p:sp>
    </p:spTree>
    <p:extLst>
      <p:ext uri="{BB962C8B-B14F-4D97-AF65-F5344CB8AC3E}">
        <p14:creationId xmlns:p14="http://schemas.microsoft.com/office/powerpoint/2010/main" val="168187089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8A28B233-AFF1-4520-8211-8F5C85DB000E}" type="datetimeFigureOut">
              <a:rPr lang="ro-RO" smtClean="0"/>
              <a:t>02.07.2022</a:t>
            </a:fld>
            <a:endParaRPr lang="ro-RO"/>
          </a:p>
        </p:txBody>
      </p:sp>
      <p:sp>
        <p:nvSpPr>
          <p:cNvPr id="5" name="Footer Placeholder 4"/>
          <p:cNvSpPr>
            <a:spLocks noGrp="1"/>
          </p:cNvSpPr>
          <p:nvPr>
            <p:ph type="ftr" sz="quarter" idx="11"/>
          </p:nvPr>
        </p:nvSpPr>
        <p:spPr>
          <a:xfrm>
            <a:off x="685800" y="381000"/>
            <a:ext cx="6991492" cy="365125"/>
          </a:xfrm>
        </p:spPr>
        <p:txBody>
          <a:bodyPr/>
          <a:lstStyle/>
          <a:p>
            <a:endParaRPr lang="ro-RO"/>
          </a:p>
        </p:txBody>
      </p:sp>
      <p:sp>
        <p:nvSpPr>
          <p:cNvPr id="6" name="Slide Number Placeholder 5"/>
          <p:cNvSpPr>
            <a:spLocks noGrp="1"/>
          </p:cNvSpPr>
          <p:nvPr>
            <p:ph type="sldNum" sz="quarter" idx="12"/>
          </p:nvPr>
        </p:nvSpPr>
        <p:spPr>
          <a:xfrm>
            <a:off x="10862452" y="381000"/>
            <a:ext cx="643748" cy="365125"/>
          </a:xfrm>
        </p:spPr>
        <p:txBody>
          <a:bodyPr/>
          <a:lstStyle/>
          <a:p>
            <a:fld id="{6A1D4D4E-78D0-4E34-84E3-33D2368E43E3}" type="slidenum">
              <a:rPr lang="ro-RO" smtClean="0"/>
              <a:t>‹#›</a:t>
            </a:fld>
            <a:endParaRPr lang="ro-RO"/>
          </a:p>
        </p:txBody>
      </p:sp>
    </p:spTree>
    <p:extLst>
      <p:ext uri="{BB962C8B-B14F-4D97-AF65-F5344CB8AC3E}">
        <p14:creationId xmlns:p14="http://schemas.microsoft.com/office/powerpoint/2010/main" val="22530011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8A28B233-AFF1-4520-8211-8F5C85DB000E}" type="datetimeFigureOut">
              <a:rPr lang="ro-RO" smtClean="0"/>
              <a:t>02.07.2022</a:t>
            </a:fld>
            <a:endParaRPr lang="ro-RO"/>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ro-RO"/>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A1D4D4E-78D0-4E34-84E3-33D2368E43E3}" type="slidenum">
              <a:rPr lang="ro-RO" smtClean="0"/>
              <a:t>‹#›</a:t>
            </a:fld>
            <a:endParaRPr lang="ro-RO"/>
          </a:p>
        </p:txBody>
      </p:sp>
    </p:spTree>
    <p:extLst>
      <p:ext uri="{BB962C8B-B14F-4D97-AF65-F5344CB8AC3E}">
        <p14:creationId xmlns:p14="http://schemas.microsoft.com/office/powerpoint/2010/main" val="957771704"/>
      </p:ext>
    </p:extLst>
  </p:cSld>
  <p:clrMap bg1="dk1" tx1="lt1" bg2="dk2" tx2="lt2" accent1="accent1" accent2="accent2" accent3="accent3" accent4="accent4" accent5="accent5" accent6="accent6" hlink="hlink" folHlink="folHlink"/>
  <p:sldLayoutIdLst>
    <p:sldLayoutId id="2147483676" r:id="rId1"/>
    <p:sldLayoutId id="2147483677" r:id="rId2"/>
    <p:sldLayoutId id="2147483678" r:id="rId3"/>
    <p:sldLayoutId id="2147483679" r:id="rId4"/>
    <p:sldLayoutId id="2147483680" r:id="rId5"/>
    <p:sldLayoutId id="2147483681" r:id="rId6"/>
    <p:sldLayoutId id="2147483682" r:id="rId7"/>
    <p:sldLayoutId id="2147483683" r:id="rId8"/>
    <p:sldLayoutId id="2147483684" r:id="rId9"/>
    <p:sldLayoutId id="2147483685" r:id="rId10"/>
    <p:sldLayoutId id="2147483686" r:id="rId11"/>
    <p:sldLayoutId id="2147483687" r:id="rId12"/>
    <p:sldLayoutId id="2147483688" r:id="rId13"/>
    <p:sldLayoutId id="2147483689" r:id="rId14"/>
    <p:sldLayoutId id="2147483690" r:id="rId15"/>
    <p:sldLayoutId id="2147483691" r:id="rId16"/>
    <p:sldLayoutId id="2147483692"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geograph.org.uk/photo/4805076" TargetMode="External"/><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1.png"/><Relationship Id="rId1" Type="http://schemas.openxmlformats.org/officeDocument/2006/relationships/slideLayout" Target="../slideLayouts/slideLayout8.xml"/><Relationship Id="rId4" Type="http://schemas.openxmlformats.org/officeDocument/2006/relationships/hyperlink" Target="https://www.flickr.com/photos/russellcharters/21641324198/" TargetMode="Externa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1.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png"/><Relationship Id="rId1" Type="http://schemas.openxmlformats.org/officeDocument/2006/relationships/slideLayout" Target="../slideLayouts/slideLayout11.xml"/><Relationship Id="rId4" Type="http://schemas.openxmlformats.org/officeDocument/2006/relationships/hyperlink" Target="https://sergiocaredda.eu/organisation/organisation-design/strategy-frameworks-the-theory-and-the-practice/?share=email" TargetMode="Externa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png"/><Relationship Id="rId1" Type="http://schemas.openxmlformats.org/officeDocument/2006/relationships/slideLayout" Target="../slideLayouts/slideLayout11.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1.png"/><Relationship Id="rId1" Type="http://schemas.openxmlformats.org/officeDocument/2006/relationships/slideLayout" Target="../slideLayouts/slideLayout11.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9.xml.rels><?xml version="1.0" encoding="UTF-8" standalone="yes"?>
<Relationships xmlns="http://schemas.openxmlformats.org/package/2006/relationships"><Relationship Id="rId3" Type="http://schemas.openxmlformats.org/officeDocument/2006/relationships/hyperlink" Target="https://overbr.com.br/noticias/marketing-digital-b2b-5-maneiras-de-otimizar-a-estrategia" TargetMode="External"/><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doi.org/10.1108/IJCHM-Dec-2011-0228" TargetMode="External"/><Relationship Id="rId2" Type="http://schemas.openxmlformats.org/officeDocument/2006/relationships/image" Target="../media/image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1EA5387D-64D8-4D6C-B109-FF4E81DF60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a:extLst>
              <a:ext uri="{FF2B5EF4-FFF2-40B4-BE49-F238E27FC236}">
                <a16:creationId xmlns:a16="http://schemas.microsoft.com/office/drawing/2014/main" id="{F774CB6C-E737-6CE8-338F-2929E2FB64EA}"/>
              </a:ext>
            </a:extLst>
          </p:cNvPr>
          <p:cNvPicPr>
            <a:picLocks noChangeAspect="1"/>
          </p:cNvPicPr>
          <p:nvPr/>
        </p:nvPicPr>
        <p:blipFill rotWithShape="1">
          <a:blip r:embed="rId2">
            <a:alphaModFix amt="30000"/>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2200" b="13214"/>
          <a:stretch/>
        </p:blipFill>
        <p:spPr>
          <a:xfrm>
            <a:off x="20" y="10"/>
            <a:ext cx="12191980" cy="6857990"/>
          </a:xfrm>
          <a:prstGeom prst="rect">
            <a:avLst/>
          </a:prstGeom>
        </p:spPr>
      </p:pic>
      <p:sp>
        <p:nvSpPr>
          <p:cNvPr id="2" name="Title 1">
            <a:extLst>
              <a:ext uri="{FF2B5EF4-FFF2-40B4-BE49-F238E27FC236}">
                <a16:creationId xmlns:a16="http://schemas.microsoft.com/office/drawing/2014/main" id="{04B7212D-1117-6C3E-2711-FACB470CF179}"/>
              </a:ext>
            </a:extLst>
          </p:cNvPr>
          <p:cNvSpPr>
            <a:spLocks noGrp="1"/>
          </p:cNvSpPr>
          <p:nvPr>
            <p:ph type="title"/>
          </p:nvPr>
        </p:nvSpPr>
        <p:spPr>
          <a:xfrm>
            <a:off x="2895600" y="764373"/>
            <a:ext cx="8610600" cy="1293028"/>
          </a:xfrm>
        </p:spPr>
        <p:txBody>
          <a:bodyPr>
            <a:normAutofit/>
          </a:bodyPr>
          <a:lstStyle/>
          <a:p>
            <a:r>
              <a:rPr lang="en-GB" dirty="0"/>
              <a:t>Marketing Essentials</a:t>
            </a:r>
            <a:endParaRPr lang="ro-RO" dirty="0"/>
          </a:p>
        </p:txBody>
      </p:sp>
      <p:sp>
        <p:nvSpPr>
          <p:cNvPr id="3" name="Content Placeholder 2">
            <a:extLst>
              <a:ext uri="{FF2B5EF4-FFF2-40B4-BE49-F238E27FC236}">
                <a16:creationId xmlns:a16="http://schemas.microsoft.com/office/drawing/2014/main" id="{FA64A053-09CF-0C3A-2136-ED1A783457D0}"/>
              </a:ext>
            </a:extLst>
          </p:cNvPr>
          <p:cNvSpPr>
            <a:spLocks noGrp="1"/>
          </p:cNvSpPr>
          <p:nvPr>
            <p:ph idx="1"/>
          </p:nvPr>
        </p:nvSpPr>
        <p:spPr>
          <a:xfrm>
            <a:off x="685800" y="2194560"/>
            <a:ext cx="10820400" cy="4024125"/>
          </a:xfrm>
        </p:spPr>
        <p:txBody>
          <a:bodyPr>
            <a:normAutofit/>
          </a:bodyPr>
          <a:lstStyle/>
          <a:p>
            <a:pPr marL="0" indent="0">
              <a:buNone/>
            </a:pPr>
            <a:r>
              <a:rPr lang="en-GB" dirty="0"/>
              <a:t>Lecturer: </a:t>
            </a:r>
            <a:r>
              <a:rPr lang="en-GB" dirty="0" err="1"/>
              <a:t>Carys</a:t>
            </a:r>
            <a:r>
              <a:rPr lang="en-GB" dirty="0"/>
              <a:t> </a:t>
            </a:r>
            <a:r>
              <a:rPr lang="en-GB" dirty="0" err="1"/>
              <a:t>Cobley</a:t>
            </a:r>
            <a:endParaRPr lang="en-GB" dirty="0"/>
          </a:p>
          <a:p>
            <a:endParaRPr lang="en-GB" dirty="0"/>
          </a:p>
          <a:p>
            <a:endParaRPr lang="en-GB" dirty="0"/>
          </a:p>
          <a:p>
            <a:pPr marL="0" indent="0">
              <a:buNone/>
            </a:pPr>
            <a:r>
              <a:rPr lang="en-GB" dirty="0"/>
              <a:t>Crowne Plaza Hotel Dockland London</a:t>
            </a:r>
          </a:p>
          <a:p>
            <a:endParaRPr lang="en-GB" dirty="0"/>
          </a:p>
          <a:p>
            <a:pPr marL="0" indent="0">
              <a:buNone/>
            </a:pPr>
            <a:endParaRPr lang="en-GB" dirty="0"/>
          </a:p>
          <a:p>
            <a:pPr marL="0" indent="0">
              <a:buNone/>
            </a:pPr>
            <a:endParaRPr lang="en-GB" dirty="0"/>
          </a:p>
          <a:p>
            <a:pPr marL="457200" lvl="1" indent="0">
              <a:buNone/>
            </a:pPr>
            <a:r>
              <a:rPr lang="en-GB" dirty="0" err="1"/>
              <a:t>Teodor</a:t>
            </a:r>
            <a:r>
              <a:rPr lang="en-GB" dirty="0"/>
              <a:t> Bahrii 2020368</a:t>
            </a:r>
          </a:p>
          <a:p>
            <a:pPr marL="457200" lvl="1" indent="0">
              <a:buNone/>
            </a:pPr>
            <a:r>
              <a:rPr lang="en-GB" dirty="0"/>
              <a:t>University of Wales Trinity Saint David</a:t>
            </a:r>
            <a:endParaRPr lang="ro-RO" dirty="0"/>
          </a:p>
        </p:txBody>
      </p:sp>
    </p:spTree>
    <p:extLst>
      <p:ext uri="{BB962C8B-B14F-4D97-AF65-F5344CB8AC3E}">
        <p14:creationId xmlns:p14="http://schemas.microsoft.com/office/powerpoint/2010/main" val="98074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par>
                          <p:cTn id="7" fill="hold">
                            <p:stCondLst>
                              <p:cond delay="0"/>
                            </p:stCondLst>
                            <p:childTnLst>
                              <p:par>
                                <p:cTn id="8" presetID="2" presetClass="entr" presetSubtype="4" fill="hold" grpId="0" nodeType="afterEffect">
                                  <p:stCondLst>
                                    <p:cond delay="0"/>
                                  </p:stCondLst>
                                  <p:childTnLst>
                                    <p:set>
                                      <p:cBhvr>
                                        <p:cTn id="9" dur="1" fill="hold">
                                          <p:stCondLst>
                                            <p:cond delay="0"/>
                                          </p:stCondLst>
                                        </p:cTn>
                                        <p:tgtEl>
                                          <p:spTgt spid="3">
                                            <p:txEl>
                                              <p:pRg st="0" end="0"/>
                                            </p:txEl>
                                          </p:spTgt>
                                        </p:tgtEl>
                                        <p:attrNameLst>
                                          <p:attrName>style.visibility</p:attrName>
                                        </p:attrNameLst>
                                      </p:cBhvr>
                                      <p:to>
                                        <p:strVal val="visible"/>
                                      </p:to>
                                    </p:set>
                                    <p:anim calcmode="lin" valueType="num">
                                      <p:cBhvr additive="base">
                                        <p:cTn id="10"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1"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par>
                          <p:cTn id="12" fill="hold">
                            <p:stCondLst>
                              <p:cond delay="500"/>
                            </p:stCondLst>
                            <p:childTnLst>
                              <p:par>
                                <p:cTn id="13" presetID="2" presetClass="entr" presetSubtype="4" fill="hold" grpId="0" nodeType="after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 calcmode="lin" valueType="num">
                                      <p:cBhvr additive="base">
                                        <p:cTn id="1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par>
                          <p:cTn id="17" fill="hold">
                            <p:stCondLst>
                              <p:cond delay="1000"/>
                            </p:stCondLst>
                            <p:childTnLst>
                              <p:par>
                                <p:cTn id="18" presetID="2" presetClass="entr" presetSubtype="4" fill="hold" grpId="0" nodeType="afterEffect">
                                  <p:stCondLst>
                                    <p:cond delay="0"/>
                                  </p:stCondLst>
                                  <p:childTnLst>
                                    <p:set>
                                      <p:cBhvr>
                                        <p:cTn id="19" dur="1" fill="hold">
                                          <p:stCondLst>
                                            <p:cond delay="0"/>
                                          </p:stCondLst>
                                        </p:cTn>
                                        <p:tgtEl>
                                          <p:spTgt spid="3">
                                            <p:txEl>
                                              <p:pRg st="7" end="7"/>
                                            </p:txEl>
                                          </p:spTgt>
                                        </p:tgtEl>
                                        <p:attrNameLst>
                                          <p:attrName>style.visibility</p:attrName>
                                        </p:attrNameLst>
                                      </p:cBhvr>
                                      <p:to>
                                        <p:strVal val="visible"/>
                                      </p:to>
                                    </p:set>
                                    <p:anim calcmode="lin" valueType="num">
                                      <p:cBhvr additive="base">
                                        <p:cTn id="20"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par>
                          <p:cTn id="22" fill="hold">
                            <p:stCondLst>
                              <p:cond delay="1500"/>
                            </p:stCondLst>
                            <p:childTnLst>
                              <p:par>
                                <p:cTn id="23" presetID="2" presetClass="entr" presetSubtype="4" fill="hold" grpId="0" nodeType="after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anim calcmode="lin" valueType="num">
                                      <p:cBhvr additive="base">
                                        <p:cTn id="25"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BDFADFB3-3D44-49A8-AE3B-A87C61607F7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1">
            <a:extLst>
              <a:ext uri="{FF2B5EF4-FFF2-40B4-BE49-F238E27FC236}">
                <a16:creationId xmlns:a16="http://schemas.microsoft.com/office/drawing/2014/main" id="{DCB0ED61-82DC-D674-3954-3ED102988C46}"/>
              </a:ext>
            </a:extLst>
          </p:cNvPr>
          <p:cNvSpPr>
            <a:spLocks noGrp="1"/>
          </p:cNvSpPr>
          <p:nvPr>
            <p:ph type="title"/>
          </p:nvPr>
        </p:nvSpPr>
        <p:spPr>
          <a:xfrm>
            <a:off x="2895600" y="764373"/>
            <a:ext cx="8610600" cy="1293028"/>
          </a:xfrm>
        </p:spPr>
        <p:txBody>
          <a:bodyPr vert="horz" lIns="91440" tIns="45720" rIns="91440" bIns="45720" rtlCol="0" anchor="ctr">
            <a:normAutofit/>
          </a:bodyPr>
          <a:lstStyle/>
          <a:p>
            <a:pPr algn="r"/>
            <a:r>
              <a:rPr lang="en-US" sz="4000" kern="1200" cap="all" baseline="0" dirty="0">
                <a:solidFill>
                  <a:schemeClr val="tx1"/>
                </a:solidFill>
                <a:latin typeface="+mj-lt"/>
                <a:ea typeface="+mj-ea"/>
                <a:cs typeface="+mj-cs"/>
              </a:rPr>
              <a:t>Introduction</a:t>
            </a:r>
          </a:p>
        </p:txBody>
      </p:sp>
      <p:pic>
        <p:nvPicPr>
          <p:cNvPr id="6" name="Picture 5">
            <a:extLst>
              <a:ext uri="{FF2B5EF4-FFF2-40B4-BE49-F238E27FC236}">
                <a16:creationId xmlns:a16="http://schemas.microsoft.com/office/drawing/2014/main" id="{228645A9-83D1-5F69-F1D4-DF28B902F0F2}"/>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85800" y="1843548"/>
            <a:ext cx="4521200" cy="3644789"/>
          </a:xfrm>
          <a:prstGeom prst="rect">
            <a:avLst/>
          </a:prstGeom>
        </p:spPr>
      </p:pic>
      <p:sp>
        <p:nvSpPr>
          <p:cNvPr id="4" name="Text Placeholder 3">
            <a:extLst>
              <a:ext uri="{FF2B5EF4-FFF2-40B4-BE49-F238E27FC236}">
                <a16:creationId xmlns:a16="http://schemas.microsoft.com/office/drawing/2014/main" id="{B8408F5F-6E80-83FF-D37A-E6AE055467C4}"/>
              </a:ext>
            </a:extLst>
          </p:cNvPr>
          <p:cNvSpPr>
            <a:spLocks noGrp="1"/>
          </p:cNvSpPr>
          <p:nvPr>
            <p:ph type="body" sz="half" idx="2"/>
          </p:nvPr>
        </p:nvSpPr>
        <p:spPr>
          <a:xfrm>
            <a:off x="5689600" y="2194560"/>
            <a:ext cx="5816600" cy="4024125"/>
          </a:xfrm>
        </p:spPr>
        <p:txBody>
          <a:bodyPr vert="horz" lIns="91440" tIns="45720" rIns="91440" bIns="45720" rtlCol="0">
            <a:normAutofit/>
          </a:bodyPr>
          <a:lstStyle/>
          <a:p>
            <a:pPr marL="57150" indent="-285750">
              <a:buFont typeface="Wingdings" panose="05000000000000000000" pitchFamily="2" charset="2"/>
              <a:buChar char="Ø"/>
            </a:pPr>
            <a:r>
              <a:rPr lang="en-US" dirty="0"/>
              <a:t>Crowne Plaza is an elegant hotel in London that is part of the InterContinental Hotels Group family in the premium range.</a:t>
            </a:r>
          </a:p>
          <a:p>
            <a:pPr marL="57150" indent="-285750">
              <a:buFont typeface="Wingdings" panose="05000000000000000000" pitchFamily="2" charset="2"/>
              <a:buChar char="Ø"/>
            </a:pPr>
            <a:r>
              <a:rPr lang="en-US" dirty="0"/>
              <a:t> Crowne Plaza Dockland in London offers stylish accommodation and is just a 6-minute walk from Excel London Exhibition Center. The O2 Arena is just a 15-minute walk from the Emirates Cable Car and Victoria Station is just a 5-minute walk away. </a:t>
            </a:r>
          </a:p>
          <a:p>
            <a:pPr marL="57150" indent="-285750">
              <a:buFont typeface="Wingdings" panose="05000000000000000000" pitchFamily="2" charset="2"/>
              <a:buChar char="Ø"/>
            </a:pPr>
            <a:r>
              <a:rPr lang="en-US" dirty="0"/>
              <a:t>Crowne Plaza is for both personal and useful travel and offers its guests a sense of belonging and well-being, and with attention to detail in exceptional locations.</a:t>
            </a:r>
          </a:p>
        </p:txBody>
      </p:sp>
    </p:spTree>
    <p:extLst>
      <p:ext uri="{BB962C8B-B14F-4D97-AF65-F5344CB8AC3E}">
        <p14:creationId xmlns:p14="http://schemas.microsoft.com/office/powerpoint/2010/main" val="28806159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mph" presetSubtype="0" fill="hold" grpId="0" nodeType="afterEffect">
                                  <p:stCondLst>
                                    <p:cond delay="0"/>
                                  </p:stCondLst>
                                  <p:childTnLst>
                                    <p:animEffect transition="out" filter="fade">
                                      <p:cBhvr>
                                        <p:cTn id="6" dur="500" tmFilter="0, 0; .2, .5; .8, .5; 1, 0"/>
                                        <p:tgtEl>
                                          <p:spTgt spid="2"/>
                                        </p:tgtEl>
                                      </p:cBhvr>
                                    </p:animEffect>
                                    <p:animScale>
                                      <p:cBhvr>
                                        <p:cTn id="7" dur="250" autoRev="1" fill="hold"/>
                                        <p:tgtEl>
                                          <p:spTgt spid="2"/>
                                        </p:tgtEl>
                                      </p:cBhvr>
                                      <p:by x="105000" y="105000"/>
                                    </p:animScale>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Effect transition="in" filter="fade">
                                      <p:cBhvr>
                                        <p:cTn id="12" dur="1000"/>
                                        <p:tgtEl>
                                          <p:spTgt spid="4">
                                            <p:txEl>
                                              <p:pRg st="0" end="0"/>
                                            </p:txEl>
                                          </p:spTgt>
                                        </p:tgtEl>
                                      </p:cBhvr>
                                    </p:animEffect>
                                    <p:anim calcmode="lin" valueType="num">
                                      <p:cBhvr>
                                        <p:cTn id="13"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animEffect transition="in" filter="fade">
                                      <p:cBhvr>
                                        <p:cTn id="19" dur="1000"/>
                                        <p:tgtEl>
                                          <p:spTgt spid="4">
                                            <p:txEl>
                                              <p:pRg st="1" end="1"/>
                                            </p:txEl>
                                          </p:spTgt>
                                        </p:tgtEl>
                                      </p:cBhvr>
                                    </p:animEffect>
                                    <p:anim calcmode="lin" valueType="num">
                                      <p:cBhvr>
                                        <p:cTn id="20"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4">
                                            <p:txEl>
                                              <p:pRg st="2" end="2"/>
                                            </p:txEl>
                                          </p:spTgt>
                                        </p:tgtEl>
                                        <p:attrNameLst>
                                          <p:attrName>style.visibility</p:attrName>
                                        </p:attrNameLst>
                                      </p:cBhvr>
                                      <p:to>
                                        <p:strVal val="visible"/>
                                      </p:to>
                                    </p:set>
                                    <p:animEffect transition="in" filter="fade">
                                      <p:cBhvr>
                                        <p:cTn id="26" dur="1000"/>
                                        <p:tgtEl>
                                          <p:spTgt spid="4">
                                            <p:txEl>
                                              <p:pRg st="2" end="2"/>
                                            </p:txEl>
                                          </p:spTgt>
                                        </p:tgtEl>
                                      </p:cBhvr>
                                    </p:animEffect>
                                    <p:anim calcmode="lin" valueType="num">
                                      <p:cBhvr>
                                        <p:cTn id="27"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8"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37A6C5-FCE7-247D-8025-AAB0DA3938BF}"/>
              </a:ext>
            </a:extLst>
          </p:cNvPr>
          <p:cNvSpPr>
            <a:spLocks noGrp="1"/>
          </p:cNvSpPr>
          <p:nvPr>
            <p:ph type="title"/>
          </p:nvPr>
        </p:nvSpPr>
        <p:spPr>
          <a:xfrm>
            <a:off x="2895600" y="502157"/>
            <a:ext cx="8610600" cy="1293028"/>
          </a:xfrm>
        </p:spPr>
        <p:txBody>
          <a:bodyPr/>
          <a:lstStyle/>
          <a:p>
            <a:r>
              <a:rPr lang="en-GB" dirty="0"/>
              <a:t>Marketing Mix  4Ps </a:t>
            </a:r>
            <a:endParaRPr lang="ro-RO" dirty="0"/>
          </a:p>
        </p:txBody>
      </p:sp>
      <p:sp>
        <p:nvSpPr>
          <p:cNvPr id="3" name="Content Placeholder 2">
            <a:extLst>
              <a:ext uri="{FF2B5EF4-FFF2-40B4-BE49-F238E27FC236}">
                <a16:creationId xmlns:a16="http://schemas.microsoft.com/office/drawing/2014/main" id="{2E057764-1247-3F95-C10E-0F0924C09E6C}"/>
              </a:ext>
            </a:extLst>
          </p:cNvPr>
          <p:cNvSpPr>
            <a:spLocks noGrp="1"/>
          </p:cNvSpPr>
          <p:nvPr>
            <p:ph idx="1"/>
          </p:nvPr>
        </p:nvSpPr>
        <p:spPr/>
        <p:txBody>
          <a:bodyPr/>
          <a:lstStyle/>
          <a:p>
            <a:pPr marL="0" indent="0">
              <a:buNone/>
            </a:pPr>
            <a:r>
              <a:rPr lang="en-US" sz="1800" dirty="0"/>
              <a:t>In order to achieve the desired results on the market, you must develop marketing mix strategies.</a:t>
            </a:r>
          </a:p>
          <a:p>
            <a:pPr marL="0" indent="0">
              <a:buNone/>
            </a:pPr>
            <a:r>
              <a:rPr lang="en-US" sz="1800" dirty="0"/>
              <a:t>The marketing mix helps Crowne Plaza to choose and decide on the right marketing strategy. A marketing strategy also allocates resources and budget for various aspects and product development.</a:t>
            </a:r>
          </a:p>
          <a:p>
            <a:pPr marL="0" indent="0">
              <a:buNone/>
            </a:pPr>
            <a:r>
              <a:rPr lang="en-US" sz="1800" dirty="0"/>
              <a:t>The 4 marketing mix elements are the following:</a:t>
            </a:r>
          </a:p>
          <a:p>
            <a:pPr marL="0" indent="0">
              <a:buNone/>
            </a:pPr>
            <a:endParaRPr lang="en-US" dirty="0"/>
          </a:p>
          <a:p>
            <a:pPr marL="0" indent="0">
              <a:buNone/>
            </a:pPr>
            <a:endParaRPr lang="ro-RO" dirty="0"/>
          </a:p>
        </p:txBody>
      </p:sp>
      <p:graphicFrame>
        <p:nvGraphicFramePr>
          <p:cNvPr id="9" name="Diagram 8">
            <a:extLst>
              <a:ext uri="{FF2B5EF4-FFF2-40B4-BE49-F238E27FC236}">
                <a16:creationId xmlns:a16="http://schemas.microsoft.com/office/drawing/2014/main" id="{350A2D47-4791-6228-DEF2-BBDAAE412B3B}"/>
              </a:ext>
            </a:extLst>
          </p:cNvPr>
          <p:cNvGraphicFramePr/>
          <p:nvPr>
            <p:extLst>
              <p:ext uri="{D42A27DB-BD31-4B8C-83A1-F6EECF244321}">
                <p14:modId xmlns:p14="http://schemas.microsoft.com/office/powerpoint/2010/main" val="312963578"/>
              </p:ext>
            </p:extLst>
          </p:nvPr>
        </p:nvGraphicFramePr>
        <p:xfrm>
          <a:off x="1244209" y="4248442"/>
          <a:ext cx="8128000" cy="210740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279860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circle(in)">
                                      <p:cBhvr>
                                        <p:cTn id="12" dur="20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circle(in)">
                                      <p:cBhvr>
                                        <p:cTn id="17" dur="20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circle(in)">
                                      <p:cBhvr>
                                        <p:cTn id="22" dur="20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6" presetClass="entr" presetSubtype="0"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wipe(down)">
                                      <p:cBhvr>
                                        <p:cTn id="27" dur="580">
                                          <p:stCondLst>
                                            <p:cond delay="0"/>
                                          </p:stCondLst>
                                        </p:cTn>
                                        <p:tgtEl>
                                          <p:spTgt spid="9"/>
                                        </p:tgtEl>
                                      </p:cBhvr>
                                    </p:animEffect>
                                    <p:anim calcmode="lin" valueType="num">
                                      <p:cBhvr>
                                        <p:cTn id="28" dur="1822" tmFilter="0,0; 0.14,0.36; 0.43,0.73; 0.71,0.91; 1.0,1.0">
                                          <p:stCondLst>
                                            <p:cond delay="0"/>
                                          </p:stCondLst>
                                        </p:cTn>
                                        <p:tgtEl>
                                          <p:spTgt spid="9"/>
                                        </p:tgtEl>
                                        <p:attrNameLst>
                                          <p:attrName>ppt_x</p:attrName>
                                        </p:attrNameLst>
                                      </p:cBhvr>
                                      <p:tavLst>
                                        <p:tav tm="0">
                                          <p:val>
                                            <p:strVal val="#ppt_x-0.25"/>
                                          </p:val>
                                        </p:tav>
                                        <p:tav tm="100000">
                                          <p:val>
                                            <p:strVal val="#ppt_x"/>
                                          </p:val>
                                        </p:tav>
                                      </p:tavLst>
                                    </p:anim>
                                    <p:anim calcmode="lin" valueType="num">
                                      <p:cBhvr>
                                        <p:cTn id="29" dur="664" tmFilter="0.0,0.0; 0.25,0.07; 0.50,0.2; 0.75,0.467; 1.0,1.0">
                                          <p:stCondLst>
                                            <p:cond delay="0"/>
                                          </p:stCondLst>
                                        </p:cTn>
                                        <p:tgtEl>
                                          <p:spTgt spid="9"/>
                                        </p:tgtEl>
                                        <p:attrNameLst>
                                          <p:attrName>ppt_y</p:attrName>
                                        </p:attrNameLst>
                                      </p:cBhvr>
                                      <p:tavLst>
                                        <p:tav tm="0" fmla="#ppt_y-sin(pi*$)/3">
                                          <p:val>
                                            <p:fltVal val="0.5"/>
                                          </p:val>
                                        </p:tav>
                                        <p:tav tm="100000">
                                          <p:val>
                                            <p:fltVal val="1"/>
                                          </p:val>
                                        </p:tav>
                                      </p:tavLst>
                                    </p:anim>
                                    <p:anim calcmode="lin" valueType="num">
                                      <p:cBhvr>
                                        <p:cTn id="30" dur="664" tmFilter="0, 0; 0.125,0.2665; 0.25,0.4; 0.375,0.465; 0.5,0.5;  0.625,0.535; 0.75,0.6; 0.875,0.7335; 1,1">
                                          <p:stCondLst>
                                            <p:cond delay="664"/>
                                          </p:stCondLst>
                                        </p:cTn>
                                        <p:tgtEl>
                                          <p:spTgt spid="9"/>
                                        </p:tgtEl>
                                        <p:attrNameLst>
                                          <p:attrName>ppt_y</p:attrName>
                                        </p:attrNameLst>
                                      </p:cBhvr>
                                      <p:tavLst>
                                        <p:tav tm="0" fmla="#ppt_y-sin(pi*$)/9">
                                          <p:val>
                                            <p:fltVal val="0"/>
                                          </p:val>
                                        </p:tav>
                                        <p:tav tm="100000">
                                          <p:val>
                                            <p:fltVal val="1"/>
                                          </p:val>
                                        </p:tav>
                                      </p:tavLst>
                                    </p:anim>
                                    <p:anim calcmode="lin" valueType="num">
                                      <p:cBhvr>
                                        <p:cTn id="31" dur="332" tmFilter="0, 0; 0.125,0.2665; 0.25,0.4; 0.375,0.465; 0.5,0.5;  0.625,0.535; 0.75,0.6; 0.875,0.7335; 1,1">
                                          <p:stCondLst>
                                            <p:cond delay="1324"/>
                                          </p:stCondLst>
                                        </p:cTn>
                                        <p:tgtEl>
                                          <p:spTgt spid="9"/>
                                        </p:tgtEl>
                                        <p:attrNameLst>
                                          <p:attrName>ppt_y</p:attrName>
                                        </p:attrNameLst>
                                      </p:cBhvr>
                                      <p:tavLst>
                                        <p:tav tm="0" fmla="#ppt_y-sin(pi*$)/27">
                                          <p:val>
                                            <p:fltVal val="0"/>
                                          </p:val>
                                        </p:tav>
                                        <p:tav tm="100000">
                                          <p:val>
                                            <p:fltVal val="1"/>
                                          </p:val>
                                        </p:tav>
                                      </p:tavLst>
                                    </p:anim>
                                    <p:anim calcmode="lin" valueType="num">
                                      <p:cBhvr>
                                        <p:cTn id="32" dur="164" tmFilter="0, 0; 0.125,0.2665; 0.25,0.4; 0.375,0.465; 0.5,0.5;  0.625,0.535; 0.75,0.6; 0.875,0.7335; 1,1">
                                          <p:stCondLst>
                                            <p:cond delay="1656"/>
                                          </p:stCondLst>
                                        </p:cTn>
                                        <p:tgtEl>
                                          <p:spTgt spid="9"/>
                                        </p:tgtEl>
                                        <p:attrNameLst>
                                          <p:attrName>ppt_y</p:attrName>
                                        </p:attrNameLst>
                                      </p:cBhvr>
                                      <p:tavLst>
                                        <p:tav tm="0" fmla="#ppt_y-sin(pi*$)/81">
                                          <p:val>
                                            <p:fltVal val="0"/>
                                          </p:val>
                                        </p:tav>
                                        <p:tav tm="100000">
                                          <p:val>
                                            <p:fltVal val="1"/>
                                          </p:val>
                                        </p:tav>
                                      </p:tavLst>
                                    </p:anim>
                                    <p:animScale>
                                      <p:cBhvr>
                                        <p:cTn id="33" dur="26">
                                          <p:stCondLst>
                                            <p:cond delay="650"/>
                                          </p:stCondLst>
                                        </p:cTn>
                                        <p:tgtEl>
                                          <p:spTgt spid="9"/>
                                        </p:tgtEl>
                                      </p:cBhvr>
                                      <p:to x="100000" y="60000"/>
                                    </p:animScale>
                                    <p:animScale>
                                      <p:cBhvr>
                                        <p:cTn id="34" dur="166" decel="50000">
                                          <p:stCondLst>
                                            <p:cond delay="676"/>
                                          </p:stCondLst>
                                        </p:cTn>
                                        <p:tgtEl>
                                          <p:spTgt spid="9"/>
                                        </p:tgtEl>
                                      </p:cBhvr>
                                      <p:to x="100000" y="100000"/>
                                    </p:animScale>
                                    <p:animScale>
                                      <p:cBhvr>
                                        <p:cTn id="35" dur="26">
                                          <p:stCondLst>
                                            <p:cond delay="1312"/>
                                          </p:stCondLst>
                                        </p:cTn>
                                        <p:tgtEl>
                                          <p:spTgt spid="9"/>
                                        </p:tgtEl>
                                      </p:cBhvr>
                                      <p:to x="100000" y="80000"/>
                                    </p:animScale>
                                    <p:animScale>
                                      <p:cBhvr>
                                        <p:cTn id="36" dur="166" decel="50000">
                                          <p:stCondLst>
                                            <p:cond delay="1338"/>
                                          </p:stCondLst>
                                        </p:cTn>
                                        <p:tgtEl>
                                          <p:spTgt spid="9"/>
                                        </p:tgtEl>
                                      </p:cBhvr>
                                      <p:to x="100000" y="100000"/>
                                    </p:animScale>
                                    <p:animScale>
                                      <p:cBhvr>
                                        <p:cTn id="37" dur="26">
                                          <p:stCondLst>
                                            <p:cond delay="1642"/>
                                          </p:stCondLst>
                                        </p:cTn>
                                        <p:tgtEl>
                                          <p:spTgt spid="9"/>
                                        </p:tgtEl>
                                      </p:cBhvr>
                                      <p:to x="100000" y="90000"/>
                                    </p:animScale>
                                    <p:animScale>
                                      <p:cBhvr>
                                        <p:cTn id="38" dur="166" decel="50000">
                                          <p:stCondLst>
                                            <p:cond delay="1668"/>
                                          </p:stCondLst>
                                        </p:cTn>
                                        <p:tgtEl>
                                          <p:spTgt spid="9"/>
                                        </p:tgtEl>
                                      </p:cBhvr>
                                      <p:to x="100000" y="100000"/>
                                    </p:animScale>
                                    <p:animScale>
                                      <p:cBhvr>
                                        <p:cTn id="39" dur="26">
                                          <p:stCondLst>
                                            <p:cond delay="1808"/>
                                          </p:stCondLst>
                                        </p:cTn>
                                        <p:tgtEl>
                                          <p:spTgt spid="9"/>
                                        </p:tgtEl>
                                      </p:cBhvr>
                                      <p:to x="100000" y="95000"/>
                                    </p:animScale>
                                    <p:animScale>
                                      <p:cBhvr>
                                        <p:cTn id="40" dur="166" decel="50000">
                                          <p:stCondLst>
                                            <p:cond delay="1834"/>
                                          </p:stCondLst>
                                        </p:cTn>
                                        <p:tgtEl>
                                          <p:spTgt spid="9"/>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Graphic spid="9" grpId="0">
        <p:bldAsOne/>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ounded Rectangle 14">
            <a:extLst>
              <a:ext uri="{FF2B5EF4-FFF2-40B4-BE49-F238E27FC236}">
                <a16:creationId xmlns:a16="http://schemas.microsoft.com/office/drawing/2014/main" id="{934B872D-6FE9-472A-9E92-342E41DA7C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0" name="Rectangle 9">
            <a:extLst>
              <a:ext uri="{FF2B5EF4-FFF2-40B4-BE49-F238E27FC236}">
                <a16:creationId xmlns:a16="http://schemas.microsoft.com/office/drawing/2014/main" id="{488DEBA6-2ED2-4FED-8AAB-2F855348DD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ln>
            <a:noFill/>
          </a:ln>
          <a:effectLst>
            <a:outerShdw blurRad="63500" dist="38100" algn="l" rotWithShape="0">
              <a:prstClr val="black">
                <a:alpha val="40000"/>
              </a:prstClr>
            </a:outerShdw>
          </a:effectLst>
        </p:spPr>
        <p:style>
          <a:lnRef idx="2">
            <a:schemeClr val="accent1">
              <a:shade val="50000"/>
            </a:schemeClr>
          </a:lnRef>
          <a:fillRef idx="1003">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12" name="Picture 11">
            <a:extLst>
              <a:ext uri="{FF2B5EF4-FFF2-40B4-BE49-F238E27FC236}">
                <a16:creationId xmlns:a16="http://schemas.microsoft.com/office/drawing/2014/main" id="{32162F0F-A9B7-409A-AD12-ADD441861C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6697" r="55278"/>
          <a:stretch/>
        </p:blipFill>
        <p:spPr>
          <a:xfrm>
            <a:off x="0" y="4375150"/>
            <a:ext cx="4636008" cy="2482850"/>
          </a:xfrm>
          <a:prstGeom prst="rect">
            <a:avLst/>
          </a:prstGeom>
        </p:spPr>
      </p:pic>
      <p:sp>
        <p:nvSpPr>
          <p:cNvPr id="9" name="Content Placeholder 2">
            <a:extLst>
              <a:ext uri="{FF2B5EF4-FFF2-40B4-BE49-F238E27FC236}">
                <a16:creationId xmlns:a16="http://schemas.microsoft.com/office/drawing/2014/main" id="{A4443A23-5860-CD41-4608-CF24F6A866E0}"/>
              </a:ext>
            </a:extLst>
          </p:cNvPr>
          <p:cNvSpPr>
            <a:spLocks noGrp="1"/>
          </p:cNvSpPr>
          <p:nvPr>
            <p:ph idx="1"/>
          </p:nvPr>
        </p:nvSpPr>
        <p:spPr>
          <a:xfrm>
            <a:off x="5234722" y="0"/>
            <a:ext cx="6271477" cy="6577781"/>
          </a:xfrm>
        </p:spPr>
        <p:txBody>
          <a:bodyPr anchor="ctr">
            <a:normAutofit lnSpcReduction="10000"/>
          </a:bodyPr>
          <a:lstStyle/>
          <a:p>
            <a:r>
              <a:rPr lang="en-GB" sz="2000" dirty="0">
                <a:solidFill>
                  <a:schemeClr val="tx2"/>
                </a:solidFill>
              </a:rPr>
              <a:t>Product</a:t>
            </a:r>
            <a:r>
              <a:rPr lang="en-GB" sz="1200" dirty="0">
                <a:solidFill>
                  <a:schemeClr val="tx2"/>
                </a:solidFill>
              </a:rPr>
              <a:t> </a:t>
            </a:r>
          </a:p>
          <a:p>
            <a:pPr>
              <a:buFont typeface="Wingdings" panose="05000000000000000000" pitchFamily="2" charset="2"/>
              <a:buChar char="Ø"/>
            </a:pPr>
            <a:r>
              <a:rPr lang="en-US" sz="1600" dirty="0">
                <a:solidFill>
                  <a:schemeClr val="tx2"/>
                </a:solidFill>
              </a:rPr>
              <a:t>Crowne Plaza sells its products with a lot of variety available and customers have a choice of the product that suits them.</a:t>
            </a:r>
          </a:p>
          <a:p>
            <a:pPr>
              <a:buFont typeface="Wingdings" panose="05000000000000000000" pitchFamily="2" charset="2"/>
              <a:buChar char="Ø"/>
            </a:pPr>
            <a:r>
              <a:rPr lang="en-US" sz="1600" dirty="0">
                <a:solidFill>
                  <a:schemeClr val="tx2"/>
                </a:solidFill>
              </a:rPr>
              <a:t>The company's products are differentiated with various offers for customers that competitors cannot offer.</a:t>
            </a:r>
          </a:p>
          <a:p>
            <a:pPr>
              <a:buFont typeface="Wingdings" panose="05000000000000000000" pitchFamily="2" charset="2"/>
              <a:buChar char="Ø"/>
            </a:pPr>
            <a:r>
              <a:rPr lang="en-US" sz="1600" dirty="0">
                <a:solidFill>
                  <a:schemeClr val="tx2"/>
                </a:solidFill>
              </a:rPr>
              <a:t>The products are perceived as being of a higher quality than those of the rivals.</a:t>
            </a:r>
          </a:p>
          <a:p>
            <a:pPr marL="0" indent="0">
              <a:buNone/>
            </a:pPr>
            <a:endParaRPr lang="en-US" sz="1200" dirty="0">
              <a:solidFill>
                <a:schemeClr val="tx2"/>
              </a:solidFill>
            </a:endParaRPr>
          </a:p>
          <a:p>
            <a:r>
              <a:rPr lang="en-US" sz="2000" dirty="0">
                <a:solidFill>
                  <a:schemeClr val="tx2"/>
                </a:solidFill>
              </a:rPr>
              <a:t>Price</a:t>
            </a:r>
          </a:p>
          <a:p>
            <a:pPr>
              <a:buFont typeface="Wingdings" panose="05000000000000000000" pitchFamily="2" charset="2"/>
              <a:buChar char="Ø"/>
            </a:pPr>
            <a:r>
              <a:rPr lang="en-US" sz="1600" dirty="0">
                <a:solidFill>
                  <a:schemeClr val="tx2"/>
                </a:solidFill>
              </a:rPr>
              <a:t>Crowne Plaza sells its products at a higher price than its competitors, but this is since they offer more benefits and are offset by the price. Use product package prices that are sold at lower prices than individual items.</a:t>
            </a:r>
          </a:p>
          <a:p>
            <a:endParaRPr lang="en-GB" sz="1200" dirty="0">
              <a:solidFill>
                <a:schemeClr val="tx2"/>
              </a:solidFill>
            </a:endParaRPr>
          </a:p>
          <a:p>
            <a:r>
              <a:rPr lang="en-US" sz="2000" dirty="0">
                <a:solidFill>
                  <a:schemeClr val="tx2"/>
                </a:solidFill>
              </a:rPr>
              <a:t>Place</a:t>
            </a:r>
          </a:p>
          <a:p>
            <a:pPr>
              <a:buFont typeface="Wingdings" panose="05000000000000000000" pitchFamily="2" charset="2"/>
              <a:buChar char="Ø"/>
            </a:pPr>
            <a:r>
              <a:rPr lang="en-US" sz="1600" dirty="0">
                <a:solidFill>
                  <a:schemeClr val="tx2"/>
                </a:solidFill>
              </a:rPr>
              <a:t>It sells products through 2 marketing channels. The first is directly to its customer and the second through its website </a:t>
            </a:r>
          </a:p>
          <a:p>
            <a:pPr marL="0" indent="0">
              <a:buNone/>
            </a:pPr>
            <a:endParaRPr lang="en-US" sz="1200" dirty="0">
              <a:solidFill>
                <a:schemeClr val="tx2"/>
              </a:solidFill>
            </a:endParaRPr>
          </a:p>
          <a:p>
            <a:r>
              <a:rPr lang="en-US" sz="1200" dirty="0">
                <a:solidFill>
                  <a:schemeClr val="tx2"/>
                </a:solidFill>
              </a:rPr>
              <a:t> </a:t>
            </a:r>
            <a:r>
              <a:rPr lang="en-US" sz="2000" dirty="0">
                <a:solidFill>
                  <a:schemeClr val="tx2"/>
                </a:solidFill>
              </a:rPr>
              <a:t>Promotion</a:t>
            </a:r>
          </a:p>
          <a:p>
            <a:pPr>
              <a:buFont typeface="Wingdings" panose="05000000000000000000" pitchFamily="2" charset="2"/>
              <a:buChar char="Ø"/>
            </a:pPr>
            <a:r>
              <a:rPr lang="en-US" sz="1600" dirty="0">
                <a:solidFill>
                  <a:schemeClr val="tx2"/>
                </a:solidFill>
              </a:rPr>
              <a:t>Crowne Plaza uses traditional media for promotion that includes TV and radio commercials. He also advertises on various social platforms, focusing on Twitter and Facebook.</a:t>
            </a:r>
            <a:endParaRPr lang="ro-RO" sz="1600" dirty="0">
              <a:solidFill>
                <a:schemeClr val="tx2"/>
              </a:solidFill>
            </a:endParaRPr>
          </a:p>
        </p:txBody>
      </p:sp>
    </p:spTree>
    <p:extLst>
      <p:ext uri="{BB962C8B-B14F-4D97-AF65-F5344CB8AC3E}">
        <p14:creationId xmlns:p14="http://schemas.microsoft.com/office/powerpoint/2010/main" val="218429219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Effect transition="in" filter="barn(inVertical)">
                                      <p:cBhvr>
                                        <p:cTn id="7" dur="500"/>
                                        <p:tgtEl>
                                          <p:spTgt spid="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9">
                                            <p:txEl>
                                              <p:pRg st="1" end="1"/>
                                            </p:txEl>
                                          </p:spTgt>
                                        </p:tgtEl>
                                        <p:attrNameLst>
                                          <p:attrName>style.visibility</p:attrName>
                                        </p:attrNameLst>
                                      </p:cBhvr>
                                      <p:to>
                                        <p:strVal val="visible"/>
                                      </p:to>
                                    </p:set>
                                    <p:animEffect transition="in" filter="barn(inVertical)">
                                      <p:cBhvr>
                                        <p:cTn id="12" dur="500"/>
                                        <p:tgtEl>
                                          <p:spTgt spid="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9">
                                            <p:txEl>
                                              <p:pRg st="2" end="2"/>
                                            </p:txEl>
                                          </p:spTgt>
                                        </p:tgtEl>
                                        <p:attrNameLst>
                                          <p:attrName>style.visibility</p:attrName>
                                        </p:attrNameLst>
                                      </p:cBhvr>
                                      <p:to>
                                        <p:strVal val="visible"/>
                                      </p:to>
                                    </p:set>
                                    <p:animEffect transition="in" filter="barn(inVertical)">
                                      <p:cBhvr>
                                        <p:cTn id="17" dur="500"/>
                                        <p:tgtEl>
                                          <p:spTgt spid="9">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9">
                                            <p:txEl>
                                              <p:pRg st="3" end="3"/>
                                            </p:txEl>
                                          </p:spTgt>
                                        </p:tgtEl>
                                        <p:attrNameLst>
                                          <p:attrName>style.visibility</p:attrName>
                                        </p:attrNameLst>
                                      </p:cBhvr>
                                      <p:to>
                                        <p:strVal val="visible"/>
                                      </p:to>
                                    </p:set>
                                    <p:animEffect transition="in" filter="barn(inVertical)">
                                      <p:cBhvr>
                                        <p:cTn id="22" dur="500"/>
                                        <p:tgtEl>
                                          <p:spTgt spid="9">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grpId="0" nodeType="clickEffect">
                                  <p:stCondLst>
                                    <p:cond delay="0"/>
                                  </p:stCondLst>
                                  <p:childTnLst>
                                    <p:set>
                                      <p:cBhvr>
                                        <p:cTn id="26" dur="1" fill="hold">
                                          <p:stCondLst>
                                            <p:cond delay="0"/>
                                          </p:stCondLst>
                                        </p:cTn>
                                        <p:tgtEl>
                                          <p:spTgt spid="9">
                                            <p:txEl>
                                              <p:pRg st="5" end="5"/>
                                            </p:txEl>
                                          </p:spTgt>
                                        </p:tgtEl>
                                        <p:attrNameLst>
                                          <p:attrName>style.visibility</p:attrName>
                                        </p:attrNameLst>
                                      </p:cBhvr>
                                      <p:to>
                                        <p:strVal val="visible"/>
                                      </p:to>
                                    </p:set>
                                    <p:animEffect transition="in" filter="barn(inVertical)">
                                      <p:cBhvr>
                                        <p:cTn id="27" dur="500"/>
                                        <p:tgtEl>
                                          <p:spTgt spid="9">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6" presetClass="entr" presetSubtype="21" fill="hold" grpId="0" nodeType="clickEffect">
                                  <p:stCondLst>
                                    <p:cond delay="0"/>
                                  </p:stCondLst>
                                  <p:childTnLst>
                                    <p:set>
                                      <p:cBhvr>
                                        <p:cTn id="31" dur="1" fill="hold">
                                          <p:stCondLst>
                                            <p:cond delay="0"/>
                                          </p:stCondLst>
                                        </p:cTn>
                                        <p:tgtEl>
                                          <p:spTgt spid="9">
                                            <p:txEl>
                                              <p:pRg st="6" end="6"/>
                                            </p:txEl>
                                          </p:spTgt>
                                        </p:tgtEl>
                                        <p:attrNameLst>
                                          <p:attrName>style.visibility</p:attrName>
                                        </p:attrNameLst>
                                      </p:cBhvr>
                                      <p:to>
                                        <p:strVal val="visible"/>
                                      </p:to>
                                    </p:set>
                                    <p:animEffect transition="in" filter="barn(inVertical)">
                                      <p:cBhvr>
                                        <p:cTn id="32" dur="500"/>
                                        <p:tgtEl>
                                          <p:spTgt spid="9">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6" presetClass="entr" presetSubtype="21" fill="hold" grpId="0" nodeType="clickEffect">
                                  <p:stCondLst>
                                    <p:cond delay="0"/>
                                  </p:stCondLst>
                                  <p:childTnLst>
                                    <p:set>
                                      <p:cBhvr>
                                        <p:cTn id="36" dur="1" fill="hold">
                                          <p:stCondLst>
                                            <p:cond delay="0"/>
                                          </p:stCondLst>
                                        </p:cTn>
                                        <p:tgtEl>
                                          <p:spTgt spid="9">
                                            <p:txEl>
                                              <p:pRg st="8" end="8"/>
                                            </p:txEl>
                                          </p:spTgt>
                                        </p:tgtEl>
                                        <p:attrNameLst>
                                          <p:attrName>style.visibility</p:attrName>
                                        </p:attrNameLst>
                                      </p:cBhvr>
                                      <p:to>
                                        <p:strVal val="visible"/>
                                      </p:to>
                                    </p:set>
                                    <p:animEffect transition="in" filter="barn(inVertical)">
                                      <p:cBhvr>
                                        <p:cTn id="37" dur="500"/>
                                        <p:tgtEl>
                                          <p:spTgt spid="9">
                                            <p:txEl>
                                              <p:pRg st="8" end="8"/>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6" presetClass="entr" presetSubtype="21" fill="hold" grpId="0" nodeType="clickEffect">
                                  <p:stCondLst>
                                    <p:cond delay="0"/>
                                  </p:stCondLst>
                                  <p:childTnLst>
                                    <p:set>
                                      <p:cBhvr>
                                        <p:cTn id="41" dur="1" fill="hold">
                                          <p:stCondLst>
                                            <p:cond delay="0"/>
                                          </p:stCondLst>
                                        </p:cTn>
                                        <p:tgtEl>
                                          <p:spTgt spid="9">
                                            <p:txEl>
                                              <p:pRg st="9" end="9"/>
                                            </p:txEl>
                                          </p:spTgt>
                                        </p:tgtEl>
                                        <p:attrNameLst>
                                          <p:attrName>style.visibility</p:attrName>
                                        </p:attrNameLst>
                                      </p:cBhvr>
                                      <p:to>
                                        <p:strVal val="visible"/>
                                      </p:to>
                                    </p:set>
                                    <p:animEffect transition="in" filter="barn(inVertical)">
                                      <p:cBhvr>
                                        <p:cTn id="42" dur="500"/>
                                        <p:tgtEl>
                                          <p:spTgt spid="9">
                                            <p:txEl>
                                              <p:pRg st="9" end="9"/>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6" presetClass="entr" presetSubtype="21" fill="hold" grpId="0" nodeType="clickEffect">
                                  <p:stCondLst>
                                    <p:cond delay="0"/>
                                  </p:stCondLst>
                                  <p:childTnLst>
                                    <p:set>
                                      <p:cBhvr>
                                        <p:cTn id="46" dur="1" fill="hold">
                                          <p:stCondLst>
                                            <p:cond delay="0"/>
                                          </p:stCondLst>
                                        </p:cTn>
                                        <p:tgtEl>
                                          <p:spTgt spid="9">
                                            <p:txEl>
                                              <p:pRg st="11" end="11"/>
                                            </p:txEl>
                                          </p:spTgt>
                                        </p:tgtEl>
                                        <p:attrNameLst>
                                          <p:attrName>style.visibility</p:attrName>
                                        </p:attrNameLst>
                                      </p:cBhvr>
                                      <p:to>
                                        <p:strVal val="visible"/>
                                      </p:to>
                                    </p:set>
                                    <p:animEffect transition="in" filter="barn(inVertical)">
                                      <p:cBhvr>
                                        <p:cTn id="47" dur="500"/>
                                        <p:tgtEl>
                                          <p:spTgt spid="9">
                                            <p:txEl>
                                              <p:pRg st="11" end="11"/>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6" presetClass="entr" presetSubtype="21" fill="hold" grpId="0" nodeType="clickEffect">
                                  <p:stCondLst>
                                    <p:cond delay="0"/>
                                  </p:stCondLst>
                                  <p:childTnLst>
                                    <p:set>
                                      <p:cBhvr>
                                        <p:cTn id="51" dur="1" fill="hold">
                                          <p:stCondLst>
                                            <p:cond delay="0"/>
                                          </p:stCondLst>
                                        </p:cTn>
                                        <p:tgtEl>
                                          <p:spTgt spid="9">
                                            <p:txEl>
                                              <p:pRg st="12" end="12"/>
                                            </p:txEl>
                                          </p:spTgt>
                                        </p:tgtEl>
                                        <p:attrNameLst>
                                          <p:attrName>style.visibility</p:attrName>
                                        </p:attrNameLst>
                                      </p:cBhvr>
                                      <p:to>
                                        <p:strVal val="visible"/>
                                      </p:to>
                                    </p:set>
                                    <p:animEffect transition="in" filter="barn(inVertical)">
                                      <p:cBhvr>
                                        <p:cTn id="52" dur="500"/>
                                        <p:tgtEl>
                                          <p:spTgt spid="9">
                                            <p:txEl>
                                              <p:pRg st="12" end="1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0B326E-5A39-7108-ADA0-1BA4DF75E47D}"/>
              </a:ext>
            </a:extLst>
          </p:cNvPr>
          <p:cNvSpPr>
            <a:spLocks noGrp="1"/>
          </p:cNvSpPr>
          <p:nvPr>
            <p:ph type="title"/>
          </p:nvPr>
        </p:nvSpPr>
        <p:spPr>
          <a:xfrm>
            <a:off x="827519" y="260252"/>
            <a:ext cx="10820400" cy="1291101"/>
          </a:xfrm>
        </p:spPr>
        <p:txBody>
          <a:bodyPr/>
          <a:lstStyle/>
          <a:p>
            <a:pPr algn="ctr"/>
            <a:r>
              <a:rPr lang="en-GB" dirty="0"/>
              <a:t>Swot Analysis</a:t>
            </a:r>
            <a:endParaRPr lang="ro-RO" dirty="0"/>
          </a:p>
        </p:txBody>
      </p:sp>
      <p:graphicFrame>
        <p:nvGraphicFramePr>
          <p:cNvPr id="4" name="Diagram 3">
            <a:extLst>
              <a:ext uri="{FF2B5EF4-FFF2-40B4-BE49-F238E27FC236}">
                <a16:creationId xmlns:a16="http://schemas.microsoft.com/office/drawing/2014/main" id="{7136AD19-2E1B-276B-CCBE-5AF10C8B6977}"/>
              </a:ext>
            </a:extLst>
          </p:cNvPr>
          <p:cNvGraphicFramePr/>
          <p:nvPr>
            <p:extLst>
              <p:ext uri="{D42A27DB-BD31-4B8C-83A1-F6EECF244321}">
                <p14:modId xmlns:p14="http://schemas.microsoft.com/office/powerpoint/2010/main" val="186886171"/>
              </p:ext>
            </p:extLst>
          </p:nvPr>
        </p:nvGraphicFramePr>
        <p:xfrm>
          <a:off x="1024467" y="2222696"/>
          <a:ext cx="10032740" cy="45081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8BB96F34-0959-5F2C-300F-15766B72BEDD}"/>
              </a:ext>
            </a:extLst>
          </p:cNvPr>
          <p:cNvSpPr txBox="1"/>
          <p:nvPr/>
        </p:nvSpPr>
        <p:spPr>
          <a:xfrm>
            <a:off x="1266092" y="1551353"/>
            <a:ext cx="9537896" cy="646331"/>
          </a:xfrm>
          <a:prstGeom prst="rect">
            <a:avLst/>
          </a:prstGeom>
          <a:noFill/>
        </p:spPr>
        <p:txBody>
          <a:bodyPr wrap="square" rtlCol="0">
            <a:spAutoFit/>
          </a:bodyPr>
          <a:lstStyle/>
          <a:p>
            <a:r>
              <a:rPr lang="en-US" dirty="0"/>
              <a:t>Swot analysis is a technique for assessing the strengths, weaknesses, opportunities and threats that Crowne Plaza faces.</a:t>
            </a:r>
            <a:endParaRPr lang="ro-RO" dirty="0"/>
          </a:p>
        </p:txBody>
      </p:sp>
    </p:spTree>
    <p:extLst>
      <p:ext uri="{BB962C8B-B14F-4D97-AF65-F5344CB8AC3E}">
        <p14:creationId xmlns:p14="http://schemas.microsoft.com/office/powerpoint/2010/main" val="3726862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par>
                          <p:cTn id="8" fill="hold">
                            <p:stCondLst>
                              <p:cond delay="500"/>
                            </p:stCondLst>
                            <p:childTnLst>
                              <p:par>
                                <p:cTn id="9" presetID="16" presetClass="entr" presetSubtype="21" fill="hold" grpId="0" nodeType="after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barn(inVertical)">
                                      <p:cBhvr>
                                        <p:cTn id="11" dur="500"/>
                                        <p:tgtEl>
                                          <p:spTgt spid="6"/>
                                        </p:tgtEl>
                                      </p:cBhvr>
                                    </p:animEffect>
                                  </p:childTnLst>
                                </p:cTn>
                              </p:par>
                            </p:childTnLst>
                          </p:cTn>
                        </p:par>
                      </p:childTnLst>
                    </p:cTn>
                  </p:par>
                  <p:par>
                    <p:cTn id="12" fill="hold">
                      <p:stCondLst>
                        <p:cond delay="indefinite"/>
                      </p:stCondLst>
                      <p:childTnLst>
                        <p:par>
                          <p:cTn id="13" fill="hold">
                            <p:stCondLst>
                              <p:cond delay="0"/>
                            </p:stCondLst>
                            <p:childTnLst>
                              <p:par>
                                <p:cTn id="14" presetID="31" presetClass="entr" presetSubtype="0" fill="hold" grpId="0" nodeType="clickEffect">
                                  <p:stCondLst>
                                    <p:cond delay="0"/>
                                  </p:stCondLst>
                                  <p:childTnLst>
                                    <p:set>
                                      <p:cBhvr>
                                        <p:cTn id="15" dur="1" fill="hold">
                                          <p:stCondLst>
                                            <p:cond delay="0"/>
                                          </p:stCondLst>
                                        </p:cTn>
                                        <p:tgtEl>
                                          <p:spTgt spid="4"/>
                                        </p:tgtEl>
                                        <p:attrNameLst>
                                          <p:attrName>style.visibility</p:attrName>
                                        </p:attrNameLst>
                                      </p:cBhvr>
                                      <p:to>
                                        <p:strVal val="visible"/>
                                      </p:to>
                                    </p:set>
                                    <p:anim calcmode="lin" valueType="num">
                                      <p:cBhvr>
                                        <p:cTn id="16" dur="1000" fill="hold"/>
                                        <p:tgtEl>
                                          <p:spTgt spid="4"/>
                                        </p:tgtEl>
                                        <p:attrNameLst>
                                          <p:attrName>ppt_w</p:attrName>
                                        </p:attrNameLst>
                                      </p:cBhvr>
                                      <p:tavLst>
                                        <p:tav tm="0">
                                          <p:val>
                                            <p:fltVal val="0"/>
                                          </p:val>
                                        </p:tav>
                                        <p:tav tm="100000">
                                          <p:val>
                                            <p:strVal val="#ppt_w"/>
                                          </p:val>
                                        </p:tav>
                                      </p:tavLst>
                                    </p:anim>
                                    <p:anim calcmode="lin" valueType="num">
                                      <p:cBhvr>
                                        <p:cTn id="17" dur="1000" fill="hold"/>
                                        <p:tgtEl>
                                          <p:spTgt spid="4"/>
                                        </p:tgtEl>
                                        <p:attrNameLst>
                                          <p:attrName>ppt_h</p:attrName>
                                        </p:attrNameLst>
                                      </p:cBhvr>
                                      <p:tavLst>
                                        <p:tav tm="0">
                                          <p:val>
                                            <p:fltVal val="0"/>
                                          </p:val>
                                        </p:tav>
                                        <p:tav tm="100000">
                                          <p:val>
                                            <p:strVal val="#ppt_h"/>
                                          </p:val>
                                        </p:tav>
                                      </p:tavLst>
                                    </p:anim>
                                    <p:anim calcmode="lin" valueType="num">
                                      <p:cBhvr>
                                        <p:cTn id="18" dur="1000" fill="hold"/>
                                        <p:tgtEl>
                                          <p:spTgt spid="4"/>
                                        </p:tgtEl>
                                        <p:attrNameLst>
                                          <p:attrName>style.rotation</p:attrName>
                                        </p:attrNameLst>
                                      </p:cBhvr>
                                      <p:tavLst>
                                        <p:tav tm="0">
                                          <p:val>
                                            <p:fltVal val="90"/>
                                          </p:val>
                                        </p:tav>
                                        <p:tav tm="100000">
                                          <p:val>
                                            <p:fltVal val="0"/>
                                          </p:val>
                                        </p:tav>
                                      </p:tavLst>
                                    </p:anim>
                                    <p:animEffect transition="in" filter="fade">
                                      <p:cBhvr>
                                        <p:cTn id="19"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4" grpId="0">
        <p:bldAsOne/>
      </p:bldGraphic>
      <p:bldP spid="6"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BDFADFB3-3D44-49A8-AE3B-A87C61607F7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useBgFill="1">
        <p:nvSpPr>
          <p:cNvPr id="13" name="Rectangle 12">
            <a:extLst>
              <a:ext uri="{FF2B5EF4-FFF2-40B4-BE49-F238E27FC236}">
                <a16:creationId xmlns:a16="http://schemas.microsoft.com/office/drawing/2014/main" id="{CD94F7C0-1344-4B3C-AFCB-E7F006BB53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a:extLst>
              <a:ext uri="{FF2B5EF4-FFF2-40B4-BE49-F238E27FC236}">
                <a16:creationId xmlns:a16="http://schemas.microsoft.com/office/drawing/2014/main" id="{4EC584A2-4215-4DB8-AE1F-E3768D77E8D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1">
            <a:extLst>
              <a:ext uri="{FF2B5EF4-FFF2-40B4-BE49-F238E27FC236}">
                <a16:creationId xmlns:a16="http://schemas.microsoft.com/office/drawing/2014/main" id="{6F0A802C-0F06-43E0-79BE-7F4853AAE2D1}"/>
              </a:ext>
            </a:extLst>
          </p:cNvPr>
          <p:cNvSpPr>
            <a:spLocks noGrp="1"/>
          </p:cNvSpPr>
          <p:nvPr>
            <p:ph type="title"/>
          </p:nvPr>
        </p:nvSpPr>
        <p:spPr>
          <a:xfrm>
            <a:off x="685799" y="764373"/>
            <a:ext cx="3977639" cy="1600200"/>
          </a:xfrm>
        </p:spPr>
        <p:txBody>
          <a:bodyPr vert="horz" lIns="91440" tIns="45720" rIns="91440" bIns="45720" rtlCol="0" anchor="b">
            <a:normAutofit/>
          </a:bodyPr>
          <a:lstStyle/>
          <a:p>
            <a:r>
              <a:rPr lang="en-US" kern="1200" cap="all" baseline="0" dirty="0">
                <a:solidFill>
                  <a:schemeClr val="tx1"/>
                </a:solidFill>
                <a:latin typeface="+mj-lt"/>
                <a:ea typeface="+mj-ea"/>
                <a:cs typeface="+mj-cs"/>
              </a:rPr>
              <a:t>Pestel analysis</a:t>
            </a:r>
          </a:p>
        </p:txBody>
      </p:sp>
      <p:sp>
        <p:nvSpPr>
          <p:cNvPr id="3" name="Text Placeholder 2">
            <a:extLst>
              <a:ext uri="{FF2B5EF4-FFF2-40B4-BE49-F238E27FC236}">
                <a16:creationId xmlns:a16="http://schemas.microsoft.com/office/drawing/2014/main" id="{ED45233B-A39E-C721-8769-0D82C9DF372D}"/>
              </a:ext>
            </a:extLst>
          </p:cNvPr>
          <p:cNvSpPr>
            <a:spLocks noGrp="1"/>
          </p:cNvSpPr>
          <p:nvPr>
            <p:ph type="body" sz="half" idx="2"/>
          </p:nvPr>
        </p:nvSpPr>
        <p:spPr>
          <a:xfrm>
            <a:off x="685800" y="2364573"/>
            <a:ext cx="3977639" cy="3854112"/>
          </a:xfrm>
        </p:spPr>
        <p:txBody>
          <a:bodyPr vert="horz" lIns="91440" tIns="45720" rIns="91440" bIns="45720" rtlCol="0">
            <a:normAutofit/>
          </a:bodyPr>
          <a:lstStyle/>
          <a:p>
            <a:pPr indent="-228600">
              <a:buFont typeface="Arial" panose="020B0604020202020204" pitchFamily="34" charset="0"/>
              <a:buChar char="•"/>
            </a:pPr>
            <a:r>
              <a:rPr lang="en-US" dirty="0"/>
              <a:t>Pestel  analysis is a marketing strategy tool that Crowne Plaza uses to make the best decisions.</a:t>
            </a:r>
          </a:p>
          <a:p>
            <a:pPr indent="-228600">
              <a:buFont typeface="Arial" panose="020B0604020202020204" pitchFamily="34" charset="0"/>
              <a:buChar char="•"/>
            </a:pPr>
            <a:r>
              <a:rPr lang="en-US" dirty="0"/>
              <a:t>Pestel means: Political, economic, social, technological, environmental and legal and that influences the macro environment of the company.</a:t>
            </a:r>
          </a:p>
        </p:txBody>
      </p:sp>
      <p:pic>
        <p:nvPicPr>
          <p:cNvPr id="5" name="Picture 4" descr="Diagram&#10;&#10;Description automatically generated">
            <a:extLst>
              <a:ext uri="{FF2B5EF4-FFF2-40B4-BE49-F238E27FC236}">
                <a16:creationId xmlns:a16="http://schemas.microsoft.com/office/drawing/2014/main" id="{4EC750AB-CBE6-580B-5C84-3FA70D9EDD04}"/>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972699" y="1644858"/>
            <a:ext cx="6533501" cy="3675093"/>
          </a:xfrm>
          <a:prstGeom prst="rect">
            <a:avLst/>
          </a:prstGeom>
        </p:spPr>
      </p:pic>
    </p:spTree>
    <p:extLst>
      <p:ext uri="{BB962C8B-B14F-4D97-AF65-F5344CB8AC3E}">
        <p14:creationId xmlns:p14="http://schemas.microsoft.com/office/powerpoint/2010/main" val="10225802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4" presetClass="entr" presetSubtype="1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randombar(horizontal)">
                                      <p:cBhvr>
                                        <p:cTn id="13" dur="500"/>
                                        <p:tgtEl>
                                          <p:spTgt spid="3">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4" presetClass="entr" presetSubtype="10" fill="hold" grpId="0"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8"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CFD580F5-E7BF-4C1D-BEFD-4A4601EBA87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11" name="Rectangle 10">
            <a:extLst>
              <a:ext uri="{FF2B5EF4-FFF2-40B4-BE49-F238E27FC236}">
                <a16:creationId xmlns:a16="http://schemas.microsoft.com/office/drawing/2014/main" id="{1EA5387D-64D8-4D6C-B109-FF4E81DF60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6319FFD2-07B5-4029-BFB3-26FCFCC2F1B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graphicFrame>
        <p:nvGraphicFramePr>
          <p:cNvPr id="4" name="Diagram 3">
            <a:extLst>
              <a:ext uri="{FF2B5EF4-FFF2-40B4-BE49-F238E27FC236}">
                <a16:creationId xmlns:a16="http://schemas.microsoft.com/office/drawing/2014/main" id="{B4671F1E-E650-AD87-CE7D-590D346F31E8}"/>
              </a:ext>
            </a:extLst>
          </p:cNvPr>
          <p:cNvGraphicFramePr/>
          <p:nvPr>
            <p:extLst>
              <p:ext uri="{D42A27DB-BD31-4B8C-83A1-F6EECF244321}">
                <p14:modId xmlns:p14="http://schemas.microsoft.com/office/powerpoint/2010/main" val="3794858917"/>
              </p:ext>
            </p:extLst>
          </p:nvPr>
        </p:nvGraphicFramePr>
        <p:xfrm>
          <a:off x="206477" y="899652"/>
          <a:ext cx="11621729" cy="531903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255862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6" name="Picture 25">
            <a:extLst>
              <a:ext uri="{FF2B5EF4-FFF2-40B4-BE49-F238E27FC236}">
                <a16:creationId xmlns:a16="http://schemas.microsoft.com/office/drawing/2014/main" id="{030FD700-069E-45B7-99EE-9FD40B196D0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1">
            <a:extLst>
              <a:ext uri="{FF2B5EF4-FFF2-40B4-BE49-F238E27FC236}">
                <a16:creationId xmlns:a16="http://schemas.microsoft.com/office/drawing/2014/main" id="{3369D214-CA77-2322-B31E-27C73C2B5552}"/>
              </a:ext>
            </a:extLst>
          </p:cNvPr>
          <p:cNvSpPr>
            <a:spLocks noGrp="1"/>
          </p:cNvSpPr>
          <p:nvPr>
            <p:ph type="title"/>
          </p:nvPr>
        </p:nvSpPr>
        <p:spPr>
          <a:xfrm>
            <a:off x="2895600" y="764373"/>
            <a:ext cx="8610600" cy="1293028"/>
          </a:xfrm>
        </p:spPr>
        <p:txBody>
          <a:bodyPr vert="horz" lIns="91440" tIns="45720" rIns="91440" bIns="45720" rtlCol="0" anchor="ctr">
            <a:normAutofit/>
          </a:bodyPr>
          <a:lstStyle/>
          <a:p>
            <a:pPr algn="r"/>
            <a:r>
              <a:rPr lang="en-US" sz="4000" dirty="0"/>
              <a:t>Customers</a:t>
            </a:r>
          </a:p>
        </p:txBody>
      </p:sp>
      <p:graphicFrame>
        <p:nvGraphicFramePr>
          <p:cNvPr id="22" name="Text Placeholder 2">
            <a:extLst>
              <a:ext uri="{FF2B5EF4-FFF2-40B4-BE49-F238E27FC236}">
                <a16:creationId xmlns:a16="http://schemas.microsoft.com/office/drawing/2014/main" id="{2B33929B-3B33-DF3C-395B-0F2EC707C3B9}"/>
              </a:ext>
            </a:extLst>
          </p:cNvPr>
          <p:cNvGraphicFramePr/>
          <p:nvPr>
            <p:extLst>
              <p:ext uri="{D42A27DB-BD31-4B8C-83A1-F6EECF244321}">
                <p14:modId xmlns:p14="http://schemas.microsoft.com/office/powerpoint/2010/main" val="1953737231"/>
              </p:ext>
            </p:extLst>
          </p:nvPr>
        </p:nvGraphicFramePr>
        <p:xfrm>
          <a:off x="685800" y="1955408"/>
          <a:ext cx="10820400" cy="462827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159421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22"/>
                                        </p:tgtEl>
                                        <p:attrNameLst>
                                          <p:attrName>style.visibility</p:attrName>
                                        </p:attrNameLst>
                                      </p:cBhvr>
                                      <p:to>
                                        <p:strVal val="visible"/>
                                      </p:to>
                                    </p:set>
                                    <p:animEffect transition="in" filter="wipe(down)">
                                      <p:cBhvr>
                                        <p:cTn id="7" dur="580">
                                          <p:stCondLst>
                                            <p:cond delay="0"/>
                                          </p:stCondLst>
                                        </p:cTn>
                                        <p:tgtEl>
                                          <p:spTgt spid="22"/>
                                        </p:tgtEl>
                                      </p:cBhvr>
                                    </p:animEffect>
                                    <p:anim calcmode="lin" valueType="num">
                                      <p:cBhvr>
                                        <p:cTn id="8" dur="1822" tmFilter="0,0; 0.14,0.36; 0.43,0.73; 0.71,0.91; 1.0,1.0">
                                          <p:stCondLst>
                                            <p:cond delay="0"/>
                                          </p:stCondLst>
                                        </p:cTn>
                                        <p:tgtEl>
                                          <p:spTgt spid="22"/>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2"/>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2"/>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2"/>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2"/>
                                        </p:tgtEl>
                                        <p:attrNameLst>
                                          <p:attrName>ppt_y</p:attrName>
                                        </p:attrNameLst>
                                      </p:cBhvr>
                                      <p:tavLst>
                                        <p:tav tm="0" fmla="#ppt_y-sin(pi*$)/81">
                                          <p:val>
                                            <p:fltVal val="0"/>
                                          </p:val>
                                        </p:tav>
                                        <p:tav tm="100000">
                                          <p:val>
                                            <p:fltVal val="1"/>
                                          </p:val>
                                        </p:tav>
                                      </p:tavLst>
                                    </p:anim>
                                    <p:animScale>
                                      <p:cBhvr>
                                        <p:cTn id="13" dur="26">
                                          <p:stCondLst>
                                            <p:cond delay="650"/>
                                          </p:stCondLst>
                                        </p:cTn>
                                        <p:tgtEl>
                                          <p:spTgt spid="22"/>
                                        </p:tgtEl>
                                      </p:cBhvr>
                                      <p:to x="100000" y="60000"/>
                                    </p:animScale>
                                    <p:animScale>
                                      <p:cBhvr>
                                        <p:cTn id="14" dur="166" decel="50000">
                                          <p:stCondLst>
                                            <p:cond delay="676"/>
                                          </p:stCondLst>
                                        </p:cTn>
                                        <p:tgtEl>
                                          <p:spTgt spid="22"/>
                                        </p:tgtEl>
                                      </p:cBhvr>
                                      <p:to x="100000" y="100000"/>
                                    </p:animScale>
                                    <p:animScale>
                                      <p:cBhvr>
                                        <p:cTn id="15" dur="26">
                                          <p:stCondLst>
                                            <p:cond delay="1312"/>
                                          </p:stCondLst>
                                        </p:cTn>
                                        <p:tgtEl>
                                          <p:spTgt spid="22"/>
                                        </p:tgtEl>
                                      </p:cBhvr>
                                      <p:to x="100000" y="80000"/>
                                    </p:animScale>
                                    <p:animScale>
                                      <p:cBhvr>
                                        <p:cTn id="16" dur="166" decel="50000">
                                          <p:stCondLst>
                                            <p:cond delay="1338"/>
                                          </p:stCondLst>
                                        </p:cTn>
                                        <p:tgtEl>
                                          <p:spTgt spid="22"/>
                                        </p:tgtEl>
                                      </p:cBhvr>
                                      <p:to x="100000" y="100000"/>
                                    </p:animScale>
                                    <p:animScale>
                                      <p:cBhvr>
                                        <p:cTn id="17" dur="26">
                                          <p:stCondLst>
                                            <p:cond delay="1642"/>
                                          </p:stCondLst>
                                        </p:cTn>
                                        <p:tgtEl>
                                          <p:spTgt spid="22"/>
                                        </p:tgtEl>
                                      </p:cBhvr>
                                      <p:to x="100000" y="90000"/>
                                    </p:animScale>
                                    <p:animScale>
                                      <p:cBhvr>
                                        <p:cTn id="18" dur="166" decel="50000">
                                          <p:stCondLst>
                                            <p:cond delay="1668"/>
                                          </p:stCondLst>
                                        </p:cTn>
                                        <p:tgtEl>
                                          <p:spTgt spid="22"/>
                                        </p:tgtEl>
                                      </p:cBhvr>
                                      <p:to x="100000" y="100000"/>
                                    </p:animScale>
                                    <p:animScale>
                                      <p:cBhvr>
                                        <p:cTn id="19" dur="26">
                                          <p:stCondLst>
                                            <p:cond delay="1808"/>
                                          </p:stCondLst>
                                        </p:cTn>
                                        <p:tgtEl>
                                          <p:spTgt spid="22"/>
                                        </p:tgtEl>
                                      </p:cBhvr>
                                      <p:to x="100000" y="95000"/>
                                    </p:animScale>
                                    <p:animScale>
                                      <p:cBhvr>
                                        <p:cTn id="20" dur="166" decel="50000">
                                          <p:stCondLst>
                                            <p:cond delay="1834"/>
                                          </p:stCondLst>
                                        </p:cTn>
                                        <p:tgtEl>
                                          <p:spTgt spid="22"/>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2" grpId="0">
        <p:bldAsOne/>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C9BAA6-993A-87DF-9696-FF9DD554B181}"/>
              </a:ext>
            </a:extLst>
          </p:cNvPr>
          <p:cNvSpPr>
            <a:spLocks noGrp="1"/>
          </p:cNvSpPr>
          <p:nvPr>
            <p:ph type="title"/>
          </p:nvPr>
        </p:nvSpPr>
        <p:spPr>
          <a:xfrm>
            <a:off x="619759" y="764373"/>
            <a:ext cx="6257291" cy="1293028"/>
          </a:xfrm>
        </p:spPr>
        <p:txBody>
          <a:bodyPr>
            <a:normAutofit/>
          </a:bodyPr>
          <a:lstStyle/>
          <a:p>
            <a:r>
              <a:rPr lang="en-GB" dirty="0"/>
              <a:t>Marketing Digital</a:t>
            </a:r>
            <a:endParaRPr lang="ro-RO" dirty="0"/>
          </a:p>
        </p:txBody>
      </p:sp>
      <p:sp>
        <p:nvSpPr>
          <p:cNvPr id="3" name="Content Placeholder 2">
            <a:extLst>
              <a:ext uri="{FF2B5EF4-FFF2-40B4-BE49-F238E27FC236}">
                <a16:creationId xmlns:a16="http://schemas.microsoft.com/office/drawing/2014/main" id="{C975D748-8B48-C0AF-F73A-A6832447F126}"/>
              </a:ext>
            </a:extLst>
          </p:cNvPr>
          <p:cNvSpPr>
            <a:spLocks noGrp="1"/>
          </p:cNvSpPr>
          <p:nvPr>
            <p:ph idx="1"/>
          </p:nvPr>
        </p:nvSpPr>
        <p:spPr>
          <a:xfrm>
            <a:off x="619760" y="2194560"/>
            <a:ext cx="6257290" cy="4024125"/>
          </a:xfrm>
        </p:spPr>
        <p:txBody>
          <a:bodyPr>
            <a:normAutofit/>
          </a:bodyPr>
          <a:lstStyle/>
          <a:p>
            <a:pPr>
              <a:buFont typeface="Wingdings" panose="05000000000000000000" pitchFamily="2" charset="2"/>
              <a:buChar char="q"/>
            </a:pPr>
            <a:r>
              <a:rPr lang="en-US" dirty="0"/>
              <a:t>Crowne Plaza uses social media platforms to interact directly with its consumers but also to collect their feedback and thus incorporate it into their marketing strategy.</a:t>
            </a:r>
          </a:p>
          <a:p>
            <a:pPr>
              <a:buFont typeface="Wingdings" panose="05000000000000000000" pitchFamily="2" charset="2"/>
              <a:buChar char="q"/>
            </a:pPr>
            <a:endParaRPr lang="en-US" dirty="0"/>
          </a:p>
          <a:p>
            <a:pPr>
              <a:buFont typeface="Wingdings" panose="05000000000000000000" pitchFamily="2" charset="2"/>
              <a:buChar char="q"/>
            </a:pPr>
            <a:r>
              <a:rPr lang="en-US" dirty="0"/>
              <a:t>The InterContinental website has information about the company but also about the products they sell.</a:t>
            </a:r>
            <a:endParaRPr lang="ro-RO" dirty="0"/>
          </a:p>
        </p:txBody>
      </p:sp>
      <p:sp useBgFill="1">
        <p:nvSpPr>
          <p:cNvPr id="11" name="Rectangle 10">
            <a:extLst>
              <a:ext uri="{FF2B5EF4-FFF2-40B4-BE49-F238E27FC236}">
                <a16:creationId xmlns:a16="http://schemas.microsoft.com/office/drawing/2014/main" id="{E2E0C929-96C6-41B1-A001-566036DF04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8740" y="0"/>
            <a:ext cx="500325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pplication&#10;&#10;Description automatically generated with low confidence">
            <a:extLst>
              <a:ext uri="{FF2B5EF4-FFF2-40B4-BE49-F238E27FC236}">
                <a16:creationId xmlns:a16="http://schemas.microsoft.com/office/drawing/2014/main" id="{1AB73FDB-6C23-1863-5BAC-C78E3B7159A6}"/>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5802" r="34341" b="1"/>
          <a:stretch/>
        </p:blipFill>
        <p:spPr>
          <a:xfrm>
            <a:off x="7519416" y="10"/>
            <a:ext cx="4672584" cy="6857989"/>
          </a:xfrm>
          <a:prstGeom prst="rect">
            <a:avLst/>
          </a:prstGeom>
        </p:spPr>
      </p:pic>
    </p:spTree>
    <p:extLst>
      <p:ext uri="{BB962C8B-B14F-4D97-AF65-F5344CB8AC3E}">
        <p14:creationId xmlns:p14="http://schemas.microsoft.com/office/powerpoint/2010/main" val="33264083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arn(inVertic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barn(inVertical)">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5"/>
                                        </p:tgtEl>
                                        <p:attrNameLst>
                                          <p:attrName>style.visibility</p:attrName>
                                        </p:attrNameLst>
                                      </p:cBhvr>
                                      <p:to>
                                        <p:strVal val="visible"/>
                                      </p:to>
                                    </p:set>
                                    <p:anim calcmode="lin" valueType="num">
                                      <p:cBhvr additive="base">
                                        <p:cTn id="17" dur="500" fill="hold"/>
                                        <p:tgtEl>
                                          <p:spTgt spid="5"/>
                                        </p:tgtEl>
                                        <p:attrNameLst>
                                          <p:attrName>ppt_x</p:attrName>
                                        </p:attrNameLst>
                                      </p:cBhvr>
                                      <p:tavLst>
                                        <p:tav tm="0">
                                          <p:val>
                                            <p:strVal val="#ppt_x"/>
                                          </p:val>
                                        </p:tav>
                                        <p:tav tm="100000">
                                          <p:val>
                                            <p:strVal val="#ppt_x"/>
                                          </p:val>
                                        </p:tav>
                                      </p:tavLst>
                                    </p:anim>
                                    <p:anim calcmode="lin" valueType="num">
                                      <p:cBhvr additive="base">
                                        <p:cTn id="1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3000"/>
                <a:shade val="98000"/>
                <a:satMod val="150000"/>
                <a:lumMod val="102000"/>
              </a:schemeClr>
            </a:gs>
            <a:gs pos="50000">
              <a:schemeClr val="bg1">
                <a:tint val="98000"/>
                <a:shade val="90000"/>
                <a:satMod val="130000"/>
                <a:lumMod val="103000"/>
              </a:schemeClr>
            </a:gs>
            <a:gs pos="100000">
              <a:schemeClr val="bg1">
                <a:shade val="63000"/>
                <a:satMod val="120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6A3F16E-CC60-4737-8CBB-9568A351D3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824DB3-C4E0-2C0A-BEA1-18CA33DE137E}"/>
              </a:ext>
            </a:extLst>
          </p:cNvPr>
          <p:cNvSpPr>
            <a:spLocks noGrp="1"/>
          </p:cNvSpPr>
          <p:nvPr>
            <p:ph type="title"/>
          </p:nvPr>
        </p:nvSpPr>
        <p:spPr>
          <a:xfrm>
            <a:off x="4082161" y="222001"/>
            <a:ext cx="7434070" cy="417314"/>
          </a:xfrm>
        </p:spPr>
        <p:txBody>
          <a:bodyPr>
            <a:normAutofit fontScale="90000"/>
          </a:bodyPr>
          <a:lstStyle/>
          <a:p>
            <a:r>
              <a:rPr lang="en-GB" dirty="0"/>
              <a:t>References</a:t>
            </a:r>
            <a:endParaRPr lang="ro-RO" dirty="0"/>
          </a:p>
        </p:txBody>
      </p:sp>
      <p:sp>
        <p:nvSpPr>
          <p:cNvPr id="10" name="Rectangle 9">
            <a:extLst>
              <a:ext uri="{FF2B5EF4-FFF2-40B4-BE49-F238E27FC236}">
                <a16:creationId xmlns:a16="http://schemas.microsoft.com/office/drawing/2014/main" id="{C0DABE73-66EA-42B0-AB0A-9FB1C0AD7A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06393" cy="6858000"/>
          </a:xfrm>
          <a:prstGeom prst="rect">
            <a:avLst/>
          </a:pr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12" name="Picture 11">
            <a:extLst>
              <a:ext uri="{FF2B5EF4-FFF2-40B4-BE49-F238E27FC236}">
                <a16:creationId xmlns:a16="http://schemas.microsoft.com/office/drawing/2014/main" id="{1E4917B9-5D95-4999-9E13-3568EDD4234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531" r="43746" b="531"/>
          <a:stretch/>
        </p:blipFill>
        <p:spPr>
          <a:xfrm rot="5400000" flipH="1" flipV="1">
            <a:off x="-1264032" y="2187576"/>
            <a:ext cx="6857999" cy="2482850"/>
          </a:xfrm>
          <a:prstGeom prst="rect">
            <a:avLst/>
          </a:prstGeom>
        </p:spPr>
      </p:pic>
      <p:sp>
        <p:nvSpPr>
          <p:cNvPr id="3" name="Content Placeholder 2">
            <a:extLst>
              <a:ext uri="{FF2B5EF4-FFF2-40B4-BE49-F238E27FC236}">
                <a16:creationId xmlns:a16="http://schemas.microsoft.com/office/drawing/2014/main" id="{FF7DB7B6-54EF-B706-F5A6-7DB4BD651009}"/>
              </a:ext>
            </a:extLst>
          </p:cNvPr>
          <p:cNvSpPr>
            <a:spLocks noGrp="1"/>
          </p:cNvSpPr>
          <p:nvPr>
            <p:ph idx="1"/>
          </p:nvPr>
        </p:nvSpPr>
        <p:spPr>
          <a:xfrm>
            <a:off x="4090507" y="639315"/>
            <a:ext cx="7454077" cy="6338259"/>
          </a:xfrm>
        </p:spPr>
        <p:txBody>
          <a:bodyPr>
            <a:normAutofit fontScale="92500" lnSpcReduction="20000"/>
          </a:bodyPr>
          <a:lstStyle/>
          <a:p>
            <a:pPr marL="0" indent="0">
              <a:spcAft>
                <a:spcPts val="800"/>
              </a:spcAft>
              <a:buNone/>
            </a:pPr>
            <a:endParaRPr lang="ro-RO" sz="7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mj-lt"/>
              <a:buAutoNum type="arabicPeriod"/>
            </a:pPr>
            <a:r>
              <a:rPr lang="ro-RO" sz="1600" dirty="0">
                <a:effectLst/>
                <a:ea typeface="Calibri" panose="020F0502020204030204" pitchFamily="34" charset="0"/>
                <a:cs typeface="Times New Roman" panose="02020603050405020304" pitchFamily="18" charset="0"/>
              </a:rPr>
              <a:t>Bowie, D. (2017). Hospitality marketing (Third edition.). London ;: Routledge, Taylor &amp; Francis Group.</a:t>
            </a:r>
          </a:p>
          <a:p>
            <a:pPr marL="342900" lvl="0" indent="-342900">
              <a:buFont typeface="+mj-lt"/>
              <a:buAutoNum type="arabicPeriod"/>
            </a:pPr>
            <a:r>
              <a:rPr lang="ro-RO" sz="1600" dirty="0">
                <a:effectLst/>
                <a:ea typeface="Calibri" panose="020F0502020204030204" pitchFamily="34" charset="0"/>
                <a:cs typeface="Times New Roman" panose="02020603050405020304" pitchFamily="18" charset="0"/>
              </a:rPr>
              <a:t>Brown, E. (2012). Working the crowd : social media marketing for business (2nd ed.). London: BCS.</a:t>
            </a:r>
          </a:p>
          <a:p>
            <a:pPr marL="342900" lvl="0" indent="-342900">
              <a:buFont typeface="+mj-lt"/>
              <a:buAutoNum type="arabicPeriod"/>
            </a:pPr>
            <a:r>
              <a:rPr lang="ro-RO" sz="1600" dirty="0">
                <a:effectLst/>
                <a:ea typeface="Calibri" panose="020F0502020204030204" pitchFamily="34" charset="0"/>
                <a:cs typeface="Times New Roman" panose="02020603050405020304" pitchFamily="18" charset="0"/>
              </a:rPr>
              <a:t>GlobalData plc. (2016). InterContinental Hotels Group Plc : Leisure and Arts - Company Profile, SWOT &amp; Financial Analysis. In ICD Research Reports. London.</a:t>
            </a:r>
          </a:p>
          <a:p>
            <a:pPr marL="342900" lvl="0" indent="-342900">
              <a:buFont typeface="+mj-lt"/>
              <a:buAutoNum type="arabicPeriod"/>
            </a:pPr>
            <a:r>
              <a:rPr lang="ro-RO" sz="1600" dirty="0">
                <a:effectLst/>
                <a:ea typeface="Calibri" panose="020F0502020204030204" pitchFamily="34" charset="0"/>
                <a:cs typeface="Times New Roman" panose="02020603050405020304" pitchFamily="18" charset="0"/>
              </a:rPr>
              <a:t>Inter-Continental Hotels &amp; Resorts and Crowne Plaza Hotels &amp; Resorts. (2001). Hotel &amp; Motel Management, 216(9), 42–.</a:t>
            </a:r>
          </a:p>
          <a:p>
            <a:pPr marL="342900" lvl="0" indent="-342900">
              <a:buFont typeface="+mj-lt"/>
              <a:buAutoNum type="arabicPeriod"/>
            </a:pPr>
            <a:r>
              <a:rPr lang="ro-RO" sz="1600" dirty="0">
                <a:effectLst/>
                <a:ea typeface="Calibri" panose="020F0502020204030204" pitchFamily="34" charset="0"/>
                <a:cs typeface="Times New Roman" panose="02020603050405020304" pitchFamily="18" charset="0"/>
              </a:rPr>
              <a:t>Katsioloudes, M. I., &amp; Hadjidakis, S. (2007). International business a global perspective. Burlington, MA: Elsevier.</a:t>
            </a:r>
          </a:p>
          <a:p>
            <a:pPr marL="342900" lvl="0" indent="-342900">
              <a:buFont typeface="+mj-lt"/>
              <a:buAutoNum type="arabicPeriod"/>
            </a:pPr>
            <a:r>
              <a:rPr lang="ro-RO" sz="1600" dirty="0">
                <a:effectLst/>
                <a:ea typeface="Calibri" panose="020F0502020204030204" pitchFamily="34" charset="0"/>
                <a:cs typeface="Times New Roman" panose="02020603050405020304" pitchFamily="18" charset="0"/>
              </a:rPr>
              <a:t>Kotler, P., Keller, K. L., Brady, M., Goodman, M., &amp; Hansen, T. (2019). Marketing management (4th European edition.). Harlow: Pearson Education.</a:t>
            </a:r>
          </a:p>
          <a:p>
            <a:pPr marL="342900" lvl="0" indent="-342900">
              <a:buFont typeface="+mj-lt"/>
              <a:buAutoNum type="arabicPeriod"/>
            </a:pPr>
            <a:r>
              <a:rPr lang="ro-RO" sz="1600" dirty="0">
                <a:effectLst/>
                <a:ea typeface="Calibri" panose="020F0502020204030204" pitchFamily="34" charset="0"/>
                <a:cs typeface="Times New Roman" panose="02020603050405020304" pitchFamily="18" charset="0"/>
              </a:rPr>
              <a:t>Maalouf, E. (2020). InterContinental Hotels Group. Travel Weekly, 79(9), 2–.</a:t>
            </a:r>
          </a:p>
          <a:p>
            <a:pPr marL="342900" lvl="0" indent="-342900">
              <a:buFont typeface="+mj-lt"/>
              <a:buAutoNum type="arabicPeriod"/>
            </a:pPr>
            <a:r>
              <a:rPr lang="ro-RO" sz="1600" dirty="0">
                <a:effectLst/>
                <a:ea typeface="Calibri" panose="020F0502020204030204" pitchFamily="34" charset="0"/>
                <a:cs typeface="Times New Roman" panose="02020603050405020304" pitchFamily="18" charset="0"/>
              </a:rPr>
              <a:t>N. Torres, E., &amp; Kline, S. (2013). From customer satisfaction to customer delight: Creating a new standard of service for the hotel industry. International Journal of Contemporary Hospitality Management, 25(5), 642–659. </a:t>
            </a:r>
            <a:r>
              <a:rPr lang="ro-RO" sz="1600" u="sng" dirty="0">
                <a:effectLst/>
                <a:ea typeface="Calibri" panose="020F0502020204030204" pitchFamily="34" charset="0"/>
                <a:cs typeface="Times New Roman" panose="02020603050405020304" pitchFamily="18" charset="0"/>
                <a:hlinkClick r:id="rId3"/>
              </a:rPr>
              <a:t>https://doi.org/10.1108/IJCHM-Dec-2011-0228</a:t>
            </a:r>
            <a:endParaRPr lang="ro-RO" sz="1600" dirty="0">
              <a:effectLst/>
              <a:ea typeface="Calibri" panose="020F0502020204030204" pitchFamily="34" charset="0"/>
              <a:cs typeface="Times New Roman" panose="02020603050405020304" pitchFamily="18" charset="0"/>
            </a:endParaRPr>
          </a:p>
          <a:p>
            <a:pPr marL="342900" lvl="0" indent="-342900">
              <a:buFont typeface="+mj-lt"/>
              <a:buAutoNum type="arabicPeriod"/>
            </a:pPr>
            <a:r>
              <a:rPr lang="ro-RO" sz="1600" dirty="0">
                <a:effectLst/>
                <a:ea typeface="Calibri" panose="020F0502020204030204" pitchFamily="34" charset="0"/>
                <a:cs typeface="Times New Roman" panose="02020603050405020304" pitchFamily="18" charset="0"/>
              </a:rPr>
              <a:t>Oh, H., &amp; Pizam, A. (2008). Handbook of hospitality marketing management. Amsterdam: Butterworth-Heinemann.</a:t>
            </a:r>
          </a:p>
          <a:p>
            <a:pPr marL="342900" lvl="0" indent="-342900">
              <a:buFont typeface="+mj-lt"/>
              <a:buAutoNum type="arabicPeriod"/>
            </a:pPr>
            <a:r>
              <a:rPr lang="ro-RO" sz="1600" dirty="0">
                <a:effectLst/>
                <a:ea typeface="Calibri" panose="020F0502020204030204" pitchFamily="34" charset="0"/>
                <a:cs typeface="Times New Roman" panose="02020603050405020304" pitchFamily="18" charset="0"/>
              </a:rPr>
              <a:t>Porter, M. E. (2004). Competitive strategy : techniques for analyzing industries and competitors (1st Free Press export ed.). New York: Free Press.</a:t>
            </a:r>
          </a:p>
          <a:p>
            <a:pPr marL="342900" lvl="0" indent="-342900">
              <a:buFont typeface="+mj-lt"/>
              <a:buAutoNum type="arabicPeriod"/>
            </a:pPr>
            <a:r>
              <a:rPr lang="ro-RO" sz="1600" dirty="0">
                <a:effectLst/>
                <a:ea typeface="Calibri" panose="020F0502020204030204" pitchFamily="34" charset="0"/>
                <a:cs typeface="Times New Roman" panose="02020603050405020304" pitchFamily="18" charset="0"/>
              </a:rPr>
              <a:t>Santos, J. D., &amp; Silva, O. L. (2020). Digital marketing strategies for tourism, hospitality, and airline industries. Hershey, Pennsylvania: IGI Global.</a:t>
            </a:r>
          </a:p>
          <a:p>
            <a:pPr marL="342900" lvl="0" indent="-342900">
              <a:spcAft>
                <a:spcPts val="800"/>
              </a:spcAft>
              <a:buFont typeface="+mj-lt"/>
              <a:buAutoNum type="arabicPeriod"/>
            </a:pPr>
            <a:r>
              <a:rPr lang="ro-RO" sz="1600" dirty="0">
                <a:effectLst/>
                <a:ea typeface="Calibri" panose="020F0502020204030204" pitchFamily="34" charset="0"/>
                <a:cs typeface="Times New Roman" panose="02020603050405020304" pitchFamily="18" charset="0"/>
              </a:rPr>
              <a:t>Strategies for Tourism Industry - Micro and Macro Perspectives. (n.d.). InTech.</a:t>
            </a:r>
          </a:p>
          <a:p>
            <a:endParaRPr lang="ro-RO" sz="700" dirty="0"/>
          </a:p>
        </p:txBody>
      </p:sp>
    </p:spTree>
    <p:extLst>
      <p:ext uri="{BB962C8B-B14F-4D97-AF65-F5344CB8AC3E}">
        <p14:creationId xmlns:p14="http://schemas.microsoft.com/office/powerpoint/2010/main" val="293797768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par>
                          <p:cTn id="8" fill="hold">
                            <p:stCondLst>
                              <p:cond delay="500"/>
                            </p:stCondLst>
                            <p:childTnLst>
                              <p:par>
                                <p:cTn id="9" presetID="1" presetClass="entr" presetSubtype="0" fill="hold" grpId="0"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par>
                          <p:cTn id="11" fill="hold">
                            <p:stCondLst>
                              <p:cond delay="500"/>
                            </p:stCondLst>
                            <p:childTnLst>
                              <p:par>
                                <p:cTn id="12" presetID="1" presetClass="entr" presetSubtype="0" fill="hold" grpId="0" nodeType="after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childTnLst>
                                </p:cTn>
                              </p:par>
                            </p:childTnLst>
                          </p:cTn>
                        </p:par>
                        <p:par>
                          <p:cTn id="14" fill="hold">
                            <p:stCondLst>
                              <p:cond delay="500"/>
                            </p:stCondLst>
                            <p:childTnLst>
                              <p:par>
                                <p:cTn id="15" presetID="1" presetClass="entr" presetSubtype="0" fill="hold" grpId="0" nodeType="after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par>
                          <p:cTn id="17" fill="hold">
                            <p:stCondLst>
                              <p:cond delay="500"/>
                            </p:stCondLst>
                            <p:childTnLst>
                              <p:par>
                                <p:cTn id="18" presetID="1" presetClass="entr" presetSubtype="0" fill="hold" grpId="0" nodeType="afterEffect">
                                  <p:stCondLst>
                                    <p:cond delay="0"/>
                                  </p:stCondLst>
                                  <p:childTnLst>
                                    <p:set>
                                      <p:cBhvr>
                                        <p:cTn id="19" dur="1" fill="hold">
                                          <p:stCondLst>
                                            <p:cond delay="0"/>
                                          </p:stCondLst>
                                        </p:cTn>
                                        <p:tgtEl>
                                          <p:spTgt spid="3">
                                            <p:txEl>
                                              <p:pRg st="4" end="4"/>
                                            </p:txEl>
                                          </p:spTgt>
                                        </p:tgtEl>
                                        <p:attrNameLst>
                                          <p:attrName>style.visibility</p:attrName>
                                        </p:attrNameLst>
                                      </p:cBhvr>
                                      <p:to>
                                        <p:strVal val="visible"/>
                                      </p:to>
                                    </p:set>
                                  </p:childTnLst>
                                </p:cTn>
                              </p:par>
                            </p:childTnLst>
                          </p:cTn>
                        </p:par>
                        <p:par>
                          <p:cTn id="20" fill="hold">
                            <p:stCondLst>
                              <p:cond delay="500"/>
                            </p:stCondLst>
                            <p:childTnLst>
                              <p:par>
                                <p:cTn id="21" presetID="1" presetClass="entr" presetSubtype="0" fill="hold" grpId="0" nodeType="after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par>
                          <p:cTn id="23" fill="hold">
                            <p:stCondLst>
                              <p:cond delay="500"/>
                            </p:stCondLst>
                            <p:childTnLst>
                              <p:par>
                                <p:cTn id="24" presetID="1" presetClass="entr" presetSubtype="0" fill="hold" grpId="0" nodeType="afterEffect">
                                  <p:stCondLst>
                                    <p:cond delay="0"/>
                                  </p:stCondLst>
                                  <p:childTnLst>
                                    <p:set>
                                      <p:cBhvr>
                                        <p:cTn id="25" dur="1" fill="hold">
                                          <p:stCondLst>
                                            <p:cond delay="0"/>
                                          </p:stCondLst>
                                        </p:cTn>
                                        <p:tgtEl>
                                          <p:spTgt spid="3">
                                            <p:txEl>
                                              <p:pRg st="6" end="6"/>
                                            </p:txEl>
                                          </p:spTgt>
                                        </p:tgtEl>
                                        <p:attrNameLst>
                                          <p:attrName>style.visibility</p:attrName>
                                        </p:attrNameLst>
                                      </p:cBhvr>
                                      <p:to>
                                        <p:strVal val="visible"/>
                                      </p:to>
                                    </p:set>
                                  </p:childTnLst>
                                </p:cTn>
                              </p:par>
                            </p:childTnLst>
                          </p:cTn>
                        </p:par>
                        <p:par>
                          <p:cTn id="26" fill="hold">
                            <p:stCondLst>
                              <p:cond delay="500"/>
                            </p:stCondLst>
                            <p:childTnLst>
                              <p:par>
                                <p:cTn id="27" presetID="1" presetClass="entr" presetSubtype="0" fill="hold" grpId="0" nodeType="afterEffect">
                                  <p:stCondLst>
                                    <p:cond delay="0"/>
                                  </p:stCondLst>
                                  <p:childTnLst>
                                    <p:set>
                                      <p:cBhvr>
                                        <p:cTn id="28" dur="1" fill="hold">
                                          <p:stCondLst>
                                            <p:cond delay="0"/>
                                          </p:stCondLst>
                                        </p:cTn>
                                        <p:tgtEl>
                                          <p:spTgt spid="3">
                                            <p:txEl>
                                              <p:pRg st="7" end="7"/>
                                            </p:txEl>
                                          </p:spTgt>
                                        </p:tgtEl>
                                        <p:attrNameLst>
                                          <p:attrName>style.visibility</p:attrName>
                                        </p:attrNameLst>
                                      </p:cBhvr>
                                      <p:to>
                                        <p:strVal val="visible"/>
                                      </p:to>
                                    </p:set>
                                  </p:childTnLst>
                                </p:cTn>
                              </p:par>
                            </p:childTnLst>
                          </p:cTn>
                        </p:par>
                        <p:par>
                          <p:cTn id="29" fill="hold">
                            <p:stCondLst>
                              <p:cond delay="500"/>
                            </p:stCondLst>
                            <p:childTnLst>
                              <p:par>
                                <p:cTn id="30" presetID="1" presetClass="entr" presetSubtype="0" fill="hold" grpId="0" nodeType="afterEffect">
                                  <p:stCondLst>
                                    <p:cond delay="0"/>
                                  </p:stCondLst>
                                  <p:childTnLst>
                                    <p:set>
                                      <p:cBhvr>
                                        <p:cTn id="31" dur="1" fill="hold">
                                          <p:stCondLst>
                                            <p:cond delay="0"/>
                                          </p:stCondLst>
                                        </p:cTn>
                                        <p:tgtEl>
                                          <p:spTgt spid="3">
                                            <p:txEl>
                                              <p:pRg st="8" end="8"/>
                                            </p:txEl>
                                          </p:spTgt>
                                        </p:tgtEl>
                                        <p:attrNameLst>
                                          <p:attrName>style.visibility</p:attrName>
                                        </p:attrNameLst>
                                      </p:cBhvr>
                                      <p:to>
                                        <p:strVal val="visible"/>
                                      </p:to>
                                    </p:set>
                                  </p:childTnLst>
                                </p:cTn>
                              </p:par>
                            </p:childTnLst>
                          </p:cTn>
                        </p:par>
                        <p:par>
                          <p:cTn id="32" fill="hold">
                            <p:stCondLst>
                              <p:cond delay="500"/>
                            </p:stCondLst>
                            <p:childTnLst>
                              <p:par>
                                <p:cTn id="33" presetID="1" presetClass="entr" presetSubtype="0" fill="hold" grpId="0" nodeType="afterEffect">
                                  <p:stCondLst>
                                    <p:cond delay="0"/>
                                  </p:stCondLst>
                                  <p:childTnLst>
                                    <p:set>
                                      <p:cBhvr>
                                        <p:cTn id="34" dur="1" fill="hold">
                                          <p:stCondLst>
                                            <p:cond delay="0"/>
                                          </p:stCondLst>
                                        </p:cTn>
                                        <p:tgtEl>
                                          <p:spTgt spid="3">
                                            <p:txEl>
                                              <p:pRg st="9" end="9"/>
                                            </p:txEl>
                                          </p:spTgt>
                                        </p:tgtEl>
                                        <p:attrNameLst>
                                          <p:attrName>style.visibility</p:attrName>
                                        </p:attrNameLst>
                                      </p:cBhvr>
                                      <p:to>
                                        <p:strVal val="visible"/>
                                      </p:to>
                                    </p:set>
                                  </p:childTnLst>
                                </p:cTn>
                              </p:par>
                            </p:childTnLst>
                          </p:cTn>
                        </p:par>
                        <p:par>
                          <p:cTn id="35" fill="hold">
                            <p:stCondLst>
                              <p:cond delay="500"/>
                            </p:stCondLst>
                            <p:childTnLst>
                              <p:par>
                                <p:cTn id="36" presetID="1" presetClass="entr" presetSubtype="0" fill="hold" grpId="0" nodeType="afterEffect">
                                  <p:stCondLst>
                                    <p:cond delay="0"/>
                                  </p:stCondLst>
                                  <p:childTnLst>
                                    <p:set>
                                      <p:cBhvr>
                                        <p:cTn id="37" dur="1" fill="hold">
                                          <p:stCondLst>
                                            <p:cond delay="0"/>
                                          </p:stCondLst>
                                        </p:cTn>
                                        <p:tgtEl>
                                          <p:spTgt spid="3">
                                            <p:txEl>
                                              <p:pRg st="10" end="10"/>
                                            </p:txEl>
                                          </p:spTgt>
                                        </p:tgtEl>
                                        <p:attrNameLst>
                                          <p:attrName>style.visibility</p:attrName>
                                        </p:attrNameLst>
                                      </p:cBhvr>
                                      <p:to>
                                        <p:strVal val="visible"/>
                                      </p:to>
                                    </p:set>
                                  </p:childTnLst>
                                </p:cTn>
                              </p:par>
                            </p:childTnLst>
                          </p:cTn>
                        </p:par>
                        <p:par>
                          <p:cTn id="38" fill="hold">
                            <p:stCondLst>
                              <p:cond delay="500"/>
                            </p:stCondLst>
                            <p:childTnLst>
                              <p:par>
                                <p:cTn id="39" presetID="1" presetClass="entr" presetSubtype="0" fill="hold" grpId="0" nodeType="afterEffect">
                                  <p:stCondLst>
                                    <p:cond delay="0"/>
                                  </p:stCondLst>
                                  <p:childTnLst>
                                    <p:set>
                                      <p:cBhvr>
                                        <p:cTn id="40" dur="1" fill="hold">
                                          <p:stCondLst>
                                            <p:cond delay="0"/>
                                          </p:stCondLst>
                                        </p:cTn>
                                        <p:tgtEl>
                                          <p:spTgt spid="3">
                                            <p:txEl>
                                              <p:pRg st="11" end="11"/>
                                            </p:txEl>
                                          </p:spTgt>
                                        </p:tgtEl>
                                        <p:attrNameLst>
                                          <p:attrName>style.visibility</p:attrName>
                                        </p:attrNameLst>
                                      </p:cBhvr>
                                      <p:to>
                                        <p:strVal val="visible"/>
                                      </p:to>
                                    </p:set>
                                  </p:childTnLst>
                                </p:cTn>
                              </p:par>
                            </p:childTnLst>
                          </p:cTn>
                        </p:par>
                        <p:par>
                          <p:cTn id="41" fill="hold">
                            <p:stCondLst>
                              <p:cond delay="500"/>
                            </p:stCondLst>
                            <p:childTnLst>
                              <p:par>
                                <p:cTn id="42" presetID="1" presetClass="entr" presetSubtype="0" fill="hold" grpId="0" nodeType="afterEffect">
                                  <p:stCondLst>
                                    <p:cond delay="0"/>
                                  </p:stCondLst>
                                  <p:childTnLst>
                                    <p:set>
                                      <p:cBhvr>
                                        <p:cTn id="43"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docProps/app.xml><?xml version="1.0" encoding="utf-8"?>
<Properties xmlns="http://schemas.openxmlformats.org/officeDocument/2006/extended-properties" xmlns:vt="http://schemas.openxmlformats.org/officeDocument/2006/docPropsVTypes">
  <Template>TM04033937[[fn=Vapor Trail]]</Template>
  <TotalTime>275</TotalTime>
  <Words>992</Words>
  <Application>Microsoft Office PowerPoint</Application>
  <PresentationFormat>Widescreen</PresentationFormat>
  <Paragraphs>93</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Century Gothic</vt:lpstr>
      <vt:lpstr>Wingdings</vt:lpstr>
      <vt:lpstr>Vapor Trail</vt:lpstr>
      <vt:lpstr>Marketing Essentials</vt:lpstr>
      <vt:lpstr>Introduction</vt:lpstr>
      <vt:lpstr>Marketing Mix  4Ps </vt:lpstr>
      <vt:lpstr>PowerPoint Presentation</vt:lpstr>
      <vt:lpstr>Swot Analysis</vt:lpstr>
      <vt:lpstr>Pestel analysis</vt:lpstr>
      <vt:lpstr>PowerPoint Presentation</vt:lpstr>
      <vt:lpstr>Customers</vt:lpstr>
      <vt:lpstr>Marketing Digital</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Essentials</dc:title>
  <dc:creator>Marinela Bahrii</dc:creator>
  <cp:lastModifiedBy>Marinela Bahrii</cp:lastModifiedBy>
  <cp:revision>3</cp:revision>
  <dcterms:created xsi:type="dcterms:W3CDTF">2022-07-02T08:47:23Z</dcterms:created>
  <dcterms:modified xsi:type="dcterms:W3CDTF">2022-07-02T13:28:11Z</dcterms:modified>
</cp:coreProperties>
</file>