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8"/>
  </p:notesMasterIdLst>
  <p:handoutMasterIdLst>
    <p:handoutMasterId r:id="rId29"/>
  </p:handoutMasterIdLst>
  <p:sldIdLst>
    <p:sldId id="256" r:id="rId6"/>
    <p:sldId id="259" r:id="rId7"/>
    <p:sldId id="295" r:id="rId8"/>
    <p:sldId id="320" r:id="rId9"/>
    <p:sldId id="328" r:id="rId10"/>
    <p:sldId id="296" r:id="rId11"/>
    <p:sldId id="310" r:id="rId12"/>
    <p:sldId id="322" r:id="rId13"/>
    <p:sldId id="323" r:id="rId14"/>
    <p:sldId id="325" r:id="rId15"/>
    <p:sldId id="324" r:id="rId16"/>
    <p:sldId id="311" r:id="rId17"/>
    <p:sldId id="312" r:id="rId18"/>
    <p:sldId id="313" r:id="rId19"/>
    <p:sldId id="314" r:id="rId20"/>
    <p:sldId id="315" r:id="rId21"/>
    <p:sldId id="316" r:id="rId22"/>
    <p:sldId id="321" r:id="rId23"/>
    <p:sldId id="317" r:id="rId24"/>
    <p:sldId id="326" r:id="rId25"/>
    <p:sldId id="327" r:id="rId26"/>
    <p:sldId id="25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394B5-B766-49B3-B28D-8C9742D89B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7DB7A-1335-4F65-ACD9-92464B0932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05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image2.jpeg"/>
          <p:cNvPicPr/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524328" y="188640"/>
            <a:ext cx="1266190" cy="125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image2.jpeg"/>
          <p:cNvPicPr/>
          <p:nvPr userDrawn="1"/>
        </p:nvPicPr>
        <p:blipFill>
          <a:blip r:embed="rId2" cstate="print"/>
          <a:stretch>
            <a:fillRect/>
          </a:stretch>
        </p:blipFill>
        <p:spPr>
          <a:xfrm>
            <a:off x="7812360" y="110352"/>
            <a:ext cx="1266190" cy="125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4498418"/>
      </p:ext>
    </p:extLst>
  </p:cSld>
  <p:clrMapOvr>
    <a:masterClrMapping/>
  </p:clrMapOvr>
  <p:transition spd="slow" advTm="10000"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5458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65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1519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4358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1037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860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37840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521302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42893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319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787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4.emf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700" b="1" i="0" dirty="0" smtClean="0"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  <p:pic>
        <p:nvPicPr>
          <p:cNvPr id="4" name="Picture 3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560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face/logistics-transport/" TargetMode="External"/><Relationship Id="rId2" Type="http://schemas.openxmlformats.org/officeDocument/2006/relationships/hyperlink" Target="http://uwtsd.ac.uk/staff/irina-neaga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Irina.neaga@uwtsd.ac.uk" TargetMode="External"/><Relationship Id="rId4" Type="http://schemas.openxmlformats.org/officeDocument/2006/relationships/hyperlink" Target="http://www.uwtsd.ac.uk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hyperlink" Target="https://www.strategyand.pwc.com/media/file/Industry4.0.pdf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emens.com/global/en/home/company/topic-areas/future-of-manufacturing/digital-enterprise.html" TargetMode="External"/><Relationship Id="rId2" Type="http://schemas.openxmlformats.org/officeDocument/2006/relationships/hyperlink" Target="https://www.youtube.com/watch?v=KEC5DQqCyk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7078" y="1632542"/>
            <a:ext cx="7992888" cy="1693697"/>
          </a:xfrm>
        </p:spPr>
        <p:txBody>
          <a:bodyPr>
            <a:normAutofit fontScale="90000"/>
          </a:bodyPr>
          <a:lstStyle/>
          <a:p>
            <a:pPr algn="r"/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The impact of Industry 4.0 to the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Digitalisation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of Supply Chains</a:t>
            </a:r>
            <a:r>
              <a:rPr lang="en-GB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683997" y="1294618"/>
            <a:ext cx="8208675" cy="5934278"/>
            <a:chOff x="-2390" y="614"/>
            <a:chExt cx="8601" cy="4029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567" y="1344"/>
              <a:ext cx="4119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-2390" y="614"/>
              <a:ext cx="8601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lang="en-US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-2013" y="1916"/>
              <a:ext cx="5554" cy="27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b="1" dirty="0" err="1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Dr.</a:t>
              </a:r>
              <a:r>
                <a:rPr lang="en-GB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 </a:t>
              </a:r>
              <a:r>
                <a:rPr lang="en-GB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Irina Neaga</a:t>
              </a:r>
              <a:endPara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>
                  <a:solidFill>
                    <a:schemeClr val="bg1"/>
                  </a:solidFill>
                </a:uFill>
              </a:endParaRPr>
            </a:p>
            <a:p>
              <a:pPr algn="r"/>
              <a:r>
                <a:rPr lang="en-GB" sz="1400" dirty="0"/>
                <a:t>Senior Lecturer in Logistics</a:t>
              </a:r>
            </a:p>
            <a:p>
              <a:pPr algn="r"/>
              <a:r>
                <a:rPr lang="en-GB" sz="1400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School of Engineering, </a:t>
              </a:r>
              <a:r>
                <a:rPr lang="en-GB" sz="1400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3"/>
                </a:rPr>
                <a:t>Logistics and Transport</a:t>
              </a:r>
              <a:endParaRPr lang="en-GB" sz="14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sz="1400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endParaRPr lang="en-GB" sz="14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sz="14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Prifysgol</a:t>
              </a:r>
              <a:r>
                <a:rPr lang="en-GB" sz="14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4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Cymru</a:t>
              </a:r>
              <a:r>
                <a:rPr lang="en-GB" sz="14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Y </a:t>
              </a:r>
              <a:r>
                <a:rPr lang="en-GB" sz="14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Drindod</a:t>
              </a:r>
              <a:r>
                <a:rPr lang="en-GB" sz="14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4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Dewi</a:t>
              </a:r>
              <a:r>
                <a:rPr lang="en-GB" sz="14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4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Sant</a:t>
              </a:r>
              <a:r>
                <a:rPr lang="en-GB" sz="14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sz="1400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4"/>
                </a:rPr>
                <a:t>University of Wales Trinity St David</a:t>
              </a:r>
              <a:endParaRPr lang="en-GB" sz="14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sz="1400" b="1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Swansea</a:t>
              </a:r>
              <a:r>
                <a:rPr lang="en-GB" sz="1400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, </a:t>
              </a:r>
              <a:r>
                <a:rPr lang="en-GB" sz="1400" b="1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United Kingdom</a:t>
              </a:r>
            </a:p>
            <a:p>
              <a:pPr algn="r"/>
              <a:r>
                <a:rPr lang="en-GB" sz="14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 </a:t>
              </a:r>
              <a:r>
                <a:rPr lang="en-GB" sz="1400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Email: </a:t>
              </a:r>
              <a:r>
                <a:rPr lang="en-GB" sz="1400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5"/>
                </a:rPr>
                <a:t>Irina.neaga@uwtsd.ac.uk</a:t>
              </a:r>
              <a:endParaRPr lang="en-GB" sz="14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sz="1200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700" b="0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507412" cy="2520280"/>
          </a:xfrm>
        </p:spPr>
        <p:txBody>
          <a:bodyPr>
            <a:normAutofit fontScale="62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US" dirty="0"/>
              <a:t>Background of Industry 4.0 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Main R&amp;D Aspects 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Examples and Success Stories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Big Data Driven Logistics Services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Using the Cloud Computing 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Opportunities and Challenges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Roadmap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Further Directions and Concluding Remarks</a:t>
            </a:r>
            <a:endParaRPr lang="en-GB" dirty="0"/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589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3175" y="109585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Industry 4.0 Technology Framework</a:t>
            </a:r>
            <a:endParaRPr lang="en-GB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Content Placeholder 4"/>
          <p:cNvPicPr>
            <a:picLocks noGrp="1"/>
          </p:cNvPicPr>
          <p:nvPr>
            <p:ph idx="4294967295"/>
          </p:nvPr>
        </p:nvPicPr>
        <p:blipFill rotWithShape="1">
          <a:blip r:embed="rId2" cstate="print"/>
          <a:srcRect l="3318" t="20996" r="56541" b="5176"/>
          <a:stretch/>
        </p:blipFill>
        <p:spPr bwMode="auto">
          <a:xfrm>
            <a:off x="395536" y="1124744"/>
            <a:ext cx="7644878" cy="4464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image2.jpe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749744" y="109585"/>
            <a:ext cx="1266190" cy="125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28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0168"/>
            <a:ext cx="8229600" cy="540866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Roadmap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/>
          <a:srcRect t="6502" b="14025"/>
          <a:stretch/>
        </p:blipFill>
        <p:spPr>
          <a:xfrm>
            <a:off x="395536" y="842754"/>
            <a:ext cx="8424937" cy="4896544"/>
          </a:xfrm>
          <a:prstGeom prst="rect">
            <a:avLst/>
          </a:prstGeom>
        </p:spPr>
      </p:pic>
      <p:pic>
        <p:nvPicPr>
          <p:cNvPr id="4" name="image2.jpe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12360" y="116632"/>
            <a:ext cx="1266190" cy="12522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51720" y="5229200"/>
            <a:ext cx="6843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Source: </a:t>
            </a:r>
            <a:r>
              <a:rPr lang="en-GB" sz="1200" dirty="0" err="1"/>
              <a:t>Schrauf</a:t>
            </a:r>
            <a:r>
              <a:rPr lang="en-GB" sz="1200" dirty="0"/>
              <a:t>, S.  and </a:t>
            </a:r>
            <a:r>
              <a:rPr lang="en-GB" sz="1200" dirty="0" err="1"/>
              <a:t>Berttram</a:t>
            </a:r>
            <a:r>
              <a:rPr lang="en-GB" sz="1200" dirty="0"/>
              <a:t>, P. Industry 4.0  How digitization makes the supply chain more efficient, agile, and customer-focused,  PWC Strategy and Analysis Report , N.D.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06466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476672"/>
            <a:ext cx="8352928" cy="469340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627784" y="5229200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Source</a:t>
            </a:r>
            <a:r>
              <a:rPr lang="en-GB" sz="1200" dirty="0"/>
              <a:t>: Li Da Xu, Eric L. Xu &amp; Ling Li (2018) Industry 4.0: state of the art and future trends, International Journal of Production Research, 56:8, 2941-2962</a:t>
            </a:r>
          </a:p>
        </p:txBody>
      </p:sp>
    </p:spTree>
    <p:extLst>
      <p:ext uri="{BB962C8B-B14F-4D97-AF65-F5344CB8AC3E}">
        <p14:creationId xmlns:p14="http://schemas.microsoft.com/office/powerpoint/2010/main" val="391107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211683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>
                <a:hlinkClick r:id="rId2"/>
              </a:rPr>
              <a:t>Maersk Line: Using the Internet of Things, Data Analytics </a:t>
            </a: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hlinkClick r:id="rId3"/>
              </a:rPr>
              <a:t>Siemens: Digital Transformation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51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97800" cy="759420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 smtClean="0">
                <a:solidFill>
                  <a:srgbClr val="17375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Calibri" panose="020F0502020204030204" pitchFamily="34" charset="0"/>
              </a:rPr>
              <a:t>Big Data: 5V’s Model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980728"/>
            <a:ext cx="6661150" cy="49434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856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476672"/>
            <a:ext cx="7797800" cy="48736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Supply Chain Big Data Sources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9482125"/>
              </p:ext>
            </p:extLst>
          </p:nvPr>
        </p:nvGraphicFramePr>
        <p:xfrm>
          <a:off x="179512" y="1484784"/>
          <a:ext cx="8715374" cy="361950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145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95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666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545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62026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 smtClean="0"/>
                        <a:t>Data Type</a:t>
                      </a:r>
                      <a:endParaRPr lang="en-US" sz="1800" b="1" dirty="0"/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Volume</a:t>
                      </a:r>
                      <a:endParaRPr lang="en-US" sz="1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Velocity</a:t>
                      </a:r>
                      <a:endParaRPr lang="en-US" sz="1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Variety</a:t>
                      </a:r>
                      <a:endParaRPr lang="en-US" sz="1800" b="1" dirty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68585" marR="68585" marT="34282" marB="3428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90140">
                <a:tc>
                  <a:txBody>
                    <a:bodyPr/>
                    <a:lstStyle/>
                    <a:p>
                      <a:pPr algn="ctr"/>
                      <a:r>
                        <a:rPr lang="en-US" sz="1500" b="1" dirty="0" smtClean="0">
                          <a:solidFill>
                            <a:srgbClr val="0070C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Sales</a:t>
                      </a:r>
                      <a:endParaRPr lang="en-US" sz="1500" b="1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Detail records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on</a:t>
                      </a:r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 price, quantity,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items, time of day, date, customer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From monthly &amp; weekly to daily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&amp; hourly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Direct sales, Distributor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sales, Internet sales, international sales, competitor sales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8437">
                <a:tc>
                  <a:txBody>
                    <a:bodyPr/>
                    <a:lstStyle/>
                    <a:p>
                      <a:pPr algn="ctr"/>
                      <a:r>
                        <a:rPr lang="en-US" sz="1500" b="1" dirty="0" smtClean="0">
                          <a:solidFill>
                            <a:srgbClr val="0070C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Consumer</a:t>
                      </a:r>
                      <a:endParaRPr lang="en-US" sz="1500" b="1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Detail records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of</a:t>
                      </a:r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 items browsed &amp; bought, frequency, value, timing 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From click through to card usage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Shopper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identification, emotion detection, “Likes”, “Tweets”, product reviews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8959">
                <a:tc>
                  <a:txBody>
                    <a:bodyPr/>
                    <a:lstStyle/>
                    <a:p>
                      <a:pPr algn="ctr"/>
                      <a:r>
                        <a:rPr lang="en-US" sz="1500" b="1" dirty="0" smtClean="0">
                          <a:solidFill>
                            <a:srgbClr val="0070C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Inventory</a:t>
                      </a:r>
                      <a:endParaRPr lang="en-US" sz="1500" b="1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Perpetual inventory by style,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color, size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From monthly updates to hourly and real time updates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Warehouse, store, Internet store, vendor inventories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9939">
                <a:tc>
                  <a:txBody>
                    <a:bodyPr/>
                    <a:lstStyle/>
                    <a:p>
                      <a:pPr algn="ctr"/>
                      <a:r>
                        <a:rPr lang="en-US" sz="1500" b="1" dirty="0" smtClean="0">
                          <a:solidFill>
                            <a:srgbClr val="0070C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Location / Time</a:t>
                      </a:r>
                      <a:endParaRPr lang="en-US" sz="1500" b="1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Sensor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data to detect location, better inventory control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Frequent updates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within store/stock, and items in transit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tc>
                  <a:txBody>
                    <a:bodyPr/>
                    <a:lstStyle/>
                    <a:p>
                      <a:r>
                        <a:rPr lang="en-US" sz="1500" b="1" i="1" dirty="0" smtClean="0">
                          <a:latin typeface="Arial Narrow" panose="020B0606020202030204" pitchFamily="34" charset="0"/>
                        </a:rPr>
                        <a:t>Not only where, but what is close, who moved it, path, future path, mobile device</a:t>
                      </a:r>
                      <a:r>
                        <a:rPr lang="en-US" sz="1500" b="1" i="1" baseline="0" dirty="0" smtClean="0">
                          <a:latin typeface="Arial Narrow" panose="020B0606020202030204" pitchFamily="34" charset="0"/>
                        </a:rPr>
                        <a:t> evidence</a:t>
                      </a:r>
                      <a:endParaRPr lang="en-US" sz="1500" b="1" i="1" dirty="0">
                        <a:latin typeface="Arial Narrow" panose="020B0606020202030204" pitchFamily="34" charset="0"/>
                      </a:endParaRPr>
                    </a:p>
                  </a:txBody>
                  <a:tcPr marL="68585" marR="68585" marT="34282" marB="3428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6419" name="TextBox 2"/>
          <p:cNvSpPr txBox="1">
            <a:spLocks noChangeArrowheads="1"/>
          </p:cNvSpPr>
          <p:nvPr/>
        </p:nvSpPr>
        <p:spPr bwMode="auto">
          <a:xfrm>
            <a:off x="4067944" y="5373216"/>
            <a:ext cx="49831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 dirty="0"/>
              <a:t>Source: </a:t>
            </a:r>
            <a:r>
              <a:rPr lang="en-US" altLang="en-US" sz="1400" dirty="0"/>
              <a:t>Waller and Fawcett (2013a) </a:t>
            </a:r>
            <a:r>
              <a:rPr lang="en-US" altLang="en-US" sz="1400" i="1" dirty="0"/>
              <a:t>Journal of Business Logistics</a:t>
            </a: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42413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438150"/>
          </a:xfrm>
        </p:spPr>
        <p:txBody>
          <a:bodyPr>
            <a:normAutofit fontScale="90000"/>
          </a:bodyPr>
          <a:lstStyle/>
          <a:p>
            <a:r>
              <a:rPr lang="en-US" altLang="en-US" sz="3600" b="1" dirty="0" smtClean="0"/>
              <a:t>(</a:t>
            </a:r>
            <a:r>
              <a:rPr lang="en-US" altLang="en-US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Big) Data Mining Applications for Inventory Management and Warehousing</a:t>
            </a:r>
            <a:r>
              <a:rPr lang="en-US" altLang="en-US" b="1" dirty="0" smtClean="0"/>
              <a:t/>
            </a:r>
            <a:br>
              <a:rPr lang="en-US" altLang="en-US" b="1" dirty="0" smtClean="0"/>
            </a:br>
            <a:endParaRPr lang="en-US" alt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0025" y="1693864"/>
            <a:ext cx="4038600" cy="3876675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  <a:defRPr/>
            </a:pPr>
            <a:r>
              <a:rPr lang="en-US" sz="4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Demand forecasting</a:t>
            </a:r>
          </a:p>
          <a:p>
            <a:pPr marL="457200" lvl="1" indent="0">
              <a:lnSpc>
                <a:spcPct val="120000"/>
              </a:lnSpc>
              <a:spcBef>
                <a:spcPts val="600"/>
              </a:spcBef>
              <a:buNone/>
              <a:defRPr/>
            </a:pPr>
            <a:r>
              <a:rPr lang="en-US" sz="4000" dirty="0"/>
              <a:t>Linking real-time sensors to machine learning and mining algorithms and </a:t>
            </a:r>
            <a:r>
              <a:rPr lang="en-US" sz="4000" dirty="0" smtClean="0"/>
              <a:t>systems</a:t>
            </a:r>
            <a:endParaRPr lang="en-US" sz="4000" dirty="0"/>
          </a:p>
          <a:p>
            <a:pPr marL="457200" lvl="1" indent="0">
              <a:lnSpc>
                <a:spcPct val="120000"/>
              </a:lnSpc>
              <a:spcBef>
                <a:spcPts val="600"/>
              </a:spcBef>
              <a:buNone/>
              <a:defRPr/>
            </a:pPr>
            <a:r>
              <a:rPr lang="en-US" sz="4000" dirty="0"/>
              <a:t>Bar-coded checkout &amp; Wal-Mart RFID chips </a:t>
            </a:r>
          </a:p>
          <a:p>
            <a:pPr marL="457200" lvl="1" indent="0">
              <a:lnSpc>
                <a:spcPct val="120000"/>
              </a:lnSpc>
              <a:spcBef>
                <a:spcPts val="600"/>
              </a:spcBef>
              <a:buNone/>
              <a:defRPr/>
            </a:pPr>
            <a:r>
              <a:rPr lang="en-US" sz="4000" dirty="0"/>
              <a:t>Enabling real-time response</a:t>
            </a:r>
          </a:p>
          <a:p>
            <a:pPr marL="0" indent="0">
              <a:buNone/>
              <a:defRPr/>
            </a:pPr>
            <a:r>
              <a:rPr lang="en-US" sz="4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Warehouse design &amp; location</a:t>
            </a:r>
          </a:p>
          <a:p>
            <a:pPr marL="457200" lvl="1" indent="0">
              <a:lnSpc>
                <a:spcPct val="120000"/>
              </a:lnSpc>
              <a:spcBef>
                <a:spcPts val="600"/>
              </a:spcBef>
              <a:buNone/>
              <a:defRPr/>
            </a:pPr>
            <a:r>
              <a:rPr lang="en-US" sz="3800" dirty="0"/>
              <a:t>S</a:t>
            </a:r>
            <a:r>
              <a:rPr lang="en-US" sz="4000" dirty="0"/>
              <a:t>ystem design for optimality</a:t>
            </a:r>
          </a:p>
          <a:p>
            <a:pPr marL="457200" lvl="1" indent="0">
              <a:lnSpc>
                <a:spcPct val="120000"/>
              </a:lnSpc>
              <a:spcBef>
                <a:spcPts val="600"/>
              </a:spcBef>
              <a:buNone/>
              <a:defRPr/>
            </a:pPr>
            <a:r>
              <a:rPr lang="en-US" sz="4000" dirty="0"/>
              <a:t>A classical operations research problem</a:t>
            </a:r>
          </a:p>
          <a:p>
            <a:pPr marL="457200" lvl="1" indent="0">
              <a:lnSpc>
                <a:spcPct val="120000"/>
              </a:lnSpc>
              <a:spcBef>
                <a:spcPts val="600"/>
              </a:spcBef>
              <a:buNone/>
              <a:defRPr/>
            </a:pPr>
            <a:r>
              <a:rPr lang="en-US" sz="4000" dirty="0"/>
              <a:t>Using network analysis to improve the design and location planning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283968" y="1988840"/>
            <a:ext cx="4546600" cy="245748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  <a:defRPr/>
            </a:pPr>
            <a:r>
              <a:rPr lang="en-US" sz="5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Supplier evaluation &amp; selection</a:t>
            </a:r>
          </a:p>
          <a:p>
            <a:pPr marL="0" indent="0">
              <a:buNone/>
              <a:defRPr/>
            </a:pPr>
            <a:r>
              <a:rPr lang="en-US" sz="4000" dirty="0"/>
              <a:t>Probably the most commonly researched supply chain function</a:t>
            </a:r>
          </a:p>
          <a:p>
            <a:pPr marL="0" indent="0">
              <a:buNone/>
              <a:defRPr/>
            </a:pPr>
            <a:r>
              <a:rPr lang="en-US" sz="4000" dirty="0"/>
              <a:t>Can consider more factors, more up-to-date data</a:t>
            </a:r>
          </a:p>
          <a:p>
            <a:pPr marL="0" indent="0">
              <a:buNone/>
              <a:defRPr/>
            </a:pPr>
            <a:r>
              <a:rPr lang="en-US" sz="5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Selection of transportation nodes  and routes</a:t>
            </a:r>
          </a:p>
          <a:p>
            <a:pPr marL="0" indent="0">
              <a:buNone/>
              <a:defRPr/>
            </a:pPr>
            <a:r>
              <a:rPr lang="en-US" sz="4000" dirty="0"/>
              <a:t>Real-time truck/rail assignment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sp>
        <p:nvSpPr>
          <p:cNvPr id="17413" name="TextBox 3"/>
          <p:cNvSpPr txBox="1">
            <a:spLocks noChangeArrowheads="1"/>
          </p:cNvSpPr>
          <p:nvPr/>
        </p:nvSpPr>
        <p:spPr bwMode="auto">
          <a:xfrm>
            <a:off x="3995936" y="5416551"/>
            <a:ext cx="542131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 dirty="0"/>
              <a:t>Source: </a:t>
            </a:r>
            <a:r>
              <a:rPr lang="en-US" altLang="en-US" sz="1400" dirty="0"/>
              <a:t>Waller and Fawcett (2013a) </a:t>
            </a:r>
            <a:r>
              <a:rPr lang="en-US" altLang="en-US" sz="1400" i="1" dirty="0"/>
              <a:t>Journal of Business Logistics</a:t>
            </a:r>
            <a:endParaRPr lang="en-GB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83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4" t="21895" r="48750" b="6667"/>
          <a:stretch>
            <a:fillRect/>
          </a:stretch>
        </p:blipFill>
        <p:spPr bwMode="auto">
          <a:xfrm>
            <a:off x="128104" y="476672"/>
            <a:ext cx="8762592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208462"/>
      </p:ext>
    </p:extLst>
  </p:cSld>
  <p:clrMapOvr>
    <a:masterClrMapping/>
  </p:clrMapOvr>
  <p:transition spd="slow" advTm="10000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5" t="18239" r="48438" b="16426"/>
          <a:stretch>
            <a:fillRect/>
          </a:stretch>
        </p:blipFill>
        <p:spPr bwMode="auto">
          <a:xfrm>
            <a:off x="0" y="188640"/>
            <a:ext cx="8831263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8493834"/>
      </p:ext>
    </p:extLst>
  </p:cSld>
  <p:clrMapOvr>
    <a:masterClrMapping/>
  </p:clrMapOvr>
  <p:transition spd="slow" advTm="10000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0688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Enterprise Big Data Systems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627" name="Content Placeholder 4"/>
          <p:cNvSpPr>
            <a:spLocks noGrp="1"/>
          </p:cNvSpPr>
          <p:nvPr>
            <p:ph idx="1"/>
          </p:nvPr>
        </p:nvSpPr>
        <p:spPr>
          <a:xfrm>
            <a:off x="430213" y="1538288"/>
            <a:ext cx="8229600" cy="4194968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altLang="en-US" dirty="0" smtClean="0"/>
              <a:t>‘</a:t>
            </a:r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sz="2000" dirty="0" smtClean="0"/>
          </a:p>
          <a:p>
            <a:pPr marL="0" indent="0" algn="r">
              <a:buFont typeface="Arial" charset="0"/>
              <a:buNone/>
              <a:defRPr/>
            </a:pPr>
            <a:r>
              <a:rPr lang="en-GB" altLang="en-US" sz="1400" dirty="0" smtClean="0"/>
              <a:t>Source: </a:t>
            </a:r>
            <a:r>
              <a:rPr lang="en-GB" altLang="en-US" sz="1400" dirty="0" err="1" smtClean="0"/>
              <a:t>Demirkan</a:t>
            </a:r>
            <a:r>
              <a:rPr lang="en-GB" altLang="en-US" sz="1400" dirty="0" smtClean="0"/>
              <a:t>, H. and </a:t>
            </a:r>
            <a:r>
              <a:rPr lang="en-GB" altLang="en-US" sz="1400" dirty="0" err="1" smtClean="0"/>
              <a:t>Delen</a:t>
            </a:r>
            <a:r>
              <a:rPr lang="en-GB" altLang="en-US" sz="1400" dirty="0" smtClean="0"/>
              <a:t>, D. Decision Support Systems, 2012</a:t>
            </a:r>
          </a:p>
          <a:p>
            <a:pPr algn="r">
              <a:buFont typeface="Arial" charset="0"/>
              <a:buChar char="•"/>
              <a:defRPr/>
            </a:pPr>
            <a:endParaRPr lang="en-GB" altLang="en-US" sz="2000" dirty="0" smtClean="0"/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1867" t="4019" r="2502" b="2546"/>
          <a:stretch/>
        </p:blipFill>
        <p:spPr bwMode="auto">
          <a:xfrm>
            <a:off x="470694" y="908720"/>
            <a:ext cx="8129587" cy="4429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600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65125" y="14922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Cloud computing model and services architecture 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627" name="Content Placeholder 4"/>
          <p:cNvSpPr>
            <a:spLocks noGrp="1"/>
          </p:cNvSpPr>
          <p:nvPr>
            <p:ph idx="1"/>
          </p:nvPr>
        </p:nvSpPr>
        <p:spPr>
          <a:xfrm>
            <a:off x="430213" y="1538288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>
              <a:buFont typeface="Arial" charset="0"/>
              <a:buChar char="•"/>
              <a:defRPr/>
            </a:pPr>
            <a:endParaRPr lang="en-GB" altLang="en-US" dirty="0" smtClean="0"/>
          </a:p>
          <a:p>
            <a:pPr algn="r">
              <a:buFont typeface="Arial" charset="0"/>
              <a:buChar char="•"/>
              <a:defRPr/>
            </a:pPr>
            <a:endParaRPr lang="en-GB" altLang="en-US" sz="20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814888" y="1558925"/>
            <a:ext cx="4552950" cy="45847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b="1" i="1" dirty="0">
                <a:latin typeface="+mn-lt"/>
              </a:rPr>
              <a:t>Software as a Service</a:t>
            </a:r>
            <a:r>
              <a:rPr lang="en-US" b="1" dirty="0">
                <a:latin typeface="+mn-lt"/>
              </a:rPr>
              <a:t> (SaaS) </a:t>
            </a:r>
            <a:r>
              <a:rPr lang="en-US" sz="2000" dirty="0">
                <a:latin typeface="+mn-lt"/>
              </a:rPr>
              <a:t>provides applications hosting and online delivery; </a:t>
            </a:r>
            <a:endParaRPr lang="en-GB" sz="2000" dirty="0">
              <a:latin typeface="+mn-lt"/>
            </a:endParaRPr>
          </a:p>
          <a:p>
            <a:pPr>
              <a:defRPr/>
            </a:pPr>
            <a:r>
              <a:rPr lang="en-US" b="1" i="1" dirty="0">
                <a:latin typeface="+mn-lt"/>
              </a:rPr>
              <a:t>Platform as a Service</a:t>
            </a:r>
            <a:r>
              <a:rPr lang="en-US" b="1" dirty="0">
                <a:latin typeface="+mn-lt"/>
              </a:rPr>
              <a:t> (</a:t>
            </a:r>
            <a:r>
              <a:rPr lang="en-US" b="1" dirty="0" err="1">
                <a:latin typeface="+mn-lt"/>
              </a:rPr>
              <a:t>PaaS</a:t>
            </a:r>
            <a:r>
              <a:rPr lang="en-US" sz="2000" b="1" dirty="0">
                <a:latin typeface="+mn-lt"/>
              </a:rPr>
              <a:t>) </a:t>
            </a:r>
            <a:r>
              <a:rPr lang="en-US" sz="2000" dirty="0">
                <a:latin typeface="+mn-lt"/>
              </a:rPr>
              <a:t>provides the software platform for systems (as opposed to just software)</a:t>
            </a:r>
            <a:endParaRPr lang="en-GB" sz="2000" dirty="0">
              <a:latin typeface="+mn-lt"/>
            </a:endParaRPr>
          </a:p>
          <a:p>
            <a:pPr>
              <a:defRPr/>
            </a:pPr>
            <a:r>
              <a:rPr lang="en-US" b="1" i="1" dirty="0">
                <a:latin typeface="+mn-lt"/>
              </a:rPr>
              <a:t>Infrastructure as a Service</a:t>
            </a:r>
            <a:r>
              <a:rPr lang="en-US" b="1" dirty="0">
                <a:latin typeface="+mn-lt"/>
              </a:rPr>
              <a:t> (</a:t>
            </a:r>
            <a:r>
              <a:rPr lang="en-US" b="1" dirty="0" err="1">
                <a:latin typeface="+mn-lt"/>
              </a:rPr>
              <a:t>IaaS</a:t>
            </a:r>
            <a:r>
              <a:rPr lang="en-US" b="1" dirty="0">
                <a:latin typeface="+mn-lt"/>
              </a:rPr>
              <a:t>) </a:t>
            </a:r>
            <a:r>
              <a:rPr lang="en-US" sz="2000" dirty="0">
                <a:latin typeface="+mn-lt"/>
              </a:rPr>
              <a:t>provides virtual computing resources, such as storage and computing services that are hosted in the cloud; </a:t>
            </a:r>
          </a:p>
          <a:p>
            <a:pPr>
              <a:defRPr/>
            </a:pPr>
            <a:r>
              <a:rPr lang="en-US" sz="2000" dirty="0">
                <a:latin typeface="+mn-lt"/>
              </a:rPr>
              <a:t>customers deploy and run only their own applications for obtaining the needed services.  </a:t>
            </a:r>
            <a:endParaRPr lang="en-GB" sz="2000" dirty="0">
              <a:latin typeface="+mn-lt"/>
            </a:endParaRPr>
          </a:p>
          <a:p>
            <a:pPr>
              <a:defRPr/>
            </a:pPr>
            <a:endParaRPr lang="en-GB" sz="2000" dirty="0">
              <a:latin typeface="+mn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6363" y="1441450"/>
            <a:ext cx="4633912" cy="4333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50409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562" y="53752"/>
            <a:ext cx="7797800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 Data Analytics in the Cloud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62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-768" t="3766" r="4575" b="299"/>
          <a:stretch>
            <a:fillRect/>
          </a:stretch>
        </p:blipFill>
        <p:spPr>
          <a:xfrm>
            <a:off x="179512" y="1196752"/>
            <a:ext cx="7943850" cy="4652962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Box 4"/>
          <p:cNvSpPr txBox="1">
            <a:spLocks noChangeArrowheads="1"/>
          </p:cNvSpPr>
          <p:nvPr/>
        </p:nvSpPr>
        <p:spPr bwMode="auto">
          <a:xfrm>
            <a:off x="5148064" y="5373217"/>
            <a:ext cx="3259336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r>
              <a:rPr lang="en-GB" altLang="en-US" sz="1400" dirty="0" smtClean="0">
                <a:latin typeface="+mn-lt"/>
              </a:rPr>
              <a:t>Source: Hashem, T.  et al., 2015 </a:t>
            </a:r>
          </a:p>
        </p:txBody>
      </p:sp>
    </p:spTree>
    <p:extLst>
      <p:ext uri="{BB962C8B-B14F-4D97-AF65-F5344CB8AC3E}">
        <p14:creationId xmlns:p14="http://schemas.microsoft.com/office/powerpoint/2010/main" val="274214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800" y="265113"/>
            <a:ext cx="7797800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 Data Cloud Platforms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741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95" b="7268"/>
          <a:stretch>
            <a:fillRect/>
          </a:stretch>
        </p:blipFill>
        <p:spPr>
          <a:xfrm>
            <a:off x="251520" y="1268760"/>
            <a:ext cx="8629650" cy="42433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sp>
        <p:nvSpPr>
          <p:cNvPr id="27652" name="TextBox 4"/>
          <p:cNvSpPr txBox="1">
            <a:spLocks noChangeArrowheads="1"/>
          </p:cNvSpPr>
          <p:nvPr/>
        </p:nvSpPr>
        <p:spPr bwMode="auto">
          <a:xfrm>
            <a:off x="5924798" y="5445224"/>
            <a:ext cx="3219202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r>
              <a:rPr lang="en-GB" altLang="en-US" sz="1400" dirty="0" smtClean="0">
                <a:latin typeface="Arial Narrow" pitchFamily="34" charset="0"/>
              </a:rPr>
              <a:t>Source: </a:t>
            </a:r>
            <a:r>
              <a:rPr lang="en-GB" altLang="en-US" sz="1400" dirty="0" err="1" smtClean="0">
                <a:latin typeface="Arial Narrow" pitchFamily="34" charset="0"/>
              </a:rPr>
              <a:t>Hashem,T</a:t>
            </a:r>
            <a:r>
              <a:rPr lang="en-GB" altLang="en-US" sz="1400" dirty="0" smtClean="0">
                <a:latin typeface="Arial Narrow" pitchFamily="34" charset="0"/>
              </a:rPr>
              <a:t>.  et al. ,2015 </a:t>
            </a:r>
          </a:p>
        </p:txBody>
      </p:sp>
    </p:spTree>
    <p:extLst>
      <p:ext uri="{BB962C8B-B14F-4D97-AF65-F5344CB8AC3E}">
        <p14:creationId xmlns:p14="http://schemas.microsoft.com/office/powerpoint/2010/main" val="4159371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176213" y="0"/>
            <a:ext cx="77978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 Data Driven Logistics Services</a:t>
            </a:r>
          </a:p>
        </p:txBody>
      </p:sp>
      <p:pic>
        <p:nvPicPr>
          <p:cNvPr id="1843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944563"/>
            <a:ext cx="9021763" cy="5773737"/>
          </a:xfrm>
        </p:spPr>
      </p:pic>
    </p:spTree>
    <p:extLst>
      <p:ext uri="{BB962C8B-B14F-4D97-AF65-F5344CB8AC3E}">
        <p14:creationId xmlns:p14="http://schemas.microsoft.com/office/powerpoint/2010/main" val="2390047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8229600" cy="490026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472409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800" y="125413"/>
            <a:ext cx="7797800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Opportunities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507" name="Content Placeholder 3"/>
          <p:cNvSpPr>
            <a:spLocks noGrp="1"/>
          </p:cNvSpPr>
          <p:nvPr>
            <p:ph idx="1"/>
          </p:nvPr>
        </p:nvSpPr>
        <p:spPr>
          <a:xfrm>
            <a:off x="431800" y="1270725"/>
            <a:ext cx="8229600" cy="4246507"/>
          </a:xfrm>
        </p:spPr>
        <p:txBody>
          <a:bodyPr>
            <a:normAutofit lnSpcReduction="10000"/>
          </a:bodyPr>
          <a:lstStyle/>
          <a:p>
            <a:r>
              <a:rPr lang="en-US" altLang="en-US" sz="2400" dirty="0" smtClean="0"/>
              <a:t>The main outcome of this research is the definition of an architectural framework and the research and development agenda for the application of Industry 4.0 and deployment of a Big Data Logistics Business Platform (BDLBP) for supply chain network management services including inventory control and warehousing operations.</a:t>
            </a:r>
          </a:p>
          <a:p>
            <a:r>
              <a:rPr lang="en-US" altLang="en-US" sz="2400" dirty="0" smtClean="0"/>
              <a:t>Big data systems developed in the cloud are empowering modern logistics services through fostering synergies among 3/4PL in order to establish inclusive, integrated and sustainable logistics supply chain systems and services. </a:t>
            </a:r>
          </a:p>
          <a:p>
            <a:endParaRPr lang="en-GB" altLang="en-US" sz="2400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5337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624"/>
            <a:ext cx="7797800" cy="75864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Challenges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79512" y="803265"/>
            <a:ext cx="8640960" cy="4425935"/>
          </a:xfrm>
        </p:spPr>
        <p:txBody>
          <a:bodyPr>
            <a:noAutofit/>
          </a:bodyPr>
          <a:lstStyle/>
          <a:p>
            <a:r>
              <a:rPr lang="en-GB" altLang="en-US" sz="2200" dirty="0" smtClean="0"/>
              <a:t>Supply chain networks information integration aims to unify various sources and types of data/information provided by users of different backgrounds (e.g., even non-IT savvy user) defining a consistent integrated information source.</a:t>
            </a:r>
          </a:p>
          <a:p>
            <a:r>
              <a:rPr lang="en-GB" altLang="en-US" sz="2200" dirty="0" smtClean="0"/>
              <a:t>Service infrastructure aims to provide an infrastructure towards integration and provision of logistics related information processing systems as services. </a:t>
            </a:r>
          </a:p>
          <a:p>
            <a:pPr>
              <a:spcBef>
                <a:spcPts val="0"/>
              </a:spcBef>
            </a:pPr>
            <a:r>
              <a:rPr lang="en-GB" altLang="en-US" sz="2200" dirty="0"/>
              <a:t>A standardised data model aims to develop a unify description language for logistics data and information to enable the integration and delivery of logistics data in a unified </a:t>
            </a:r>
            <a:r>
              <a:rPr lang="en-GB" altLang="en-US" sz="2200" dirty="0" smtClean="0"/>
              <a:t>manner to support inventory management .  </a:t>
            </a:r>
          </a:p>
          <a:p>
            <a:pPr>
              <a:spcBef>
                <a:spcPts val="0"/>
              </a:spcBef>
            </a:pPr>
            <a:r>
              <a:rPr lang="en-GB" altLang="en-US" sz="2200" dirty="0"/>
              <a:t>The interoperability should support different data proprietary, legacy and existing solutions through open standards for logistics information systems.</a:t>
            </a:r>
          </a:p>
          <a:p>
            <a:pPr>
              <a:spcBef>
                <a:spcPts val="0"/>
              </a:spcBef>
            </a:pPr>
            <a:endParaRPr lang="en-GB" altLang="en-US" sz="2200" dirty="0"/>
          </a:p>
          <a:p>
            <a:pPr>
              <a:spcBef>
                <a:spcPts val="0"/>
              </a:spcBef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82153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Education 4.0</a:t>
            </a:r>
            <a:endParaRPr lang="en-GB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292" r="2707"/>
          <a:stretch/>
        </p:blipFill>
        <p:spPr>
          <a:xfrm>
            <a:off x="323528" y="857441"/>
            <a:ext cx="8338212" cy="4377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1835696" y="5234769"/>
            <a:ext cx="7036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latin typeface="Arial Narrow" panose="020B0606020202030204" pitchFamily="34" charset="0"/>
              </a:rPr>
              <a:t>Source:</a:t>
            </a:r>
            <a:r>
              <a:rPr lang="en-GB" sz="1200" dirty="0" err="1">
                <a:latin typeface="Arial Narrow" panose="020B0606020202030204" pitchFamily="34" charset="0"/>
              </a:rPr>
              <a:t>Mourtzis</a:t>
            </a:r>
            <a:r>
              <a:rPr lang="en-GB" sz="1200" dirty="0">
                <a:latin typeface="Arial Narrow" panose="020B0606020202030204" pitchFamily="34" charset="0"/>
              </a:rPr>
              <a:t>, D., </a:t>
            </a:r>
            <a:r>
              <a:rPr lang="en-GB" sz="1200" dirty="0" err="1">
                <a:latin typeface="Arial Narrow" panose="020B0606020202030204" pitchFamily="34" charset="0"/>
              </a:rPr>
              <a:t>Vlachou</a:t>
            </a:r>
            <a:r>
              <a:rPr lang="en-GB" sz="1200" dirty="0">
                <a:latin typeface="Arial Narrow" panose="020B0606020202030204" pitchFamily="34" charset="0"/>
              </a:rPr>
              <a:t>, E., </a:t>
            </a:r>
            <a:r>
              <a:rPr lang="en-GB" sz="1200" dirty="0" err="1">
                <a:latin typeface="Arial Narrow" panose="020B0606020202030204" pitchFamily="34" charset="0"/>
              </a:rPr>
              <a:t>Dimitrakopoulos</a:t>
            </a:r>
            <a:r>
              <a:rPr lang="en-GB" sz="1200" dirty="0">
                <a:latin typeface="Arial Narrow" panose="020B0606020202030204" pitchFamily="34" charset="0"/>
              </a:rPr>
              <a:t>, G., </a:t>
            </a:r>
            <a:r>
              <a:rPr lang="en-GB" sz="1200" dirty="0" smtClean="0">
                <a:latin typeface="Arial Narrow" panose="020B0606020202030204" pitchFamily="34" charset="0"/>
              </a:rPr>
              <a:t>and </a:t>
            </a:r>
            <a:r>
              <a:rPr lang="en-GB" sz="1200" dirty="0" err="1" smtClean="0">
                <a:latin typeface="Arial Narrow" panose="020B0606020202030204" pitchFamily="34" charset="0"/>
              </a:rPr>
              <a:t>Zogopoulos</a:t>
            </a:r>
            <a:r>
              <a:rPr lang="en-GB" sz="1200" dirty="0">
                <a:latin typeface="Arial Narrow" panose="020B0606020202030204" pitchFamily="34" charset="0"/>
              </a:rPr>
              <a:t>, V. Cyber- Physical Systems and Education 4.0 –The Teaching Factory 4.0 Concept, Procedia Manufacturing, Volume 23, pp. 129-134, 2018, Elsevier Publishers Ltd</a:t>
            </a:r>
          </a:p>
          <a:p>
            <a:endParaRPr lang="en-GB" sz="12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567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780928"/>
            <a:ext cx="8568952" cy="29523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846" y="166626"/>
            <a:ext cx="8229600" cy="778098"/>
          </a:xfrm>
        </p:spPr>
        <p:txBody>
          <a:bodyPr>
            <a:noAutofit/>
          </a:bodyPr>
          <a:lstStyle/>
          <a:p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Higher Education for Industry 4.0</a:t>
            </a:r>
            <a:endParaRPr lang="en-GB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44724"/>
            <a:ext cx="8229600" cy="2232248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Interdisciplinary engineering educational programmes holistically teaching science, engineering, and business.</a:t>
            </a:r>
          </a:p>
          <a:p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Rapid / real-time innovation of the higher education programmes in partnerships with industry requirements</a:t>
            </a:r>
          </a:p>
          <a:p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Developing adaptive learning environment and associated strategies.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72350" y="2996952"/>
            <a:ext cx="667591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>
                <a:latin typeface="Arial Narrow" panose="020B0606020202030204" pitchFamily="34" charset="0"/>
                <a:cs typeface="Calibri" panose="020F0502020204030204" pitchFamily="34" charset="0"/>
              </a:rPr>
              <a:t>Jeschke</a:t>
            </a:r>
            <a:r>
              <a:rPr lang="en-GB" sz="1200" dirty="0">
                <a:latin typeface="Arial Narrow" panose="020B0606020202030204" pitchFamily="34" charset="0"/>
                <a:cs typeface="Calibri" panose="020F0502020204030204" pitchFamily="34" charset="0"/>
              </a:rPr>
              <a:t>, </a:t>
            </a:r>
            <a:r>
              <a:rPr lang="en-GB" sz="1200" dirty="0" smtClean="0">
                <a:latin typeface="Arial Narrow" panose="020B0606020202030204" pitchFamily="34" charset="0"/>
                <a:cs typeface="Calibri" panose="020F0502020204030204" pitchFamily="34" charset="0"/>
              </a:rPr>
              <a:t> S. “Engineering </a:t>
            </a:r>
            <a:r>
              <a:rPr lang="en-GB" sz="1200" dirty="0">
                <a:latin typeface="Arial Narrow" panose="020B0606020202030204" pitchFamily="34" charset="0"/>
                <a:cs typeface="Calibri" panose="020F0502020204030204" pitchFamily="34" charset="0"/>
              </a:rPr>
              <a:t>Education for Industry 4.0 : Challenges, Chances, Opportunities,” World Engineering Education Forum, 2015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200" dirty="0" smtClean="0">
                <a:latin typeface="Arial Narrow" panose="020B0606020202030204" pitchFamily="34" charset="0"/>
                <a:cs typeface="Calibri" panose="020F0502020204030204" pitchFamily="34" charset="0"/>
              </a:rPr>
              <a:t>RTWH </a:t>
            </a:r>
            <a:r>
              <a:rPr lang="en-GB" sz="1200" dirty="0" err="1" smtClean="0">
                <a:latin typeface="Arial Narrow" panose="020B0606020202030204" pitchFamily="34" charset="0"/>
                <a:cs typeface="Calibri" panose="020F0502020204030204" pitchFamily="34" charset="0"/>
              </a:rPr>
              <a:t>Achen</a:t>
            </a:r>
            <a:r>
              <a:rPr lang="en-GB" sz="1200" dirty="0" smtClean="0">
                <a:latin typeface="Arial Narrow" panose="020B0606020202030204" pitchFamily="34" charset="0"/>
                <a:cs typeface="Calibri" panose="020F0502020204030204" pitchFamily="34" charset="0"/>
              </a:rPr>
              <a:t> University</a:t>
            </a:r>
            <a:endParaRPr lang="en-GB" sz="1200" dirty="0">
              <a:latin typeface="Arial Narrow" panose="020B0606020202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50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916832"/>
            <a:ext cx="5759031" cy="187220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491880" y="1988840"/>
            <a:ext cx="24903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!</a:t>
            </a:r>
            <a:endParaRPr lang="hu-HU" sz="32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7534e9c7-d8a7-4ffa-a350-0e66096719e3"/>
    <ds:schemaRef ds:uri="http://purl.org/dc/dcmitype/"/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823</TotalTime>
  <Words>848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Arial Narrow</vt:lpstr>
      <vt:lpstr>Calibri</vt:lpstr>
      <vt:lpstr>Myriad Pro</vt:lpstr>
      <vt:lpstr>Times</vt:lpstr>
      <vt:lpstr>Times New Roman</vt:lpstr>
      <vt:lpstr>Verdana</vt:lpstr>
      <vt:lpstr>20140311PresentationUWTSDTemplate</vt:lpstr>
      <vt:lpstr>Default Design</vt:lpstr>
      <vt:lpstr> The impact of Industry 4.0 to the Digitalisation of Supply Chains </vt:lpstr>
      <vt:lpstr>Content</vt:lpstr>
      <vt:lpstr>Industry 4.0 Technology Framework</vt:lpstr>
      <vt:lpstr>Roadmap</vt:lpstr>
      <vt:lpstr>PowerPoint Presentation</vt:lpstr>
      <vt:lpstr>Examples</vt:lpstr>
      <vt:lpstr>Big Data: 5V’s Model</vt:lpstr>
      <vt:lpstr>Supply Chain Big Data Sources </vt:lpstr>
      <vt:lpstr>(Big) Data Mining Applications for Inventory Management and Warehousing </vt:lpstr>
      <vt:lpstr>PowerPoint Presentation</vt:lpstr>
      <vt:lpstr>PowerPoint Presentation</vt:lpstr>
      <vt:lpstr>Enterprise Big Data Systems</vt:lpstr>
      <vt:lpstr>Cloud computing model and services architecture </vt:lpstr>
      <vt:lpstr>Big Data Analytics in the Cloud</vt:lpstr>
      <vt:lpstr>Big Data Cloud Platforms</vt:lpstr>
      <vt:lpstr>Big Data Driven Logistics Services</vt:lpstr>
      <vt:lpstr>PowerPoint Presentation</vt:lpstr>
      <vt:lpstr>Opportunities</vt:lpstr>
      <vt:lpstr>Challenges</vt:lpstr>
      <vt:lpstr>Education 4.0</vt:lpstr>
      <vt:lpstr>Higher Education for Industry 4.0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Irina Neaga</cp:lastModifiedBy>
  <cp:revision>67</cp:revision>
  <dcterms:created xsi:type="dcterms:W3CDTF">2015-04-14T15:21:28Z</dcterms:created>
  <dcterms:modified xsi:type="dcterms:W3CDTF">2019-10-10T19:54:41Z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