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55"/>
  </p:notesMasterIdLst>
  <p:sldIdLst>
    <p:sldId id="1168" r:id="rId2"/>
    <p:sldId id="1202" r:id="rId3"/>
    <p:sldId id="269" r:id="rId4"/>
    <p:sldId id="758" r:id="rId5"/>
    <p:sldId id="764" r:id="rId6"/>
    <p:sldId id="765" r:id="rId7"/>
    <p:sldId id="767" r:id="rId8"/>
    <p:sldId id="768" r:id="rId9"/>
    <p:sldId id="769" r:id="rId10"/>
    <p:sldId id="362" r:id="rId11"/>
    <p:sldId id="364" r:id="rId12"/>
    <p:sldId id="1171" r:id="rId13"/>
    <p:sldId id="313" r:id="rId14"/>
    <p:sldId id="314" r:id="rId15"/>
    <p:sldId id="315" r:id="rId16"/>
    <p:sldId id="1172" r:id="rId17"/>
    <p:sldId id="366" r:id="rId18"/>
    <p:sldId id="367" r:id="rId19"/>
    <p:sldId id="1183" r:id="rId20"/>
    <p:sldId id="1184" r:id="rId21"/>
    <p:sldId id="1185" r:id="rId22"/>
    <p:sldId id="1186" r:id="rId23"/>
    <p:sldId id="1198" r:id="rId24"/>
    <p:sldId id="1187" r:id="rId25"/>
    <p:sldId id="1188" r:id="rId26"/>
    <p:sldId id="1190" r:id="rId27"/>
    <p:sldId id="1191" r:id="rId28"/>
    <p:sldId id="1192" r:id="rId29"/>
    <p:sldId id="1193" r:id="rId30"/>
    <p:sldId id="1194" r:id="rId31"/>
    <p:sldId id="1199" r:id="rId32"/>
    <p:sldId id="1200" r:id="rId33"/>
    <p:sldId id="1201" r:id="rId34"/>
    <p:sldId id="1195" r:id="rId35"/>
    <p:sldId id="1196" r:id="rId36"/>
    <p:sldId id="1197" r:id="rId37"/>
    <p:sldId id="368" r:id="rId38"/>
    <p:sldId id="1169" r:id="rId39"/>
    <p:sldId id="1173" r:id="rId40"/>
    <p:sldId id="260" r:id="rId41"/>
    <p:sldId id="760" r:id="rId42"/>
    <p:sldId id="275" r:id="rId43"/>
    <p:sldId id="771" r:id="rId44"/>
    <p:sldId id="285" r:id="rId45"/>
    <p:sldId id="772" r:id="rId46"/>
    <p:sldId id="295" r:id="rId47"/>
    <p:sldId id="296" r:id="rId48"/>
    <p:sldId id="297" r:id="rId49"/>
    <p:sldId id="787" r:id="rId50"/>
    <p:sldId id="788" r:id="rId51"/>
    <p:sldId id="789" r:id="rId52"/>
    <p:sldId id="790" r:id="rId53"/>
    <p:sldId id="307"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2" clrIdx="0">
    <p:extLst>
      <p:ext uri="{19B8F6BF-5375-455C-9EA6-DF929625EA0E}">
        <p15:presenceInfo xmlns:p15="http://schemas.microsoft.com/office/powerpoint/2012/main" userId="S::caroline.jawad@uwtsd.ac.uk::ebec8957-a986-4a6f-937a-47250bfdae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245F3-9C89-4CC8-87F7-BECEE50BFF9C}" v="16" dt="2025-07-15T08:05:13.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64" d="100"/>
          <a:sy n="64" d="100"/>
        </p:scale>
        <p:origin x="60"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DB245F3-9C89-4CC8-87F7-BECEE50BFF9C}"/>
    <pc:docChg chg="custSel addSld modSld">
      <pc:chgData name="Helen Lee" userId="950b76d7-29a8-4037-9cf6-1d47a6b96373" providerId="ADAL" clId="{8DB245F3-9C89-4CC8-87F7-BECEE50BFF9C}" dt="2025-07-15T08:06:33.522" v="246" actId="20577"/>
      <pc:docMkLst>
        <pc:docMk/>
      </pc:docMkLst>
      <pc:sldChg chg="modSp mod">
        <pc:chgData name="Helen Lee" userId="950b76d7-29a8-4037-9cf6-1d47a6b96373" providerId="ADAL" clId="{8DB245F3-9C89-4CC8-87F7-BECEE50BFF9C}" dt="2025-07-11T14:07:33.368" v="49"/>
        <pc:sldMkLst>
          <pc:docMk/>
          <pc:sldMk cId="2597423341" sldId="285"/>
        </pc:sldMkLst>
        <pc:spChg chg="mod">
          <ac:chgData name="Helen Lee" userId="950b76d7-29a8-4037-9cf6-1d47a6b96373" providerId="ADAL" clId="{8DB245F3-9C89-4CC8-87F7-BECEE50BFF9C}" dt="2025-07-11T14:07:33.368" v="49"/>
          <ac:spMkLst>
            <pc:docMk/>
            <pc:sldMk cId="2597423341" sldId="285"/>
            <ac:spMk id="4" creationId="{00000000-0000-0000-0000-000000000000}"/>
          </ac:spMkLst>
        </pc:spChg>
      </pc:sldChg>
      <pc:sldChg chg="modSp mod">
        <pc:chgData name="Helen Lee" userId="950b76d7-29a8-4037-9cf6-1d47a6b96373" providerId="ADAL" clId="{8DB245F3-9C89-4CC8-87F7-BECEE50BFF9C}" dt="2025-07-11T13:58:24.772" v="18" actId="255"/>
        <pc:sldMkLst>
          <pc:docMk/>
          <pc:sldMk cId="2527661142" sldId="313"/>
        </pc:sldMkLst>
        <pc:spChg chg="mod">
          <ac:chgData name="Helen Lee" userId="950b76d7-29a8-4037-9cf6-1d47a6b96373" providerId="ADAL" clId="{8DB245F3-9C89-4CC8-87F7-BECEE50BFF9C}" dt="2025-07-11T13:58:24.772" v="18" actId="255"/>
          <ac:spMkLst>
            <pc:docMk/>
            <pc:sldMk cId="2527661142" sldId="313"/>
            <ac:spMk id="3" creationId="{B1730F6F-4AB6-F248-9783-FBFD6098FF2B}"/>
          </ac:spMkLst>
        </pc:spChg>
      </pc:sldChg>
      <pc:sldChg chg="modSp mod">
        <pc:chgData name="Helen Lee" userId="950b76d7-29a8-4037-9cf6-1d47a6b96373" providerId="ADAL" clId="{8DB245F3-9C89-4CC8-87F7-BECEE50BFF9C}" dt="2025-07-11T13:58:30.757" v="19" actId="255"/>
        <pc:sldMkLst>
          <pc:docMk/>
          <pc:sldMk cId="3433408010" sldId="314"/>
        </pc:sldMkLst>
        <pc:spChg chg="mod">
          <ac:chgData name="Helen Lee" userId="950b76d7-29a8-4037-9cf6-1d47a6b96373" providerId="ADAL" clId="{8DB245F3-9C89-4CC8-87F7-BECEE50BFF9C}" dt="2025-07-11T13:58:30.757" v="19" actId="255"/>
          <ac:spMkLst>
            <pc:docMk/>
            <pc:sldMk cId="3433408010" sldId="314"/>
            <ac:spMk id="3" creationId="{9C044331-77A9-6F42-A1C3-C049CCB97AFB}"/>
          </ac:spMkLst>
        </pc:spChg>
      </pc:sldChg>
      <pc:sldChg chg="modSp mod">
        <pc:chgData name="Helen Lee" userId="950b76d7-29a8-4037-9cf6-1d47a6b96373" providerId="ADAL" clId="{8DB245F3-9C89-4CC8-87F7-BECEE50BFF9C}" dt="2025-07-11T13:58:38.709" v="21" actId="14100"/>
        <pc:sldMkLst>
          <pc:docMk/>
          <pc:sldMk cId="1747396541" sldId="315"/>
        </pc:sldMkLst>
        <pc:spChg chg="mod">
          <ac:chgData name="Helen Lee" userId="950b76d7-29a8-4037-9cf6-1d47a6b96373" providerId="ADAL" clId="{8DB245F3-9C89-4CC8-87F7-BECEE50BFF9C}" dt="2025-07-11T13:58:38.709" v="21" actId="14100"/>
          <ac:spMkLst>
            <pc:docMk/>
            <pc:sldMk cId="1747396541" sldId="315"/>
            <ac:spMk id="3" creationId="{E71EA337-3330-2E47-9950-AAA247AAF80E}"/>
          </ac:spMkLst>
        </pc:spChg>
      </pc:sldChg>
      <pc:sldChg chg="modSp mod">
        <pc:chgData name="Helen Lee" userId="950b76d7-29a8-4037-9cf6-1d47a6b96373" providerId="ADAL" clId="{8DB245F3-9C89-4CC8-87F7-BECEE50BFF9C}" dt="2025-07-11T13:57:50.762" v="11" actId="13900"/>
        <pc:sldMkLst>
          <pc:docMk/>
          <pc:sldMk cId="359607842" sldId="362"/>
        </pc:sldMkLst>
        <pc:spChg chg="mod">
          <ac:chgData name="Helen Lee" userId="950b76d7-29a8-4037-9cf6-1d47a6b96373" providerId="ADAL" clId="{8DB245F3-9C89-4CC8-87F7-BECEE50BFF9C}" dt="2025-07-11T13:57:50.762" v="11" actId="13900"/>
          <ac:spMkLst>
            <pc:docMk/>
            <pc:sldMk cId="359607842" sldId="362"/>
            <ac:spMk id="3" creationId="{00000000-0000-0000-0000-000000000000}"/>
          </ac:spMkLst>
        </pc:spChg>
      </pc:sldChg>
      <pc:sldChg chg="modSp mod">
        <pc:chgData name="Helen Lee" userId="950b76d7-29a8-4037-9cf6-1d47a6b96373" providerId="ADAL" clId="{8DB245F3-9C89-4CC8-87F7-BECEE50BFF9C}" dt="2025-07-11T13:58:00.212" v="13" actId="14100"/>
        <pc:sldMkLst>
          <pc:docMk/>
          <pc:sldMk cId="2421894828" sldId="364"/>
        </pc:sldMkLst>
        <pc:spChg chg="mod">
          <ac:chgData name="Helen Lee" userId="950b76d7-29a8-4037-9cf6-1d47a6b96373" providerId="ADAL" clId="{8DB245F3-9C89-4CC8-87F7-BECEE50BFF9C}" dt="2025-07-11T13:58:00.212" v="13" actId="14100"/>
          <ac:spMkLst>
            <pc:docMk/>
            <pc:sldMk cId="2421894828" sldId="364"/>
            <ac:spMk id="3" creationId="{00000000-0000-0000-0000-000000000000}"/>
          </ac:spMkLst>
        </pc:spChg>
      </pc:sldChg>
      <pc:sldChg chg="addSp modSp">
        <pc:chgData name="Helen Lee" userId="950b76d7-29a8-4037-9cf6-1d47a6b96373" providerId="ADAL" clId="{8DB245F3-9C89-4CC8-87F7-BECEE50BFF9C}" dt="2025-07-15T08:02:03.529" v="196"/>
        <pc:sldMkLst>
          <pc:docMk/>
          <pc:sldMk cId="1031909960" sldId="1168"/>
        </pc:sldMkLst>
        <pc:spChg chg="mod">
          <ac:chgData name="Helen Lee" userId="950b76d7-29a8-4037-9cf6-1d47a6b96373" providerId="ADAL" clId="{8DB245F3-9C89-4CC8-87F7-BECEE50BFF9C}" dt="2025-07-11T14:16:59.027" v="195" actId="20577"/>
          <ac:spMkLst>
            <pc:docMk/>
            <pc:sldMk cId="1031909960" sldId="1168"/>
            <ac:spMk id="2" creationId="{8694769B-FD48-483E-9B07-7AFDC5D7C847}"/>
          </ac:spMkLst>
        </pc:spChg>
        <pc:spChg chg="mod">
          <ac:chgData name="Helen Lee" userId="950b76d7-29a8-4037-9cf6-1d47a6b96373" providerId="ADAL" clId="{8DB245F3-9C89-4CC8-87F7-BECEE50BFF9C}" dt="2025-07-11T13:57:30.007" v="9" actId="20577"/>
          <ac:spMkLst>
            <pc:docMk/>
            <pc:sldMk cId="1031909960" sldId="1168"/>
            <ac:spMk id="3" creationId="{18A5B84F-6639-4F87-B4C6-91F2B914685B}"/>
          </ac:spMkLst>
        </pc:spChg>
        <pc:picChg chg="add">
          <ac:chgData name="Helen Lee" userId="950b76d7-29a8-4037-9cf6-1d47a6b96373" providerId="ADAL" clId="{8DB245F3-9C89-4CC8-87F7-BECEE50BFF9C}" dt="2025-07-15T08:02:03.529" v="196"/>
          <ac:picMkLst>
            <pc:docMk/>
            <pc:sldMk cId="1031909960" sldId="1168"/>
            <ac:picMk id="4" creationId="{CD440AEA-8E0B-BAA4-1960-B9C25DBE444A}"/>
          </ac:picMkLst>
        </pc:picChg>
      </pc:sldChg>
      <pc:sldChg chg="modSp mod">
        <pc:chgData name="Helen Lee" userId="950b76d7-29a8-4037-9cf6-1d47a6b96373" providerId="ADAL" clId="{8DB245F3-9C89-4CC8-87F7-BECEE50BFF9C}" dt="2025-07-11T14:01:06.233" v="39" actId="1076"/>
        <pc:sldMkLst>
          <pc:docMk/>
          <pc:sldMk cId="3741203993" sldId="1169"/>
        </pc:sldMkLst>
        <pc:picChg chg="mod">
          <ac:chgData name="Helen Lee" userId="950b76d7-29a8-4037-9cf6-1d47a6b96373" providerId="ADAL" clId="{8DB245F3-9C89-4CC8-87F7-BECEE50BFF9C}" dt="2025-07-11T14:01:06.233" v="39" actId="1076"/>
          <ac:picMkLst>
            <pc:docMk/>
            <pc:sldMk cId="3741203993" sldId="1169"/>
            <ac:picMk id="6" creationId="{37D5047F-D461-F00B-A806-6FDCDC7C05BD}"/>
          </ac:picMkLst>
        </pc:picChg>
      </pc:sldChg>
      <pc:sldChg chg="modSp mod">
        <pc:chgData name="Helen Lee" userId="950b76d7-29a8-4037-9cf6-1d47a6b96373" providerId="ADAL" clId="{8DB245F3-9C89-4CC8-87F7-BECEE50BFF9C}" dt="2025-07-11T13:58:13.821" v="16" actId="207"/>
        <pc:sldMkLst>
          <pc:docMk/>
          <pc:sldMk cId="2136720834" sldId="1171"/>
        </pc:sldMkLst>
        <pc:spChg chg="mod">
          <ac:chgData name="Helen Lee" userId="950b76d7-29a8-4037-9cf6-1d47a6b96373" providerId="ADAL" clId="{8DB245F3-9C89-4CC8-87F7-BECEE50BFF9C}" dt="2025-07-11T13:58:13.821" v="16" actId="207"/>
          <ac:spMkLst>
            <pc:docMk/>
            <pc:sldMk cId="2136720834" sldId="1171"/>
            <ac:spMk id="3" creationId="{DC2AE6C7-23F6-06F5-21B5-40447912FCDC}"/>
          </ac:spMkLst>
        </pc:spChg>
      </pc:sldChg>
      <pc:sldChg chg="modSp mod">
        <pc:chgData name="Helen Lee" userId="950b76d7-29a8-4037-9cf6-1d47a6b96373" providerId="ADAL" clId="{8DB245F3-9C89-4CC8-87F7-BECEE50BFF9C}" dt="2025-07-11T14:01:18.805" v="44" actId="27636"/>
        <pc:sldMkLst>
          <pc:docMk/>
          <pc:sldMk cId="4273595167" sldId="1173"/>
        </pc:sldMkLst>
        <pc:spChg chg="mod">
          <ac:chgData name="Helen Lee" userId="950b76d7-29a8-4037-9cf6-1d47a6b96373" providerId="ADAL" clId="{8DB245F3-9C89-4CC8-87F7-BECEE50BFF9C}" dt="2025-07-11T14:01:18.805" v="44" actId="27636"/>
          <ac:spMkLst>
            <pc:docMk/>
            <pc:sldMk cId="4273595167" sldId="1173"/>
            <ac:spMk id="3" creationId="{DF92ABC1-8489-88DD-9C5A-89548304C2C8}"/>
          </ac:spMkLst>
        </pc:spChg>
      </pc:sldChg>
      <pc:sldChg chg="modSp mod">
        <pc:chgData name="Helen Lee" userId="950b76d7-29a8-4037-9cf6-1d47a6b96373" providerId="ADAL" clId="{8DB245F3-9C89-4CC8-87F7-BECEE50BFF9C}" dt="2025-07-11T13:59:20.939" v="27" actId="13900"/>
        <pc:sldMkLst>
          <pc:docMk/>
          <pc:sldMk cId="1711868811" sldId="1193"/>
        </pc:sldMkLst>
        <pc:spChg chg="mod">
          <ac:chgData name="Helen Lee" userId="950b76d7-29a8-4037-9cf6-1d47a6b96373" providerId="ADAL" clId="{8DB245F3-9C89-4CC8-87F7-BECEE50BFF9C}" dt="2025-07-11T13:59:13.589" v="23" actId="27636"/>
          <ac:spMkLst>
            <pc:docMk/>
            <pc:sldMk cId="1711868811" sldId="1193"/>
            <ac:spMk id="19458" creationId="{38D5DB9C-E317-2844-A555-9ED814FF6AB4}"/>
          </ac:spMkLst>
        </pc:spChg>
        <pc:spChg chg="mod">
          <ac:chgData name="Helen Lee" userId="950b76d7-29a8-4037-9cf6-1d47a6b96373" providerId="ADAL" clId="{8DB245F3-9C89-4CC8-87F7-BECEE50BFF9C}" dt="2025-07-11T13:59:20.939" v="27" actId="13900"/>
          <ac:spMkLst>
            <pc:docMk/>
            <pc:sldMk cId="1711868811" sldId="1193"/>
            <ac:spMk id="19459" creationId="{2A5A39BA-01A3-3647-87F4-A263F555365C}"/>
          </ac:spMkLst>
        </pc:spChg>
      </pc:sldChg>
      <pc:sldChg chg="modSp mod">
        <pc:chgData name="Helen Lee" userId="950b76d7-29a8-4037-9cf6-1d47a6b96373" providerId="ADAL" clId="{8DB245F3-9C89-4CC8-87F7-BECEE50BFF9C}" dt="2025-07-11T13:59:50.566" v="36" actId="1076"/>
        <pc:sldMkLst>
          <pc:docMk/>
          <pc:sldMk cId="466666896" sldId="1194"/>
        </pc:sldMkLst>
        <pc:spChg chg="mod">
          <ac:chgData name="Helen Lee" userId="950b76d7-29a8-4037-9cf6-1d47a6b96373" providerId="ADAL" clId="{8DB245F3-9C89-4CC8-87F7-BECEE50BFF9C}" dt="2025-07-11T13:59:47.487" v="35" actId="27636"/>
          <ac:spMkLst>
            <pc:docMk/>
            <pc:sldMk cId="466666896" sldId="1194"/>
            <ac:spMk id="3" creationId="{C104B3D8-9319-6249-9480-7BC0A7B349A1}"/>
          </ac:spMkLst>
        </pc:spChg>
        <pc:spChg chg="mod">
          <ac:chgData name="Helen Lee" userId="950b76d7-29a8-4037-9cf6-1d47a6b96373" providerId="ADAL" clId="{8DB245F3-9C89-4CC8-87F7-BECEE50BFF9C}" dt="2025-07-11T13:59:50.566" v="36" actId="1076"/>
          <ac:spMkLst>
            <pc:docMk/>
            <pc:sldMk cId="466666896" sldId="1194"/>
            <ac:spMk id="20482" creationId="{82195927-4844-6241-9817-91876F7554D4}"/>
          </ac:spMkLst>
        </pc:spChg>
      </pc:sldChg>
      <pc:sldChg chg="modSp mod">
        <pc:chgData name="Helen Lee" userId="950b76d7-29a8-4037-9cf6-1d47a6b96373" providerId="ADAL" clId="{8DB245F3-9C89-4CC8-87F7-BECEE50BFF9C}" dt="2025-07-11T14:00:13.866" v="38" actId="14100"/>
        <pc:sldMkLst>
          <pc:docMk/>
          <pc:sldMk cId="669013710" sldId="1197"/>
        </pc:sldMkLst>
        <pc:picChg chg="mod">
          <ac:chgData name="Helen Lee" userId="950b76d7-29a8-4037-9cf6-1d47a6b96373" providerId="ADAL" clId="{8DB245F3-9C89-4CC8-87F7-BECEE50BFF9C}" dt="2025-07-11T14:00:13.866" v="38" actId="14100"/>
          <ac:picMkLst>
            <pc:docMk/>
            <pc:sldMk cId="669013710" sldId="1197"/>
            <ac:picMk id="5" creationId="{00000000-0000-0000-0000-000000000000}"/>
          </ac:picMkLst>
        </pc:picChg>
      </pc:sldChg>
      <pc:sldChg chg="modSp new mod">
        <pc:chgData name="Helen Lee" userId="950b76d7-29a8-4037-9cf6-1d47a6b96373" providerId="ADAL" clId="{8DB245F3-9C89-4CC8-87F7-BECEE50BFF9C}" dt="2025-07-11T14:09:16.263" v="79" actId="20577"/>
        <pc:sldMkLst>
          <pc:docMk/>
          <pc:sldMk cId="3333899606" sldId="1199"/>
        </pc:sldMkLst>
        <pc:spChg chg="mod">
          <ac:chgData name="Helen Lee" userId="950b76d7-29a8-4037-9cf6-1d47a6b96373" providerId="ADAL" clId="{8DB245F3-9C89-4CC8-87F7-BECEE50BFF9C}" dt="2025-07-11T14:08:13.762" v="60" actId="20577"/>
          <ac:spMkLst>
            <pc:docMk/>
            <pc:sldMk cId="3333899606" sldId="1199"/>
            <ac:spMk id="2" creationId="{799BFDAA-2662-F3CA-D164-D892EE2F33A8}"/>
          </ac:spMkLst>
        </pc:spChg>
        <pc:spChg chg="mod">
          <ac:chgData name="Helen Lee" userId="950b76d7-29a8-4037-9cf6-1d47a6b96373" providerId="ADAL" clId="{8DB245F3-9C89-4CC8-87F7-BECEE50BFF9C}" dt="2025-07-11T14:09:16.263" v="79" actId="20577"/>
          <ac:spMkLst>
            <pc:docMk/>
            <pc:sldMk cId="3333899606" sldId="1199"/>
            <ac:spMk id="3" creationId="{24FBC11C-A38D-FBDA-6EC9-5A133304896F}"/>
          </ac:spMkLst>
        </pc:spChg>
      </pc:sldChg>
      <pc:sldChg chg="modSp new mod">
        <pc:chgData name="Helen Lee" userId="950b76d7-29a8-4037-9cf6-1d47a6b96373" providerId="ADAL" clId="{8DB245F3-9C89-4CC8-87F7-BECEE50BFF9C}" dt="2025-07-11T14:12:30.330" v="176" actId="20577"/>
        <pc:sldMkLst>
          <pc:docMk/>
          <pc:sldMk cId="1891003460" sldId="1200"/>
        </pc:sldMkLst>
        <pc:spChg chg="mod">
          <ac:chgData name="Helen Lee" userId="950b76d7-29a8-4037-9cf6-1d47a6b96373" providerId="ADAL" clId="{8DB245F3-9C89-4CC8-87F7-BECEE50BFF9C}" dt="2025-07-11T14:09:51.024" v="128" actId="20577"/>
          <ac:spMkLst>
            <pc:docMk/>
            <pc:sldMk cId="1891003460" sldId="1200"/>
            <ac:spMk id="2" creationId="{434F9FEC-FBCA-06C2-B03E-1BC2AC1ADBD0}"/>
          </ac:spMkLst>
        </pc:spChg>
        <pc:spChg chg="mod">
          <ac:chgData name="Helen Lee" userId="950b76d7-29a8-4037-9cf6-1d47a6b96373" providerId="ADAL" clId="{8DB245F3-9C89-4CC8-87F7-BECEE50BFF9C}" dt="2025-07-11T14:12:30.330" v="176" actId="20577"/>
          <ac:spMkLst>
            <pc:docMk/>
            <pc:sldMk cId="1891003460" sldId="1200"/>
            <ac:spMk id="3" creationId="{28B1C4F1-C6BE-0D60-54F9-B67CEF107AF0}"/>
          </ac:spMkLst>
        </pc:spChg>
      </pc:sldChg>
      <pc:sldChg chg="modSp new mod">
        <pc:chgData name="Helen Lee" userId="950b76d7-29a8-4037-9cf6-1d47a6b96373" providerId="ADAL" clId="{8DB245F3-9C89-4CC8-87F7-BECEE50BFF9C}" dt="2025-07-11T14:15:59.428" v="193" actId="20577"/>
        <pc:sldMkLst>
          <pc:docMk/>
          <pc:sldMk cId="565742878" sldId="1201"/>
        </pc:sldMkLst>
        <pc:spChg chg="mod">
          <ac:chgData name="Helen Lee" userId="950b76d7-29a8-4037-9cf6-1d47a6b96373" providerId="ADAL" clId="{8DB245F3-9C89-4CC8-87F7-BECEE50BFF9C}" dt="2025-07-11T14:15:39.315" v="181" actId="20577"/>
          <ac:spMkLst>
            <pc:docMk/>
            <pc:sldMk cId="565742878" sldId="1201"/>
            <ac:spMk id="2" creationId="{9C4070CD-5EF9-31CD-014A-5F2EA6A133BE}"/>
          </ac:spMkLst>
        </pc:spChg>
        <pc:spChg chg="mod">
          <ac:chgData name="Helen Lee" userId="950b76d7-29a8-4037-9cf6-1d47a6b96373" providerId="ADAL" clId="{8DB245F3-9C89-4CC8-87F7-BECEE50BFF9C}" dt="2025-07-11T14:15:59.428" v="193" actId="20577"/>
          <ac:spMkLst>
            <pc:docMk/>
            <pc:sldMk cId="565742878" sldId="1201"/>
            <ac:spMk id="3" creationId="{8AF4E411-DFD9-3B9B-CBC8-EABC57901FBC}"/>
          </ac:spMkLst>
        </pc:spChg>
      </pc:sldChg>
      <pc:sldChg chg="addSp delSp modSp new mod">
        <pc:chgData name="Helen Lee" userId="950b76d7-29a8-4037-9cf6-1d47a6b96373" providerId="ADAL" clId="{8DB245F3-9C89-4CC8-87F7-BECEE50BFF9C}" dt="2025-07-15T08:06:33.522" v="246" actId="20577"/>
        <pc:sldMkLst>
          <pc:docMk/>
          <pc:sldMk cId="2471724190" sldId="1202"/>
        </pc:sldMkLst>
        <pc:spChg chg="mod">
          <ac:chgData name="Helen Lee" userId="950b76d7-29a8-4037-9cf6-1d47a6b96373" providerId="ADAL" clId="{8DB245F3-9C89-4CC8-87F7-BECEE50BFF9C}" dt="2025-07-15T08:06:33.522" v="246" actId="20577"/>
          <ac:spMkLst>
            <pc:docMk/>
            <pc:sldMk cId="2471724190" sldId="1202"/>
            <ac:spMk id="2" creationId="{5214540C-56D0-9A75-B74F-C7868A8F4939}"/>
          </ac:spMkLst>
        </pc:spChg>
        <pc:spChg chg="del">
          <ac:chgData name="Helen Lee" userId="950b76d7-29a8-4037-9cf6-1d47a6b96373" providerId="ADAL" clId="{8DB245F3-9C89-4CC8-87F7-BECEE50BFF9C}" dt="2025-07-15T08:02:21.703" v="198"/>
          <ac:spMkLst>
            <pc:docMk/>
            <pc:sldMk cId="2471724190" sldId="1202"/>
            <ac:spMk id="3" creationId="{AE850778-0CAA-F1AA-041E-DEE61098C1C2}"/>
          </ac:spMkLst>
        </pc:spChg>
        <pc:spChg chg="add del mod">
          <ac:chgData name="Helen Lee" userId="950b76d7-29a8-4037-9cf6-1d47a6b96373" providerId="ADAL" clId="{8DB245F3-9C89-4CC8-87F7-BECEE50BFF9C}" dt="2025-07-15T08:05:11.085" v="202" actId="478"/>
          <ac:spMkLst>
            <pc:docMk/>
            <pc:sldMk cId="2471724190" sldId="1202"/>
            <ac:spMk id="6" creationId="{59614A1C-F0E4-26A7-C709-E186BDE9A55B}"/>
          </ac:spMkLst>
        </pc:spChg>
        <pc:picChg chg="add del mod">
          <ac:chgData name="Helen Lee" userId="950b76d7-29a8-4037-9cf6-1d47a6b96373" providerId="ADAL" clId="{8DB245F3-9C89-4CC8-87F7-BECEE50BFF9C}" dt="2025-07-15T08:02:34.677" v="201" actId="478"/>
          <ac:picMkLst>
            <pc:docMk/>
            <pc:sldMk cId="2471724190" sldId="1202"/>
            <ac:picMk id="4" creationId="{22FE7122-9EF3-151F-A13D-E386D45E2A4B}"/>
          </ac:picMkLst>
        </pc:picChg>
        <pc:picChg chg="add mod">
          <ac:chgData name="Helen Lee" userId="950b76d7-29a8-4037-9cf6-1d47a6b96373" providerId="ADAL" clId="{8DB245F3-9C89-4CC8-87F7-BECEE50BFF9C}" dt="2025-07-15T08:05:16.274" v="205" actId="1076"/>
          <ac:picMkLst>
            <pc:docMk/>
            <pc:sldMk cId="2471724190" sldId="1202"/>
            <ac:picMk id="7" creationId="{9FBFE848-E59F-479A-FA6C-C02C726DA28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E40FC7-896D-48BD-9516-D6DDF8CBDFF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0439108-66CF-471D-A8B8-504E21A85791}">
      <dgm:prSet/>
      <dgm:spPr/>
      <dgm:t>
        <a:bodyPr/>
        <a:lstStyle/>
        <a:p>
          <a:r>
            <a:rPr lang="en-US"/>
            <a:t>Initial coding may include many categories.</a:t>
          </a:r>
        </a:p>
      </dgm:t>
    </dgm:pt>
    <dgm:pt modelId="{B9C726E4-2403-4C41-9A7D-9B4E87D30846}" type="parTrans" cxnId="{391A168E-EACA-4408-AFE9-76F1C425F301}">
      <dgm:prSet/>
      <dgm:spPr/>
      <dgm:t>
        <a:bodyPr/>
        <a:lstStyle/>
        <a:p>
          <a:endParaRPr lang="en-US"/>
        </a:p>
      </dgm:t>
    </dgm:pt>
    <dgm:pt modelId="{D68DFAAF-6095-44CA-9E13-FF640666B10F}" type="sibTrans" cxnId="{391A168E-EACA-4408-AFE9-76F1C425F301}">
      <dgm:prSet/>
      <dgm:spPr/>
      <dgm:t>
        <a:bodyPr/>
        <a:lstStyle/>
        <a:p>
          <a:endParaRPr lang="en-US"/>
        </a:p>
      </dgm:t>
    </dgm:pt>
    <dgm:pt modelId="{28A36486-B664-4DF9-836F-32CBA48E1D54}">
      <dgm:prSet/>
      <dgm:spPr/>
      <dgm:t>
        <a:bodyPr/>
        <a:lstStyle/>
        <a:p>
          <a:r>
            <a:rPr lang="en-US"/>
            <a:t>Reduce codes once, probably twice.</a:t>
          </a:r>
        </a:p>
      </dgm:t>
    </dgm:pt>
    <dgm:pt modelId="{858100DD-1FDA-4686-A61B-D14737CECE82}" type="parTrans" cxnId="{15C9C04E-DBBD-4100-A085-A8A79190D328}">
      <dgm:prSet/>
      <dgm:spPr/>
      <dgm:t>
        <a:bodyPr/>
        <a:lstStyle/>
        <a:p>
          <a:endParaRPr lang="en-US"/>
        </a:p>
      </dgm:t>
    </dgm:pt>
    <dgm:pt modelId="{6B7D8E43-32F0-4F47-AB12-20BF8FB0DC48}" type="sibTrans" cxnId="{15C9C04E-DBBD-4100-A085-A8A79190D328}">
      <dgm:prSet/>
      <dgm:spPr/>
      <dgm:t>
        <a:bodyPr/>
        <a:lstStyle/>
        <a:p>
          <a:endParaRPr lang="en-US"/>
        </a:p>
      </dgm:t>
    </dgm:pt>
    <dgm:pt modelId="{2EEC2B59-F13B-47DC-95C6-96D88D9E404D}">
      <dgm:prSet/>
      <dgm:spPr/>
      <dgm:t>
        <a:bodyPr/>
        <a:lstStyle/>
        <a:p>
          <a:r>
            <a:rPr lang="en-US"/>
            <a:t>Reduce again to and refine to codes that are mutually exclusive and include all raw data that was identified as usable.</a:t>
          </a:r>
        </a:p>
      </dgm:t>
    </dgm:pt>
    <dgm:pt modelId="{157F8302-8A71-463C-ADD2-06E986D71549}" type="parTrans" cxnId="{D6BC02A5-4121-45A7-8516-2232B1A9D047}">
      <dgm:prSet/>
      <dgm:spPr/>
      <dgm:t>
        <a:bodyPr/>
        <a:lstStyle/>
        <a:p>
          <a:endParaRPr lang="en-US"/>
        </a:p>
      </dgm:t>
    </dgm:pt>
    <dgm:pt modelId="{0BBAB30F-9E5E-4E2E-B9C3-212B025CF80D}" type="sibTrans" cxnId="{D6BC02A5-4121-45A7-8516-2232B1A9D047}">
      <dgm:prSet/>
      <dgm:spPr/>
      <dgm:t>
        <a:bodyPr/>
        <a:lstStyle/>
        <a:p>
          <a:endParaRPr lang="en-US"/>
        </a:p>
      </dgm:t>
    </dgm:pt>
    <dgm:pt modelId="{5E033A77-9B32-4D95-B6CF-F39BCF00837B}">
      <dgm:prSet/>
      <dgm:spPr/>
      <dgm:t>
        <a:bodyPr/>
        <a:lstStyle/>
        <a:p>
          <a:r>
            <a:rPr lang="en-GB"/>
            <a:t>Descriptive to interpretative to pattern coding - moving from summary to meaning to explanation.</a:t>
          </a:r>
          <a:endParaRPr lang="en-US"/>
        </a:p>
      </dgm:t>
    </dgm:pt>
    <dgm:pt modelId="{8385B828-3BE2-4324-A75A-31EEC7CE6356}" type="parTrans" cxnId="{8E393799-CA83-402A-882F-D5EA6407C634}">
      <dgm:prSet/>
      <dgm:spPr/>
      <dgm:t>
        <a:bodyPr/>
        <a:lstStyle/>
        <a:p>
          <a:endParaRPr lang="en-US"/>
        </a:p>
      </dgm:t>
    </dgm:pt>
    <dgm:pt modelId="{7AD055E5-593A-413C-B3C9-0D63F3D28C20}" type="sibTrans" cxnId="{8E393799-CA83-402A-882F-D5EA6407C634}">
      <dgm:prSet/>
      <dgm:spPr/>
      <dgm:t>
        <a:bodyPr/>
        <a:lstStyle/>
        <a:p>
          <a:endParaRPr lang="en-US"/>
        </a:p>
      </dgm:t>
    </dgm:pt>
    <dgm:pt modelId="{A9F360F2-A8B2-4EFF-BCFB-3B7B2863B796}" type="pres">
      <dgm:prSet presAssocID="{C3E40FC7-896D-48BD-9516-D6DDF8CBDFF9}" presName="vert0" presStyleCnt="0">
        <dgm:presLayoutVars>
          <dgm:dir/>
          <dgm:animOne val="branch"/>
          <dgm:animLvl val="lvl"/>
        </dgm:presLayoutVars>
      </dgm:prSet>
      <dgm:spPr/>
    </dgm:pt>
    <dgm:pt modelId="{1FE49741-0E22-42DE-9474-4C2EB1D04156}" type="pres">
      <dgm:prSet presAssocID="{F0439108-66CF-471D-A8B8-504E21A85791}" presName="thickLine" presStyleLbl="alignNode1" presStyleIdx="0" presStyleCnt="4"/>
      <dgm:spPr/>
    </dgm:pt>
    <dgm:pt modelId="{77DD44D3-A569-4759-B4A6-30F4DBAF063B}" type="pres">
      <dgm:prSet presAssocID="{F0439108-66CF-471D-A8B8-504E21A85791}" presName="horz1" presStyleCnt="0"/>
      <dgm:spPr/>
    </dgm:pt>
    <dgm:pt modelId="{30D038D5-07BC-400A-89C7-4B8D9A1965B7}" type="pres">
      <dgm:prSet presAssocID="{F0439108-66CF-471D-A8B8-504E21A85791}" presName="tx1" presStyleLbl="revTx" presStyleIdx="0" presStyleCnt="4"/>
      <dgm:spPr/>
    </dgm:pt>
    <dgm:pt modelId="{C8F23642-5A75-4D93-8935-27FAD768D7D1}" type="pres">
      <dgm:prSet presAssocID="{F0439108-66CF-471D-A8B8-504E21A85791}" presName="vert1" presStyleCnt="0"/>
      <dgm:spPr/>
    </dgm:pt>
    <dgm:pt modelId="{5423E9A2-37C5-493B-B961-EEC26A254B05}" type="pres">
      <dgm:prSet presAssocID="{28A36486-B664-4DF9-836F-32CBA48E1D54}" presName="thickLine" presStyleLbl="alignNode1" presStyleIdx="1" presStyleCnt="4"/>
      <dgm:spPr/>
    </dgm:pt>
    <dgm:pt modelId="{A7906257-4748-4E59-9326-B84B17F6099F}" type="pres">
      <dgm:prSet presAssocID="{28A36486-B664-4DF9-836F-32CBA48E1D54}" presName="horz1" presStyleCnt="0"/>
      <dgm:spPr/>
    </dgm:pt>
    <dgm:pt modelId="{38C02C91-A1AD-47AB-986B-DEC230C5453C}" type="pres">
      <dgm:prSet presAssocID="{28A36486-B664-4DF9-836F-32CBA48E1D54}" presName="tx1" presStyleLbl="revTx" presStyleIdx="1" presStyleCnt="4"/>
      <dgm:spPr/>
    </dgm:pt>
    <dgm:pt modelId="{C7AF0631-FC60-4D9B-8200-A8A374CC3FED}" type="pres">
      <dgm:prSet presAssocID="{28A36486-B664-4DF9-836F-32CBA48E1D54}" presName="vert1" presStyleCnt="0"/>
      <dgm:spPr/>
    </dgm:pt>
    <dgm:pt modelId="{EE9F66FA-BAE8-45C0-9ECA-CCF6EE301938}" type="pres">
      <dgm:prSet presAssocID="{2EEC2B59-F13B-47DC-95C6-96D88D9E404D}" presName="thickLine" presStyleLbl="alignNode1" presStyleIdx="2" presStyleCnt="4"/>
      <dgm:spPr/>
    </dgm:pt>
    <dgm:pt modelId="{E6166092-4454-4C6E-A566-8A17B9A3E934}" type="pres">
      <dgm:prSet presAssocID="{2EEC2B59-F13B-47DC-95C6-96D88D9E404D}" presName="horz1" presStyleCnt="0"/>
      <dgm:spPr/>
    </dgm:pt>
    <dgm:pt modelId="{4544AED5-8169-40E3-AC79-CB58853EDDD5}" type="pres">
      <dgm:prSet presAssocID="{2EEC2B59-F13B-47DC-95C6-96D88D9E404D}" presName="tx1" presStyleLbl="revTx" presStyleIdx="2" presStyleCnt="4"/>
      <dgm:spPr/>
    </dgm:pt>
    <dgm:pt modelId="{1385F3DC-4EDD-4F6B-B6DA-0AB2792DEAD4}" type="pres">
      <dgm:prSet presAssocID="{2EEC2B59-F13B-47DC-95C6-96D88D9E404D}" presName="vert1" presStyleCnt="0"/>
      <dgm:spPr/>
    </dgm:pt>
    <dgm:pt modelId="{6512F2C3-58CE-4B86-815D-5F6772E2E56A}" type="pres">
      <dgm:prSet presAssocID="{5E033A77-9B32-4D95-B6CF-F39BCF00837B}" presName="thickLine" presStyleLbl="alignNode1" presStyleIdx="3" presStyleCnt="4"/>
      <dgm:spPr/>
    </dgm:pt>
    <dgm:pt modelId="{DFDAD26E-212F-45F2-A826-926AD7DACFFA}" type="pres">
      <dgm:prSet presAssocID="{5E033A77-9B32-4D95-B6CF-F39BCF00837B}" presName="horz1" presStyleCnt="0"/>
      <dgm:spPr/>
    </dgm:pt>
    <dgm:pt modelId="{542E9D37-42BC-458D-A5ED-5DC6532EBC54}" type="pres">
      <dgm:prSet presAssocID="{5E033A77-9B32-4D95-B6CF-F39BCF00837B}" presName="tx1" presStyleLbl="revTx" presStyleIdx="3" presStyleCnt="4"/>
      <dgm:spPr/>
    </dgm:pt>
    <dgm:pt modelId="{1A3DCA44-1806-4699-8DA2-E0AD3627880A}" type="pres">
      <dgm:prSet presAssocID="{5E033A77-9B32-4D95-B6CF-F39BCF00837B}" presName="vert1" presStyleCnt="0"/>
      <dgm:spPr/>
    </dgm:pt>
  </dgm:ptLst>
  <dgm:cxnLst>
    <dgm:cxn modelId="{7BF54223-D1CF-4A80-BEF6-06FCBD73B35D}" type="presOf" srcId="{2EEC2B59-F13B-47DC-95C6-96D88D9E404D}" destId="{4544AED5-8169-40E3-AC79-CB58853EDDD5}" srcOrd="0" destOrd="0" presId="urn:microsoft.com/office/officeart/2008/layout/LinedList"/>
    <dgm:cxn modelId="{15C9C04E-DBBD-4100-A085-A8A79190D328}" srcId="{C3E40FC7-896D-48BD-9516-D6DDF8CBDFF9}" destId="{28A36486-B664-4DF9-836F-32CBA48E1D54}" srcOrd="1" destOrd="0" parTransId="{858100DD-1FDA-4686-A61B-D14737CECE82}" sibTransId="{6B7D8E43-32F0-4F47-AB12-20BF8FB0DC48}"/>
    <dgm:cxn modelId="{1A243A88-2B5B-4105-9DE8-4D8C4F969FE6}" type="presOf" srcId="{5E033A77-9B32-4D95-B6CF-F39BCF00837B}" destId="{542E9D37-42BC-458D-A5ED-5DC6532EBC54}" srcOrd="0" destOrd="0" presId="urn:microsoft.com/office/officeart/2008/layout/LinedList"/>
    <dgm:cxn modelId="{391A168E-EACA-4408-AFE9-76F1C425F301}" srcId="{C3E40FC7-896D-48BD-9516-D6DDF8CBDFF9}" destId="{F0439108-66CF-471D-A8B8-504E21A85791}" srcOrd="0" destOrd="0" parTransId="{B9C726E4-2403-4C41-9A7D-9B4E87D30846}" sibTransId="{D68DFAAF-6095-44CA-9E13-FF640666B10F}"/>
    <dgm:cxn modelId="{A38A4998-D1E6-4E42-9730-62089159F797}" type="presOf" srcId="{C3E40FC7-896D-48BD-9516-D6DDF8CBDFF9}" destId="{A9F360F2-A8B2-4EFF-BCFB-3B7B2863B796}" srcOrd="0" destOrd="0" presId="urn:microsoft.com/office/officeart/2008/layout/LinedList"/>
    <dgm:cxn modelId="{8E393799-CA83-402A-882F-D5EA6407C634}" srcId="{C3E40FC7-896D-48BD-9516-D6DDF8CBDFF9}" destId="{5E033A77-9B32-4D95-B6CF-F39BCF00837B}" srcOrd="3" destOrd="0" parTransId="{8385B828-3BE2-4324-A75A-31EEC7CE6356}" sibTransId="{7AD055E5-593A-413C-B3C9-0D63F3D28C20}"/>
    <dgm:cxn modelId="{EF1AF4A1-6B38-4E45-8DFC-CABE688F4132}" type="presOf" srcId="{28A36486-B664-4DF9-836F-32CBA48E1D54}" destId="{38C02C91-A1AD-47AB-986B-DEC230C5453C}" srcOrd="0" destOrd="0" presId="urn:microsoft.com/office/officeart/2008/layout/LinedList"/>
    <dgm:cxn modelId="{D6BC02A5-4121-45A7-8516-2232B1A9D047}" srcId="{C3E40FC7-896D-48BD-9516-D6DDF8CBDFF9}" destId="{2EEC2B59-F13B-47DC-95C6-96D88D9E404D}" srcOrd="2" destOrd="0" parTransId="{157F8302-8A71-463C-ADD2-06E986D71549}" sibTransId="{0BBAB30F-9E5E-4E2E-B9C3-212B025CF80D}"/>
    <dgm:cxn modelId="{8C1E1FCE-F856-4F14-BEB7-F5BF7E9916D3}" type="presOf" srcId="{F0439108-66CF-471D-A8B8-504E21A85791}" destId="{30D038D5-07BC-400A-89C7-4B8D9A1965B7}" srcOrd="0" destOrd="0" presId="urn:microsoft.com/office/officeart/2008/layout/LinedList"/>
    <dgm:cxn modelId="{31C21CCA-4111-496E-BF2B-4740C53E1DC9}" type="presParOf" srcId="{A9F360F2-A8B2-4EFF-BCFB-3B7B2863B796}" destId="{1FE49741-0E22-42DE-9474-4C2EB1D04156}" srcOrd="0" destOrd="0" presId="urn:microsoft.com/office/officeart/2008/layout/LinedList"/>
    <dgm:cxn modelId="{B158FC1E-3396-4A36-81CE-0189A507D961}" type="presParOf" srcId="{A9F360F2-A8B2-4EFF-BCFB-3B7B2863B796}" destId="{77DD44D3-A569-4759-B4A6-30F4DBAF063B}" srcOrd="1" destOrd="0" presId="urn:microsoft.com/office/officeart/2008/layout/LinedList"/>
    <dgm:cxn modelId="{9F238B81-3E34-4D26-8B57-CE64FB1F6848}" type="presParOf" srcId="{77DD44D3-A569-4759-B4A6-30F4DBAF063B}" destId="{30D038D5-07BC-400A-89C7-4B8D9A1965B7}" srcOrd="0" destOrd="0" presId="urn:microsoft.com/office/officeart/2008/layout/LinedList"/>
    <dgm:cxn modelId="{25E96188-EE07-4C51-97C4-1F087472BA2D}" type="presParOf" srcId="{77DD44D3-A569-4759-B4A6-30F4DBAF063B}" destId="{C8F23642-5A75-4D93-8935-27FAD768D7D1}" srcOrd="1" destOrd="0" presId="urn:microsoft.com/office/officeart/2008/layout/LinedList"/>
    <dgm:cxn modelId="{E39C2EB2-CE1C-48BF-8773-07E33E703915}" type="presParOf" srcId="{A9F360F2-A8B2-4EFF-BCFB-3B7B2863B796}" destId="{5423E9A2-37C5-493B-B961-EEC26A254B05}" srcOrd="2" destOrd="0" presId="urn:microsoft.com/office/officeart/2008/layout/LinedList"/>
    <dgm:cxn modelId="{8654421B-52C5-4BD3-BCDB-1EF6BE1ED6A4}" type="presParOf" srcId="{A9F360F2-A8B2-4EFF-BCFB-3B7B2863B796}" destId="{A7906257-4748-4E59-9326-B84B17F6099F}" srcOrd="3" destOrd="0" presId="urn:microsoft.com/office/officeart/2008/layout/LinedList"/>
    <dgm:cxn modelId="{5C80407F-0C03-4EAF-BF0D-06C0BB5490A4}" type="presParOf" srcId="{A7906257-4748-4E59-9326-B84B17F6099F}" destId="{38C02C91-A1AD-47AB-986B-DEC230C5453C}" srcOrd="0" destOrd="0" presId="urn:microsoft.com/office/officeart/2008/layout/LinedList"/>
    <dgm:cxn modelId="{7E5B5E40-DBB7-483E-B4D4-7B224A0C8D8C}" type="presParOf" srcId="{A7906257-4748-4E59-9326-B84B17F6099F}" destId="{C7AF0631-FC60-4D9B-8200-A8A374CC3FED}" srcOrd="1" destOrd="0" presId="urn:microsoft.com/office/officeart/2008/layout/LinedList"/>
    <dgm:cxn modelId="{50555AB1-1F10-4405-8781-BF1F7F8F5092}" type="presParOf" srcId="{A9F360F2-A8B2-4EFF-BCFB-3B7B2863B796}" destId="{EE9F66FA-BAE8-45C0-9ECA-CCF6EE301938}" srcOrd="4" destOrd="0" presId="urn:microsoft.com/office/officeart/2008/layout/LinedList"/>
    <dgm:cxn modelId="{5AF0F8B7-2361-4A05-976A-39C1BC05AE53}" type="presParOf" srcId="{A9F360F2-A8B2-4EFF-BCFB-3B7B2863B796}" destId="{E6166092-4454-4C6E-A566-8A17B9A3E934}" srcOrd="5" destOrd="0" presId="urn:microsoft.com/office/officeart/2008/layout/LinedList"/>
    <dgm:cxn modelId="{D1B1C64C-E629-48FA-9D07-09EF3AC5C31F}" type="presParOf" srcId="{E6166092-4454-4C6E-A566-8A17B9A3E934}" destId="{4544AED5-8169-40E3-AC79-CB58853EDDD5}" srcOrd="0" destOrd="0" presId="urn:microsoft.com/office/officeart/2008/layout/LinedList"/>
    <dgm:cxn modelId="{5A31A623-04AA-43AF-BF18-140B30562E66}" type="presParOf" srcId="{E6166092-4454-4C6E-A566-8A17B9A3E934}" destId="{1385F3DC-4EDD-4F6B-B6DA-0AB2792DEAD4}" srcOrd="1" destOrd="0" presId="urn:microsoft.com/office/officeart/2008/layout/LinedList"/>
    <dgm:cxn modelId="{866EC4BC-998F-4D71-8FD5-26A1AE37211D}" type="presParOf" srcId="{A9F360F2-A8B2-4EFF-BCFB-3B7B2863B796}" destId="{6512F2C3-58CE-4B86-815D-5F6772E2E56A}" srcOrd="6" destOrd="0" presId="urn:microsoft.com/office/officeart/2008/layout/LinedList"/>
    <dgm:cxn modelId="{5C789AC0-ABA5-4ECA-9E66-B2E2C03C775F}" type="presParOf" srcId="{A9F360F2-A8B2-4EFF-BCFB-3B7B2863B796}" destId="{DFDAD26E-212F-45F2-A826-926AD7DACFFA}" srcOrd="7" destOrd="0" presId="urn:microsoft.com/office/officeart/2008/layout/LinedList"/>
    <dgm:cxn modelId="{2C7C76FC-3519-4411-8017-2E95CB2B7DD2}" type="presParOf" srcId="{DFDAD26E-212F-45F2-A826-926AD7DACFFA}" destId="{542E9D37-42BC-458D-A5ED-5DC6532EBC54}" srcOrd="0" destOrd="0" presId="urn:microsoft.com/office/officeart/2008/layout/LinedList"/>
    <dgm:cxn modelId="{372EA2BA-7BFE-4A30-9E85-55D392DC21FB}" type="presParOf" srcId="{DFDAD26E-212F-45F2-A826-926AD7DACFFA}" destId="{1A3DCA44-1806-4699-8DA2-E0AD362788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49741-0E22-42DE-9474-4C2EB1D0415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038D5-07BC-400A-89C7-4B8D9A1965B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Initial coding may include many categories.</a:t>
          </a:r>
        </a:p>
      </dsp:txBody>
      <dsp:txXfrm>
        <a:off x="0" y="0"/>
        <a:ext cx="6900512" cy="1384035"/>
      </dsp:txXfrm>
    </dsp:sp>
    <dsp:sp modelId="{5423E9A2-37C5-493B-B961-EEC26A254B05}">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02C91-A1AD-47AB-986B-DEC230C5453C}">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Reduce codes once, probably twice.</a:t>
          </a:r>
        </a:p>
      </dsp:txBody>
      <dsp:txXfrm>
        <a:off x="0" y="1384035"/>
        <a:ext cx="6900512" cy="1384035"/>
      </dsp:txXfrm>
    </dsp:sp>
    <dsp:sp modelId="{EE9F66FA-BAE8-45C0-9ECA-CCF6EE301938}">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4AED5-8169-40E3-AC79-CB58853EDDD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Reduce again to and refine to codes that are mutually exclusive and include all raw data that was identified as usable.</a:t>
          </a:r>
        </a:p>
      </dsp:txBody>
      <dsp:txXfrm>
        <a:off x="0" y="2768070"/>
        <a:ext cx="6900512" cy="1384035"/>
      </dsp:txXfrm>
    </dsp:sp>
    <dsp:sp modelId="{6512F2C3-58CE-4B86-815D-5F6772E2E56A}">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2E9D37-42BC-458D-A5ED-5DC6532EBC5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Descriptive to interpretative to pattern coding - moving from summary to meaning to explanation.</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226433-3734-4D25-8EAF-676AD672429B}" type="datetimeFigureOut">
              <a:rPr lang="en-GB" smtClean="0"/>
              <a:t>15/07/2025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CBB3D-F8B8-4A84-83EA-40D1F67AE06E}" type="slidenum">
              <a:rPr lang="en-GB" smtClean="0"/>
              <a:t>‹#›</a:t>
            </a:fld>
            <a:endParaRPr lang="en-GB"/>
          </a:p>
        </p:txBody>
      </p:sp>
    </p:spTree>
    <p:extLst>
      <p:ext uri="{BB962C8B-B14F-4D97-AF65-F5344CB8AC3E}">
        <p14:creationId xmlns:p14="http://schemas.microsoft.com/office/powerpoint/2010/main" val="1236327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D1D06E2B-D02C-3543-8371-14BB28D675AF}" type="slidenum">
              <a:rPr kumimoji="0" lang="en-US" altLang="en-US" sz="1300" b="0" i="0" u="none" strike="noStrike" kern="1200" cap="none" spc="0" normalizeH="0" baseline="0" noProof="0">
                <a:ln>
                  <a:noFill/>
                </a:ln>
                <a:solidFill>
                  <a:prstClr val="black"/>
                </a:solidFill>
                <a:effectLst/>
                <a:uLnTx/>
                <a:uFillTx/>
                <a:latin typeface="Calibri Regular" charset="0"/>
              </a:rPr>
              <a:pPr marL="0" marR="0" lvl="0" indent="0" algn="r" defTabSz="965200" rtl="0" eaLnBrk="1" fontAlgn="auto" latinLnBrk="0" hangingPunct="1">
                <a:lnSpc>
                  <a:spcPct val="100000"/>
                </a:lnSpc>
                <a:spcBef>
                  <a:spcPct val="0"/>
                </a:spcBef>
                <a:spcAft>
                  <a:spcPts val="0"/>
                </a:spcAft>
                <a:buClrTx/>
                <a:buSzTx/>
                <a:buFontTx/>
                <a:buNone/>
                <a:tabLst/>
                <a:defRPr/>
              </a:pPr>
              <a:t>4</a:t>
            </a:fld>
            <a:endParaRPr kumimoji="0" lang="en-US" altLang="en-US" sz="1300" b="0" i="0" u="none" strike="noStrike" kern="1200" cap="none" spc="0" normalizeH="0" baseline="0" noProof="0">
              <a:ln>
                <a:noFill/>
              </a:ln>
              <a:solidFill>
                <a:prstClr val="black"/>
              </a:solidFill>
              <a:effectLst/>
              <a:uLnTx/>
              <a:uFillTx/>
              <a:latin typeface="Calibri Regular" charset="0"/>
            </a:endParaRPr>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dirty="0"/>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0380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F8BD-C62F-B8B0-584A-785E7DAC34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0BFCF2-978F-9E3B-02A8-28183CBBA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8CDC7-DC47-08D7-52EB-46873B8C2460}"/>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0886F803-F3BD-651C-C5A0-30A40EFDA7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3B426-7F29-C18F-1E77-75153B4F31B2}"/>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16574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567A-18F0-E9E2-F25F-02B08713BF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70668-A3F7-EE84-2D57-53C1CEC266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B75EEC-A6B9-D184-1CF8-3507B4A53E09}"/>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57CDDC7D-7173-BB63-D52C-1CE5A7D7B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E35D5-1255-6473-E1E7-7C64AA324C1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702953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71A7C-2C68-2EA6-3A67-A5E49B4215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B93494-B697-6FA9-BCA1-1BAC2927E6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5BEC8-5A6C-0E73-F3C8-26E288645BAB}"/>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55581F94-0316-02F6-3903-E36B61C8E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92433-D6A8-8DB7-61C0-FD8CEB0B1456}"/>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22213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C88B-52A7-D58A-CDD7-67721BED3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D5B63A-7325-954E-1EF4-CD6BB6E76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2EBC45-3B05-47D5-4174-B4BA5E3F0F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168D13-6144-74FA-C2BC-E1C1622B2365}"/>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6" name="Footer Placeholder 5">
            <a:extLst>
              <a:ext uri="{FF2B5EF4-FFF2-40B4-BE49-F238E27FC236}">
                <a16:creationId xmlns:a16="http://schemas.microsoft.com/office/drawing/2014/main" id="{EC6AE0F6-E5D0-CD36-4479-7667E3A51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C4B94-E672-E8E0-2898-97FCFF4839F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69416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A756-194A-4F7D-9AA2-CD14B00C3E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539B7-B348-0220-5C45-F7C5387C0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688000-E45E-5DC6-9F91-D5F42F5E85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24686-314B-380F-9852-06DBA98901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25E800-BFB2-178F-90AD-5D131EE62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56FAEC-F074-CAC3-5AC3-D1CC05C23998}"/>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8" name="Footer Placeholder 7">
            <a:extLst>
              <a:ext uri="{FF2B5EF4-FFF2-40B4-BE49-F238E27FC236}">
                <a16:creationId xmlns:a16="http://schemas.microsoft.com/office/drawing/2014/main" id="{BD730D0F-A22F-2C8F-755F-E39E1DC7A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5957F7-B0F9-B7F4-A0C9-5AD93C557ED4}"/>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601149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8ECE-7F4D-8379-CCF7-77B53AD2FB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93DABC-FE92-2FE8-51BB-7E71D9C8C610}"/>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4" name="Footer Placeholder 3">
            <a:extLst>
              <a:ext uri="{FF2B5EF4-FFF2-40B4-BE49-F238E27FC236}">
                <a16:creationId xmlns:a16="http://schemas.microsoft.com/office/drawing/2014/main" id="{9F363A95-6DE0-E755-DFBA-9666FCC923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E8400F-80DF-82A6-57A2-0349A3AEA43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8849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7149-1090-6215-05F9-BABAE696F676}"/>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3" name="Footer Placeholder 2">
            <a:extLst>
              <a:ext uri="{FF2B5EF4-FFF2-40B4-BE49-F238E27FC236}">
                <a16:creationId xmlns:a16="http://schemas.microsoft.com/office/drawing/2014/main" id="{36923BA0-7E17-BCCF-6806-538C2CC96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E085B-0C0A-DD2B-7126-3EC00651AE6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538484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3CB6-4F0B-C9B4-7C67-DF14BB672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CEC677-2840-0437-6EC2-826101BB8F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C0261-3E99-50FC-2FA2-B3508A40A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B51B4F-C11B-69EC-03E7-D8625C9B20C8}"/>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6" name="Footer Placeholder 5">
            <a:extLst>
              <a:ext uri="{FF2B5EF4-FFF2-40B4-BE49-F238E27FC236}">
                <a16:creationId xmlns:a16="http://schemas.microsoft.com/office/drawing/2014/main" id="{CE5F9266-C2B1-D802-2161-91042C40D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B4FA24-8E9C-C521-2210-AF20DC394D6B}"/>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539536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DF39-CD3E-4391-2391-26FAF43DA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2F497-1388-BE25-8884-C3D5254A4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803727-EBF5-E31A-AA9D-A04459054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DF82D-ECB5-C40F-6678-AC0BE6B4B6CC}"/>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6" name="Footer Placeholder 5">
            <a:extLst>
              <a:ext uri="{FF2B5EF4-FFF2-40B4-BE49-F238E27FC236}">
                <a16:creationId xmlns:a16="http://schemas.microsoft.com/office/drawing/2014/main" id="{CFCBF360-8127-61FA-E5A6-E3D64B8A3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3D3D9-46D2-52CD-AFBE-7A204D85C07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81937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C33B-E0B5-1A49-E6C7-6ABF12EB3C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F2993-B0DF-2999-EFEA-817DDB94C0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1B215-910E-53CA-0BAD-DFAD8E7A2DFC}"/>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24F68B4F-58EC-0CA8-263E-3DB786D80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FE317-57B0-573D-6A33-11C1A54F079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24121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81962-754F-E15C-FD3D-7A4E580CFC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2A9B20-E59F-1744-043F-DC6D3EDA92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B7B06-73E4-24AA-D4CA-34435FDF51C2}"/>
              </a:ext>
            </a:extLst>
          </p:cNvPr>
          <p:cNvSpPr>
            <a:spLocks noGrp="1"/>
          </p:cNvSpPr>
          <p:nvPr>
            <p:ph type="dt" sz="half" idx="10"/>
          </p:nvPr>
        </p:nvSpPr>
        <p:spPr/>
        <p:txBody>
          <a:body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6D4E0959-B8EB-03B8-0E4B-B798A1935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A7412-C093-EE7D-A723-60A8F89390E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551338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72EEB2-7A7B-80F5-4945-8CAC1F8816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A86D64-B3FF-F4BF-EB17-B151EFD480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3B2C0-FF5C-B946-9434-3F40FD701D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F988FE-F12F-482A-A072-2653570B4275}" type="datetimeFigureOut">
              <a:rPr lang="en-GB" smtClean="0"/>
              <a:t>15/07/2025</a:t>
            </a:fld>
            <a:endParaRPr lang="en-GB"/>
          </a:p>
        </p:txBody>
      </p:sp>
      <p:sp>
        <p:nvSpPr>
          <p:cNvPr id="5" name="Footer Placeholder 4">
            <a:extLst>
              <a:ext uri="{FF2B5EF4-FFF2-40B4-BE49-F238E27FC236}">
                <a16:creationId xmlns:a16="http://schemas.microsoft.com/office/drawing/2014/main" id="{5441191B-C8AE-5893-8819-340C1D029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B65437-3C2B-AB3D-3268-03C8A041D5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C62494-3A84-495B-B6A4-885694CC5B53}" type="slidenum">
              <a:rPr lang="en-GB" smtClean="0"/>
              <a:t>‹#›</a:t>
            </a:fld>
            <a:endParaRPr lang="en-GB"/>
          </a:p>
        </p:txBody>
      </p:sp>
    </p:spTree>
    <p:extLst>
      <p:ext uri="{BB962C8B-B14F-4D97-AF65-F5344CB8AC3E}">
        <p14:creationId xmlns:p14="http://schemas.microsoft.com/office/powerpoint/2010/main" val="142273135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g6DkPanv76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8CmqGVKzeW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2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g6DkPanv76Q"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A39A163-2466-CD7D-EC8D-B43B16884D28}"/>
              </a:ext>
            </a:extLst>
          </p:cNvPr>
          <p:cNvPicPr>
            <a:picLocks noChangeAspect="1"/>
          </p:cNvPicPr>
          <p:nvPr/>
        </p:nvPicPr>
        <p:blipFill rotWithShape="1">
          <a:blip r:embed="rId2"/>
          <a:srcRect t="15655" r="9092" b="25730"/>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4023360" cy="3204134"/>
          </a:xfrm>
        </p:spPr>
        <p:txBody>
          <a:bodyPr anchor="b">
            <a:normAutofit/>
          </a:bodyPr>
          <a:lstStyle/>
          <a:p>
            <a:pPr algn="l"/>
            <a:r>
              <a:rPr lang="en-GB" sz="4400"/>
              <a:t>LCDB7010 </a:t>
            </a:r>
            <a:r>
              <a:rPr lang="en-GB" sz="4400" dirty="0"/>
              <a:t>CONVERTING RESEARCH INTO PRACTICE</a:t>
            </a:r>
            <a:br>
              <a:rPr lang="en-GB" sz="4400" dirty="0"/>
            </a:br>
            <a:endParaRPr lang="en-GB" sz="44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HELEN LEE </a:t>
            </a:r>
          </a:p>
          <a:p>
            <a:pPr algn="l"/>
            <a:r>
              <a:rPr lang="en-GB" sz="2000" dirty="0"/>
              <a:t>"By The Entrance" by Rudolph Ernst.</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D440AEA-8E0B-BAA4-1960-B9C25DBE444A}"/>
              </a:ext>
            </a:extLst>
          </p:cNvPr>
          <p:cNvPicPr>
            <a:picLocks noChangeAspect="1"/>
          </p:cNvPicPr>
          <p:nvPr/>
        </p:nvPicPr>
        <p:blipFill>
          <a:blip r:embed="rId3"/>
          <a:stretch>
            <a:fillRect/>
          </a:stretch>
        </p:blipFill>
        <p:spPr>
          <a:xfrm>
            <a:off x="3047736" y="1714351"/>
            <a:ext cx="6096528" cy="3429297"/>
          </a:xfrm>
          <a:prstGeom prst="rect">
            <a:avLst/>
          </a:prstGeom>
        </p:spPr>
      </p:pic>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540C-56D0-9A75-B74F-C7868A8F4939}"/>
              </a:ext>
            </a:extLst>
          </p:cNvPr>
          <p:cNvSpPr>
            <a:spLocks noGrp="1"/>
          </p:cNvSpPr>
          <p:nvPr>
            <p:ph type="title"/>
          </p:nvPr>
        </p:nvSpPr>
        <p:spPr/>
        <p:txBody>
          <a:bodyPr/>
          <a:lstStyle/>
          <a:p>
            <a:r>
              <a:rPr lang="en-US" dirty="0"/>
              <a:t>One-to-one consultation</a:t>
            </a:r>
            <a:endParaRPr lang="en-GB" dirty="0"/>
          </a:p>
        </p:txBody>
      </p:sp>
      <p:pic>
        <p:nvPicPr>
          <p:cNvPr id="7" name="Picture 6">
            <a:extLst>
              <a:ext uri="{FF2B5EF4-FFF2-40B4-BE49-F238E27FC236}">
                <a16:creationId xmlns:a16="http://schemas.microsoft.com/office/drawing/2014/main" id="{9FBFE848-E59F-479A-FA6C-C02C726DA288}"/>
              </a:ext>
            </a:extLst>
          </p:cNvPr>
          <p:cNvPicPr>
            <a:picLocks noChangeAspect="1"/>
          </p:cNvPicPr>
          <p:nvPr/>
        </p:nvPicPr>
        <p:blipFill>
          <a:blip r:embed="rId2"/>
          <a:stretch>
            <a:fillRect/>
          </a:stretch>
        </p:blipFill>
        <p:spPr>
          <a:xfrm>
            <a:off x="996593" y="1830762"/>
            <a:ext cx="10198813" cy="4413716"/>
          </a:xfrm>
          <a:prstGeom prst="rect">
            <a:avLst/>
          </a:prstGeom>
        </p:spPr>
      </p:pic>
    </p:spTree>
    <p:extLst>
      <p:ext uri="{BB962C8B-B14F-4D97-AF65-F5344CB8AC3E}">
        <p14:creationId xmlns:p14="http://schemas.microsoft.com/office/powerpoint/2010/main" val="2471724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1" y="1641752"/>
            <a:ext cx="4394200" cy="1323439"/>
          </a:xfrm>
        </p:spPr>
        <p:txBody>
          <a:bodyPr anchor="t">
            <a:normAutofit/>
          </a:bodyPr>
          <a:lstStyle/>
          <a:p>
            <a:r>
              <a:rPr lang="en-GB" sz="4000">
                <a:solidFill>
                  <a:schemeClr val="bg1"/>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8201" y="3146400"/>
            <a:ext cx="4394200" cy="2454300"/>
          </a:xfrm>
        </p:spPr>
        <p:txBody>
          <a:bodyPr>
            <a:normAutofit/>
          </a:bodyPr>
          <a:lstStyle/>
          <a:p>
            <a:r>
              <a:rPr lang="en-GB" sz="1300">
                <a:solidFill>
                  <a:schemeClr val="bg1">
                    <a:alpha val="80000"/>
                  </a:schemeClr>
                </a:solidFill>
              </a:rPr>
              <a:t>This presentation will introduce you to some aspects of research methods – but it is NOT intended to replace key reading, such as Bryman, Denscombe, Guba and Lincoln and Cohen.  Saunders is very appropriate for Level 7.</a:t>
            </a:r>
          </a:p>
          <a:p>
            <a:r>
              <a:rPr lang="en-GB" sz="1300">
                <a:solidFill>
                  <a:schemeClr val="bg1">
                    <a:alpha val="80000"/>
                  </a:schemeClr>
                </a:solidFill>
              </a:rPr>
              <a:t>You must read key texts and beyond at Masters level that cover the method and for this you engage with your modules reading list.</a:t>
            </a:r>
          </a:p>
          <a:p>
            <a:r>
              <a:rPr lang="en-GB" sz="1300">
                <a:solidFill>
                  <a:schemeClr val="bg1">
                    <a:alpha val="80000"/>
                  </a:schemeClr>
                </a:solidFill>
              </a:rPr>
              <a:t>Again some slides will not be focused on and you are expected at this level to be motivated, engaged and understand the areas you need to explore.</a:t>
            </a:r>
          </a:p>
          <a:p>
            <a:endParaRPr lang="en-GB" sz="1300">
              <a:solidFill>
                <a:schemeClr val="bg1">
                  <a:alpha val="80000"/>
                </a:schemeClr>
              </a:solidFill>
            </a:endParaRP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5414" r="25427"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7" name="Group 10">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8" name="Freeform: Shape 11">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2">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1" name="Rectangle 4199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838200" y="365125"/>
            <a:ext cx="10515600" cy="1325563"/>
          </a:xfrm>
        </p:spPr>
        <p:txBody>
          <a:bodyPr>
            <a:normAutofit/>
            <a:scene3d>
              <a:camera prst="orthographicFront"/>
              <a:lightRig rig="soft" dir="t"/>
            </a:scene3d>
          </a:bodyPr>
          <a:lstStyle/>
          <a:p>
            <a:pPr>
              <a:defRPr/>
            </a:pPr>
            <a:r>
              <a:rPr lang="en-GB" sz="5400"/>
              <a:t>Analysis</a:t>
            </a:r>
          </a:p>
        </p:txBody>
      </p:sp>
      <p:sp>
        <p:nvSpPr>
          <p:cNvPr id="4199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3"/>
          <p:cNvSpPr>
            <a:spLocks noGrp="1" noChangeArrowheads="1"/>
          </p:cNvSpPr>
          <p:nvPr>
            <p:ph idx="1"/>
          </p:nvPr>
        </p:nvSpPr>
        <p:spPr>
          <a:xfrm>
            <a:off x="838200" y="1929384"/>
            <a:ext cx="10515600" cy="4251960"/>
          </a:xfrm>
        </p:spPr>
        <p:txBody>
          <a:bodyPr>
            <a:normAutofit/>
          </a:bodyPr>
          <a:lstStyle/>
          <a:p>
            <a:pPr marL="182880" indent="-182880">
              <a:buClr>
                <a:schemeClr val="tx1">
                  <a:lumMod val="85000"/>
                  <a:lumOff val="15000"/>
                </a:schemeClr>
              </a:buClr>
              <a:defRPr/>
            </a:pPr>
            <a:r>
              <a:rPr lang="en-GB" altLang="en-US" sz="2200" dirty="0">
                <a:ea typeface="Calibri Regular" charset="0"/>
              </a:rPr>
              <a:t>Purpose - to produce findings. The data collection process is not an end in itself.  The culminating activities of qualitative inquiry are analysis, interpretation, and presentation of findings</a:t>
            </a:r>
          </a:p>
          <a:p>
            <a:pPr marL="182880" indent="-182880">
              <a:buClr>
                <a:schemeClr val="tx1">
                  <a:lumMod val="85000"/>
                  <a:lumOff val="15000"/>
                </a:schemeClr>
              </a:buClr>
              <a:defRPr/>
            </a:pPr>
            <a:r>
              <a:rPr lang="en-GB" altLang="en-US" sz="2200" dirty="0">
                <a:ea typeface="Calibri Regular" charset="0"/>
              </a:rPr>
              <a:t>Challenge - to make sense of massive amounts of data, reduce the volume of information, identify significant patterns and construct a framework for communicating the essence of what the data reveal</a:t>
            </a:r>
          </a:p>
          <a:p>
            <a:pPr marL="182880" indent="-182880">
              <a:buClr>
                <a:schemeClr val="tx1">
                  <a:lumMod val="85000"/>
                  <a:lumOff val="15000"/>
                </a:schemeClr>
              </a:buClr>
              <a:defRPr/>
            </a:pPr>
            <a:r>
              <a:rPr lang="en-GB" altLang="en-US" sz="2200" dirty="0">
                <a:ea typeface="Calibri Regular" charset="0"/>
              </a:rPr>
              <a:t>Problem – is that there are ‘… few agreed-on canons for … data analysis, in the sense of shared ground rules for drawing conclusions and verifying sturdiness’ (Miles and Huberman, 1984)</a:t>
            </a:r>
          </a:p>
          <a:p>
            <a:pPr marL="182880" indent="-182880">
              <a:buClr>
                <a:schemeClr val="tx1">
                  <a:lumMod val="85000"/>
                  <a:lumOff val="15000"/>
                </a:schemeClr>
              </a:buClr>
              <a:defRPr/>
            </a:pPr>
            <a:endParaRPr lang="en-GB" altLang="en-US" sz="2200" dirty="0">
              <a:ea typeface="Calibri Regular" charset="0"/>
            </a:endParaRPr>
          </a:p>
          <a:p>
            <a:pPr marL="182880" indent="-182880">
              <a:buClr>
                <a:schemeClr val="tx1">
                  <a:lumMod val="85000"/>
                  <a:lumOff val="15000"/>
                </a:schemeClr>
              </a:buClr>
              <a:defRPr/>
            </a:pPr>
            <a:endParaRPr lang="en-GB" altLang="en-US" sz="2200" dirty="0">
              <a:ea typeface="Calibri Regular" charset="0"/>
            </a:endParaRPr>
          </a:p>
        </p:txBody>
      </p:sp>
    </p:spTree>
    <p:extLst>
      <p:ext uri="{BB962C8B-B14F-4D97-AF65-F5344CB8AC3E}">
        <p14:creationId xmlns:p14="http://schemas.microsoft.com/office/powerpoint/2010/main" val="190907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6176433" y="2280720"/>
            <a:ext cx="5372100" cy="2296560"/>
          </a:xfrm>
          <a:prstGeom prst="rect">
            <a:avLst/>
          </a:prstGeom>
        </p:spPr>
      </p:pic>
      <p:sp>
        <p:nvSpPr>
          <p:cNvPr id="7" name="Rectangle 1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102" b="8649"/>
          <a:stretch/>
        </p:blipFill>
        <p:spPr>
          <a:xfrm>
            <a:off x="643466" y="1388316"/>
            <a:ext cx="5372099" cy="4081367"/>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054" name="Rectangle 13005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49" name="Title 2"/>
          <p:cNvSpPr>
            <a:spLocks noGrp="1"/>
          </p:cNvSpPr>
          <p:nvPr>
            <p:ph type="title"/>
          </p:nvPr>
        </p:nvSpPr>
        <p:spPr bwMode="auto">
          <a:xfrm>
            <a:off x="838200" y="365125"/>
            <a:ext cx="10515600" cy="1325563"/>
          </a:xfrm>
        </p:spPr>
        <p:txBody>
          <a:bodyPr numCol="1" anchorCtr="0" compatLnSpc="1">
            <a:prstTxWarp prst="textNoShape">
              <a:avLst/>
            </a:prstTxWarp>
            <a:normAutofit/>
          </a:bodyPr>
          <a:lstStyle/>
          <a:p>
            <a:r>
              <a:rPr lang="en-US" altLang="x-none" sz="5400" cap="none"/>
              <a:t>It’s the same process…</a:t>
            </a:r>
          </a:p>
        </p:txBody>
      </p:sp>
      <p:sp>
        <p:nvSpPr>
          <p:cNvPr id="13005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38200" y="1929384"/>
            <a:ext cx="10515600" cy="4251960"/>
          </a:xfrm>
        </p:spPr>
        <p:txBody>
          <a:bodyPr>
            <a:normAutofit/>
          </a:bodyPr>
          <a:lstStyle/>
          <a:p>
            <a:pPr>
              <a:defRPr/>
            </a:pPr>
            <a:r>
              <a:rPr lang="en-US" sz="2200" dirty="0">
                <a:ea typeface="Calibri Regular" charset="0"/>
                <a:cs typeface="Calibri Regular" charset="0"/>
              </a:rPr>
              <a:t>Take everything out of the cupboard</a:t>
            </a:r>
          </a:p>
          <a:p>
            <a:pPr>
              <a:defRPr/>
            </a:pPr>
            <a:r>
              <a:rPr lang="en-US" sz="2200" dirty="0">
                <a:ea typeface="Calibri Regular" charset="0"/>
                <a:cs typeface="Calibri Regular" charset="0"/>
              </a:rPr>
              <a:t>Sort everything out – save or toss?</a:t>
            </a:r>
          </a:p>
          <a:p>
            <a:pPr>
              <a:defRPr/>
            </a:pPr>
            <a:r>
              <a:rPr lang="en-US" sz="2200" dirty="0">
                <a:ea typeface="Calibri Regular" charset="0"/>
                <a:cs typeface="Calibri Regular" charset="0"/>
              </a:rPr>
              <a:t>Look at what you have left and </a:t>
            </a:r>
            <a:r>
              <a:rPr lang="en-US" sz="2200" dirty="0" err="1">
                <a:ea typeface="Calibri Regular" charset="0"/>
                <a:cs typeface="Calibri Regular" charset="0"/>
              </a:rPr>
              <a:t>organise</a:t>
            </a:r>
            <a:r>
              <a:rPr lang="en-US" sz="2200" dirty="0">
                <a:ea typeface="Calibri Regular" charset="0"/>
                <a:cs typeface="Calibri Regular" charset="0"/>
              </a:rPr>
              <a:t> what is important - coding</a:t>
            </a:r>
          </a:p>
          <a:p>
            <a:pPr>
              <a:defRPr/>
            </a:pPr>
            <a:r>
              <a:rPr lang="en-US" sz="2200" dirty="0" err="1">
                <a:ea typeface="Calibri Regular" charset="0"/>
                <a:cs typeface="Calibri Regular" charset="0"/>
              </a:rPr>
              <a:t>Organise</a:t>
            </a:r>
            <a:r>
              <a:rPr lang="en-US" sz="2200" dirty="0">
                <a:ea typeface="Calibri Regular" charset="0"/>
                <a:cs typeface="Calibri Regular" charset="0"/>
              </a:rPr>
              <a:t> codes into groups of similar things that belong together - categories</a:t>
            </a:r>
          </a:p>
          <a:p>
            <a:pPr>
              <a:defRPr/>
            </a:pPr>
            <a:r>
              <a:rPr lang="en-US" sz="2200" dirty="0">
                <a:ea typeface="Calibri Regular" charset="0"/>
                <a:cs typeface="Calibri Regular" charset="0"/>
              </a:rPr>
              <a:t>Think about the categories and give them names - themes</a:t>
            </a:r>
          </a:p>
          <a:p>
            <a:pPr>
              <a:defRPr/>
            </a:pPr>
            <a:r>
              <a:rPr lang="en-US" sz="2200" dirty="0">
                <a:ea typeface="Calibri Regular" charset="0"/>
                <a:cs typeface="Calibri Regular" charset="0"/>
              </a:rPr>
              <a:t>As you put things back, how would you group them to maximize functionality? </a:t>
            </a:r>
          </a:p>
          <a:p>
            <a:pPr>
              <a:defRPr/>
            </a:pPr>
            <a:r>
              <a:rPr lang="en-US" sz="2200" dirty="0">
                <a:ea typeface="Calibri Regular" charset="0"/>
                <a:cs typeface="Calibri Regular" charset="0"/>
              </a:rPr>
              <a:t>How do the groups make it work together? (Interpretation, presentation)</a:t>
            </a:r>
          </a:p>
          <a:p>
            <a:pPr>
              <a:defRPr/>
            </a:pPr>
            <a:endParaRPr lang="en-US" sz="2200" dirty="0"/>
          </a:p>
          <a:p>
            <a:pPr>
              <a:defRPr/>
            </a:pPr>
            <a:endParaRPr lang="en-US" sz="2200" dirty="0"/>
          </a:p>
        </p:txBody>
      </p:sp>
    </p:spTree>
    <p:extLst>
      <p:ext uri="{BB962C8B-B14F-4D97-AF65-F5344CB8AC3E}">
        <p14:creationId xmlns:p14="http://schemas.microsoft.com/office/powerpoint/2010/main" val="1171744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0362" t="9425" b="11111"/>
          <a:stretch/>
        </p:blipFill>
        <p:spPr>
          <a:xfrm>
            <a:off x="1876541" y="771181"/>
            <a:ext cx="8428111" cy="5430881"/>
          </a:xfrm>
          <a:prstGeom prst="rect">
            <a:avLst/>
          </a:prstGeom>
        </p:spPr>
      </p:pic>
    </p:spTree>
    <p:extLst>
      <p:ext uri="{BB962C8B-B14F-4D97-AF65-F5344CB8AC3E}">
        <p14:creationId xmlns:p14="http://schemas.microsoft.com/office/powerpoint/2010/main" val="3761438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200" dirty="0"/>
              <a:t>To show line number in MS Word:</a:t>
            </a:r>
            <a:br>
              <a:rPr lang="en-GB" sz="4200" dirty="0"/>
            </a:b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0" indent="0">
              <a:buNone/>
            </a:pPr>
            <a:endParaRPr lang="en-GB" sz="1700" dirty="0"/>
          </a:p>
          <a:p>
            <a:r>
              <a:rPr lang="en-GB" sz="1700" b="1" dirty="0"/>
              <a:t>https://youtu.be/XiPV0a-82HI?si=fMRV4fxr5IvLQKAw</a:t>
            </a:r>
            <a:endParaRPr lang="en-GB" sz="1700" dirty="0"/>
          </a:p>
        </p:txBody>
      </p:sp>
    </p:spTree>
    <p:extLst>
      <p:ext uri="{BB962C8B-B14F-4D97-AF65-F5344CB8AC3E}">
        <p14:creationId xmlns:p14="http://schemas.microsoft.com/office/powerpoint/2010/main" val="421811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69550" y="251928"/>
            <a:ext cx="8411218" cy="6316060"/>
          </a:xfrm>
          <a:prstGeom prst="rect">
            <a:avLst/>
          </a:prstGeom>
        </p:spPr>
      </p:pic>
    </p:spTree>
    <p:extLst>
      <p:ext uri="{BB962C8B-B14F-4D97-AF65-F5344CB8AC3E}">
        <p14:creationId xmlns:p14="http://schemas.microsoft.com/office/powerpoint/2010/main" val="1880925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rPr>
              <a:t>Qualitative data analysis </a:t>
            </a: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algn="just"/>
            <a:r>
              <a:rPr lang="en-GB" sz="2400" dirty="0">
                <a:effectLst/>
              </a:rPr>
              <a:t>Simple definitions and explanations: </a:t>
            </a:r>
          </a:p>
          <a:p>
            <a:pPr algn="just"/>
            <a:r>
              <a:rPr lang="en-GB" sz="2400" dirty="0">
                <a:effectLst/>
              </a:rPr>
              <a:t>In contrast to quantitative data, qualitative data is a way of recording people's attitudes, feelings and behaviours in greater depth. </a:t>
            </a:r>
          </a:p>
          <a:p>
            <a:pPr algn="just"/>
            <a:r>
              <a:rPr lang="en-GB" sz="2400" dirty="0">
                <a:effectLst/>
              </a:rPr>
              <a:t>Qualitative data analysis is: </a:t>
            </a:r>
          </a:p>
          <a:p>
            <a:pPr lvl="1" algn="just"/>
            <a:r>
              <a:rPr lang="en-GB" dirty="0">
                <a:effectLst/>
              </a:rPr>
              <a:t>Often based on grounded theory practices (derived from the study of the phenomena it represents.” Strauss and Corbin . p.23)</a:t>
            </a:r>
          </a:p>
          <a:p>
            <a:pPr lvl="1" algn="just"/>
            <a:r>
              <a:rPr lang="en-GB" dirty="0">
                <a:effectLst/>
              </a:rPr>
              <a:t>Answers the 'why?' questions</a:t>
            </a:r>
          </a:p>
          <a:p>
            <a:pPr lvl="1" algn="just"/>
            <a:r>
              <a:rPr lang="en-GB" dirty="0">
                <a:effectLst/>
              </a:rPr>
              <a:t>Pays greater attention to individual cases</a:t>
            </a:r>
          </a:p>
          <a:p>
            <a:endParaRPr lang="en-GB" sz="2000" dirty="0"/>
          </a:p>
        </p:txBody>
      </p:sp>
    </p:spTree>
    <p:extLst>
      <p:ext uri="{BB962C8B-B14F-4D97-AF65-F5344CB8AC3E}">
        <p14:creationId xmlns:p14="http://schemas.microsoft.com/office/powerpoint/2010/main" val="359607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we do qualitative data analysis</a:t>
            </a:r>
          </a:p>
        </p:txBody>
      </p:sp>
      <p:sp>
        <p:nvSpPr>
          <p:cNvPr id="3" name="Content Placeholder 2"/>
          <p:cNvSpPr>
            <a:spLocks noGrp="1"/>
          </p:cNvSpPr>
          <p:nvPr>
            <p:ph idx="1"/>
          </p:nvPr>
        </p:nvSpPr>
        <p:spPr>
          <a:xfrm>
            <a:off x="4810259" y="649480"/>
            <a:ext cx="7154526" cy="5546047"/>
          </a:xfrm>
        </p:spPr>
        <p:txBody>
          <a:bodyPr anchor="ctr">
            <a:normAutofit/>
          </a:bodyPr>
          <a:lstStyle/>
          <a:p>
            <a:r>
              <a:rPr lang="en-GB" sz="3600" dirty="0">
                <a:effectLst/>
              </a:rPr>
              <a:t>An </a:t>
            </a:r>
            <a:r>
              <a:rPr lang="en-GB" sz="3600" b="1" dirty="0">
                <a:solidFill>
                  <a:schemeClr val="accent6">
                    <a:lumMod val="75000"/>
                  </a:schemeClr>
                </a:solidFill>
                <a:effectLst/>
              </a:rPr>
              <a:t>inductive</a:t>
            </a:r>
            <a:r>
              <a:rPr lang="en-GB" sz="3600" dirty="0">
                <a:effectLst/>
              </a:rPr>
              <a:t> process - developing theories from the data you have gathered </a:t>
            </a:r>
          </a:p>
          <a:p>
            <a:r>
              <a:rPr lang="en-GB" sz="3600" dirty="0">
                <a:effectLst/>
              </a:rPr>
              <a:t>Coding of categories and sub-categories identified </a:t>
            </a:r>
          </a:p>
          <a:p>
            <a:r>
              <a:rPr lang="en-GB" sz="3600" dirty="0">
                <a:effectLst/>
              </a:rPr>
              <a:t>Compares codes, looking for consistencies, differences, patterns etc </a:t>
            </a:r>
          </a:p>
          <a:p>
            <a:r>
              <a:rPr lang="en-GB" sz="3600" dirty="0">
                <a:effectLst/>
              </a:rPr>
              <a:t>Looks for new and emerging categories. </a:t>
            </a:r>
          </a:p>
          <a:p>
            <a:endParaRPr lang="en-GB" sz="2000" dirty="0"/>
          </a:p>
        </p:txBody>
      </p:sp>
    </p:spTree>
    <p:extLst>
      <p:ext uri="{BB962C8B-B14F-4D97-AF65-F5344CB8AC3E}">
        <p14:creationId xmlns:p14="http://schemas.microsoft.com/office/powerpoint/2010/main" val="2421894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909A-E32B-2DBB-37D3-6047D40157D5}"/>
              </a:ext>
            </a:extLst>
          </p:cNvPr>
          <p:cNvSpPr>
            <a:spLocks noGrp="1"/>
          </p:cNvSpPr>
          <p:nvPr>
            <p:ph type="title"/>
          </p:nvPr>
        </p:nvSpPr>
        <p:spPr/>
        <p:txBody>
          <a:bodyPr/>
          <a:lstStyle/>
          <a:p>
            <a:r>
              <a:rPr lang="en-GB" dirty="0"/>
              <a:t>I and D and A</a:t>
            </a:r>
          </a:p>
        </p:txBody>
      </p:sp>
      <p:sp>
        <p:nvSpPr>
          <p:cNvPr id="3" name="Content Placeholder 2">
            <a:extLst>
              <a:ext uri="{FF2B5EF4-FFF2-40B4-BE49-F238E27FC236}">
                <a16:creationId xmlns:a16="http://schemas.microsoft.com/office/drawing/2014/main" id="{DC2AE6C7-23F6-06F5-21B5-40447912FCDC}"/>
              </a:ext>
            </a:extLst>
          </p:cNvPr>
          <p:cNvSpPr>
            <a:spLocks noGrp="1"/>
          </p:cNvSpPr>
          <p:nvPr>
            <p:ph idx="1"/>
          </p:nvPr>
        </p:nvSpPr>
        <p:spPr/>
        <p:txBody>
          <a:bodyPr>
            <a:normAutofit fontScale="77500" lnSpcReduction="20000"/>
          </a:bodyPr>
          <a:lstStyle/>
          <a:p>
            <a:r>
              <a:rPr lang="en-GB" dirty="0">
                <a:solidFill>
                  <a:srgbClr val="0070C0"/>
                </a:solidFill>
              </a:rPr>
              <a:t>Inductive Reasoning</a:t>
            </a:r>
            <a:r>
              <a:rPr lang="en-GB" dirty="0"/>
              <a:t>: Inductive reasoning involves starting with specific observations and patterns and then drawing a general conclusion or hypothesis from them. It is a bottom-up approach that involves gathering data, </a:t>
            </a:r>
            <a:r>
              <a:rPr lang="en-GB" dirty="0" err="1"/>
              <a:t>analyzing</a:t>
            </a:r>
            <a:r>
              <a:rPr lang="en-GB" dirty="0"/>
              <a:t> it, and then formulating a hypothesis or theory. For example, if you observe that every time you eat a particular food, you feel ill, you might form the hypothesis that you are allergic to that food.</a:t>
            </a:r>
          </a:p>
          <a:p>
            <a:r>
              <a:rPr lang="en-GB" dirty="0">
                <a:solidFill>
                  <a:srgbClr val="0070C0"/>
                </a:solidFill>
              </a:rPr>
              <a:t>Deductive Reasoning</a:t>
            </a:r>
            <a:r>
              <a:rPr lang="en-GB" dirty="0"/>
              <a:t>: Deductive reasoning involves starting with a general principle or theory and then using it to make a specific prediction or observation. It is a top-down approach that involves testing a hypothesis or theory to see if it is supported by the evidence. For example, if you know that all mammals have hair and then you observe a dog, you can predict that the dog will have hair.</a:t>
            </a:r>
          </a:p>
          <a:p>
            <a:r>
              <a:rPr lang="en-GB" dirty="0">
                <a:solidFill>
                  <a:srgbClr val="0070C0"/>
                </a:solidFill>
              </a:rPr>
              <a:t>Abductive Reasoning</a:t>
            </a:r>
            <a:r>
              <a:rPr lang="en-GB" dirty="0"/>
              <a:t>: Abductive reasoning is a form of reasoning that starts with incomplete observations or data and then seeks to find the most likely explanation or hypothesis for the observations. It involves making an educated guess or inference based on incomplete or uncertain information. It is a middle-ground approach that involves combining deductive and inductive reasoning. For example, if you find a broken window in your house and your jewellery is missing, you might infer that someone broke into your house and stole your jewellery.</a:t>
            </a:r>
          </a:p>
        </p:txBody>
      </p:sp>
    </p:spTree>
    <p:extLst>
      <p:ext uri="{BB962C8B-B14F-4D97-AF65-F5344CB8AC3E}">
        <p14:creationId xmlns:p14="http://schemas.microsoft.com/office/powerpoint/2010/main" val="2136720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FD9BA-0D31-664C-945B-3E4077EFD6B4}"/>
              </a:ext>
            </a:extLst>
          </p:cNvPr>
          <p:cNvSpPr>
            <a:spLocks noGrp="1"/>
          </p:cNvSpPr>
          <p:nvPr>
            <p:ph type="title"/>
          </p:nvPr>
        </p:nvSpPr>
        <p:spPr>
          <a:xfrm>
            <a:off x="686834" y="1153572"/>
            <a:ext cx="3200400" cy="4461163"/>
          </a:xfrm>
        </p:spPr>
        <p:txBody>
          <a:bodyPr>
            <a:normAutofit/>
          </a:bodyPr>
          <a:lstStyle/>
          <a:p>
            <a:r>
              <a:rPr lang="en-US">
                <a:solidFill>
                  <a:srgbClr val="FFFFFF"/>
                </a:solidFill>
              </a:rPr>
              <a:t>Inductive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730F6F-4AB6-F248-9783-FBFD6098FF2B}"/>
              </a:ext>
            </a:extLst>
          </p:cNvPr>
          <p:cNvSpPr>
            <a:spLocks noGrp="1"/>
          </p:cNvSpPr>
          <p:nvPr>
            <p:ph idx="1"/>
          </p:nvPr>
        </p:nvSpPr>
        <p:spPr>
          <a:xfrm>
            <a:off x="4447308" y="591344"/>
            <a:ext cx="6906491" cy="5585619"/>
          </a:xfrm>
        </p:spPr>
        <p:txBody>
          <a:bodyPr anchor="ctr">
            <a:normAutofit/>
          </a:bodyPr>
          <a:lstStyle/>
          <a:p>
            <a:pPr algn="just">
              <a:buNone/>
            </a:pPr>
            <a:r>
              <a:rPr lang="en-GB" sz="3200" b="1" dirty="0"/>
              <a:t>Inductive Reasoning:</a:t>
            </a:r>
            <a:r>
              <a:rPr lang="en-GB" sz="3200" dirty="0"/>
              <a:t> Begins with specific observations, gradually building towards broader theories. It's exploratory and generates new knowledge but risks incompleteness and bias.</a:t>
            </a:r>
          </a:p>
        </p:txBody>
      </p:sp>
    </p:spTree>
    <p:extLst>
      <p:ext uri="{BB962C8B-B14F-4D97-AF65-F5344CB8AC3E}">
        <p14:creationId xmlns:p14="http://schemas.microsoft.com/office/powerpoint/2010/main" val="2527661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1F29C-15F1-9546-9DC4-30E7C013B5B6}"/>
              </a:ext>
            </a:extLst>
          </p:cNvPr>
          <p:cNvSpPr>
            <a:spLocks noGrp="1"/>
          </p:cNvSpPr>
          <p:nvPr>
            <p:ph type="title"/>
          </p:nvPr>
        </p:nvSpPr>
        <p:spPr>
          <a:xfrm>
            <a:off x="956826" y="1112969"/>
            <a:ext cx="3937298" cy="4166010"/>
          </a:xfrm>
        </p:spPr>
        <p:txBody>
          <a:bodyPr>
            <a:normAutofit/>
          </a:bodyPr>
          <a:lstStyle/>
          <a:p>
            <a:r>
              <a:rPr lang="en-US">
                <a:solidFill>
                  <a:srgbClr val="FFFFFF"/>
                </a:solidFill>
              </a:rPr>
              <a:t>Deductive</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044331-77A9-6F42-A1C3-C049CCB97AFB}"/>
              </a:ext>
            </a:extLst>
          </p:cNvPr>
          <p:cNvSpPr>
            <a:spLocks noGrp="1"/>
          </p:cNvSpPr>
          <p:nvPr>
            <p:ph idx="1"/>
          </p:nvPr>
        </p:nvSpPr>
        <p:spPr>
          <a:xfrm>
            <a:off x="6096000" y="820880"/>
            <a:ext cx="5257799" cy="4889350"/>
          </a:xfrm>
        </p:spPr>
        <p:txBody>
          <a:bodyPr anchor="t">
            <a:normAutofit/>
          </a:bodyPr>
          <a:lstStyle/>
          <a:p>
            <a:pPr>
              <a:buNone/>
            </a:pPr>
            <a:r>
              <a:rPr lang="en-GB" sz="3200" b="1" dirty="0"/>
              <a:t>Deductive Reasoning:</a:t>
            </a:r>
            <a:r>
              <a:rPr lang="en-GB" sz="3200" dirty="0"/>
              <a:t> Starts with general theories, narrowing to testable hypotheses. Provides logical certainty when premises are true but cannot generate genuinely new knowledge.</a:t>
            </a:r>
          </a:p>
          <a:p>
            <a:pPr marL="0" indent="0">
              <a:buNone/>
            </a:pPr>
            <a:endParaRPr lang="en-US" dirty="0"/>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33408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4EEB2-9C84-174C-8512-698E29D9666D}"/>
              </a:ext>
            </a:extLst>
          </p:cNvPr>
          <p:cNvSpPr>
            <a:spLocks noGrp="1"/>
          </p:cNvSpPr>
          <p:nvPr>
            <p:ph type="title"/>
          </p:nvPr>
        </p:nvSpPr>
        <p:spPr>
          <a:xfrm>
            <a:off x="956826" y="1112969"/>
            <a:ext cx="3937298" cy="4166010"/>
          </a:xfrm>
        </p:spPr>
        <p:txBody>
          <a:bodyPr>
            <a:normAutofit/>
          </a:bodyPr>
          <a:lstStyle/>
          <a:p>
            <a:r>
              <a:rPr lang="en-US">
                <a:solidFill>
                  <a:srgbClr val="FFFFFF"/>
                </a:solidFill>
              </a:rPr>
              <a:t>Abductive</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1EA337-3330-2E47-9950-AAA247AAF80E}"/>
              </a:ext>
            </a:extLst>
          </p:cNvPr>
          <p:cNvSpPr>
            <a:spLocks noGrp="1"/>
          </p:cNvSpPr>
          <p:nvPr>
            <p:ph idx="1"/>
          </p:nvPr>
        </p:nvSpPr>
        <p:spPr>
          <a:xfrm>
            <a:off x="6096000" y="820880"/>
            <a:ext cx="5514109" cy="4889350"/>
          </a:xfrm>
        </p:spPr>
        <p:txBody>
          <a:bodyPr anchor="t">
            <a:normAutofit/>
          </a:bodyPr>
          <a:lstStyle/>
          <a:p>
            <a:r>
              <a:rPr lang="en-GB" sz="3200" b="1" dirty="0"/>
              <a:t>Abductive Reasoning:</a:t>
            </a:r>
            <a:r>
              <a:rPr lang="en-GB" sz="3200" dirty="0"/>
              <a:t> Develops hypotheses based on available evidence, seeking the most likely explanation. Efficient but potentially unreliable depending on contextual factors.</a:t>
            </a:r>
          </a:p>
          <a:p>
            <a:pPr marL="0" indent="0">
              <a:buNone/>
            </a:pPr>
            <a:endParaRPr lang="en-US" dirty="0"/>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47396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E715D8-EC4C-089B-6F19-DB057F8FF5A6}"/>
              </a:ext>
            </a:extLst>
          </p:cNvPr>
          <p:cNvSpPr>
            <a:spLocks noGrp="1"/>
          </p:cNvSpPr>
          <p:nvPr>
            <p:ph type="title"/>
          </p:nvPr>
        </p:nvSpPr>
        <p:spPr>
          <a:xfrm>
            <a:off x="838200" y="1336390"/>
            <a:ext cx="6155988" cy="1182927"/>
          </a:xfrm>
        </p:spPr>
        <p:txBody>
          <a:bodyPr anchor="b">
            <a:normAutofit/>
          </a:bodyPr>
          <a:lstStyle/>
          <a:p>
            <a:r>
              <a:rPr lang="en-GB" sz="5600"/>
              <a:t>Overview</a:t>
            </a:r>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3E744-F375-A50B-8C9C-565023C16176}"/>
              </a:ext>
            </a:extLst>
          </p:cNvPr>
          <p:cNvSpPr>
            <a:spLocks noGrp="1"/>
          </p:cNvSpPr>
          <p:nvPr>
            <p:ph idx="1"/>
          </p:nvPr>
        </p:nvSpPr>
        <p:spPr>
          <a:xfrm>
            <a:off x="803776" y="2829330"/>
            <a:ext cx="6190412" cy="3344459"/>
          </a:xfrm>
        </p:spPr>
        <p:txBody>
          <a:bodyPr anchor="t">
            <a:normAutofit/>
          </a:bodyPr>
          <a:lstStyle/>
          <a:p>
            <a:r>
              <a:rPr lang="en-GB" sz="2000" dirty="0">
                <a:solidFill>
                  <a:schemeClr val="tx1">
                    <a:alpha val="80000"/>
                  </a:schemeClr>
                </a:solidFill>
              </a:rPr>
              <a:t>Inductive reasoning starts with specific observations and leads to a general conclusion</a:t>
            </a:r>
          </a:p>
          <a:p>
            <a:r>
              <a:rPr lang="en-GB" sz="2000" dirty="0">
                <a:solidFill>
                  <a:schemeClr val="tx1">
                    <a:alpha val="80000"/>
                  </a:schemeClr>
                </a:solidFill>
              </a:rPr>
              <a:t>Deductive reasoning starts with a general principle and leads to a specific conclusion</a:t>
            </a:r>
          </a:p>
          <a:p>
            <a:r>
              <a:rPr lang="en-GB" sz="2000" dirty="0">
                <a:solidFill>
                  <a:schemeClr val="tx1">
                    <a:alpha val="80000"/>
                  </a:schemeClr>
                </a:solidFill>
              </a:rPr>
              <a:t>Abductive reasoning involves making an inference based on incomplete information. </a:t>
            </a:r>
          </a:p>
          <a:p>
            <a:r>
              <a:rPr lang="en-GB" sz="2000" dirty="0">
                <a:solidFill>
                  <a:schemeClr val="tx1">
                    <a:alpha val="80000"/>
                  </a:schemeClr>
                </a:solidFill>
              </a:rPr>
              <a:t>All three types of reasoning can be used in research and problem-solving, depending on the nature of the question or problem being studied.</a:t>
            </a:r>
          </a:p>
        </p:txBody>
      </p:sp>
      <p:pic>
        <p:nvPicPr>
          <p:cNvPr id="7" name="Graphic 6" descr="Person with Idea">
            <a:extLst>
              <a:ext uri="{FF2B5EF4-FFF2-40B4-BE49-F238E27FC236}">
                <a16:creationId xmlns:a16="http://schemas.microsoft.com/office/drawing/2014/main" id="{258918E3-D7A0-AC02-9724-A9E5BA62D2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739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effectLst/>
              </a:rPr>
              <a:t>Advantages of Qualitative Data Analysis </a:t>
            </a:r>
            <a:endParaRPr lang="en-GB" sz="54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200" b="1">
                <a:effectLst/>
              </a:rPr>
              <a:t>Provides depth and detail</a:t>
            </a:r>
            <a:r>
              <a:rPr lang="en-GB" sz="2200">
                <a:effectLst/>
              </a:rPr>
              <a:t>: looks deeper than analysing ranks and counts by recording attitudes, feelings and behaviours </a:t>
            </a:r>
          </a:p>
          <a:p>
            <a:r>
              <a:rPr lang="en-GB" sz="2200" b="1">
                <a:effectLst/>
              </a:rPr>
              <a:t>Creates openness: </a:t>
            </a:r>
            <a:r>
              <a:rPr lang="en-GB" sz="2200">
                <a:effectLst/>
              </a:rPr>
              <a:t>encouraging people to expand on their responses can open up new topic areas not initially considered </a:t>
            </a:r>
          </a:p>
          <a:p>
            <a:r>
              <a:rPr lang="en-GB" sz="2200" b="1">
                <a:effectLst/>
              </a:rPr>
              <a:t>Simulates people's individual experiences: </a:t>
            </a:r>
            <a:r>
              <a:rPr lang="en-GB" sz="2200">
                <a:effectLst/>
              </a:rPr>
              <a:t>a detailed picture can be built up about why people act in certain ways and their feelings about these actions </a:t>
            </a:r>
          </a:p>
          <a:p>
            <a:r>
              <a:rPr lang="en-GB" sz="2200" b="1">
                <a:effectLst/>
              </a:rPr>
              <a:t>Attempts to avoid pre-judgements: </a:t>
            </a:r>
            <a:r>
              <a:rPr lang="en-GB" sz="2200">
                <a:effectLst/>
              </a:rPr>
              <a:t>if used alongside quantitative data collection, it can explain why a particular response was given </a:t>
            </a:r>
          </a:p>
          <a:p>
            <a:endParaRPr lang="en-GB" sz="2200"/>
          </a:p>
        </p:txBody>
      </p:sp>
      <p:pic>
        <p:nvPicPr>
          <p:cNvPr id="5" name="Picture 4" descr="Drawings on colourful paper">
            <a:extLst>
              <a:ext uri="{FF2B5EF4-FFF2-40B4-BE49-F238E27FC236}">
                <a16:creationId xmlns:a16="http://schemas.microsoft.com/office/drawing/2014/main" id="{1871729F-8DB4-2430-B5D5-988023B77A8D}"/>
              </a:ext>
            </a:extLst>
          </p:cNvPr>
          <p:cNvPicPr>
            <a:picLocks noChangeAspect="1"/>
          </p:cNvPicPr>
          <p:nvPr/>
        </p:nvPicPr>
        <p:blipFill rotWithShape="1">
          <a:blip r:embed="rId2"/>
          <a:srcRect l="6362" r="29422" b="2"/>
          <a:stretch/>
        </p:blipFill>
        <p:spPr>
          <a:xfrm>
            <a:off x="7675658" y="2093976"/>
            <a:ext cx="3941064" cy="4096512"/>
          </a:xfrm>
          <a:prstGeom prst="rect">
            <a:avLst/>
          </a:prstGeom>
        </p:spPr>
      </p:pic>
    </p:spTree>
    <p:extLst>
      <p:ext uri="{BB962C8B-B14F-4D97-AF65-F5344CB8AC3E}">
        <p14:creationId xmlns:p14="http://schemas.microsoft.com/office/powerpoint/2010/main" val="27820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4600" b="1">
                <a:effectLst/>
              </a:rPr>
              <a:t>Disadvantages of Qualitative Data Analysis </a:t>
            </a:r>
            <a:br>
              <a:rPr lang="en-GB" sz="4600" b="1">
                <a:effectLst/>
              </a:rPr>
            </a:br>
            <a:endParaRPr lang="en-GB" sz="4600"/>
          </a:p>
        </p:txBody>
      </p:sp>
      <p:sp>
        <p:nvSpPr>
          <p:cNvPr id="4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a:effectLst/>
              </a:rPr>
              <a:t>Usually fewer people studied: </a:t>
            </a:r>
            <a:r>
              <a:rPr lang="en-GB" sz="2000">
                <a:effectLst/>
              </a:rPr>
              <a:t>collection of qualitative data is generally more time consuming that quantitative data collection and therefore unless time, staff and budget allows it is generally necessary to include a smaller sample size. </a:t>
            </a:r>
          </a:p>
          <a:p>
            <a:r>
              <a:rPr lang="en-GB" sz="2000" b="1">
                <a:effectLst/>
              </a:rPr>
              <a:t>Less easy to generalise: </a:t>
            </a:r>
            <a:r>
              <a:rPr lang="en-GB" sz="2000">
                <a:effectLst/>
              </a:rPr>
              <a:t>because fewer people are generally studied it is not possible to generalise results to that of the population. Usually exact numbers are reported rather than percentages. </a:t>
            </a:r>
          </a:p>
          <a:p>
            <a:r>
              <a:rPr lang="en-GB" sz="2000" b="1">
                <a:effectLst/>
              </a:rPr>
              <a:t>Difficult to make systematic comparisons: </a:t>
            </a:r>
            <a:r>
              <a:rPr lang="en-GB" sz="2000">
                <a:effectLst/>
              </a:rPr>
              <a:t>for example, if people give widely differing responses that are highly subjective. </a:t>
            </a:r>
          </a:p>
          <a:p>
            <a:r>
              <a:rPr lang="en-GB" sz="2000" b="1">
                <a:effectLst/>
              </a:rPr>
              <a:t>Dependent on skills of the researcher: </a:t>
            </a:r>
            <a:r>
              <a:rPr lang="en-GB" sz="2000">
                <a:effectLst/>
              </a:rPr>
              <a:t>particularly in the case of conducting interviews, focus groups and observation. </a:t>
            </a:r>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4" name="Picture 3">
            <a:extLst>
              <a:ext uri="{FF2B5EF4-FFF2-40B4-BE49-F238E27FC236}">
                <a16:creationId xmlns:a16="http://schemas.microsoft.com/office/drawing/2014/main" id="{DAC3F022-2234-42C9-F4B3-DDCBDD9568D6}"/>
              </a:ext>
            </a:extLst>
          </p:cNvPr>
          <p:cNvPicPr>
            <a:picLocks noChangeAspect="1"/>
          </p:cNvPicPr>
          <p:nvPr/>
        </p:nvPicPr>
        <p:blipFill rotWithShape="1">
          <a:blip r:embed="rId2"/>
          <a:srcRect t="27843" r="-1" b="10310"/>
          <a:stretch/>
        </p:blipFill>
        <p:spPr>
          <a:xfrm>
            <a:off x="7675658" y="2093976"/>
            <a:ext cx="3941064" cy="4096512"/>
          </a:xfrm>
          <a:prstGeom prst="rect">
            <a:avLst/>
          </a:prstGeom>
        </p:spPr>
      </p:pic>
    </p:spTree>
    <p:extLst>
      <p:ext uri="{BB962C8B-B14F-4D97-AF65-F5344CB8AC3E}">
        <p14:creationId xmlns:p14="http://schemas.microsoft.com/office/powerpoint/2010/main" val="1506131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normAutofit/>
          </a:bodyPr>
          <a:lstStyle/>
          <a:p>
            <a:r>
              <a:rPr lang="en-US" altLang="x-none" cap="none" dirty="0"/>
              <a:t>Raw data sample - </a:t>
            </a:r>
            <a:r>
              <a:rPr lang="en-US" dirty="0"/>
              <a:t>Transcript of Interview Data</a:t>
            </a:r>
            <a:endParaRPr lang="en-US" altLang="x-none" cap="none" dirty="0"/>
          </a:p>
        </p:txBody>
      </p:sp>
      <p:sp>
        <p:nvSpPr>
          <p:cNvPr id="3" name="Content Placeholder 2"/>
          <p:cNvSpPr>
            <a:spLocks noGrp="1"/>
          </p:cNvSpPr>
          <p:nvPr>
            <p:ph idx="1"/>
          </p:nvPr>
        </p:nvSpPr>
        <p:spPr>
          <a:xfrm>
            <a:off x="654205" y="1962615"/>
            <a:ext cx="7530790" cy="4445619"/>
          </a:xfrm>
        </p:spPr>
        <p:txBody>
          <a:bodyPr>
            <a:normAutofit fontScale="40000" lnSpcReduction="20000"/>
          </a:bodyPr>
          <a:lstStyle/>
          <a:p>
            <a:pPr>
              <a:defRPr/>
            </a:pPr>
            <a:r>
              <a:rPr lang="en-US" sz="620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6200" b="1" dirty="0">
                <a:solidFill>
                  <a:srgbClr val="7030A0"/>
                </a:solidFill>
              </a:rPr>
              <a:t>Um, .</a:t>
            </a:r>
            <a:r>
              <a:rPr lang="en-US" sz="6200" dirty="0">
                <a:solidFill>
                  <a:srgbClr val="7030A0"/>
                </a:solidFill>
              </a:rPr>
              <a:t>.</a:t>
            </a:r>
            <a:r>
              <a:rPr lang="en-US" sz="6200" dirty="0"/>
              <a:t>finally starting the degree with others like me, it felt tidy. Once you go from being a worker to being a student, some people look at you differently. And people at work began to take me more seriously</a:t>
            </a:r>
            <a:r>
              <a:rPr lang="en-US" sz="6200" b="1" dirty="0">
                <a:solidFill>
                  <a:srgbClr val="FF0000"/>
                </a:solidFill>
              </a:rPr>
              <a:t>. Its like magic!</a:t>
            </a:r>
          </a:p>
          <a:p>
            <a:pPr>
              <a:defRPr/>
            </a:pPr>
            <a:r>
              <a:rPr lang="en-US" sz="620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8938554" y="2387599"/>
            <a:ext cx="2301875" cy="2740025"/>
          </a:xfrm>
        </p:spPr>
        <p:txBody>
          <a:bodyPr>
            <a:normAutofit lnSpcReduction="10000"/>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Tree>
    <p:extLst>
      <p:ext uri="{BB962C8B-B14F-4D97-AF65-F5344CB8AC3E}">
        <p14:creationId xmlns:p14="http://schemas.microsoft.com/office/powerpoint/2010/main" val="4199828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a:t>Step II: data reduction I</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a:t>
            </a:r>
            <a:r>
              <a:rPr lang="en-US" sz="3200" dirty="0" err="1"/>
              <a:t>categorise</a:t>
            </a:r>
            <a:r>
              <a:rPr lang="en-US" sz="3200" dirty="0"/>
              <a:t> raw data into groupings.</a:t>
            </a:r>
          </a:p>
        </p:txBody>
      </p:sp>
    </p:spTree>
    <p:extLst>
      <p:ext uri="{BB962C8B-B14F-4D97-AF65-F5344CB8AC3E}">
        <p14:creationId xmlns:p14="http://schemas.microsoft.com/office/powerpoint/2010/main" val="9585038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365125"/>
            <a:ext cx="10515600" cy="1325563"/>
          </a:xfrm>
        </p:spPr>
        <p:txBody>
          <a:bodyPr>
            <a:normAutofit/>
          </a:bodyPr>
          <a:lstStyle/>
          <a:p>
            <a:pPr>
              <a:defRPr/>
            </a:pPr>
            <a:r>
              <a:rPr lang="en-US" sz="5400"/>
              <a:t>Winnowing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38200" y="1929384"/>
            <a:ext cx="10515600" cy="4251960"/>
          </a:xfrm>
        </p:spPr>
        <p:txBody>
          <a:bodyPr>
            <a:normAutofit/>
          </a:bodyPr>
          <a:lstStyle/>
          <a:p>
            <a:pPr>
              <a:defRPr/>
            </a:pPr>
            <a:endParaRPr lang="en-US" sz="2200"/>
          </a:p>
          <a:p>
            <a:pPr>
              <a:defRPr/>
            </a:pPr>
            <a:r>
              <a:rPr lang="en-US" sz="2200"/>
              <a:t>Develop an initial sense of usable data and the general categories you will create.</a:t>
            </a:r>
          </a:p>
          <a:p>
            <a:pPr>
              <a:defRPr/>
            </a:pPr>
            <a:r>
              <a:rPr lang="en-US" sz="2200"/>
              <a:t>Preliminary set of codes developed, cluster raw data into units that share similar meanings or qualities.</a:t>
            </a:r>
          </a:p>
          <a:p>
            <a:pPr>
              <a:defRPr/>
            </a:pPr>
            <a:r>
              <a:rPr lang="en-US" sz="2200"/>
              <a:t>Create initial code list.</a:t>
            </a:r>
          </a:p>
        </p:txBody>
      </p:sp>
    </p:spTree>
    <p:extLst>
      <p:ext uri="{BB962C8B-B14F-4D97-AF65-F5344CB8AC3E}">
        <p14:creationId xmlns:p14="http://schemas.microsoft.com/office/powerpoint/2010/main" val="700855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7030" y="113942"/>
            <a:ext cx="7680960" cy="1371600"/>
          </a:xfrm>
        </p:spPr>
        <p:txBody>
          <a:bodyPr/>
          <a:lstStyle/>
          <a:p>
            <a:pPr>
              <a:defRPr/>
            </a:pPr>
            <a:r>
              <a:rPr lang="en-US" dirty="0"/>
              <a:t>Chunks-Clusters Sample</a:t>
            </a:r>
          </a:p>
        </p:txBody>
      </p:sp>
      <p:sp>
        <p:nvSpPr>
          <p:cNvPr id="3" name="Content Placeholder 2"/>
          <p:cNvSpPr>
            <a:spLocks noGrp="1"/>
          </p:cNvSpPr>
          <p:nvPr>
            <p:ph idx="1"/>
          </p:nvPr>
        </p:nvSpPr>
        <p:spPr>
          <a:xfrm>
            <a:off x="774357" y="1179513"/>
            <a:ext cx="8600102" cy="6292206"/>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9272588" y="2020888"/>
            <a:ext cx="2919412" cy="3317875"/>
          </a:xfrm>
        </p:spPr>
        <p:txBody>
          <a:bodyPr>
            <a:normAutofit fontScale="70000" lnSpcReduction="2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 </a:t>
            </a:r>
            <a:r>
              <a:rPr lang="en-US" dirty="0">
                <a:solidFill>
                  <a:srgbClr val="7030A0"/>
                </a:solidFill>
              </a:rPr>
              <a:t>purple not relevant</a:t>
            </a:r>
            <a:r>
              <a:rPr lang="en-US" dirty="0">
                <a:solidFill>
                  <a:srgbClr val="00B050"/>
                </a:solidFill>
              </a:rPr>
              <a:t>)</a:t>
            </a:r>
            <a:endParaRPr lang="en-US" dirty="0"/>
          </a:p>
          <a:p>
            <a:pPr>
              <a:defRPr/>
            </a:pPr>
            <a:r>
              <a:rPr lang="en-US" dirty="0"/>
              <a:t>Which ‘chunks’ can be clustered together to relate to a broad coding scheme? </a:t>
            </a:r>
          </a:p>
          <a:p>
            <a:pPr>
              <a:defRPr/>
            </a:pPr>
            <a:r>
              <a:rPr lang="en-US" dirty="0"/>
              <a:t>Chunking? Clusters?</a:t>
            </a:r>
          </a:p>
          <a:p>
            <a:pPr>
              <a:defRPr/>
            </a:pPr>
            <a:endParaRPr lang="en-US" dirty="0"/>
          </a:p>
          <a:p>
            <a:pPr>
              <a:defRPr/>
            </a:pPr>
            <a:endParaRPr lang="en-US" dirty="0"/>
          </a:p>
          <a:p>
            <a:pPr>
              <a:defRPr/>
            </a:pPr>
            <a:endParaRPr lang="en-US" dirty="0"/>
          </a:p>
          <a:p>
            <a:pPr>
              <a:defRPr/>
            </a:pPr>
            <a:endParaRPr lang="en-US" dirty="0"/>
          </a:p>
          <a:p>
            <a:pPr lvl="1">
              <a:defRPr/>
            </a:pPr>
            <a:endParaRPr lang="en-US" dirty="0"/>
          </a:p>
        </p:txBody>
      </p:sp>
    </p:spTree>
    <p:extLst>
      <p:ext uri="{BB962C8B-B14F-4D97-AF65-F5344CB8AC3E}">
        <p14:creationId xmlns:p14="http://schemas.microsoft.com/office/powerpoint/2010/main" val="3455415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7CDA1-BAA4-D631-B48B-00A28666E1DF}"/>
              </a:ext>
            </a:extLst>
          </p:cNvPr>
          <p:cNvSpPr>
            <a:spLocks noGrp="1"/>
          </p:cNvSpPr>
          <p:nvPr>
            <p:ph type="title"/>
          </p:nvPr>
        </p:nvSpPr>
        <p:spPr>
          <a:xfrm>
            <a:off x="5297762" y="329184"/>
            <a:ext cx="6251110" cy="1783080"/>
          </a:xfrm>
        </p:spPr>
        <p:txBody>
          <a:bodyPr anchor="b">
            <a:normAutofit/>
          </a:bodyPr>
          <a:lstStyle/>
          <a:p>
            <a:r>
              <a:rPr lang="en-GB" sz="5400"/>
              <a:t>ALWAYS THINK</a:t>
            </a:r>
          </a:p>
        </p:txBody>
      </p:sp>
      <p:pic>
        <p:nvPicPr>
          <p:cNvPr id="5" name="Picture 4" descr="3D black question marks with one yellow question mark">
            <a:extLst>
              <a:ext uri="{FF2B5EF4-FFF2-40B4-BE49-F238E27FC236}">
                <a16:creationId xmlns:a16="http://schemas.microsoft.com/office/drawing/2014/main" id="{30C45D61-2856-59F5-3429-9425945BF407}"/>
              </a:ext>
            </a:extLst>
          </p:cNvPr>
          <p:cNvPicPr>
            <a:picLocks noChangeAspect="1"/>
          </p:cNvPicPr>
          <p:nvPr/>
        </p:nvPicPr>
        <p:blipFill>
          <a:blip r:embed="rId2"/>
          <a:srcRect l="49040" r="261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C9A37A-078B-F252-FEEF-B158ECAECCB9}"/>
              </a:ext>
            </a:extLst>
          </p:cNvPr>
          <p:cNvSpPr>
            <a:spLocks noGrp="1"/>
          </p:cNvSpPr>
          <p:nvPr>
            <p:ph idx="1"/>
          </p:nvPr>
        </p:nvSpPr>
        <p:spPr>
          <a:xfrm>
            <a:off x="5297762" y="2706624"/>
            <a:ext cx="6251110" cy="3483864"/>
          </a:xfrm>
        </p:spPr>
        <p:txBody>
          <a:bodyPr>
            <a:normAutofit/>
          </a:bodyPr>
          <a:lstStyle/>
          <a:p>
            <a:r>
              <a:rPr lang="en-GB" sz="2200"/>
              <a:t>RESEARCH QUESTIONS</a:t>
            </a:r>
          </a:p>
        </p:txBody>
      </p:sp>
    </p:spTree>
    <p:extLst>
      <p:ext uri="{BB962C8B-B14F-4D97-AF65-F5344CB8AC3E}">
        <p14:creationId xmlns:p14="http://schemas.microsoft.com/office/powerpoint/2010/main" val="3219797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pPr>
              <a:defRPr/>
            </a:pPr>
            <a:r>
              <a:rPr lang="en-US" sz="5400"/>
              <a:t>Data Reduction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71BC66-DC93-EAC9-F35E-706959B75693}"/>
              </a:ext>
            </a:extLst>
          </p:cNvPr>
          <p:cNvGraphicFramePr>
            <a:graphicFrameLocks noGrp="1"/>
          </p:cNvGraphicFramePr>
          <p:nvPr>
            <p:ph idx="1"/>
            <p:extLst>
              <p:ext uri="{D42A27DB-BD31-4B8C-83A1-F6EECF244321}">
                <p14:modId xmlns:p14="http://schemas.microsoft.com/office/powerpoint/2010/main" val="34171155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68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pPr>
              <a:defRPr/>
            </a:pPr>
            <a:r>
              <a:rPr lang="en-US" sz="4200"/>
              <a:t>Data Interpretation &amp; Themes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bwMode="auto">
          <a:xfrm>
            <a:off x="640080" y="2872899"/>
            <a:ext cx="4243589" cy="3320668"/>
          </a:xfrm>
        </p:spPr>
        <p:txBody>
          <a:bodyPr numCol="1" anchorCtr="0" compatLnSpc="1">
            <a:prstTxWarp prst="textNoShape">
              <a:avLst/>
            </a:prstTxWarp>
            <a:normAutofit/>
          </a:bodyPr>
          <a:lstStyle/>
          <a:p>
            <a:r>
              <a:rPr lang="en-US" altLang="x-none" sz="2200"/>
              <a:t>Interpret themes to answer research questions or aim or objectives.</a:t>
            </a:r>
          </a:p>
        </p:txBody>
      </p:sp>
      <p:pic>
        <p:nvPicPr>
          <p:cNvPr id="5" name="Picture 4" descr="Calculator and folders">
            <a:extLst>
              <a:ext uri="{FF2B5EF4-FFF2-40B4-BE49-F238E27FC236}">
                <a16:creationId xmlns:a16="http://schemas.microsoft.com/office/drawing/2014/main" id="{E4DD29B8-6636-71D5-F14E-37D130E26CE3}"/>
              </a:ext>
            </a:extLst>
          </p:cNvPr>
          <p:cNvPicPr>
            <a:picLocks noChangeAspect="1"/>
          </p:cNvPicPr>
          <p:nvPr/>
        </p:nvPicPr>
        <p:blipFill>
          <a:blip r:embed="rId2"/>
          <a:srcRect l="4977" r="2631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44528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How will it look in the end?</a:t>
            </a:r>
          </a:p>
        </p:txBody>
      </p:sp>
    </p:spTree>
    <p:extLst>
      <p:ext uri="{BB962C8B-B14F-4D97-AF65-F5344CB8AC3E}">
        <p14:creationId xmlns:p14="http://schemas.microsoft.com/office/powerpoint/2010/main" val="29347711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D’andrea</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2012;  Di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pierro</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2017; Johnson and Conyers, 2015; Varney, 2010) but  minimal research has been conducted on graduates who have also balanced work-life challenges while pursuing their degrees. </a:t>
            </a:r>
          </a:p>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endParaRPr kumimoji="0" lang="en-US" sz="1200" b="0" i="0" u="none" strike="noStrike" kern="1200" cap="all" spc="0" normalizeH="0" baseline="0" noProof="0" dirty="0">
              <a:ln>
                <a:noFill/>
              </a:ln>
              <a:solidFill>
                <a:prstClr val="black"/>
              </a:solidFill>
              <a:effectLst/>
              <a:uLnTx/>
              <a:uFillTx/>
              <a:latin typeface="Calibri Regular" charset="0"/>
              <a:ea typeface="+mn-ea"/>
              <a:cs typeface="+mn-cs"/>
            </a:endParaRPr>
          </a:p>
        </p:txBody>
      </p:sp>
    </p:spTree>
    <p:extLst>
      <p:ext uri="{BB962C8B-B14F-4D97-AF65-F5344CB8AC3E}">
        <p14:creationId xmlns:p14="http://schemas.microsoft.com/office/powerpoint/2010/main" val="1438541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a:t>Preparing and managing your data set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Leave large margins for annotations</a:t>
            </a:r>
          </a:p>
          <a:p>
            <a:r>
              <a:rPr lang="en-GB" sz="2200"/>
              <a:t>Do not tidy the language – although it is tempting to correct language and make it more your own style…RESIST!</a:t>
            </a:r>
          </a:p>
          <a:p>
            <a:r>
              <a:rPr lang="en-GB" sz="2200"/>
              <a:t>Keep your field notes to hand when analysing your data set. </a:t>
            </a:r>
          </a:p>
          <a:p>
            <a:endParaRPr lang="en-GB" sz="2200"/>
          </a:p>
        </p:txBody>
      </p:sp>
      <p:pic>
        <p:nvPicPr>
          <p:cNvPr id="5" name="Picture 4" descr="Colorful adhesive taps and pen on open notebook">
            <a:extLst>
              <a:ext uri="{FF2B5EF4-FFF2-40B4-BE49-F238E27FC236}">
                <a16:creationId xmlns:a16="http://schemas.microsoft.com/office/drawing/2014/main" id="{3DD3D05E-9A26-E15A-C897-6AF339840B66}"/>
              </a:ext>
            </a:extLst>
          </p:cNvPr>
          <p:cNvPicPr>
            <a:picLocks noChangeAspect="1"/>
          </p:cNvPicPr>
          <p:nvPr/>
        </p:nvPicPr>
        <p:blipFill>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01530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D5DB9C-E317-2844-A555-9ED814FF6AB4}"/>
              </a:ext>
            </a:extLst>
          </p:cNvPr>
          <p:cNvSpPr txBox="1">
            <a:spLocks noGrp="1"/>
          </p:cNvSpPr>
          <p:nvPr>
            <p:ph type="title"/>
          </p:nvPr>
        </p:nvSpPr>
        <p:spPr>
          <a:xfrm>
            <a:off x="838200" y="365126"/>
            <a:ext cx="10515600" cy="443980"/>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id="{2A5A39BA-01A3-3647-87F4-A263F555365C}"/>
              </a:ext>
            </a:extLst>
          </p:cNvPr>
          <p:cNvSpPr txBox="1">
            <a:spLocks noGrp="1"/>
          </p:cNvSpPr>
          <p:nvPr>
            <p:ph idx="1"/>
          </p:nvPr>
        </p:nvSpPr>
        <p:spPr>
          <a:xfrm>
            <a:off x="650409" y="1003069"/>
            <a:ext cx="10647786" cy="5109556"/>
          </a:xfrm>
        </p:spPr>
        <p:txBody>
          <a:bodyPr>
            <a:normAutofit/>
          </a:bodyPr>
          <a:lstStyle/>
          <a:p>
            <a:pPr algn="just" eaLnBrk="1" hangingPunct="1"/>
            <a:r>
              <a:rPr lang="en-GB" altLang="en-US" sz="2000" dirty="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711868811"/>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2195927-4844-6241-9817-91876F7554D4}"/>
              </a:ext>
            </a:extLst>
          </p:cNvPr>
          <p:cNvSpPr txBox="1">
            <a:spLocks noGrp="1"/>
          </p:cNvSpPr>
          <p:nvPr>
            <p:ph type="title"/>
          </p:nvPr>
        </p:nvSpPr>
        <p:spPr>
          <a:xfrm>
            <a:off x="1356317" y="482924"/>
            <a:ext cx="9074775" cy="630195"/>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Stage 1: Initial coding</a:t>
            </a:r>
            <a:br>
              <a:rPr lang="en-GB" altLang="en-US" dirty="0">
                <a:latin typeface="Verdana" panose="020B0604030504040204" pitchFamily="34" charset="0"/>
                <a:ea typeface="ＭＳ Ｐゴシック" panose="020B0600070205080204" pitchFamily="34" charset="-128"/>
              </a:rPr>
            </a:br>
            <a:endParaRPr lang="en-GB" altLang="en-US" dirty="0">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id="{C104B3D8-9319-6249-9480-7BC0A7B349A1}"/>
              </a:ext>
            </a:extLst>
          </p:cNvPr>
          <p:cNvSpPr>
            <a:spLocks noGrp="1"/>
          </p:cNvSpPr>
          <p:nvPr>
            <p:ph idx="1"/>
          </p:nvPr>
        </p:nvSpPr>
        <p:spPr>
          <a:xfrm>
            <a:off x="1533654" y="978865"/>
            <a:ext cx="6902245" cy="5628968"/>
          </a:xfrm>
        </p:spPr>
        <p:txBody>
          <a:bodyPr>
            <a:normAutofit fontScale="85000" lnSpcReduction="20000"/>
          </a:bodyPr>
          <a:lstStyle/>
          <a:p>
            <a:pPr marL="342900" indent="-342900">
              <a:buFont typeface="+mj-lt"/>
              <a:buAutoNum type="arabicPeriod"/>
              <a:defRPr/>
            </a:pPr>
            <a:r>
              <a:rPr lang="en-GB" sz="2200" dirty="0"/>
              <a:t>Outstanding</a:t>
            </a:r>
          </a:p>
          <a:p>
            <a:pPr marL="342900" indent="-342900">
              <a:buFont typeface="+mj-lt"/>
              <a:buAutoNum type="arabicPeriod"/>
              <a:defRPr/>
            </a:pPr>
            <a:r>
              <a:rPr lang="en-GB" sz="2200" dirty="0"/>
              <a:t>Best interest</a:t>
            </a:r>
          </a:p>
          <a:p>
            <a:pPr marL="342900" indent="-342900">
              <a:buFont typeface="+mj-lt"/>
              <a:buAutoNum type="arabicPeriod"/>
              <a:defRPr/>
            </a:pPr>
            <a:r>
              <a:rPr lang="en-GB" sz="2200" dirty="0"/>
              <a:t>Takes an interest</a:t>
            </a:r>
          </a:p>
          <a:p>
            <a:pPr marL="342900" indent="-342900">
              <a:buFont typeface="+mj-lt"/>
              <a:buAutoNum type="arabicPeriod"/>
              <a:defRPr/>
            </a:pPr>
            <a:r>
              <a:rPr lang="en-GB" sz="2200" dirty="0"/>
              <a:t>Networking agencies</a:t>
            </a:r>
          </a:p>
          <a:p>
            <a:pPr marL="342900" indent="-342900">
              <a:buFont typeface="+mj-lt"/>
              <a:buAutoNum type="arabicPeriod"/>
              <a:defRPr/>
            </a:pPr>
            <a:r>
              <a:rPr lang="en-GB" sz="2200" dirty="0"/>
              <a:t>Securing work experience</a:t>
            </a:r>
          </a:p>
          <a:p>
            <a:pPr marL="342900" indent="-342900">
              <a:buFont typeface="+mj-lt"/>
              <a:buAutoNum type="arabicPeriod"/>
              <a:defRPr/>
            </a:pPr>
            <a:r>
              <a:rPr lang="en-GB" sz="2200" dirty="0"/>
              <a:t>Raises chances of employability</a:t>
            </a:r>
          </a:p>
          <a:p>
            <a:pPr marL="342900" indent="-342900">
              <a:buFont typeface="+mj-lt"/>
              <a:buAutoNum type="arabicPeriod"/>
              <a:defRPr/>
            </a:pPr>
            <a:r>
              <a:rPr lang="en-GB" sz="2200" dirty="0"/>
              <a:t>Helps make new contacts</a:t>
            </a:r>
          </a:p>
          <a:p>
            <a:pPr marL="342900" indent="-342900">
              <a:buFont typeface="+mj-lt"/>
              <a:buAutoNum type="arabicPeriod"/>
              <a:defRPr/>
            </a:pPr>
            <a:r>
              <a:rPr lang="en-GB" sz="2200" dirty="0"/>
              <a:t>Arranges networking events</a:t>
            </a:r>
          </a:p>
          <a:p>
            <a:pPr marL="342900" indent="-342900">
              <a:buFont typeface="+mj-lt"/>
              <a:buAutoNum type="arabicPeriod"/>
              <a:defRPr/>
            </a:pPr>
            <a:r>
              <a:rPr lang="en-GB" sz="2200" dirty="0"/>
              <a:t>Dedicates time outside class</a:t>
            </a:r>
          </a:p>
          <a:p>
            <a:pPr marL="342900" indent="-342900">
              <a:buFont typeface="+mj-lt"/>
              <a:buAutoNum type="arabicPeriod"/>
              <a:defRPr/>
            </a:pPr>
            <a:r>
              <a:rPr lang="en-GB" sz="2200" dirty="0"/>
              <a:t>Organised </a:t>
            </a:r>
          </a:p>
          <a:p>
            <a:pPr marL="342900" indent="-342900">
              <a:buFont typeface="+mj-lt"/>
              <a:buAutoNum type="arabicPeriod"/>
              <a:defRPr/>
            </a:pPr>
            <a:r>
              <a:rPr lang="en-GB" sz="2200" dirty="0"/>
              <a:t>Communicates well</a:t>
            </a:r>
          </a:p>
          <a:p>
            <a:pPr marL="342900" indent="-342900">
              <a:buFont typeface="+mj-lt"/>
              <a:buAutoNum type="arabicPeriod"/>
              <a:defRPr/>
            </a:pPr>
            <a:r>
              <a:rPr lang="en-GB" sz="2200" dirty="0"/>
              <a:t>Explains why</a:t>
            </a:r>
          </a:p>
          <a:p>
            <a:pPr marL="342900" indent="-342900">
              <a:buFont typeface="+mj-lt"/>
              <a:buAutoNum type="arabicPeriod"/>
              <a:defRPr/>
            </a:pPr>
            <a:r>
              <a:rPr lang="en-GB" sz="2200" dirty="0"/>
              <a:t>Personal development</a:t>
            </a:r>
          </a:p>
          <a:p>
            <a:pPr marL="342900" indent="-342900">
              <a:buFont typeface="+mj-lt"/>
              <a:buAutoNum type="arabicPeriod"/>
              <a:defRPr/>
            </a:pPr>
            <a:r>
              <a:rPr lang="en-GB" sz="2200" dirty="0"/>
              <a:t>Develops abilities</a:t>
            </a:r>
          </a:p>
          <a:p>
            <a:pPr marL="342900" indent="-342900">
              <a:buFont typeface="+mj-lt"/>
              <a:buAutoNum type="arabicPeriod"/>
              <a:defRPr/>
            </a:pPr>
            <a:r>
              <a:rPr lang="en-GB" sz="2200" dirty="0"/>
              <a:t>Fantastic influence</a:t>
            </a:r>
          </a:p>
          <a:p>
            <a:pPr marL="342900" indent="-342900">
              <a:buFont typeface="+mj-lt"/>
              <a:buAutoNum type="arabicPeriod"/>
              <a:defRPr/>
            </a:pPr>
            <a:r>
              <a:rPr lang="en-GB" sz="2200" dirty="0"/>
              <a:t>Credit to university </a:t>
            </a:r>
          </a:p>
          <a:p>
            <a:pPr marL="342900" indent="-342900">
              <a:buFont typeface="+mj-lt"/>
              <a:buAutoNum type="arabicPeriod"/>
              <a:defRPr/>
            </a:pPr>
            <a:r>
              <a:rPr lang="en-GB" sz="2200" dirty="0"/>
              <a:t>Would have dropped out if not for lecturer </a:t>
            </a:r>
          </a:p>
          <a:p>
            <a:pPr>
              <a:defRPr/>
            </a:pPr>
            <a:endParaRPr lang="en-GB" sz="1500" dirty="0"/>
          </a:p>
        </p:txBody>
      </p:sp>
    </p:spTree>
    <p:extLst>
      <p:ext uri="{BB962C8B-B14F-4D97-AF65-F5344CB8AC3E}">
        <p14:creationId xmlns:p14="http://schemas.microsoft.com/office/powerpoint/2010/main" val="466666896"/>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FDAA-2662-F3CA-D164-D892EE2F33A8}"/>
              </a:ext>
            </a:extLst>
          </p:cNvPr>
          <p:cNvSpPr>
            <a:spLocks noGrp="1"/>
          </p:cNvSpPr>
          <p:nvPr>
            <p:ph type="title"/>
          </p:nvPr>
        </p:nvSpPr>
        <p:spPr/>
        <p:txBody>
          <a:bodyPr/>
          <a:lstStyle/>
          <a:p>
            <a:r>
              <a:rPr lang="en-US" dirty="0"/>
              <a:t>Coding</a:t>
            </a:r>
            <a:endParaRPr lang="en-GB" dirty="0"/>
          </a:p>
        </p:txBody>
      </p:sp>
      <p:sp>
        <p:nvSpPr>
          <p:cNvPr id="3" name="Content Placeholder 2">
            <a:extLst>
              <a:ext uri="{FF2B5EF4-FFF2-40B4-BE49-F238E27FC236}">
                <a16:creationId xmlns:a16="http://schemas.microsoft.com/office/drawing/2014/main" id="{24FBC11C-A38D-FBDA-6EC9-5A133304896F}"/>
              </a:ext>
            </a:extLst>
          </p:cNvPr>
          <p:cNvSpPr>
            <a:spLocks noGrp="1"/>
          </p:cNvSpPr>
          <p:nvPr>
            <p:ph idx="1"/>
          </p:nvPr>
        </p:nvSpPr>
        <p:spPr/>
        <p:txBody>
          <a:bodyPr/>
          <a:lstStyle/>
          <a:p>
            <a:endParaRPr lang="en-GB" dirty="0">
              <a:hlinkClick r:id="rId2"/>
            </a:endParaRPr>
          </a:p>
          <a:p>
            <a:r>
              <a:rPr lang="en-US" b="1" i="0" dirty="0">
                <a:solidFill>
                  <a:srgbClr val="0F0F0F"/>
                </a:solidFill>
                <a:effectLst/>
                <a:latin typeface="Roboto" panose="02000000000000000000" pitchFamily="2" charset="0"/>
              </a:rPr>
              <a:t>Coding qualitative data - how to code using Braun and Clarke's Reflexive Thematic Analysis (9:03 mins)</a:t>
            </a:r>
            <a:endParaRPr lang="en-GB" dirty="0">
              <a:hlinkClick r:id="rId2"/>
            </a:endParaRPr>
          </a:p>
          <a:p>
            <a:r>
              <a:rPr lang="en-GB" dirty="0">
                <a:hlinkClick r:id="rId2"/>
              </a:rPr>
              <a:t>Lucozade - Bring the Energy</a:t>
            </a:r>
            <a:endParaRPr lang="en-GB" dirty="0"/>
          </a:p>
          <a:p>
            <a:endParaRPr lang="en-GB" dirty="0"/>
          </a:p>
        </p:txBody>
      </p:sp>
    </p:spTree>
    <p:extLst>
      <p:ext uri="{BB962C8B-B14F-4D97-AF65-F5344CB8AC3E}">
        <p14:creationId xmlns:p14="http://schemas.microsoft.com/office/powerpoint/2010/main" val="33338996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F9FEC-FBCA-06C2-B03E-1BC2AC1ADBD0}"/>
              </a:ext>
            </a:extLst>
          </p:cNvPr>
          <p:cNvSpPr>
            <a:spLocks noGrp="1"/>
          </p:cNvSpPr>
          <p:nvPr>
            <p:ph type="title"/>
          </p:nvPr>
        </p:nvSpPr>
        <p:spPr/>
        <p:txBody>
          <a:bodyPr/>
          <a:lstStyle/>
          <a:p>
            <a:r>
              <a:rPr lang="en-US" dirty="0"/>
              <a:t>Coding, </a:t>
            </a:r>
            <a:r>
              <a:rPr lang="en-US" dirty="0" err="1"/>
              <a:t>Categorisation</a:t>
            </a:r>
            <a:r>
              <a:rPr lang="en-US" dirty="0"/>
              <a:t> and theming</a:t>
            </a:r>
            <a:endParaRPr lang="en-GB" dirty="0"/>
          </a:p>
        </p:txBody>
      </p:sp>
      <p:sp>
        <p:nvSpPr>
          <p:cNvPr id="3" name="Content Placeholder 2">
            <a:extLst>
              <a:ext uri="{FF2B5EF4-FFF2-40B4-BE49-F238E27FC236}">
                <a16:creationId xmlns:a16="http://schemas.microsoft.com/office/drawing/2014/main" id="{28B1C4F1-C6BE-0D60-54F9-B67CEF107AF0}"/>
              </a:ext>
            </a:extLst>
          </p:cNvPr>
          <p:cNvSpPr>
            <a:spLocks noGrp="1"/>
          </p:cNvSpPr>
          <p:nvPr>
            <p:ph idx="1"/>
          </p:nvPr>
        </p:nvSpPr>
        <p:spPr/>
        <p:txBody>
          <a:bodyPr/>
          <a:lstStyle/>
          <a:p>
            <a:pPr marL="0" indent="0" algn="l">
              <a:buNone/>
            </a:pPr>
            <a:r>
              <a:rPr lang="en-US" b="1" i="0" dirty="0">
                <a:solidFill>
                  <a:srgbClr val="0F0F0F"/>
                </a:solidFill>
                <a:effectLst/>
                <a:latin typeface="Roboto" panose="02000000000000000000" pitchFamily="2" charset="0"/>
              </a:rPr>
              <a:t>Coding Qualitative Data for Categories and Themes (+Example) (10:47 mins)</a:t>
            </a:r>
          </a:p>
          <a:p>
            <a:pPr marL="0" indent="0" algn="l">
              <a:buNone/>
            </a:pPr>
            <a:endParaRPr lang="en-US" b="1" dirty="0">
              <a:solidFill>
                <a:srgbClr val="0F0F0F"/>
              </a:solidFill>
              <a:latin typeface="Roboto" panose="02000000000000000000" pitchFamily="2" charset="0"/>
            </a:endParaRPr>
          </a:p>
          <a:p>
            <a:pPr marL="0" indent="0" algn="l">
              <a:buNone/>
            </a:pPr>
            <a:r>
              <a:rPr lang="en-US" dirty="0"/>
              <a:t> Coding Qualitative Data for Categories and Themes (+Example)</a:t>
            </a:r>
            <a:endParaRPr lang="en-US" b="1" i="0" dirty="0">
              <a:solidFill>
                <a:srgbClr val="0F0F0F"/>
              </a:solidFill>
              <a:effectLst/>
              <a:latin typeface="Roboto" panose="02000000000000000000" pitchFamily="2" charset="0"/>
            </a:endParaRPr>
          </a:p>
        </p:txBody>
      </p:sp>
    </p:spTree>
    <p:extLst>
      <p:ext uri="{BB962C8B-B14F-4D97-AF65-F5344CB8AC3E}">
        <p14:creationId xmlns:p14="http://schemas.microsoft.com/office/powerpoint/2010/main" val="1891003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070CD-5EF9-31CD-014A-5F2EA6A133BE}"/>
              </a:ext>
            </a:extLst>
          </p:cNvPr>
          <p:cNvSpPr>
            <a:spLocks noGrp="1"/>
          </p:cNvSpPr>
          <p:nvPr>
            <p:ph type="title"/>
          </p:nvPr>
        </p:nvSpPr>
        <p:spPr/>
        <p:txBody>
          <a:bodyPr>
            <a:normAutofit fontScale="90000"/>
          </a:bodyPr>
          <a:lstStyle/>
          <a:p>
            <a:r>
              <a:rPr lang="en-US" b="1" i="0" dirty="0">
                <a:solidFill>
                  <a:srgbClr val="0F0F0F"/>
                </a:solidFill>
                <a:effectLst/>
                <a:latin typeface="Roboto" panose="02000000000000000000" pitchFamily="2" charset="0"/>
              </a:rPr>
              <a:t>How to do a Deductive Thematic Analysis (Theory-Driven Qualitative Coding) </a:t>
            </a:r>
            <a:endParaRPr lang="en-GB" dirty="0"/>
          </a:p>
        </p:txBody>
      </p:sp>
      <p:sp>
        <p:nvSpPr>
          <p:cNvPr id="3" name="Content Placeholder 2">
            <a:extLst>
              <a:ext uri="{FF2B5EF4-FFF2-40B4-BE49-F238E27FC236}">
                <a16:creationId xmlns:a16="http://schemas.microsoft.com/office/drawing/2014/main" id="{8AF4E411-DFD9-3B9B-CBC8-EABC57901FBC}"/>
              </a:ext>
            </a:extLst>
          </p:cNvPr>
          <p:cNvSpPr>
            <a:spLocks noGrp="1"/>
          </p:cNvSpPr>
          <p:nvPr>
            <p:ph idx="1"/>
          </p:nvPr>
        </p:nvSpPr>
        <p:spPr/>
        <p:txBody>
          <a:bodyPr/>
          <a:lstStyle/>
          <a:p>
            <a:r>
              <a:rPr lang="en-US" dirty="0">
                <a:hlinkClick r:id="rId2"/>
              </a:rPr>
              <a:t>11:30 mins</a:t>
            </a:r>
          </a:p>
          <a:p>
            <a:r>
              <a:rPr lang="en-US" dirty="0">
                <a:hlinkClick r:id="rId2"/>
              </a:rPr>
              <a:t>How to do a Deductive Thematic Analysis (Theory-Driven Qualitative Coding)</a:t>
            </a:r>
            <a:endParaRPr lang="en-GB" dirty="0"/>
          </a:p>
        </p:txBody>
      </p:sp>
    </p:spTree>
    <p:extLst>
      <p:ext uri="{BB962C8B-B14F-4D97-AF65-F5344CB8AC3E}">
        <p14:creationId xmlns:p14="http://schemas.microsoft.com/office/powerpoint/2010/main" val="5657428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999EDD9-4370-E44E-AAD3-1D7E4708A6B0}"/>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21507" name="Subtitle 2">
            <a:extLst>
              <a:ext uri="{FF2B5EF4-FFF2-40B4-BE49-F238E27FC236}">
                <a16:creationId xmlns:a16="http://schemas.microsoft.com/office/drawing/2014/main" id="{06A4C74E-6600-D841-8EAB-D305CC00022D}"/>
              </a:ext>
            </a:extLst>
          </p:cNvPr>
          <p:cNvSpPr txBox="1">
            <a:spLocks noGrp="1"/>
          </p:cNvSpPr>
          <p:nvPr>
            <p:ph idx="1"/>
          </p:nvPr>
        </p:nvSpPr>
        <p:spPr/>
        <p:txBody>
          <a:bodyPr>
            <a:normAutofit/>
          </a:bodyPr>
          <a:lstStyle/>
          <a:p>
            <a:pPr eaLnBrk="1" hangingPunct="1"/>
            <a:r>
              <a:rPr lang="en-GB" altLang="en-US" sz="1600" b="1" dirty="0">
                <a:latin typeface="Verdana" panose="020B0604030504040204" pitchFamily="34" charset="0"/>
                <a:ea typeface="ＭＳ Ｐゴシック" panose="020B0600070205080204" pitchFamily="34" charset="-128"/>
              </a:rPr>
              <a:t>Stage 2: Categories</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dirty="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dirty="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dirty="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dirty="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b="1" dirty="0">
                <a:latin typeface="Verdana" panose="020B0604030504040204" pitchFamily="34" charset="0"/>
                <a:ea typeface="ＭＳ Ｐゴシック" panose="020B0600070205080204" pitchFamily="34" charset="-128"/>
              </a:rPr>
              <a:t>Stage 3: Themes</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dirty="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dirty="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357161986"/>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endParaRPr lang="en-GB" dirty="0"/>
          </a:p>
        </p:txBody>
      </p:sp>
    </p:spTree>
    <p:extLst>
      <p:ext uri="{BB962C8B-B14F-4D97-AF65-F5344CB8AC3E}">
        <p14:creationId xmlns:p14="http://schemas.microsoft.com/office/powerpoint/2010/main" val="39990190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60871" y="254924"/>
            <a:ext cx="11022835" cy="5879869"/>
          </a:xfrm>
          <a:prstGeom prst="rect">
            <a:avLst/>
          </a:prstGeom>
        </p:spPr>
      </p:pic>
    </p:spTree>
    <p:extLst>
      <p:ext uri="{BB962C8B-B14F-4D97-AF65-F5344CB8AC3E}">
        <p14:creationId xmlns:p14="http://schemas.microsoft.com/office/powerpoint/2010/main" val="6690137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effectLst/>
              </a:rPr>
              <a:t>Qualitative research issues </a:t>
            </a:r>
            <a:endParaRPr lang="en-GB" sz="5400"/>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200" b="1">
                <a:effectLst/>
              </a:rPr>
              <a:t>Establishing Trustworthiness</a:t>
            </a:r>
            <a:r>
              <a:rPr lang="en-GB" sz="2200">
                <a:effectLst/>
              </a:rPr>
              <a:t>: In qualitative research data must be auditable through checking that the interpretations are credible, transferable, dependable and confirmable.</a:t>
            </a:r>
          </a:p>
          <a:p>
            <a:pPr lvl="1"/>
            <a:r>
              <a:rPr lang="en-GB" sz="2200" b="1">
                <a:effectLst/>
              </a:rPr>
              <a:t>Credibility</a:t>
            </a:r>
            <a:r>
              <a:rPr lang="en-GB" sz="2200">
                <a:effectLst/>
              </a:rPr>
              <a:t> improved through long engagement with the respondents or triangulation in data collection (internal validity)</a:t>
            </a:r>
          </a:p>
          <a:p>
            <a:pPr lvl="1"/>
            <a:r>
              <a:rPr lang="en-GB" sz="2200" b="1">
                <a:effectLst/>
              </a:rPr>
              <a:t>Transferability</a:t>
            </a:r>
            <a:r>
              <a:rPr lang="en-GB" sz="2200">
                <a:effectLst/>
              </a:rPr>
              <a:t> achieved through a detailed description of the research process to allow a reader to see if the results can be transferred to a different setting (external validity)</a:t>
            </a:r>
          </a:p>
          <a:p>
            <a:pPr lvl="1"/>
            <a:r>
              <a:rPr lang="en-GB" sz="2200" b="1">
                <a:effectLst/>
              </a:rPr>
              <a:t>Dependability</a:t>
            </a:r>
            <a:r>
              <a:rPr lang="en-GB" sz="2200">
                <a:effectLst/>
              </a:rPr>
              <a:t> examined through the audit trail (reliability) e.g. member checking.</a:t>
            </a:r>
          </a:p>
          <a:p>
            <a:pPr lvl="1"/>
            <a:r>
              <a:rPr lang="en-GB" sz="2200" b="1">
                <a:effectLst/>
              </a:rPr>
              <a:t>Confirmability</a:t>
            </a:r>
            <a:r>
              <a:rPr lang="en-GB" sz="2200">
                <a:effectLst/>
              </a:rPr>
              <a:t> audit trail categories used e.g. raw data included, data analysis and reduction processes described, data reconstruction and synthesis including structuring of categories and themes, process notes included, instrument development information included </a:t>
            </a:r>
          </a:p>
          <a:p>
            <a:endParaRPr lang="en-GB" sz="2200"/>
          </a:p>
        </p:txBody>
      </p:sp>
    </p:spTree>
    <p:extLst>
      <p:ext uri="{BB962C8B-B14F-4D97-AF65-F5344CB8AC3E}">
        <p14:creationId xmlns:p14="http://schemas.microsoft.com/office/powerpoint/2010/main" val="41381316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38E5DA42-63B3-49EA-099D-1B6A9DA2F255}"/>
              </a:ext>
            </a:extLst>
          </p:cNvPr>
          <p:cNvSpPr>
            <a:spLocks noGrp="1"/>
          </p:cNvSpPr>
          <p:nvPr>
            <p:ph type="title"/>
          </p:nvPr>
        </p:nvSpPr>
        <p:spPr>
          <a:xfrm>
            <a:off x="699608" y="1282890"/>
            <a:ext cx="2951168" cy="2756847"/>
          </a:xfrm>
        </p:spPr>
        <p:txBody>
          <a:bodyPr vert="horz" lIns="91440" tIns="45720" rIns="91440" bIns="45720" rtlCol="0" anchor="b">
            <a:normAutofit/>
          </a:bodyPr>
          <a:lstStyle/>
          <a:p>
            <a:pPr algn="r"/>
            <a:r>
              <a:rPr lang="en-US" sz="4000" dirty="0">
                <a:solidFill>
                  <a:srgbClr val="FFFFFF"/>
                </a:solidFill>
              </a:rPr>
              <a:t>Software</a:t>
            </a:r>
            <a:br>
              <a:rPr lang="en-US" sz="4000" dirty="0">
                <a:solidFill>
                  <a:srgbClr val="FFFFFF"/>
                </a:solidFill>
              </a:rPr>
            </a:br>
            <a:r>
              <a:rPr lang="en-US" sz="4000" dirty="0">
                <a:solidFill>
                  <a:srgbClr val="FFFFFF"/>
                </a:solidFill>
              </a:rPr>
              <a:t>CAQDA</a:t>
            </a:r>
            <a:br>
              <a:rPr lang="en-US" sz="4000" dirty="0">
                <a:solidFill>
                  <a:srgbClr val="FFFFFF"/>
                </a:solidFill>
              </a:rPr>
            </a:br>
            <a:endParaRPr lang="en-US" sz="4000" kern="1200" dirty="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7D5047F-D461-F00B-A806-6FDCDC7C05BD}"/>
              </a:ext>
            </a:extLst>
          </p:cNvPr>
          <p:cNvPicPr>
            <a:picLocks noChangeAspect="1"/>
          </p:cNvPicPr>
          <p:nvPr/>
        </p:nvPicPr>
        <p:blipFill rotWithShape="1">
          <a:blip r:embed="rId2"/>
          <a:srcRect t="10225" r="4" b="5377"/>
          <a:stretch/>
        </p:blipFill>
        <p:spPr>
          <a:xfrm>
            <a:off x="4017636" y="3396881"/>
            <a:ext cx="4083839" cy="3446819"/>
          </a:xfrm>
          <a:prstGeom prst="rect">
            <a:avLst/>
          </a:prstGeom>
        </p:spPr>
      </p:pic>
      <p:pic>
        <p:nvPicPr>
          <p:cNvPr id="5" name="Picture 4">
            <a:extLst>
              <a:ext uri="{FF2B5EF4-FFF2-40B4-BE49-F238E27FC236}">
                <a16:creationId xmlns:a16="http://schemas.microsoft.com/office/drawing/2014/main" id="{14A0850E-123E-600C-9672-A39EF6ED14E4}"/>
              </a:ext>
            </a:extLst>
          </p:cNvPr>
          <p:cNvPicPr>
            <a:picLocks noChangeAspect="1"/>
          </p:cNvPicPr>
          <p:nvPr/>
        </p:nvPicPr>
        <p:blipFill rotWithShape="1">
          <a:blip r:embed="rId3"/>
          <a:srcRect l="11227" r="29384" b="2"/>
          <a:stretch/>
        </p:blipFill>
        <p:spPr>
          <a:xfrm>
            <a:off x="4032902" y="1658"/>
            <a:ext cx="4083839" cy="3438124"/>
          </a:xfrm>
          <a:prstGeom prst="rect">
            <a:avLst/>
          </a:prstGeom>
        </p:spPr>
      </p:pic>
      <p:pic>
        <p:nvPicPr>
          <p:cNvPr id="4" name="Content Placeholder 3">
            <a:extLst>
              <a:ext uri="{FF2B5EF4-FFF2-40B4-BE49-F238E27FC236}">
                <a16:creationId xmlns:a16="http://schemas.microsoft.com/office/drawing/2014/main" id="{0A31250A-7C3D-57DC-AEB7-CCE15CD4303A}"/>
              </a:ext>
            </a:extLst>
          </p:cNvPr>
          <p:cNvPicPr>
            <a:picLocks noChangeAspect="1"/>
          </p:cNvPicPr>
          <p:nvPr/>
        </p:nvPicPr>
        <p:blipFill rotWithShape="1">
          <a:blip r:embed="rId4"/>
          <a:srcRect l="22968" r="14828" b="-3"/>
          <a:stretch/>
        </p:blipFill>
        <p:spPr>
          <a:xfrm>
            <a:off x="8116741" y="3428999"/>
            <a:ext cx="4083837" cy="3446819"/>
          </a:xfrm>
          <a:prstGeom prst="rect">
            <a:avLst/>
          </a:prstGeom>
        </p:spPr>
      </p:pic>
      <p:pic>
        <p:nvPicPr>
          <p:cNvPr id="7" name="Picture 6">
            <a:extLst>
              <a:ext uri="{FF2B5EF4-FFF2-40B4-BE49-F238E27FC236}">
                <a16:creationId xmlns:a16="http://schemas.microsoft.com/office/drawing/2014/main" id="{BA64FAE8-490C-1E4B-B4CE-40ED2DC8C4E0}"/>
              </a:ext>
            </a:extLst>
          </p:cNvPr>
          <p:cNvPicPr>
            <a:picLocks noChangeAspect="1"/>
          </p:cNvPicPr>
          <p:nvPr/>
        </p:nvPicPr>
        <p:blipFill rotWithShape="1">
          <a:blip r:embed="rId5"/>
          <a:srcRect l="14034" r="19449"/>
          <a:stretch/>
        </p:blipFill>
        <p:spPr>
          <a:xfrm>
            <a:off x="8116741" y="1658"/>
            <a:ext cx="4083839" cy="3438124"/>
          </a:xfrm>
          <a:prstGeom prst="rect">
            <a:avLst/>
          </a:prstGeom>
        </p:spPr>
      </p:pic>
    </p:spTree>
    <p:extLst>
      <p:ext uri="{BB962C8B-B14F-4D97-AF65-F5344CB8AC3E}">
        <p14:creationId xmlns:p14="http://schemas.microsoft.com/office/powerpoint/2010/main" val="3741203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06299-E34C-FC91-1D6C-95F8883F795B}"/>
              </a:ext>
            </a:extLst>
          </p:cNvPr>
          <p:cNvSpPr>
            <a:spLocks noGrp="1"/>
          </p:cNvSpPr>
          <p:nvPr>
            <p:ph type="title"/>
          </p:nvPr>
        </p:nvSpPr>
        <p:spPr>
          <a:xfrm>
            <a:off x="838200" y="365125"/>
            <a:ext cx="10515600" cy="1325563"/>
          </a:xfrm>
        </p:spPr>
        <p:txBody>
          <a:bodyPr>
            <a:normAutofit/>
          </a:bodyPr>
          <a:lstStyle/>
          <a:p>
            <a:r>
              <a:rPr lang="en-GB" sz="5400"/>
              <a:t>The basic steps are as follows: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92ABC1-8489-88DD-9C5A-89548304C2C8}"/>
              </a:ext>
            </a:extLst>
          </p:cNvPr>
          <p:cNvSpPr>
            <a:spLocks noGrp="1"/>
          </p:cNvSpPr>
          <p:nvPr>
            <p:ph idx="1"/>
          </p:nvPr>
        </p:nvSpPr>
        <p:spPr>
          <a:xfrm>
            <a:off x="228600" y="1779754"/>
            <a:ext cx="11531138" cy="4809467"/>
          </a:xfrm>
        </p:spPr>
        <p:txBody>
          <a:bodyPr>
            <a:normAutofit fontScale="92500"/>
          </a:bodyPr>
          <a:lstStyle/>
          <a:p>
            <a:pPr marL="0" indent="0">
              <a:buNone/>
            </a:pPr>
            <a:endParaRPr lang="en-GB" sz="1900" dirty="0"/>
          </a:p>
          <a:p>
            <a:r>
              <a:rPr lang="en-GB" sz="2400" dirty="0"/>
              <a:t>Familiarization with the data: The researcher reads and re-reads the data to become familiar with it and gain an understanding of its content.</a:t>
            </a:r>
          </a:p>
          <a:p>
            <a:r>
              <a:rPr lang="en-GB" sz="2400" dirty="0"/>
              <a:t>Generating initial codes: The researcher identifies key words or phrases in the data that capture important aspects of the content. These initial codes are used to create a list of possible themes.</a:t>
            </a:r>
          </a:p>
          <a:p>
            <a:r>
              <a:rPr lang="en-GB" sz="2400" dirty="0"/>
              <a:t>Searching for themes: The researcher examines the initial codes to identify patterns or themes that emerge from the data. Themes are groups of codes that share a common meaning or relate to a particular aspect of the research question.</a:t>
            </a:r>
          </a:p>
          <a:p>
            <a:r>
              <a:rPr lang="en-GB" sz="2400" dirty="0"/>
              <a:t>Reviewing and defining themes: The researcher reviews and refines the identified themes to ensure they accurately capture the content of the data. Themes may be merged, split, or refined based on the data.</a:t>
            </a:r>
          </a:p>
          <a:p>
            <a:r>
              <a:rPr lang="en-GB" sz="2400" dirty="0"/>
              <a:t>Naming and writing up themes: The researcher gives each theme a name that captures its essence, and writes up a summary of the key findings that are relevant to the research question.</a:t>
            </a:r>
          </a:p>
        </p:txBody>
      </p:sp>
    </p:spTree>
    <p:extLst>
      <p:ext uri="{BB962C8B-B14F-4D97-AF65-F5344CB8AC3E}">
        <p14:creationId xmlns:p14="http://schemas.microsoft.com/office/powerpoint/2010/main" val="42735951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US" sz="5400"/>
              <a:t>What is content analysis?</a:t>
            </a:r>
          </a:p>
        </p:txBody>
      </p:sp>
      <p:pic>
        <p:nvPicPr>
          <p:cNvPr id="4" name="Picture 3">
            <a:extLst>
              <a:ext uri="{FF2B5EF4-FFF2-40B4-BE49-F238E27FC236}">
                <a16:creationId xmlns:a16="http://schemas.microsoft.com/office/drawing/2014/main" id="{D30A8FE4-8997-D3DC-034E-10CCFC41B87D}"/>
              </a:ext>
            </a:extLst>
          </p:cNvPr>
          <p:cNvPicPr>
            <a:picLocks noChangeAspect="1"/>
          </p:cNvPicPr>
          <p:nvPr/>
        </p:nvPicPr>
        <p:blipFill rotWithShape="1">
          <a:blip r:embed="rId2"/>
          <a:srcRect l="31251" r="288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marL="457200" indent="-457200">
              <a:buFont typeface="+mj-lt"/>
              <a:buAutoNum type="arabicPeriod"/>
            </a:pPr>
            <a:r>
              <a:rPr lang="en-US" sz="1500"/>
              <a:t>Shannon (2005) defined qualitative content analysis as “a research method for the subjectivist interpretation of text and data through the systematic classification process of coding and identifying themes or patterns” (p. 12). </a:t>
            </a:r>
          </a:p>
          <a:p>
            <a:pPr marL="457200" indent="-457200">
              <a:buFont typeface="+mj-lt"/>
              <a:buAutoNum type="arabicPeriod"/>
            </a:pPr>
            <a:r>
              <a:rPr lang="en-US" sz="1500"/>
              <a:t>According to Mayring (2000), qualitative content analysis is “an approach of empirical, methodological controlled analysis of texts within their context of communication, following content analytic rules and step-by-step models, without rash quantification” (p. 23).  </a:t>
            </a:r>
          </a:p>
          <a:p>
            <a:pPr marL="457200" indent="-457200">
              <a:buFont typeface="+mj-lt"/>
              <a:buAutoNum type="arabicPeriod"/>
            </a:pPr>
            <a:r>
              <a:rPr lang="en-US" sz="1500"/>
              <a:t>Qualitative content analysis allows researchers to understand social reality in a subjective, yet scientific manner; explore the meanings underlying physical messages; and is inductive, grounding the examination of topics and themes, as well as inferences drawn from them, in data (Kaid, 1989; Patton, 2002; Zhang &amp; Wildenmuth, 2009)</a:t>
            </a:r>
          </a:p>
        </p:txBody>
      </p:sp>
    </p:spTree>
    <p:extLst>
      <p:ext uri="{BB962C8B-B14F-4D97-AF65-F5344CB8AC3E}">
        <p14:creationId xmlns:p14="http://schemas.microsoft.com/office/powerpoint/2010/main" val="24858165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Data Analysis and Writing Up</a:t>
            </a:r>
          </a:p>
        </p:txBody>
      </p:sp>
      <p:sp>
        <p:nvSpPr>
          <p:cNvPr id="23555" name="Content Placeholder 4"/>
          <p:cNvSpPr>
            <a:spLocks noGrp="1"/>
          </p:cNvSpPr>
          <p:nvPr>
            <p:ph idx="1"/>
          </p:nvPr>
        </p:nvSpPr>
        <p:spPr/>
        <p:txBody>
          <a:bodyPr/>
          <a:lstStyle/>
          <a:p>
            <a:r>
              <a:rPr lang="en-US" altLang="en-US" dirty="0">
                <a:ea typeface="ＭＳ Ｐゴシック" panose="020B0600070205080204" pitchFamily="34" charset="-128"/>
              </a:rPr>
              <a:t>Important to refocus to write </a:t>
            </a:r>
            <a:r>
              <a:rPr lang="en-US" altLang="en-US" b="1" dirty="0">
                <a:solidFill>
                  <a:srgbClr val="FF0000"/>
                </a:solidFill>
                <a:ea typeface="ＭＳ Ｐゴシック" panose="020B0600070205080204" pitchFamily="34" charset="-128"/>
              </a:rPr>
              <a:t>chapters 4</a:t>
            </a:r>
            <a:r>
              <a:rPr lang="en-US" altLang="en-US" dirty="0">
                <a:ea typeface="ＭＳ Ｐゴシック" panose="020B0600070205080204" pitchFamily="34" charset="-128"/>
              </a:rPr>
              <a:t> and 5. </a:t>
            </a:r>
          </a:p>
          <a:p>
            <a:r>
              <a:rPr lang="en-US" altLang="en-US" dirty="0">
                <a:ea typeface="ＭＳ Ｐゴシック" panose="020B0600070205080204" pitchFamily="34" charset="-128"/>
              </a:rPr>
              <a:t>Gathering data can be difficult.</a:t>
            </a:r>
          </a:p>
          <a:p>
            <a:r>
              <a:rPr lang="en-US" altLang="en-US" dirty="0">
                <a:ea typeface="ＭＳ Ｐゴシック" panose="020B0600070205080204" pitchFamily="34" charset="-128"/>
              </a:rPr>
              <a:t>The reality of </a:t>
            </a:r>
            <a:r>
              <a:rPr lang="en-US" altLang="en-US" dirty="0" err="1">
                <a:ea typeface="ＭＳ Ｐゴシック" panose="020B0600070205080204" pitchFamily="34" charset="-128"/>
              </a:rPr>
              <a:t>analysing</a:t>
            </a:r>
            <a:r>
              <a:rPr lang="en-US" altLang="en-US" dirty="0">
                <a:ea typeface="ＭＳ Ｐゴシック" panose="020B0600070205080204" pitchFamily="34" charset="-128"/>
              </a:rPr>
              <a:t> data and presenting findings in chapters 4 </a:t>
            </a:r>
            <a:r>
              <a:rPr lang="en-GB" altLang="en-US" dirty="0">
                <a:ea typeface="ＭＳ Ｐゴシック" panose="020B0600070205080204" pitchFamily="34" charset="-128"/>
              </a:rPr>
              <a:t>requires guidance.</a:t>
            </a: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343198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First time … only once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1700"/>
              <a:t>Writing should begin at the start and be ongoing during the research process and not left till the end. </a:t>
            </a:r>
          </a:p>
          <a:p>
            <a:r>
              <a:rPr lang="en-GB" sz="1700"/>
              <a:t>Record ideas, thoughts and further questions (it is easy to forget things that are not written down). </a:t>
            </a:r>
          </a:p>
          <a:p>
            <a:r>
              <a:rPr lang="en-GB" sz="1700"/>
              <a:t>Keeps a record of your research process and why you made decisions.</a:t>
            </a:r>
          </a:p>
          <a:p>
            <a:r>
              <a:rPr lang="en-GB" sz="1700"/>
              <a:t>Put your notes into context so they make sense (the meaning of notes is easy to forget).</a:t>
            </a:r>
          </a:p>
          <a:p>
            <a:endParaRPr lang="en-GB" sz="1700"/>
          </a:p>
        </p:txBody>
      </p:sp>
      <p:pic>
        <p:nvPicPr>
          <p:cNvPr id="5" name="Picture 4" descr="Sticky notes with question marks">
            <a:extLst>
              <a:ext uri="{FF2B5EF4-FFF2-40B4-BE49-F238E27FC236}">
                <a16:creationId xmlns:a16="http://schemas.microsoft.com/office/drawing/2014/main" id="{5CF5DF4C-5556-2DC9-E958-A1BE4605E933}"/>
              </a:ext>
            </a:extLst>
          </p:cNvPr>
          <p:cNvPicPr>
            <a:picLocks noChangeAspect="1"/>
          </p:cNvPicPr>
          <p:nvPr/>
        </p:nvPicPr>
        <p:blipFill>
          <a:blip r:embed="rId2"/>
          <a:srcRect l="17745" r="1530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85249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b="1" dirty="0">
                <a:solidFill>
                  <a:schemeClr val="accent6"/>
                </a:solidFill>
              </a:rPr>
              <a:t>A priori</a:t>
            </a:r>
          </a:p>
          <a:p>
            <a:pPr lvl="1">
              <a:defRPr/>
            </a:pPr>
            <a:r>
              <a:rPr lang="en-US" dirty="0"/>
              <a:t>Codes derived from literature, theoretical frames</a:t>
            </a:r>
          </a:p>
          <a:p>
            <a:pPr lvl="1">
              <a:defRPr/>
            </a:pPr>
            <a:r>
              <a:rPr lang="en-GB" dirty="0"/>
              <a:t>Using a priori codes is frequently referred to as a deductive form of analysis.</a:t>
            </a:r>
            <a:endParaRPr lang="en-US" dirty="0"/>
          </a:p>
          <a:p>
            <a:pPr>
              <a:defRPr/>
            </a:pPr>
            <a:r>
              <a:rPr lang="en-US"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GB" sz="2400" dirty="0"/>
              <a:t>In vivo codes while building the codes during the analysis would be "inductive." </a:t>
            </a:r>
          </a:p>
          <a:p>
            <a:pPr lvl="2">
              <a:defRPr/>
            </a:pPr>
            <a:endParaRPr lang="en-US" sz="2400" dirty="0"/>
          </a:p>
          <a:p>
            <a:pPr marL="393192" lvl="1" indent="0">
              <a:buNone/>
              <a:defRPr/>
            </a:pPr>
            <a:endParaRPr lang="en-US" dirty="0"/>
          </a:p>
        </p:txBody>
      </p:sp>
    </p:spTree>
    <p:extLst>
      <p:ext uri="{BB962C8B-B14F-4D97-AF65-F5344CB8AC3E}">
        <p14:creationId xmlns:p14="http://schemas.microsoft.com/office/powerpoint/2010/main" val="41473490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a:t>
            </a:r>
          </a:p>
          <a:p>
            <a:endParaRPr lang="en-GB" b="1" dirty="0">
              <a:solidFill>
                <a:srgbClr val="FF0000"/>
              </a:solidFill>
            </a:endParaRPr>
          </a:p>
          <a:p>
            <a:r>
              <a:rPr lang="en-GB" dirty="0">
                <a:hlinkClick r:id="rId2"/>
              </a:rPr>
              <a:t>Lucozade - Bring the Energy</a:t>
            </a:r>
            <a:endParaRPr lang="en-GB" dirty="0"/>
          </a:p>
          <a:p>
            <a:endParaRPr lang="en-GB" dirty="0"/>
          </a:p>
          <a:p>
            <a:endParaRPr lang="en-GB" dirty="0"/>
          </a:p>
        </p:txBody>
      </p:sp>
    </p:spTree>
    <p:extLst>
      <p:ext uri="{BB962C8B-B14F-4D97-AF65-F5344CB8AC3E}">
        <p14:creationId xmlns:p14="http://schemas.microsoft.com/office/powerpoint/2010/main" val="25974233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8581029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Quality –of qualitative analysis looked down on ……</a:t>
            </a:r>
            <a:br>
              <a:rPr lang="en-GB" dirty="0"/>
            </a:br>
            <a:endParaRPr lang="en-GB" dirty="0"/>
          </a:p>
        </p:txBody>
      </p:sp>
      <p:sp>
        <p:nvSpPr>
          <p:cNvPr id="3" name="Content Placeholder 2"/>
          <p:cNvSpPr>
            <a:spLocks noGrp="1"/>
          </p:cNvSpPr>
          <p:nvPr>
            <p:ph idx="1"/>
          </p:nvPr>
        </p:nvSpPr>
        <p:spPr/>
        <p:txBody>
          <a:bodyPr>
            <a:normAutofit/>
          </a:bodyPr>
          <a:lstStyle/>
          <a:p>
            <a:r>
              <a:rPr lang="en-GB" dirty="0"/>
              <a:t>In natural science findings are validated by their repeated replication. </a:t>
            </a:r>
          </a:p>
          <a:p>
            <a:r>
              <a:rPr lang="en-GB" dirty="0"/>
              <a:t>If a second investigator cannot replicate the findings when they repeat the experiment then the original results are questioned. </a:t>
            </a:r>
          </a:p>
          <a:p>
            <a:r>
              <a:rPr lang="en-GB" dirty="0"/>
              <a:t>If no-one else can replicate the original results then they are rejected as flawed and invalid. </a:t>
            </a:r>
          </a:p>
          <a:p>
            <a:r>
              <a:rPr lang="en-GB" dirty="0"/>
              <a:t>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9611374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a:t>
            </a:r>
          </a:p>
        </p:txBody>
      </p:sp>
      <p:sp>
        <p:nvSpPr>
          <p:cNvPr id="3" name="Content Placeholder 2"/>
          <p:cNvSpPr>
            <a:spLocks noGrp="1"/>
          </p:cNvSpPr>
          <p:nvPr>
            <p:ph idx="1"/>
          </p:nvPr>
        </p:nvSpPr>
        <p:spPr/>
        <p:txBody>
          <a:bodyPr>
            <a:normAutofit lnSpcReduction="10000"/>
          </a:bodyPr>
          <a:lstStyle/>
          <a:p>
            <a:r>
              <a:rPr lang="en-GB" dirty="0"/>
              <a:t>In social research there are two problems with adopting this approach. </a:t>
            </a:r>
          </a:p>
          <a:p>
            <a:r>
              <a:rPr lang="en-GB" dirty="0"/>
              <a:t>First, there is no widespread agreement about whether there can be any procedures that ensure research and analysis produce the right answers. </a:t>
            </a:r>
          </a:p>
          <a:p>
            <a:r>
              <a:rPr lang="en-GB" dirty="0"/>
              <a:t>Second, and this is a problems with qualitative research especially, replication is seldom possible and in most cases doesn’t make much sense. </a:t>
            </a:r>
          </a:p>
          <a:p>
            <a:r>
              <a:rPr lang="en-GB" dirty="0"/>
              <a:t>When 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5233939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therefore</a:t>
            </a:r>
          </a:p>
        </p:txBody>
      </p:sp>
      <p:sp>
        <p:nvSpPr>
          <p:cNvPr id="3" name="Content Placeholder 2"/>
          <p:cNvSpPr>
            <a:spLocks noGrp="1"/>
          </p:cNvSpPr>
          <p:nvPr>
            <p:ph idx="1"/>
          </p:nvPr>
        </p:nvSpPr>
        <p:spPr/>
        <p:txBody>
          <a:bodyPr/>
          <a:lstStyle/>
          <a:p>
            <a:r>
              <a:rPr lang="en-GB" dirty="0"/>
              <a:t>Your analysis must be </a:t>
            </a:r>
          </a:p>
          <a:p>
            <a:pPr marL="0" indent="0" algn="ctr">
              <a:buNone/>
            </a:pPr>
            <a:r>
              <a:rPr lang="en-GB" sz="3600" b="1" dirty="0">
                <a:solidFill>
                  <a:schemeClr val="accent3"/>
                </a:solidFill>
              </a:rPr>
              <a:t>Valid</a:t>
            </a:r>
          </a:p>
          <a:p>
            <a:pPr marL="0" indent="0" algn="ctr">
              <a:buNone/>
            </a:pPr>
            <a:r>
              <a:rPr lang="en-GB" sz="3600" b="1" dirty="0">
                <a:solidFill>
                  <a:schemeClr val="accent3"/>
                </a:solidFill>
              </a:rPr>
              <a:t>Reliable and</a:t>
            </a:r>
          </a:p>
          <a:p>
            <a:pPr marL="0" indent="0" algn="ctr">
              <a:buNone/>
            </a:pPr>
            <a:r>
              <a:rPr lang="en-GB" sz="3600" b="1" dirty="0" err="1">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13146609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a:t>
            </a:r>
          </a:p>
        </p:txBody>
      </p:sp>
      <p:sp>
        <p:nvSpPr>
          <p:cNvPr id="3" name="Content Placeholder 2"/>
          <p:cNvSpPr>
            <a:spLocks noGrp="1"/>
          </p:cNvSpPr>
          <p:nvPr>
            <p:ph idx="1"/>
          </p:nvPr>
        </p:nvSpPr>
        <p:spPr/>
        <p:txBody>
          <a:bodyPr>
            <a:normAutofit/>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 True.</a:t>
            </a: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6685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Triangulation</a:t>
            </a:r>
          </a:p>
        </p:txBody>
      </p:sp>
      <p:sp>
        <p:nvSpPr>
          <p:cNvPr id="4" name="Content Placeholder 3"/>
          <p:cNvSpPr>
            <a:spLocks noGrp="1"/>
          </p:cNvSpPr>
          <p:nvPr>
            <p:ph idx="1"/>
          </p:nvPr>
        </p:nvSpPr>
        <p:spPr/>
        <p:txBody>
          <a:bodyPr>
            <a:normAutofit/>
          </a:bodyPr>
          <a:lstStyle/>
          <a:p>
            <a:r>
              <a:rPr lang="en-GB" dirty="0"/>
              <a:t>Means combining two or more views, approaches or methods in an investigation in order to get a more accurate picture of the phenomena. </a:t>
            </a:r>
          </a:p>
          <a:p>
            <a:r>
              <a:rPr lang="en-GB" dirty="0"/>
              <a:t>Triangulation creates an analysis of greater scope and richness. Even if two views do seem to contradict one another, then the difference can be used as a reason for deeper and repeated analysis of the data in order to try to explain and resolve the differences. </a:t>
            </a:r>
          </a:p>
          <a:p>
            <a:r>
              <a:rPr lang="en-GB" dirty="0"/>
              <a:t>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14845957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Audit trail - Essential</a:t>
            </a:r>
          </a:p>
        </p:txBody>
      </p:sp>
      <p:sp>
        <p:nvSpPr>
          <p:cNvPr id="3" name="Content Placeholder 2"/>
          <p:cNvSpPr>
            <a:spLocks noGrp="1"/>
          </p:cNvSpPr>
          <p:nvPr>
            <p:ph idx="1"/>
          </p:nvPr>
        </p:nvSpPr>
        <p:spPr/>
        <p:txBody>
          <a:bodyPr/>
          <a:lstStyle/>
          <a:p>
            <a:r>
              <a:rPr lang="en-GB" dirty="0"/>
              <a:t>Possible to retrace the steps leading to a certain interpretation or theory to check that no alternatives were left unexamined and that no biases had any avoidable influence on the results. </a:t>
            </a:r>
          </a:p>
          <a:p>
            <a:r>
              <a:rPr lang="en-GB" dirty="0"/>
              <a:t>Usually this entails the recording of information about who did what with the data and in what order so that the genesis of interpretations can be retraced. </a:t>
            </a:r>
          </a:p>
          <a:p>
            <a:r>
              <a:rPr lang="en-GB" dirty="0"/>
              <a:t>Such 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37052743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negative cases</a:t>
            </a:r>
          </a:p>
        </p:txBody>
      </p:sp>
      <p:sp>
        <p:nvSpPr>
          <p:cNvPr id="3" name="Content Placeholder 2"/>
          <p:cNvSpPr>
            <a:spLocks noGrp="1"/>
          </p:cNvSpPr>
          <p:nvPr>
            <p:ph idx="1"/>
          </p:nvPr>
        </p:nvSpPr>
        <p:spPr/>
        <p:txBody>
          <a:bodyPr/>
          <a:lstStyle/>
          <a:p>
            <a:r>
              <a:rPr lang="en-GB" dirty="0"/>
              <a:t>These are cases, settings, events and so on that are out of line with your main findings or even that directly contradict what your explanations would predict.</a:t>
            </a:r>
          </a:p>
          <a:p>
            <a:r>
              <a:rPr lang="en-GB" dirty="0"/>
              <a:t>Why ?</a:t>
            </a:r>
          </a:p>
          <a:p>
            <a:r>
              <a:rPr lang="en-GB" dirty="0"/>
              <a:t>To find a way of explaining why that case has happened in such an untypical way. The upshot is commonly a modification of your ideas and assumptions (Seale, 2000) and eventually a richer and more complex theory and explanation.</a:t>
            </a:r>
          </a:p>
          <a:p>
            <a:endParaRPr lang="en-GB" dirty="0"/>
          </a:p>
        </p:txBody>
      </p:sp>
    </p:spTree>
    <p:extLst>
      <p:ext uri="{BB962C8B-B14F-4D97-AF65-F5344CB8AC3E}">
        <p14:creationId xmlns:p14="http://schemas.microsoft.com/office/powerpoint/2010/main" val="25515145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 comparison</a:t>
            </a:r>
          </a:p>
        </p:txBody>
      </p:sp>
      <p:sp>
        <p:nvSpPr>
          <p:cNvPr id="3" name="Content Placeholder 2"/>
          <p:cNvSpPr>
            <a:spLocks noGrp="1"/>
          </p:cNvSpPr>
          <p:nvPr>
            <p:ph idx="1"/>
          </p:nvPr>
        </p:nvSpPr>
        <p:spPr/>
        <p:txBody>
          <a:bodyPr/>
          <a:lstStyle/>
          <a:p>
            <a:r>
              <a:rPr lang="en-GB" dirty="0"/>
              <a:t>Checking the consistency and accuracy of interpretations and especially the application of codes by constantly comparing one interpretation or code with others both of a similar sort and in other cases and settings. This is to ensure both consistency and completeness in analysis. </a:t>
            </a:r>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2676963379"/>
      </p:ext>
    </p:extLst>
  </p:cSld>
  <p:clrMapOvr>
    <a:masterClrMapping/>
  </p:clrMapOvr>
</p:sld>
</file>

<file path=ppt/theme/theme1.xml><?xml version="1.0" encoding="utf-8"?>
<a:theme xmlns:a="http://schemas.openxmlformats.org/drawingml/2006/main" name="Office Theme">
  <a:themeElements>
    <a:clrScheme name="Custom cj">
      <a:dk1>
        <a:sysClr val="windowText" lastClr="000000"/>
      </a:dk1>
      <a:lt1>
        <a:sysClr val="window" lastClr="FFFFFF"/>
      </a:lt1>
      <a:dk2>
        <a:srgbClr val="454551"/>
      </a:dk2>
      <a:lt2>
        <a:srgbClr val="D8D9DC"/>
      </a:lt2>
      <a:accent1>
        <a:srgbClr val="C5E799"/>
      </a:accent1>
      <a:accent2>
        <a:srgbClr val="C5D12B"/>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3763</Words>
  <Application>Microsoft Office PowerPoint</Application>
  <PresentationFormat>Widescreen</PresentationFormat>
  <Paragraphs>231</Paragraphs>
  <Slides>53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Calibri Regular</vt:lpstr>
      <vt:lpstr>ＭＳ Ｐゴシック</vt:lpstr>
      <vt:lpstr>Arial</vt:lpstr>
      <vt:lpstr>Calibri</vt:lpstr>
      <vt:lpstr>Calibri Light</vt:lpstr>
      <vt:lpstr>Roboto</vt:lpstr>
      <vt:lpstr>Verdana</vt:lpstr>
      <vt:lpstr>Office Theme</vt:lpstr>
      <vt:lpstr>LCDB7010 CONVERTING RESEARCH INTO PRACTICE </vt:lpstr>
      <vt:lpstr>One-to-one consultation</vt:lpstr>
      <vt:lpstr>Please note</vt:lpstr>
      <vt:lpstr>Analysis</vt:lpstr>
      <vt:lpstr>PowerPoint Presentation</vt:lpstr>
      <vt:lpstr>It’s the same process…</vt:lpstr>
      <vt:lpstr>PowerPoint Presentation</vt:lpstr>
      <vt:lpstr>To show line number in MS Word: </vt:lpstr>
      <vt:lpstr>PowerPoint Presentation</vt:lpstr>
      <vt:lpstr>Qualitative data analysis </vt:lpstr>
      <vt:lpstr>Why we do qualitative data analysis</vt:lpstr>
      <vt:lpstr>I and D and A</vt:lpstr>
      <vt:lpstr>Inductive</vt:lpstr>
      <vt:lpstr>Deductive</vt:lpstr>
      <vt:lpstr>Abductive</vt:lpstr>
      <vt:lpstr>Overview</vt:lpstr>
      <vt:lpstr>Advantages of Qualitative Data Analysis </vt:lpstr>
      <vt:lpstr>Disadvantages of Qualitative Data Analysis  </vt:lpstr>
      <vt:lpstr>Raw data sample - Transcript of Interview Data</vt:lpstr>
      <vt:lpstr>Step II: data reduction I</vt:lpstr>
      <vt:lpstr>Winnowing</vt:lpstr>
      <vt:lpstr>Chunks-Clusters Sample</vt:lpstr>
      <vt:lpstr>ALWAYS THINK</vt:lpstr>
      <vt:lpstr>Data Reduction </vt:lpstr>
      <vt:lpstr>Data Interpretation &amp; Themes</vt:lpstr>
      <vt:lpstr>How will it look in the end?</vt:lpstr>
      <vt:lpstr>PowerPoint Presentation</vt:lpstr>
      <vt:lpstr>Preparing and managing your data set</vt:lpstr>
      <vt:lpstr>Example…</vt:lpstr>
      <vt:lpstr>Stage 1: Initial coding </vt:lpstr>
      <vt:lpstr>Coding</vt:lpstr>
      <vt:lpstr>Coding, Categorisation and theming</vt:lpstr>
      <vt:lpstr>How to do a Deductive Thematic Analysis (Theory-Driven Qualitative Coding) </vt:lpstr>
      <vt:lpstr>Stage 2&amp;3…</vt:lpstr>
      <vt:lpstr>Framework analysis</vt:lpstr>
      <vt:lpstr>PowerPoint Presentation</vt:lpstr>
      <vt:lpstr>Qualitative research issues </vt:lpstr>
      <vt:lpstr>Software CAQDA </vt:lpstr>
      <vt:lpstr>The basic steps are as follows:</vt:lpstr>
      <vt:lpstr>What is content analysis?</vt:lpstr>
      <vt:lpstr>Data Analysis and Writing Up</vt:lpstr>
      <vt:lpstr>First time … only once</vt:lpstr>
      <vt:lpstr>A Priori or In Vivo Codes</vt:lpstr>
      <vt:lpstr>A priori codes</vt:lpstr>
      <vt:lpstr>In vivo codes</vt:lpstr>
      <vt:lpstr>Quality –of qualitative analysis looked down on …… </vt:lpstr>
      <vt:lpstr>But</vt:lpstr>
      <vt:lpstr>And therefore</vt:lpstr>
      <vt:lpstr>Meaning</vt:lpstr>
      <vt:lpstr>Triangulation</vt:lpstr>
      <vt:lpstr>Audit trail - Essential</vt:lpstr>
      <vt:lpstr>Consider negative cases</vt:lpstr>
      <vt:lpstr>Constant comparison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Helen Lee</cp:lastModifiedBy>
  <cp:revision>4</cp:revision>
  <dcterms:created xsi:type="dcterms:W3CDTF">2023-05-01T09:47:26Z</dcterms:created>
  <dcterms:modified xsi:type="dcterms:W3CDTF">2025-07-15T08:06:41Z</dcterms:modified>
</cp:coreProperties>
</file>