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8" name="Shape 148"/>
          <p:cNvSpPr/>
          <p:nvPr>
            <p:ph type="sldImg"/>
          </p:nvPr>
        </p:nvSpPr>
        <p:spPr>
          <a:xfrm>
            <a:off x="1143000" y="685800"/>
            <a:ext cx="4572000" cy="3429000"/>
          </a:xfrm>
          <a:prstGeom prst="rect">
            <a:avLst/>
          </a:prstGeom>
        </p:spPr>
        <p:txBody>
          <a:bodyPr/>
          <a:lstStyle/>
          <a:p>
            <a:pPr/>
          </a:p>
        </p:txBody>
      </p:sp>
      <p:sp>
        <p:nvSpPr>
          <p:cNvPr id="149" name="Shape 14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Avocados and limes"/>
          <p:cNvSpPr/>
          <p:nvPr>
            <p:ph type="pic" idx="21"/>
          </p:nvPr>
        </p:nvSpPr>
        <p:spPr>
          <a:xfrm>
            <a:off x="-1155700" y="-1295400"/>
            <a:ext cx="26746200" cy="16018933"/>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Bowl with salmon cakes, salad and houmous"/>
          <p:cNvSpPr/>
          <p:nvPr>
            <p:ph type="pic" idx="21"/>
          </p:nvPr>
        </p:nvSpPr>
        <p:spPr>
          <a:xfrm>
            <a:off x="10972800" y="-203200"/>
            <a:ext cx="12144837" cy="14135100"/>
          </a:xfrm>
          <a:prstGeom prst="rect">
            <a:avLst/>
          </a:prstGeom>
        </p:spPr>
        <p:txBody>
          <a:bodyPr lIns="91439" tIns="45719" rIns="91439" bIns="45719">
            <a:noAutofit/>
          </a:bodyPr>
          <a:lstStyle/>
          <a:p>
            <a:pPr/>
          </a:p>
        </p:txBody>
      </p:sp>
      <p:sp>
        <p:nvSpPr>
          <p:cNvPr id="33"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Subtitle"/>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1"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62" name="Bowl of pappardelle pasta with parsley butter, roasted hazelnuts and shaved parmesan cheese"/>
          <p:cNvSpPr/>
          <p:nvPr>
            <p:ph type="pic" idx="22"/>
          </p:nvPr>
        </p:nvSpPr>
        <p:spPr>
          <a:xfrm>
            <a:off x="12192000" y="-407266"/>
            <a:ext cx="10916874" cy="14555832"/>
          </a:xfrm>
          <a:prstGeom prst="rect">
            <a:avLst/>
          </a:prstGeom>
        </p:spPr>
        <p:txBody>
          <a:bodyPr lIns="91439" tIns="45719" rIns="91439" bIns="45719">
            <a:noAutofit/>
          </a:bodyPr>
          <a:lstStyle/>
          <a:p>
            <a:pPr/>
          </a:p>
        </p:txBody>
      </p:sp>
      <p:sp>
        <p:nvSpPr>
          <p:cNvPr id="6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7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7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Slide Title"/>
          <p:cNvSpPr txBox="1"/>
          <p:nvPr>
            <p:ph type="title" hasCustomPrompt="1"/>
          </p:nvPr>
        </p:nvSpPr>
        <p:spPr>
          <a:xfrm>
            <a:off x="1206500" y="1079500"/>
            <a:ext cx="21971000" cy="1434949"/>
          </a:xfrm>
          <a:prstGeom prst="rect">
            <a:avLst/>
          </a:prstGeom>
        </p:spPr>
        <p:txBody>
          <a:bodyPr/>
          <a:lstStyle/>
          <a:p>
            <a:pPr/>
            <a:r>
              <a:t>Slide Title</a:t>
            </a:r>
          </a:p>
        </p:txBody>
      </p:sp>
      <p:sp>
        <p:nvSpPr>
          <p:cNvPr id="80"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88" name="Agenda Title"/>
          <p:cNvSpPr txBox="1"/>
          <p:nvPr>
            <p:ph type="title" hasCustomPrompt="1"/>
          </p:nvPr>
        </p:nvSpPr>
        <p:spPr>
          <a:xfrm>
            <a:off x="1206500" y="1079500"/>
            <a:ext cx="21971000" cy="1435100"/>
          </a:xfrm>
          <a:prstGeom prst="rect">
            <a:avLst/>
          </a:prstGeom>
        </p:spPr>
        <p:txBody>
          <a:bodyPr/>
          <a:lstStyle/>
          <a:p>
            <a:pPr/>
            <a:r>
              <a:t>Agenda Title</a:t>
            </a:r>
          </a:p>
        </p:txBody>
      </p:sp>
      <p:sp>
        <p:nvSpPr>
          <p:cNvPr id="89" name="Agenda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9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9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06" name="Body Level One…"/>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b="1" spc="-250" sz="25000"/>
            </a:lvl1pPr>
            <a:lvl2pPr marL="0" indent="457200" algn="ctr">
              <a:lnSpc>
                <a:spcPct val="80000"/>
              </a:lnSpc>
              <a:spcBef>
                <a:spcPts val="0"/>
              </a:spcBef>
              <a:buSzTx/>
              <a:buNone/>
              <a:defRPr b="1" spc="-250" sz="25000"/>
            </a:lvl2pPr>
            <a:lvl3pPr marL="0" indent="914400" algn="ctr">
              <a:lnSpc>
                <a:spcPct val="80000"/>
              </a:lnSpc>
              <a:spcBef>
                <a:spcPts val="0"/>
              </a:spcBef>
              <a:buSzTx/>
              <a:buNone/>
              <a:defRPr b="1" spc="-250" sz="25000"/>
            </a:lvl3pPr>
            <a:lvl4pPr marL="0" indent="1371600" algn="ctr">
              <a:lnSpc>
                <a:spcPct val="80000"/>
              </a:lnSpc>
              <a:spcBef>
                <a:spcPts val="0"/>
              </a:spcBef>
              <a:buSzTx/>
              <a:buNone/>
              <a:defRPr b="1" spc="-250" sz="25000"/>
            </a:lvl4pPr>
            <a:lvl5pPr marL="0" indent="182880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07"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5" name="Attribution"/>
          <p:cNvSpPr txBox="1"/>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16" name="Body Level One…"/>
          <p:cNvSpPr txBox="1"/>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12700">
              <a:spcBef>
                <a:spcPts val="0"/>
              </a:spcBef>
              <a:buSzTx/>
              <a:buNone/>
              <a:defRPr spc="-170" sz="8500">
                <a:latin typeface="Helvetica Neue Medium"/>
                <a:ea typeface="Helvetica Neue Medium"/>
                <a:cs typeface="Helvetica Neue Medium"/>
                <a:sym typeface="Helvetica Neue Medium"/>
              </a:defRPr>
            </a:lvl2pPr>
            <a:lvl3pPr marL="638923" indent="444500">
              <a:spcBef>
                <a:spcPts val="0"/>
              </a:spcBef>
              <a:buSzTx/>
              <a:buNone/>
              <a:defRPr spc="-170" sz="8500">
                <a:latin typeface="Helvetica Neue Medium"/>
                <a:ea typeface="Helvetica Neue Medium"/>
                <a:cs typeface="Helvetica Neue Medium"/>
                <a:sym typeface="Helvetica Neue Medium"/>
              </a:defRPr>
            </a:lvl3pPr>
            <a:lvl4pPr marL="638923" indent="901700">
              <a:spcBef>
                <a:spcPts val="0"/>
              </a:spcBef>
              <a:buSzTx/>
              <a:buNone/>
              <a:defRPr spc="-170" sz="8500">
                <a:latin typeface="Helvetica Neue Medium"/>
                <a:ea typeface="Helvetica Neue Medium"/>
                <a:cs typeface="Helvetica Neue Medium"/>
                <a:sym typeface="Helvetica Neue Medium"/>
              </a:defRPr>
            </a:lvl4pPr>
            <a:lvl5pPr marL="638923" indent="1358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4" name="Bowl of salad with fried rice, boiled eggs and chopsticks"/>
          <p:cNvSpPr/>
          <p:nvPr>
            <p:ph type="pic" sz="quarter" idx="21"/>
          </p:nvPr>
        </p:nvSpPr>
        <p:spPr>
          <a:xfrm>
            <a:off x="15760700" y="1016000"/>
            <a:ext cx="7439099" cy="5949678"/>
          </a:xfrm>
          <a:prstGeom prst="rect">
            <a:avLst/>
          </a:prstGeom>
        </p:spPr>
        <p:txBody>
          <a:bodyPr lIns="91439" tIns="45719" rIns="91439" bIns="45719">
            <a:noAutofit/>
          </a:bodyPr>
          <a:lstStyle/>
          <a:p>
            <a:pPr/>
          </a:p>
        </p:txBody>
      </p:sp>
      <p:sp>
        <p:nvSpPr>
          <p:cNvPr id="125" name="Bowl with salmon cakes, salad and houmous "/>
          <p:cNvSpPr/>
          <p:nvPr>
            <p:ph type="pic" sz="half" idx="22"/>
          </p:nvPr>
        </p:nvSpPr>
        <p:spPr>
          <a:xfrm>
            <a:off x="13500100" y="3978275"/>
            <a:ext cx="10439400" cy="12150181"/>
          </a:xfrm>
          <a:prstGeom prst="rect">
            <a:avLst/>
          </a:prstGeom>
        </p:spPr>
        <p:txBody>
          <a:bodyPr lIns="91439" tIns="45719" rIns="91439" bIns="45719">
            <a:noAutofit/>
          </a:bodyPr>
          <a:lstStyle/>
          <a:p>
            <a:pPr/>
          </a:p>
        </p:txBody>
      </p:sp>
      <p:sp>
        <p:nvSpPr>
          <p:cNvPr id="126" name="Bowl of pappardelle pasta with parsley butter, roasted hazelnuts and shaved parmesan cheese"/>
          <p:cNvSpPr/>
          <p:nvPr>
            <p:ph type="pic" idx="23"/>
          </p:nvPr>
        </p:nvSpPr>
        <p:spPr>
          <a:xfrm>
            <a:off x="-139700" y="495300"/>
            <a:ext cx="16611600" cy="12458700"/>
          </a:xfrm>
          <a:prstGeom prst="rect">
            <a:avLst/>
          </a:prstGeom>
        </p:spPr>
        <p:txBody>
          <a:bodyPr lIns="91439" tIns="45719" rIns="91439" bIns="45719">
            <a:noAutofit/>
          </a:bodyPr>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4" name="bowl of salad with fried rice, boiled eggs and chopsticks"/>
          <p:cNvSpPr/>
          <p:nvPr>
            <p:ph type="pic" idx="21"/>
          </p:nvPr>
        </p:nvSpPr>
        <p:spPr>
          <a:xfrm>
            <a:off x="-1333500" y="-5524500"/>
            <a:ext cx="27051000" cy="21640800"/>
          </a:xfrm>
          <a:prstGeom prst="rect">
            <a:avLst/>
          </a:prstGeom>
        </p:spPr>
        <p:txBody>
          <a:bodyPr lIns="91439" tIns="45719" rIns="91439" bIns="45719">
            <a:noAutofit/>
          </a:bodyPr>
          <a:lstStyle/>
          <a:p>
            <a:pPr/>
          </a:p>
        </p:txBody>
      </p:sp>
      <p:sp>
        <p:nvSpPr>
          <p:cNvPr id="13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defTabSz="584200">
              <a:defRPr sz="1800">
                <a:solidFill>
                  <a:srgbClr val="000000"/>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 Id="rId3" Type="http://schemas.openxmlformats.org/officeDocument/2006/relationships/image" Target="../media/image5.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 Id="rId3" Type="http://schemas.openxmlformats.org/officeDocument/2006/relationships/image" Target="../media/image11.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easc.nhs.wales/" TargetMode="External"/><Relationship Id="rId3" Type="http://schemas.openxmlformats.org/officeDocument/2006/relationships/hyperlink" Target="https://www.mindtools.com/a3mi00v/5-whys" TargetMode="Externa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1" name="Simon Worth 27th February 2024"/>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Simon Worth 27th February 2024</a:t>
            </a:r>
          </a:p>
        </p:txBody>
      </p:sp>
      <p:sp>
        <p:nvSpPr>
          <p:cNvPr id="152" name="Navigating Change with Precision"/>
          <p:cNvSpPr txBox="1"/>
          <p:nvPr>
            <p:ph type="ctrTitle"/>
          </p:nvPr>
        </p:nvSpPr>
        <p:spPr>
          <a:xfrm>
            <a:off x="1818818" y="2435031"/>
            <a:ext cx="21971004" cy="4648201"/>
          </a:xfrm>
          <a:prstGeom prst="rect">
            <a:avLst/>
          </a:prstGeom>
        </p:spPr>
        <p:txBody>
          <a:bodyPr/>
          <a:lstStyle/>
          <a:p>
            <a:pPr/>
            <a:r>
              <a:t>Navigating Change with Precision</a:t>
            </a:r>
          </a:p>
        </p:txBody>
      </p:sp>
      <p:sp>
        <p:nvSpPr>
          <p:cNvPr id="153" name="Exploring Strategies for Leading Change Amidst Internal Challenges"/>
          <p:cNvSpPr txBox="1"/>
          <p:nvPr>
            <p:ph type="subTitle" sz="quarter" idx="1"/>
          </p:nvPr>
        </p:nvSpPr>
        <p:spPr>
          <a:xfrm>
            <a:off x="1942235" y="7223190"/>
            <a:ext cx="21230108" cy="1905001"/>
          </a:xfrm>
          <a:prstGeom prst="rect">
            <a:avLst/>
          </a:prstGeom>
        </p:spPr>
        <p:txBody>
          <a:bodyPr/>
          <a:lstStyle>
            <a:lvl1pPr defTabSz="2438338">
              <a:lnSpc>
                <a:spcPct val="80000"/>
              </a:lnSpc>
              <a:defRPr spc="-102" sz="5100"/>
            </a:lvl1pPr>
          </a:lstStyle>
          <a:p>
            <a:pPr/>
            <a:r>
              <a:t>Exploring Strategies for Leading Change Amidst Internal Challenges</a:t>
            </a:r>
          </a:p>
        </p:txBody>
      </p:sp>
      <p:pic>
        <p:nvPicPr>
          <p:cNvPr id="154" name="th-3804856270.jpeg" descr="th-3804856270.jpeg"/>
          <p:cNvPicPr>
            <a:picLocks noChangeAspect="1"/>
          </p:cNvPicPr>
          <p:nvPr/>
        </p:nvPicPr>
        <p:blipFill>
          <a:blip r:embed="rId2">
            <a:extLst/>
          </a:blip>
          <a:stretch>
            <a:fillRect/>
          </a:stretch>
        </p:blipFill>
        <p:spPr>
          <a:xfrm>
            <a:off x="18073530" y="-1742"/>
            <a:ext cx="6303307" cy="3896349"/>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Navigating Change with Precision"/>
          <p:cNvSpPr txBox="1"/>
          <p:nvPr>
            <p:ph type="title"/>
          </p:nvPr>
        </p:nvSpPr>
        <p:spPr>
          <a:prstGeom prst="rect">
            <a:avLst/>
          </a:prstGeom>
        </p:spPr>
        <p:txBody>
          <a:bodyPr/>
          <a:lstStyle>
            <a:lvl1pPr defTabSz="1828754">
              <a:defRPr spc="-174" sz="8700"/>
            </a:lvl1pPr>
          </a:lstStyle>
          <a:p>
            <a:pPr/>
            <a:r>
              <a:t>Navigating Change with Precision</a:t>
            </a:r>
          </a:p>
        </p:txBody>
      </p:sp>
      <p:sp>
        <p:nvSpPr>
          <p:cNvPr id="157" name="3 key areas of the assessment component"/>
          <p:cNvSpPr txBox="1"/>
          <p:nvPr>
            <p:ph type="body" idx="21"/>
          </p:nvPr>
        </p:nvSpPr>
        <p:spPr>
          <a:xfrm>
            <a:off x="1206500" y="2355185"/>
            <a:ext cx="21971000" cy="934780"/>
          </a:xfrm>
          <a:prstGeom prst="rect">
            <a:avLst/>
          </a:prstGeom>
          <a:extLst>
            <a:ext uri="{C572A759-6A51-4108-AA02-DFA0A04FC94B}">
              <ma14:wrappingTextBoxFlag xmlns:ma14="http://schemas.microsoft.com/office/mac/drawingml/2011/main" val="1"/>
            </a:ext>
          </a:extLst>
        </p:spPr>
        <p:txBody>
          <a:bodyPr/>
          <a:lstStyle/>
          <a:p>
            <a:pPr/>
            <a:r>
              <a:t>3 key areas of the assessment component</a:t>
            </a:r>
          </a:p>
        </p:txBody>
      </p:sp>
      <p:sp>
        <p:nvSpPr>
          <p:cNvPr id="158" name="Identifying and critically analysing the range of strategies you have considered for leading change in the context of challenges to the organisation from within your organisation.…"/>
          <p:cNvSpPr txBox="1"/>
          <p:nvPr>
            <p:ph type="body" idx="1"/>
          </p:nvPr>
        </p:nvSpPr>
        <p:spPr>
          <a:xfrm>
            <a:off x="1206500" y="4243609"/>
            <a:ext cx="21971000" cy="8256012"/>
          </a:xfrm>
          <a:prstGeom prst="rect">
            <a:avLst/>
          </a:prstGeom>
        </p:spPr>
        <p:txBody>
          <a:bodyPr/>
          <a:lstStyle/>
          <a:p>
            <a:pPr marL="419811" indent="-419811" defTabSz="457200">
              <a:lnSpc>
                <a:spcPct val="200000"/>
              </a:lnSpc>
              <a:spcBef>
                <a:spcPts val="1200"/>
              </a:spcBef>
              <a:buSzPct val="100000"/>
              <a:buAutoNum type="arabicPeriod" startAt="1"/>
              <a:defRPr spc="0" sz="3566">
                <a:latin typeface="Arial"/>
                <a:ea typeface="Arial"/>
                <a:cs typeface="Arial"/>
                <a:sym typeface="Arial"/>
              </a:defRPr>
            </a:pPr>
            <a:r>
              <a:t>Identifying and critically analysing the range of strategies you have considered for leading change in the context of challenges to the organisation from within your organisation.</a:t>
            </a:r>
          </a:p>
          <a:p>
            <a:pPr marL="419811" indent="-419811" defTabSz="457200">
              <a:lnSpc>
                <a:spcPct val="200000"/>
              </a:lnSpc>
              <a:spcBef>
                <a:spcPts val="1200"/>
              </a:spcBef>
              <a:buSzPct val="100000"/>
              <a:buAutoNum type="arabicPeriod" startAt="1"/>
              <a:defRPr spc="0" sz="3566">
                <a:latin typeface="Arial"/>
                <a:ea typeface="Arial"/>
                <a:cs typeface="Arial"/>
                <a:sym typeface="Arial"/>
              </a:defRPr>
            </a:pPr>
            <a:r>
              <a:t>This analysis should consider how successful the change project has been in the context of challenges experienced from within the organisation and include consideration of the needs of a range of stakeholders</a:t>
            </a:r>
          </a:p>
          <a:p>
            <a:pPr marL="419811" indent="-419811" defTabSz="457200">
              <a:lnSpc>
                <a:spcPct val="200000"/>
              </a:lnSpc>
              <a:spcBef>
                <a:spcPts val="1200"/>
              </a:spcBef>
              <a:buSzPct val="100000"/>
              <a:buAutoNum type="arabicPeriod" startAt="1"/>
              <a:defRPr spc="0" sz="3566">
                <a:latin typeface="Arial"/>
                <a:ea typeface="Arial"/>
                <a:cs typeface="Arial"/>
                <a:sym typeface="Arial"/>
              </a:defRPr>
            </a:pPr>
            <a:r>
              <a:t>This reflection should identify areas for improvement in relation to leadership and change.</a:t>
            </a:r>
          </a:p>
        </p:txBody>
      </p:sp>
      <p:pic>
        <p:nvPicPr>
          <p:cNvPr id="159" name="th-1515562760.jpeg" descr="th-1515562760.jpeg"/>
          <p:cNvPicPr>
            <a:picLocks noChangeAspect="1"/>
          </p:cNvPicPr>
          <p:nvPr/>
        </p:nvPicPr>
        <p:blipFill>
          <a:blip r:embed="rId2">
            <a:extLst/>
          </a:blip>
          <a:stretch>
            <a:fillRect/>
          </a:stretch>
        </p:blipFill>
        <p:spPr>
          <a:xfrm>
            <a:off x="16069795" y="9618781"/>
            <a:ext cx="8405002" cy="4131573"/>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Introduction"/>
          <p:cNvSpPr txBox="1"/>
          <p:nvPr>
            <p:ph type="title"/>
          </p:nvPr>
        </p:nvSpPr>
        <p:spPr>
          <a:prstGeom prst="rect">
            <a:avLst/>
          </a:prstGeom>
        </p:spPr>
        <p:txBody>
          <a:bodyPr/>
          <a:lstStyle/>
          <a:p>
            <a:pPr/>
            <a:r>
              <a:t>Introduction</a:t>
            </a:r>
          </a:p>
        </p:txBody>
      </p:sp>
      <p:sp>
        <p:nvSpPr>
          <p:cNvPr id="162" name="Quality Improvement"/>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Quality Improvement</a:t>
            </a:r>
          </a:p>
        </p:txBody>
      </p:sp>
      <p:sp>
        <p:nvSpPr>
          <p:cNvPr id="163" name="Patient contact = patient contact report (PCR)…"/>
          <p:cNvSpPr txBox="1"/>
          <p:nvPr/>
        </p:nvSpPr>
        <p:spPr>
          <a:xfrm>
            <a:off x="1830435" y="4527824"/>
            <a:ext cx="18666569" cy="693201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609600" indent="-609600" algn="l">
              <a:lnSpc>
                <a:spcPct val="90000"/>
              </a:lnSpc>
              <a:spcBef>
                <a:spcPts val="4500"/>
              </a:spcBef>
              <a:buSzPct val="123000"/>
              <a:buChar char="-"/>
              <a:defRPr sz="4800">
                <a:solidFill>
                  <a:srgbClr val="000000"/>
                </a:solidFill>
              </a:defRPr>
            </a:pPr>
            <a:r>
              <a:t>Patient contact = patient contact report (PCR)</a:t>
            </a:r>
          </a:p>
          <a:p>
            <a:pPr marL="609600" indent="-609600" algn="l">
              <a:lnSpc>
                <a:spcPct val="90000"/>
              </a:lnSpc>
              <a:spcBef>
                <a:spcPts val="4500"/>
              </a:spcBef>
              <a:buSzPct val="123000"/>
              <a:buChar char="-"/>
              <a:defRPr sz="4800">
                <a:solidFill>
                  <a:srgbClr val="000000"/>
                </a:solidFill>
              </a:defRPr>
            </a:pPr>
            <a:r>
              <a:t>Historically pen and paper</a:t>
            </a:r>
          </a:p>
          <a:p>
            <a:pPr marL="609600" indent="-609600" algn="l">
              <a:lnSpc>
                <a:spcPct val="90000"/>
              </a:lnSpc>
              <a:spcBef>
                <a:spcPts val="4500"/>
              </a:spcBef>
              <a:buSzPct val="123000"/>
              <a:buChar char="-"/>
              <a:defRPr sz="4800">
                <a:solidFill>
                  <a:srgbClr val="000000"/>
                </a:solidFill>
              </a:defRPr>
            </a:pPr>
            <a:r>
              <a:t>Now digital with an ‘app’ (ePCR)</a:t>
            </a:r>
          </a:p>
          <a:p>
            <a:pPr marL="609600" indent="-609600" algn="l">
              <a:lnSpc>
                <a:spcPct val="90000"/>
              </a:lnSpc>
              <a:spcBef>
                <a:spcPts val="4500"/>
              </a:spcBef>
              <a:buSzPct val="123000"/>
              <a:buChar char="-"/>
              <a:defRPr sz="4800">
                <a:solidFill>
                  <a:srgbClr val="000000"/>
                </a:solidFill>
              </a:defRPr>
            </a:pPr>
            <a:r>
              <a:t>Potential to capture vast amounts of data</a:t>
            </a:r>
          </a:p>
          <a:p>
            <a:pPr marL="609600" indent="-609600" algn="l">
              <a:lnSpc>
                <a:spcPct val="90000"/>
              </a:lnSpc>
              <a:spcBef>
                <a:spcPts val="4500"/>
              </a:spcBef>
              <a:buSzPct val="123000"/>
              <a:buChar char="-"/>
              <a:defRPr sz="4800">
                <a:solidFill>
                  <a:srgbClr val="000000"/>
                </a:solidFill>
              </a:defRPr>
            </a:pPr>
            <a:r>
              <a:t>A ‘tool’ to monitor quality of care</a:t>
            </a:r>
          </a:p>
          <a:p>
            <a:pPr marL="609600" indent="-609600" algn="l">
              <a:lnSpc>
                <a:spcPct val="90000"/>
              </a:lnSpc>
              <a:spcBef>
                <a:spcPts val="4500"/>
              </a:spcBef>
              <a:buSzPct val="123000"/>
              <a:buChar char="-"/>
              <a:defRPr sz="4800">
                <a:solidFill>
                  <a:srgbClr val="000000"/>
                </a:solidFill>
              </a:defRPr>
            </a:pPr>
            <a:r>
              <a:t>Thus provides a framework to measure a standard</a:t>
            </a:r>
            <a:r>
              <a:rPr baseline="31999"/>
              <a:t>1</a:t>
            </a:r>
            <a:r>
              <a:t>….  </a:t>
            </a:r>
          </a:p>
        </p:txBody>
      </p:sp>
      <p:pic>
        <p:nvPicPr>
          <p:cNvPr id="164" name="th-3544960936.jpeg" descr="th-3544960936.jpeg"/>
          <p:cNvPicPr>
            <a:picLocks noChangeAspect="1"/>
          </p:cNvPicPr>
          <p:nvPr/>
        </p:nvPicPr>
        <p:blipFill>
          <a:blip r:embed="rId2">
            <a:extLst/>
          </a:blip>
          <a:stretch>
            <a:fillRect/>
          </a:stretch>
        </p:blipFill>
        <p:spPr>
          <a:xfrm>
            <a:off x="16073333" y="928918"/>
            <a:ext cx="7180748" cy="3787314"/>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Contextual Background"/>
          <p:cNvSpPr txBox="1"/>
          <p:nvPr>
            <p:ph type="title"/>
          </p:nvPr>
        </p:nvSpPr>
        <p:spPr>
          <a:prstGeom prst="rect">
            <a:avLst/>
          </a:prstGeom>
        </p:spPr>
        <p:txBody>
          <a:bodyPr/>
          <a:lstStyle/>
          <a:p>
            <a:pPr/>
            <a:r>
              <a:t>Contextual Background</a:t>
            </a:r>
          </a:p>
        </p:txBody>
      </p:sp>
      <p:sp>
        <p:nvSpPr>
          <p:cNvPr id="167" name="Change should not be a dirty word"/>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lvl1pPr>
              <a:defRPr sz="4800"/>
            </a:lvl1pPr>
          </a:lstStyle>
          <a:p>
            <a:pPr/>
            <a:r>
              <a:t>Change should not be a dirty word</a:t>
            </a:r>
          </a:p>
        </p:txBody>
      </p:sp>
      <p:sp>
        <p:nvSpPr>
          <p:cNvPr id="168" name="Change is difficult2…"/>
          <p:cNvSpPr txBox="1"/>
          <p:nvPr>
            <p:ph type="body" idx="1"/>
          </p:nvPr>
        </p:nvSpPr>
        <p:spPr>
          <a:prstGeom prst="rect">
            <a:avLst/>
          </a:prstGeom>
        </p:spPr>
        <p:txBody>
          <a:bodyPr/>
          <a:lstStyle/>
          <a:p>
            <a:pPr/>
            <a:r>
              <a:t>Change is difficult</a:t>
            </a:r>
            <a:r>
              <a:rPr baseline="31999"/>
              <a:t>2</a:t>
            </a:r>
          </a:p>
          <a:p>
            <a:pPr/>
            <a:r>
              <a:t>The human model ver: 24.7.365</a:t>
            </a:r>
          </a:p>
          <a:p>
            <a:pPr/>
            <a:r>
              <a:t>The staff moral and happiness continuum</a:t>
            </a:r>
            <a:r>
              <a:rPr baseline="31999"/>
              <a:t>3</a:t>
            </a:r>
          </a:p>
          <a:p>
            <a:pPr/>
            <a:r>
              <a:t>Compliance = care *</a:t>
            </a:r>
          </a:p>
        </p:txBody>
      </p:sp>
      <p:pic>
        <p:nvPicPr>
          <p:cNvPr id="169" name="th-2725819518.jpeg" descr="th-2725819518.jpeg"/>
          <p:cNvPicPr>
            <a:picLocks noChangeAspect="1"/>
          </p:cNvPicPr>
          <p:nvPr/>
        </p:nvPicPr>
        <p:blipFill>
          <a:blip r:embed="rId2">
            <a:extLst/>
          </a:blip>
          <a:stretch>
            <a:fillRect/>
          </a:stretch>
        </p:blipFill>
        <p:spPr>
          <a:xfrm>
            <a:off x="16042304" y="1342924"/>
            <a:ext cx="7212322" cy="5249475"/>
          </a:xfrm>
          <a:prstGeom prst="rect">
            <a:avLst/>
          </a:prstGeom>
          <a:ln w="12700">
            <a:miter lim="400000"/>
          </a:ln>
        </p:spPr>
      </p:pic>
      <p:pic>
        <p:nvPicPr>
          <p:cNvPr id="170" name="th-2367793087.jpeg" descr="th-2367793087.jpeg"/>
          <p:cNvPicPr>
            <a:picLocks noChangeAspect="1"/>
          </p:cNvPicPr>
          <p:nvPr/>
        </p:nvPicPr>
        <p:blipFill>
          <a:blip r:embed="rId3">
            <a:extLst/>
          </a:blip>
          <a:stretch>
            <a:fillRect/>
          </a:stretch>
        </p:blipFill>
        <p:spPr>
          <a:xfrm>
            <a:off x="-913822" y="10275289"/>
            <a:ext cx="6019801" cy="3009901"/>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Importance of Change Leadership"/>
          <p:cNvSpPr txBox="1"/>
          <p:nvPr>
            <p:ph type="title"/>
          </p:nvPr>
        </p:nvSpPr>
        <p:spPr>
          <a:prstGeom prst="rect">
            <a:avLst/>
          </a:prstGeom>
        </p:spPr>
        <p:txBody>
          <a:bodyPr/>
          <a:lstStyle/>
          <a:p>
            <a:pPr/>
            <a:r>
              <a:t>Importance of Change Leadership</a:t>
            </a:r>
          </a:p>
        </p:txBody>
      </p:sp>
      <p:sp>
        <p:nvSpPr>
          <p:cNvPr id="173" name="To effectively overcoming internal challenge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lvl1pPr defTabSz="421004">
              <a:defRPr sz="2805"/>
            </a:lvl1pPr>
          </a:lstStyle>
          <a:p>
            <a:pPr/>
            <a:r>
              <a:t>To effectively overcoming internal challenges</a:t>
            </a:r>
          </a:p>
        </p:txBody>
      </p:sp>
      <p:sp>
        <p:nvSpPr>
          <p:cNvPr id="174" name="Adaptability and Resilience: Leaders guide teams in embracing change as a constant, fostering a mindset that welcomes challenges as opportunities for growth.…"/>
          <p:cNvSpPr txBox="1"/>
          <p:nvPr>
            <p:ph type="body" idx="1"/>
          </p:nvPr>
        </p:nvSpPr>
        <p:spPr>
          <a:xfrm>
            <a:off x="1206500" y="4126040"/>
            <a:ext cx="21971000" cy="8256012"/>
          </a:xfrm>
          <a:prstGeom prst="rect">
            <a:avLst/>
          </a:prstGeom>
        </p:spPr>
        <p:txBody>
          <a:bodyPr/>
          <a:lstStyle/>
          <a:p>
            <a:pPr marL="0" indent="0" defTabSz="355600">
              <a:lnSpc>
                <a:spcPct val="150000"/>
              </a:lnSpc>
              <a:spcBef>
                <a:spcPts val="0"/>
              </a:spcBef>
              <a:buSzTx/>
              <a:buNone/>
              <a:defRPr sz="2000"/>
            </a:pPr>
          </a:p>
          <a:p>
            <a:pPr marL="240770" indent="-240770" defTabSz="355600">
              <a:lnSpc>
                <a:spcPct val="150000"/>
              </a:lnSpc>
              <a:spcBef>
                <a:spcPts val="0"/>
              </a:spcBef>
              <a:buSzPct val="100000"/>
              <a:buAutoNum type="arabicPeriod" startAt="1"/>
              <a:defRPr sz="2000"/>
            </a:pPr>
            <a:r>
              <a:t>Adaptability and Resilience: Leaders guide teams in embracing change as a constant, fostering a mindset that welcomes challenges as opportunities for growth.</a:t>
            </a:r>
          </a:p>
          <a:p>
            <a:pPr marL="240770" indent="-240770" defTabSz="355600">
              <a:lnSpc>
                <a:spcPct val="150000"/>
              </a:lnSpc>
              <a:spcBef>
                <a:spcPts val="0"/>
              </a:spcBef>
              <a:buSzPct val="100000"/>
              <a:buAutoNum type="arabicPeriod" startAt="1"/>
              <a:defRPr sz="2000"/>
            </a:pPr>
            <a:r>
              <a:t>Alignment with Organisational Goals: Leaders help in articulating a clear vision, ensuring that the changes contribute positively to the long-term success of the organisation.</a:t>
            </a:r>
          </a:p>
          <a:p>
            <a:pPr marL="240770" indent="-240770" defTabSz="355600">
              <a:lnSpc>
                <a:spcPct val="150000"/>
              </a:lnSpc>
              <a:spcBef>
                <a:spcPts val="0"/>
              </a:spcBef>
              <a:buSzPct val="100000"/>
              <a:buAutoNum type="arabicPeriod" startAt="1"/>
              <a:defRPr sz="2000"/>
            </a:pPr>
            <a:r>
              <a:t>Employee Engagement: Effective communication and involvement, they build trust, reduce resistance, and encourage active participation in the change process.</a:t>
            </a:r>
          </a:p>
          <a:p>
            <a:pPr marL="240770" indent="-240770" defTabSz="355600">
              <a:lnSpc>
                <a:spcPct val="150000"/>
              </a:lnSpc>
              <a:spcBef>
                <a:spcPts val="0"/>
              </a:spcBef>
              <a:buSzPct val="100000"/>
              <a:buAutoNum type="arabicPeriod" startAt="1"/>
              <a:defRPr sz="2000"/>
            </a:pPr>
            <a:r>
              <a:t>Crisis Management: They help manage crises efficiently, minimising negative impacts on the organisation.</a:t>
            </a:r>
          </a:p>
          <a:p>
            <a:pPr marL="240770" indent="-240770" defTabSz="355600">
              <a:lnSpc>
                <a:spcPct val="150000"/>
              </a:lnSpc>
              <a:spcBef>
                <a:spcPts val="0"/>
              </a:spcBef>
              <a:buSzPct val="100000"/>
              <a:buAutoNum type="arabicPeriod" startAt="1"/>
              <a:defRPr sz="2000"/>
            </a:pPr>
            <a:r>
              <a:t>Innovation and Creativity: Fostering a culture that encourages creativity and new ideas, they empower teams to develop innovative solutions to internal challenges, promoting continuous improvement.</a:t>
            </a:r>
          </a:p>
          <a:p>
            <a:pPr marL="240770" indent="-240770" defTabSz="355600">
              <a:lnSpc>
                <a:spcPct val="150000"/>
              </a:lnSpc>
              <a:spcBef>
                <a:spcPts val="0"/>
              </a:spcBef>
              <a:buSzPct val="100000"/>
              <a:buAutoNum type="arabicPeriod" startAt="1"/>
              <a:defRPr sz="2000"/>
            </a:pPr>
            <a:r>
              <a:t>Efficient Resource Allocation: They ensure that resources are aligned with the most critical aspects of the change process, optimising efficiency and minimising wasted efforts.</a:t>
            </a:r>
          </a:p>
          <a:p>
            <a:pPr marL="240770" indent="-240770" defTabSz="355600">
              <a:lnSpc>
                <a:spcPct val="150000"/>
              </a:lnSpc>
              <a:spcBef>
                <a:spcPts val="0"/>
              </a:spcBef>
              <a:buSzPct val="100000"/>
              <a:buAutoNum type="arabicPeriod" startAt="1"/>
              <a:defRPr sz="2000"/>
            </a:pPr>
            <a:r>
              <a:t>Organisational Learning: Leaders encourage reflection on past challenges, promoting a learning mindset that allows the organisation to evolve and improve based on experience.</a:t>
            </a:r>
          </a:p>
          <a:p>
            <a:pPr marL="240770" indent="-240770" defTabSz="355600">
              <a:lnSpc>
                <a:spcPct val="150000"/>
              </a:lnSpc>
              <a:spcBef>
                <a:spcPts val="0"/>
              </a:spcBef>
              <a:buSzPct val="100000"/>
              <a:buAutoNum type="arabicPeriod" startAt="1"/>
              <a:defRPr sz="2000"/>
            </a:pPr>
            <a:r>
              <a:t>Stakeholder Management: To ensures a collaborative approach and minimises potential resistance from key stakeholders.</a:t>
            </a:r>
          </a:p>
          <a:p>
            <a:pPr marL="240770" indent="-240770" defTabSz="355600">
              <a:lnSpc>
                <a:spcPct val="150000"/>
              </a:lnSpc>
              <a:spcBef>
                <a:spcPts val="0"/>
              </a:spcBef>
              <a:buSzPct val="100000"/>
              <a:buAutoNum type="arabicPeriod" startAt="1"/>
              <a:defRPr sz="2000"/>
            </a:pPr>
            <a:r>
              <a:t>Communication and Transparency: communicate the reasons for change, the expected outcomes, and the steps involved, fostering understanding and reducing uncertainty among team members.</a:t>
            </a:r>
          </a:p>
          <a:p>
            <a:pPr marL="240770" indent="-240770" defTabSz="355600">
              <a:lnSpc>
                <a:spcPct val="150000"/>
              </a:lnSpc>
              <a:spcBef>
                <a:spcPts val="0"/>
              </a:spcBef>
              <a:buSzPct val="100000"/>
              <a:buAutoNum type="arabicPeriod" startAt="1"/>
              <a:defRPr sz="2000"/>
            </a:pPr>
            <a:r>
              <a:t>Risk Management: They anticipate potential obstacles, develop contingency plans, and navigate the organisation through uncertainties, minimising the impact of unforeseen challenges.</a:t>
            </a:r>
          </a:p>
        </p:txBody>
      </p:sp>
      <p:pic>
        <p:nvPicPr>
          <p:cNvPr id="175" name="th-2144485304.jpeg" descr="th-2144485304.jpeg"/>
          <p:cNvPicPr>
            <a:picLocks noChangeAspect="1"/>
          </p:cNvPicPr>
          <p:nvPr/>
        </p:nvPicPr>
        <p:blipFill>
          <a:blip r:embed="rId2">
            <a:alphaModFix amt="99752"/>
            <a:extLst/>
          </a:blip>
          <a:stretch>
            <a:fillRect/>
          </a:stretch>
        </p:blipFill>
        <p:spPr>
          <a:xfrm>
            <a:off x="3630233" y="3256134"/>
            <a:ext cx="15234793" cy="999582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175"/>
                                        </p:tgtEl>
                                        <p:attrNameLst>
                                          <p:attrName>style.visibility</p:attrName>
                                        </p:attrNameLst>
                                      </p:cBhvr>
                                      <p:to>
                                        <p:strVal val="visible"/>
                                      </p:to>
                                    </p:set>
                                    <p:animEffect filter="fade" transition="in">
                                      <p:cBhvr>
                                        <p:cTn id="7" dur="500"/>
                                        <p:tgtEl>
                                          <p:spTgt spid="175"/>
                                        </p:tgtEl>
                                      </p:cBhvr>
                                    </p:animEffect>
                                  </p:childTnLst>
                                </p:cTn>
                              </p:par>
                            </p:childTnLst>
                          </p:cTn>
                        </p:par>
                        <p:par>
                          <p:cTn id="8" fill="hold">
                            <p:stCondLst>
                              <p:cond delay="500"/>
                            </p:stCondLst>
                            <p:childTnLst>
                              <p:par>
                                <p:cTn id="9" presetClass="exit" nodeType="afterEffect" presetID="10" grpId="2" fill="hold">
                                  <p:stCondLst>
                                    <p:cond delay="0"/>
                                  </p:stCondLst>
                                  <p:iterate type="el" backwards="0">
                                    <p:tmAbs val="0"/>
                                  </p:iterate>
                                  <p:childTnLst>
                                    <p:animEffect filter="fade" transition="out">
                                      <p:cBhvr>
                                        <p:cTn id="10" dur="500" fill="hold"/>
                                        <p:tgtEl>
                                          <p:spTgt spid="174"/>
                                        </p:tgtEl>
                                      </p:cBhvr>
                                    </p:animEffect>
                                    <p:set>
                                      <p:cBhvr>
                                        <p:cTn id="11" fill="hold">
                                          <p:stCondLst>
                                            <p:cond delay="499"/>
                                          </p:stCondLst>
                                        </p:cTn>
                                        <p:tgtEl>
                                          <p:spTgt spid="174"/>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75" grpId="1"/>
      <p:bldP build="whole" bldLvl="1" animBg="1" rev="0" advAuto="0" spid="174" grpId="2"/>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A novel concept?"/>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A novel concept?</a:t>
            </a:r>
          </a:p>
        </p:txBody>
      </p:sp>
      <p:sp>
        <p:nvSpPr>
          <p:cNvPr id="178" name="Do you understand? Or do you think you understand?…"/>
          <p:cNvSpPr txBox="1"/>
          <p:nvPr>
            <p:ph type="body" sz="half" idx="1"/>
          </p:nvPr>
        </p:nvSpPr>
        <p:spPr>
          <a:prstGeom prst="rect">
            <a:avLst/>
          </a:prstGeom>
        </p:spPr>
        <p:txBody>
          <a:bodyPr/>
          <a:lstStyle/>
          <a:p>
            <a:pPr/>
            <a:r>
              <a:t>Do you understand? Or do you think you understand? </a:t>
            </a:r>
          </a:p>
          <a:p>
            <a:pPr/>
            <a:r>
              <a:t>Intentions are honourable </a:t>
            </a:r>
          </a:p>
          <a:p>
            <a:pPr/>
            <a:r>
              <a:t>Implementation of change may seem like a good idea </a:t>
            </a:r>
          </a:p>
          <a:p>
            <a:pPr/>
            <a:r>
              <a:t>Acceptance</a:t>
            </a:r>
          </a:p>
          <a:p>
            <a:pPr/>
            <a:r>
              <a:t>Staff by-in or staff fatigue</a:t>
            </a:r>
          </a:p>
        </p:txBody>
      </p:sp>
      <p:pic>
        <p:nvPicPr>
          <p:cNvPr id="179" name="Bowl of pappardelle pasta with parsley butter, roasted hazelnuts and shaved parmesan cheese" descr="Bowl of pappardelle pasta with parsley butter, roasted hazelnuts and shaved parmesan cheese"/>
          <p:cNvPicPr>
            <a:picLocks noChangeAspect="1"/>
          </p:cNvPicPr>
          <p:nvPr>
            <p:ph type="pic" idx="22"/>
          </p:nvPr>
        </p:nvPicPr>
        <p:blipFill>
          <a:blip r:embed="rId2">
            <a:extLst/>
          </a:blip>
          <a:srcRect l="2605" t="2761" r="2605" b="12531"/>
          <a:stretch>
            <a:fillRect/>
          </a:stretch>
        </p:blipFill>
        <p:spPr>
          <a:xfrm>
            <a:off x="12973705" y="2729706"/>
            <a:ext cx="11031454" cy="8256708"/>
          </a:xfrm>
          <a:prstGeom prst="rect">
            <a:avLst/>
          </a:prstGeom>
        </p:spPr>
      </p:pic>
      <p:sp>
        <p:nvSpPr>
          <p:cNvPr id="180" name="Honesty"/>
          <p:cNvSpPr txBox="1"/>
          <p:nvPr>
            <p:ph type="title"/>
          </p:nvPr>
        </p:nvSpPr>
        <p:spPr>
          <a:prstGeom prst="rect">
            <a:avLst/>
          </a:prstGeom>
        </p:spPr>
        <p:txBody>
          <a:bodyPr/>
          <a:lstStyle/>
          <a:p>
            <a:pPr/>
            <a:r>
              <a:t>Honesty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2" name="Strategies Considered"/>
          <p:cNvSpPr txBox="1"/>
          <p:nvPr>
            <p:ph type="title"/>
          </p:nvPr>
        </p:nvSpPr>
        <p:spPr>
          <a:prstGeom prst="rect">
            <a:avLst/>
          </a:prstGeom>
        </p:spPr>
        <p:txBody>
          <a:bodyPr/>
          <a:lstStyle/>
          <a:p>
            <a:pPr/>
            <a:r>
              <a:t>Strategies Considered</a:t>
            </a:r>
          </a:p>
        </p:txBody>
      </p:sp>
      <p:sp>
        <p:nvSpPr>
          <p:cNvPr id="183" name="These models provide a combination of strategic frameworks and problem-solving approaches for effective change management4"/>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defRPr sz="2700"/>
            </a:pPr>
            <a:r>
              <a:t>These models provide a combination of strategic frameworks and problem-solving approaches for effective change management</a:t>
            </a:r>
            <a:r>
              <a:rPr baseline="31999"/>
              <a:t>4</a:t>
            </a:r>
          </a:p>
        </p:txBody>
      </p:sp>
      <p:sp>
        <p:nvSpPr>
          <p:cNvPr id="184" name="1. Kotter's 8-Step Change Model:…"/>
          <p:cNvSpPr txBox="1"/>
          <p:nvPr>
            <p:ph type="body" sz="half" idx="1"/>
          </p:nvPr>
        </p:nvSpPr>
        <p:spPr>
          <a:xfrm>
            <a:off x="10793200" y="3083815"/>
            <a:ext cx="12165789" cy="10585389"/>
          </a:xfrm>
          <a:prstGeom prst="rect">
            <a:avLst/>
          </a:prstGeom>
        </p:spPr>
        <p:txBody>
          <a:bodyPr/>
          <a:lstStyle/>
          <a:p>
            <a:pPr marL="0" indent="0" defTabSz="355600">
              <a:lnSpc>
                <a:spcPct val="100000"/>
              </a:lnSpc>
              <a:spcBef>
                <a:spcPts val="0"/>
              </a:spcBef>
              <a:buSzTx/>
              <a:buNone/>
              <a:defRPr sz="1800"/>
            </a:pPr>
          </a:p>
          <a:p>
            <a:pPr marL="0" indent="0" defTabSz="355600">
              <a:lnSpc>
                <a:spcPct val="100000"/>
              </a:lnSpc>
              <a:spcBef>
                <a:spcPts val="0"/>
              </a:spcBef>
              <a:buSzTx/>
              <a:buNone/>
              <a:defRPr sz="1800"/>
            </a:pPr>
            <a:r>
              <a:t>1. </a:t>
            </a:r>
            <a:r>
              <a:rPr b="1"/>
              <a:t>Kotter's 8-Step Change Model</a:t>
            </a:r>
            <a:r>
              <a:t>:</a:t>
            </a:r>
          </a:p>
          <a:p>
            <a:pPr marL="0" indent="0" defTabSz="355600">
              <a:lnSpc>
                <a:spcPct val="100000"/>
              </a:lnSpc>
              <a:spcBef>
                <a:spcPts val="0"/>
              </a:spcBef>
              <a:buSzTx/>
              <a:buNone/>
              <a:defRPr sz="1800"/>
            </a:pPr>
            <a:r>
              <a:t>   - Create a sense of urgency.</a:t>
            </a:r>
          </a:p>
          <a:p>
            <a:pPr marL="0" indent="0" defTabSz="355600">
              <a:lnSpc>
                <a:spcPct val="100000"/>
              </a:lnSpc>
              <a:spcBef>
                <a:spcPts val="0"/>
              </a:spcBef>
              <a:buSzTx/>
              <a:buNone/>
              <a:defRPr sz="1800"/>
            </a:pPr>
            <a:r>
              <a:t>   - Build a guiding coalition.</a:t>
            </a:r>
          </a:p>
          <a:p>
            <a:pPr marL="0" indent="0" defTabSz="355600">
              <a:lnSpc>
                <a:spcPct val="100000"/>
              </a:lnSpc>
              <a:spcBef>
                <a:spcPts val="0"/>
              </a:spcBef>
              <a:buSzTx/>
              <a:buNone/>
              <a:defRPr sz="1800"/>
            </a:pPr>
            <a:r>
              <a:t>   - Form a strategic vision and initiatives.</a:t>
            </a:r>
          </a:p>
          <a:p>
            <a:pPr marL="0" indent="0" defTabSz="355600">
              <a:lnSpc>
                <a:spcPct val="100000"/>
              </a:lnSpc>
              <a:spcBef>
                <a:spcPts val="0"/>
              </a:spcBef>
              <a:buSzTx/>
              <a:buNone/>
              <a:defRPr sz="1800"/>
            </a:pPr>
            <a:r>
              <a:t>   - Enlist a volunteer army.</a:t>
            </a:r>
          </a:p>
          <a:p>
            <a:pPr marL="0" indent="0" defTabSz="355600">
              <a:lnSpc>
                <a:spcPct val="100000"/>
              </a:lnSpc>
              <a:spcBef>
                <a:spcPts val="0"/>
              </a:spcBef>
              <a:buSzTx/>
              <a:buNone/>
              <a:defRPr sz="1800"/>
            </a:pPr>
            <a:r>
              <a:t>   - Enable action by removing barriers.</a:t>
            </a:r>
          </a:p>
          <a:p>
            <a:pPr marL="0" indent="0" defTabSz="355600">
              <a:lnSpc>
                <a:spcPct val="100000"/>
              </a:lnSpc>
              <a:spcBef>
                <a:spcPts val="0"/>
              </a:spcBef>
              <a:buSzTx/>
              <a:buNone/>
              <a:defRPr sz="1800"/>
            </a:pPr>
            <a:r>
              <a:t>   - Generate short-term wins.</a:t>
            </a:r>
          </a:p>
          <a:p>
            <a:pPr marL="0" indent="0" defTabSz="355600">
              <a:lnSpc>
                <a:spcPct val="100000"/>
              </a:lnSpc>
              <a:spcBef>
                <a:spcPts val="0"/>
              </a:spcBef>
              <a:buSzTx/>
              <a:buNone/>
              <a:defRPr sz="1800"/>
            </a:pPr>
            <a:r>
              <a:t>   - Sustain acceleration.</a:t>
            </a:r>
          </a:p>
          <a:p>
            <a:pPr marL="0" indent="0" defTabSz="355600">
              <a:lnSpc>
                <a:spcPct val="100000"/>
              </a:lnSpc>
              <a:spcBef>
                <a:spcPts val="0"/>
              </a:spcBef>
              <a:buSzTx/>
              <a:buNone/>
              <a:defRPr sz="1800"/>
            </a:pPr>
            <a:r>
              <a:t>   - Institute change.</a:t>
            </a:r>
          </a:p>
          <a:p>
            <a:pPr marL="0" indent="0" defTabSz="355600">
              <a:lnSpc>
                <a:spcPct val="100000"/>
              </a:lnSpc>
              <a:spcBef>
                <a:spcPts val="0"/>
              </a:spcBef>
              <a:buSzTx/>
              <a:buNone/>
              <a:defRPr sz="1800"/>
            </a:pPr>
          </a:p>
          <a:p>
            <a:pPr marL="0" indent="0" defTabSz="355600">
              <a:lnSpc>
                <a:spcPct val="100000"/>
              </a:lnSpc>
              <a:spcBef>
                <a:spcPts val="0"/>
              </a:spcBef>
              <a:buSzTx/>
              <a:buNone/>
              <a:defRPr sz="1800"/>
            </a:pPr>
            <a:r>
              <a:t>2. </a:t>
            </a:r>
            <a:r>
              <a:rPr b="1"/>
              <a:t>Lewin's Change Management Model:</a:t>
            </a:r>
            <a:endParaRPr b="1"/>
          </a:p>
          <a:p>
            <a:pPr marL="0" indent="0" defTabSz="355600">
              <a:lnSpc>
                <a:spcPct val="100000"/>
              </a:lnSpc>
              <a:spcBef>
                <a:spcPts val="0"/>
              </a:spcBef>
              <a:buSzTx/>
              <a:buNone/>
              <a:defRPr sz="1800"/>
            </a:pPr>
            <a:r>
              <a:t>   - Unfreeze: Create awareness of the need for change.</a:t>
            </a:r>
          </a:p>
          <a:p>
            <a:pPr marL="0" indent="0" defTabSz="355600">
              <a:lnSpc>
                <a:spcPct val="100000"/>
              </a:lnSpc>
              <a:spcBef>
                <a:spcPts val="0"/>
              </a:spcBef>
              <a:buSzTx/>
              <a:buNone/>
              <a:defRPr sz="1800"/>
            </a:pPr>
            <a:r>
              <a:t>   - Change: Implement the necessary changes.</a:t>
            </a:r>
          </a:p>
          <a:p>
            <a:pPr marL="0" indent="0" defTabSz="355600">
              <a:lnSpc>
                <a:spcPct val="100000"/>
              </a:lnSpc>
              <a:spcBef>
                <a:spcPts val="0"/>
              </a:spcBef>
              <a:buSzTx/>
              <a:buNone/>
              <a:defRPr sz="1800"/>
            </a:pPr>
            <a:r>
              <a:t>   - Refreeze: Stabilize the changes and make them part of the organisational culture.</a:t>
            </a:r>
          </a:p>
          <a:p>
            <a:pPr marL="0" indent="0" defTabSz="355600">
              <a:lnSpc>
                <a:spcPct val="100000"/>
              </a:lnSpc>
              <a:spcBef>
                <a:spcPts val="0"/>
              </a:spcBef>
              <a:buSzTx/>
              <a:buNone/>
              <a:defRPr sz="1800"/>
            </a:pPr>
          </a:p>
          <a:p>
            <a:pPr marL="0" indent="0" defTabSz="355600">
              <a:lnSpc>
                <a:spcPct val="100000"/>
              </a:lnSpc>
              <a:spcBef>
                <a:spcPts val="0"/>
              </a:spcBef>
              <a:buSzTx/>
              <a:buNone/>
              <a:defRPr sz="1800"/>
            </a:pPr>
            <a:r>
              <a:t>3. </a:t>
            </a:r>
            <a:r>
              <a:rPr b="1"/>
              <a:t>ADKAR Model</a:t>
            </a:r>
            <a:r>
              <a:t>:</a:t>
            </a:r>
          </a:p>
          <a:p>
            <a:pPr marL="0" indent="0" defTabSz="355600">
              <a:lnSpc>
                <a:spcPct val="100000"/>
              </a:lnSpc>
              <a:spcBef>
                <a:spcPts val="0"/>
              </a:spcBef>
              <a:buSzTx/>
              <a:buNone/>
              <a:defRPr sz="1800"/>
            </a:pPr>
            <a:r>
              <a:t>   - Awareness: Understand why change is necessary.</a:t>
            </a:r>
          </a:p>
          <a:p>
            <a:pPr marL="0" indent="0" defTabSz="355600">
              <a:lnSpc>
                <a:spcPct val="100000"/>
              </a:lnSpc>
              <a:spcBef>
                <a:spcPts val="0"/>
              </a:spcBef>
              <a:buSzTx/>
              <a:buNone/>
              <a:defRPr sz="1800"/>
            </a:pPr>
            <a:r>
              <a:t>   - Desire: Develop the motivation to support and participate in the change.</a:t>
            </a:r>
          </a:p>
          <a:p>
            <a:pPr marL="0" indent="0" defTabSz="355600">
              <a:lnSpc>
                <a:spcPct val="100000"/>
              </a:lnSpc>
              <a:spcBef>
                <a:spcPts val="0"/>
              </a:spcBef>
              <a:buSzTx/>
              <a:buNone/>
              <a:defRPr sz="1800"/>
            </a:pPr>
            <a:r>
              <a:t>   - Knowledge: Acquire the necessary information and skills for the change.</a:t>
            </a:r>
          </a:p>
          <a:p>
            <a:pPr marL="0" indent="0" defTabSz="355600">
              <a:lnSpc>
                <a:spcPct val="100000"/>
              </a:lnSpc>
              <a:spcBef>
                <a:spcPts val="0"/>
              </a:spcBef>
              <a:buSzTx/>
              <a:buNone/>
              <a:defRPr sz="1800"/>
            </a:pPr>
            <a:r>
              <a:t>   - Ability: Implement the change on a day-to-day basis.</a:t>
            </a:r>
          </a:p>
          <a:p>
            <a:pPr marL="0" indent="0" defTabSz="355600">
              <a:lnSpc>
                <a:spcPct val="100000"/>
              </a:lnSpc>
              <a:spcBef>
                <a:spcPts val="0"/>
              </a:spcBef>
              <a:buSzTx/>
              <a:buNone/>
              <a:defRPr sz="1800"/>
            </a:pPr>
            <a:r>
              <a:t>   - Reinforcement: Sustain the change and prevent a return to the old ways.</a:t>
            </a:r>
          </a:p>
          <a:p>
            <a:pPr marL="0" indent="0" defTabSz="355600">
              <a:lnSpc>
                <a:spcPct val="100000"/>
              </a:lnSpc>
              <a:spcBef>
                <a:spcPts val="0"/>
              </a:spcBef>
              <a:buSzTx/>
              <a:buNone/>
              <a:defRPr sz="1800"/>
            </a:pPr>
          </a:p>
          <a:p>
            <a:pPr marL="0" indent="0" defTabSz="355600">
              <a:lnSpc>
                <a:spcPct val="100000"/>
              </a:lnSpc>
              <a:spcBef>
                <a:spcPts val="0"/>
              </a:spcBef>
              <a:buSzTx/>
              <a:buNone/>
              <a:defRPr sz="1800"/>
            </a:pPr>
            <a:r>
              <a:t>4. </a:t>
            </a:r>
            <a:r>
              <a:rPr b="1"/>
              <a:t>Prosci's ADKAR Model</a:t>
            </a:r>
            <a:r>
              <a:t>:</a:t>
            </a:r>
          </a:p>
          <a:p>
            <a:pPr marL="0" indent="0" defTabSz="355600">
              <a:lnSpc>
                <a:spcPct val="100000"/>
              </a:lnSpc>
              <a:spcBef>
                <a:spcPts val="0"/>
              </a:spcBef>
              <a:buSzTx/>
              <a:buNone/>
              <a:defRPr sz="1800"/>
            </a:pPr>
            <a:r>
              <a:t>   - Awareness: Understand the need for change.</a:t>
            </a:r>
          </a:p>
          <a:p>
            <a:pPr marL="0" indent="0" defTabSz="355600">
              <a:lnSpc>
                <a:spcPct val="100000"/>
              </a:lnSpc>
              <a:spcBef>
                <a:spcPts val="0"/>
              </a:spcBef>
              <a:buSzTx/>
              <a:buNone/>
              <a:defRPr sz="1800"/>
            </a:pPr>
            <a:r>
              <a:t>   - Desire: Develop a positive attitude toward the change.</a:t>
            </a:r>
          </a:p>
          <a:p>
            <a:pPr marL="0" indent="0" defTabSz="355600">
              <a:lnSpc>
                <a:spcPct val="100000"/>
              </a:lnSpc>
              <a:spcBef>
                <a:spcPts val="0"/>
              </a:spcBef>
              <a:buSzTx/>
              <a:buNone/>
              <a:defRPr sz="1800"/>
            </a:pPr>
            <a:r>
              <a:t>   - Knowledge: Acquire the necessary information and skills.</a:t>
            </a:r>
          </a:p>
          <a:p>
            <a:pPr marL="0" indent="0" defTabSz="355600">
              <a:lnSpc>
                <a:spcPct val="100000"/>
              </a:lnSpc>
              <a:spcBef>
                <a:spcPts val="0"/>
              </a:spcBef>
              <a:buSzTx/>
              <a:buNone/>
              <a:defRPr sz="1800"/>
            </a:pPr>
            <a:r>
              <a:t>   - Ability: Apply the new skills and behaviors.</a:t>
            </a:r>
          </a:p>
          <a:p>
            <a:pPr marL="0" indent="0" defTabSz="355600">
              <a:lnSpc>
                <a:spcPct val="100000"/>
              </a:lnSpc>
              <a:spcBef>
                <a:spcPts val="0"/>
              </a:spcBef>
              <a:buSzTx/>
              <a:buNone/>
              <a:defRPr sz="1800"/>
            </a:pPr>
            <a:r>
              <a:t>   - Reinforcement: Ensure the change is sustained over time.</a:t>
            </a:r>
          </a:p>
          <a:p>
            <a:pPr marL="0" indent="0" defTabSz="355600">
              <a:lnSpc>
                <a:spcPct val="100000"/>
              </a:lnSpc>
              <a:spcBef>
                <a:spcPts val="0"/>
              </a:spcBef>
              <a:buSzTx/>
              <a:buNone/>
              <a:defRPr sz="1800"/>
            </a:pPr>
          </a:p>
          <a:p>
            <a:pPr marL="0" indent="0" defTabSz="355600">
              <a:lnSpc>
                <a:spcPct val="100000"/>
              </a:lnSpc>
              <a:spcBef>
                <a:spcPts val="0"/>
              </a:spcBef>
              <a:buSzTx/>
              <a:buNone/>
              <a:defRPr sz="1800"/>
            </a:pPr>
            <a:r>
              <a:t>5. </a:t>
            </a:r>
            <a:r>
              <a:rPr b="1"/>
              <a:t>5 Whys Model</a:t>
            </a:r>
            <a:r>
              <a:t>:</a:t>
            </a:r>
          </a:p>
          <a:p>
            <a:pPr marL="0" indent="0" defTabSz="355600">
              <a:lnSpc>
                <a:spcPct val="100000"/>
              </a:lnSpc>
              <a:spcBef>
                <a:spcPts val="0"/>
              </a:spcBef>
              <a:buSzTx/>
              <a:buNone/>
              <a:defRPr sz="1800"/>
            </a:pPr>
            <a:r>
              <a:t>   - Ask "Why?" repeatedly to identify the root cause of an issue.</a:t>
            </a:r>
          </a:p>
          <a:p>
            <a:pPr marL="0" indent="0" defTabSz="355600">
              <a:lnSpc>
                <a:spcPct val="100000"/>
              </a:lnSpc>
              <a:spcBef>
                <a:spcPts val="0"/>
              </a:spcBef>
              <a:buSzTx/>
              <a:buNone/>
              <a:defRPr sz="1800"/>
            </a:pPr>
            <a:r>
              <a:t>   - Continue probing with "Why?" until the fundamental cause is uncovered.</a:t>
            </a:r>
          </a:p>
          <a:p>
            <a:pPr marL="0" indent="0" defTabSz="355600">
              <a:lnSpc>
                <a:spcPct val="100000"/>
              </a:lnSpc>
              <a:spcBef>
                <a:spcPts val="0"/>
              </a:spcBef>
              <a:buSzTx/>
              <a:buNone/>
              <a:defRPr sz="1800"/>
            </a:pPr>
            <a:r>
              <a:t>   - Aims to address the underlying problems rather than just the symptoms.</a:t>
            </a:r>
          </a:p>
          <a:p>
            <a:pPr marL="0" indent="0" defTabSz="355600">
              <a:lnSpc>
                <a:spcPct val="100000"/>
              </a:lnSpc>
              <a:spcBef>
                <a:spcPts val="0"/>
              </a:spcBef>
              <a:buSzTx/>
              <a:buNone/>
              <a:defRPr sz="1800"/>
            </a:pPr>
            <a:r>
              <a:t>   - Effective for understanding the chain of causation and implementing targeted solutions.</a:t>
            </a:r>
          </a:p>
          <a:p>
            <a:pPr marL="0" indent="0" defTabSz="355600">
              <a:lnSpc>
                <a:spcPct val="100000"/>
              </a:lnSpc>
              <a:spcBef>
                <a:spcPts val="0"/>
              </a:spcBef>
              <a:buSzTx/>
              <a:buNone/>
              <a:defRPr sz="1300"/>
            </a:pPr>
          </a:p>
        </p:txBody>
      </p:sp>
      <p:pic>
        <p:nvPicPr>
          <p:cNvPr id="185" name="th-1975743208.jpeg" descr="th-1975743208.jpeg"/>
          <p:cNvPicPr>
            <a:picLocks noChangeAspect="1"/>
          </p:cNvPicPr>
          <p:nvPr/>
        </p:nvPicPr>
        <p:blipFill>
          <a:blip r:embed="rId2">
            <a:extLst/>
          </a:blip>
          <a:stretch>
            <a:fillRect/>
          </a:stretch>
        </p:blipFill>
        <p:spPr>
          <a:xfrm>
            <a:off x="1107663" y="5522604"/>
            <a:ext cx="8411596" cy="5252811"/>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The 5 Why’s"/>
          <p:cNvSpPr txBox="1"/>
          <p:nvPr>
            <p:ph type="title"/>
          </p:nvPr>
        </p:nvSpPr>
        <p:spPr>
          <a:prstGeom prst="rect">
            <a:avLst/>
          </a:prstGeom>
        </p:spPr>
        <p:txBody>
          <a:bodyPr/>
          <a:lstStyle/>
          <a:p>
            <a:pPr/>
            <a:r>
              <a:t>The 5 Why’s</a:t>
            </a:r>
          </a:p>
        </p:txBody>
      </p:sp>
      <p:sp>
        <p:nvSpPr>
          <p:cNvPr id="188" name="Why is it so good…."/>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Why is it so good….</a:t>
            </a:r>
          </a:p>
        </p:txBody>
      </p:sp>
      <p:sp>
        <p:nvSpPr>
          <p:cNvPr id="189" name="Iterative Questioning: Involves asking &quot;Why?&quot; repeatedly to explore the reasons behind a problem.…"/>
          <p:cNvSpPr txBox="1"/>
          <p:nvPr>
            <p:ph type="body" idx="1"/>
          </p:nvPr>
        </p:nvSpPr>
        <p:spPr>
          <a:prstGeom prst="rect">
            <a:avLst/>
          </a:prstGeom>
        </p:spPr>
        <p:txBody>
          <a:bodyPr/>
          <a:lstStyle/>
          <a:p>
            <a:pPr marL="554736" indent="-554736" defTabSz="2218888">
              <a:spcBef>
                <a:spcPts val="4000"/>
              </a:spcBef>
              <a:defRPr sz="4368"/>
            </a:pPr>
            <a:r>
              <a:rPr b="1"/>
              <a:t>Iterative Questioning</a:t>
            </a:r>
            <a:r>
              <a:t>: Involves asking "Why?" repeatedly to explore the reasons behind a problem.  </a:t>
            </a:r>
          </a:p>
          <a:p>
            <a:pPr marL="554736" indent="-554736" defTabSz="2218888">
              <a:spcBef>
                <a:spcPts val="4000"/>
              </a:spcBef>
              <a:defRPr sz="4368"/>
            </a:pPr>
            <a:r>
              <a:rPr b="1"/>
              <a:t>Root Cause Analysis</a:t>
            </a:r>
            <a:r>
              <a:t>: Aims to uncover the fundamental cause of an issue rather than addressing surface-level symptoms.</a:t>
            </a:r>
          </a:p>
          <a:p>
            <a:pPr marL="554736" indent="-554736" defTabSz="2218888">
              <a:spcBef>
                <a:spcPts val="4000"/>
              </a:spcBef>
              <a:defRPr sz="4368"/>
            </a:pPr>
            <a:r>
              <a:rPr b="1"/>
              <a:t>Sequential Inquiry</a:t>
            </a:r>
            <a:r>
              <a:t>: Each "Why?" builds upon the previous answer, creating a sequential exploration of causation.</a:t>
            </a:r>
          </a:p>
          <a:p>
            <a:pPr marL="554736" indent="-554736" defTabSz="2218888">
              <a:spcBef>
                <a:spcPts val="4000"/>
              </a:spcBef>
              <a:defRPr sz="4368"/>
            </a:pPr>
            <a:r>
              <a:rPr b="1"/>
              <a:t>Simple Yet Powerful</a:t>
            </a:r>
            <a:r>
              <a:t>: Despite its simplicity, the 5 Whys model is a powerful tool for problem-solving and understanding the deeper aspects of challenges.</a:t>
            </a:r>
          </a:p>
          <a:p>
            <a:pPr marL="554736" indent="-554736" defTabSz="2218888">
              <a:spcBef>
                <a:spcPts val="4000"/>
              </a:spcBef>
              <a:defRPr sz="4368"/>
            </a:pPr>
            <a:r>
              <a:rPr b="1"/>
              <a:t>Prevent Recurrence</a:t>
            </a:r>
            <a:r>
              <a:t>: By identifying the root cause, organisations can implement targeted solutions to prevent the recurrence of the problem.</a:t>
            </a:r>
          </a:p>
        </p:txBody>
      </p:sp>
      <p:pic>
        <p:nvPicPr>
          <p:cNvPr id="190" name="215871-Why-Why-Why-Why-Why-3894177339.jpg" descr="215871-Why-Why-Why-Why-Why-3894177339.jpg"/>
          <p:cNvPicPr>
            <a:picLocks noChangeAspect="1"/>
          </p:cNvPicPr>
          <p:nvPr/>
        </p:nvPicPr>
        <p:blipFill>
          <a:blip r:embed="rId2">
            <a:extLst/>
          </a:blip>
          <a:srcRect l="0" t="8806" r="0" b="10334"/>
          <a:stretch>
            <a:fillRect/>
          </a:stretch>
        </p:blipFill>
        <p:spPr>
          <a:xfrm>
            <a:off x="19509316" y="-64429"/>
            <a:ext cx="5152787" cy="4166496"/>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sp>
        <p:nvSpPr>
          <p:cNvPr id="192" name="Slide 5-10: Detailed Analysis of Strategies"/>
          <p:cNvSpPr txBox="1"/>
          <p:nvPr>
            <p:ph type="title"/>
          </p:nvPr>
        </p:nvSpPr>
        <p:spPr>
          <a:prstGeom prst="rect">
            <a:avLst/>
          </a:prstGeom>
        </p:spPr>
        <p:txBody>
          <a:bodyPr/>
          <a:lstStyle/>
          <a:p>
            <a:pPr/>
            <a:r>
              <a:t>Slide 5-10: Detailed Analysis of Strategies</a:t>
            </a:r>
          </a:p>
        </p:txBody>
      </p:sp>
      <p:sp>
        <p:nvSpPr>
          <p:cNvPr id="193" name="Slide Subtitle"/>
          <p:cNvSpPr txBox="1"/>
          <p:nvPr>
            <p:ph type="body" idx="21"/>
          </p:nvPr>
        </p:nvSpPr>
        <p:spPr>
          <a:prstGeom prst="rect">
            <a:avLst/>
          </a:prstGeom>
        </p:spPr>
        <p:txBody>
          <a:bodyPr/>
          <a:lstStyle/>
          <a:p>
            <a:pPr/>
          </a:p>
        </p:txBody>
      </p:sp>
      <p:sp>
        <p:nvSpPr>
          <p:cNvPr id="194" name="- Devote one slide to each strategy…"/>
          <p:cNvSpPr txBox="1"/>
          <p:nvPr>
            <p:ph type="body" idx="1"/>
          </p:nvPr>
        </p:nvSpPr>
        <p:spPr>
          <a:prstGeom prst="rect">
            <a:avLst/>
          </a:prstGeom>
        </p:spPr>
        <p:txBody>
          <a:bodyPr/>
          <a:lstStyle/>
          <a:p>
            <a:pPr/>
            <a:r>
              <a:t>- Devote one slide to each strategy</a:t>
            </a:r>
          </a:p>
          <a:p>
            <a:pPr/>
            <a:r>
              <a:t>- Discuss the strengths and weaknesses of each strategy</a:t>
            </a:r>
          </a:p>
          <a:p>
            <a:pPr/>
            <a:r>
              <a:t>- Reflect on how each strategy addresses the specific challenges within the organization</a:t>
            </a:r>
          </a:p>
          <a:p>
            <a:pPr/>
            <a:r>
              <a:t>- Include any relevant data or examples to support your analysis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Why 5 Why’s"/>
          <p:cNvSpPr txBox="1"/>
          <p:nvPr>
            <p:ph type="title"/>
          </p:nvPr>
        </p:nvSpPr>
        <p:spPr>
          <a:prstGeom prst="rect">
            <a:avLst/>
          </a:prstGeom>
        </p:spPr>
        <p:txBody>
          <a:bodyPr/>
          <a:lstStyle/>
          <a:p>
            <a:pPr/>
            <a:r>
              <a:t>Why 5 Why’s</a:t>
            </a:r>
          </a:p>
        </p:txBody>
      </p:sp>
      <p:sp>
        <p:nvSpPr>
          <p:cNvPr id="197" name="A pragmatic perspective"/>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A pragmatic perspective</a:t>
            </a:r>
          </a:p>
        </p:txBody>
      </p:sp>
      <p:sp>
        <p:nvSpPr>
          <p:cNvPr id="198" name="Profound or simple - caters for all, easy to implement 24/7…"/>
          <p:cNvSpPr txBox="1"/>
          <p:nvPr>
            <p:ph type="body" idx="1"/>
          </p:nvPr>
        </p:nvSpPr>
        <p:spPr>
          <a:prstGeom prst="rect">
            <a:avLst/>
          </a:prstGeom>
        </p:spPr>
        <p:txBody>
          <a:bodyPr/>
          <a:lstStyle/>
          <a:p>
            <a:pPr/>
            <a:r>
              <a:t>Profound or simple - caters for all, easy to implement 24/7</a:t>
            </a:r>
          </a:p>
          <a:p>
            <a:pPr/>
            <a:r>
              <a:t>Manager Bias - reduced as answers are individualised</a:t>
            </a:r>
          </a:p>
          <a:p>
            <a:pPr/>
            <a:r>
              <a:t>Honest - potential for appropriate data capture</a:t>
            </a:r>
          </a:p>
          <a:p>
            <a:pPr/>
            <a:r>
              <a:t>Ivory tower - engagement throughout</a:t>
            </a:r>
          </a:p>
          <a:p>
            <a:pPr/>
            <a:r>
              <a:t>Root casue(s) of the problem has been identified</a:t>
            </a:r>
          </a:p>
          <a:p>
            <a:pPr/>
            <a:r>
              <a:t>Maybe it's as simple as a </a:t>
            </a:r>
          </a:p>
        </p:txBody>
      </p:sp>
      <p:pic>
        <p:nvPicPr>
          <p:cNvPr id="199" name="th-2964410058.jpeg" descr="th-2964410058.jpeg"/>
          <p:cNvPicPr>
            <a:picLocks noChangeAspect="1"/>
          </p:cNvPicPr>
          <p:nvPr/>
        </p:nvPicPr>
        <p:blipFill>
          <a:blip r:embed="rId2">
            <a:extLst/>
          </a:blip>
          <a:stretch>
            <a:fillRect/>
          </a:stretch>
        </p:blipFill>
        <p:spPr>
          <a:xfrm>
            <a:off x="9182100" y="9900510"/>
            <a:ext cx="6019800" cy="3378201"/>
          </a:xfrm>
          <a:prstGeom prst="rect">
            <a:avLst/>
          </a:prstGeom>
          <a:ln w="12700">
            <a:miter lim="400000"/>
          </a:ln>
        </p:spPr>
      </p:pic>
      <p:pic>
        <p:nvPicPr>
          <p:cNvPr id="200" name="th-2929445726.jpeg" descr="th-2929445726.jpeg"/>
          <p:cNvPicPr>
            <a:picLocks noChangeAspect="1"/>
          </p:cNvPicPr>
          <p:nvPr/>
        </p:nvPicPr>
        <p:blipFill>
          <a:blip r:embed="rId3">
            <a:extLst/>
          </a:blip>
          <a:stretch>
            <a:fillRect/>
          </a:stretch>
        </p:blipFill>
        <p:spPr>
          <a:xfrm>
            <a:off x="18349326" y="5862"/>
            <a:ext cx="6019801" cy="4508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9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9"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I believe it is easy to come up with sensible, educated ideas to “do change”…"/>
          <p:cNvSpPr txBox="1"/>
          <p:nvPr>
            <p:ph type="body" idx="1"/>
          </p:nvPr>
        </p:nvSpPr>
        <p:spPr>
          <a:xfrm>
            <a:off x="1206500" y="6051143"/>
            <a:ext cx="21971000" cy="6453373"/>
          </a:xfrm>
          <a:prstGeom prst="rect">
            <a:avLst/>
          </a:prstGeom>
        </p:spPr>
        <p:txBody>
          <a:bodyPr/>
          <a:lstStyle/>
          <a:p>
            <a:pPr/>
            <a:r>
              <a:t>I believe it is easy to come up with sensible, educated ideas to “do change”</a:t>
            </a:r>
          </a:p>
          <a:p>
            <a:pPr/>
            <a:r>
              <a:t>Whilst as good as it may be perceived, is it actually what is needed?</a:t>
            </a:r>
          </a:p>
          <a:p>
            <a:pPr/>
            <a:r>
              <a:t>Time spent understanding the whys helps break barriers will achieve staff uptake - but don't forget about </a:t>
            </a:r>
            <a:r>
              <a:rPr u="sng"/>
              <a:t>closed-loop</a:t>
            </a:r>
            <a:r>
              <a:t> communication</a:t>
            </a:r>
            <a:r>
              <a:rPr baseline="31999"/>
              <a:t>5</a:t>
            </a:r>
          </a:p>
          <a:p>
            <a:pPr/>
            <a:r>
              <a:t>These may include quick fixes</a:t>
            </a:r>
          </a:p>
          <a:p>
            <a:pPr/>
            <a:r>
              <a:t>More inclusive and cohesive in developing change as opposed to a big-stick</a:t>
            </a:r>
            <a:r>
              <a:rPr baseline="31999"/>
              <a:t>6</a:t>
            </a:r>
          </a:p>
        </p:txBody>
      </p:sp>
      <p:pic>
        <p:nvPicPr>
          <p:cNvPr id="203" name="shutterstock_520100791-6000x3000-2310665886.jpg" descr="shutterstock_520100791-6000x3000-2310665886.jpg"/>
          <p:cNvPicPr>
            <a:picLocks noChangeAspect="1"/>
          </p:cNvPicPr>
          <p:nvPr/>
        </p:nvPicPr>
        <p:blipFill>
          <a:blip r:embed="rId2">
            <a:extLst/>
          </a:blip>
          <a:stretch>
            <a:fillRect/>
          </a:stretch>
        </p:blipFill>
        <p:spPr>
          <a:xfrm>
            <a:off x="7369560" y="325380"/>
            <a:ext cx="9988778" cy="4994390"/>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When to stop…"/>
          <p:cNvSpPr txBox="1"/>
          <p:nvPr>
            <p:ph type="title"/>
          </p:nvPr>
        </p:nvSpPr>
        <p:spPr>
          <a:prstGeom prst="rect">
            <a:avLst/>
          </a:prstGeom>
        </p:spPr>
        <p:txBody>
          <a:bodyPr/>
          <a:lstStyle/>
          <a:p>
            <a:pPr/>
            <a:r>
              <a:t>When to stop…</a:t>
            </a:r>
          </a:p>
        </p:txBody>
      </p:sp>
      <p:sp>
        <p:nvSpPr>
          <p:cNvPr id="206" name="Got to have an exit strategy"/>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Got to have an exit strategy</a:t>
            </a:r>
          </a:p>
        </p:txBody>
      </p:sp>
      <p:sp>
        <p:nvSpPr>
          <p:cNvPr id="207" name="Identified Root Cause(s): Stop when you have identified a clear and actionable root cause of the problem. Once the underlying issue is determined, further questioning may become redundant.…"/>
          <p:cNvSpPr txBox="1"/>
          <p:nvPr>
            <p:ph type="body" idx="1"/>
          </p:nvPr>
        </p:nvSpPr>
        <p:spPr>
          <a:prstGeom prst="rect">
            <a:avLst/>
          </a:prstGeom>
        </p:spPr>
        <p:txBody>
          <a:bodyPr/>
          <a:lstStyle/>
          <a:p>
            <a:pPr marL="353568" indent="-353568" defTabSz="1414236">
              <a:spcBef>
                <a:spcPts val="2600"/>
              </a:spcBef>
              <a:defRPr sz="2784"/>
            </a:pPr>
            <a:r>
              <a:rPr b="1"/>
              <a:t>Identified Root Cause(s)</a:t>
            </a:r>
            <a:r>
              <a:t>: Stop when you have identified a clear and actionable root cause of the problem. Once the underlying issue is determined, further questioning may become redundant.</a:t>
            </a:r>
          </a:p>
          <a:p>
            <a:pPr marL="353568" indent="-353568" defTabSz="1414236">
              <a:spcBef>
                <a:spcPts val="2600"/>
              </a:spcBef>
              <a:defRPr sz="2784"/>
            </a:pPr>
          </a:p>
          <a:p>
            <a:pPr marL="353568" indent="-353568" defTabSz="1414236">
              <a:spcBef>
                <a:spcPts val="2600"/>
              </a:spcBef>
              <a:defRPr sz="2784"/>
            </a:pPr>
            <a:r>
              <a:rPr b="1"/>
              <a:t>Practical Solutions Evident</a:t>
            </a:r>
            <a:r>
              <a:t>: Cease when practical and feasible solutions are evident based on the identified root cause. The goal is to move from analysis to action, implementing changes that directly address the problem.</a:t>
            </a:r>
          </a:p>
          <a:p>
            <a:pPr marL="353568" indent="-353568" defTabSz="1414236">
              <a:spcBef>
                <a:spcPts val="2600"/>
              </a:spcBef>
              <a:defRPr sz="2784"/>
            </a:pPr>
          </a:p>
          <a:p>
            <a:pPr marL="353568" indent="-353568" defTabSz="1414236">
              <a:spcBef>
                <a:spcPts val="2600"/>
              </a:spcBef>
              <a:defRPr sz="2784"/>
            </a:pPr>
            <a:r>
              <a:rPr b="1"/>
              <a:t>Diminishing Returns:</a:t>
            </a:r>
            <a:r>
              <a:t> Consider stopping if additional "Why?" questions yield diminishing returns or if the answers become speculative or lack substantial information. This indicates that further inquiry may not contribute significantly to problem resolution.</a:t>
            </a:r>
          </a:p>
          <a:p>
            <a:pPr marL="353568" indent="-353568" defTabSz="1414236">
              <a:spcBef>
                <a:spcPts val="2600"/>
              </a:spcBef>
              <a:defRPr sz="2784"/>
            </a:pPr>
          </a:p>
          <a:p>
            <a:pPr marL="353568" indent="-353568" defTabSz="1414236">
              <a:spcBef>
                <a:spcPts val="2600"/>
              </a:spcBef>
              <a:defRPr sz="2784"/>
            </a:pPr>
            <a:r>
              <a:rPr b="1"/>
              <a:t>Implementation Readiness</a:t>
            </a:r>
            <a:r>
              <a:t>: Conclude when the organisation is ready to implement changes. The 5 Whys is a tool for diagnosis, and once the diagnosis is complete, the focus should shift to planning and executing solutions.</a:t>
            </a:r>
          </a:p>
          <a:p>
            <a:pPr marL="353568" indent="-353568" defTabSz="1414236">
              <a:spcBef>
                <a:spcPts val="2600"/>
              </a:spcBef>
              <a:defRPr sz="2784"/>
            </a:pPr>
          </a:p>
          <a:p>
            <a:pPr marL="353568" indent="-353568" defTabSz="1414236">
              <a:spcBef>
                <a:spcPts val="2600"/>
              </a:spcBef>
              <a:defRPr sz="2784"/>
            </a:pPr>
            <a:r>
              <a:rPr b="1"/>
              <a:t>Time and Resource Constraints</a:t>
            </a:r>
            <a:r>
              <a:t>: Stop if time and resource constraints are significant factors. In some cases, an expedited decision-making process may be necessary, and a prolonged use of the 5 Whys may not align with the urgency of the situation.</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9" name="Recommended Strategy"/>
          <p:cNvSpPr txBox="1"/>
          <p:nvPr>
            <p:ph type="title"/>
          </p:nvPr>
        </p:nvSpPr>
        <p:spPr>
          <a:prstGeom prst="rect">
            <a:avLst/>
          </a:prstGeom>
        </p:spPr>
        <p:txBody>
          <a:bodyPr/>
          <a:lstStyle/>
          <a:p>
            <a:pPr/>
            <a:r>
              <a:t>Recommended Strategy</a:t>
            </a:r>
          </a:p>
        </p:txBody>
      </p:sp>
      <p:sp>
        <p:nvSpPr>
          <p:cNvPr id="210" name="Moving forward"/>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Moving forward</a:t>
            </a:r>
          </a:p>
        </p:txBody>
      </p:sp>
      <p:sp>
        <p:nvSpPr>
          <p:cNvPr id="211" name="Baseline data…"/>
          <p:cNvSpPr txBox="1"/>
          <p:nvPr>
            <p:ph type="body" idx="1"/>
          </p:nvPr>
        </p:nvSpPr>
        <p:spPr>
          <a:prstGeom prst="rect">
            <a:avLst/>
          </a:prstGeom>
        </p:spPr>
        <p:txBody>
          <a:bodyPr/>
          <a:lstStyle/>
          <a:p>
            <a:pPr marL="585215" indent="-585215" defTabSz="2340805">
              <a:spcBef>
                <a:spcPts val="4300"/>
              </a:spcBef>
              <a:defRPr sz="4608"/>
            </a:pPr>
            <a:r>
              <a:t>Baseline data </a:t>
            </a:r>
          </a:p>
          <a:p>
            <a:pPr marL="585215" indent="-585215" defTabSz="2340805">
              <a:spcBef>
                <a:spcPts val="4300"/>
              </a:spcBef>
              <a:defRPr sz="4608"/>
            </a:pPr>
            <a:r>
              <a:t>Present data to staff the good/bad/ugly</a:t>
            </a:r>
          </a:p>
          <a:p>
            <a:pPr marL="585215" indent="-585215" defTabSz="2340805">
              <a:spcBef>
                <a:spcPts val="4300"/>
              </a:spcBef>
              <a:defRPr sz="4608"/>
            </a:pPr>
            <a:r>
              <a:t>Identify general/specific themes</a:t>
            </a:r>
          </a:p>
          <a:p>
            <a:pPr marL="585215" indent="-585215" defTabSz="2340805">
              <a:spcBef>
                <a:spcPts val="4300"/>
              </a:spcBef>
              <a:defRPr sz="4608"/>
            </a:pPr>
            <a:r>
              <a:t>Generate a bespoke supportive plan ‘down stream’ and general User Interface (UI) issues feed ‘up stream’ - but with evidence as to why *</a:t>
            </a:r>
          </a:p>
          <a:p>
            <a:pPr marL="585215" indent="-585215" defTabSz="2340805">
              <a:spcBef>
                <a:spcPts val="4300"/>
              </a:spcBef>
              <a:defRPr sz="4608"/>
            </a:pPr>
            <a:r>
              <a:t>Compare to baseline and monitor change - repeat cycle *</a:t>
            </a:r>
          </a:p>
          <a:p>
            <a:pPr marL="585215" indent="-585215" defTabSz="2340805">
              <a:spcBef>
                <a:spcPts val="4300"/>
              </a:spcBef>
              <a:defRPr sz="4608"/>
            </a:pPr>
            <a:r>
              <a:t>End goal driven by ‘business’ need *</a:t>
            </a:r>
          </a:p>
          <a:p>
            <a:pPr marL="585215" indent="-585215" defTabSz="2340805">
              <a:spcBef>
                <a:spcPts val="4300"/>
              </a:spcBef>
              <a:defRPr sz="2784"/>
            </a:pPr>
            <a:r>
              <a:t>* all driven by cost and need for stakeholder by-in</a:t>
            </a:r>
          </a:p>
        </p:txBody>
      </p:sp>
      <p:pic>
        <p:nvPicPr>
          <p:cNvPr id="212" name="GettyImages-strategy-5722ac343df78c56405a34b6-4287742867.jpg" descr="GettyImages-strategy-5722ac343df78c56405a34b6-4287742867.jpg"/>
          <p:cNvPicPr>
            <a:picLocks noChangeAspect="1"/>
          </p:cNvPicPr>
          <p:nvPr/>
        </p:nvPicPr>
        <p:blipFill>
          <a:blip r:embed="rId2">
            <a:extLst/>
          </a:blip>
          <a:stretch>
            <a:fillRect/>
          </a:stretch>
        </p:blipFill>
        <p:spPr>
          <a:xfrm>
            <a:off x="17228379" y="-62928"/>
            <a:ext cx="7266967" cy="4821731"/>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4" name="Implementation hurdles"/>
          <p:cNvSpPr txBox="1"/>
          <p:nvPr>
            <p:ph type="title"/>
          </p:nvPr>
        </p:nvSpPr>
        <p:spPr>
          <a:prstGeom prst="rect">
            <a:avLst/>
          </a:prstGeom>
        </p:spPr>
        <p:txBody>
          <a:bodyPr/>
          <a:lstStyle/>
          <a:p>
            <a:pPr/>
            <a:r>
              <a:t>Implementation hurdles</a:t>
            </a:r>
          </a:p>
        </p:txBody>
      </p:sp>
      <p:sp>
        <p:nvSpPr>
          <p:cNvPr id="215" name="As with many things time is a precious commodity6…"/>
          <p:cNvSpPr txBox="1"/>
          <p:nvPr>
            <p:ph type="body" idx="1"/>
          </p:nvPr>
        </p:nvSpPr>
        <p:spPr>
          <a:xfrm>
            <a:off x="957937" y="3153033"/>
            <a:ext cx="21971001" cy="8804645"/>
          </a:xfrm>
          <a:prstGeom prst="rect">
            <a:avLst/>
          </a:prstGeom>
        </p:spPr>
        <p:txBody>
          <a:bodyPr/>
          <a:lstStyle/>
          <a:p>
            <a:pPr/>
            <a:r>
              <a:t>As with many things time is a precious commodity</a:t>
            </a:r>
            <a:r>
              <a:rPr baseline="31999"/>
              <a:t>6</a:t>
            </a:r>
          </a:p>
          <a:p>
            <a:pPr/>
            <a:r>
              <a:t>Time is needed to get the accurate ‘why’ data</a:t>
            </a:r>
          </a:p>
          <a:p>
            <a:pPr/>
            <a:r>
              <a:t>The bigger the data set - the greater the staff by-in</a:t>
            </a:r>
          </a:p>
          <a:p>
            <a:pPr/>
            <a:r>
              <a:t>Ultimately leads to a bigger up-take and therefore compliance</a:t>
            </a:r>
          </a:p>
          <a:p>
            <a:pPr/>
            <a:r>
              <a:t>Greater compliance greater the demonstrable level of care *</a:t>
            </a:r>
          </a:p>
          <a:p>
            <a:pPr/>
            <a:r>
              <a:t>Progression vs Perfection</a:t>
            </a:r>
          </a:p>
        </p:txBody>
      </p:sp>
      <p:pic>
        <p:nvPicPr>
          <p:cNvPr id="216" name="hurdles-track_1940x900_338071-625x290@2x-242211310.jpg" descr="hurdles-track_1940x900_338071-625x290@2x-242211310.jpg"/>
          <p:cNvPicPr>
            <a:picLocks noChangeAspect="1"/>
          </p:cNvPicPr>
          <p:nvPr/>
        </p:nvPicPr>
        <p:blipFill>
          <a:blip r:embed="rId2">
            <a:extLst/>
          </a:blip>
          <a:stretch>
            <a:fillRect/>
          </a:stretch>
        </p:blipFill>
        <p:spPr>
          <a:xfrm>
            <a:off x="14615253" y="9166579"/>
            <a:ext cx="9801498" cy="4547896"/>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8" name="Conclusion"/>
          <p:cNvSpPr txBox="1"/>
          <p:nvPr>
            <p:ph type="title"/>
          </p:nvPr>
        </p:nvSpPr>
        <p:spPr>
          <a:prstGeom prst="rect">
            <a:avLst/>
          </a:prstGeom>
        </p:spPr>
        <p:txBody>
          <a:bodyPr/>
          <a:lstStyle/>
          <a:p>
            <a:pPr/>
            <a:r>
              <a:t>Conclusion</a:t>
            </a:r>
          </a:p>
        </p:txBody>
      </p:sp>
      <p:sp>
        <p:nvSpPr>
          <p:cNvPr id="219" name="Slide Subtitle"/>
          <p:cNvSpPr txBox="1"/>
          <p:nvPr>
            <p:ph type="body" idx="21"/>
          </p:nvPr>
        </p:nvSpPr>
        <p:spPr>
          <a:prstGeom prst="rect">
            <a:avLst/>
          </a:prstGeom>
        </p:spPr>
        <p:txBody>
          <a:bodyPr/>
          <a:lstStyle/>
          <a:p>
            <a:pPr/>
          </a:p>
        </p:txBody>
      </p:sp>
      <p:sp>
        <p:nvSpPr>
          <p:cNvPr id="220" name="Combination of the 5 whys model + time* to collect quality data…"/>
          <p:cNvSpPr txBox="1"/>
          <p:nvPr>
            <p:ph type="body" idx="1"/>
          </p:nvPr>
        </p:nvSpPr>
        <p:spPr>
          <a:prstGeom prst="rect">
            <a:avLst/>
          </a:prstGeom>
        </p:spPr>
        <p:txBody>
          <a:bodyPr/>
          <a:lstStyle/>
          <a:p>
            <a:pPr/>
            <a:r>
              <a:t>Combination of the 5 whys model + time* to collect quality data</a:t>
            </a:r>
          </a:p>
          <a:p>
            <a:pPr/>
            <a:r>
              <a:t>Identify themes / problems / dissonance</a:t>
            </a:r>
          </a:p>
          <a:p>
            <a:pPr/>
            <a:r>
              <a:t>Develop individual plans </a:t>
            </a:r>
          </a:p>
          <a:p>
            <a:pPr/>
            <a:r>
              <a:t>Reassess / Repeat</a:t>
            </a:r>
          </a:p>
          <a:p>
            <a:pPr/>
          </a:p>
          <a:p>
            <a:pPr/>
          </a:p>
          <a:p>
            <a:pPr marL="609599" indent="-609599">
              <a:defRPr sz="2500"/>
            </a:pPr>
            <a:r>
              <a:t>*time is relative</a:t>
            </a:r>
            <a:r>
              <a:rPr baseline="31999"/>
              <a:t>7</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2" name="References"/>
          <p:cNvSpPr txBox="1"/>
          <p:nvPr>
            <p:ph type="title"/>
          </p:nvPr>
        </p:nvSpPr>
        <p:spPr>
          <a:prstGeom prst="rect">
            <a:avLst/>
          </a:prstGeom>
        </p:spPr>
        <p:txBody>
          <a:bodyPr/>
          <a:lstStyle/>
          <a:p>
            <a:pPr/>
            <a:r>
              <a:t>References</a:t>
            </a:r>
          </a:p>
        </p:txBody>
      </p:sp>
      <p:sp>
        <p:nvSpPr>
          <p:cNvPr id="223" name="Slide Subtitle"/>
          <p:cNvSpPr txBox="1"/>
          <p:nvPr>
            <p:ph type="body" idx="21"/>
          </p:nvPr>
        </p:nvSpPr>
        <p:spPr>
          <a:prstGeom prst="rect">
            <a:avLst/>
          </a:prstGeom>
        </p:spPr>
        <p:txBody>
          <a:bodyPr/>
          <a:lstStyle/>
          <a:p>
            <a:pPr/>
          </a:p>
        </p:txBody>
      </p:sp>
      <p:sp>
        <p:nvSpPr>
          <p:cNvPr id="224" name="Emergency Ambulance Services Committee. (n.d.) Available at: https://easc.nhs.wales/ [accessed 26/2/24]…"/>
          <p:cNvSpPr txBox="1"/>
          <p:nvPr>
            <p:ph type="body" idx="1"/>
          </p:nvPr>
        </p:nvSpPr>
        <p:spPr>
          <a:xfrm>
            <a:off x="1206500" y="3437211"/>
            <a:ext cx="21971000" cy="9067305"/>
          </a:xfrm>
          <a:prstGeom prst="rect">
            <a:avLst/>
          </a:prstGeom>
        </p:spPr>
        <p:txBody>
          <a:bodyPr/>
          <a:lstStyle/>
          <a:p>
            <a:pPr marL="1131062" indent="-1131062" defTabSz="1779987">
              <a:spcBef>
                <a:spcPts val="3200"/>
              </a:spcBef>
              <a:buSzPct val="100000"/>
              <a:buAutoNum type="arabicPeriod" startAt="1"/>
              <a:defRPr sz="3504"/>
            </a:pPr>
            <a:r>
              <a:t>Emergency Ambulance Services Committee. (n.d.) Available at: </a:t>
            </a:r>
            <a:r>
              <a:rPr>
                <a:hlinkClick r:id="rId2" invalidUrl="" action="" tgtFrame="" tooltip="" history="1" highlightClick="0" endSnd="0"/>
              </a:rPr>
              <a:t>https://easc.nhs.wales/</a:t>
            </a:r>
            <a:r>
              <a:t> [accessed 26/2/24]</a:t>
            </a:r>
          </a:p>
          <a:p>
            <a:pPr marL="1131062" indent="-1131062" defTabSz="1779987">
              <a:spcBef>
                <a:spcPts val="3200"/>
              </a:spcBef>
              <a:buSzPct val="100000"/>
              <a:buAutoNum type="arabicPeriod" startAt="1"/>
              <a:defRPr sz="3504"/>
            </a:pPr>
            <a:r>
              <a:t>Cameron E and Green M. (2020). Making sense of change management - a complete guide to the models, tools and techniques of organisational change. London: Koogan</a:t>
            </a:r>
          </a:p>
          <a:p>
            <a:pPr marL="1131062" indent="-1131062" defTabSz="1779987">
              <a:spcBef>
                <a:spcPts val="3200"/>
              </a:spcBef>
              <a:buSzPct val="100000"/>
              <a:buAutoNum type="arabicPeriod" startAt="1"/>
              <a:defRPr sz="3504"/>
            </a:pPr>
            <a:r>
              <a:t>Bruun, H., Milling, L., Mikkelsen, S. et al. (2022). Ethical challenges experienced by prehospital emergency personnel: a practice-based model of analysis. BMC Medical Ethics. 23.</a:t>
            </a:r>
          </a:p>
          <a:p>
            <a:pPr marL="1131062" indent="-1131062" defTabSz="1779987">
              <a:spcBef>
                <a:spcPts val="3200"/>
              </a:spcBef>
              <a:buSzPct val="100000"/>
              <a:buAutoNum type="arabicPeriod" startAt="1"/>
              <a:defRPr sz="3504"/>
            </a:pPr>
            <a:r>
              <a:t>5 Why’s Root cause analysis. Available at: </a:t>
            </a:r>
            <a:r>
              <a:rPr>
                <a:hlinkClick r:id="rId3" invalidUrl="" action="" tgtFrame="" tooltip="" history="1" highlightClick="0" endSnd="0"/>
              </a:rPr>
              <a:t>https://www.mindtools.com/a3mi00v/5-whys</a:t>
            </a:r>
            <a:r>
              <a:t> [Accessed 26/2/24]</a:t>
            </a:r>
          </a:p>
          <a:p>
            <a:pPr marL="1131062" indent="-1131062" defTabSz="1779987">
              <a:spcBef>
                <a:spcPts val="3200"/>
              </a:spcBef>
              <a:buSzPct val="100000"/>
              <a:buAutoNum type="arabicPeriod" startAt="1"/>
              <a:defRPr sz="3504"/>
            </a:pPr>
            <a:r>
              <a:t>Kotter J. (1996). Leading Change Why Transformation Efforts Fail. NY: Harvard.</a:t>
            </a:r>
          </a:p>
          <a:p>
            <a:pPr marL="1131062" indent="-1131062" defTabSz="1779987">
              <a:spcBef>
                <a:spcPts val="3200"/>
              </a:spcBef>
              <a:buSzPct val="100000"/>
              <a:buAutoNum type="arabicPeriod" startAt="1"/>
              <a:defRPr sz="3504"/>
            </a:pPr>
            <a:r>
              <a:t>Rawson J and Davis M. (2023) Change management: a framework for adaptation of the change management model, Transactions on Healthcare Systems Engineering. 13:3, 198-204.</a:t>
            </a:r>
          </a:p>
          <a:p>
            <a:pPr marL="1131062" indent="-1131062" defTabSz="1779987">
              <a:spcBef>
                <a:spcPts val="3200"/>
              </a:spcBef>
              <a:buSzPct val="100000"/>
              <a:buAutoNum type="arabicPeriod" startAt="1"/>
              <a:defRPr sz="3504"/>
            </a:pPr>
            <a:r>
              <a:t>Einstein A, Lorentz H, Minkowski, H &amp; Weyl H. (1952). The Principle of Relativity: a collection of original memoirs on the special and general theory of relativity</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6" name="8097572_orig-233227924.jpg" descr="8097572_orig-233227924.jpg"/>
          <p:cNvPicPr>
            <a:picLocks noChangeAspect="1"/>
          </p:cNvPicPr>
          <p:nvPr/>
        </p:nvPicPr>
        <p:blipFill>
          <a:blip r:embed="rId2">
            <a:extLst/>
          </a:blip>
          <a:stretch>
            <a:fillRect/>
          </a:stretch>
        </p:blipFill>
        <p:spPr>
          <a:xfrm>
            <a:off x="3134081" y="567784"/>
            <a:ext cx="16773907" cy="12580432"/>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1_BasicWhite">
  <a:themeElements>
    <a:clrScheme name="21_BasicWhite">
      <a:dk1>
        <a:srgbClr val="5E5E5E"/>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