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17"/>
  </p:notesMasterIdLst>
  <p:sldIdLst>
    <p:sldId id="258" r:id="rId3"/>
    <p:sldId id="267" r:id="rId4"/>
    <p:sldId id="268" r:id="rId5"/>
    <p:sldId id="269" r:id="rId6"/>
    <p:sldId id="271" r:id="rId7"/>
    <p:sldId id="272" r:id="rId8"/>
    <p:sldId id="273" r:id="rId9"/>
    <p:sldId id="275" r:id="rId10"/>
    <p:sldId id="274" r:id="rId11"/>
    <p:sldId id="276" r:id="rId12"/>
    <p:sldId id="277" r:id="rId13"/>
    <p:sldId id="278" r:id="rId14"/>
    <p:sldId id="27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CEC"/>
    <a:srgbClr val="F7F7F7"/>
    <a:srgbClr val="FDFDFD"/>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4532" autoAdjust="0"/>
  </p:normalViewPr>
  <p:slideViewPr>
    <p:cSldViewPr snapToGrid="0">
      <p:cViewPr>
        <p:scale>
          <a:sx n="82" d="100"/>
          <a:sy n="82" d="100"/>
        </p:scale>
        <p:origin x="1536"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a:t>
            </a:fld>
            <a:endParaRPr lang="en-GB"/>
          </a:p>
        </p:txBody>
      </p:sp>
    </p:spTree>
    <p:extLst>
      <p:ext uri="{BB962C8B-B14F-4D97-AF65-F5344CB8AC3E}">
        <p14:creationId xmlns:p14="http://schemas.microsoft.com/office/powerpoint/2010/main" val="3899567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examples of Tacit knowledge – By doing a job, we work out a way to make it easier, simplify processes, through trial &amp; error, experimentation etc</a:t>
            </a:r>
          </a:p>
        </p:txBody>
      </p:sp>
      <p:sp>
        <p:nvSpPr>
          <p:cNvPr id="4" name="Slide Number Placeholder 3"/>
          <p:cNvSpPr>
            <a:spLocks noGrp="1"/>
          </p:cNvSpPr>
          <p:nvPr>
            <p:ph type="sldNum" sz="quarter" idx="5"/>
          </p:nvPr>
        </p:nvSpPr>
        <p:spPr/>
        <p:txBody>
          <a:bodyPr/>
          <a:lstStyle/>
          <a:p>
            <a:fld id="{8A7EFB5D-60EE-4A6D-B7FF-16B258969A01}" type="slidenum">
              <a:rPr lang="en-GB" smtClean="0"/>
              <a:t>4</a:t>
            </a:fld>
            <a:endParaRPr lang="en-GB"/>
          </a:p>
        </p:txBody>
      </p:sp>
    </p:spTree>
    <p:extLst>
      <p:ext uri="{BB962C8B-B14F-4D97-AF65-F5344CB8AC3E}">
        <p14:creationId xmlns:p14="http://schemas.microsoft.com/office/powerpoint/2010/main" val="3939212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31254-1031-FA2A-5C6D-3E82843878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798B93-7A90-B6A7-A753-D2CB3F8C3F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DFBD8A-7B21-0025-B1BB-DE5F2B8DA7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29D819-FEE6-03FE-BBB7-92EAECF3752D}"/>
              </a:ext>
            </a:extLst>
          </p:cNvPr>
          <p:cNvSpPr>
            <a:spLocks noGrp="1"/>
          </p:cNvSpPr>
          <p:nvPr>
            <p:ph type="sldNum" sz="quarter" idx="5"/>
          </p:nvPr>
        </p:nvSpPr>
        <p:spPr/>
        <p:txBody>
          <a:bodyPr/>
          <a:lstStyle/>
          <a:p>
            <a:fld id="{8A7EFB5D-60EE-4A6D-B7FF-16B258969A01}" type="slidenum">
              <a:rPr lang="en-GB" smtClean="0"/>
              <a:t>5</a:t>
            </a:fld>
            <a:endParaRPr lang="en-GB"/>
          </a:p>
        </p:txBody>
      </p:sp>
    </p:spTree>
    <p:extLst>
      <p:ext uri="{BB962C8B-B14F-4D97-AF65-F5344CB8AC3E}">
        <p14:creationId xmlns:p14="http://schemas.microsoft.com/office/powerpoint/2010/main" val="2673986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thinking about knowledge-focused KPIs, we are looking for systems, processes, procedures for the sharing, acquisition, dissemination of knowledge. Think of the SECI model, does the company have anything in place to facilitate tacit-explicit-implicit knowledge transfer? The role of research? Are these structured, ad hoc…?</a:t>
            </a:r>
          </a:p>
        </p:txBody>
      </p:sp>
      <p:sp>
        <p:nvSpPr>
          <p:cNvPr id="4" name="Slide Number Placeholder 3"/>
          <p:cNvSpPr>
            <a:spLocks noGrp="1"/>
          </p:cNvSpPr>
          <p:nvPr>
            <p:ph type="sldNum" sz="quarter" idx="5"/>
          </p:nvPr>
        </p:nvSpPr>
        <p:spPr/>
        <p:txBody>
          <a:bodyPr/>
          <a:lstStyle/>
          <a:p>
            <a:fld id="{8A7EFB5D-60EE-4A6D-B7FF-16B258969A01}" type="slidenum">
              <a:rPr lang="en-GB" smtClean="0"/>
              <a:t>11</a:t>
            </a:fld>
            <a:endParaRPr lang="en-GB"/>
          </a:p>
        </p:txBody>
      </p:sp>
    </p:spTree>
    <p:extLst>
      <p:ext uri="{BB962C8B-B14F-4D97-AF65-F5344CB8AC3E}">
        <p14:creationId xmlns:p14="http://schemas.microsoft.com/office/powerpoint/2010/main" val="13926394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13</a:t>
            </a:fld>
            <a:endParaRPr lang="en-GB"/>
          </a:p>
        </p:txBody>
      </p:sp>
    </p:spTree>
    <p:extLst>
      <p:ext uri="{BB962C8B-B14F-4D97-AF65-F5344CB8AC3E}">
        <p14:creationId xmlns:p14="http://schemas.microsoft.com/office/powerpoint/2010/main" val="20367519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1/29/2025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1.xml"/><Relationship Id="rId1" Type="http://schemas.openxmlformats.org/officeDocument/2006/relationships/video" Target="https://www.youtube.com/embed/o15vgtUljXY?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document360.com/blog/tacit-knowledge/" TargetMode="External"/><Relationship Id="rId2" Type="http://schemas.openxmlformats.org/officeDocument/2006/relationships/hyperlink" Target="https://blog.smart-tribune.com/en/knowledge-management-metrics" TargetMode="External"/><Relationship Id="rId1" Type="http://schemas.openxmlformats.org/officeDocument/2006/relationships/slideLayout" Target="../slideLayouts/slideLayout1.xml"/><Relationship Id="rId4" Type="http://schemas.openxmlformats.org/officeDocument/2006/relationships/hyperlink" Target="https://document360.com/blog/explicit-knowled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BMSK5013 Knowledge &amp; information Management</a:t>
            </a:r>
            <a:br>
              <a:rPr lang="en-GB" sz="2400" dirty="0"/>
            </a:br>
            <a:br>
              <a:rPr lang="en-GB" sz="2400" dirty="0"/>
            </a:br>
            <a:r>
              <a:rPr lang="en-GB" sz="2400" dirty="0"/>
              <a:t>Session</a:t>
            </a:r>
            <a:r>
              <a:rPr lang="en-GB" sz="2400"/>
              <a:t>: 3</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a:t>
            </a:r>
          </a:p>
        </p:txBody>
      </p:sp>
      <p:sp>
        <p:nvSpPr>
          <p:cNvPr id="6" name="Content Placeholder 2">
            <a:extLst>
              <a:ext uri="{FF2B5EF4-FFF2-40B4-BE49-F238E27FC236}">
                <a16:creationId xmlns:a16="http://schemas.microsoft.com/office/drawing/2014/main" id="{B7F9F88E-7521-99CE-4420-0AC7B61C8B24}"/>
              </a:ext>
            </a:extLst>
          </p:cNvPr>
          <p:cNvSpPr txBox="1">
            <a:spLocks/>
          </p:cNvSpPr>
          <p:nvPr/>
        </p:nvSpPr>
        <p:spPr>
          <a:xfrm>
            <a:off x="597031" y="2746489"/>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2">
                    <a:lumMod val="50000"/>
                  </a:schemeClr>
                </a:solidFill>
              </a:rPr>
              <a:t>Tacit &amp; Explicit Knowledge</a:t>
            </a:r>
          </a:p>
          <a:p>
            <a:r>
              <a:rPr lang="en-GB" dirty="0">
                <a:solidFill>
                  <a:schemeClr val="tx2">
                    <a:lumMod val="50000"/>
                  </a:schemeClr>
                </a:solidFill>
              </a:rPr>
              <a:t>SECI Model</a:t>
            </a:r>
          </a:p>
          <a:p>
            <a:r>
              <a:rPr lang="en-GB" dirty="0">
                <a:solidFill>
                  <a:schemeClr val="tx2">
                    <a:lumMod val="50000"/>
                  </a:schemeClr>
                </a:solidFill>
              </a:rPr>
              <a:t>Introduction to KPI’s</a:t>
            </a:r>
          </a:p>
          <a:p>
            <a:endParaRPr lang="en-GB" dirty="0">
              <a:solidFill>
                <a:schemeClr val="tx2">
                  <a:lumMod val="50000"/>
                </a:schemeClr>
              </a:solidFill>
            </a:endParaRP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3BEB-4B97-59C6-22BD-F564977650D0}"/>
              </a:ext>
            </a:extLst>
          </p:cNvPr>
          <p:cNvSpPr>
            <a:spLocks noGrp="1"/>
          </p:cNvSpPr>
          <p:nvPr>
            <p:ph type="title"/>
          </p:nvPr>
        </p:nvSpPr>
        <p:spPr>
          <a:xfrm>
            <a:off x="324806" y="2047961"/>
            <a:ext cx="4004125" cy="3915003"/>
          </a:xfrm>
        </p:spPr>
        <p:txBody>
          <a:bodyPr>
            <a:normAutofit/>
          </a:bodyPr>
          <a:lstStyle/>
          <a:p>
            <a:pPr algn="ctr"/>
            <a:r>
              <a:rPr lang="en-GB" dirty="0"/>
              <a:t>TACIT </a:t>
            </a:r>
            <a:br>
              <a:rPr lang="en-GB" dirty="0"/>
            </a:br>
            <a:r>
              <a:rPr lang="en-GB" dirty="0"/>
              <a:t>&amp; </a:t>
            </a:r>
            <a:br>
              <a:rPr lang="en-GB" dirty="0"/>
            </a:br>
            <a:r>
              <a:rPr lang="en-GB" dirty="0"/>
              <a:t>EXPLICIT</a:t>
            </a:r>
          </a:p>
        </p:txBody>
      </p:sp>
      <p:pic>
        <p:nvPicPr>
          <p:cNvPr id="1026" name="Picture 2" descr="explicit knowledge vs tacit knowledge">
            <a:extLst>
              <a:ext uri="{FF2B5EF4-FFF2-40B4-BE49-F238E27FC236}">
                <a16:creationId xmlns:a16="http://schemas.microsoft.com/office/drawing/2014/main" id="{399C7968-804B-F52D-A694-A369ADC1AC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2403" y="1152927"/>
            <a:ext cx="7589597" cy="5705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3975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E6BC1-DDCC-0285-F588-6FD5111E236D}"/>
              </a:ext>
            </a:extLst>
          </p:cNvPr>
          <p:cNvSpPr>
            <a:spLocks noGrp="1"/>
          </p:cNvSpPr>
          <p:nvPr>
            <p:ph type="title"/>
          </p:nvPr>
        </p:nvSpPr>
        <p:spPr/>
        <p:txBody>
          <a:bodyPr/>
          <a:lstStyle/>
          <a:p>
            <a:r>
              <a:rPr lang="en-GB" dirty="0"/>
              <a:t>Tacit knowledge:</a:t>
            </a:r>
          </a:p>
        </p:txBody>
      </p:sp>
      <p:sp>
        <p:nvSpPr>
          <p:cNvPr id="3" name="Content Placeholder 2">
            <a:extLst>
              <a:ext uri="{FF2B5EF4-FFF2-40B4-BE49-F238E27FC236}">
                <a16:creationId xmlns:a16="http://schemas.microsoft.com/office/drawing/2014/main" id="{E41F06FB-EF92-B214-6AA4-B8FA324AEE1F}"/>
              </a:ext>
            </a:extLst>
          </p:cNvPr>
          <p:cNvSpPr>
            <a:spLocks noGrp="1"/>
          </p:cNvSpPr>
          <p:nvPr>
            <p:ph idx="1"/>
          </p:nvPr>
        </p:nvSpPr>
        <p:spPr/>
        <p:txBody>
          <a:bodyPr/>
          <a:lstStyle/>
          <a:p>
            <a:pPr marL="0" indent="0">
              <a:buNone/>
            </a:pPr>
            <a:r>
              <a:rPr lang="en-GB" b="0" i="0" dirty="0">
                <a:solidFill>
                  <a:schemeClr val="accent1">
                    <a:lumMod val="75000"/>
                  </a:schemeClr>
                </a:solidFill>
                <a:effectLst/>
                <a:latin typeface="Work Sans" panose="020F0502020204030204" pitchFamily="2" charset="0"/>
              </a:rPr>
              <a:t>“Tacit knowledge is the knowledge you’ve gained through living experience, both in your personal life and professional development. It is often subjective, informal, and difficult to share or express because it is affected by our personal beliefs and values.”</a:t>
            </a:r>
          </a:p>
          <a:p>
            <a:endParaRPr lang="en-GB" dirty="0">
              <a:solidFill>
                <a:schemeClr val="accent1">
                  <a:lumMod val="75000"/>
                </a:schemeClr>
              </a:solidFill>
              <a:latin typeface="Work Sans" panose="020F0502020204030204" pitchFamily="2" charset="0"/>
            </a:endParaRPr>
          </a:p>
          <a:p>
            <a:pPr marL="0" indent="0">
              <a:buNone/>
            </a:pPr>
            <a:endParaRPr lang="en-GB" dirty="0">
              <a:solidFill>
                <a:schemeClr val="accent1">
                  <a:lumMod val="75000"/>
                </a:schemeClr>
              </a:solidFill>
              <a:latin typeface="Work Sans" panose="020F0502020204030204" pitchFamily="2" charset="0"/>
            </a:endParaRPr>
          </a:p>
          <a:p>
            <a:pPr marL="0" indent="0" algn="r">
              <a:buNone/>
            </a:pPr>
            <a:r>
              <a:rPr lang="en-GB" dirty="0">
                <a:solidFill>
                  <a:schemeClr val="accent1">
                    <a:lumMod val="75000"/>
                  </a:schemeClr>
                </a:solidFill>
                <a:latin typeface="Work Sans" panose="020F0502020204030204" pitchFamily="2" charset="0"/>
              </a:rPr>
              <a:t>(Prabhakaran, 2021)</a:t>
            </a:r>
            <a:endParaRPr lang="en-GB" dirty="0">
              <a:solidFill>
                <a:schemeClr val="accent1">
                  <a:lumMod val="75000"/>
                </a:schemeClr>
              </a:solidFill>
            </a:endParaRPr>
          </a:p>
        </p:txBody>
      </p:sp>
    </p:spTree>
    <p:extLst>
      <p:ext uri="{BB962C8B-B14F-4D97-AF65-F5344CB8AC3E}">
        <p14:creationId xmlns:p14="http://schemas.microsoft.com/office/powerpoint/2010/main" val="574763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5E222-1070-1A1F-FA7A-C1C96F8863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657C76-C607-8799-4141-FA4B930C755A}"/>
              </a:ext>
            </a:extLst>
          </p:cNvPr>
          <p:cNvSpPr>
            <a:spLocks noGrp="1"/>
          </p:cNvSpPr>
          <p:nvPr>
            <p:ph type="title"/>
          </p:nvPr>
        </p:nvSpPr>
        <p:spPr/>
        <p:txBody>
          <a:bodyPr/>
          <a:lstStyle/>
          <a:p>
            <a:r>
              <a:rPr lang="en-GB" dirty="0"/>
              <a:t>Explicit knowledge:</a:t>
            </a:r>
          </a:p>
        </p:txBody>
      </p:sp>
      <p:sp>
        <p:nvSpPr>
          <p:cNvPr id="3" name="Content Placeholder 2">
            <a:extLst>
              <a:ext uri="{FF2B5EF4-FFF2-40B4-BE49-F238E27FC236}">
                <a16:creationId xmlns:a16="http://schemas.microsoft.com/office/drawing/2014/main" id="{FD9AB0AF-5FEE-A2E5-14CA-FAD35EB95662}"/>
              </a:ext>
            </a:extLst>
          </p:cNvPr>
          <p:cNvSpPr>
            <a:spLocks noGrp="1"/>
          </p:cNvSpPr>
          <p:nvPr>
            <p:ph idx="1"/>
          </p:nvPr>
        </p:nvSpPr>
        <p:spPr/>
        <p:txBody>
          <a:bodyPr/>
          <a:lstStyle/>
          <a:p>
            <a:pPr marL="0" indent="0">
              <a:buNone/>
            </a:pPr>
            <a:r>
              <a:rPr lang="en-GB" b="0" i="0" dirty="0">
                <a:solidFill>
                  <a:schemeClr val="accent1">
                    <a:lumMod val="75000"/>
                  </a:schemeClr>
                </a:solidFill>
                <a:effectLst/>
                <a:latin typeface="Work Sans" panose="020F0502020204030204" pitchFamily="2" charset="0"/>
              </a:rPr>
              <a:t>“Explicit knowledge is knowledge that is straightforwardly expressed and shared between people… …Explicit knowledge exists in the form of data that can be processed and stored, organized and interpreted. It can be clearly articulated and communicated and its meaning is easy to understand.”</a:t>
            </a:r>
          </a:p>
          <a:p>
            <a:endParaRPr lang="en-GB" dirty="0">
              <a:solidFill>
                <a:schemeClr val="accent1">
                  <a:lumMod val="75000"/>
                </a:schemeClr>
              </a:solidFill>
              <a:latin typeface="Work Sans" panose="020F0502020204030204" pitchFamily="2" charset="0"/>
            </a:endParaRPr>
          </a:p>
          <a:p>
            <a:pPr marL="0" indent="0">
              <a:buNone/>
            </a:pPr>
            <a:endParaRPr lang="en-GB" dirty="0">
              <a:solidFill>
                <a:schemeClr val="accent1">
                  <a:lumMod val="75000"/>
                </a:schemeClr>
              </a:solidFill>
              <a:latin typeface="Work Sans" panose="020F0502020204030204" pitchFamily="2" charset="0"/>
            </a:endParaRPr>
          </a:p>
          <a:p>
            <a:pPr marL="0" indent="0" algn="r">
              <a:buNone/>
            </a:pPr>
            <a:r>
              <a:rPr lang="en-GB" dirty="0">
                <a:solidFill>
                  <a:schemeClr val="accent1">
                    <a:lumMod val="75000"/>
                  </a:schemeClr>
                </a:solidFill>
                <a:latin typeface="Work Sans" panose="020F0502020204030204" pitchFamily="2" charset="0"/>
              </a:rPr>
              <a:t>(Prabhakaran, 2022)</a:t>
            </a:r>
            <a:endParaRPr lang="en-GB" dirty="0">
              <a:solidFill>
                <a:schemeClr val="accent1">
                  <a:lumMod val="75000"/>
                </a:schemeClr>
              </a:solidFill>
            </a:endParaRPr>
          </a:p>
        </p:txBody>
      </p:sp>
    </p:spTree>
    <p:extLst>
      <p:ext uri="{BB962C8B-B14F-4D97-AF65-F5344CB8AC3E}">
        <p14:creationId xmlns:p14="http://schemas.microsoft.com/office/powerpoint/2010/main" val="935642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948320-C732-B56C-AB4E-E849C5D073CC}"/>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669A7685-9C2C-5D37-438B-491A9FB3924E}"/>
              </a:ext>
            </a:extLst>
          </p:cNvPr>
          <p:cNvPicPr>
            <a:picLocks noChangeAspect="1"/>
          </p:cNvPicPr>
          <p:nvPr/>
        </p:nvPicPr>
        <p:blipFill>
          <a:blip r:embed="rId2"/>
          <a:stretch>
            <a:fillRect/>
          </a:stretch>
        </p:blipFill>
        <p:spPr>
          <a:xfrm>
            <a:off x="1511468" y="1168004"/>
            <a:ext cx="10680531" cy="5689996"/>
          </a:xfrm>
          <a:prstGeom prst="rect">
            <a:avLst/>
          </a:prstGeom>
        </p:spPr>
      </p:pic>
      <p:sp>
        <p:nvSpPr>
          <p:cNvPr id="6" name="Rectangle 5">
            <a:extLst>
              <a:ext uri="{FF2B5EF4-FFF2-40B4-BE49-F238E27FC236}">
                <a16:creationId xmlns:a16="http://schemas.microsoft.com/office/drawing/2014/main" id="{593CD414-3FE5-A983-3E55-D2C333D43D58}"/>
              </a:ext>
            </a:extLst>
          </p:cNvPr>
          <p:cNvSpPr/>
          <p:nvPr/>
        </p:nvSpPr>
        <p:spPr>
          <a:xfrm>
            <a:off x="0" y="1168004"/>
            <a:ext cx="1511468" cy="5834680"/>
          </a:xfrm>
          <a:prstGeom prst="rect">
            <a:avLst/>
          </a:prstGeom>
          <a:solidFill>
            <a:srgbClr val="ECEC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604E106-24DF-6D30-1110-94935EDA7D98}"/>
              </a:ext>
            </a:extLst>
          </p:cNvPr>
          <p:cNvSpPr>
            <a:spLocks noGrp="1"/>
          </p:cNvSpPr>
          <p:nvPr>
            <p:ph type="title"/>
          </p:nvPr>
        </p:nvSpPr>
        <p:spPr>
          <a:xfrm>
            <a:off x="301657" y="1420926"/>
            <a:ext cx="4305067" cy="1325563"/>
          </a:xfrm>
        </p:spPr>
        <p:txBody>
          <a:bodyPr/>
          <a:lstStyle/>
          <a:p>
            <a:r>
              <a:rPr lang="en-GB" dirty="0"/>
              <a:t>4 classes of Knowledge</a:t>
            </a:r>
          </a:p>
        </p:txBody>
      </p:sp>
    </p:spTree>
    <p:extLst>
      <p:ext uri="{BB962C8B-B14F-4D97-AF65-F5344CB8AC3E}">
        <p14:creationId xmlns:p14="http://schemas.microsoft.com/office/powerpoint/2010/main" val="1383502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8EF24-5056-036A-2CEF-81B018F8B53D}"/>
              </a:ext>
            </a:extLst>
          </p:cNvPr>
          <p:cNvSpPr>
            <a:spLocks noGrp="1"/>
          </p:cNvSpPr>
          <p:nvPr>
            <p:ph type="title"/>
          </p:nvPr>
        </p:nvSpPr>
        <p:spPr/>
        <p:txBody>
          <a:bodyPr/>
          <a:lstStyle/>
          <a:p>
            <a:pPr algn="r"/>
            <a:r>
              <a:rPr lang="en-GB" dirty="0"/>
              <a:t>SECI Model</a:t>
            </a:r>
          </a:p>
        </p:txBody>
      </p:sp>
      <p:pic>
        <p:nvPicPr>
          <p:cNvPr id="2050" name="Picture 2" descr="Organizational Knowledge Management by Sharing Tacit Knowledge | skyproject">
            <a:extLst>
              <a:ext uri="{FF2B5EF4-FFF2-40B4-BE49-F238E27FC236}">
                <a16:creationId xmlns:a16="http://schemas.microsoft.com/office/drawing/2014/main" id="{607EEC88-99B9-DE7C-F3F5-08008958BD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660" y="1154708"/>
            <a:ext cx="8075271" cy="55391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1B69448-2A1F-FD27-B9B3-F8BC14F4DA18}"/>
              </a:ext>
            </a:extLst>
          </p:cNvPr>
          <p:cNvSpPr txBox="1"/>
          <p:nvPr/>
        </p:nvSpPr>
        <p:spPr>
          <a:xfrm>
            <a:off x="9062977" y="3012707"/>
            <a:ext cx="2951545" cy="2862322"/>
          </a:xfrm>
          <a:prstGeom prst="rect">
            <a:avLst/>
          </a:prstGeom>
          <a:noFill/>
        </p:spPr>
        <p:txBody>
          <a:bodyPr wrap="square" rtlCol="0">
            <a:spAutoFit/>
          </a:bodyPr>
          <a:lstStyle/>
          <a:p>
            <a:r>
              <a:rPr lang="en-GB" sz="2000" b="0" i="0" dirty="0">
                <a:solidFill>
                  <a:schemeClr val="accent1">
                    <a:lumMod val="75000"/>
                  </a:schemeClr>
                </a:solidFill>
                <a:effectLst/>
                <a:latin typeface="Open Sans" panose="020B0606030504020204" pitchFamily="34" charset="0"/>
              </a:rPr>
              <a:t>The SECI Model of Knowledge Dimensions identifies four ways of how knowledge can be combined and transferred, and thus, how knowledge is shared in the organization.</a:t>
            </a:r>
            <a:endParaRPr lang="en-GB" sz="2000" dirty="0">
              <a:solidFill>
                <a:schemeClr val="accent1">
                  <a:lumMod val="75000"/>
                </a:schemeClr>
              </a:solidFill>
            </a:endParaRPr>
          </a:p>
        </p:txBody>
      </p:sp>
    </p:spTree>
    <p:extLst>
      <p:ext uri="{BB962C8B-B14F-4D97-AF65-F5344CB8AC3E}">
        <p14:creationId xmlns:p14="http://schemas.microsoft.com/office/powerpoint/2010/main" val="3170666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C5A14-9719-B631-E654-2E9850FCB7A0}"/>
              </a:ext>
            </a:extLst>
          </p:cNvPr>
          <p:cNvSpPr>
            <a:spLocks noGrp="1"/>
          </p:cNvSpPr>
          <p:nvPr>
            <p:ph type="title"/>
          </p:nvPr>
        </p:nvSpPr>
        <p:spPr/>
        <p:txBody>
          <a:bodyPr/>
          <a:lstStyle/>
          <a:p>
            <a:endParaRPr lang="en-GB"/>
          </a:p>
        </p:txBody>
      </p:sp>
      <p:pic>
        <p:nvPicPr>
          <p:cNvPr id="4" name="Online Media 3" title="The Nonaka Takuchi (SECI) Model">
            <a:hlinkClick r:id="" action="ppaction://media"/>
            <a:extLst>
              <a:ext uri="{FF2B5EF4-FFF2-40B4-BE49-F238E27FC236}">
                <a16:creationId xmlns:a16="http://schemas.microsoft.com/office/drawing/2014/main" id="{5FA5DB11-43B6-C413-2049-1A9F4AB6F092}"/>
              </a:ext>
            </a:extLst>
          </p:cNvPr>
          <p:cNvPicPr>
            <a:picLocks noGrp="1" noRot="1" noChangeAspect="1"/>
          </p:cNvPicPr>
          <p:nvPr>
            <p:ph idx="1"/>
            <a:videoFile r:link="rId1"/>
          </p:nvPr>
        </p:nvPicPr>
        <p:blipFill>
          <a:blip r:embed="rId3"/>
          <a:stretch>
            <a:fillRect/>
          </a:stretch>
        </p:blipFill>
        <p:spPr>
          <a:xfrm>
            <a:off x="902826" y="1142592"/>
            <a:ext cx="10116273" cy="5715408"/>
          </a:xfrm>
          <a:prstGeom prst="rect">
            <a:avLst/>
          </a:prstGeom>
        </p:spPr>
      </p:pic>
    </p:spTree>
    <p:extLst>
      <p:ext uri="{BB962C8B-B14F-4D97-AF65-F5344CB8AC3E}">
        <p14:creationId xmlns:p14="http://schemas.microsoft.com/office/powerpoint/2010/main" val="939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1EACFC-8F39-879C-837C-A2D029E83701}"/>
              </a:ext>
            </a:extLst>
          </p:cNvPr>
          <p:cNvSpPr>
            <a:spLocks noGrp="1"/>
          </p:cNvSpPr>
          <p:nvPr>
            <p:ph idx="1"/>
          </p:nvPr>
        </p:nvSpPr>
        <p:spPr>
          <a:xfrm>
            <a:off x="439838" y="2580484"/>
            <a:ext cx="2980978" cy="3651349"/>
          </a:xfrm>
        </p:spPr>
        <p:txBody>
          <a:bodyPr>
            <a:normAutofit/>
          </a:bodyPr>
          <a:lstStyle/>
          <a:p>
            <a:pPr marL="0" indent="0">
              <a:buNone/>
            </a:pPr>
            <a:r>
              <a:rPr lang="en-GB" dirty="0">
                <a:solidFill>
                  <a:schemeClr val="accent1">
                    <a:lumMod val="75000"/>
                  </a:schemeClr>
                </a:solidFill>
              </a:rPr>
              <a:t>Within the organisation, it can take the following approach…</a:t>
            </a:r>
          </a:p>
          <a:p>
            <a:pPr marL="0" indent="0">
              <a:buNone/>
            </a:pPr>
            <a:endParaRPr lang="en-GB" dirty="0">
              <a:solidFill>
                <a:schemeClr val="accent1">
                  <a:lumMod val="75000"/>
                </a:schemeClr>
              </a:solidFill>
            </a:endParaRPr>
          </a:p>
          <a:p>
            <a:pPr marL="0" indent="0">
              <a:buNone/>
            </a:pPr>
            <a:endParaRPr lang="en-GB" dirty="0">
              <a:solidFill>
                <a:schemeClr val="accent1">
                  <a:lumMod val="75000"/>
                </a:schemeClr>
              </a:solidFill>
            </a:endParaRPr>
          </a:p>
          <a:p>
            <a:pPr marL="0" indent="0">
              <a:buNone/>
            </a:pPr>
            <a:endParaRPr lang="en-GB" dirty="0">
              <a:solidFill>
                <a:schemeClr val="accent1">
                  <a:lumMod val="75000"/>
                </a:schemeClr>
              </a:solidFill>
            </a:endParaRPr>
          </a:p>
          <a:p>
            <a:pPr marL="0" indent="0" algn="r">
              <a:buNone/>
            </a:pPr>
            <a:r>
              <a:rPr lang="en-GB" sz="1800" dirty="0">
                <a:solidFill>
                  <a:schemeClr val="accent1">
                    <a:lumMod val="75000"/>
                  </a:schemeClr>
                </a:solidFill>
              </a:rPr>
              <a:t>(</a:t>
            </a:r>
            <a:r>
              <a:rPr lang="en-GB" sz="1800" b="0" i="0" dirty="0">
                <a:solidFill>
                  <a:schemeClr val="accent1">
                    <a:lumMod val="75000"/>
                  </a:schemeClr>
                </a:solidFill>
                <a:effectLst/>
              </a:rPr>
              <a:t>Nonaka &amp; Yamaguchi; 2022)</a:t>
            </a:r>
            <a:endParaRPr lang="en-GB" sz="1800" dirty="0">
              <a:solidFill>
                <a:schemeClr val="accent1">
                  <a:lumMod val="75000"/>
                </a:schemeClr>
              </a:solidFill>
            </a:endParaRPr>
          </a:p>
        </p:txBody>
      </p:sp>
      <p:pic>
        <p:nvPicPr>
          <p:cNvPr id="3074" name="Picture 2" descr="The SECI Model: Knowledge Creation in the Cycle of Subjectivity and  Objectivity | SpringerLink">
            <a:extLst>
              <a:ext uri="{FF2B5EF4-FFF2-40B4-BE49-F238E27FC236}">
                <a16:creationId xmlns:a16="http://schemas.microsoft.com/office/drawing/2014/main" id="{B6805D29-A0F2-AB42-7574-76885E5EB1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6968" y="1243228"/>
            <a:ext cx="8163294" cy="5517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4694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C1BC-1565-76F0-F62F-140924D3B65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E9235C5-5402-5795-AA7E-BD6F6ED61E41}"/>
              </a:ext>
            </a:extLst>
          </p:cNvPr>
          <p:cNvSpPr>
            <a:spLocks noGrp="1"/>
          </p:cNvSpPr>
          <p:nvPr>
            <p:ph idx="1"/>
          </p:nvPr>
        </p:nvSpPr>
        <p:spPr/>
        <p:txBody>
          <a:bodyPr/>
          <a:lstStyle/>
          <a:p>
            <a:r>
              <a:rPr lang="en-GB" dirty="0"/>
              <a:t>SECI case study</a:t>
            </a:r>
          </a:p>
        </p:txBody>
      </p:sp>
    </p:spTree>
    <p:extLst>
      <p:ext uri="{BB962C8B-B14F-4D97-AF65-F5344CB8AC3E}">
        <p14:creationId xmlns:p14="http://schemas.microsoft.com/office/powerpoint/2010/main" val="2009357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2CBDA-0D5C-2A43-75D4-455C8AF17216}"/>
              </a:ext>
            </a:extLst>
          </p:cNvPr>
          <p:cNvSpPr>
            <a:spLocks noGrp="1"/>
          </p:cNvSpPr>
          <p:nvPr>
            <p:ph type="title"/>
          </p:nvPr>
        </p:nvSpPr>
        <p:spPr/>
        <p:txBody>
          <a:bodyPr/>
          <a:lstStyle/>
          <a:p>
            <a:r>
              <a:rPr lang="en-GB" dirty="0"/>
              <a:t>What is the role of KPI’s in KM?</a:t>
            </a:r>
          </a:p>
        </p:txBody>
      </p:sp>
      <p:sp>
        <p:nvSpPr>
          <p:cNvPr id="3" name="Content Placeholder 2">
            <a:extLst>
              <a:ext uri="{FF2B5EF4-FFF2-40B4-BE49-F238E27FC236}">
                <a16:creationId xmlns:a16="http://schemas.microsoft.com/office/drawing/2014/main" id="{F9F5F14E-C31C-5EAC-C1D5-ACEB82FF2EE2}"/>
              </a:ext>
            </a:extLst>
          </p:cNvPr>
          <p:cNvSpPr>
            <a:spLocks noGrp="1"/>
          </p:cNvSpPr>
          <p:nvPr>
            <p:ph idx="1"/>
          </p:nvPr>
        </p:nvSpPr>
        <p:spPr>
          <a:xfrm>
            <a:off x="301658" y="2881427"/>
            <a:ext cx="6515832" cy="1447506"/>
          </a:xfrm>
        </p:spPr>
        <p:txBody>
          <a:bodyPr/>
          <a:lstStyle/>
          <a:p>
            <a:r>
              <a:rPr lang="en-GB" dirty="0"/>
              <a:t>What do mean by KPI’s?</a:t>
            </a:r>
          </a:p>
          <a:p>
            <a:r>
              <a:rPr lang="en-GB" dirty="0"/>
              <a:t>Can you give examples from your workplace?</a:t>
            </a:r>
          </a:p>
          <a:p>
            <a:endParaRPr lang="en-GB" dirty="0"/>
          </a:p>
        </p:txBody>
      </p:sp>
      <p:pic>
        <p:nvPicPr>
          <p:cNvPr id="4100" name="Picture 4" descr="How to Use KPIs | Bernard Marr">
            <a:extLst>
              <a:ext uri="{FF2B5EF4-FFF2-40B4-BE49-F238E27FC236}">
                <a16:creationId xmlns:a16="http://schemas.microsoft.com/office/drawing/2014/main" id="{0F302F74-55FD-E810-200C-80FD520445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2929" y="2918649"/>
            <a:ext cx="5200516" cy="34607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3A2CAA8-CD2F-769A-4EA8-7512E6F3D0C7}"/>
              </a:ext>
            </a:extLst>
          </p:cNvPr>
          <p:cNvSpPr txBox="1"/>
          <p:nvPr/>
        </p:nvSpPr>
        <p:spPr>
          <a:xfrm>
            <a:off x="756214" y="4629873"/>
            <a:ext cx="5497975" cy="954107"/>
          </a:xfrm>
          <a:prstGeom prst="rect">
            <a:avLst/>
          </a:prstGeom>
          <a:noFill/>
        </p:spPr>
        <p:txBody>
          <a:bodyPr wrap="square" rtlCol="0">
            <a:spAutoFit/>
          </a:bodyPr>
          <a:lstStyle/>
          <a:p>
            <a:r>
              <a:rPr lang="en-GB" sz="2800" dirty="0"/>
              <a:t>How about ‘Knowledge’ focused KPIs, are there any?</a:t>
            </a:r>
          </a:p>
        </p:txBody>
      </p:sp>
    </p:spTree>
    <p:extLst>
      <p:ext uri="{BB962C8B-B14F-4D97-AF65-F5344CB8AC3E}">
        <p14:creationId xmlns:p14="http://schemas.microsoft.com/office/powerpoint/2010/main" val="196072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730DA-EB9D-AFCE-3681-C1130FF6DBA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26189BD9-89A9-66A2-73A7-6183106D1F52}"/>
              </a:ext>
            </a:extLst>
          </p:cNvPr>
          <p:cNvSpPr>
            <a:spLocks noGrp="1"/>
          </p:cNvSpPr>
          <p:nvPr>
            <p:ph idx="1"/>
          </p:nvPr>
        </p:nvSpPr>
        <p:spPr/>
        <p:txBody>
          <a:bodyPr/>
          <a:lstStyle/>
          <a:p>
            <a:pPr marL="0" indent="0">
              <a:buNone/>
            </a:pPr>
            <a:r>
              <a:rPr lang="en-GB" dirty="0"/>
              <a:t>In groups, choose a local business, and using the KPI table template provided, create a series of KPIs for knowledge Management &amp; Transfer</a:t>
            </a:r>
          </a:p>
        </p:txBody>
      </p:sp>
    </p:spTree>
    <p:extLst>
      <p:ext uri="{BB962C8B-B14F-4D97-AF65-F5344CB8AC3E}">
        <p14:creationId xmlns:p14="http://schemas.microsoft.com/office/powerpoint/2010/main" val="1814308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65078-9A53-AF43-DA96-17C8E94D0202}"/>
              </a:ext>
            </a:extLst>
          </p:cNvPr>
          <p:cNvSpPr>
            <a:spLocks noGrp="1"/>
          </p:cNvSpPr>
          <p:nvPr>
            <p:ph type="title"/>
          </p:nvPr>
        </p:nvSpPr>
        <p:spPr/>
        <p:txBody>
          <a:bodyPr/>
          <a:lstStyle/>
          <a:p>
            <a:r>
              <a:rPr lang="en-GB" dirty="0"/>
              <a:t>Some Knowledge KPI examples:</a:t>
            </a:r>
          </a:p>
        </p:txBody>
      </p:sp>
      <p:graphicFrame>
        <p:nvGraphicFramePr>
          <p:cNvPr id="4" name="Content Placeholder 3">
            <a:extLst>
              <a:ext uri="{FF2B5EF4-FFF2-40B4-BE49-F238E27FC236}">
                <a16:creationId xmlns:a16="http://schemas.microsoft.com/office/drawing/2014/main" id="{23AA8A51-4C80-B33B-DDBB-51BA9C51C3F7}"/>
              </a:ext>
            </a:extLst>
          </p:cNvPr>
          <p:cNvGraphicFramePr>
            <a:graphicFrameLocks noGrp="1"/>
          </p:cNvGraphicFramePr>
          <p:nvPr>
            <p:ph idx="1"/>
            <p:extLst>
              <p:ext uri="{D42A27DB-BD31-4B8C-83A1-F6EECF244321}">
                <p14:modId xmlns:p14="http://schemas.microsoft.com/office/powerpoint/2010/main" val="891742688"/>
              </p:ext>
            </p:extLst>
          </p:nvPr>
        </p:nvGraphicFramePr>
        <p:xfrm>
          <a:off x="301657" y="2517898"/>
          <a:ext cx="11595100" cy="3403600"/>
        </p:xfrm>
        <a:graphic>
          <a:graphicData uri="http://schemas.openxmlformats.org/drawingml/2006/table">
            <a:tbl>
              <a:tblPr firstRow="1" bandRow="1">
                <a:tableStyleId>{5C22544A-7EE6-4342-B048-85BDC9FD1C3A}</a:tableStyleId>
              </a:tblPr>
              <a:tblGrid>
                <a:gridCol w="5797550">
                  <a:extLst>
                    <a:ext uri="{9D8B030D-6E8A-4147-A177-3AD203B41FA5}">
                      <a16:colId xmlns:a16="http://schemas.microsoft.com/office/drawing/2014/main" val="1174839673"/>
                    </a:ext>
                  </a:extLst>
                </a:gridCol>
                <a:gridCol w="5797550">
                  <a:extLst>
                    <a:ext uri="{9D8B030D-6E8A-4147-A177-3AD203B41FA5}">
                      <a16:colId xmlns:a16="http://schemas.microsoft.com/office/drawing/2014/main" val="3052018989"/>
                    </a:ext>
                  </a:extLst>
                </a:gridCol>
              </a:tblGrid>
              <a:tr h="370840">
                <a:tc>
                  <a:txBody>
                    <a:bodyPr/>
                    <a:lstStyle/>
                    <a:p>
                      <a:r>
                        <a:rPr lang="en-GB" dirty="0"/>
                        <a:t>KPI</a:t>
                      </a:r>
                    </a:p>
                  </a:txBody>
                  <a:tcPr/>
                </a:tc>
                <a:tc>
                  <a:txBody>
                    <a:bodyPr/>
                    <a:lstStyle/>
                    <a:p>
                      <a:r>
                        <a:rPr lang="en-GB" dirty="0"/>
                        <a:t>Description</a:t>
                      </a:r>
                    </a:p>
                  </a:txBody>
                  <a:tcPr/>
                </a:tc>
                <a:extLst>
                  <a:ext uri="{0D108BD9-81ED-4DB2-BD59-A6C34878D82A}">
                    <a16:rowId xmlns:a16="http://schemas.microsoft.com/office/drawing/2014/main" val="3479293975"/>
                  </a:ext>
                </a:extLst>
              </a:tr>
              <a:tr h="370840">
                <a:tc>
                  <a:txBody>
                    <a:bodyPr/>
                    <a:lstStyle/>
                    <a:p>
                      <a:r>
                        <a:rPr lang="en-GB" dirty="0"/>
                        <a:t>Article creation</a:t>
                      </a:r>
                    </a:p>
                  </a:txBody>
                  <a:tcPr/>
                </a:tc>
                <a:tc>
                  <a:txBody>
                    <a:bodyPr/>
                    <a:lstStyle/>
                    <a:p>
                      <a:r>
                        <a:rPr lang="en-GB" dirty="0"/>
                        <a:t>Number of knowledge articles created &amp; stored</a:t>
                      </a:r>
                    </a:p>
                  </a:txBody>
                  <a:tcPr/>
                </a:tc>
                <a:extLst>
                  <a:ext uri="{0D108BD9-81ED-4DB2-BD59-A6C34878D82A}">
                    <a16:rowId xmlns:a16="http://schemas.microsoft.com/office/drawing/2014/main" val="808251314"/>
                  </a:ext>
                </a:extLst>
              </a:tr>
              <a:tr h="370840">
                <a:tc>
                  <a:txBody>
                    <a:bodyPr/>
                    <a:lstStyle/>
                    <a:p>
                      <a:r>
                        <a:rPr lang="en-GB" dirty="0"/>
                        <a:t>Knowledge transfer meetings</a:t>
                      </a:r>
                    </a:p>
                  </a:txBody>
                  <a:tcPr/>
                </a:tc>
                <a:tc>
                  <a:txBody>
                    <a:bodyPr/>
                    <a:lstStyle/>
                    <a:p>
                      <a:r>
                        <a:rPr lang="en-GB" dirty="0"/>
                        <a:t>Cataloguing the frequency of knowledge dissemination sessions</a:t>
                      </a:r>
                    </a:p>
                  </a:txBody>
                  <a:tcPr/>
                </a:tc>
                <a:extLst>
                  <a:ext uri="{0D108BD9-81ED-4DB2-BD59-A6C34878D82A}">
                    <a16:rowId xmlns:a16="http://schemas.microsoft.com/office/drawing/2014/main" val="1586893816"/>
                  </a:ext>
                </a:extLst>
              </a:tr>
              <a:tr h="370840">
                <a:tc>
                  <a:txBody>
                    <a:bodyPr/>
                    <a:lstStyle/>
                    <a:p>
                      <a:r>
                        <a:rPr lang="en-GB" dirty="0"/>
                        <a:t>Knowledge usage</a:t>
                      </a:r>
                    </a:p>
                  </a:txBody>
                  <a:tcPr/>
                </a:tc>
                <a:tc>
                  <a:txBody>
                    <a:bodyPr/>
                    <a:lstStyle/>
                    <a:p>
                      <a:r>
                        <a:rPr lang="en-GB" dirty="0"/>
                        <a:t>How frequently is this knowledge utilised</a:t>
                      </a:r>
                    </a:p>
                  </a:txBody>
                  <a:tcPr/>
                </a:tc>
                <a:extLst>
                  <a:ext uri="{0D108BD9-81ED-4DB2-BD59-A6C34878D82A}">
                    <a16:rowId xmlns:a16="http://schemas.microsoft.com/office/drawing/2014/main" val="1492907829"/>
                  </a:ext>
                </a:extLst>
              </a:tr>
              <a:tr h="370840">
                <a:tc>
                  <a:txBody>
                    <a:bodyPr/>
                    <a:lstStyle/>
                    <a:p>
                      <a:r>
                        <a:rPr lang="en-GB" dirty="0"/>
                        <a:t>Efficiency </a:t>
                      </a:r>
                    </a:p>
                  </a:txBody>
                  <a:tcPr/>
                </a:tc>
                <a:tc>
                  <a:txBody>
                    <a:bodyPr/>
                    <a:lstStyle/>
                    <a:p>
                      <a:r>
                        <a:rPr lang="en-GB" dirty="0"/>
                        <a:t>Measures the efficiency of knowledge transfer processes/utilisation</a:t>
                      </a:r>
                    </a:p>
                  </a:txBody>
                  <a:tcPr/>
                </a:tc>
                <a:extLst>
                  <a:ext uri="{0D108BD9-81ED-4DB2-BD59-A6C34878D82A}">
                    <a16:rowId xmlns:a16="http://schemas.microsoft.com/office/drawing/2014/main" val="3168327293"/>
                  </a:ext>
                </a:extLst>
              </a:tr>
              <a:tr h="370840">
                <a:tc>
                  <a:txBody>
                    <a:bodyPr/>
                    <a:lstStyle/>
                    <a:p>
                      <a:r>
                        <a:rPr lang="en-GB" dirty="0"/>
                        <a:t>Collaboration</a:t>
                      </a:r>
                    </a:p>
                  </a:txBody>
                  <a:tcPr/>
                </a:tc>
                <a:tc>
                  <a:txBody>
                    <a:bodyPr/>
                    <a:lstStyle/>
                    <a:p>
                      <a:r>
                        <a:rPr lang="en-GB" dirty="0"/>
                        <a:t>Frequency of collaborations on shared knowledge document</a:t>
                      </a:r>
                    </a:p>
                  </a:txBody>
                  <a:tcPr/>
                </a:tc>
                <a:extLst>
                  <a:ext uri="{0D108BD9-81ED-4DB2-BD59-A6C34878D82A}">
                    <a16:rowId xmlns:a16="http://schemas.microsoft.com/office/drawing/2014/main" val="3965560991"/>
                  </a:ext>
                </a:extLst>
              </a:tr>
              <a:tr h="370840">
                <a:tc>
                  <a:txBody>
                    <a:bodyPr/>
                    <a:lstStyle/>
                    <a:p>
                      <a:r>
                        <a:rPr lang="en-GB" dirty="0"/>
                        <a:t>Learning &amp; Development</a:t>
                      </a:r>
                    </a:p>
                  </a:txBody>
                  <a:tcPr/>
                </a:tc>
                <a:tc>
                  <a:txBody>
                    <a:bodyPr/>
                    <a:lstStyle/>
                    <a:p>
                      <a:r>
                        <a:rPr lang="en-GB" dirty="0"/>
                        <a:t>Training completions, skills improvements etc.</a:t>
                      </a:r>
                    </a:p>
                  </a:txBody>
                  <a:tcPr/>
                </a:tc>
                <a:extLst>
                  <a:ext uri="{0D108BD9-81ED-4DB2-BD59-A6C34878D82A}">
                    <a16:rowId xmlns:a16="http://schemas.microsoft.com/office/drawing/2014/main" val="2120746383"/>
                  </a:ext>
                </a:extLst>
              </a:tr>
            </a:tbl>
          </a:graphicData>
        </a:graphic>
      </p:graphicFrame>
      <p:sp>
        <p:nvSpPr>
          <p:cNvPr id="5" name="TextBox 4">
            <a:extLst>
              <a:ext uri="{FF2B5EF4-FFF2-40B4-BE49-F238E27FC236}">
                <a16:creationId xmlns:a16="http://schemas.microsoft.com/office/drawing/2014/main" id="{3E3A761E-94F5-5AB3-93C2-BF43B47BAAC2}"/>
              </a:ext>
            </a:extLst>
          </p:cNvPr>
          <p:cNvSpPr txBox="1"/>
          <p:nvPr/>
        </p:nvSpPr>
        <p:spPr>
          <a:xfrm>
            <a:off x="9985764" y="6131170"/>
            <a:ext cx="1910862" cy="369332"/>
          </a:xfrm>
          <a:prstGeom prst="rect">
            <a:avLst/>
          </a:prstGeom>
          <a:noFill/>
        </p:spPr>
        <p:txBody>
          <a:bodyPr wrap="square" rtlCol="0">
            <a:spAutoFit/>
          </a:bodyPr>
          <a:lstStyle/>
          <a:p>
            <a:r>
              <a:rPr lang="en-GB" dirty="0"/>
              <a:t>(</a:t>
            </a:r>
            <a:r>
              <a:rPr lang="en-GB" dirty="0" err="1"/>
              <a:t>Gallemard</a:t>
            </a:r>
            <a:r>
              <a:rPr lang="en-GB" dirty="0"/>
              <a:t>, 2023)</a:t>
            </a:r>
          </a:p>
        </p:txBody>
      </p:sp>
    </p:spTree>
    <p:extLst>
      <p:ext uri="{BB962C8B-B14F-4D97-AF65-F5344CB8AC3E}">
        <p14:creationId xmlns:p14="http://schemas.microsoft.com/office/powerpoint/2010/main" val="4027645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D85F6-2641-5101-CE22-7EF013746F3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3A11AA7-47E0-8985-0EEE-FE14DE849486}"/>
              </a:ext>
            </a:extLst>
          </p:cNvPr>
          <p:cNvSpPr>
            <a:spLocks noGrp="1"/>
          </p:cNvSpPr>
          <p:nvPr>
            <p:ph idx="1"/>
          </p:nvPr>
        </p:nvSpPr>
        <p:spPr/>
        <p:txBody>
          <a:bodyPr>
            <a:normAutofit fontScale="77500" lnSpcReduction="20000"/>
          </a:bodyPr>
          <a:lstStyle/>
          <a:p>
            <a:r>
              <a:rPr lang="en-GB" dirty="0" err="1"/>
              <a:t>Gallemard</a:t>
            </a:r>
            <a:r>
              <a:rPr lang="en-GB" dirty="0"/>
              <a:t>, J. (2023) 11 Essential Knowledge Management Metrics and KPIs for Your Organisation, [Online] Accessed: 10/02/2025. Available at: </a:t>
            </a:r>
            <a:r>
              <a:rPr lang="en-GB" dirty="0">
                <a:hlinkClick r:id="rId2"/>
              </a:rPr>
              <a:t>Top 11 Critical Knowledge Management Metrics and KPIs</a:t>
            </a:r>
            <a:endParaRPr lang="en-GB" dirty="0"/>
          </a:p>
          <a:p>
            <a:r>
              <a:rPr lang="en-GB" dirty="0"/>
              <a:t>Prabhakaran, J. (2021) What is Tacit Knowledge: Importance, benefits &amp; Examples, [Online] Accessed: 28/01/2025. Available at: </a:t>
            </a:r>
            <a:r>
              <a:rPr lang="en-GB" dirty="0">
                <a:hlinkClick r:id="rId3"/>
              </a:rPr>
              <a:t>What is Tacit Knowledge: Importance, Benefits &amp; Examples</a:t>
            </a:r>
            <a:r>
              <a:rPr lang="en-GB" dirty="0"/>
              <a:t> </a:t>
            </a:r>
          </a:p>
          <a:p>
            <a:r>
              <a:rPr lang="en-GB" dirty="0"/>
              <a:t>Prabhakaran, J. (2022) Explicit Knowledge: Definitions, Examples &amp; Methods, [Online] Accessed: 28/01/2025. Available at: </a:t>
            </a:r>
            <a:r>
              <a:rPr lang="en-GB" dirty="0">
                <a:hlinkClick r:id="rId4"/>
              </a:rPr>
              <a:t>Explicit Knowledge: Definition, Examples, and Methods</a:t>
            </a:r>
            <a:endParaRPr lang="en-GB" dirty="0"/>
          </a:p>
          <a:p>
            <a:r>
              <a:rPr lang="en-GB" b="0" i="0" dirty="0">
                <a:solidFill>
                  <a:srgbClr val="222222"/>
                </a:solidFill>
                <a:effectLst/>
              </a:rPr>
              <a:t>Nonaka, I., Yamaguchi, I. (2022). The SECI Model: Knowledge Creation in the Cycle of Subjectivity and Objectivity. In: Management by Eidetic Intuition. The Nonaka Series on Knowledge and Innovation. Palgrave Macmillan, Singapore. https://doi.org/10.1007/978-981-16-6851-7_10</a:t>
            </a:r>
            <a:endParaRPr lang="en-GB" dirty="0"/>
          </a:p>
        </p:txBody>
      </p:sp>
    </p:spTree>
    <p:extLst>
      <p:ext uri="{BB962C8B-B14F-4D97-AF65-F5344CB8AC3E}">
        <p14:creationId xmlns:p14="http://schemas.microsoft.com/office/powerpoint/2010/main" val="83854151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584</Words>
  <Application>Microsoft Office PowerPoint</Application>
  <PresentationFormat>Widescreen</PresentationFormat>
  <Paragraphs>61</Paragraphs>
  <Slides>14</Slides>
  <Notes>6</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14</vt:i4>
      </vt:variant>
    </vt:vector>
  </HeadingPairs>
  <TitlesOfParts>
    <vt:vector size="22" baseType="lpstr">
      <vt:lpstr>Aptos</vt:lpstr>
      <vt:lpstr>Arial</vt:lpstr>
      <vt:lpstr>Calibri</vt:lpstr>
      <vt:lpstr>Calibri Light</vt:lpstr>
      <vt:lpstr>Open Sans</vt:lpstr>
      <vt:lpstr>Work Sans</vt:lpstr>
      <vt:lpstr>UWTSD Text 2</vt:lpstr>
      <vt:lpstr>3_Title Slide 1</vt:lpstr>
      <vt:lpstr>   BMSK5013 Knowledge &amp; information Management  Session: 3  </vt:lpstr>
      <vt:lpstr>Agenda:</vt:lpstr>
      <vt:lpstr>TACIT  &amp;  EXPLICIT</vt:lpstr>
      <vt:lpstr>Tacit knowledge:</vt:lpstr>
      <vt:lpstr>Explicit knowledge:</vt:lpstr>
      <vt:lpstr>4 classes of Knowledge</vt:lpstr>
      <vt:lpstr>SECI Model</vt:lpstr>
      <vt:lpstr>PowerPoint Presentation</vt:lpstr>
      <vt:lpstr>PowerPoint Presentation</vt:lpstr>
      <vt:lpstr>Activity</vt:lpstr>
      <vt:lpstr>What is the role of KPI’s in KM?</vt:lpstr>
      <vt:lpstr>Activity:</vt:lpstr>
      <vt:lpstr>Some Knowledge KPI examples: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150</cp:revision>
  <dcterms:created xsi:type="dcterms:W3CDTF">2024-11-04T09:28:33Z</dcterms:created>
  <dcterms:modified xsi:type="dcterms:W3CDTF">2025-02-10T09:56:48Z</dcterms:modified>
</cp:coreProperties>
</file>