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792" r:id="rId2"/>
  </p:sldMasterIdLst>
  <p:sldIdLst>
    <p:sldId id="257" r:id="rId3"/>
    <p:sldId id="256" r:id="rId4"/>
    <p:sldId id="258" r:id="rId5"/>
  </p:sldIdLst>
  <p:sldSz cx="28498800" cy="21374100"/>
  <p:notesSz cx="6858000" cy="9144000"/>
  <p:embeddedFontLst>
    <p:embeddedFont>
      <p:font typeface="Helvetica World" panose="020B0604020202020204" charset="-128"/>
      <p:regular r:id="rId6"/>
    </p:embeddedFont>
    <p:embeddedFont>
      <p:font typeface="Helvetica World Bold" panose="020B0604020202020204" charset="-128"/>
      <p:regular r:id="rId7"/>
    </p:embeddedFont>
    <p:embeddedFont>
      <p:font typeface="Garamond" panose="02020404030301010803" pitchFamily="18" charset="0"/>
      <p:regular r:id="rId8"/>
      <p:bold r:id="rId9"/>
      <p:italic r:id="rId10"/>
    </p:embeddedFont>
    <p:embeddedFont>
      <p:font typeface="Calibri" panose="020F0502020204030204" pitchFamily="34" charset="0"/>
      <p:regular r:id="rId11"/>
      <p:bold r:id="rId12"/>
      <p:italic r:id="rId13"/>
      <p:boldItalic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543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23" d="100"/>
          <a:sy n="23" d="100"/>
        </p:scale>
        <p:origin x="1338" y="36"/>
      </p:cViewPr>
      <p:guideLst>
        <p:guide orient="horz" pos="2160"/>
        <p:guide pos="543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font" Target="fonts/font8.fntdata"/><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font" Target="fonts/font2.fntdata"/><Relationship Id="rId12" Type="http://schemas.openxmlformats.org/officeDocument/2006/relationships/font" Target="fonts/font7.fntdata"/><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font" Target="fonts/font6.fntdata"/><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font" Target="fonts/font5.fntdata"/><Relationship Id="rId4" Type="http://schemas.openxmlformats.org/officeDocument/2006/relationships/slide" Target="slides/slide2.xml"/><Relationship Id="rId9" Type="http://schemas.openxmlformats.org/officeDocument/2006/relationships/font" Target="fonts/font4.fntdata"/><Relationship Id="rId14" Type="http://schemas.openxmlformats.org/officeDocument/2006/relationships/font" Target="fonts/font9.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93223" y="2130428"/>
            <a:ext cx="14656526"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2586446" y="3886200"/>
            <a:ext cx="1207008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62076" y="4406903"/>
            <a:ext cx="14656526"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1362076" y="2906716"/>
            <a:ext cx="14656526"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62148" y="1600203"/>
            <a:ext cx="7615646"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8765177" y="1600203"/>
            <a:ext cx="7615646"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62149" y="1535113"/>
            <a:ext cx="761864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2149" y="2174875"/>
            <a:ext cx="761864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8759193" y="1535113"/>
            <a:ext cx="76216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8759193" y="2174875"/>
            <a:ext cx="76216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2151" y="273050"/>
            <a:ext cx="5672819"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6741523" y="273053"/>
            <a:ext cx="96393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62151" y="1435100"/>
            <a:ext cx="5672819"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379743" y="4800600"/>
            <a:ext cx="10345783"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3379743" y="612775"/>
            <a:ext cx="10345783"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3379743" y="5367338"/>
            <a:ext cx="10345783"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501154" y="274641"/>
            <a:ext cx="3879669"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62150" y="274641"/>
            <a:ext cx="11351623"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28498800" cy="2137410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5990027" y="5646975"/>
            <a:ext cx="16545966" cy="4723411"/>
          </a:xfrm>
        </p:spPr>
        <p:txBody>
          <a:bodyPr anchor="b">
            <a:noAutofit/>
          </a:bodyPr>
          <a:lstStyle>
            <a:lvl1pPr algn="ctr">
              <a:defRPr sz="1496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990027" y="11214787"/>
            <a:ext cx="16545966" cy="4293679"/>
          </a:xfrm>
        </p:spPr>
        <p:txBody>
          <a:bodyPr anchor="t">
            <a:normAutofit/>
          </a:bodyPr>
          <a:lstStyle>
            <a:lvl1pPr marL="0" indent="0" algn="ctr">
              <a:buNone/>
              <a:defRPr sz="6233">
                <a:solidFill>
                  <a:schemeClr val="tx1"/>
                </a:solidFill>
              </a:defRPr>
            </a:lvl1pPr>
            <a:lvl2pPr marL="1424955" indent="0" algn="ctr">
              <a:buNone/>
              <a:defRPr>
                <a:solidFill>
                  <a:schemeClr val="tx1">
                    <a:tint val="75000"/>
                  </a:schemeClr>
                </a:solidFill>
              </a:defRPr>
            </a:lvl2pPr>
            <a:lvl3pPr marL="2849910" indent="0" algn="ctr">
              <a:buNone/>
              <a:defRPr>
                <a:solidFill>
                  <a:schemeClr val="tx1">
                    <a:tint val="75000"/>
                  </a:schemeClr>
                </a:solidFill>
              </a:defRPr>
            </a:lvl3pPr>
            <a:lvl4pPr marL="4274866" indent="0" algn="ctr">
              <a:buNone/>
              <a:defRPr>
                <a:solidFill>
                  <a:schemeClr val="tx1">
                    <a:tint val="75000"/>
                  </a:schemeClr>
                </a:solidFill>
              </a:defRPr>
            </a:lvl4pPr>
            <a:lvl5pPr marL="5699821" indent="0" algn="ctr">
              <a:buNone/>
              <a:defRPr>
                <a:solidFill>
                  <a:schemeClr val="tx1">
                    <a:tint val="75000"/>
                  </a:schemeClr>
                </a:solidFill>
              </a:defRPr>
            </a:lvl5pPr>
            <a:lvl6pPr marL="7124776" indent="0" algn="ctr">
              <a:buNone/>
              <a:defRPr>
                <a:solidFill>
                  <a:schemeClr val="tx1">
                    <a:tint val="75000"/>
                  </a:schemeClr>
                </a:solidFill>
              </a:defRPr>
            </a:lvl6pPr>
            <a:lvl7pPr marL="8549731" indent="0" algn="ctr">
              <a:buNone/>
              <a:defRPr>
                <a:solidFill>
                  <a:schemeClr val="tx1">
                    <a:tint val="75000"/>
                  </a:schemeClr>
                </a:solidFill>
              </a:defRPr>
            </a:lvl7pPr>
            <a:lvl8pPr marL="9974687" indent="0" algn="ctr">
              <a:buNone/>
              <a:defRPr>
                <a:solidFill>
                  <a:schemeClr val="tx1">
                    <a:tint val="75000"/>
                  </a:schemeClr>
                </a:solidFill>
              </a:defRPr>
            </a:lvl8pPr>
            <a:lvl9pPr marL="11399642"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18903883" y="15753509"/>
            <a:ext cx="2098377" cy="870797"/>
          </a:xfrm>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5" name="Footer Placeholder 4"/>
          <p:cNvSpPr>
            <a:spLocks noGrp="1"/>
          </p:cNvSpPr>
          <p:nvPr>
            <p:ph type="ftr" sz="quarter" idx="11"/>
          </p:nvPr>
        </p:nvSpPr>
        <p:spPr>
          <a:xfrm>
            <a:off x="5990027" y="15753509"/>
            <a:ext cx="12668814" cy="870797"/>
          </a:xfrm>
        </p:spPr>
        <p:txBody>
          <a:bodyPr/>
          <a:lstStyle/>
          <a:p>
            <a:endParaRPr lang="en-US">
              <a:solidFill>
                <a:srgbClr val="537D0B">
                  <a:lumMod val="50000"/>
                </a:srgbClr>
              </a:solidFill>
            </a:endParaRPr>
          </a:p>
        </p:txBody>
      </p:sp>
      <p:sp>
        <p:nvSpPr>
          <p:cNvPr id="6" name="Slide Number Placeholder 5"/>
          <p:cNvSpPr>
            <a:spLocks noGrp="1"/>
          </p:cNvSpPr>
          <p:nvPr>
            <p:ph type="sldNum" sz="quarter" idx="12"/>
          </p:nvPr>
        </p:nvSpPr>
        <p:spPr>
          <a:xfrm>
            <a:off x="21247306" y="15753509"/>
            <a:ext cx="1288689" cy="870797"/>
          </a:xfrm>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15" name="Straight Connector 14"/>
          <p:cNvCxnSpPr/>
          <p:nvPr/>
        </p:nvCxnSpPr>
        <p:spPr>
          <a:xfrm>
            <a:off x="6295123" y="10818975"/>
            <a:ext cx="1593577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6429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3984554" y="7338721"/>
            <a:ext cx="2055607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5" name="Footer Placeholder 4"/>
          <p:cNvSpPr>
            <a:spLocks noGrp="1"/>
          </p:cNvSpPr>
          <p:nvPr>
            <p:ph type="ftr" sz="quarter" idx="11"/>
          </p:nvPr>
        </p:nvSpPr>
        <p:spPr/>
        <p:txBody>
          <a:bodyPr/>
          <a:lstStyle/>
          <a:p>
            <a:endParaRPr lang="en-US">
              <a:solidFill>
                <a:srgbClr val="537D0B">
                  <a:lumMod val="50000"/>
                </a:srgb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spTree>
    <p:extLst>
      <p:ext uri="{BB962C8B-B14F-4D97-AF65-F5344CB8AC3E}">
        <p14:creationId xmlns:p14="http://schemas.microsoft.com/office/powerpoint/2010/main" val="3618045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984549" y="5115737"/>
            <a:ext cx="20556081" cy="5680169"/>
          </a:xfrm>
        </p:spPr>
        <p:txBody>
          <a:bodyPr anchor="b">
            <a:normAutofit/>
          </a:bodyPr>
          <a:lstStyle>
            <a:lvl1pPr algn="ctr">
              <a:defRPr sz="12467"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984549" y="11640312"/>
            <a:ext cx="20556081" cy="3397213"/>
          </a:xfrm>
        </p:spPr>
        <p:txBody>
          <a:bodyPr anchor="t">
            <a:normAutofit/>
          </a:bodyPr>
          <a:lstStyle>
            <a:lvl1pPr marL="0" indent="0" algn="ctr">
              <a:buNone/>
              <a:defRPr sz="7480">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5" name="Footer Placeholder 4"/>
          <p:cNvSpPr>
            <a:spLocks noGrp="1"/>
          </p:cNvSpPr>
          <p:nvPr>
            <p:ph type="ftr" sz="quarter" idx="11"/>
          </p:nvPr>
        </p:nvSpPr>
        <p:spPr/>
        <p:txBody>
          <a:bodyPr/>
          <a:lstStyle/>
          <a:p>
            <a:endParaRPr lang="en-US">
              <a:solidFill>
                <a:srgbClr val="537D0B">
                  <a:lumMod val="50000"/>
                </a:srgb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31" name="Straight Connector 30"/>
          <p:cNvCxnSpPr/>
          <p:nvPr/>
        </p:nvCxnSpPr>
        <p:spPr>
          <a:xfrm>
            <a:off x="3984554" y="11218105"/>
            <a:ext cx="2055607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5402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3984549" y="7343677"/>
            <a:ext cx="205560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667899" y="2852802"/>
            <a:ext cx="21189388" cy="406371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667899" y="7751673"/>
            <a:ext cx="10402062" cy="1074404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4477390" y="7751673"/>
            <a:ext cx="10402062" cy="1074404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6" name="Footer Placeholder 5"/>
          <p:cNvSpPr>
            <a:spLocks noGrp="1"/>
          </p:cNvSpPr>
          <p:nvPr>
            <p:ph type="ftr" sz="quarter" idx="11"/>
          </p:nvPr>
        </p:nvSpPr>
        <p:spPr/>
        <p:txBody>
          <a:bodyPr/>
          <a:lstStyle/>
          <a:p>
            <a:endParaRPr lang="en-US">
              <a:solidFill>
                <a:srgbClr val="537D0B">
                  <a:lumMod val="50000"/>
                </a:srgb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spTree>
    <p:extLst>
      <p:ext uri="{BB962C8B-B14F-4D97-AF65-F5344CB8AC3E}">
        <p14:creationId xmlns:p14="http://schemas.microsoft.com/office/powerpoint/2010/main" val="1309719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667905" y="8285761"/>
            <a:ext cx="10402062" cy="1796017"/>
          </a:xfrm>
        </p:spPr>
        <p:txBody>
          <a:bodyPr anchor="b">
            <a:noAutofit/>
          </a:bodyPr>
          <a:lstStyle>
            <a:lvl1pPr marL="0" indent="0">
              <a:buNone/>
              <a:defRPr sz="7480" b="0">
                <a:solidFill>
                  <a:schemeClr val="accent1"/>
                </a:solidFill>
              </a:defRPr>
            </a:lvl1pPr>
            <a:lvl2pPr marL="1424955" indent="0">
              <a:buNone/>
              <a:defRPr sz="6233" b="1"/>
            </a:lvl2pPr>
            <a:lvl3pPr marL="2849910" indent="0">
              <a:buNone/>
              <a:defRPr sz="5610" b="1"/>
            </a:lvl3pPr>
            <a:lvl4pPr marL="4274866" indent="0">
              <a:buNone/>
              <a:defRPr sz="4987" b="1"/>
            </a:lvl4pPr>
            <a:lvl5pPr marL="5699821" indent="0">
              <a:buNone/>
              <a:defRPr sz="4987" b="1"/>
            </a:lvl5pPr>
            <a:lvl6pPr marL="7124776" indent="0">
              <a:buNone/>
              <a:defRPr sz="4987" b="1"/>
            </a:lvl6pPr>
            <a:lvl7pPr marL="8549731" indent="0">
              <a:buNone/>
              <a:defRPr sz="4987" b="1"/>
            </a:lvl7pPr>
            <a:lvl8pPr marL="9974687" indent="0">
              <a:buNone/>
              <a:defRPr sz="4987" b="1"/>
            </a:lvl8pPr>
            <a:lvl9pPr marL="11399642" indent="0">
              <a:buNone/>
              <a:defRPr sz="4987" b="1"/>
            </a:lvl9pPr>
          </a:lstStyle>
          <a:p>
            <a:pPr lvl="0"/>
            <a:r>
              <a:rPr lang="en-US" smtClean="0"/>
              <a:t>Click to edit Master text styles</a:t>
            </a:r>
          </a:p>
        </p:txBody>
      </p:sp>
      <p:sp>
        <p:nvSpPr>
          <p:cNvPr id="4" name="Content Placeholder 3"/>
          <p:cNvSpPr>
            <a:spLocks noGrp="1"/>
          </p:cNvSpPr>
          <p:nvPr>
            <p:ph sz="half" idx="2"/>
          </p:nvPr>
        </p:nvSpPr>
        <p:spPr>
          <a:xfrm>
            <a:off x="3667905" y="10108166"/>
            <a:ext cx="10402062" cy="8435645"/>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4467043" y="8285761"/>
            <a:ext cx="10402062" cy="1796017"/>
          </a:xfrm>
        </p:spPr>
        <p:txBody>
          <a:bodyPr anchor="b">
            <a:noAutofit/>
          </a:bodyPr>
          <a:lstStyle>
            <a:lvl1pPr marL="0" indent="0">
              <a:buNone/>
              <a:defRPr sz="7480" b="0">
                <a:solidFill>
                  <a:schemeClr val="accent1"/>
                </a:solidFill>
              </a:defRPr>
            </a:lvl1pPr>
            <a:lvl2pPr marL="1424955" indent="0">
              <a:buNone/>
              <a:defRPr sz="6233" b="1"/>
            </a:lvl2pPr>
            <a:lvl3pPr marL="2849910" indent="0">
              <a:buNone/>
              <a:defRPr sz="5610" b="1"/>
            </a:lvl3pPr>
            <a:lvl4pPr marL="4274866" indent="0">
              <a:buNone/>
              <a:defRPr sz="4987" b="1"/>
            </a:lvl4pPr>
            <a:lvl5pPr marL="5699821" indent="0">
              <a:buNone/>
              <a:defRPr sz="4987" b="1"/>
            </a:lvl5pPr>
            <a:lvl6pPr marL="7124776" indent="0">
              <a:buNone/>
              <a:defRPr sz="4987" b="1"/>
            </a:lvl6pPr>
            <a:lvl7pPr marL="8549731" indent="0">
              <a:buNone/>
              <a:defRPr sz="4987" b="1"/>
            </a:lvl7pPr>
            <a:lvl8pPr marL="9974687" indent="0">
              <a:buNone/>
              <a:defRPr sz="4987" b="1"/>
            </a:lvl8pPr>
            <a:lvl9pPr marL="11399642" indent="0">
              <a:buNone/>
              <a:defRPr sz="4987" b="1"/>
            </a:lvl9pPr>
          </a:lstStyle>
          <a:p>
            <a:pPr lvl="0"/>
            <a:r>
              <a:rPr lang="en-US" smtClean="0"/>
              <a:t>Click to edit Master text styles</a:t>
            </a:r>
          </a:p>
        </p:txBody>
      </p:sp>
      <p:sp>
        <p:nvSpPr>
          <p:cNvPr id="6" name="Content Placeholder 5"/>
          <p:cNvSpPr>
            <a:spLocks noGrp="1"/>
          </p:cNvSpPr>
          <p:nvPr>
            <p:ph sz="quarter" idx="4"/>
          </p:nvPr>
        </p:nvSpPr>
        <p:spPr>
          <a:xfrm>
            <a:off x="14467043" y="10108166"/>
            <a:ext cx="10402062" cy="8435645"/>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8" name="Footer Placeholder 7"/>
          <p:cNvSpPr>
            <a:spLocks noGrp="1"/>
          </p:cNvSpPr>
          <p:nvPr>
            <p:ph type="ftr" sz="quarter" idx="11"/>
          </p:nvPr>
        </p:nvSpPr>
        <p:spPr/>
        <p:txBody>
          <a:bodyPr/>
          <a:lstStyle/>
          <a:p>
            <a:endParaRPr lang="en-US">
              <a:solidFill>
                <a:srgbClr val="537D0B">
                  <a:lumMod val="50000"/>
                </a:srgb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41" name="Straight Connector 40"/>
          <p:cNvCxnSpPr/>
          <p:nvPr/>
        </p:nvCxnSpPr>
        <p:spPr>
          <a:xfrm>
            <a:off x="3984552" y="7338721"/>
            <a:ext cx="2055608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6528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667897" y="2852802"/>
            <a:ext cx="21189391" cy="4063719"/>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4" name="Footer Placeholder 3"/>
          <p:cNvSpPr>
            <a:spLocks noGrp="1"/>
          </p:cNvSpPr>
          <p:nvPr>
            <p:ph type="ftr" sz="quarter" idx="11"/>
          </p:nvPr>
        </p:nvSpPr>
        <p:spPr/>
        <p:txBody>
          <a:bodyPr/>
          <a:lstStyle/>
          <a:p>
            <a:endParaRPr lang="en-US">
              <a:solidFill>
                <a:srgbClr val="537D0B">
                  <a:lumMod val="50000"/>
                </a:srgb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14" name="Straight Connector 13"/>
          <p:cNvCxnSpPr/>
          <p:nvPr/>
        </p:nvCxnSpPr>
        <p:spPr>
          <a:xfrm>
            <a:off x="3984552" y="7338721"/>
            <a:ext cx="2055608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3533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3" name="Footer Placeholder 2"/>
          <p:cNvSpPr>
            <a:spLocks noGrp="1"/>
          </p:cNvSpPr>
          <p:nvPr>
            <p:ph type="ftr" sz="quarter" idx="11"/>
          </p:nvPr>
        </p:nvSpPr>
        <p:spPr/>
        <p:txBody>
          <a:bodyPr/>
          <a:lstStyle/>
          <a:p>
            <a:endParaRPr lang="en-US">
              <a:solidFill>
                <a:srgbClr val="537D0B">
                  <a:lumMod val="50000"/>
                </a:srgb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spTree>
    <p:extLst>
      <p:ext uri="{BB962C8B-B14F-4D97-AF65-F5344CB8AC3E}">
        <p14:creationId xmlns:p14="http://schemas.microsoft.com/office/powerpoint/2010/main" val="10130368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67896" y="4327598"/>
            <a:ext cx="7906354" cy="4274820"/>
          </a:xfrm>
        </p:spPr>
        <p:txBody>
          <a:bodyPr anchor="b">
            <a:normAutofit/>
          </a:bodyPr>
          <a:lstStyle>
            <a:lvl1pPr algn="ctr">
              <a:defRPr sz="7480" b="0"/>
            </a:lvl1pPr>
          </a:lstStyle>
          <a:p>
            <a:r>
              <a:rPr lang="en-US" smtClean="0"/>
              <a:t>Click to edit Master title style</a:t>
            </a:r>
            <a:endParaRPr lang="en-US" dirty="0"/>
          </a:p>
        </p:txBody>
      </p:sp>
      <p:sp>
        <p:nvSpPr>
          <p:cNvPr id="3" name="Content Placeholder 2"/>
          <p:cNvSpPr>
            <a:spLocks noGrp="1"/>
          </p:cNvSpPr>
          <p:nvPr>
            <p:ph idx="1"/>
          </p:nvPr>
        </p:nvSpPr>
        <p:spPr>
          <a:xfrm>
            <a:off x="12840861" y="3060980"/>
            <a:ext cx="12016430" cy="15252141"/>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667896" y="9446819"/>
            <a:ext cx="7906354" cy="7599692"/>
          </a:xfrm>
        </p:spPr>
        <p:txBody>
          <a:bodyPr anchor="t">
            <a:normAutofit/>
          </a:bodyPr>
          <a:lstStyle>
            <a:lvl1pPr marL="0" indent="0" algn="ctr">
              <a:buNone/>
              <a:defRPr sz="4987"/>
            </a:lvl1pPr>
            <a:lvl2pPr marL="1424955" indent="0">
              <a:buNone/>
              <a:defRPr sz="3740"/>
            </a:lvl2pPr>
            <a:lvl3pPr marL="2849910" indent="0">
              <a:buNone/>
              <a:defRPr sz="3117"/>
            </a:lvl3pPr>
            <a:lvl4pPr marL="4274866" indent="0">
              <a:buNone/>
              <a:defRPr sz="2805"/>
            </a:lvl4pPr>
            <a:lvl5pPr marL="5699821" indent="0">
              <a:buNone/>
              <a:defRPr sz="2805"/>
            </a:lvl5pPr>
            <a:lvl6pPr marL="7124776" indent="0">
              <a:buNone/>
              <a:defRPr sz="2805"/>
            </a:lvl6pPr>
            <a:lvl7pPr marL="8549731" indent="0">
              <a:buNone/>
              <a:defRPr sz="2805"/>
            </a:lvl7pPr>
            <a:lvl8pPr marL="9974687" indent="0">
              <a:buNone/>
              <a:defRPr sz="2805"/>
            </a:lvl8pPr>
            <a:lvl9pPr marL="11399642" indent="0">
              <a:buNone/>
              <a:defRPr sz="280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6" name="Footer Placeholder 5"/>
          <p:cNvSpPr>
            <a:spLocks noGrp="1"/>
          </p:cNvSpPr>
          <p:nvPr>
            <p:ph type="ftr" sz="quarter" idx="11"/>
          </p:nvPr>
        </p:nvSpPr>
        <p:spPr/>
        <p:txBody>
          <a:bodyPr/>
          <a:lstStyle/>
          <a:p>
            <a:endParaRPr lang="en-US">
              <a:solidFill>
                <a:srgbClr val="537D0B">
                  <a:lumMod val="50000"/>
                </a:srgb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16" name="Straight Connector 15"/>
          <p:cNvCxnSpPr/>
          <p:nvPr/>
        </p:nvCxnSpPr>
        <p:spPr>
          <a:xfrm>
            <a:off x="3984552" y="9077395"/>
            <a:ext cx="72730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4397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67896" y="5871276"/>
            <a:ext cx="11320363" cy="4274820"/>
          </a:xfrm>
        </p:spPr>
        <p:txBody>
          <a:bodyPr anchor="b">
            <a:normAutofit/>
          </a:bodyPr>
          <a:lstStyle>
            <a:lvl1pPr algn="ctr">
              <a:defRPr sz="748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16153903" y="3219308"/>
            <a:ext cx="9130160" cy="14935491"/>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4987"/>
            </a:lvl1pPr>
            <a:lvl2pPr marL="1424955" indent="0">
              <a:buNone/>
              <a:defRPr sz="4987"/>
            </a:lvl2pPr>
            <a:lvl3pPr marL="2849910" indent="0">
              <a:buNone/>
              <a:defRPr sz="4987"/>
            </a:lvl3pPr>
            <a:lvl4pPr marL="4274866" indent="0">
              <a:buNone/>
              <a:defRPr sz="4987"/>
            </a:lvl4pPr>
            <a:lvl5pPr marL="5699821" indent="0">
              <a:buNone/>
              <a:defRPr sz="4987"/>
            </a:lvl5pPr>
            <a:lvl6pPr marL="7124776" indent="0">
              <a:buNone/>
              <a:defRPr sz="4987"/>
            </a:lvl6pPr>
            <a:lvl7pPr marL="8549731" indent="0">
              <a:buNone/>
              <a:defRPr sz="4987"/>
            </a:lvl7pPr>
            <a:lvl8pPr marL="9974687" indent="0">
              <a:buNone/>
              <a:defRPr sz="4987"/>
            </a:lvl8pPr>
            <a:lvl9pPr marL="11399642" indent="0">
              <a:buNone/>
              <a:defRPr sz="4987"/>
            </a:lvl9pPr>
          </a:lstStyle>
          <a:p>
            <a:r>
              <a:rPr lang="en-US" smtClean="0"/>
              <a:t>Click icon to add picture</a:t>
            </a:r>
            <a:endParaRPr lang="en-US" dirty="0"/>
          </a:p>
        </p:txBody>
      </p:sp>
      <p:sp>
        <p:nvSpPr>
          <p:cNvPr id="4" name="Text Placeholder 3"/>
          <p:cNvSpPr>
            <a:spLocks noGrp="1"/>
          </p:cNvSpPr>
          <p:nvPr>
            <p:ph type="body" sz="half" idx="2"/>
          </p:nvPr>
        </p:nvSpPr>
        <p:spPr>
          <a:xfrm>
            <a:off x="3667897" y="10146096"/>
            <a:ext cx="11320360" cy="5699760"/>
          </a:xfrm>
        </p:spPr>
        <p:txBody>
          <a:bodyPr anchor="t">
            <a:normAutofit/>
          </a:bodyPr>
          <a:lstStyle>
            <a:lvl1pPr marL="0" indent="0" algn="ctr">
              <a:buNone/>
              <a:defRPr sz="4987"/>
            </a:lvl1pPr>
            <a:lvl2pPr marL="1424955" indent="0">
              <a:buNone/>
              <a:defRPr sz="3740"/>
            </a:lvl2pPr>
            <a:lvl3pPr marL="2849910" indent="0">
              <a:buNone/>
              <a:defRPr sz="3117"/>
            </a:lvl3pPr>
            <a:lvl4pPr marL="4274866" indent="0">
              <a:buNone/>
              <a:defRPr sz="2805"/>
            </a:lvl4pPr>
            <a:lvl5pPr marL="5699821" indent="0">
              <a:buNone/>
              <a:defRPr sz="2805"/>
            </a:lvl5pPr>
            <a:lvl6pPr marL="7124776" indent="0">
              <a:buNone/>
              <a:defRPr sz="2805"/>
            </a:lvl6pPr>
            <a:lvl7pPr marL="8549731" indent="0">
              <a:buNone/>
              <a:defRPr sz="2805"/>
            </a:lvl7pPr>
            <a:lvl8pPr marL="9974687" indent="0">
              <a:buNone/>
              <a:defRPr sz="2805"/>
            </a:lvl8pPr>
            <a:lvl9pPr marL="11399642" indent="0">
              <a:buNone/>
              <a:defRPr sz="280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6" name="Footer Placeholder 5"/>
          <p:cNvSpPr>
            <a:spLocks noGrp="1"/>
          </p:cNvSpPr>
          <p:nvPr>
            <p:ph type="ftr" sz="quarter" idx="11"/>
          </p:nvPr>
        </p:nvSpPr>
        <p:spPr/>
        <p:txBody>
          <a:bodyPr/>
          <a:lstStyle/>
          <a:p>
            <a:endParaRPr lang="en-US">
              <a:solidFill>
                <a:srgbClr val="537D0B">
                  <a:lumMod val="50000"/>
                </a:srgb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spTree>
    <p:extLst>
      <p:ext uri="{BB962C8B-B14F-4D97-AF65-F5344CB8AC3E}">
        <p14:creationId xmlns:p14="http://schemas.microsoft.com/office/powerpoint/2010/main" val="1534711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67899" y="15008044"/>
            <a:ext cx="21189388" cy="1766333"/>
          </a:xfrm>
        </p:spPr>
        <p:txBody>
          <a:bodyPr anchor="b">
            <a:normAutofit/>
          </a:bodyPr>
          <a:lstStyle>
            <a:lvl1pPr algn="ctr">
              <a:defRPr sz="748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198510" y="3219309"/>
            <a:ext cx="22101786" cy="10475955"/>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4987"/>
            </a:lvl1pPr>
            <a:lvl2pPr marL="1424955" indent="0">
              <a:buNone/>
              <a:defRPr sz="4987"/>
            </a:lvl2pPr>
            <a:lvl3pPr marL="2849910" indent="0">
              <a:buNone/>
              <a:defRPr sz="4987"/>
            </a:lvl3pPr>
            <a:lvl4pPr marL="4274866" indent="0">
              <a:buNone/>
              <a:defRPr sz="4987"/>
            </a:lvl4pPr>
            <a:lvl5pPr marL="5699821" indent="0">
              <a:buNone/>
              <a:defRPr sz="4987"/>
            </a:lvl5pPr>
            <a:lvl6pPr marL="7124776" indent="0">
              <a:buNone/>
              <a:defRPr sz="4987"/>
            </a:lvl6pPr>
            <a:lvl7pPr marL="8549731" indent="0">
              <a:buNone/>
              <a:defRPr sz="4987"/>
            </a:lvl7pPr>
            <a:lvl8pPr marL="9974687" indent="0">
              <a:buNone/>
              <a:defRPr sz="4987"/>
            </a:lvl8pPr>
            <a:lvl9pPr marL="11399642" indent="0">
              <a:buNone/>
              <a:defRPr sz="4987"/>
            </a:lvl9pPr>
          </a:lstStyle>
          <a:p>
            <a:r>
              <a:rPr lang="en-US" smtClean="0"/>
              <a:t>Click icon to add picture</a:t>
            </a:r>
            <a:endParaRPr lang="en-US" dirty="0"/>
          </a:p>
        </p:txBody>
      </p:sp>
      <p:sp>
        <p:nvSpPr>
          <p:cNvPr id="4" name="Text Placeholder 3"/>
          <p:cNvSpPr>
            <a:spLocks noGrp="1"/>
          </p:cNvSpPr>
          <p:nvPr>
            <p:ph type="body" sz="half" idx="2"/>
          </p:nvPr>
        </p:nvSpPr>
        <p:spPr>
          <a:xfrm>
            <a:off x="3667899" y="16774377"/>
            <a:ext cx="21189388" cy="1538736"/>
          </a:xfrm>
        </p:spPr>
        <p:txBody>
          <a:bodyPr anchor="t">
            <a:normAutofit/>
          </a:bodyPr>
          <a:lstStyle>
            <a:lvl1pPr marL="0" indent="0" algn="ctr">
              <a:buNone/>
              <a:defRPr sz="4987"/>
            </a:lvl1pPr>
            <a:lvl2pPr marL="1424955" indent="0">
              <a:buNone/>
              <a:defRPr sz="3740"/>
            </a:lvl2pPr>
            <a:lvl3pPr marL="2849910" indent="0">
              <a:buNone/>
              <a:defRPr sz="3117"/>
            </a:lvl3pPr>
            <a:lvl4pPr marL="4274866" indent="0">
              <a:buNone/>
              <a:defRPr sz="2805"/>
            </a:lvl4pPr>
            <a:lvl5pPr marL="5699821" indent="0">
              <a:buNone/>
              <a:defRPr sz="2805"/>
            </a:lvl5pPr>
            <a:lvl6pPr marL="7124776" indent="0">
              <a:buNone/>
              <a:defRPr sz="2805"/>
            </a:lvl6pPr>
            <a:lvl7pPr marL="8549731" indent="0">
              <a:buNone/>
              <a:defRPr sz="2805"/>
            </a:lvl7pPr>
            <a:lvl8pPr marL="9974687" indent="0">
              <a:buNone/>
              <a:defRPr sz="2805"/>
            </a:lvl8pPr>
            <a:lvl9pPr marL="11399642" indent="0">
              <a:buNone/>
              <a:defRPr sz="280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08898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667899" y="2826421"/>
            <a:ext cx="21189388" cy="9654997"/>
          </a:xfrm>
        </p:spPr>
        <p:txBody>
          <a:bodyPr anchor="ctr">
            <a:normAutofit/>
          </a:bodyPr>
          <a:lstStyle>
            <a:lvl1pPr algn="ctr">
              <a:defRPr sz="9973"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667896" y="13325826"/>
            <a:ext cx="21189394" cy="4987296"/>
          </a:xfrm>
        </p:spPr>
        <p:txBody>
          <a:bodyPr anchor="ctr">
            <a:normAutofit/>
          </a:bodyPr>
          <a:lstStyle>
            <a:lvl1pPr marL="0" indent="0" algn="ctr">
              <a:buNone/>
              <a:defRPr sz="6233">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3984551" y="12903620"/>
            <a:ext cx="205900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6292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58671" y="3060978"/>
            <a:ext cx="19947446" cy="7388582"/>
          </a:xfrm>
        </p:spPr>
        <p:txBody>
          <a:bodyPr anchor="ctr">
            <a:normAutofit/>
          </a:bodyPr>
          <a:lstStyle>
            <a:lvl1pPr algn="ctr">
              <a:defRPr sz="9973"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4987290" y="10449558"/>
            <a:ext cx="18365887" cy="2031858"/>
          </a:xfrm>
        </p:spPr>
        <p:txBody>
          <a:bodyPr anchor="ctr">
            <a:normAutofit/>
          </a:bodyPr>
          <a:lstStyle>
            <a:lvl1pPr marL="0" indent="0" algn="r">
              <a:buFontTx/>
              <a:buNone/>
              <a:defRPr sz="5610"/>
            </a:lvl1pPr>
            <a:lvl2pPr marL="1424955" indent="0">
              <a:buFontTx/>
              <a:buNone/>
              <a:defRPr/>
            </a:lvl2pPr>
            <a:lvl3pPr marL="2849910" indent="0">
              <a:buFontTx/>
              <a:buNone/>
              <a:defRPr/>
            </a:lvl3pPr>
            <a:lvl4pPr marL="4274866" indent="0">
              <a:buFontTx/>
              <a:buNone/>
              <a:defRPr/>
            </a:lvl4pPr>
            <a:lvl5pPr marL="5699821"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3667890" y="13536931"/>
            <a:ext cx="21189400" cy="4776189"/>
          </a:xfrm>
        </p:spPr>
        <p:txBody>
          <a:bodyPr anchor="ctr">
            <a:normAutofit/>
          </a:bodyPr>
          <a:lstStyle>
            <a:lvl1pPr marL="0" indent="0" algn="ctr">
              <a:buNone/>
              <a:defRPr sz="6233">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2649072" y="2821712"/>
            <a:ext cx="1425311" cy="1822552"/>
          </a:xfrm>
          <a:prstGeom prst="rect">
            <a:avLst/>
          </a:prstGeom>
        </p:spPr>
        <p:txBody>
          <a:bodyPr vert="horz" lIns="284988" tIns="142494" rIns="284988" bIns="142494" rtlCol="0" anchor="ctr">
            <a:noAutofit/>
          </a:bodyPr>
          <a:lstStyle/>
          <a:p>
            <a:pPr lvl="0"/>
            <a:r>
              <a:rPr lang="en-US" sz="22440" dirty="0">
                <a:solidFill>
                  <a:schemeClr val="tx1"/>
                </a:solidFill>
                <a:effectLst/>
              </a:rPr>
              <a:t>“</a:t>
            </a:r>
          </a:p>
        </p:txBody>
      </p:sp>
      <p:sp>
        <p:nvSpPr>
          <p:cNvPr id="15" name="TextBox 14"/>
          <p:cNvSpPr txBox="1"/>
          <p:nvPr/>
        </p:nvSpPr>
        <p:spPr>
          <a:xfrm>
            <a:off x="23791086" y="8813528"/>
            <a:ext cx="1425311" cy="1822552"/>
          </a:xfrm>
          <a:prstGeom prst="rect">
            <a:avLst/>
          </a:prstGeom>
        </p:spPr>
        <p:txBody>
          <a:bodyPr vert="horz" lIns="284988" tIns="142494" rIns="284988" bIns="142494" rtlCol="0" anchor="ctr">
            <a:noAutofit/>
          </a:bodyPr>
          <a:lstStyle/>
          <a:p>
            <a:pPr lvl="0" algn="r"/>
            <a:r>
              <a:rPr lang="en-US" sz="22440" dirty="0">
                <a:solidFill>
                  <a:schemeClr val="tx1"/>
                </a:solidFill>
                <a:effectLst/>
              </a:rPr>
              <a:t>”</a:t>
            </a:r>
          </a:p>
        </p:txBody>
      </p:sp>
      <p:cxnSp>
        <p:nvCxnSpPr>
          <p:cNvPr id="19" name="Straight Connector 18"/>
          <p:cNvCxnSpPr/>
          <p:nvPr/>
        </p:nvCxnSpPr>
        <p:spPr>
          <a:xfrm>
            <a:off x="3984552" y="12903620"/>
            <a:ext cx="2055608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14306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667908" y="10311744"/>
            <a:ext cx="21189369" cy="4577760"/>
          </a:xfrm>
        </p:spPr>
        <p:txBody>
          <a:bodyPr anchor="b">
            <a:normAutofit/>
          </a:bodyPr>
          <a:lstStyle>
            <a:lvl1pPr algn="l">
              <a:defRPr sz="9973"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667905" y="14889504"/>
            <a:ext cx="21189375" cy="2681580"/>
          </a:xfrm>
        </p:spPr>
        <p:txBody>
          <a:bodyPr anchor="t">
            <a:normAutofit/>
          </a:bodyPr>
          <a:lstStyle>
            <a:lvl1pPr marL="0" indent="0" algn="l">
              <a:buNone/>
              <a:defRPr sz="5610">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54824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4392680" y="3060978"/>
            <a:ext cx="19713440" cy="6992765"/>
          </a:xfrm>
        </p:spPr>
        <p:txBody>
          <a:bodyPr anchor="ctr">
            <a:normAutofit/>
          </a:bodyPr>
          <a:lstStyle>
            <a:lvl1pPr algn="ctr">
              <a:defRPr sz="9973"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3667905" y="11342522"/>
            <a:ext cx="21189375" cy="2764384"/>
          </a:xfrm>
        </p:spPr>
        <p:txBody>
          <a:bodyPr anchor="b">
            <a:normAutofit/>
          </a:bodyPr>
          <a:lstStyle>
            <a:lvl1pPr marL="0" indent="0" algn="l">
              <a:spcBef>
                <a:spcPts val="0"/>
              </a:spcBef>
              <a:buNone/>
              <a:defRPr sz="6233">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3667896" y="14117462"/>
            <a:ext cx="21189394" cy="4195657"/>
          </a:xfrm>
        </p:spPr>
        <p:txBody>
          <a:bodyPr anchor="t">
            <a:normAutofit/>
          </a:bodyPr>
          <a:lstStyle>
            <a:lvl1pPr marL="0" indent="0" algn="l">
              <a:buNone/>
              <a:defRPr sz="4987">
                <a:solidFill>
                  <a:schemeClr val="tx1"/>
                </a:solidFill>
              </a:defRPr>
            </a:lvl1pPr>
            <a:lvl2pPr marL="1424955" indent="0">
              <a:buNone/>
              <a:defRPr sz="4987">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2736622" y="2795323"/>
            <a:ext cx="1425311" cy="1822552"/>
          </a:xfrm>
          <a:prstGeom prst="rect">
            <a:avLst/>
          </a:prstGeom>
        </p:spPr>
        <p:txBody>
          <a:bodyPr vert="horz" lIns="284988" tIns="142494" rIns="284988" bIns="142494" rtlCol="0" anchor="ctr">
            <a:noAutofit/>
          </a:bodyPr>
          <a:lstStyle/>
          <a:p>
            <a:pPr lvl="0"/>
            <a:r>
              <a:rPr lang="en-US" sz="24934" dirty="0">
                <a:solidFill>
                  <a:schemeClr val="tx1"/>
                </a:solidFill>
                <a:effectLst/>
              </a:rPr>
              <a:t>“</a:t>
            </a:r>
          </a:p>
        </p:txBody>
      </p:sp>
      <p:sp>
        <p:nvSpPr>
          <p:cNvPr id="13" name="TextBox 12"/>
          <p:cNvSpPr txBox="1"/>
          <p:nvPr/>
        </p:nvSpPr>
        <p:spPr>
          <a:xfrm>
            <a:off x="23841866" y="8127419"/>
            <a:ext cx="1425311" cy="1822552"/>
          </a:xfrm>
          <a:prstGeom prst="rect">
            <a:avLst/>
          </a:prstGeom>
        </p:spPr>
        <p:txBody>
          <a:bodyPr vert="horz" lIns="284988" tIns="142494" rIns="284988" bIns="142494" rtlCol="0" anchor="ctr">
            <a:noAutofit/>
          </a:bodyPr>
          <a:lstStyle/>
          <a:p>
            <a:pPr lvl="0" algn="r"/>
            <a:r>
              <a:rPr lang="en-US" sz="24934" dirty="0">
                <a:solidFill>
                  <a:schemeClr val="tx1"/>
                </a:solidFill>
                <a:effectLst/>
              </a:rPr>
              <a:t>”</a:t>
            </a:r>
          </a:p>
        </p:txBody>
      </p:sp>
      <p:cxnSp>
        <p:nvCxnSpPr>
          <p:cNvPr id="26" name="Straight Connector 25"/>
          <p:cNvCxnSpPr/>
          <p:nvPr/>
        </p:nvCxnSpPr>
        <p:spPr>
          <a:xfrm>
            <a:off x="3984552" y="10687050"/>
            <a:ext cx="2055608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184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667896" y="3060976"/>
            <a:ext cx="21189388" cy="7151089"/>
          </a:xfrm>
        </p:spPr>
        <p:txBody>
          <a:bodyPr vert="horz" lIns="91440" tIns="45720" rIns="91440" bIns="45720" rtlCol="0" anchor="ctr">
            <a:normAutofit/>
          </a:bodyPr>
          <a:lstStyle>
            <a:lvl1pPr>
              <a:defRPr lang="en-US" sz="9973" b="0" dirty="0"/>
            </a:lvl1pPr>
          </a:lstStyle>
          <a:p>
            <a:pPr marL="0" lvl="0"/>
            <a:r>
              <a:rPr lang="en-US" smtClean="0"/>
              <a:t>Click to edit Master title style</a:t>
            </a:r>
            <a:endParaRPr lang="en-US" dirty="0"/>
          </a:p>
        </p:txBody>
      </p:sp>
      <p:sp>
        <p:nvSpPr>
          <p:cNvPr id="17" name="Text Placeholder 2"/>
          <p:cNvSpPr>
            <a:spLocks noGrp="1"/>
          </p:cNvSpPr>
          <p:nvPr>
            <p:ph type="body" idx="13"/>
          </p:nvPr>
        </p:nvSpPr>
        <p:spPr>
          <a:xfrm>
            <a:off x="3667905" y="11114532"/>
            <a:ext cx="21189375" cy="2821381"/>
          </a:xfrm>
        </p:spPr>
        <p:txBody>
          <a:bodyPr anchor="b">
            <a:normAutofit/>
          </a:bodyPr>
          <a:lstStyle>
            <a:lvl1pPr marL="0" indent="0" algn="l">
              <a:spcBef>
                <a:spcPts val="0"/>
              </a:spcBef>
              <a:buNone/>
              <a:defRPr sz="6233">
                <a:solidFill>
                  <a:schemeClr val="tx1"/>
                </a:solidFill>
              </a:defRPr>
            </a:lvl1pPr>
            <a:lvl2pPr marL="1424955" indent="0">
              <a:buNone/>
              <a:defRPr sz="5610">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3667899" y="13932748"/>
            <a:ext cx="21189388" cy="4380372"/>
          </a:xfrm>
        </p:spPr>
        <p:txBody>
          <a:bodyPr anchor="t">
            <a:normAutofit/>
          </a:bodyPr>
          <a:lstStyle>
            <a:lvl1pPr marL="0" indent="0" algn="l">
              <a:buNone/>
              <a:defRPr sz="4987">
                <a:solidFill>
                  <a:schemeClr val="tx1"/>
                </a:solidFill>
              </a:defRPr>
            </a:lvl1pPr>
            <a:lvl2pPr marL="1424955" indent="0">
              <a:buNone/>
              <a:defRPr sz="4987">
                <a:solidFill>
                  <a:schemeClr val="tx1">
                    <a:tint val="75000"/>
                  </a:schemeClr>
                </a:solidFill>
              </a:defRPr>
            </a:lvl2pPr>
            <a:lvl3pPr marL="2849910" indent="0">
              <a:buNone/>
              <a:defRPr sz="4987">
                <a:solidFill>
                  <a:schemeClr val="tx1">
                    <a:tint val="75000"/>
                  </a:schemeClr>
                </a:solidFill>
              </a:defRPr>
            </a:lvl3pPr>
            <a:lvl4pPr marL="4274866" indent="0">
              <a:buNone/>
              <a:defRPr sz="4363">
                <a:solidFill>
                  <a:schemeClr val="tx1">
                    <a:tint val="75000"/>
                  </a:schemeClr>
                </a:solidFill>
              </a:defRPr>
            </a:lvl4pPr>
            <a:lvl5pPr marL="5699821" indent="0">
              <a:buNone/>
              <a:defRPr sz="4363">
                <a:solidFill>
                  <a:schemeClr val="tx1">
                    <a:tint val="75000"/>
                  </a:schemeClr>
                </a:solidFill>
              </a:defRPr>
            </a:lvl5pPr>
            <a:lvl6pPr marL="7124776" indent="0">
              <a:buNone/>
              <a:defRPr sz="4363">
                <a:solidFill>
                  <a:schemeClr val="tx1">
                    <a:tint val="75000"/>
                  </a:schemeClr>
                </a:solidFill>
              </a:defRPr>
            </a:lvl6pPr>
            <a:lvl7pPr marL="8549731" indent="0">
              <a:buNone/>
              <a:defRPr sz="4363">
                <a:solidFill>
                  <a:schemeClr val="tx1">
                    <a:tint val="75000"/>
                  </a:schemeClr>
                </a:solidFill>
              </a:defRPr>
            </a:lvl7pPr>
            <a:lvl8pPr marL="9974687" indent="0">
              <a:buNone/>
              <a:defRPr sz="4363">
                <a:solidFill>
                  <a:schemeClr val="tx1">
                    <a:tint val="75000"/>
                  </a:schemeClr>
                </a:solidFill>
              </a:defRPr>
            </a:lvl8pPr>
            <a:lvl9pPr marL="11399642" indent="0">
              <a:buNone/>
              <a:defRPr sz="436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3984563" y="10687050"/>
            <a:ext cx="2059001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30906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667896" y="7760922"/>
            <a:ext cx="21189394" cy="105522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5" name="Footer Placeholder 4"/>
          <p:cNvSpPr>
            <a:spLocks noGrp="1"/>
          </p:cNvSpPr>
          <p:nvPr>
            <p:ph type="ftr" sz="quarter" idx="11"/>
          </p:nvPr>
        </p:nvSpPr>
        <p:spPr/>
        <p:txBody>
          <a:bodyPr/>
          <a:lstStyle/>
          <a:p>
            <a:endParaRPr lang="en-US">
              <a:solidFill>
                <a:srgbClr val="537D0B">
                  <a:lumMod val="50000"/>
                </a:srgb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14" name="Straight Connector 13"/>
          <p:cNvCxnSpPr/>
          <p:nvPr/>
        </p:nvCxnSpPr>
        <p:spPr>
          <a:xfrm>
            <a:off x="3984553" y="7338721"/>
            <a:ext cx="205900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4547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811612" y="2826422"/>
            <a:ext cx="5045665" cy="154867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667904" y="2826422"/>
            <a:ext cx="15320003" cy="15486695"/>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solidFill>
                  <a:srgbClr val="537D0B">
                    <a:lumMod val="50000"/>
                  </a:srgbClr>
                </a:solidFill>
              </a:rPr>
              <a:pPr/>
              <a:t>11/29/2025</a:t>
            </a:fld>
            <a:endParaRPr lang="en-US">
              <a:solidFill>
                <a:srgbClr val="537D0B">
                  <a:lumMod val="50000"/>
                </a:srgbClr>
              </a:solidFill>
            </a:endParaRPr>
          </a:p>
        </p:txBody>
      </p:sp>
      <p:sp>
        <p:nvSpPr>
          <p:cNvPr id="5" name="Footer Placeholder 4"/>
          <p:cNvSpPr>
            <a:spLocks noGrp="1"/>
          </p:cNvSpPr>
          <p:nvPr>
            <p:ph type="ftr" sz="quarter" idx="11"/>
          </p:nvPr>
        </p:nvSpPr>
        <p:spPr/>
        <p:txBody>
          <a:bodyPr/>
          <a:lstStyle/>
          <a:p>
            <a:endParaRPr lang="en-US">
              <a:solidFill>
                <a:srgbClr val="537D0B">
                  <a:lumMod val="50000"/>
                </a:srgb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srgbClr val="537D0B">
                    <a:lumMod val="50000"/>
                  </a:srgbClr>
                </a:solidFill>
              </a:rPr>
              <a:pPr/>
              <a:t>‹#›</a:t>
            </a:fld>
            <a:endParaRPr lang="en-US">
              <a:solidFill>
                <a:srgbClr val="537D0B">
                  <a:lumMod val="50000"/>
                </a:srgbClr>
              </a:solidFill>
            </a:endParaRPr>
          </a:p>
        </p:txBody>
      </p:sp>
      <p:cxnSp>
        <p:nvCxnSpPr>
          <p:cNvPr id="14" name="Straight Connector 13"/>
          <p:cNvCxnSpPr/>
          <p:nvPr/>
        </p:nvCxnSpPr>
        <p:spPr>
          <a:xfrm>
            <a:off x="19465179" y="2826422"/>
            <a:ext cx="0" cy="15486695"/>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1721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62149" y="274638"/>
            <a:ext cx="15518674"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62149" y="1600203"/>
            <a:ext cx="15518674"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62149" y="6356353"/>
            <a:ext cx="402336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5891349" y="6356353"/>
            <a:ext cx="546027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357463" y="6356353"/>
            <a:ext cx="402336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2"/>
            <a:ext cx="28498800" cy="21374103"/>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3667899" y="2852802"/>
            <a:ext cx="21189388" cy="406371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667896" y="7760922"/>
            <a:ext cx="21189394" cy="1073690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9811623" y="18576994"/>
            <a:ext cx="3578815" cy="870797"/>
          </a:xfrm>
          <a:prstGeom prst="rect">
            <a:avLst/>
          </a:prstGeom>
        </p:spPr>
        <p:txBody>
          <a:bodyPr vert="horz" lIns="91440" tIns="45720" rIns="91440" bIns="45720" rtlCol="0" anchor="ctr"/>
          <a:lstStyle>
            <a:lvl1pPr algn="r">
              <a:defRPr sz="3117" b="0" i="0">
                <a:solidFill>
                  <a:schemeClr val="tx1"/>
                </a:solidFill>
                <a:effectLst/>
                <a:latin typeface="+mn-lt"/>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667898" y="18576994"/>
            <a:ext cx="15909545" cy="870797"/>
          </a:xfrm>
          <a:prstGeom prst="rect">
            <a:avLst/>
          </a:prstGeom>
        </p:spPr>
        <p:txBody>
          <a:bodyPr vert="horz" lIns="91440" tIns="45720" rIns="91440" bIns="45720" rtlCol="0" anchor="ctr"/>
          <a:lstStyle>
            <a:lvl1pPr algn="l">
              <a:defRPr sz="3117"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23624617" y="18576994"/>
            <a:ext cx="1232673" cy="870797"/>
          </a:xfrm>
          <a:prstGeom prst="rect">
            <a:avLst/>
          </a:prstGeom>
        </p:spPr>
        <p:txBody>
          <a:bodyPr vert="horz" lIns="91440" tIns="45720" rIns="91440" bIns="45720" rtlCol="0" anchor="ctr"/>
          <a:lstStyle>
            <a:lvl1pPr algn="r">
              <a:defRPr sz="3117"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128986460"/>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1424955" rtl="0" eaLnBrk="1" latinLnBrk="0" hangingPunct="1">
        <a:spcBef>
          <a:spcPct val="0"/>
        </a:spcBef>
        <a:buNone/>
        <a:defRPr sz="12467"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90597" indent="-890597" algn="l" defTabSz="1424955" rtl="0" eaLnBrk="1" latinLnBrk="0" hangingPunct="1">
        <a:spcBef>
          <a:spcPct val="20000"/>
        </a:spcBef>
        <a:spcAft>
          <a:spcPts val="1870"/>
        </a:spcAft>
        <a:buClr>
          <a:schemeClr val="accent1"/>
        </a:buClr>
        <a:buSzPct val="115000"/>
        <a:buFont typeface="Arial"/>
        <a:buChar char="•"/>
        <a:defRPr sz="7480" kern="1200" cap="none">
          <a:solidFill>
            <a:schemeClr val="tx1">
              <a:lumMod val="85000"/>
              <a:lumOff val="15000"/>
            </a:schemeClr>
          </a:solidFill>
          <a:effectLst/>
          <a:latin typeface="+mn-lt"/>
          <a:ea typeface="+mn-ea"/>
          <a:cs typeface="+mn-cs"/>
        </a:defRPr>
      </a:lvl1pPr>
      <a:lvl2pPr marL="2315552" indent="-890597" algn="l" defTabSz="1424955" rtl="0" eaLnBrk="1" latinLnBrk="0" hangingPunct="1">
        <a:spcBef>
          <a:spcPct val="20000"/>
        </a:spcBef>
        <a:spcAft>
          <a:spcPts val="1870"/>
        </a:spcAft>
        <a:buClr>
          <a:schemeClr val="accent1"/>
        </a:buClr>
        <a:buSzPct val="115000"/>
        <a:buFont typeface="Arial"/>
        <a:buChar char="•"/>
        <a:defRPr sz="6233" kern="1200" cap="none">
          <a:solidFill>
            <a:schemeClr val="tx1">
              <a:lumMod val="85000"/>
              <a:lumOff val="15000"/>
            </a:schemeClr>
          </a:solidFill>
          <a:effectLst/>
          <a:latin typeface="+mn-lt"/>
          <a:ea typeface="+mn-ea"/>
          <a:cs typeface="+mn-cs"/>
        </a:defRPr>
      </a:lvl2pPr>
      <a:lvl3pPr marL="3740508" indent="-890597" algn="l" defTabSz="1424955" rtl="0" eaLnBrk="1" latinLnBrk="0" hangingPunct="1">
        <a:spcBef>
          <a:spcPct val="20000"/>
        </a:spcBef>
        <a:spcAft>
          <a:spcPts val="1870"/>
        </a:spcAft>
        <a:buClr>
          <a:schemeClr val="accent1"/>
        </a:buClr>
        <a:buSzPct val="115000"/>
        <a:buFont typeface="Arial"/>
        <a:buChar char="•"/>
        <a:defRPr sz="5610" kern="1200" cap="none">
          <a:solidFill>
            <a:schemeClr val="tx1">
              <a:lumMod val="85000"/>
              <a:lumOff val="15000"/>
            </a:schemeClr>
          </a:solidFill>
          <a:effectLst/>
          <a:latin typeface="+mn-lt"/>
          <a:ea typeface="+mn-ea"/>
          <a:cs typeface="+mn-cs"/>
        </a:defRPr>
      </a:lvl3pPr>
      <a:lvl4pPr marL="4809224" indent="-534358" algn="l" defTabSz="1424955" rtl="0" eaLnBrk="1" latinLnBrk="0" hangingPunct="1">
        <a:spcBef>
          <a:spcPct val="20000"/>
        </a:spcBef>
        <a:spcAft>
          <a:spcPts val="1870"/>
        </a:spcAft>
        <a:buClr>
          <a:schemeClr val="accent1"/>
        </a:buClr>
        <a:buSzPct val="115000"/>
        <a:buFont typeface="Arial"/>
        <a:buChar char="•"/>
        <a:defRPr sz="4987" kern="1200" cap="none">
          <a:solidFill>
            <a:schemeClr val="tx1">
              <a:lumMod val="85000"/>
              <a:lumOff val="15000"/>
            </a:schemeClr>
          </a:solidFill>
          <a:effectLst/>
          <a:latin typeface="+mn-lt"/>
          <a:ea typeface="+mn-ea"/>
          <a:cs typeface="+mn-cs"/>
        </a:defRPr>
      </a:lvl4pPr>
      <a:lvl5pPr marL="6234179" indent="-534358" algn="l" defTabSz="1424955" rtl="0" eaLnBrk="1" latinLnBrk="0" hangingPunct="1">
        <a:spcBef>
          <a:spcPct val="20000"/>
        </a:spcBef>
        <a:spcAft>
          <a:spcPts val="1870"/>
        </a:spcAft>
        <a:buClr>
          <a:schemeClr val="accent1"/>
        </a:buClr>
        <a:buSzPct val="115000"/>
        <a:buFont typeface="Arial"/>
        <a:buChar char="•"/>
        <a:defRPr sz="4363" kern="1200" cap="none">
          <a:solidFill>
            <a:schemeClr val="tx1">
              <a:lumMod val="85000"/>
              <a:lumOff val="15000"/>
            </a:schemeClr>
          </a:solidFill>
          <a:effectLst/>
          <a:latin typeface="+mn-lt"/>
          <a:ea typeface="+mn-ea"/>
          <a:cs typeface="+mn-cs"/>
        </a:defRPr>
      </a:lvl5pPr>
      <a:lvl6pPr marL="7837254" indent="-712478" algn="l" defTabSz="1424955" rtl="0" eaLnBrk="1" latinLnBrk="0" hangingPunct="1">
        <a:spcBef>
          <a:spcPct val="20000"/>
        </a:spcBef>
        <a:spcAft>
          <a:spcPts val="1870"/>
        </a:spcAft>
        <a:buClr>
          <a:schemeClr val="accent1"/>
        </a:buClr>
        <a:buSzPct val="115000"/>
        <a:buFont typeface="Arial"/>
        <a:buChar char="•"/>
        <a:defRPr sz="4363" kern="1200" cap="none">
          <a:solidFill>
            <a:schemeClr val="tx1">
              <a:lumMod val="85000"/>
              <a:lumOff val="15000"/>
            </a:schemeClr>
          </a:solidFill>
          <a:effectLst/>
          <a:latin typeface="+mn-lt"/>
          <a:ea typeface="+mn-ea"/>
          <a:cs typeface="+mn-cs"/>
        </a:defRPr>
      </a:lvl6pPr>
      <a:lvl7pPr marL="9262209" indent="-712478" algn="l" defTabSz="1424955" rtl="0" eaLnBrk="1" latinLnBrk="0" hangingPunct="1">
        <a:spcBef>
          <a:spcPct val="20000"/>
        </a:spcBef>
        <a:spcAft>
          <a:spcPts val="1870"/>
        </a:spcAft>
        <a:buClr>
          <a:schemeClr val="accent1"/>
        </a:buClr>
        <a:buSzPct val="115000"/>
        <a:buFont typeface="Arial"/>
        <a:buChar char="•"/>
        <a:defRPr sz="4363" kern="1200" cap="none">
          <a:solidFill>
            <a:schemeClr val="tx1">
              <a:lumMod val="85000"/>
              <a:lumOff val="15000"/>
            </a:schemeClr>
          </a:solidFill>
          <a:effectLst/>
          <a:latin typeface="+mn-lt"/>
          <a:ea typeface="+mn-ea"/>
          <a:cs typeface="+mn-cs"/>
        </a:defRPr>
      </a:lvl7pPr>
      <a:lvl8pPr marL="10687164" indent="-712478" algn="l" defTabSz="1424955" rtl="0" eaLnBrk="1" latinLnBrk="0" hangingPunct="1">
        <a:spcBef>
          <a:spcPct val="20000"/>
        </a:spcBef>
        <a:spcAft>
          <a:spcPts val="1870"/>
        </a:spcAft>
        <a:buClr>
          <a:schemeClr val="accent1"/>
        </a:buClr>
        <a:buSzPct val="115000"/>
        <a:buFont typeface="Arial"/>
        <a:buChar char="•"/>
        <a:defRPr sz="4363" kern="1200" cap="none">
          <a:solidFill>
            <a:schemeClr val="tx1">
              <a:lumMod val="85000"/>
              <a:lumOff val="15000"/>
            </a:schemeClr>
          </a:solidFill>
          <a:effectLst/>
          <a:latin typeface="+mn-lt"/>
          <a:ea typeface="+mn-ea"/>
          <a:cs typeface="+mn-cs"/>
        </a:defRPr>
      </a:lvl8pPr>
      <a:lvl9pPr marL="12112120" indent="-712478" algn="l" defTabSz="1424955" rtl="0" eaLnBrk="1" latinLnBrk="0" hangingPunct="1">
        <a:spcBef>
          <a:spcPct val="20000"/>
        </a:spcBef>
        <a:spcAft>
          <a:spcPts val="1870"/>
        </a:spcAft>
        <a:buClr>
          <a:schemeClr val="accent1"/>
        </a:buClr>
        <a:buSzPct val="115000"/>
        <a:buFont typeface="Arial"/>
        <a:buChar char="•"/>
        <a:defRPr sz="4363" kern="1200" cap="none">
          <a:solidFill>
            <a:schemeClr val="tx1">
              <a:lumMod val="85000"/>
              <a:lumOff val="15000"/>
            </a:schemeClr>
          </a:solidFill>
          <a:effectLst/>
          <a:latin typeface="+mn-lt"/>
          <a:ea typeface="+mn-ea"/>
          <a:cs typeface="+mn-cs"/>
        </a:defRPr>
      </a:lvl9pPr>
    </p:bodyStyle>
    <p:otherStyle>
      <a:defPPr>
        <a:defRPr lang="en-US"/>
      </a:defPPr>
      <a:lvl1pPr marL="0" algn="l" defTabSz="1424955" rtl="0" eaLnBrk="1" latinLnBrk="0" hangingPunct="1">
        <a:defRPr sz="5610" kern="1200">
          <a:solidFill>
            <a:schemeClr val="tx1"/>
          </a:solidFill>
          <a:latin typeface="+mn-lt"/>
          <a:ea typeface="+mn-ea"/>
          <a:cs typeface="+mn-cs"/>
        </a:defRPr>
      </a:lvl1pPr>
      <a:lvl2pPr marL="1424955" algn="l" defTabSz="1424955" rtl="0" eaLnBrk="1" latinLnBrk="0" hangingPunct="1">
        <a:defRPr sz="5610" kern="1200">
          <a:solidFill>
            <a:schemeClr val="tx1"/>
          </a:solidFill>
          <a:latin typeface="+mn-lt"/>
          <a:ea typeface="+mn-ea"/>
          <a:cs typeface="+mn-cs"/>
        </a:defRPr>
      </a:lvl2pPr>
      <a:lvl3pPr marL="2849910" algn="l" defTabSz="1424955" rtl="0" eaLnBrk="1" latinLnBrk="0" hangingPunct="1">
        <a:defRPr sz="5610" kern="1200">
          <a:solidFill>
            <a:schemeClr val="tx1"/>
          </a:solidFill>
          <a:latin typeface="+mn-lt"/>
          <a:ea typeface="+mn-ea"/>
          <a:cs typeface="+mn-cs"/>
        </a:defRPr>
      </a:lvl3pPr>
      <a:lvl4pPr marL="4274866" algn="l" defTabSz="1424955" rtl="0" eaLnBrk="1" latinLnBrk="0" hangingPunct="1">
        <a:defRPr sz="5610" kern="1200">
          <a:solidFill>
            <a:schemeClr val="tx1"/>
          </a:solidFill>
          <a:latin typeface="+mn-lt"/>
          <a:ea typeface="+mn-ea"/>
          <a:cs typeface="+mn-cs"/>
        </a:defRPr>
      </a:lvl4pPr>
      <a:lvl5pPr marL="5699821" algn="l" defTabSz="1424955" rtl="0" eaLnBrk="1" latinLnBrk="0" hangingPunct="1">
        <a:defRPr sz="5610" kern="1200">
          <a:solidFill>
            <a:schemeClr val="tx1"/>
          </a:solidFill>
          <a:latin typeface="+mn-lt"/>
          <a:ea typeface="+mn-ea"/>
          <a:cs typeface="+mn-cs"/>
        </a:defRPr>
      </a:lvl5pPr>
      <a:lvl6pPr marL="7124776" algn="l" defTabSz="1424955" rtl="0" eaLnBrk="1" latinLnBrk="0" hangingPunct="1">
        <a:defRPr sz="5610" kern="1200">
          <a:solidFill>
            <a:schemeClr val="tx1"/>
          </a:solidFill>
          <a:latin typeface="+mn-lt"/>
          <a:ea typeface="+mn-ea"/>
          <a:cs typeface="+mn-cs"/>
        </a:defRPr>
      </a:lvl6pPr>
      <a:lvl7pPr marL="8549731" algn="l" defTabSz="1424955" rtl="0" eaLnBrk="1" latinLnBrk="0" hangingPunct="1">
        <a:defRPr sz="5610" kern="1200">
          <a:solidFill>
            <a:schemeClr val="tx1"/>
          </a:solidFill>
          <a:latin typeface="+mn-lt"/>
          <a:ea typeface="+mn-ea"/>
          <a:cs typeface="+mn-cs"/>
        </a:defRPr>
      </a:lvl7pPr>
      <a:lvl8pPr marL="9974687" algn="l" defTabSz="1424955" rtl="0" eaLnBrk="1" latinLnBrk="0" hangingPunct="1">
        <a:defRPr sz="5610" kern="1200">
          <a:solidFill>
            <a:schemeClr val="tx1"/>
          </a:solidFill>
          <a:latin typeface="+mn-lt"/>
          <a:ea typeface="+mn-ea"/>
          <a:cs typeface="+mn-cs"/>
        </a:defRPr>
      </a:lvl8pPr>
      <a:lvl9pPr marL="11399642" algn="l" defTabSz="1424955" rtl="0" eaLnBrk="1" latinLnBrk="0" hangingPunct="1">
        <a:defRPr sz="56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3" Type="http://schemas.openxmlformats.org/officeDocument/2006/relationships/image" Target="../media/image15.png"/><Relationship Id="rId18" Type="http://schemas.openxmlformats.org/officeDocument/2006/relationships/image" Target="../media/image17.svg"/><Relationship Id="rId26" Type="http://schemas.openxmlformats.org/officeDocument/2006/relationships/image" Target="../media/image25.svg"/><Relationship Id="rId39" Type="http://schemas.openxmlformats.org/officeDocument/2006/relationships/image" Target="../media/image38.svg"/><Relationship Id="rId21" Type="http://schemas.openxmlformats.org/officeDocument/2006/relationships/image" Target="../media/image19.png"/><Relationship Id="rId34" Type="http://schemas.openxmlformats.org/officeDocument/2006/relationships/image" Target="../media/image26.png"/><Relationship Id="rId42" Type="http://schemas.openxmlformats.org/officeDocument/2006/relationships/image" Target="../media/image30.png"/><Relationship Id="rId7" Type="http://schemas.openxmlformats.org/officeDocument/2006/relationships/image" Target="../media/image6.svg"/><Relationship Id="rId2" Type="http://schemas.openxmlformats.org/officeDocument/2006/relationships/image" Target="../media/image8.png"/><Relationship Id="rId16" Type="http://schemas.openxmlformats.org/officeDocument/2006/relationships/image" Target="../media/image15.svg"/><Relationship Id="rId29"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4.png"/><Relationship Id="rId24" Type="http://schemas.openxmlformats.org/officeDocument/2006/relationships/image" Target="../media/image23.svg"/><Relationship Id="rId32" Type="http://schemas.openxmlformats.org/officeDocument/2006/relationships/image" Target="../media/image25.png"/><Relationship Id="rId37" Type="http://schemas.openxmlformats.org/officeDocument/2006/relationships/image" Target="../media/image36.svg"/><Relationship Id="rId40" Type="http://schemas.openxmlformats.org/officeDocument/2006/relationships/image" Target="../media/image29.png"/><Relationship Id="rId45" Type="http://schemas.openxmlformats.org/officeDocument/2006/relationships/image" Target="../media/image32.png"/><Relationship Id="rId5" Type="http://schemas.openxmlformats.org/officeDocument/2006/relationships/image" Target="../media/image4.svg"/><Relationship Id="rId15" Type="http://schemas.openxmlformats.org/officeDocument/2006/relationships/image" Target="../media/image16.png"/><Relationship Id="rId23" Type="http://schemas.openxmlformats.org/officeDocument/2006/relationships/image" Target="../media/image20.png"/><Relationship Id="rId28" Type="http://schemas.openxmlformats.org/officeDocument/2006/relationships/image" Target="../media/image27.svg"/><Relationship Id="rId36" Type="http://schemas.openxmlformats.org/officeDocument/2006/relationships/image" Target="../media/image27.png"/><Relationship Id="rId10" Type="http://schemas.openxmlformats.org/officeDocument/2006/relationships/image" Target="../media/image9.svg"/><Relationship Id="rId19" Type="http://schemas.openxmlformats.org/officeDocument/2006/relationships/image" Target="../media/image18.png"/><Relationship Id="rId31" Type="http://schemas.openxmlformats.org/officeDocument/2006/relationships/image" Target="../media/image24.png"/><Relationship Id="rId44" Type="http://schemas.openxmlformats.org/officeDocument/2006/relationships/image" Target="../media/image31.png"/><Relationship Id="rId4" Type="http://schemas.openxmlformats.org/officeDocument/2006/relationships/image" Target="../media/image10.png"/><Relationship Id="rId9" Type="http://schemas.openxmlformats.org/officeDocument/2006/relationships/image" Target="../media/image13.png"/><Relationship Id="rId14" Type="http://schemas.openxmlformats.org/officeDocument/2006/relationships/image" Target="../media/image13.svg"/><Relationship Id="rId22" Type="http://schemas.openxmlformats.org/officeDocument/2006/relationships/image" Target="../media/image21.svg"/><Relationship Id="rId27" Type="http://schemas.openxmlformats.org/officeDocument/2006/relationships/image" Target="../media/image22.png"/><Relationship Id="rId30" Type="http://schemas.openxmlformats.org/officeDocument/2006/relationships/image" Target="../media/image29.svg"/><Relationship Id="rId35" Type="http://schemas.openxmlformats.org/officeDocument/2006/relationships/image" Target="../media/image34.svg"/><Relationship Id="rId43" Type="http://schemas.openxmlformats.org/officeDocument/2006/relationships/image" Target="../media/image42.svg"/><Relationship Id="rId8" Type="http://schemas.openxmlformats.org/officeDocument/2006/relationships/image" Target="../media/image12.png"/><Relationship Id="rId3" Type="http://schemas.openxmlformats.org/officeDocument/2006/relationships/image" Target="../media/image9.png"/><Relationship Id="rId12" Type="http://schemas.openxmlformats.org/officeDocument/2006/relationships/image" Target="../media/image11.svg"/><Relationship Id="rId17" Type="http://schemas.openxmlformats.org/officeDocument/2006/relationships/image" Target="../media/image17.png"/><Relationship Id="rId25" Type="http://schemas.openxmlformats.org/officeDocument/2006/relationships/image" Target="../media/image21.png"/><Relationship Id="rId33" Type="http://schemas.openxmlformats.org/officeDocument/2006/relationships/image" Target="../media/image32.svg"/><Relationship Id="rId38" Type="http://schemas.openxmlformats.org/officeDocument/2006/relationships/image" Target="../media/image28.png"/><Relationship Id="rId20" Type="http://schemas.openxmlformats.org/officeDocument/2006/relationships/image" Target="../media/image19.svg"/><Relationship Id="rId41" Type="http://schemas.openxmlformats.org/officeDocument/2006/relationships/image" Target="../media/image40.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283942" y="3829050"/>
            <a:ext cx="8232658" cy="3669649"/>
          </a:xfrm>
          <a:prstGeom prst="rect">
            <a:avLst/>
          </a:prstGeom>
          <a:ln>
            <a:solidFill>
              <a:schemeClr val="tx1"/>
            </a:solidFill>
          </a:ln>
        </p:spPr>
      </p:pic>
      <p:sp>
        <p:nvSpPr>
          <p:cNvPr id="4" name="TextBox 3"/>
          <p:cNvSpPr txBox="1"/>
          <p:nvPr/>
        </p:nvSpPr>
        <p:spPr>
          <a:xfrm>
            <a:off x="5980171" y="8705850"/>
            <a:ext cx="16840200" cy="6555641"/>
          </a:xfrm>
          <a:prstGeom prst="rect">
            <a:avLst/>
          </a:prstGeom>
          <a:solidFill>
            <a:srgbClr val="002060"/>
          </a:solidFill>
          <a:ln>
            <a:solidFill>
              <a:schemeClr val="bg1"/>
            </a:solidFill>
          </a:ln>
        </p:spPr>
        <p:txBody>
          <a:bodyPr wrap="square" rtlCol="0">
            <a:spAutoFit/>
          </a:bodyPr>
          <a:lstStyle/>
          <a:p>
            <a:pPr algn="ctr" defTabSz="360508">
              <a:lnSpc>
                <a:spcPct val="150000"/>
              </a:lnSpc>
            </a:pPr>
            <a:r>
              <a:rPr lang="en-GB" sz="4000" b="1" dirty="0">
                <a:solidFill>
                  <a:schemeClr val="bg1"/>
                </a:solidFill>
                <a:latin typeface="Arial" panose="020B0604020202020204" pitchFamily="34" charset="0"/>
                <a:cs typeface="Arial" panose="020B0604020202020204" pitchFamily="34" charset="0"/>
              </a:rPr>
              <a:t>Programme:  Master of Business Administration </a:t>
            </a:r>
          </a:p>
          <a:p>
            <a:pPr algn="ctr" defTabSz="360508">
              <a:lnSpc>
                <a:spcPct val="150000"/>
              </a:lnSpc>
            </a:pPr>
            <a:r>
              <a:rPr lang="en-GB" sz="4000" b="1" dirty="0">
                <a:solidFill>
                  <a:schemeClr val="bg1"/>
                </a:solidFill>
                <a:latin typeface="Arial" panose="020B0604020202020204" pitchFamily="34" charset="0"/>
                <a:cs typeface="Arial" panose="020B0604020202020204" pitchFamily="34" charset="0"/>
              </a:rPr>
              <a:t>Module code:  LCMB7024</a:t>
            </a:r>
          </a:p>
          <a:p>
            <a:pPr algn="ctr" defTabSz="360508">
              <a:lnSpc>
                <a:spcPct val="150000"/>
              </a:lnSpc>
            </a:pPr>
            <a:r>
              <a:rPr lang="en-GB" sz="4000" b="1" dirty="0">
                <a:solidFill>
                  <a:schemeClr val="bg1"/>
                </a:solidFill>
                <a:latin typeface="Arial" panose="020B0604020202020204" pitchFamily="34" charset="0"/>
                <a:cs typeface="Arial" panose="020B0604020202020204" pitchFamily="34" charset="0"/>
              </a:rPr>
              <a:t> Module:  Marketing Management</a:t>
            </a:r>
          </a:p>
          <a:p>
            <a:pPr algn="ctr" defTabSz="360508">
              <a:lnSpc>
                <a:spcPct val="150000"/>
              </a:lnSpc>
            </a:pPr>
            <a:r>
              <a:rPr lang="en-GB" sz="4000" b="1" dirty="0">
                <a:solidFill>
                  <a:schemeClr val="bg1"/>
                </a:solidFill>
                <a:latin typeface="Arial" panose="020B0604020202020204" pitchFamily="34" charset="0"/>
                <a:cs typeface="Arial" panose="020B0604020202020204" pitchFamily="34" charset="0"/>
              </a:rPr>
              <a:t>Assignment  Title:  Assessment component 2:   Marketing Portfolio </a:t>
            </a:r>
          </a:p>
          <a:p>
            <a:pPr algn="ctr" defTabSz="360508">
              <a:lnSpc>
                <a:spcPct val="150000"/>
              </a:lnSpc>
            </a:pPr>
            <a:r>
              <a:rPr lang="en-GB" sz="4000" b="1" dirty="0">
                <a:solidFill>
                  <a:schemeClr val="bg1"/>
                </a:solidFill>
                <a:latin typeface="Arial" panose="020B0604020202020204" pitchFamily="34" charset="0"/>
                <a:cs typeface="Arial" panose="020B0604020202020204" pitchFamily="34" charset="0"/>
              </a:rPr>
              <a:t>Lecturer:  Dr Laila </a:t>
            </a:r>
            <a:r>
              <a:rPr lang="en-GB" sz="4000" b="1" dirty="0" err="1">
                <a:solidFill>
                  <a:schemeClr val="bg1"/>
                </a:solidFill>
                <a:latin typeface="Arial" panose="020B0604020202020204" pitchFamily="34" charset="0"/>
                <a:cs typeface="Arial" panose="020B0604020202020204" pitchFamily="34" charset="0"/>
              </a:rPr>
              <a:t>Maazouz</a:t>
            </a:r>
            <a:r>
              <a:rPr lang="en-GB" sz="4000" b="1" dirty="0">
                <a:solidFill>
                  <a:schemeClr val="bg1"/>
                </a:solidFill>
                <a:latin typeface="Arial" panose="020B0604020202020204" pitchFamily="34" charset="0"/>
                <a:cs typeface="Arial" panose="020B0604020202020204" pitchFamily="34" charset="0"/>
              </a:rPr>
              <a:t> (London) </a:t>
            </a:r>
          </a:p>
          <a:p>
            <a:pPr algn="ctr" defTabSz="360508">
              <a:lnSpc>
                <a:spcPct val="150000"/>
              </a:lnSpc>
            </a:pPr>
            <a:r>
              <a:rPr lang="nl-NL" sz="4000" b="1" dirty="0">
                <a:solidFill>
                  <a:schemeClr val="bg1"/>
                </a:solidFill>
                <a:latin typeface="Arial" panose="020B0604020202020204" pitchFamily="34" charset="0"/>
                <a:cs typeface="Arial" panose="020B0604020202020204" pitchFamily="34" charset="0"/>
              </a:rPr>
              <a:t>Student Name: Monjurul Hasan</a:t>
            </a:r>
          </a:p>
          <a:p>
            <a:pPr algn="ctr" defTabSz="360508">
              <a:lnSpc>
                <a:spcPct val="150000"/>
              </a:lnSpc>
            </a:pPr>
            <a:r>
              <a:rPr lang="nl-NL" sz="4000" b="1" dirty="0">
                <a:solidFill>
                  <a:schemeClr val="bg1"/>
                </a:solidFill>
                <a:latin typeface="Arial" panose="020B0604020202020204" pitchFamily="34" charset="0"/>
                <a:cs typeface="Arial" panose="020B0604020202020204" pitchFamily="34" charset="0"/>
              </a:rPr>
              <a:t>Student ID: 2433829</a:t>
            </a:r>
          </a:p>
        </p:txBody>
      </p:sp>
    </p:spTree>
    <p:extLst>
      <p:ext uri="{BB962C8B-B14F-4D97-AF65-F5344CB8AC3E}">
        <p14:creationId xmlns:p14="http://schemas.microsoft.com/office/powerpoint/2010/main" val="22407643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88965" y="-6061606"/>
            <a:ext cx="15725903" cy="11442325"/>
            <a:chOff x="0" y="-57150"/>
            <a:chExt cx="3210982" cy="2050335"/>
          </a:xfrm>
        </p:grpSpPr>
        <p:sp>
          <p:nvSpPr>
            <p:cNvPr id="3" name="Freeform 3"/>
            <p:cNvSpPr/>
            <p:nvPr/>
          </p:nvSpPr>
          <p:spPr>
            <a:xfrm>
              <a:off x="0" y="0"/>
              <a:ext cx="3210982" cy="1993185"/>
            </a:xfrm>
            <a:custGeom>
              <a:avLst/>
              <a:gdLst/>
              <a:ahLst/>
              <a:cxnLst/>
              <a:rect l="l" t="t" r="r" b="b"/>
              <a:pathLst>
                <a:path w="3210982" h="1993185">
                  <a:moveTo>
                    <a:pt x="0" y="0"/>
                  </a:moveTo>
                  <a:lnTo>
                    <a:pt x="3210982" y="0"/>
                  </a:lnTo>
                  <a:lnTo>
                    <a:pt x="3210982" y="1993185"/>
                  </a:lnTo>
                  <a:lnTo>
                    <a:pt x="0" y="1993185"/>
                  </a:lnTo>
                  <a:close/>
                </a:path>
              </a:pathLst>
            </a:custGeom>
            <a:solidFill>
              <a:srgbClr val="01012C"/>
            </a:solidFill>
            <a:ln cap="sq">
              <a:noFill/>
              <a:prstDash val="solid"/>
              <a:miter/>
            </a:ln>
          </p:spPr>
        </p:sp>
        <p:sp>
          <p:nvSpPr>
            <p:cNvPr id="4" name="TextBox 4"/>
            <p:cNvSpPr txBox="1"/>
            <p:nvPr/>
          </p:nvSpPr>
          <p:spPr>
            <a:xfrm>
              <a:off x="0" y="-57150"/>
              <a:ext cx="3210982" cy="2050335"/>
            </a:xfrm>
            <a:prstGeom prst="rect">
              <a:avLst/>
            </a:prstGeom>
          </p:spPr>
          <p:txBody>
            <a:bodyPr lIns="50800" tIns="50800" rIns="50800" bIns="50800" rtlCol="0" anchor="ctr"/>
            <a:lstStyle/>
            <a:p>
              <a:pPr algn="ctr">
                <a:lnSpc>
                  <a:spcPts val="4060"/>
                </a:lnSpc>
              </a:pPr>
              <a:endParaRPr/>
            </a:p>
          </p:txBody>
        </p:sp>
      </p:grpSp>
      <p:grpSp>
        <p:nvGrpSpPr>
          <p:cNvPr id="5" name="Group 5"/>
          <p:cNvGrpSpPr/>
          <p:nvPr/>
        </p:nvGrpSpPr>
        <p:grpSpPr>
          <a:xfrm>
            <a:off x="6288967" y="5237800"/>
            <a:ext cx="7963935" cy="5909149"/>
            <a:chOff x="0" y="0"/>
            <a:chExt cx="1478219" cy="1096822"/>
          </a:xfrm>
        </p:grpSpPr>
        <p:sp>
          <p:nvSpPr>
            <p:cNvPr id="6" name="Freeform 6"/>
            <p:cNvSpPr/>
            <p:nvPr/>
          </p:nvSpPr>
          <p:spPr>
            <a:xfrm>
              <a:off x="0" y="0"/>
              <a:ext cx="1478219" cy="1096822"/>
            </a:xfrm>
            <a:custGeom>
              <a:avLst/>
              <a:gdLst/>
              <a:ahLst/>
              <a:cxnLst/>
              <a:rect l="l" t="t" r="r" b="b"/>
              <a:pathLst>
                <a:path w="1478219" h="1096822">
                  <a:moveTo>
                    <a:pt x="0" y="0"/>
                  </a:moveTo>
                  <a:lnTo>
                    <a:pt x="1478219" y="0"/>
                  </a:lnTo>
                  <a:lnTo>
                    <a:pt x="1478219" y="1096822"/>
                  </a:lnTo>
                  <a:lnTo>
                    <a:pt x="0" y="1096822"/>
                  </a:lnTo>
                  <a:close/>
                </a:path>
              </a:pathLst>
            </a:custGeom>
            <a:solidFill>
              <a:srgbClr val="00167A"/>
            </a:solidFill>
            <a:ln cap="sq">
              <a:noFill/>
              <a:prstDash val="solid"/>
              <a:miter/>
            </a:ln>
          </p:spPr>
        </p:sp>
        <p:sp>
          <p:nvSpPr>
            <p:cNvPr id="7" name="TextBox 7"/>
            <p:cNvSpPr txBox="1"/>
            <p:nvPr/>
          </p:nvSpPr>
          <p:spPr>
            <a:xfrm>
              <a:off x="0" y="-57150"/>
              <a:ext cx="1478219" cy="1153972"/>
            </a:xfrm>
            <a:prstGeom prst="rect">
              <a:avLst/>
            </a:prstGeom>
          </p:spPr>
          <p:txBody>
            <a:bodyPr lIns="50800" tIns="50800" rIns="50800" bIns="50800" rtlCol="0" anchor="ctr"/>
            <a:lstStyle/>
            <a:p>
              <a:pPr algn="ctr">
                <a:lnSpc>
                  <a:spcPts val="4060"/>
                </a:lnSpc>
              </a:pPr>
              <a:endParaRPr/>
            </a:p>
          </p:txBody>
        </p:sp>
      </p:grpSp>
      <p:grpSp>
        <p:nvGrpSpPr>
          <p:cNvPr id="8" name="Group 8"/>
          <p:cNvGrpSpPr/>
          <p:nvPr/>
        </p:nvGrpSpPr>
        <p:grpSpPr>
          <a:xfrm>
            <a:off x="14252900" y="5237800"/>
            <a:ext cx="7791012" cy="5909149"/>
            <a:chOff x="0" y="0"/>
            <a:chExt cx="1446122" cy="1096822"/>
          </a:xfrm>
        </p:grpSpPr>
        <p:sp>
          <p:nvSpPr>
            <p:cNvPr id="9" name="Freeform 9"/>
            <p:cNvSpPr/>
            <p:nvPr/>
          </p:nvSpPr>
          <p:spPr>
            <a:xfrm>
              <a:off x="0" y="0"/>
              <a:ext cx="1446122" cy="1096822"/>
            </a:xfrm>
            <a:custGeom>
              <a:avLst/>
              <a:gdLst/>
              <a:ahLst/>
              <a:cxnLst/>
              <a:rect l="l" t="t" r="r" b="b"/>
              <a:pathLst>
                <a:path w="1446122" h="1096822">
                  <a:moveTo>
                    <a:pt x="0" y="0"/>
                  </a:moveTo>
                  <a:lnTo>
                    <a:pt x="1446122" y="0"/>
                  </a:lnTo>
                  <a:lnTo>
                    <a:pt x="1446122" y="1096822"/>
                  </a:lnTo>
                  <a:lnTo>
                    <a:pt x="0" y="1096822"/>
                  </a:lnTo>
                  <a:close/>
                </a:path>
              </a:pathLst>
            </a:custGeom>
            <a:solidFill>
              <a:srgbClr val="11676A"/>
            </a:solidFill>
            <a:ln cap="sq">
              <a:noFill/>
              <a:prstDash val="solid"/>
              <a:miter/>
            </a:ln>
          </p:spPr>
        </p:sp>
        <p:sp>
          <p:nvSpPr>
            <p:cNvPr id="10" name="TextBox 10"/>
            <p:cNvSpPr txBox="1"/>
            <p:nvPr/>
          </p:nvSpPr>
          <p:spPr>
            <a:xfrm>
              <a:off x="0" y="-57150"/>
              <a:ext cx="1446122" cy="1153972"/>
            </a:xfrm>
            <a:prstGeom prst="rect">
              <a:avLst/>
            </a:prstGeom>
          </p:spPr>
          <p:txBody>
            <a:bodyPr lIns="50800" tIns="50800" rIns="50800" bIns="50800" rtlCol="0" anchor="ctr"/>
            <a:lstStyle/>
            <a:p>
              <a:pPr algn="ctr">
                <a:lnSpc>
                  <a:spcPts val="4060"/>
                </a:lnSpc>
              </a:pPr>
              <a:endParaRPr/>
            </a:p>
          </p:txBody>
        </p:sp>
      </p:grpSp>
      <p:grpSp>
        <p:nvGrpSpPr>
          <p:cNvPr id="11" name="Group 11"/>
          <p:cNvGrpSpPr/>
          <p:nvPr/>
        </p:nvGrpSpPr>
        <p:grpSpPr>
          <a:xfrm>
            <a:off x="6490934" y="11508896"/>
            <a:ext cx="15523935" cy="4328330"/>
            <a:chOff x="0" y="0"/>
            <a:chExt cx="2881462" cy="803399"/>
          </a:xfrm>
        </p:grpSpPr>
        <p:sp>
          <p:nvSpPr>
            <p:cNvPr id="12" name="Freeform 12"/>
            <p:cNvSpPr/>
            <p:nvPr/>
          </p:nvSpPr>
          <p:spPr>
            <a:xfrm>
              <a:off x="0" y="0"/>
              <a:ext cx="2881462" cy="803399"/>
            </a:xfrm>
            <a:custGeom>
              <a:avLst/>
              <a:gdLst/>
              <a:ahLst/>
              <a:cxnLst/>
              <a:rect l="l" t="t" r="r" b="b"/>
              <a:pathLst>
                <a:path w="2881462" h="803399">
                  <a:moveTo>
                    <a:pt x="0" y="0"/>
                  </a:moveTo>
                  <a:lnTo>
                    <a:pt x="2881462" y="0"/>
                  </a:lnTo>
                  <a:lnTo>
                    <a:pt x="2881462" y="803399"/>
                  </a:lnTo>
                  <a:lnTo>
                    <a:pt x="0" y="803399"/>
                  </a:lnTo>
                  <a:close/>
                </a:path>
              </a:pathLst>
            </a:custGeom>
            <a:solidFill>
              <a:srgbClr val="FFFFFF"/>
            </a:solidFill>
            <a:ln cap="sq">
              <a:noFill/>
              <a:prstDash val="solid"/>
              <a:miter/>
            </a:ln>
          </p:spPr>
        </p:sp>
        <p:sp>
          <p:nvSpPr>
            <p:cNvPr id="13" name="TextBox 13"/>
            <p:cNvSpPr txBox="1"/>
            <p:nvPr/>
          </p:nvSpPr>
          <p:spPr>
            <a:xfrm>
              <a:off x="0" y="-57150"/>
              <a:ext cx="2881462" cy="860549"/>
            </a:xfrm>
            <a:prstGeom prst="rect">
              <a:avLst/>
            </a:prstGeom>
          </p:spPr>
          <p:txBody>
            <a:bodyPr lIns="50800" tIns="50800" rIns="50800" bIns="50800" rtlCol="0" anchor="ctr"/>
            <a:lstStyle/>
            <a:p>
              <a:pPr algn="ctr">
                <a:lnSpc>
                  <a:spcPts val="4060"/>
                </a:lnSpc>
              </a:pPr>
              <a:endParaRPr/>
            </a:p>
          </p:txBody>
        </p:sp>
      </p:grpSp>
      <p:grpSp>
        <p:nvGrpSpPr>
          <p:cNvPr id="14" name="Group 14"/>
          <p:cNvGrpSpPr/>
          <p:nvPr/>
        </p:nvGrpSpPr>
        <p:grpSpPr>
          <a:xfrm>
            <a:off x="6288964" y="15837229"/>
            <a:ext cx="7963936" cy="6615345"/>
            <a:chOff x="0" y="0"/>
            <a:chExt cx="1593919" cy="1227902"/>
          </a:xfrm>
        </p:grpSpPr>
        <p:sp>
          <p:nvSpPr>
            <p:cNvPr id="15" name="Freeform 15"/>
            <p:cNvSpPr/>
            <p:nvPr/>
          </p:nvSpPr>
          <p:spPr>
            <a:xfrm>
              <a:off x="0" y="0"/>
              <a:ext cx="1593919" cy="1227902"/>
            </a:xfrm>
            <a:custGeom>
              <a:avLst/>
              <a:gdLst/>
              <a:ahLst/>
              <a:cxnLst/>
              <a:rect l="l" t="t" r="r" b="b"/>
              <a:pathLst>
                <a:path w="1593919" h="1227902">
                  <a:moveTo>
                    <a:pt x="0" y="0"/>
                  </a:moveTo>
                  <a:lnTo>
                    <a:pt x="1593919" y="0"/>
                  </a:lnTo>
                  <a:lnTo>
                    <a:pt x="1593919" y="1227902"/>
                  </a:lnTo>
                  <a:lnTo>
                    <a:pt x="0" y="1227902"/>
                  </a:lnTo>
                  <a:close/>
                </a:path>
              </a:pathLst>
            </a:custGeom>
            <a:solidFill>
              <a:srgbClr val="11676A"/>
            </a:solidFill>
            <a:ln cap="sq">
              <a:noFill/>
              <a:prstDash val="solid"/>
              <a:miter/>
            </a:ln>
          </p:spPr>
        </p:sp>
        <p:sp>
          <p:nvSpPr>
            <p:cNvPr id="16" name="TextBox 16"/>
            <p:cNvSpPr txBox="1"/>
            <p:nvPr/>
          </p:nvSpPr>
          <p:spPr>
            <a:xfrm>
              <a:off x="0" y="-57150"/>
              <a:ext cx="1593919" cy="1285052"/>
            </a:xfrm>
            <a:prstGeom prst="rect">
              <a:avLst/>
            </a:prstGeom>
          </p:spPr>
          <p:txBody>
            <a:bodyPr lIns="50800" tIns="50800" rIns="50800" bIns="50800" rtlCol="0" anchor="ctr"/>
            <a:lstStyle/>
            <a:p>
              <a:pPr algn="ctr">
                <a:lnSpc>
                  <a:spcPts val="4060"/>
                </a:lnSpc>
              </a:pPr>
              <a:endParaRPr/>
            </a:p>
          </p:txBody>
        </p:sp>
      </p:grpSp>
      <p:grpSp>
        <p:nvGrpSpPr>
          <p:cNvPr id="17" name="Group 17"/>
          <p:cNvGrpSpPr/>
          <p:nvPr/>
        </p:nvGrpSpPr>
        <p:grpSpPr>
          <a:xfrm>
            <a:off x="14252903" y="15837229"/>
            <a:ext cx="7963935" cy="6615345"/>
            <a:chOff x="0" y="0"/>
            <a:chExt cx="1478219" cy="1227902"/>
          </a:xfrm>
        </p:grpSpPr>
        <p:sp>
          <p:nvSpPr>
            <p:cNvPr id="18" name="Freeform 18"/>
            <p:cNvSpPr/>
            <p:nvPr/>
          </p:nvSpPr>
          <p:spPr>
            <a:xfrm>
              <a:off x="0" y="0"/>
              <a:ext cx="1478219" cy="1227902"/>
            </a:xfrm>
            <a:custGeom>
              <a:avLst/>
              <a:gdLst/>
              <a:ahLst/>
              <a:cxnLst/>
              <a:rect l="l" t="t" r="r" b="b"/>
              <a:pathLst>
                <a:path w="1478219" h="1227902">
                  <a:moveTo>
                    <a:pt x="0" y="0"/>
                  </a:moveTo>
                  <a:lnTo>
                    <a:pt x="1478219" y="0"/>
                  </a:lnTo>
                  <a:lnTo>
                    <a:pt x="1478219" y="1227902"/>
                  </a:lnTo>
                  <a:lnTo>
                    <a:pt x="0" y="1227902"/>
                  </a:lnTo>
                  <a:close/>
                </a:path>
              </a:pathLst>
            </a:custGeom>
            <a:solidFill>
              <a:srgbClr val="00167A"/>
            </a:solidFill>
            <a:ln cap="sq">
              <a:noFill/>
              <a:prstDash val="solid"/>
              <a:miter/>
            </a:ln>
          </p:spPr>
        </p:sp>
        <p:sp>
          <p:nvSpPr>
            <p:cNvPr id="19" name="TextBox 19"/>
            <p:cNvSpPr txBox="1"/>
            <p:nvPr/>
          </p:nvSpPr>
          <p:spPr>
            <a:xfrm>
              <a:off x="0" y="-57150"/>
              <a:ext cx="1478219" cy="1285052"/>
            </a:xfrm>
            <a:prstGeom prst="rect">
              <a:avLst/>
            </a:prstGeom>
          </p:spPr>
          <p:txBody>
            <a:bodyPr lIns="50800" tIns="50800" rIns="50800" bIns="50800" rtlCol="0" anchor="ctr"/>
            <a:lstStyle/>
            <a:p>
              <a:pPr algn="ctr">
                <a:lnSpc>
                  <a:spcPts val="4060"/>
                </a:lnSpc>
              </a:pPr>
              <a:endParaRPr/>
            </a:p>
          </p:txBody>
        </p:sp>
      </p:grpSp>
      <p:sp>
        <p:nvSpPr>
          <p:cNvPr id="20" name="Freeform 20"/>
          <p:cNvSpPr/>
          <p:nvPr/>
        </p:nvSpPr>
        <p:spPr>
          <a:xfrm>
            <a:off x="7353400" y="449467"/>
            <a:ext cx="1991638" cy="741393"/>
          </a:xfrm>
          <a:custGeom>
            <a:avLst/>
            <a:gdLst/>
            <a:ahLst/>
            <a:cxnLst/>
            <a:rect l="l" t="t" r="r" b="b"/>
            <a:pathLst>
              <a:path w="1991638" h="741393">
                <a:moveTo>
                  <a:pt x="0" y="0"/>
                </a:moveTo>
                <a:lnTo>
                  <a:pt x="1991638" y="0"/>
                </a:lnTo>
                <a:lnTo>
                  <a:pt x="1991638" y="741393"/>
                </a:lnTo>
                <a:lnTo>
                  <a:pt x="0" y="741393"/>
                </a:lnTo>
                <a:lnTo>
                  <a:pt x="0" y="0"/>
                </a:lnTo>
                <a:close/>
              </a:path>
            </a:pathLst>
          </a:custGeom>
          <a:blipFill>
            <a:blip r:embed="rId2"/>
            <a:stretch>
              <a:fillRect/>
            </a:stretch>
          </a:blipFill>
        </p:spPr>
      </p:sp>
      <p:sp>
        <p:nvSpPr>
          <p:cNvPr id="21" name="Freeform 21"/>
          <p:cNvSpPr/>
          <p:nvPr/>
        </p:nvSpPr>
        <p:spPr>
          <a:xfrm>
            <a:off x="16803904" y="255279"/>
            <a:ext cx="4082050" cy="4715821"/>
          </a:xfrm>
          <a:custGeom>
            <a:avLst/>
            <a:gdLst/>
            <a:ahLst/>
            <a:cxnLst/>
            <a:rect l="l" t="t" r="r" b="b"/>
            <a:pathLst>
              <a:path w="4082050" h="4715821">
                <a:moveTo>
                  <a:pt x="0" y="0"/>
                </a:moveTo>
                <a:lnTo>
                  <a:pt x="4082050" y="0"/>
                </a:lnTo>
                <a:lnTo>
                  <a:pt x="4082050" y="4715821"/>
                </a:lnTo>
                <a:lnTo>
                  <a:pt x="0" y="4715821"/>
                </a:lnTo>
                <a:lnTo>
                  <a:pt x="0" y="0"/>
                </a:lnTo>
                <a:close/>
              </a:path>
            </a:pathLst>
          </a:custGeom>
          <a:blipFill>
            <a:blip r:embed="rId3"/>
            <a:stretch>
              <a:fillRect l="-58250" r="-61105" b="-6467"/>
            </a:stretch>
          </a:blipFill>
        </p:spPr>
      </p:sp>
      <p:grpSp>
        <p:nvGrpSpPr>
          <p:cNvPr id="22" name="Group 22"/>
          <p:cNvGrpSpPr/>
          <p:nvPr/>
        </p:nvGrpSpPr>
        <p:grpSpPr>
          <a:xfrm>
            <a:off x="14634254" y="5585251"/>
            <a:ext cx="6747335" cy="5228320"/>
            <a:chOff x="0" y="47625"/>
            <a:chExt cx="8996446" cy="6971094"/>
          </a:xfrm>
        </p:grpSpPr>
        <p:sp>
          <p:nvSpPr>
            <p:cNvPr id="23" name="Freeform 23"/>
            <p:cNvSpPr/>
            <p:nvPr/>
          </p:nvSpPr>
          <p:spPr>
            <a:xfrm>
              <a:off x="0" y="4995338"/>
              <a:ext cx="2571805" cy="1756679"/>
            </a:xfrm>
            <a:custGeom>
              <a:avLst/>
              <a:gdLst/>
              <a:ahLst/>
              <a:cxnLst/>
              <a:rect l="l" t="t" r="r" b="b"/>
              <a:pathLst>
                <a:path w="2571805" h="1756679">
                  <a:moveTo>
                    <a:pt x="0" y="0"/>
                  </a:moveTo>
                  <a:lnTo>
                    <a:pt x="2571805" y="0"/>
                  </a:lnTo>
                  <a:lnTo>
                    <a:pt x="2571805" y="1756679"/>
                  </a:lnTo>
                  <a:lnTo>
                    <a:pt x="0" y="1756679"/>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24" name="Freeform 24"/>
            <p:cNvSpPr/>
            <p:nvPr/>
          </p:nvSpPr>
          <p:spPr>
            <a:xfrm>
              <a:off x="2776390" y="5320465"/>
              <a:ext cx="1375088" cy="1392815"/>
            </a:xfrm>
            <a:custGeom>
              <a:avLst/>
              <a:gdLst/>
              <a:ahLst/>
              <a:cxnLst/>
              <a:rect l="l" t="t" r="r" b="b"/>
              <a:pathLst>
                <a:path w="1375088" h="1392815">
                  <a:moveTo>
                    <a:pt x="0" y="0"/>
                  </a:moveTo>
                  <a:lnTo>
                    <a:pt x="1375088" y="0"/>
                  </a:lnTo>
                  <a:lnTo>
                    <a:pt x="1375088" y="1392815"/>
                  </a:lnTo>
                  <a:lnTo>
                    <a:pt x="0" y="1392815"/>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25" name="Freeform 25"/>
            <p:cNvSpPr/>
            <p:nvPr/>
          </p:nvSpPr>
          <p:spPr>
            <a:xfrm>
              <a:off x="4151478" y="4857825"/>
              <a:ext cx="1960111" cy="2160894"/>
            </a:xfrm>
            <a:custGeom>
              <a:avLst/>
              <a:gdLst/>
              <a:ahLst/>
              <a:cxnLst/>
              <a:rect l="l" t="t" r="r" b="b"/>
              <a:pathLst>
                <a:path w="1960111" h="2160894">
                  <a:moveTo>
                    <a:pt x="0" y="0"/>
                  </a:moveTo>
                  <a:lnTo>
                    <a:pt x="1960111" y="0"/>
                  </a:lnTo>
                  <a:lnTo>
                    <a:pt x="1960111" y="2160894"/>
                  </a:lnTo>
                  <a:lnTo>
                    <a:pt x="0" y="2160894"/>
                  </a:lnTo>
                  <a:lnTo>
                    <a:pt x="0" y="0"/>
                  </a:lnTo>
                  <a:close/>
                </a:path>
              </a:pathLst>
            </a:custGeom>
            <a:blipFill>
              <a:blip r:embed="rId8"/>
              <a:stretch>
                <a:fillRect/>
              </a:stretch>
            </a:blipFill>
          </p:spPr>
        </p:sp>
        <p:sp>
          <p:nvSpPr>
            <p:cNvPr id="26" name="Freeform 26"/>
            <p:cNvSpPr/>
            <p:nvPr/>
          </p:nvSpPr>
          <p:spPr>
            <a:xfrm>
              <a:off x="6282251" y="3971607"/>
              <a:ext cx="2714195" cy="2967808"/>
            </a:xfrm>
            <a:custGeom>
              <a:avLst/>
              <a:gdLst/>
              <a:ahLst/>
              <a:cxnLst/>
              <a:rect l="l" t="t" r="r" b="b"/>
              <a:pathLst>
                <a:path w="2714195" h="2967808">
                  <a:moveTo>
                    <a:pt x="0" y="0"/>
                  </a:moveTo>
                  <a:lnTo>
                    <a:pt x="2714195" y="0"/>
                  </a:lnTo>
                  <a:lnTo>
                    <a:pt x="2714195" y="2967808"/>
                  </a:lnTo>
                  <a:lnTo>
                    <a:pt x="0" y="2967808"/>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27" name="Freeform 27"/>
            <p:cNvSpPr/>
            <p:nvPr/>
          </p:nvSpPr>
          <p:spPr>
            <a:xfrm rot="2242140" flipH="1">
              <a:off x="5176305" y="3656663"/>
              <a:ext cx="2211892" cy="1882119"/>
            </a:xfrm>
            <a:custGeom>
              <a:avLst/>
              <a:gdLst/>
              <a:ahLst/>
              <a:cxnLst/>
              <a:rect l="l" t="t" r="r" b="b"/>
              <a:pathLst>
                <a:path w="2211892" h="1882119">
                  <a:moveTo>
                    <a:pt x="2211892" y="0"/>
                  </a:moveTo>
                  <a:lnTo>
                    <a:pt x="0" y="0"/>
                  </a:lnTo>
                  <a:lnTo>
                    <a:pt x="0" y="1882119"/>
                  </a:lnTo>
                  <a:lnTo>
                    <a:pt x="2211892" y="1882119"/>
                  </a:lnTo>
                  <a:lnTo>
                    <a:pt x="2211892" y="0"/>
                  </a:lnTo>
                  <a:close/>
                </a:path>
              </a:pathLst>
            </a:custGeom>
            <a:blipFill>
              <a:blip r:embed="rId11">
                <a:extLst>
                  <a:ext uri="{96DAC541-7B7A-43D3-8B79-37D633B846F1}">
                    <asvg:svgBlip xmlns="" xmlns:asvg="http://schemas.microsoft.com/office/drawing/2016/SVG/main" r:embed="rId12"/>
                  </a:ext>
                </a:extLst>
              </a:blip>
              <a:stretch>
                <a:fillRect/>
              </a:stretch>
            </a:blipFill>
          </p:spPr>
        </p:sp>
        <p:sp>
          <p:nvSpPr>
            <p:cNvPr id="28" name="TextBox 28"/>
            <p:cNvSpPr txBox="1"/>
            <p:nvPr/>
          </p:nvSpPr>
          <p:spPr>
            <a:xfrm>
              <a:off x="201431" y="47625"/>
              <a:ext cx="4575196" cy="581356"/>
            </a:xfrm>
            <a:prstGeom prst="rect">
              <a:avLst/>
            </a:prstGeom>
          </p:spPr>
          <p:txBody>
            <a:bodyPr lIns="0" tIns="0" rIns="0" bIns="0" rtlCol="0" anchor="t">
              <a:spAutoFit/>
            </a:bodyPr>
            <a:lstStyle/>
            <a:p>
              <a:pPr>
                <a:lnSpc>
                  <a:spcPts val="3401"/>
                </a:lnSpc>
              </a:pPr>
              <a:r>
                <a:rPr lang="en-US" sz="3401" b="1">
                  <a:solidFill>
                    <a:srgbClr val="FFFFFF"/>
                  </a:solidFill>
                  <a:latin typeface="Helvetica World Bold"/>
                  <a:ea typeface="Helvetica World Bold"/>
                  <a:cs typeface="Helvetica World Bold"/>
                  <a:sym typeface="Helvetica World Bold"/>
                </a:rPr>
                <a:t>THE SOLUTION:</a:t>
              </a:r>
            </a:p>
          </p:txBody>
        </p:sp>
        <p:sp>
          <p:nvSpPr>
            <p:cNvPr id="29" name="TextBox 29"/>
            <p:cNvSpPr txBox="1"/>
            <p:nvPr/>
          </p:nvSpPr>
          <p:spPr>
            <a:xfrm>
              <a:off x="230054" y="716099"/>
              <a:ext cx="5159297" cy="555172"/>
            </a:xfrm>
            <a:prstGeom prst="rect">
              <a:avLst/>
            </a:prstGeom>
          </p:spPr>
          <p:txBody>
            <a:bodyPr lIns="0" tIns="0" rIns="0" bIns="0" rtlCol="0" anchor="t">
              <a:spAutoFit/>
            </a:bodyPr>
            <a:lstStyle/>
            <a:p>
              <a:pPr>
                <a:lnSpc>
                  <a:spcPts val="3160"/>
                </a:lnSpc>
              </a:pPr>
              <a:r>
                <a:rPr lang="en-US" sz="2431" b="1">
                  <a:solidFill>
                    <a:srgbClr val="FFFFFF"/>
                  </a:solidFill>
                  <a:latin typeface="Helvetica World Bold"/>
                  <a:ea typeface="Helvetica World Bold"/>
                  <a:cs typeface="Helvetica World Bold"/>
                  <a:sym typeface="Helvetica World Bold"/>
                </a:rPr>
                <a:t>Dyson Pure Wash Pro</a:t>
              </a:r>
            </a:p>
          </p:txBody>
        </p:sp>
        <p:sp>
          <p:nvSpPr>
            <p:cNvPr id="30" name="TextBox 30"/>
            <p:cNvSpPr txBox="1"/>
            <p:nvPr/>
          </p:nvSpPr>
          <p:spPr>
            <a:xfrm>
              <a:off x="201431" y="1529668"/>
              <a:ext cx="8741023" cy="2543860"/>
            </a:xfrm>
            <a:prstGeom prst="rect">
              <a:avLst/>
            </a:prstGeom>
          </p:spPr>
          <p:txBody>
            <a:bodyPr lIns="0" tIns="0" rIns="0" bIns="0" rtlCol="0" anchor="t">
              <a:spAutoFit/>
            </a:bodyPr>
            <a:lstStyle/>
            <a:p>
              <a:pPr algn="just">
                <a:lnSpc>
                  <a:spcPts val="2528"/>
                </a:lnSpc>
              </a:pPr>
              <a:r>
                <a:rPr lang="en-US" sz="2000" dirty="0">
                  <a:solidFill>
                    <a:srgbClr val="FFFFFF"/>
                  </a:solidFill>
                  <a:latin typeface="Helvetica World"/>
                  <a:ea typeface="Helvetica World"/>
                  <a:cs typeface="Helvetica World"/>
                  <a:sym typeface="Helvetica World"/>
                </a:rPr>
                <a:t>Dyson Pure Wash Pro uses ultrasonic micro-bubble cleaning. AI water-flow optimization and chemical-free purification to deliver deep cleaning with up to 60% less water (Dyson, 2024). Smart sensors adjust cycles automatically and the Dyson Home App provides real-time tracking of water and energy waste.</a:t>
              </a:r>
            </a:p>
          </p:txBody>
        </p:sp>
      </p:grpSp>
      <p:grpSp>
        <p:nvGrpSpPr>
          <p:cNvPr id="31" name="Group 31"/>
          <p:cNvGrpSpPr/>
          <p:nvPr/>
        </p:nvGrpSpPr>
        <p:grpSpPr>
          <a:xfrm>
            <a:off x="6897067" y="12273965"/>
            <a:ext cx="14711666" cy="3173053"/>
            <a:chOff x="0" y="0"/>
            <a:chExt cx="19615554" cy="4230737"/>
          </a:xfrm>
        </p:grpSpPr>
        <p:sp>
          <p:nvSpPr>
            <p:cNvPr id="32" name="Freeform 32"/>
            <p:cNvSpPr/>
            <p:nvPr/>
          </p:nvSpPr>
          <p:spPr>
            <a:xfrm>
              <a:off x="17024705" y="185019"/>
              <a:ext cx="1776433" cy="1595560"/>
            </a:xfrm>
            <a:custGeom>
              <a:avLst/>
              <a:gdLst/>
              <a:ahLst/>
              <a:cxnLst/>
              <a:rect l="l" t="t" r="r" b="b"/>
              <a:pathLst>
                <a:path w="1776433" h="1595560">
                  <a:moveTo>
                    <a:pt x="0" y="0"/>
                  </a:moveTo>
                  <a:lnTo>
                    <a:pt x="1776433" y="0"/>
                  </a:lnTo>
                  <a:lnTo>
                    <a:pt x="1776433" y="1595560"/>
                  </a:lnTo>
                  <a:lnTo>
                    <a:pt x="0" y="1595560"/>
                  </a:lnTo>
                  <a:lnTo>
                    <a:pt x="0" y="0"/>
                  </a:lnTo>
                  <a:close/>
                </a:path>
              </a:pathLst>
            </a:custGeom>
            <a:blipFill>
              <a:blip r:embed="rId13">
                <a:extLst>
                  <a:ext uri="{96DAC541-7B7A-43D3-8B79-37D633B846F1}">
                    <asvg:svgBlip xmlns="" xmlns:asvg="http://schemas.microsoft.com/office/drawing/2016/SVG/main" r:embed="rId14"/>
                  </a:ext>
                </a:extLst>
              </a:blip>
              <a:stretch>
                <a:fillRect/>
              </a:stretch>
            </a:blipFill>
          </p:spPr>
        </p:sp>
        <p:sp>
          <p:nvSpPr>
            <p:cNvPr id="33" name="Freeform 33"/>
            <p:cNvSpPr/>
            <p:nvPr/>
          </p:nvSpPr>
          <p:spPr>
            <a:xfrm>
              <a:off x="17102729" y="1122895"/>
              <a:ext cx="810193" cy="577124"/>
            </a:xfrm>
            <a:custGeom>
              <a:avLst/>
              <a:gdLst/>
              <a:ahLst/>
              <a:cxnLst/>
              <a:rect l="l" t="t" r="r" b="b"/>
              <a:pathLst>
                <a:path w="810193" h="577124">
                  <a:moveTo>
                    <a:pt x="0" y="0"/>
                  </a:moveTo>
                  <a:lnTo>
                    <a:pt x="810192" y="0"/>
                  </a:lnTo>
                  <a:lnTo>
                    <a:pt x="810192" y="577124"/>
                  </a:lnTo>
                  <a:lnTo>
                    <a:pt x="0" y="577124"/>
                  </a:lnTo>
                  <a:lnTo>
                    <a:pt x="0" y="0"/>
                  </a:lnTo>
                  <a:close/>
                </a:path>
              </a:pathLst>
            </a:custGeom>
            <a:blipFill>
              <a:blip r:embed="rId15">
                <a:extLst>
                  <a:ext uri="{96DAC541-7B7A-43D3-8B79-37D633B846F1}">
                    <asvg:svgBlip xmlns="" xmlns:asvg="http://schemas.microsoft.com/office/drawing/2016/SVG/main" r:embed="rId16"/>
                  </a:ext>
                </a:extLst>
              </a:blip>
              <a:stretch>
                <a:fillRect/>
              </a:stretch>
            </a:blipFill>
          </p:spPr>
        </p:sp>
        <p:sp>
          <p:nvSpPr>
            <p:cNvPr id="34" name="TextBox 34"/>
            <p:cNvSpPr txBox="1"/>
            <p:nvPr/>
          </p:nvSpPr>
          <p:spPr>
            <a:xfrm>
              <a:off x="15920029" y="1297345"/>
              <a:ext cx="1387233" cy="1487587"/>
            </a:xfrm>
            <a:prstGeom prst="rect">
              <a:avLst/>
            </a:prstGeom>
          </p:spPr>
          <p:txBody>
            <a:bodyPr lIns="0" tIns="0" rIns="0" bIns="0" rtlCol="0" anchor="t">
              <a:spAutoFit/>
            </a:bodyPr>
            <a:lstStyle/>
            <a:p>
              <a:pPr algn="ctr">
                <a:lnSpc>
                  <a:spcPts val="8650"/>
                </a:lnSpc>
              </a:pPr>
              <a:r>
                <a:rPr lang="en-US" sz="8650" b="1">
                  <a:solidFill>
                    <a:srgbClr val="020C45"/>
                  </a:solidFill>
                  <a:latin typeface="Helvetica World Bold"/>
                  <a:ea typeface="Helvetica World Bold"/>
                  <a:cs typeface="Helvetica World Bold"/>
                  <a:sym typeface="Helvetica World Bold"/>
                </a:rPr>
                <a:t>P</a:t>
              </a:r>
            </a:p>
          </p:txBody>
        </p:sp>
        <p:sp>
          <p:nvSpPr>
            <p:cNvPr id="35" name="TextBox 35"/>
            <p:cNvSpPr txBox="1"/>
            <p:nvPr/>
          </p:nvSpPr>
          <p:spPr>
            <a:xfrm>
              <a:off x="16613646" y="2167192"/>
              <a:ext cx="2834803" cy="461665"/>
            </a:xfrm>
            <a:prstGeom prst="rect">
              <a:avLst/>
            </a:prstGeom>
          </p:spPr>
          <p:txBody>
            <a:bodyPr lIns="0" tIns="0" rIns="0" bIns="0" rtlCol="0" anchor="t">
              <a:spAutoFit/>
            </a:bodyPr>
            <a:lstStyle/>
            <a:p>
              <a:pPr algn="ctr">
                <a:lnSpc>
                  <a:spcPts val="2683"/>
                </a:lnSpc>
              </a:pPr>
              <a:r>
                <a:rPr lang="en-US" sz="2683" b="1">
                  <a:solidFill>
                    <a:srgbClr val="000000"/>
                  </a:solidFill>
                  <a:latin typeface="Helvetica World Bold"/>
                  <a:ea typeface="Helvetica World Bold"/>
                  <a:cs typeface="Helvetica World Bold"/>
                  <a:sym typeface="Helvetica World Bold"/>
                </a:rPr>
                <a:t>ositioning</a:t>
              </a:r>
            </a:p>
          </p:txBody>
        </p:sp>
        <p:sp>
          <p:nvSpPr>
            <p:cNvPr id="36" name="TextBox 36"/>
            <p:cNvSpPr txBox="1"/>
            <p:nvPr/>
          </p:nvSpPr>
          <p:spPr>
            <a:xfrm>
              <a:off x="15752922" y="3080038"/>
              <a:ext cx="3862632" cy="1025921"/>
            </a:xfrm>
            <a:prstGeom prst="rect">
              <a:avLst/>
            </a:prstGeom>
          </p:spPr>
          <p:txBody>
            <a:bodyPr lIns="0" tIns="0" rIns="0" bIns="0" rtlCol="0" anchor="t">
              <a:spAutoFit/>
            </a:bodyPr>
            <a:lstStyle/>
            <a:p>
              <a:pPr algn="ctr">
                <a:lnSpc>
                  <a:spcPts val="1980"/>
                </a:lnSpc>
              </a:pPr>
              <a:r>
                <a:rPr lang="en-US" sz="1980" b="1">
                  <a:solidFill>
                    <a:srgbClr val="000000"/>
                  </a:solidFill>
                  <a:latin typeface="Helvetica World Bold"/>
                  <a:ea typeface="Helvetica World Bold"/>
                  <a:cs typeface="Helvetica World Bold"/>
                  <a:sym typeface="Helvetica World Bold"/>
                </a:rPr>
                <a:t>The UK’s smartest and greenest washing system</a:t>
              </a:r>
            </a:p>
          </p:txBody>
        </p:sp>
        <p:sp>
          <p:nvSpPr>
            <p:cNvPr id="37" name="Freeform 37"/>
            <p:cNvSpPr/>
            <p:nvPr/>
          </p:nvSpPr>
          <p:spPr>
            <a:xfrm>
              <a:off x="1468292" y="324268"/>
              <a:ext cx="1599668" cy="1599668"/>
            </a:xfrm>
            <a:custGeom>
              <a:avLst/>
              <a:gdLst/>
              <a:ahLst/>
              <a:cxnLst/>
              <a:rect l="l" t="t" r="r" b="b"/>
              <a:pathLst>
                <a:path w="1599668" h="1599668">
                  <a:moveTo>
                    <a:pt x="0" y="0"/>
                  </a:moveTo>
                  <a:lnTo>
                    <a:pt x="1599668" y="0"/>
                  </a:lnTo>
                  <a:lnTo>
                    <a:pt x="1599668" y="1599668"/>
                  </a:lnTo>
                  <a:lnTo>
                    <a:pt x="0" y="1599668"/>
                  </a:lnTo>
                  <a:lnTo>
                    <a:pt x="0" y="0"/>
                  </a:lnTo>
                  <a:close/>
                </a:path>
              </a:pathLst>
            </a:custGeom>
            <a:blipFill>
              <a:blip r:embed="rId17">
                <a:extLst>
                  <a:ext uri="{96DAC541-7B7A-43D3-8B79-37D633B846F1}">
                    <asvg:svgBlip xmlns="" xmlns:asvg="http://schemas.microsoft.com/office/drawing/2016/SVG/main" r:embed="rId18"/>
                  </a:ext>
                </a:extLst>
              </a:blip>
              <a:stretch>
                <a:fillRect/>
              </a:stretch>
            </a:blipFill>
          </p:spPr>
        </p:sp>
        <p:sp>
          <p:nvSpPr>
            <p:cNvPr id="38" name="TextBox 38"/>
            <p:cNvSpPr txBox="1"/>
            <p:nvPr/>
          </p:nvSpPr>
          <p:spPr>
            <a:xfrm>
              <a:off x="575633" y="3066769"/>
              <a:ext cx="3740668" cy="1163968"/>
            </a:xfrm>
            <a:prstGeom prst="rect">
              <a:avLst/>
            </a:prstGeom>
          </p:spPr>
          <p:txBody>
            <a:bodyPr lIns="0" tIns="0" rIns="0" bIns="0" rtlCol="0" anchor="t">
              <a:spAutoFit/>
            </a:bodyPr>
            <a:lstStyle/>
            <a:p>
              <a:pPr algn="ctr">
                <a:lnSpc>
                  <a:spcPts val="2186"/>
                </a:lnSpc>
              </a:pPr>
              <a:r>
                <a:rPr lang="en-US" sz="1918" b="1">
                  <a:solidFill>
                    <a:srgbClr val="000000"/>
                  </a:solidFill>
                  <a:latin typeface="Helvetica World Bold"/>
                  <a:ea typeface="Helvetica World Bold"/>
                  <a:cs typeface="Helvetica World Bold"/>
                  <a:sym typeface="Helvetica World Bold"/>
                </a:rPr>
                <a:t>Eco-conscious families and tech-savvy professionals in UK</a:t>
              </a:r>
            </a:p>
          </p:txBody>
        </p:sp>
        <p:sp>
          <p:nvSpPr>
            <p:cNvPr id="39" name="TextBox 39"/>
            <p:cNvSpPr txBox="1"/>
            <p:nvPr/>
          </p:nvSpPr>
          <p:spPr>
            <a:xfrm>
              <a:off x="0" y="1230585"/>
              <a:ext cx="2049775" cy="1419192"/>
            </a:xfrm>
            <a:prstGeom prst="rect">
              <a:avLst/>
            </a:prstGeom>
          </p:spPr>
          <p:txBody>
            <a:bodyPr lIns="0" tIns="0" rIns="0" bIns="0" rtlCol="0" anchor="t">
              <a:spAutoFit/>
            </a:bodyPr>
            <a:lstStyle/>
            <a:p>
              <a:pPr algn="ctr">
                <a:lnSpc>
                  <a:spcPts val="8318"/>
                </a:lnSpc>
              </a:pPr>
              <a:r>
                <a:rPr lang="en-US" sz="8318" b="1">
                  <a:solidFill>
                    <a:srgbClr val="020C45"/>
                  </a:solidFill>
                  <a:latin typeface="Helvetica World Bold"/>
                  <a:ea typeface="Helvetica World Bold"/>
                  <a:cs typeface="Helvetica World Bold"/>
                  <a:sym typeface="Helvetica World Bold"/>
                </a:rPr>
                <a:t>S</a:t>
              </a:r>
            </a:p>
          </p:txBody>
        </p:sp>
        <p:sp>
          <p:nvSpPr>
            <p:cNvPr id="40" name="TextBox 40"/>
            <p:cNvSpPr txBox="1"/>
            <p:nvPr/>
          </p:nvSpPr>
          <p:spPr>
            <a:xfrm>
              <a:off x="1244001" y="2108989"/>
              <a:ext cx="3153077" cy="427468"/>
            </a:xfrm>
            <a:prstGeom prst="rect">
              <a:avLst/>
            </a:prstGeom>
          </p:spPr>
          <p:txBody>
            <a:bodyPr lIns="0" tIns="0" rIns="0" bIns="0" rtlCol="0" anchor="t">
              <a:spAutoFit/>
            </a:bodyPr>
            <a:lstStyle/>
            <a:p>
              <a:pPr algn="ctr">
                <a:lnSpc>
                  <a:spcPts val="2524"/>
                </a:lnSpc>
              </a:pPr>
              <a:r>
                <a:rPr lang="en-US" sz="2524" b="1">
                  <a:solidFill>
                    <a:srgbClr val="000000"/>
                  </a:solidFill>
                  <a:latin typeface="Helvetica World Bold"/>
                  <a:ea typeface="Helvetica World Bold"/>
                  <a:cs typeface="Helvetica World Bold"/>
                  <a:sym typeface="Helvetica World Bold"/>
                </a:rPr>
                <a:t>egmentation</a:t>
              </a:r>
            </a:p>
          </p:txBody>
        </p:sp>
        <p:sp>
          <p:nvSpPr>
            <p:cNvPr id="41" name="Freeform 41"/>
            <p:cNvSpPr/>
            <p:nvPr/>
          </p:nvSpPr>
          <p:spPr>
            <a:xfrm>
              <a:off x="12163911" y="0"/>
              <a:ext cx="1709228" cy="1715466"/>
            </a:xfrm>
            <a:custGeom>
              <a:avLst/>
              <a:gdLst/>
              <a:ahLst/>
              <a:cxnLst/>
              <a:rect l="l" t="t" r="r" b="b"/>
              <a:pathLst>
                <a:path w="1709228" h="1715466">
                  <a:moveTo>
                    <a:pt x="0" y="0"/>
                  </a:moveTo>
                  <a:lnTo>
                    <a:pt x="1709228" y="0"/>
                  </a:lnTo>
                  <a:lnTo>
                    <a:pt x="1709228" y="1715466"/>
                  </a:lnTo>
                  <a:lnTo>
                    <a:pt x="0" y="1715466"/>
                  </a:lnTo>
                  <a:lnTo>
                    <a:pt x="0" y="0"/>
                  </a:lnTo>
                  <a:close/>
                </a:path>
              </a:pathLst>
            </a:custGeom>
            <a:blipFill>
              <a:blip r:embed="rId19">
                <a:extLst>
                  <a:ext uri="{96DAC541-7B7A-43D3-8B79-37D633B846F1}">
                    <asvg:svgBlip xmlns="" xmlns:asvg="http://schemas.microsoft.com/office/drawing/2016/SVG/main" r:embed="rId20"/>
                  </a:ext>
                </a:extLst>
              </a:blip>
              <a:stretch>
                <a:fillRect/>
              </a:stretch>
            </a:blipFill>
          </p:spPr>
        </p:sp>
        <p:sp>
          <p:nvSpPr>
            <p:cNvPr id="42" name="TextBox 42"/>
            <p:cNvSpPr txBox="1"/>
            <p:nvPr/>
          </p:nvSpPr>
          <p:spPr>
            <a:xfrm>
              <a:off x="10797180" y="1180691"/>
              <a:ext cx="1319863" cy="1402093"/>
            </a:xfrm>
            <a:prstGeom prst="rect">
              <a:avLst/>
            </a:prstGeom>
          </p:spPr>
          <p:txBody>
            <a:bodyPr lIns="0" tIns="0" rIns="0" bIns="0" rtlCol="0" anchor="t">
              <a:spAutoFit/>
            </a:bodyPr>
            <a:lstStyle/>
            <a:p>
              <a:pPr algn="ctr">
                <a:lnSpc>
                  <a:spcPts val="8230"/>
                </a:lnSpc>
              </a:pPr>
              <a:r>
                <a:rPr lang="en-US" sz="8230" b="1">
                  <a:solidFill>
                    <a:srgbClr val="020C45"/>
                  </a:solidFill>
                  <a:latin typeface="Helvetica World Bold"/>
                  <a:ea typeface="Helvetica World Bold"/>
                  <a:cs typeface="Helvetica World Bold"/>
                  <a:sym typeface="Helvetica World Bold"/>
                </a:rPr>
                <a:t>D</a:t>
              </a:r>
            </a:p>
          </p:txBody>
        </p:sp>
        <p:sp>
          <p:nvSpPr>
            <p:cNvPr id="43" name="TextBox 43"/>
            <p:cNvSpPr txBox="1"/>
            <p:nvPr/>
          </p:nvSpPr>
          <p:spPr>
            <a:xfrm>
              <a:off x="11932822" y="2030519"/>
              <a:ext cx="2697128" cy="444567"/>
            </a:xfrm>
            <a:prstGeom prst="rect">
              <a:avLst/>
            </a:prstGeom>
          </p:spPr>
          <p:txBody>
            <a:bodyPr lIns="0" tIns="0" rIns="0" bIns="0" rtlCol="0" anchor="t">
              <a:spAutoFit/>
            </a:bodyPr>
            <a:lstStyle/>
            <a:p>
              <a:pPr algn="ctr">
                <a:lnSpc>
                  <a:spcPts val="2553"/>
                </a:lnSpc>
              </a:pPr>
              <a:r>
                <a:rPr lang="en-US" sz="2553" b="1">
                  <a:solidFill>
                    <a:srgbClr val="000000"/>
                  </a:solidFill>
                  <a:latin typeface="Helvetica World Bold"/>
                  <a:ea typeface="Helvetica World Bold"/>
                  <a:cs typeface="Helvetica World Bold"/>
                  <a:sym typeface="Helvetica World Bold"/>
                </a:rPr>
                <a:t>ifferentiation</a:t>
              </a:r>
            </a:p>
          </p:txBody>
        </p:sp>
        <p:sp>
          <p:nvSpPr>
            <p:cNvPr id="44" name="TextBox 44"/>
            <p:cNvSpPr txBox="1"/>
            <p:nvPr/>
          </p:nvSpPr>
          <p:spPr>
            <a:xfrm>
              <a:off x="10797180" y="2763038"/>
              <a:ext cx="4016457" cy="1299501"/>
            </a:xfrm>
            <a:prstGeom prst="rect">
              <a:avLst/>
            </a:prstGeom>
          </p:spPr>
          <p:txBody>
            <a:bodyPr lIns="0" tIns="0" rIns="0" bIns="0" rtlCol="0" anchor="t">
              <a:spAutoFit/>
            </a:bodyPr>
            <a:lstStyle/>
            <a:p>
              <a:pPr algn="ctr">
                <a:lnSpc>
                  <a:spcPts val="1900"/>
                </a:lnSpc>
              </a:pPr>
              <a:r>
                <a:rPr lang="en-US" sz="1900" b="1">
                  <a:solidFill>
                    <a:srgbClr val="000000"/>
                  </a:solidFill>
                  <a:latin typeface="Helvetica World Bold"/>
                  <a:ea typeface="Helvetica World Bold"/>
                  <a:cs typeface="Helvetica World Bold"/>
                  <a:sym typeface="Helvetica World Bold"/>
                </a:rPr>
                <a:t>Ultrasonic detergent-free cleaning</a:t>
              </a:r>
            </a:p>
            <a:p>
              <a:pPr algn="ctr">
                <a:lnSpc>
                  <a:spcPts val="1900"/>
                </a:lnSpc>
              </a:pPr>
              <a:r>
                <a:rPr lang="en-US" sz="1900" b="1">
                  <a:solidFill>
                    <a:srgbClr val="000000"/>
                  </a:solidFill>
                  <a:latin typeface="Helvetica World Bold"/>
                  <a:ea typeface="Helvetica World Bold"/>
                  <a:cs typeface="Helvetica World Bold"/>
                  <a:sym typeface="Helvetica World Bold"/>
                </a:rPr>
                <a:t>Real-time AI optimisation</a:t>
              </a:r>
            </a:p>
            <a:p>
              <a:pPr algn="ctr">
                <a:lnSpc>
                  <a:spcPts val="1900"/>
                </a:lnSpc>
              </a:pPr>
              <a:r>
                <a:rPr lang="en-US" sz="1900" b="1">
                  <a:solidFill>
                    <a:srgbClr val="000000"/>
                  </a:solidFill>
                  <a:latin typeface="Helvetica World Bold"/>
                  <a:ea typeface="Helvetica World Bold"/>
                  <a:cs typeface="Helvetica World Bold"/>
                  <a:sym typeface="Helvetica World Bold"/>
                </a:rPr>
                <a:t>Dyson Design</a:t>
              </a:r>
            </a:p>
          </p:txBody>
        </p:sp>
        <p:sp>
          <p:nvSpPr>
            <p:cNvPr id="45" name="Freeform 45"/>
            <p:cNvSpPr/>
            <p:nvPr/>
          </p:nvSpPr>
          <p:spPr>
            <a:xfrm>
              <a:off x="6987528" y="185019"/>
              <a:ext cx="1516067" cy="1538444"/>
            </a:xfrm>
            <a:custGeom>
              <a:avLst/>
              <a:gdLst/>
              <a:ahLst/>
              <a:cxnLst/>
              <a:rect l="l" t="t" r="r" b="b"/>
              <a:pathLst>
                <a:path w="1516067" h="1538444">
                  <a:moveTo>
                    <a:pt x="0" y="0"/>
                  </a:moveTo>
                  <a:lnTo>
                    <a:pt x="1516067" y="0"/>
                  </a:lnTo>
                  <a:lnTo>
                    <a:pt x="1516067" y="1538444"/>
                  </a:lnTo>
                  <a:lnTo>
                    <a:pt x="0" y="1538444"/>
                  </a:lnTo>
                  <a:lnTo>
                    <a:pt x="0" y="0"/>
                  </a:lnTo>
                  <a:close/>
                </a:path>
              </a:pathLst>
            </a:custGeom>
            <a:blipFill>
              <a:blip r:embed="rId21">
                <a:extLst>
                  <a:ext uri="{96DAC541-7B7A-43D3-8B79-37D633B846F1}">
                    <asvg:svgBlip xmlns="" xmlns:asvg="http://schemas.microsoft.com/office/drawing/2016/SVG/main" r:embed="rId22"/>
                  </a:ext>
                </a:extLst>
              </a:blip>
              <a:stretch>
                <a:fillRect/>
              </a:stretch>
            </a:blipFill>
          </p:spPr>
        </p:sp>
        <p:sp>
          <p:nvSpPr>
            <p:cNvPr id="46" name="TextBox 46"/>
            <p:cNvSpPr txBox="1"/>
            <p:nvPr/>
          </p:nvSpPr>
          <p:spPr>
            <a:xfrm>
              <a:off x="5776186" y="2763038"/>
              <a:ext cx="3641887" cy="1299501"/>
            </a:xfrm>
            <a:prstGeom prst="rect">
              <a:avLst/>
            </a:prstGeom>
          </p:spPr>
          <p:txBody>
            <a:bodyPr lIns="0" tIns="0" rIns="0" bIns="0" rtlCol="0" anchor="t">
              <a:spAutoFit/>
            </a:bodyPr>
            <a:lstStyle/>
            <a:p>
              <a:pPr algn="ctr">
                <a:lnSpc>
                  <a:spcPts val="1900"/>
                </a:lnSpc>
              </a:pPr>
              <a:r>
                <a:rPr lang="en-US" sz="1900" b="1">
                  <a:solidFill>
                    <a:srgbClr val="000000"/>
                  </a:solidFill>
                  <a:latin typeface="Helvetica World Bold"/>
                  <a:ea typeface="Helvetica World Bold"/>
                  <a:cs typeface="Helvetica World Bold"/>
                  <a:sym typeface="Helvetica World Bold"/>
                </a:rPr>
                <a:t>Consumers prioritising sustainability, convenience and premium engineering</a:t>
              </a:r>
            </a:p>
          </p:txBody>
        </p:sp>
        <p:sp>
          <p:nvSpPr>
            <p:cNvPr id="47" name="TextBox 47"/>
            <p:cNvSpPr txBox="1"/>
            <p:nvPr/>
          </p:nvSpPr>
          <p:spPr>
            <a:xfrm>
              <a:off x="5911346" y="1106641"/>
              <a:ext cx="1431413" cy="1487587"/>
            </a:xfrm>
            <a:prstGeom prst="rect">
              <a:avLst/>
            </a:prstGeom>
          </p:spPr>
          <p:txBody>
            <a:bodyPr lIns="0" tIns="0" rIns="0" bIns="0" rtlCol="0" anchor="t">
              <a:spAutoFit/>
            </a:bodyPr>
            <a:lstStyle/>
            <a:p>
              <a:pPr algn="ctr">
                <a:lnSpc>
                  <a:spcPts val="8732"/>
                </a:lnSpc>
              </a:pPr>
              <a:r>
                <a:rPr lang="en-US" sz="8732" b="1">
                  <a:solidFill>
                    <a:srgbClr val="020C45"/>
                  </a:solidFill>
                  <a:latin typeface="Helvetica World Bold"/>
                  <a:ea typeface="Helvetica World Bold"/>
                  <a:cs typeface="Helvetica World Bold"/>
                  <a:sym typeface="Helvetica World Bold"/>
                </a:rPr>
                <a:t>T</a:t>
              </a:r>
            </a:p>
          </p:txBody>
        </p:sp>
        <p:sp>
          <p:nvSpPr>
            <p:cNvPr id="48" name="TextBox 48"/>
            <p:cNvSpPr txBox="1"/>
            <p:nvPr/>
          </p:nvSpPr>
          <p:spPr>
            <a:xfrm>
              <a:off x="6387186" y="2004376"/>
              <a:ext cx="3030887" cy="461665"/>
            </a:xfrm>
            <a:prstGeom prst="rect">
              <a:avLst/>
            </a:prstGeom>
          </p:spPr>
          <p:txBody>
            <a:bodyPr lIns="0" tIns="0" rIns="0" bIns="0" rtlCol="0" anchor="t">
              <a:spAutoFit/>
            </a:bodyPr>
            <a:lstStyle/>
            <a:p>
              <a:pPr algn="ctr">
                <a:lnSpc>
                  <a:spcPts val="2708"/>
                </a:lnSpc>
              </a:pPr>
              <a:r>
                <a:rPr lang="en-US" sz="2708" b="1">
                  <a:solidFill>
                    <a:srgbClr val="000000"/>
                  </a:solidFill>
                  <a:latin typeface="Helvetica World Bold"/>
                  <a:ea typeface="Helvetica World Bold"/>
                  <a:cs typeface="Helvetica World Bold"/>
                  <a:sym typeface="Helvetica World Bold"/>
                </a:rPr>
                <a:t>argeting</a:t>
              </a:r>
            </a:p>
          </p:txBody>
        </p:sp>
      </p:grpSp>
      <p:grpSp>
        <p:nvGrpSpPr>
          <p:cNvPr id="49" name="Group 49"/>
          <p:cNvGrpSpPr/>
          <p:nvPr/>
        </p:nvGrpSpPr>
        <p:grpSpPr>
          <a:xfrm>
            <a:off x="6897691" y="16258664"/>
            <a:ext cx="7230670" cy="4733851"/>
            <a:chOff x="0" y="9525"/>
            <a:chExt cx="9640894" cy="6311802"/>
          </a:xfrm>
        </p:grpSpPr>
        <p:sp>
          <p:nvSpPr>
            <p:cNvPr id="50" name="Freeform 50"/>
            <p:cNvSpPr/>
            <p:nvPr/>
          </p:nvSpPr>
          <p:spPr>
            <a:xfrm>
              <a:off x="186499" y="2398280"/>
              <a:ext cx="765251" cy="765251"/>
            </a:xfrm>
            <a:custGeom>
              <a:avLst/>
              <a:gdLst/>
              <a:ahLst/>
              <a:cxnLst/>
              <a:rect l="l" t="t" r="r" b="b"/>
              <a:pathLst>
                <a:path w="765251" h="765251">
                  <a:moveTo>
                    <a:pt x="0" y="0"/>
                  </a:moveTo>
                  <a:lnTo>
                    <a:pt x="765251" y="0"/>
                  </a:lnTo>
                  <a:lnTo>
                    <a:pt x="765251" y="765252"/>
                  </a:lnTo>
                  <a:lnTo>
                    <a:pt x="0" y="765252"/>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51" name="TextBox 51"/>
            <p:cNvSpPr txBox="1"/>
            <p:nvPr/>
          </p:nvSpPr>
          <p:spPr>
            <a:xfrm>
              <a:off x="1070636" y="2264632"/>
              <a:ext cx="1774269" cy="461665"/>
            </a:xfrm>
            <a:prstGeom prst="rect">
              <a:avLst/>
            </a:prstGeom>
          </p:spPr>
          <p:txBody>
            <a:bodyPr lIns="0" tIns="0" rIns="0" bIns="0" rtlCol="0" anchor="t">
              <a:spAutoFit/>
            </a:bodyPr>
            <a:lstStyle/>
            <a:p>
              <a:pPr>
                <a:lnSpc>
                  <a:spcPts val="2731"/>
                </a:lnSpc>
              </a:pPr>
              <a:r>
                <a:rPr lang="en-US" sz="2101" b="1">
                  <a:solidFill>
                    <a:srgbClr val="FFFFFF"/>
                  </a:solidFill>
                  <a:latin typeface="Helvetica World Bold"/>
                  <a:ea typeface="Helvetica World Bold"/>
                  <a:cs typeface="Helvetica World Bold"/>
                  <a:sym typeface="Helvetica World Bold"/>
                </a:rPr>
                <a:t>Price</a:t>
              </a:r>
            </a:p>
          </p:txBody>
        </p:sp>
        <p:sp>
          <p:nvSpPr>
            <p:cNvPr id="52" name="TextBox 52"/>
            <p:cNvSpPr txBox="1"/>
            <p:nvPr/>
          </p:nvSpPr>
          <p:spPr>
            <a:xfrm>
              <a:off x="1089645" y="2727522"/>
              <a:ext cx="8532237" cy="444567"/>
            </a:xfrm>
            <a:prstGeom prst="rect">
              <a:avLst/>
            </a:prstGeom>
          </p:spPr>
          <p:txBody>
            <a:bodyPr lIns="0" tIns="0" rIns="0" bIns="0" rtlCol="0" anchor="t">
              <a:spAutoFit/>
            </a:bodyPr>
            <a:lstStyle/>
            <a:p>
              <a:pPr>
                <a:lnSpc>
                  <a:spcPts val="2601"/>
                </a:lnSpc>
              </a:pPr>
              <a:r>
                <a:rPr lang="en-US" sz="2001" dirty="0">
                  <a:solidFill>
                    <a:srgbClr val="FFFFFF"/>
                  </a:solidFill>
                  <a:latin typeface="Helvetica World"/>
                  <a:ea typeface="Helvetica World"/>
                  <a:cs typeface="Helvetica World"/>
                  <a:sym typeface="Helvetica World"/>
                </a:rPr>
                <a:t>Premium pricing aligned with Dyson’s innovative brands</a:t>
              </a:r>
            </a:p>
          </p:txBody>
        </p:sp>
        <p:sp>
          <p:nvSpPr>
            <p:cNvPr id="53" name="Freeform 53"/>
            <p:cNvSpPr/>
            <p:nvPr/>
          </p:nvSpPr>
          <p:spPr>
            <a:xfrm>
              <a:off x="109547" y="1015117"/>
              <a:ext cx="760008" cy="985990"/>
            </a:xfrm>
            <a:custGeom>
              <a:avLst/>
              <a:gdLst/>
              <a:ahLst/>
              <a:cxnLst/>
              <a:rect l="l" t="t" r="r" b="b"/>
              <a:pathLst>
                <a:path w="760008" h="985990">
                  <a:moveTo>
                    <a:pt x="0" y="0"/>
                  </a:moveTo>
                  <a:lnTo>
                    <a:pt x="760009" y="0"/>
                  </a:lnTo>
                  <a:lnTo>
                    <a:pt x="760009" y="985990"/>
                  </a:lnTo>
                  <a:lnTo>
                    <a:pt x="0" y="985990"/>
                  </a:lnTo>
                  <a:lnTo>
                    <a:pt x="0" y="0"/>
                  </a:lnTo>
                  <a:close/>
                </a:path>
              </a:pathLst>
            </a:custGeom>
            <a:blipFill>
              <a:blip r:embed="rId3"/>
              <a:stretch>
                <a:fillRect l="-71769" r="-68359" b="-3785"/>
              </a:stretch>
            </a:blipFill>
          </p:spPr>
        </p:sp>
        <p:sp>
          <p:nvSpPr>
            <p:cNvPr id="54" name="TextBox 54"/>
            <p:cNvSpPr txBox="1"/>
            <p:nvPr/>
          </p:nvSpPr>
          <p:spPr>
            <a:xfrm>
              <a:off x="1051625" y="1024830"/>
              <a:ext cx="1774269" cy="461665"/>
            </a:xfrm>
            <a:prstGeom prst="rect">
              <a:avLst/>
            </a:prstGeom>
          </p:spPr>
          <p:txBody>
            <a:bodyPr lIns="0" tIns="0" rIns="0" bIns="0" rtlCol="0" anchor="t">
              <a:spAutoFit/>
            </a:bodyPr>
            <a:lstStyle/>
            <a:p>
              <a:pPr>
                <a:lnSpc>
                  <a:spcPts val="2731"/>
                </a:lnSpc>
              </a:pPr>
              <a:r>
                <a:rPr lang="en-US" sz="2101" b="1">
                  <a:solidFill>
                    <a:srgbClr val="FFFFFF"/>
                  </a:solidFill>
                  <a:latin typeface="Helvetica World Bold"/>
                  <a:ea typeface="Helvetica World Bold"/>
                  <a:cs typeface="Helvetica World Bold"/>
                  <a:sym typeface="Helvetica World Bold"/>
                </a:rPr>
                <a:t>Product</a:t>
              </a:r>
            </a:p>
          </p:txBody>
        </p:sp>
        <p:sp>
          <p:nvSpPr>
            <p:cNvPr id="55" name="TextBox 55"/>
            <p:cNvSpPr txBox="1"/>
            <p:nvPr/>
          </p:nvSpPr>
          <p:spPr>
            <a:xfrm>
              <a:off x="1070636" y="1487722"/>
              <a:ext cx="8532237" cy="444567"/>
            </a:xfrm>
            <a:prstGeom prst="rect">
              <a:avLst/>
            </a:prstGeom>
          </p:spPr>
          <p:txBody>
            <a:bodyPr lIns="0" tIns="0" rIns="0" bIns="0" rtlCol="0" anchor="t">
              <a:spAutoFit/>
            </a:bodyPr>
            <a:lstStyle/>
            <a:p>
              <a:pPr>
                <a:lnSpc>
                  <a:spcPts val="2601"/>
                </a:lnSpc>
              </a:pPr>
              <a:r>
                <a:rPr lang="en-US" sz="2001" dirty="0">
                  <a:solidFill>
                    <a:srgbClr val="FFFFFF"/>
                  </a:solidFill>
                  <a:latin typeface="Helvetica World"/>
                  <a:ea typeface="Helvetica World"/>
                  <a:cs typeface="Helvetica World"/>
                  <a:sym typeface="Helvetica World"/>
                </a:rPr>
                <a:t>Ultrasonic deep clean, AI sensors, chemical-free hygiene</a:t>
              </a:r>
            </a:p>
          </p:txBody>
        </p:sp>
        <p:sp>
          <p:nvSpPr>
            <p:cNvPr id="56" name="Freeform 56"/>
            <p:cNvSpPr/>
            <p:nvPr/>
          </p:nvSpPr>
          <p:spPr>
            <a:xfrm>
              <a:off x="44243" y="3697431"/>
              <a:ext cx="842203" cy="816171"/>
            </a:xfrm>
            <a:custGeom>
              <a:avLst/>
              <a:gdLst/>
              <a:ahLst/>
              <a:cxnLst/>
              <a:rect l="l" t="t" r="r" b="b"/>
              <a:pathLst>
                <a:path w="842203" h="816171">
                  <a:moveTo>
                    <a:pt x="0" y="0"/>
                  </a:moveTo>
                  <a:lnTo>
                    <a:pt x="842203" y="0"/>
                  </a:lnTo>
                  <a:lnTo>
                    <a:pt x="842203" y="816172"/>
                  </a:lnTo>
                  <a:lnTo>
                    <a:pt x="0" y="816172"/>
                  </a:lnTo>
                  <a:lnTo>
                    <a:pt x="0" y="0"/>
                  </a:lnTo>
                  <a:close/>
                </a:path>
              </a:pathLst>
            </a:custGeom>
            <a:blipFill>
              <a:blip r:embed="rId25">
                <a:extLst>
                  <a:ext uri="{96DAC541-7B7A-43D3-8B79-37D633B846F1}">
                    <asvg:svgBlip xmlns="" xmlns:asvg="http://schemas.microsoft.com/office/drawing/2016/SVG/main" r:embed="rId26"/>
                  </a:ext>
                </a:extLst>
              </a:blip>
              <a:stretch>
                <a:fillRect/>
              </a:stretch>
            </a:blipFill>
          </p:spPr>
        </p:sp>
        <p:sp>
          <p:nvSpPr>
            <p:cNvPr id="57" name="TextBox 57"/>
            <p:cNvSpPr txBox="1"/>
            <p:nvPr/>
          </p:nvSpPr>
          <p:spPr>
            <a:xfrm>
              <a:off x="1089645" y="3425880"/>
              <a:ext cx="1774269" cy="461665"/>
            </a:xfrm>
            <a:prstGeom prst="rect">
              <a:avLst/>
            </a:prstGeom>
          </p:spPr>
          <p:txBody>
            <a:bodyPr lIns="0" tIns="0" rIns="0" bIns="0" rtlCol="0" anchor="t">
              <a:spAutoFit/>
            </a:bodyPr>
            <a:lstStyle/>
            <a:p>
              <a:pPr>
                <a:lnSpc>
                  <a:spcPts val="2731"/>
                </a:lnSpc>
              </a:pPr>
              <a:r>
                <a:rPr lang="en-US" sz="2101" b="1">
                  <a:solidFill>
                    <a:srgbClr val="FFFFFF"/>
                  </a:solidFill>
                  <a:latin typeface="Helvetica World Bold"/>
                  <a:ea typeface="Helvetica World Bold"/>
                  <a:cs typeface="Helvetica World Bold"/>
                  <a:sym typeface="Helvetica World Bold"/>
                </a:rPr>
                <a:t>Place</a:t>
              </a:r>
            </a:p>
          </p:txBody>
        </p:sp>
        <p:sp>
          <p:nvSpPr>
            <p:cNvPr id="58" name="TextBox 58"/>
            <p:cNvSpPr txBox="1"/>
            <p:nvPr/>
          </p:nvSpPr>
          <p:spPr>
            <a:xfrm>
              <a:off x="1108657" y="3888771"/>
              <a:ext cx="8532237" cy="889132"/>
            </a:xfrm>
            <a:prstGeom prst="rect">
              <a:avLst/>
            </a:prstGeom>
          </p:spPr>
          <p:txBody>
            <a:bodyPr lIns="0" tIns="0" rIns="0" bIns="0" rtlCol="0" anchor="t">
              <a:spAutoFit/>
            </a:bodyPr>
            <a:lstStyle/>
            <a:p>
              <a:pPr>
                <a:lnSpc>
                  <a:spcPts val="2601"/>
                </a:lnSpc>
              </a:pPr>
              <a:r>
                <a:rPr lang="en-US" sz="2001" dirty="0">
                  <a:solidFill>
                    <a:srgbClr val="FFFFFF"/>
                  </a:solidFill>
                  <a:latin typeface="Helvetica World"/>
                  <a:ea typeface="Helvetica World"/>
                  <a:cs typeface="Helvetica World"/>
                  <a:sym typeface="Helvetica World"/>
                </a:rPr>
                <a:t>Dyson stores, UK online channels, sustainable-tech retailers</a:t>
              </a:r>
            </a:p>
          </p:txBody>
        </p:sp>
        <p:sp>
          <p:nvSpPr>
            <p:cNvPr id="59" name="Freeform 59"/>
            <p:cNvSpPr/>
            <p:nvPr/>
          </p:nvSpPr>
          <p:spPr>
            <a:xfrm>
              <a:off x="0" y="5367790"/>
              <a:ext cx="886446" cy="700471"/>
            </a:xfrm>
            <a:custGeom>
              <a:avLst/>
              <a:gdLst/>
              <a:ahLst/>
              <a:cxnLst/>
              <a:rect l="l" t="t" r="r" b="b"/>
              <a:pathLst>
                <a:path w="886446" h="700471">
                  <a:moveTo>
                    <a:pt x="0" y="0"/>
                  </a:moveTo>
                  <a:lnTo>
                    <a:pt x="886446" y="0"/>
                  </a:lnTo>
                  <a:lnTo>
                    <a:pt x="886446" y="700471"/>
                  </a:lnTo>
                  <a:lnTo>
                    <a:pt x="0" y="700471"/>
                  </a:lnTo>
                  <a:lnTo>
                    <a:pt x="0" y="0"/>
                  </a:lnTo>
                  <a:close/>
                </a:path>
              </a:pathLst>
            </a:custGeom>
            <a:blipFill>
              <a:blip r:embed="rId27">
                <a:extLst>
                  <a:ext uri="{96DAC541-7B7A-43D3-8B79-37D633B846F1}">
                    <asvg:svgBlip xmlns="" xmlns:asvg="http://schemas.microsoft.com/office/drawing/2016/SVG/main" r:embed="rId28"/>
                  </a:ext>
                </a:extLst>
              </a:blip>
              <a:stretch>
                <a:fillRect/>
              </a:stretch>
            </a:blipFill>
          </p:spPr>
        </p:sp>
        <p:sp>
          <p:nvSpPr>
            <p:cNvPr id="60" name="TextBox 60"/>
            <p:cNvSpPr txBox="1"/>
            <p:nvPr/>
          </p:nvSpPr>
          <p:spPr>
            <a:xfrm>
              <a:off x="1044952" y="4969304"/>
              <a:ext cx="8311931" cy="461665"/>
            </a:xfrm>
            <a:prstGeom prst="rect">
              <a:avLst/>
            </a:prstGeom>
          </p:spPr>
          <p:txBody>
            <a:bodyPr lIns="0" tIns="0" rIns="0" bIns="0" rtlCol="0" anchor="t">
              <a:spAutoFit/>
            </a:bodyPr>
            <a:lstStyle/>
            <a:p>
              <a:pPr>
                <a:lnSpc>
                  <a:spcPts val="2731"/>
                </a:lnSpc>
              </a:pPr>
              <a:r>
                <a:rPr lang="en-US" sz="2101" b="1">
                  <a:solidFill>
                    <a:srgbClr val="FFFFFF"/>
                  </a:solidFill>
                  <a:latin typeface="Helvetica World Bold"/>
                  <a:ea typeface="Helvetica World Bold"/>
                  <a:cs typeface="Helvetica World Bold"/>
                  <a:sym typeface="Helvetica World Bold"/>
                </a:rPr>
                <a:t>Promotion : “Clean Smarter, Live Greener”</a:t>
              </a:r>
            </a:p>
          </p:txBody>
        </p:sp>
        <p:sp>
          <p:nvSpPr>
            <p:cNvPr id="61" name="TextBox 61"/>
            <p:cNvSpPr txBox="1"/>
            <p:nvPr/>
          </p:nvSpPr>
          <p:spPr>
            <a:xfrm>
              <a:off x="1063963" y="5432195"/>
              <a:ext cx="8532237" cy="889132"/>
            </a:xfrm>
            <a:prstGeom prst="rect">
              <a:avLst/>
            </a:prstGeom>
          </p:spPr>
          <p:txBody>
            <a:bodyPr lIns="0" tIns="0" rIns="0" bIns="0" rtlCol="0" anchor="t">
              <a:spAutoFit/>
            </a:bodyPr>
            <a:lstStyle/>
            <a:p>
              <a:pPr>
                <a:lnSpc>
                  <a:spcPts val="2601"/>
                </a:lnSpc>
              </a:pPr>
              <a:r>
                <a:rPr lang="en-US" sz="2001">
                  <a:solidFill>
                    <a:srgbClr val="FFFFFF"/>
                  </a:solidFill>
                  <a:latin typeface="Helvetica World"/>
                  <a:ea typeface="Helvetica World"/>
                  <a:cs typeface="Helvetica World"/>
                  <a:sym typeface="Helvetica World"/>
                </a:rPr>
                <a:t>supported by digital campaigns eco-partnerships &amp; product demonstration </a:t>
              </a:r>
            </a:p>
          </p:txBody>
        </p:sp>
        <p:sp>
          <p:nvSpPr>
            <p:cNvPr id="62" name="TextBox 62"/>
            <p:cNvSpPr txBox="1"/>
            <p:nvPr/>
          </p:nvSpPr>
          <p:spPr>
            <a:xfrm>
              <a:off x="186499" y="9525"/>
              <a:ext cx="9409701" cy="564257"/>
            </a:xfrm>
            <a:prstGeom prst="rect">
              <a:avLst/>
            </a:prstGeom>
          </p:spPr>
          <p:txBody>
            <a:bodyPr lIns="0" tIns="0" rIns="0" bIns="0" rtlCol="0" anchor="t">
              <a:spAutoFit/>
            </a:bodyPr>
            <a:lstStyle/>
            <a:p>
              <a:pPr algn="ctr">
                <a:lnSpc>
                  <a:spcPts val="3330"/>
                </a:lnSpc>
              </a:pPr>
              <a:r>
                <a:rPr lang="en-US" sz="2895" b="1">
                  <a:solidFill>
                    <a:srgbClr val="FFFFFF"/>
                  </a:solidFill>
                  <a:latin typeface="Helvetica World Bold"/>
                  <a:ea typeface="Helvetica World Bold"/>
                  <a:cs typeface="Helvetica World Bold"/>
                  <a:sym typeface="Helvetica World Bold"/>
                </a:rPr>
                <a:t>MARKETING MIX : 4P AT A GLANCE</a:t>
              </a:r>
            </a:p>
          </p:txBody>
        </p:sp>
      </p:grpSp>
      <p:grpSp>
        <p:nvGrpSpPr>
          <p:cNvPr id="63" name="Group 63"/>
          <p:cNvGrpSpPr/>
          <p:nvPr/>
        </p:nvGrpSpPr>
        <p:grpSpPr>
          <a:xfrm>
            <a:off x="14540268" y="16323004"/>
            <a:ext cx="7069088" cy="5428303"/>
            <a:chOff x="0" y="0"/>
            <a:chExt cx="9425451" cy="6002709"/>
          </a:xfrm>
        </p:grpSpPr>
        <p:sp>
          <p:nvSpPr>
            <p:cNvPr id="64" name="Freeform 64"/>
            <p:cNvSpPr/>
            <p:nvPr/>
          </p:nvSpPr>
          <p:spPr>
            <a:xfrm>
              <a:off x="7009983" y="1472256"/>
              <a:ext cx="2222632" cy="3491823"/>
            </a:xfrm>
            <a:custGeom>
              <a:avLst/>
              <a:gdLst/>
              <a:ahLst/>
              <a:cxnLst/>
              <a:rect l="l" t="t" r="r" b="b"/>
              <a:pathLst>
                <a:path w="2222632" h="3491823">
                  <a:moveTo>
                    <a:pt x="0" y="0"/>
                  </a:moveTo>
                  <a:lnTo>
                    <a:pt x="2222632" y="0"/>
                  </a:lnTo>
                  <a:lnTo>
                    <a:pt x="2222632" y="3491823"/>
                  </a:lnTo>
                  <a:lnTo>
                    <a:pt x="0" y="3491823"/>
                  </a:lnTo>
                  <a:lnTo>
                    <a:pt x="0" y="0"/>
                  </a:lnTo>
                  <a:close/>
                </a:path>
              </a:pathLst>
            </a:custGeom>
            <a:blipFill>
              <a:blip r:embed="rId29">
                <a:extLst>
                  <a:ext uri="{96DAC541-7B7A-43D3-8B79-37D633B846F1}">
                    <asvg:svgBlip xmlns="" xmlns:asvg="http://schemas.microsoft.com/office/drawing/2016/SVG/main" r:embed="rId30"/>
                  </a:ext>
                </a:extLst>
              </a:blip>
              <a:stretch>
                <a:fillRect/>
              </a:stretch>
            </a:blipFill>
          </p:spPr>
        </p:sp>
        <p:sp>
          <p:nvSpPr>
            <p:cNvPr id="65" name="Freeform 65"/>
            <p:cNvSpPr/>
            <p:nvPr/>
          </p:nvSpPr>
          <p:spPr>
            <a:xfrm>
              <a:off x="7277228" y="3312958"/>
              <a:ext cx="1688143" cy="628416"/>
            </a:xfrm>
            <a:custGeom>
              <a:avLst/>
              <a:gdLst/>
              <a:ahLst/>
              <a:cxnLst/>
              <a:rect l="l" t="t" r="r" b="b"/>
              <a:pathLst>
                <a:path w="1688143" h="628416">
                  <a:moveTo>
                    <a:pt x="0" y="0"/>
                  </a:moveTo>
                  <a:lnTo>
                    <a:pt x="1688142" y="0"/>
                  </a:lnTo>
                  <a:lnTo>
                    <a:pt x="1688142" y="628416"/>
                  </a:lnTo>
                  <a:lnTo>
                    <a:pt x="0" y="628416"/>
                  </a:lnTo>
                  <a:lnTo>
                    <a:pt x="0" y="0"/>
                  </a:lnTo>
                  <a:close/>
                </a:path>
              </a:pathLst>
            </a:custGeom>
            <a:blipFill>
              <a:blip r:embed="rId31"/>
              <a:stretch>
                <a:fillRect/>
              </a:stretch>
            </a:blipFill>
          </p:spPr>
        </p:sp>
        <p:sp>
          <p:nvSpPr>
            <p:cNvPr id="66" name="Freeform 66"/>
            <p:cNvSpPr/>
            <p:nvPr/>
          </p:nvSpPr>
          <p:spPr>
            <a:xfrm>
              <a:off x="6585777" y="1665773"/>
              <a:ext cx="779600" cy="3298306"/>
            </a:xfrm>
            <a:custGeom>
              <a:avLst/>
              <a:gdLst/>
              <a:ahLst/>
              <a:cxnLst/>
              <a:rect l="l" t="t" r="r" b="b"/>
              <a:pathLst>
                <a:path w="779600" h="3298306">
                  <a:moveTo>
                    <a:pt x="0" y="0"/>
                  </a:moveTo>
                  <a:lnTo>
                    <a:pt x="779599" y="0"/>
                  </a:lnTo>
                  <a:lnTo>
                    <a:pt x="779599" y="3298306"/>
                  </a:lnTo>
                  <a:lnTo>
                    <a:pt x="0" y="3298306"/>
                  </a:lnTo>
                  <a:lnTo>
                    <a:pt x="0" y="0"/>
                  </a:lnTo>
                  <a:close/>
                </a:path>
              </a:pathLst>
            </a:custGeom>
            <a:blipFill>
              <a:blip r:embed="rId32">
                <a:extLst>
                  <a:ext uri="{96DAC541-7B7A-43D3-8B79-37D633B846F1}">
                    <asvg:svgBlip xmlns="" xmlns:asvg="http://schemas.microsoft.com/office/drawing/2016/SVG/main" r:embed="rId33"/>
                  </a:ext>
                </a:extLst>
              </a:blip>
              <a:stretch>
                <a:fillRect/>
              </a:stretch>
            </a:blipFill>
          </p:spPr>
        </p:sp>
        <p:sp>
          <p:nvSpPr>
            <p:cNvPr id="67" name="Freeform 67"/>
            <p:cNvSpPr/>
            <p:nvPr/>
          </p:nvSpPr>
          <p:spPr>
            <a:xfrm>
              <a:off x="8061252" y="0"/>
              <a:ext cx="597560" cy="665300"/>
            </a:xfrm>
            <a:custGeom>
              <a:avLst/>
              <a:gdLst/>
              <a:ahLst/>
              <a:cxnLst/>
              <a:rect l="l" t="t" r="r" b="b"/>
              <a:pathLst>
                <a:path w="597560" h="665300">
                  <a:moveTo>
                    <a:pt x="0" y="0"/>
                  </a:moveTo>
                  <a:lnTo>
                    <a:pt x="597561" y="0"/>
                  </a:lnTo>
                  <a:lnTo>
                    <a:pt x="597561" y="665300"/>
                  </a:lnTo>
                  <a:lnTo>
                    <a:pt x="0" y="665300"/>
                  </a:lnTo>
                  <a:lnTo>
                    <a:pt x="0" y="0"/>
                  </a:lnTo>
                  <a:close/>
                </a:path>
              </a:pathLst>
            </a:custGeom>
            <a:blipFill>
              <a:blip r:embed="rId34">
                <a:extLst>
                  <a:ext uri="{96DAC541-7B7A-43D3-8B79-37D633B846F1}">
                    <asvg:svgBlip xmlns="" xmlns:asvg="http://schemas.microsoft.com/office/drawing/2016/SVG/main" r:embed="rId35"/>
                  </a:ext>
                </a:extLst>
              </a:blip>
              <a:stretch>
                <a:fillRect/>
              </a:stretch>
            </a:blipFill>
          </p:spPr>
        </p:sp>
        <p:sp>
          <p:nvSpPr>
            <p:cNvPr id="68" name="TextBox 68"/>
            <p:cNvSpPr txBox="1"/>
            <p:nvPr/>
          </p:nvSpPr>
          <p:spPr>
            <a:xfrm>
              <a:off x="0" y="9526"/>
              <a:ext cx="8121299" cy="453793"/>
            </a:xfrm>
            <a:prstGeom prst="rect">
              <a:avLst/>
            </a:prstGeom>
          </p:spPr>
          <p:txBody>
            <a:bodyPr lIns="0" tIns="0" rIns="0" bIns="0" rtlCol="0" anchor="t">
              <a:spAutoFit/>
            </a:bodyPr>
            <a:lstStyle/>
            <a:p>
              <a:pPr>
                <a:lnSpc>
                  <a:spcPts val="3233"/>
                </a:lnSpc>
              </a:pPr>
              <a:r>
                <a:rPr lang="en-US" sz="2836" b="1" spc="28">
                  <a:solidFill>
                    <a:srgbClr val="FFFFFF"/>
                  </a:solidFill>
                  <a:latin typeface="Helvetica World Bold"/>
                  <a:ea typeface="Helvetica World Bold"/>
                  <a:cs typeface="Helvetica World Bold"/>
                  <a:sym typeface="Helvetica World Bold"/>
                </a:rPr>
                <a:t>WHY PURE WASH PRO MATTERS</a:t>
              </a:r>
            </a:p>
          </p:txBody>
        </p:sp>
        <p:sp>
          <p:nvSpPr>
            <p:cNvPr id="69" name="TextBox 69"/>
            <p:cNvSpPr txBox="1"/>
            <p:nvPr/>
          </p:nvSpPr>
          <p:spPr>
            <a:xfrm>
              <a:off x="0" y="970267"/>
              <a:ext cx="6085956" cy="2609308"/>
            </a:xfrm>
            <a:prstGeom prst="rect">
              <a:avLst/>
            </a:prstGeom>
          </p:spPr>
          <p:txBody>
            <a:bodyPr lIns="0" tIns="0" rIns="0" bIns="0" rtlCol="0" anchor="t">
              <a:spAutoFit/>
            </a:bodyPr>
            <a:lstStyle/>
            <a:p>
              <a:pPr algn="ctr">
                <a:lnSpc>
                  <a:spcPts val="2294"/>
                </a:lnSpc>
              </a:pPr>
              <a:r>
                <a:rPr lang="en-US" sz="2000" dirty="0">
                  <a:solidFill>
                    <a:srgbClr val="FFFFFF"/>
                  </a:solidFill>
                  <a:latin typeface="Helvetica World"/>
                  <a:ea typeface="Helvetica World"/>
                  <a:cs typeface="Helvetica World"/>
                  <a:sym typeface="Helvetica World"/>
                </a:rPr>
                <a:t>Pure Wash Pro offers chemical-free, water-efficient laundry aligned with the UK’s sustainability agenda. Dyson also captures share in the growing £12B UK eco-appliance market, through innovation, performance and environmental responsibility (GVR, 2024).</a:t>
              </a:r>
            </a:p>
          </p:txBody>
        </p:sp>
        <p:sp>
          <p:nvSpPr>
            <p:cNvPr id="70" name="TextBox 70"/>
            <p:cNvSpPr txBox="1"/>
            <p:nvPr/>
          </p:nvSpPr>
          <p:spPr>
            <a:xfrm>
              <a:off x="6697054" y="5210185"/>
              <a:ext cx="2728397" cy="567241"/>
            </a:xfrm>
            <a:prstGeom prst="rect">
              <a:avLst/>
            </a:prstGeom>
          </p:spPr>
          <p:txBody>
            <a:bodyPr lIns="0" tIns="0" rIns="0" bIns="0" rtlCol="0" anchor="t">
              <a:spAutoFit/>
            </a:bodyPr>
            <a:lstStyle/>
            <a:p>
              <a:pPr algn="ctr">
                <a:lnSpc>
                  <a:spcPts val="2009"/>
                </a:lnSpc>
              </a:pPr>
              <a:r>
                <a:rPr lang="en-US" sz="1674" b="1">
                  <a:solidFill>
                    <a:srgbClr val="FFFFFF"/>
                  </a:solidFill>
                  <a:latin typeface="Helvetica World Bold"/>
                  <a:ea typeface="Helvetica World Bold"/>
                  <a:cs typeface="Helvetica World Bold"/>
                  <a:sym typeface="Helvetica World Bold"/>
                </a:rPr>
                <a:t>100% PERFORMANCE</a:t>
              </a:r>
            </a:p>
          </p:txBody>
        </p:sp>
        <p:sp>
          <p:nvSpPr>
            <p:cNvPr id="71" name="Freeform 71"/>
            <p:cNvSpPr/>
            <p:nvPr/>
          </p:nvSpPr>
          <p:spPr>
            <a:xfrm rot="-5400000" flipH="1">
              <a:off x="4989442" y="3019721"/>
              <a:ext cx="954301" cy="2108697"/>
            </a:xfrm>
            <a:custGeom>
              <a:avLst/>
              <a:gdLst/>
              <a:ahLst/>
              <a:cxnLst/>
              <a:rect l="l" t="t" r="r" b="b"/>
              <a:pathLst>
                <a:path w="954301" h="2108697">
                  <a:moveTo>
                    <a:pt x="954301" y="0"/>
                  </a:moveTo>
                  <a:lnTo>
                    <a:pt x="0" y="0"/>
                  </a:lnTo>
                  <a:lnTo>
                    <a:pt x="0" y="2108696"/>
                  </a:lnTo>
                  <a:lnTo>
                    <a:pt x="954301" y="2108696"/>
                  </a:lnTo>
                  <a:lnTo>
                    <a:pt x="954301" y="0"/>
                  </a:lnTo>
                  <a:close/>
                </a:path>
              </a:pathLst>
            </a:custGeom>
            <a:blipFill>
              <a:blip r:embed="rId36">
                <a:extLst>
                  <a:ext uri="{96DAC541-7B7A-43D3-8B79-37D633B846F1}">
                    <asvg:svgBlip xmlns="" xmlns:asvg="http://schemas.microsoft.com/office/drawing/2016/SVG/main" r:embed="rId37"/>
                  </a:ext>
                </a:extLst>
              </a:blip>
              <a:stretch>
                <a:fillRect/>
              </a:stretch>
            </a:blipFill>
          </p:spPr>
        </p:sp>
        <p:sp>
          <p:nvSpPr>
            <p:cNvPr id="72" name="Freeform 72"/>
            <p:cNvSpPr/>
            <p:nvPr/>
          </p:nvSpPr>
          <p:spPr>
            <a:xfrm>
              <a:off x="51946" y="4667187"/>
              <a:ext cx="4818673" cy="540809"/>
            </a:xfrm>
            <a:custGeom>
              <a:avLst/>
              <a:gdLst/>
              <a:ahLst/>
              <a:cxnLst/>
              <a:rect l="l" t="t" r="r" b="b"/>
              <a:pathLst>
                <a:path w="4818673" h="540809">
                  <a:moveTo>
                    <a:pt x="0" y="0"/>
                  </a:moveTo>
                  <a:lnTo>
                    <a:pt x="4818673" y="0"/>
                  </a:lnTo>
                  <a:lnTo>
                    <a:pt x="4818673" y="540810"/>
                  </a:lnTo>
                  <a:lnTo>
                    <a:pt x="0" y="540810"/>
                  </a:lnTo>
                  <a:lnTo>
                    <a:pt x="0" y="0"/>
                  </a:lnTo>
                  <a:close/>
                </a:path>
              </a:pathLst>
            </a:custGeom>
            <a:blipFill>
              <a:blip r:embed="rId38">
                <a:extLst>
                  <a:ext uri="{96DAC541-7B7A-43D3-8B79-37D633B846F1}">
                    <asvg:svgBlip xmlns="" xmlns:asvg="http://schemas.microsoft.com/office/drawing/2016/SVG/main" r:embed="rId39"/>
                  </a:ext>
                </a:extLst>
              </a:blip>
              <a:stretch>
                <a:fillRect/>
              </a:stretch>
            </a:blipFill>
          </p:spPr>
        </p:sp>
        <p:sp>
          <p:nvSpPr>
            <p:cNvPr id="73" name="Freeform 73"/>
            <p:cNvSpPr/>
            <p:nvPr/>
          </p:nvSpPr>
          <p:spPr>
            <a:xfrm rot="5400000">
              <a:off x="1346477" y="2464711"/>
              <a:ext cx="850513" cy="3439575"/>
            </a:xfrm>
            <a:custGeom>
              <a:avLst/>
              <a:gdLst/>
              <a:ahLst/>
              <a:cxnLst/>
              <a:rect l="l" t="t" r="r" b="b"/>
              <a:pathLst>
                <a:path w="850513" h="3439575">
                  <a:moveTo>
                    <a:pt x="0" y="0"/>
                  </a:moveTo>
                  <a:lnTo>
                    <a:pt x="850513" y="0"/>
                  </a:lnTo>
                  <a:lnTo>
                    <a:pt x="850513" y="3439576"/>
                  </a:lnTo>
                  <a:lnTo>
                    <a:pt x="0" y="3439576"/>
                  </a:lnTo>
                  <a:lnTo>
                    <a:pt x="0" y="0"/>
                  </a:lnTo>
                  <a:close/>
                </a:path>
              </a:pathLst>
            </a:custGeom>
            <a:blipFill>
              <a:blip r:embed="rId40">
                <a:extLst>
                  <a:ext uri="{96DAC541-7B7A-43D3-8B79-37D633B846F1}">
                    <asvg:svgBlip xmlns="" xmlns:asvg="http://schemas.microsoft.com/office/drawing/2016/SVG/main" r:embed="rId41"/>
                  </a:ext>
                </a:extLst>
              </a:blip>
              <a:stretch>
                <a:fillRect/>
              </a:stretch>
            </a:blipFill>
          </p:spPr>
        </p:sp>
        <p:sp>
          <p:nvSpPr>
            <p:cNvPr id="74" name="TextBox 74"/>
            <p:cNvSpPr txBox="1"/>
            <p:nvPr/>
          </p:nvSpPr>
          <p:spPr>
            <a:xfrm>
              <a:off x="0" y="4224086"/>
              <a:ext cx="3439575" cy="297801"/>
            </a:xfrm>
            <a:prstGeom prst="rect">
              <a:avLst/>
            </a:prstGeom>
          </p:spPr>
          <p:txBody>
            <a:bodyPr lIns="0" tIns="0" rIns="0" bIns="0" rtlCol="0" anchor="t">
              <a:spAutoFit/>
            </a:bodyPr>
            <a:lstStyle/>
            <a:p>
              <a:pPr algn="ctr">
                <a:lnSpc>
                  <a:spcPts val="2058"/>
                </a:lnSpc>
              </a:pPr>
              <a:r>
                <a:rPr lang="en-US" sz="1715" b="1">
                  <a:solidFill>
                    <a:srgbClr val="FFFFFF"/>
                  </a:solidFill>
                  <a:latin typeface="Helvetica World Bold"/>
                  <a:ea typeface="Helvetica World Bold"/>
                  <a:cs typeface="Helvetica World Bold"/>
                  <a:sym typeface="Helvetica World Bold"/>
                </a:rPr>
                <a:t>60% WATER</a:t>
              </a:r>
            </a:p>
          </p:txBody>
        </p:sp>
        <p:sp>
          <p:nvSpPr>
            <p:cNvPr id="75" name="Freeform 75"/>
            <p:cNvSpPr/>
            <p:nvPr/>
          </p:nvSpPr>
          <p:spPr>
            <a:xfrm rot="-5400000">
              <a:off x="4089646" y="4811966"/>
              <a:ext cx="309657" cy="1252289"/>
            </a:xfrm>
            <a:custGeom>
              <a:avLst/>
              <a:gdLst/>
              <a:ahLst/>
              <a:cxnLst/>
              <a:rect l="l" t="t" r="r" b="b"/>
              <a:pathLst>
                <a:path w="309657" h="1252289">
                  <a:moveTo>
                    <a:pt x="0" y="0"/>
                  </a:moveTo>
                  <a:lnTo>
                    <a:pt x="309657" y="0"/>
                  </a:lnTo>
                  <a:lnTo>
                    <a:pt x="309657" y="1252289"/>
                  </a:lnTo>
                  <a:lnTo>
                    <a:pt x="0" y="1252289"/>
                  </a:lnTo>
                  <a:lnTo>
                    <a:pt x="0" y="0"/>
                  </a:lnTo>
                  <a:close/>
                </a:path>
              </a:pathLst>
            </a:custGeom>
            <a:blipFill>
              <a:blip r:embed="rId40">
                <a:extLst>
                  <a:ext uri="{96DAC541-7B7A-43D3-8B79-37D633B846F1}">
                    <asvg:svgBlip xmlns="" xmlns:asvg="http://schemas.microsoft.com/office/drawing/2016/SVG/main" r:embed="rId41"/>
                  </a:ext>
                </a:extLst>
              </a:blip>
              <a:stretch>
                <a:fillRect/>
              </a:stretch>
            </a:blipFill>
          </p:spPr>
        </p:sp>
        <p:sp>
          <p:nvSpPr>
            <p:cNvPr id="76" name="TextBox 76"/>
            <p:cNvSpPr txBox="1"/>
            <p:nvPr/>
          </p:nvSpPr>
          <p:spPr>
            <a:xfrm>
              <a:off x="2524687" y="5704908"/>
              <a:ext cx="3439575" cy="297801"/>
            </a:xfrm>
            <a:prstGeom prst="rect">
              <a:avLst/>
            </a:prstGeom>
          </p:spPr>
          <p:txBody>
            <a:bodyPr lIns="0" tIns="0" rIns="0" bIns="0" rtlCol="0" anchor="t">
              <a:spAutoFit/>
            </a:bodyPr>
            <a:lstStyle/>
            <a:p>
              <a:pPr algn="ctr">
                <a:lnSpc>
                  <a:spcPts val="2058"/>
                </a:lnSpc>
              </a:pPr>
              <a:r>
                <a:rPr lang="en-US" sz="1715" b="1">
                  <a:solidFill>
                    <a:srgbClr val="FFFFFF"/>
                  </a:solidFill>
                  <a:latin typeface="Helvetica World Bold"/>
                  <a:ea typeface="Helvetica World Bold"/>
                  <a:cs typeface="Helvetica World Bold"/>
                  <a:sym typeface="Helvetica World Bold"/>
                </a:rPr>
                <a:t>0% CHEMICALS</a:t>
              </a:r>
            </a:p>
          </p:txBody>
        </p:sp>
      </p:grpSp>
      <p:grpSp>
        <p:nvGrpSpPr>
          <p:cNvPr id="77" name="Group 77"/>
          <p:cNvGrpSpPr/>
          <p:nvPr/>
        </p:nvGrpSpPr>
        <p:grpSpPr>
          <a:xfrm>
            <a:off x="7353403" y="1819507"/>
            <a:ext cx="8385139" cy="2896628"/>
            <a:chOff x="0" y="152400"/>
            <a:chExt cx="11180186" cy="3862170"/>
          </a:xfrm>
        </p:grpSpPr>
        <p:sp>
          <p:nvSpPr>
            <p:cNvPr id="78" name="TextBox 78"/>
            <p:cNvSpPr txBox="1"/>
            <p:nvPr/>
          </p:nvSpPr>
          <p:spPr>
            <a:xfrm>
              <a:off x="0" y="152400"/>
              <a:ext cx="11180186" cy="889132"/>
            </a:xfrm>
            <a:prstGeom prst="rect">
              <a:avLst/>
            </a:prstGeom>
          </p:spPr>
          <p:txBody>
            <a:bodyPr lIns="0" tIns="0" rIns="0" bIns="0" rtlCol="0" anchor="t">
              <a:spAutoFit/>
            </a:bodyPr>
            <a:lstStyle/>
            <a:p>
              <a:pPr>
                <a:lnSpc>
                  <a:spcPts val="5157"/>
                </a:lnSpc>
              </a:pPr>
              <a:r>
                <a:rPr lang="en-US" sz="5730" b="1" spc="40">
                  <a:solidFill>
                    <a:srgbClr val="FFFFFF"/>
                  </a:solidFill>
                  <a:latin typeface="Helvetica World Bold"/>
                  <a:ea typeface="Helvetica World Bold"/>
                  <a:cs typeface="Helvetica World Bold"/>
                  <a:sym typeface="Helvetica World Bold"/>
                </a:rPr>
                <a:t>Dyson Pure Wash Pro</a:t>
              </a:r>
            </a:p>
          </p:txBody>
        </p:sp>
        <p:sp>
          <p:nvSpPr>
            <p:cNvPr id="79" name="TextBox 79"/>
            <p:cNvSpPr txBox="1"/>
            <p:nvPr/>
          </p:nvSpPr>
          <p:spPr>
            <a:xfrm>
              <a:off x="43216" y="1386603"/>
              <a:ext cx="9052418" cy="495863"/>
            </a:xfrm>
            <a:prstGeom prst="rect">
              <a:avLst/>
            </a:prstGeom>
          </p:spPr>
          <p:txBody>
            <a:bodyPr lIns="0" tIns="0" rIns="0" bIns="0" rtlCol="0" anchor="t">
              <a:spAutoFit/>
            </a:bodyPr>
            <a:lstStyle/>
            <a:p>
              <a:pPr>
                <a:lnSpc>
                  <a:spcPts val="2923"/>
                </a:lnSpc>
              </a:pPr>
              <a:r>
                <a:rPr lang="en-US" sz="3247" b="1">
                  <a:solidFill>
                    <a:srgbClr val="FFFFFF"/>
                  </a:solidFill>
                  <a:latin typeface="Helvetica World Bold"/>
                  <a:ea typeface="Helvetica World Bold"/>
                  <a:cs typeface="Helvetica World Bold"/>
                  <a:sym typeface="Helvetica World Bold"/>
                </a:rPr>
                <a:t>Smart Cleaning, Zero Waste</a:t>
              </a:r>
            </a:p>
          </p:txBody>
        </p:sp>
        <p:sp>
          <p:nvSpPr>
            <p:cNvPr id="80" name="TextBox 80"/>
            <p:cNvSpPr txBox="1"/>
            <p:nvPr/>
          </p:nvSpPr>
          <p:spPr>
            <a:xfrm>
              <a:off x="43216" y="2783463"/>
              <a:ext cx="10894833" cy="1231107"/>
            </a:xfrm>
            <a:prstGeom prst="rect">
              <a:avLst/>
            </a:prstGeom>
          </p:spPr>
          <p:txBody>
            <a:bodyPr lIns="0" tIns="0" rIns="0" bIns="0" rtlCol="0" anchor="t">
              <a:spAutoFit/>
            </a:bodyPr>
            <a:lstStyle/>
            <a:p>
              <a:pPr>
                <a:lnSpc>
                  <a:spcPts val="3567"/>
                </a:lnSpc>
              </a:pPr>
              <a:r>
                <a:rPr lang="en-US" sz="2548">
                  <a:solidFill>
                    <a:srgbClr val="FFFFFF"/>
                  </a:solidFill>
                  <a:latin typeface="Helvetica World"/>
                  <a:ea typeface="Helvetica World"/>
                  <a:cs typeface="Helvetica World"/>
                  <a:sym typeface="Helvetica World"/>
                </a:rPr>
                <a:t>Technology that creates cleaner homes while reducing environmental impact.</a:t>
              </a:r>
            </a:p>
          </p:txBody>
        </p:sp>
      </p:grpSp>
      <p:grpSp>
        <p:nvGrpSpPr>
          <p:cNvPr id="81" name="Group 81"/>
          <p:cNvGrpSpPr/>
          <p:nvPr/>
        </p:nvGrpSpPr>
        <p:grpSpPr>
          <a:xfrm>
            <a:off x="7141880" y="5538690"/>
            <a:ext cx="6742297" cy="5265182"/>
            <a:chOff x="0" y="47625"/>
            <a:chExt cx="8989729" cy="7020243"/>
          </a:xfrm>
        </p:grpSpPr>
        <p:sp>
          <p:nvSpPr>
            <p:cNvPr id="82" name="Freeform 82"/>
            <p:cNvSpPr/>
            <p:nvPr/>
          </p:nvSpPr>
          <p:spPr>
            <a:xfrm>
              <a:off x="356066" y="4409836"/>
              <a:ext cx="1865181" cy="1969001"/>
            </a:xfrm>
            <a:custGeom>
              <a:avLst/>
              <a:gdLst/>
              <a:ahLst/>
              <a:cxnLst/>
              <a:rect l="l" t="t" r="r" b="b"/>
              <a:pathLst>
                <a:path w="1865181" h="1969001">
                  <a:moveTo>
                    <a:pt x="0" y="0"/>
                  </a:moveTo>
                  <a:lnTo>
                    <a:pt x="1865181" y="0"/>
                  </a:lnTo>
                  <a:lnTo>
                    <a:pt x="1865181" y="1969001"/>
                  </a:lnTo>
                  <a:lnTo>
                    <a:pt x="0" y="1969001"/>
                  </a:lnTo>
                  <a:lnTo>
                    <a:pt x="0" y="0"/>
                  </a:lnTo>
                  <a:close/>
                </a:path>
              </a:pathLst>
            </a:custGeom>
            <a:blipFill>
              <a:blip r:embed="rId42">
                <a:extLst>
                  <a:ext uri="{96DAC541-7B7A-43D3-8B79-37D633B846F1}">
                    <asvg:svgBlip xmlns="" xmlns:asvg="http://schemas.microsoft.com/office/drawing/2016/SVG/main" r:embed="rId43"/>
                  </a:ext>
                </a:extLst>
              </a:blip>
              <a:stretch>
                <a:fillRect/>
              </a:stretch>
            </a:blipFill>
          </p:spPr>
        </p:sp>
        <p:sp>
          <p:nvSpPr>
            <p:cNvPr id="83" name="Freeform 83"/>
            <p:cNvSpPr/>
            <p:nvPr/>
          </p:nvSpPr>
          <p:spPr>
            <a:xfrm>
              <a:off x="7124826" y="4409836"/>
              <a:ext cx="1666057" cy="2106509"/>
            </a:xfrm>
            <a:custGeom>
              <a:avLst/>
              <a:gdLst/>
              <a:ahLst/>
              <a:cxnLst/>
              <a:rect l="l" t="t" r="r" b="b"/>
              <a:pathLst>
                <a:path w="1666057" h="2106509">
                  <a:moveTo>
                    <a:pt x="0" y="0"/>
                  </a:moveTo>
                  <a:lnTo>
                    <a:pt x="1666057" y="0"/>
                  </a:lnTo>
                  <a:lnTo>
                    <a:pt x="1666057" y="2106509"/>
                  </a:lnTo>
                  <a:lnTo>
                    <a:pt x="0" y="2106509"/>
                  </a:lnTo>
                  <a:lnTo>
                    <a:pt x="0" y="0"/>
                  </a:lnTo>
                  <a:close/>
                </a:path>
              </a:pathLst>
            </a:custGeom>
            <a:blipFill>
              <a:blip r:embed="rId44"/>
              <a:stretch>
                <a:fillRect/>
              </a:stretch>
            </a:blipFill>
          </p:spPr>
        </p:sp>
        <p:sp>
          <p:nvSpPr>
            <p:cNvPr id="84" name="Freeform 84"/>
            <p:cNvSpPr/>
            <p:nvPr/>
          </p:nvSpPr>
          <p:spPr>
            <a:xfrm>
              <a:off x="1782205" y="5469024"/>
              <a:ext cx="1155342" cy="1177419"/>
            </a:xfrm>
            <a:custGeom>
              <a:avLst/>
              <a:gdLst/>
              <a:ahLst/>
              <a:cxnLst/>
              <a:rect l="l" t="t" r="r" b="b"/>
              <a:pathLst>
                <a:path w="1155342" h="1177419">
                  <a:moveTo>
                    <a:pt x="0" y="0"/>
                  </a:moveTo>
                  <a:lnTo>
                    <a:pt x="1155342" y="0"/>
                  </a:lnTo>
                  <a:lnTo>
                    <a:pt x="1155342" y="1177419"/>
                  </a:lnTo>
                  <a:lnTo>
                    <a:pt x="0" y="1177419"/>
                  </a:lnTo>
                  <a:lnTo>
                    <a:pt x="0" y="0"/>
                  </a:lnTo>
                  <a:close/>
                </a:path>
              </a:pathLst>
            </a:custGeom>
            <a:blipFill>
              <a:blip r:embed="rId45"/>
              <a:stretch>
                <a:fillRect/>
              </a:stretch>
            </a:blipFill>
          </p:spPr>
        </p:sp>
        <p:sp>
          <p:nvSpPr>
            <p:cNvPr id="85" name="Freeform 85"/>
            <p:cNvSpPr/>
            <p:nvPr/>
          </p:nvSpPr>
          <p:spPr>
            <a:xfrm>
              <a:off x="6097143" y="5469024"/>
              <a:ext cx="1155342" cy="1177419"/>
            </a:xfrm>
            <a:custGeom>
              <a:avLst/>
              <a:gdLst/>
              <a:ahLst/>
              <a:cxnLst/>
              <a:rect l="l" t="t" r="r" b="b"/>
              <a:pathLst>
                <a:path w="1155342" h="1177419">
                  <a:moveTo>
                    <a:pt x="0" y="0"/>
                  </a:moveTo>
                  <a:lnTo>
                    <a:pt x="1155342" y="0"/>
                  </a:lnTo>
                  <a:lnTo>
                    <a:pt x="1155342" y="1177419"/>
                  </a:lnTo>
                  <a:lnTo>
                    <a:pt x="0" y="1177419"/>
                  </a:lnTo>
                  <a:lnTo>
                    <a:pt x="0" y="0"/>
                  </a:lnTo>
                  <a:close/>
                </a:path>
              </a:pathLst>
            </a:custGeom>
            <a:blipFill>
              <a:blip r:embed="rId45"/>
              <a:stretch>
                <a:fillRect/>
              </a:stretch>
            </a:blipFill>
          </p:spPr>
        </p:sp>
        <p:sp>
          <p:nvSpPr>
            <p:cNvPr id="86" name="TextBox 86"/>
            <p:cNvSpPr txBox="1"/>
            <p:nvPr/>
          </p:nvSpPr>
          <p:spPr>
            <a:xfrm>
              <a:off x="0" y="47625"/>
              <a:ext cx="6162938" cy="598455"/>
            </a:xfrm>
            <a:prstGeom prst="rect">
              <a:avLst/>
            </a:prstGeom>
          </p:spPr>
          <p:txBody>
            <a:bodyPr lIns="0" tIns="0" rIns="0" bIns="0" rtlCol="0" anchor="t">
              <a:spAutoFit/>
            </a:bodyPr>
            <a:lstStyle/>
            <a:p>
              <a:pPr>
                <a:lnSpc>
                  <a:spcPts val="3500"/>
                </a:lnSpc>
              </a:pPr>
              <a:r>
                <a:rPr lang="en-US" sz="3500" b="1">
                  <a:solidFill>
                    <a:srgbClr val="FFFFFF"/>
                  </a:solidFill>
                  <a:latin typeface="Helvetica World Bold"/>
                  <a:ea typeface="Helvetica World Bold"/>
                  <a:cs typeface="Helvetica World Bold"/>
                  <a:sym typeface="Helvetica World Bold"/>
                </a:rPr>
                <a:t>THE PROBLEM</a:t>
              </a:r>
            </a:p>
          </p:txBody>
        </p:sp>
        <p:sp>
          <p:nvSpPr>
            <p:cNvPr id="87" name="TextBox 87"/>
            <p:cNvSpPr txBox="1"/>
            <p:nvPr/>
          </p:nvSpPr>
          <p:spPr>
            <a:xfrm>
              <a:off x="0" y="925826"/>
              <a:ext cx="8854001" cy="3556530"/>
            </a:xfrm>
            <a:prstGeom prst="rect">
              <a:avLst/>
            </a:prstGeom>
          </p:spPr>
          <p:txBody>
            <a:bodyPr lIns="0" tIns="0" rIns="0" bIns="0" rtlCol="0" anchor="t">
              <a:spAutoFit/>
            </a:bodyPr>
            <a:lstStyle/>
            <a:p>
              <a:pPr algn="just">
                <a:lnSpc>
                  <a:spcPts val="2601"/>
                </a:lnSpc>
              </a:pPr>
              <a:r>
                <a:rPr lang="en-US" sz="2200" dirty="0">
                  <a:solidFill>
                    <a:srgbClr val="FFFFFF"/>
                  </a:solidFill>
                  <a:latin typeface="Helvetica World"/>
                  <a:ea typeface="Helvetica World"/>
                  <a:cs typeface="Helvetica World"/>
                  <a:sym typeface="Helvetica World"/>
                </a:rPr>
                <a:t>UK households waste significant water and energy through traditional washing cycles, while relying heavily on chemical detergents that harm both fabrics and the environment. With rising utility costs, consumers increasingly seek efficient, eco-responsible cleaning solutions (PWC, 2024). Dyson identified a performance- sustainability gap in the laundry market.</a:t>
              </a:r>
            </a:p>
          </p:txBody>
        </p:sp>
        <p:sp>
          <p:nvSpPr>
            <p:cNvPr id="88" name="TextBox 88"/>
            <p:cNvSpPr txBox="1"/>
            <p:nvPr/>
          </p:nvSpPr>
          <p:spPr>
            <a:xfrm>
              <a:off x="163495" y="6741981"/>
              <a:ext cx="2892587" cy="324875"/>
            </a:xfrm>
            <a:prstGeom prst="rect">
              <a:avLst/>
            </a:prstGeom>
          </p:spPr>
          <p:txBody>
            <a:bodyPr lIns="0" tIns="0" rIns="0" bIns="0" rtlCol="0" anchor="t">
              <a:spAutoFit/>
            </a:bodyPr>
            <a:lstStyle/>
            <a:p>
              <a:pPr algn="ctr">
                <a:lnSpc>
                  <a:spcPts val="1900"/>
                </a:lnSpc>
              </a:pPr>
              <a:r>
                <a:rPr lang="en-US" sz="1900" b="1">
                  <a:solidFill>
                    <a:srgbClr val="FFFFFF"/>
                  </a:solidFill>
                  <a:latin typeface="Helvetica World Bold"/>
                  <a:ea typeface="Helvetica World Bold"/>
                  <a:cs typeface="Helvetica World Bold"/>
                  <a:sym typeface="Helvetica World Bold"/>
                </a:rPr>
                <a:t>WATER WASTE</a:t>
              </a:r>
            </a:p>
          </p:txBody>
        </p:sp>
        <p:sp>
          <p:nvSpPr>
            <p:cNvPr id="89" name="TextBox 89"/>
            <p:cNvSpPr txBox="1"/>
            <p:nvPr/>
          </p:nvSpPr>
          <p:spPr>
            <a:xfrm>
              <a:off x="6097142" y="6725895"/>
              <a:ext cx="2892587" cy="341973"/>
            </a:xfrm>
            <a:prstGeom prst="rect">
              <a:avLst/>
            </a:prstGeom>
          </p:spPr>
          <p:txBody>
            <a:bodyPr lIns="0" tIns="0" rIns="0" bIns="0" rtlCol="0" anchor="t">
              <a:spAutoFit/>
            </a:bodyPr>
            <a:lstStyle/>
            <a:p>
              <a:pPr algn="ctr">
                <a:lnSpc>
                  <a:spcPts val="2000"/>
                </a:lnSpc>
              </a:pPr>
              <a:r>
                <a:rPr lang="en-US" sz="2000" b="1">
                  <a:solidFill>
                    <a:srgbClr val="FFFFFF"/>
                  </a:solidFill>
                  <a:latin typeface="Helvetica World Bold"/>
                  <a:ea typeface="Helvetica World Bold"/>
                  <a:cs typeface="Helvetica World Bold"/>
                  <a:sym typeface="Helvetica World Bold"/>
                </a:rPr>
                <a:t>ENERGY WASTE</a:t>
              </a:r>
            </a:p>
          </p:txBody>
        </p:sp>
      </p:grpSp>
      <p:sp>
        <p:nvSpPr>
          <p:cNvPr id="90" name="TextBox 90"/>
          <p:cNvSpPr txBox="1"/>
          <p:nvPr/>
        </p:nvSpPr>
        <p:spPr>
          <a:xfrm>
            <a:off x="8194582" y="11489849"/>
            <a:ext cx="12691372" cy="448841"/>
          </a:xfrm>
          <a:prstGeom prst="rect">
            <a:avLst/>
          </a:prstGeom>
        </p:spPr>
        <p:txBody>
          <a:bodyPr lIns="0" tIns="0" rIns="0" bIns="0" rtlCol="0" anchor="t">
            <a:spAutoFit/>
          </a:bodyPr>
          <a:lstStyle/>
          <a:p>
            <a:pPr algn="ctr">
              <a:lnSpc>
                <a:spcPts val="3495"/>
              </a:lnSpc>
            </a:pPr>
            <a:r>
              <a:rPr lang="en-US" sz="3495" b="1">
                <a:solidFill>
                  <a:srgbClr val="020C45"/>
                </a:solidFill>
                <a:latin typeface="Helvetica World Bold"/>
                <a:ea typeface="Helvetica World Bold"/>
                <a:cs typeface="Helvetica World Bold"/>
                <a:sym typeface="Helvetica World Bold"/>
              </a:rPr>
              <a:t>KEY STRATEGIC INSIGHT : STDP MODEL</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4" name="TextBox 3"/>
          <p:cNvSpPr txBox="1"/>
          <p:nvPr/>
        </p:nvSpPr>
        <p:spPr>
          <a:xfrm>
            <a:off x="4648200" y="7334250"/>
            <a:ext cx="19278600" cy="6324808"/>
          </a:xfrm>
          <a:prstGeom prst="rect">
            <a:avLst/>
          </a:prstGeom>
          <a:solidFill>
            <a:srgbClr val="002060"/>
          </a:solidFill>
          <a:ln>
            <a:solidFill>
              <a:schemeClr val="bg1"/>
            </a:solidFill>
          </a:ln>
        </p:spPr>
        <p:txBody>
          <a:bodyPr wrap="square" rtlCol="0">
            <a:spAutoFit/>
          </a:bodyPr>
          <a:lstStyle/>
          <a:p>
            <a:pPr defTabSz="360508">
              <a:lnSpc>
                <a:spcPct val="150000"/>
              </a:lnSpc>
            </a:pPr>
            <a:r>
              <a:rPr lang="nl-NL" sz="5400" b="1" dirty="0" smtClean="0">
                <a:solidFill>
                  <a:schemeClr val="bg1"/>
                </a:solidFill>
                <a:latin typeface="Arial" panose="020B0604020202020204" pitchFamily="34" charset="0"/>
                <a:cs typeface="Arial" panose="020B0604020202020204" pitchFamily="34" charset="0"/>
              </a:rPr>
              <a:t>Reference</a:t>
            </a:r>
            <a:endParaRPr lang="nl-NL" sz="2000" dirty="0" smtClean="0">
              <a:solidFill>
                <a:schemeClr val="bg1"/>
              </a:solidFill>
              <a:latin typeface="Arial" panose="020B0604020202020204" pitchFamily="34" charset="0"/>
              <a:cs typeface="Arial" panose="020B0604020202020204" pitchFamily="34" charset="0"/>
            </a:endParaRPr>
          </a:p>
          <a:p>
            <a:pPr marL="571500" indent="-571500" defTabSz="360508">
              <a:lnSpc>
                <a:spcPct val="150000"/>
              </a:lnSpc>
              <a:buFont typeface="Wingdings" panose="05000000000000000000" pitchFamily="2" charset="2"/>
              <a:buChar char="Ø"/>
            </a:pPr>
            <a:r>
              <a:rPr lang="en-US" sz="3600" dirty="0">
                <a:solidFill>
                  <a:schemeClr val="bg1"/>
                </a:solidFill>
                <a:latin typeface="Arial" panose="020B0604020202020204" pitchFamily="34" charset="0"/>
                <a:cs typeface="Arial" panose="020B0604020202020204" pitchFamily="34" charset="0"/>
              </a:rPr>
              <a:t>Dyson (2024). Sustainability at Dyson. [online] Dyson.com. Available at: https://www.dyson.com/sustainability</a:t>
            </a:r>
            <a:r>
              <a:rPr lang="en-US" sz="3600" dirty="0" smtClean="0">
                <a:solidFill>
                  <a:schemeClr val="bg1"/>
                </a:solidFill>
                <a:latin typeface="Arial" panose="020B0604020202020204" pitchFamily="34" charset="0"/>
                <a:cs typeface="Arial" panose="020B0604020202020204" pitchFamily="34" charset="0"/>
              </a:rPr>
              <a:t>.</a:t>
            </a:r>
          </a:p>
          <a:p>
            <a:pPr marL="571500" indent="-571500" defTabSz="360508">
              <a:lnSpc>
                <a:spcPct val="150000"/>
              </a:lnSpc>
              <a:buFont typeface="Wingdings" panose="05000000000000000000" pitchFamily="2" charset="2"/>
              <a:buChar char="Ø"/>
            </a:pPr>
            <a:r>
              <a:rPr lang="en-US" sz="3600" dirty="0" smtClean="0">
                <a:solidFill>
                  <a:schemeClr val="bg1"/>
                </a:solidFill>
                <a:latin typeface="Arial" panose="020B0604020202020204" pitchFamily="34" charset="0"/>
                <a:cs typeface="Arial" panose="020B0604020202020204" pitchFamily="34" charset="0"/>
              </a:rPr>
              <a:t>GVR </a:t>
            </a:r>
            <a:r>
              <a:rPr lang="en-US" sz="3600" dirty="0">
                <a:solidFill>
                  <a:schemeClr val="bg1"/>
                </a:solidFill>
                <a:latin typeface="Arial" panose="020B0604020202020204" pitchFamily="34" charset="0"/>
                <a:cs typeface="Arial" panose="020B0604020202020204" pitchFamily="34" charset="0"/>
              </a:rPr>
              <a:t>(2024). UK Household Appliances Market Size | Industry Report 2030.  </a:t>
            </a:r>
            <a:r>
              <a:rPr lang="en-US" sz="3600" dirty="0" smtClean="0">
                <a:solidFill>
                  <a:schemeClr val="bg1"/>
                </a:solidFill>
                <a:latin typeface="Arial" panose="020B0604020202020204" pitchFamily="34" charset="0"/>
                <a:cs typeface="Arial" panose="020B0604020202020204" pitchFamily="34" charset="0"/>
              </a:rPr>
              <a:t>Grand </a:t>
            </a:r>
            <a:r>
              <a:rPr lang="en-US" sz="3600" dirty="0">
                <a:solidFill>
                  <a:schemeClr val="bg1"/>
                </a:solidFill>
                <a:latin typeface="Arial" panose="020B0604020202020204" pitchFamily="34" charset="0"/>
                <a:cs typeface="Arial" panose="020B0604020202020204" pitchFamily="34" charset="0"/>
              </a:rPr>
              <a:t>View Research</a:t>
            </a:r>
            <a:r>
              <a:rPr lang="en-US" sz="3600" dirty="0" smtClean="0">
                <a:solidFill>
                  <a:schemeClr val="bg1"/>
                </a:solidFill>
                <a:latin typeface="Arial" panose="020B0604020202020204" pitchFamily="34" charset="0"/>
                <a:cs typeface="Arial" panose="020B0604020202020204" pitchFamily="34" charset="0"/>
              </a:rPr>
              <a:t>.</a:t>
            </a:r>
          </a:p>
          <a:p>
            <a:pPr marL="571500" indent="-571500" defTabSz="360508">
              <a:lnSpc>
                <a:spcPct val="150000"/>
              </a:lnSpc>
              <a:buFont typeface="Wingdings" panose="05000000000000000000" pitchFamily="2" charset="2"/>
              <a:buChar char="Ø"/>
            </a:pPr>
            <a:r>
              <a:rPr lang="en-US" sz="3600" dirty="0" smtClean="0">
                <a:solidFill>
                  <a:schemeClr val="bg1"/>
                </a:solidFill>
                <a:latin typeface="Arial" panose="020B0604020202020204" pitchFamily="34" charset="0"/>
                <a:cs typeface="Arial" panose="020B0604020202020204" pitchFamily="34" charset="0"/>
              </a:rPr>
              <a:t>PWC </a:t>
            </a:r>
            <a:r>
              <a:rPr lang="en-US" sz="3600" dirty="0">
                <a:solidFill>
                  <a:schemeClr val="bg1"/>
                </a:solidFill>
                <a:latin typeface="Arial" panose="020B0604020202020204" pitchFamily="34" charset="0"/>
                <a:cs typeface="Arial" panose="020B0604020202020204" pitchFamily="34" charset="0"/>
              </a:rPr>
              <a:t>(2024). Consumers willing to pay 9.7% sustainability premium, even as cost-of-living and inflationary concerns weigh: PwC 2024 voice of the consumer survey. PwC.</a:t>
            </a:r>
            <a:endParaRPr lang="nl-NL" sz="3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277765"/>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otalTime>37</TotalTime>
  <Words>398</Words>
  <Application>Microsoft Office PowerPoint</Application>
  <PresentationFormat>Custom</PresentationFormat>
  <Paragraphs>50</Paragraphs>
  <Slides>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vt:i4>
      </vt:variant>
    </vt:vector>
  </HeadingPairs>
  <TitlesOfParts>
    <vt:vector size="11" baseType="lpstr">
      <vt:lpstr>Wingdings</vt:lpstr>
      <vt:lpstr>Helvetica World</vt:lpstr>
      <vt:lpstr>Arial</vt:lpstr>
      <vt:lpstr>Helvetica World Bold</vt:lpstr>
      <vt:lpstr>Garamond</vt:lpstr>
      <vt:lpstr>Calibri</vt:lpstr>
      <vt:lpstr>Office Theme</vt:lpstr>
      <vt:lpstr>Organic</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Hi</cp:lastModifiedBy>
  <cp:revision>2</cp:revision>
  <dcterms:created xsi:type="dcterms:W3CDTF">2006-08-16T00:00:00Z</dcterms:created>
  <dcterms:modified xsi:type="dcterms:W3CDTF">2025-11-29T12:29:39Z</dcterms:modified>
  <dc:identifier>DAG54ANXJuk</dc:identifier>
</cp:coreProperties>
</file>