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5" r:id="rId1"/>
  </p:sldMasterIdLst>
  <p:notesMasterIdLst>
    <p:notesMasterId r:id="rId13"/>
  </p:notesMasterIdLst>
  <p:sldIdLst>
    <p:sldId id="256" r:id="rId2"/>
    <p:sldId id="257" r:id="rId3"/>
    <p:sldId id="258" r:id="rId4"/>
    <p:sldId id="263" r:id="rId5"/>
    <p:sldId id="259" r:id="rId6"/>
    <p:sldId id="261" r:id="rId7"/>
    <p:sldId id="262" r:id="rId8"/>
    <p:sldId id="260" r:id="rId9"/>
    <p:sldId id="266" r:id="rId10"/>
    <p:sldId id="264" r:id="rId11"/>
    <p:sldId id="265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Natalie Beard (1807949)" initials="NB(" lastIdx="4" clrIdx="0">
    <p:extLst>
      <p:ext uri="{19B8F6BF-5375-455C-9EA6-DF929625EA0E}">
        <p15:presenceInfo xmlns:p15="http://schemas.microsoft.com/office/powerpoint/2012/main" userId="S::1807949@student.uwtsd.ac.uk::8a4302ee-1a8a-49c3-91ba-cd774654eab1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0" d="100"/>
          <a:sy n="70" d="100"/>
        </p:scale>
        <p:origin x="78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commentAuthors" Target="commentAuthor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97A6B94-436E-4BAE-BF73-732C36AC6BC0}" type="datetimeFigureOut">
              <a:rPr lang="en-GB" smtClean="0"/>
              <a:t>18/11/2019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699B0FE-99BD-4C49-98F6-0775960DEC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2761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11/18/2019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233527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11/18/2019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030930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4" r:id="rId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300" i="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0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7" Type="http://schemas.openxmlformats.org/officeDocument/2006/relationships/image" Target="../media/image7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jpg"/><Relationship Id="rId5" Type="http://schemas.openxmlformats.org/officeDocument/2006/relationships/image" Target="../media/image5.jpg"/><Relationship Id="rId4" Type="http://schemas.openxmlformats.org/officeDocument/2006/relationships/image" Target="../media/image4.jp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2FDF0794-1B86-42B2-B8C7-F60123E638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88726" cy="6858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6A17D63-487B-4B68-94BB-101D56A9CB1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2819" b="12181"/>
          <a:stretch/>
        </p:blipFill>
        <p:spPr>
          <a:xfrm>
            <a:off x="20" y="0"/>
            <a:ext cx="12191980" cy="685800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C5373426-E26E-431D-959C-5DB96C0B62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12607" y="1238442"/>
            <a:ext cx="3635926" cy="4355751"/>
          </a:xfrm>
          <a:prstGeom prst="rect">
            <a:avLst/>
          </a:prstGeom>
          <a:solidFill>
            <a:schemeClr val="bg1"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067549E-2D9B-4A44-9A01-95066E949AF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176090" y="1749553"/>
            <a:ext cx="3214307" cy="2901694"/>
          </a:xfrm>
        </p:spPr>
        <p:txBody>
          <a:bodyPr anchor="b">
            <a:normAutofit fontScale="90000"/>
          </a:bodyPr>
          <a:lstStyle/>
          <a:p>
            <a:r>
              <a:rPr lang="en-GB" sz="4400" b="1" dirty="0"/>
              <a:t>Professional Development for Placement</a:t>
            </a:r>
            <a:br>
              <a:rPr lang="en-GB" sz="3200" b="1" dirty="0"/>
            </a:br>
            <a:br>
              <a:rPr lang="en-GB" sz="3200" b="1" dirty="0"/>
            </a:br>
            <a:r>
              <a:rPr lang="en-GB" sz="2200" b="1" dirty="0"/>
              <a:t>M5X02092</a:t>
            </a:r>
            <a:br>
              <a:rPr lang="en-GB" sz="3200" b="1" dirty="0"/>
            </a:br>
            <a:br>
              <a:rPr lang="en-GB" sz="3200" b="1" dirty="0"/>
            </a:br>
            <a:endParaRPr lang="en-GB" sz="3200" dirty="0">
              <a:solidFill>
                <a:schemeClr val="tx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D5B2CD8-BDD3-4A16-BB40-CE289349562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27750" y="4608576"/>
            <a:ext cx="3205640" cy="774186"/>
          </a:xfrm>
        </p:spPr>
        <p:txBody>
          <a:bodyPr anchor="t">
            <a:normAutofit fontScale="92500" lnSpcReduction="20000"/>
          </a:bodyPr>
          <a:lstStyle/>
          <a:p>
            <a:r>
              <a:rPr lang="en-GB" sz="2000" dirty="0"/>
              <a:t>Natalie Beard</a:t>
            </a:r>
          </a:p>
          <a:p>
            <a:r>
              <a:rPr lang="en-GB" sz="2000" dirty="0">
                <a:solidFill>
                  <a:schemeClr val="tx2"/>
                </a:solidFill>
              </a:rPr>
              <a:t>1807949</a:t>
            </a:r>
            <a:endParaRPr lang="en-GB" sz="2000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96D07482-83A3-4451-943C-B469610829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76090" y="4508519"/>
            <a:ext cx="310896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Rectangle 14">
            <a:extLst>
              <a:ext uri="{FF2B5EF4-FFF2-40B4-BE49-F238E27FC236}">
                <a16:creationId xmlns:a16="http://schemas.microsoft.com/office/drawing/2014/main" id="{EDC90921-9082-491B-940E-827D679F34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5AD02FF-A9B1-495D-BFEC-0BCEF1856BAE}"/>
              </a:ext>
            </a:extLst>
          </p:cNvPr>
          <p:cNvSpPr txBox="1"/>
          <p:nvPr/>
        </p:nvSpPr>
        <p:spPr>
          <a:xfrm>
            <a:off x="266267" y="203063"/>
            <a:ext cx="541606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>
                <a:solidFill>
                  <a:schemeClr val="bg1"/>
                </a:solidFill>
                <a:latin typeface="DejaVu Sans" panose="020B0603030804020204" pitchFamily="34" charset="0"/>
                <a:ea typeface="DejaVu Sans" panose="020B0603030804020204" pitchFamily="34" charset="0"/>
                <a:cs typeface="DejaVu Sans" panose="020B0603030804020204" pitchFamily="34" charset="0"/>
              </a:rPr>
              <a:t>Success is a journey, not a destination.</a:t>
            </a:r>
          </a:p>
          <a:p>
            <a:pPr algn="r"/>
            <a:r>
              <a:rPr lang="en-GB" dirty="0">
                <a:solidFill>
                  <a:schemeClr val="bg1"/>
                </a:solidFill>
                <a:latin typeface="DejaVu Sans" panose="020B0603030804020204" pitchFamily="34" charset="0"/>
                <a:ea typeface="DejaVu Sans" panose="020B0603030804020204" pitchFamily="34" charset="0"/>
                <a:cs typeface="DejaVu Sans" panose="020B0603030804020204" pitchFamily="34" charset="0"/>
              </a:rPr>
              <a:t>- Ben Sweetland</a:t>
            </a:r>
          </a:p>
        </p:txBody>
      </p:sp>
    </p:spTree>
    <p:extLst>
      <p:ext uri="{BB962C8B-B14F-4D97-AF65-F5344CB8AC3E}">
        <p14:creationId xmlns:p14="http://schemas.microsoft.com/office/powerpoint/2010/main" val="400376351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3BCC7097-4EFF-4CF2-BED8-0420D03B81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36320" y="285187"/>
            <a:ext cx="10058400" cy="473765"/>
          </a:xfrm>
        </p:spPr>
        <p:txBody>
          <a:bodyPr>
            <a:noAutofit/>
          </a:bodyPr>
          <a:lstStyle/>
          <a:p>
            <a:r>
              <a:rPr lang="en-GB" sz="4000" b="1" dirty="0"/>
              <a:t>About Me</a:t>
            </a:r>
          </a:p>
        </p:txBody>
      </p:sp>
      <p:pic>
        <p:nvPicPr>
          <p:cNvPr id="17" name="Picture 16" descr="A group of people walking on a city street&#10;&#10;Description automatically generated">
            <a:extLst>
              <a:ext uri="{FF2B5EF4-FFF2-40B4-BE49-F238E27FC236}">
                <a16:creationId xmlns:a16="http://schemas.microsoft.com/office/drawing/2014/main" id="{8172B714-BDB5-4B07-BE16-918841951AA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16689" y="2186078"/>
            <a:ext cx="3575310" cy="2414382"/>
          </a:xfrm>
          <a:prstGeom prst="rect">
            <a:avLst/>
          </a:prstGeom>
        </p:spPr>
      </p:pic>
      <p:pic>
        <p:nvPicPr>
          <p:cNvPr id="11" name="Picture 10" descr="A group of people standing in a room&#10;&#10;Description automatically generated">
            <a:extLst>
              <a:ext uri="{FF2B5EF4-FFF2-40B4-BE49-F238E27FC236}">
                <a16:creationId xmlns:a16="http://schemas.microsoft.com/office/drawing/2014/main" id="{3D52B0B0-C20E-44C9-9247-40DD0FF6237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16690" y="0"/>
            <a:ext cx="3575310" cy="2383540"/>
          </a:xfrm>
          <a:prstGeom prst="rect">
            <a:avLst/>
          </a:prstGeom>
        </p:spPr>
      </p:pic>
      <p:pic>
        <p:nvPicPr>
          <p:cNvPr id="13" name="Picture 12" descr="A group of people posing for the camera&#10;&#10;Description automatically generated">
            <a:extLst>
              <a:ext uri="{FF2B5EF4-FFF2-40B4-BE49-F238E27FC236}">
                <a16:creationId xmlns:a16="http://schemas.microsoft.com/office/drawing/2014/main" id="{7D6459F5-E764-4BDB-8429-0A5A463D64B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16690" y="4475041"/>
            <a:ext cx="3575310" cy="2382959"/>
          </a:xfrm>
          <a:prstGeom prst="rect">
            <a:avLst/>
          </a:prstGeom>
        </p:spPr>
      </p:pic>
      <p:pic>
        <p:nvPicPr>
          <p:cNvPr id="15" name="Picture 14" descr="A group of people posing for a picture&#10;&#10;Description automatically generated">
            <a:extLst>
              <a:ext uri="{FF2B5EF4-FFF2-40B4-BE49-F238E27FC236}">
                <a16:creationId xmlns:a16="http://schemas.microsoft.com/office/drawing/2014/main" id="{CF149C50-CC06-40A0-B3B7-01492D191B7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475040"/>
            <a:ext cx="2840556" cy="2382959"/>
          </a:xfrm>
          <a:prstGeom prst="rect">
            <a:avLst/>
          </a:prstGeom>
        </p:spPr>
      </p:pic>
      <p:pic>
        <p:nvPicPr>
          <p:cNvPr id="19" name="Picture 18" descr="A person standing next to a glass display case&#10;&#10;Description automatically generated">
            <a:extLst>
              <a:ext uri="{FF2B5EF4-FFF2-40B4-BE49-F238E27FC236}">
                <a16:creationId xmlns:a16="http://schemas.microsoft.com/office/drawing/2014/main" id="{61DD988F-C70F-4AF0-8936-89CA14468E6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0556" y="4475038"/>
            <a:ext cx="4236375" cy="2382961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8922B4B3-6D66-473B-B430-4592170A2DDA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15415" t="45521" r="31380"/>
          <a:stretch/>
        </p:blipFill>
        <p:spPr>
          <a:xfrm>
            <a:off x="5472752" y="4470912"/>
            <a:ext cx="3143938" cy="2414383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1CA8309D-9154-48E4-A0BB-08438980F68D}"/>
              </a:ext>
            </a:extLst>
          </p:cNvPr>
          <p:cNvSpPr txBox="1"/>
          <p:nvPr/>
        </p:nvSpPr>
        <p:spPr>
          <a:xfrm>
            <a:off x="916218" y="990965"/>
            <a:ext cx="765497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 BTECH National Diploma in Media: Moving Image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5A76251A-3AC0-4273-87CA-1DB052859B27}"/>
              </a:ext>
            </a:extLst>
          </p:cNvPr>
          <p:cNvSpPr txBox="1"/>
          <p:nvPr/>
        </p:nvSpPr>
        <p:spPr>
          <a:xfrm>
            <a:off x="916217" y="1530036"/>
            <a:ext cx="564835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- 12 Years experience in 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Music Events Management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695A009C-2F2F-4DC0-B5CC-EE07F583F3C3}"/>
              </a:ext>
            </a:extLst>
          </p:cNvPr>
          <p:cNvSpPr txBox="1"/>
          <p:nvPr/>
        </p:nvSpPr>
        <p:spPr>
          <a:xfrm>
            <a:off x="1011754" y="2383540"/>
            <a:ext cx="665828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- 2 Events Businesses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CFA21F2D-97E6-4C76-8F2A-08E3628EA06B}"/>
              </a:ext>
            </a:extLst>
          </p:cNvPr>
          <p:cNvSpPr txBox="1"/>
          <p:nvPr/>
        </p:nvSpPr>
        <p:spPr>
          <a:xfrm>
            <a:off x="916217" y="3005874"/>
            <a:ext cx="61607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 Applied to University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423159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  <p:bldP spid="25" grpId="0"/>
      <p:bldP spid="2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A43661-30C7-4A69-811A-C0277CA8BFA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6904" y="3234520"/>
            <a:ext cx="10058400" cy="900752"/>
          </a:xfrm>
        </p:spPr>
        <p:txBody>
          <a:bodyPr>
            <a:normAutofit fontScale="90000"/>
          </a:bodyPr>
          <a:lstStyle/>
          <a:p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E1213A7-3DD5-4026-BA88-D2CABA5BDF1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97280" y="318811"/>
            <a:ext cx="10058400" cy="1143000"/>
          </a:xfrm>
        </p:spPr>
        <p:txBody>
          <a:bodyPr/>
          <a:lstStyle/>
          <a:p>
            <a:r>
              <a:rPr lang="en-GB" dirty="0"/>
              <a:t>Why do a work placement?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8264841-8F3F-4539-ABEA-1F878C7920C0}"/>
              </a:ext>
            </a:extLst>
          </p:cNvPr>
          <p:cNvSpPr txBox="1"/>
          <p:nvPr/>
        </p:nvSpPr>
        <p:spPr>
          <a:xfrm>
            <a:off x="646904" y="1757192"/>
            <a:ext cx="79020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 Learning new skills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B4867C0-530E-465E-B717-D6275B86867B}"/>
              </a:ext>
            </a:extLst>
          </p:cNvPr>
          <p:cNvSpPr txBox="1"/>
          <p:nvPr/>
        </p:nvSpPr>
        <p:spPr>
          <a:xfrm>
            <a:off x="646904" y="2127367"/>
            <a:ext cx="43536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 Improving your CV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F6AA1E6-CB28-45DD-9320-05136745841C}"/>
              </a:ext>
            </a:extLst>
          </p:cNvPr>
          <p:cNvSpPr txBox="1"/>
          <p:nvPr/>
        </p:nvSpPr>
        <p:spPr>
          <a:xfrm>
            <a:off x="646904" y="2545748"/>
            <a:ext cx="69603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 A stepping stone to paid work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E94D17D-8EF1-4346-BB55-40153A8E68B1}"/>
              </a:ext>
            </a:extLst>
          </p:cNvPr>
          <p:cNvSpPr txBox="1"/>
          <p:nvPr/>
        </p:nvSpPr>
        <p:spPr>
          <a:xfrm>
            <a:off x="551369" y="3019591"/>
            <a:ext cx="928866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 Learning about yourself using reflective development techniques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75B14E8-93D9-4A55-B74B-99501048281B}"/>
              </a:ext>
            </a:extLst>
          </p:cNvPr>
          <p:cNvSpPr txBox="1"/>
          <p:nvPr/>
        </p:nvSpPr>
        <p:spPr>
          <a:xfrm>
            <a:off x="551369" y="3557685"/>
            <a:ext cx="813406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 Deciding what direction to take next</a:t>
            </a:r>
            <a:endParaRPr lang="en-GB" dirty="0"/>
          </a:p>
          <a:p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F01AF5C-D6D4-4534-B9F0-E734F2D30571}"/>
              </a:ext>
            </a:extLst>
          </p:cNvPr>
          <p:cNvSpPr txBox="1"/>
          <p:nvPr/>
        </p:nvSpPr>
        <p:spPr>
          <a:xfrm>
            <a:off x="736981" y="953136"/>
            <a:ext cx="781197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According to Work Placements – A Survival Guide For Students </a:t>
            </a:r>
            <a:r>
              <a:rPr lang="en-GB" dirty="0"/>
              <a:t>(</a:t>
            </a:r>
            <a:r>
              <a:rPr lang="en-GB" dirty="0" err="1"/>
              <a:t>Fanthome</a:t>
            </a:r>
            <a:r>
              <a:rPr lang="en-GB" dirty="0"/>
              <a:t>, 2004)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 work placements have various benefits including: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7563127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97D56543-1416-467F-A58A-F82C4277731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36320" y="187452"/>
            <a:ext cx="10058400" cy="1143000"/>
          </a:xfrm>
        </p:spPr>
        <p:txBody>
          <a:bodyPr/>
          <a:lstStyle/>
          <a:p>
            <a:r>
              <a:rPr lang="en-GB" dirty="0"/>
              <a:t>The future of events, what skills do I need?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EA0E575-284A-4616-B3AA-C42784AFD20F}"/>
              </a:ext>
            </a:extLst>
          </p:cNvPr>
          <p:cNvSpPr txBox="1"/>
          <p:nvPr/>
        </p:nvSpPr>
        <p:spPr>
          <a:xfrm>
            <a:off x="1036320" y="758952"/>
            <a:ext cx="78447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-You don’t need qualifications to become an Event Manager although they might help!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B15DECD-94E3-4DA6-871E-42C84748B2AA}"/>
              </a:ext>
            </a:extLst>
          </p:cNvPr>
          <p:cNvSpPr txBox="1"/>
          <p:nvPr/>
        </p:nvSpPr>
        <p:spPr>
          <a:xfrm>
            <a:off x="1036320" y="1279376"/>
            <a:ext cx="77165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- A lot of Event Manager job adverts ask that candidates have a degree, experience or both!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CC56236-B8BA-4F48-872A-48D816AACB48}"/>
              </a:ext>
            </a:extLst>
          </p:cNvPr>
          <p:cNvSpPr txBox="1"/>
          <p:nvPr/>
        </p:nvSpPr>
        <p:spPr>
          <a:xfrm>
            <a:off x="1097280" y="2117742"/>
            <a:ext cx="778381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Professional Bodies:</a:t>
            </a:r>
          </a:p>
          <a:p>
            <a:r>
              <a:rPr lang="en-GB" dirty="0"/>
              <a:t>Association of Event Organisers </a:t>
            </a:r>
          </a:p>
          <a:p>
            <a:r>
              <a:rPr lang="en-GB" dirty="0"/>
              <a:t>Eventia</a:t>
            </a:r>
            <a:br>
              <a:rPr lang="en-GB" dirty="0"/>
            </a:br>
            <a:r>
              <a:rPr lang="en-GB" dirty="0"/>
              <a:t>Equity</a:t>
            </a:r>
          </a:p>
          <a:p>
            <a:r>
              <a:rPr lang="en-GB" dirty="0"/>
              <a:t>(Nationalcareers.service.gov.uk, 2019)</a:t>
            </a:r>
          </a:p>
        </p:txBody>
      </p:sp>
    </p:spTree>
    <p:extLst>
      <p:ext uri="{BB962C8B-B14F-4D97-AF65-F5344CB8AC3E}">
        <p14:creationId xmlns:p14="http://schemas.microsoft.com/office/powerpoint/2010/main" val="38365215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FA519A3D-2FAE-4614-A7D7-921C7F37D5A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66800" y="346108"/>
            <a:ext cx="10058400" cy="418167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Why do I want to complete a work placement?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80AEE09-8EA8-4AC8-A5B2-C1DF4FF786E6}"/>
              </a:ext>
            </a:extLst>
          </p:cNvPr>
          <p:cNvSpPr txBox="1"/>
          <p:nvPr/>
        </p:nvSpPr>
        <p:spPr>
          <a:xfrm>
            <a:off x="1665027" y="1173707"/>
            <a:ext cx="11259403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- Try working in different sectors of Events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E8ED6C8-F175-4F0E-BF27-FB9EE28343C1}"/>
              </a:ext>
            </a:extLst>
          </p:cNvPr>
          <p:cNvSpPr txBox="1"/>
          <p:nvPr/>
        </p:nvSpPr>
        <p:spPr>
          <a:xfrm>
            <a:off x="1665027" y="1402599"/>
            <a:ext cx="855714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- Networking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D9EEA3B-A556-400A-86E9-2C9B6EC640C9}"/>
              </a:ext>
            </a:extLst>
          </p:cNvPr>
          <p:cNvSpPr txBox="1"/>
          <p:nvPr/>
        </p:nvSpPr>
        <p:spPr>
          <a:xfrm>
            <a:off x="1665027" y="2196864"/>
            <a:ext cx="782016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According To Creative Choices “A good event manager has a big book of contacts, covering all possibilities” </a:t>
            </a:r>
            <a:r>
              <a:rPr lang="en-GB" dirty="0"/>
              <a:t>(</a:t>
            </a:r>
            <a:r>
              <a:rPr lang="en-GB" dirty="0" err="1"/>
              <a:t>Alchin</a:t>
            </a:r>
            <a:r>
              <a:rPr lang="en-GB" dirty="0"/>
              <a:t>, 2019)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05F77A7-4E0C-4B91-AAF1-D7F56100A220}"/>
              </a:ext>
            </a:extLst>
          </p:cNvPr>
          <p:cNvSpPr txBox="1"/>
          <p:nvPr/>
        </p:nvSpPr>
        <p:spPr>
          <a:xfrm>
            <a:off x="1665027" y="3256752"/>
            <a:ext cx="855714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- Consider other events opportunities</a:t>
            </a:r>
            <a:br>
              <a:rPr lang="en-GB" dirty="0"/>
            </a:br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B0033F9-8F56-4BE3-8E60-6699F8EDD1F4}"/>
              </a:ext>
            </a:extLst>
          </p:cNvPr>
          <p:cNvSpPr txBox="1"/>
          <p:nvPr/>
        </p:nvSpPr>
        <p:spPr>
          <a:xfrm>
            <a:off x="1555844" y="3429000"/>
            <a:ext cx="95693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br>
              <a:rPr lang="en-GB" dirty="0"/>
            </a:br>
            <a:r>
              <a:rPr lang="en-GB" dirty="0"/>
              <a:t> In 2016 the music tourism industry generated an income of £4 Billion (</a:t>
            </a:r>
            <a:r>
              <a:rPr lang="en-GB" dirty="0" err="1"/>
              <a:t>Dugher</a:t>
            </a:r>
            <a:r>
              <a:rPr lang="en-GB" dirty="0"/>
              <a:t>, 2017), but it’s also a highly saturated market</a:t>
            </a:r>
          </a:p>
        </p:txBody>
      </p:sp>
    </p:spTree>
    <p:extLst>
      <p:ext uri="{BB962C8B-B14F-4D97-AF65-F5344CB8AC3E}">
        <p14:creationId xmlns:p14="http://schemas.microsoft.com/office/powerpoint/2010/main" val="4993010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/>
      <p:bldP spid="8" grpId="0"/>
      <p:bldP spid="9" grpId="0"/>
      <p:bldP spid="10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3361616B-935B-4EB3-BBFC-30B2D218BB4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97280" y="758952"/>
            <a:ext cx="10058400" cy="1143000"/>
          </a:xfrm>
        </p:spPr>
        <p:txBody>
          <a:bodyPr/>
          <a:lstStyle/>
          <a:p>
            <a:r>
              <a:rPr lang="en-GB" dirty="0"/>
              <a:t>Ironman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AAA070A-B125-4D6F-ACC0-16B13E7BED0D}"/>
              </a:ext>
            </a:extLst>
          </p:cNvPr>
          <p:cNvSpPr txBox="1"/>
          <p:nvPr/>
        </p:nvSpPr>
        <p:spPr>
          <a:xfrm>
            <a:off x="1036320" y="1330452"/>
            <a:ext cx="80248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-Triathlon race events provider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58A5BA4-41B0-4535-BE10-B4C3FF5E34B6}"/>
              </a:ext>
            </a:extLst>
          </p:cNvPr>
          <p:cNvSpPr txBox="1"/>
          <p:nvPr/>
        </p:nvSpPr>
        <p:spPr>
          <a:xfrm>
            <a:off x="1036320" y="1717286"/>
            <a:ext cx="814862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-Various placement opportunities including race steward, volunteer party organiser, VIP lounge host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4E4AC96-817C-4FA7-A72F-154B7136AAF0}"/>
              </a:ext>
            </a:extLst>
          </p:cNvPr>
          <p:cNvSpPr txBox="1"/>
          <p:nvPr/>
        </p:nvSpPr>
        <p:spPr>
          <a:xfrm>
            <a:off x="1036320" y="2459805"/>
            <a:ext cx="85107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-Working with other volunteers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E2AB4AD5-3DC8-450C-887B-740D511F9979}"/>
              </a:ext>
            </a:extLst>
          </p:cNvPr>
          <p:cNvSpPr/>
          <p:nvPr/>
        </p:nvSpPr>
        <p:spPr>
          <a:xfrm>
            <a:off x="1097279" y="3705698"/>
            <a:ext cx="662735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- Team Building              -Marketing                          -Leadership </a:t>
            </a:r>
            <a:br>
              <a:rPr lang="en-GB" dirty="0"/>
            </a:br>
            <a:r>
              <a:rPr lang="en-GB" dirty="0"/>
              <a:t>- Networking                 - Communication                 - Administration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6BA9D60-AD05-4F93-9C36-0CCA67051BF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40760" y="3115694"/>
            <a:ext cx="6340390" cy="542591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7AFACB1-B16D-4BBD-974D-77453BF46C21}"/>
              </a:ext>
            </a:extLst>
          </p:cNvPr>
          <p:cNvSpPr txBox="1"/>
          <p:nvPr/>
        </p:nvSpPr>
        <p:spPr>
          <a:xfrm>
            <a:off x="1240760" y="4749421"/>
            <a:ext cx="30309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(Ironman.com, n.d.)</a:t>
            </a:r>
          </a:p>
        </p:txBody>
      </p:sp>
    </p:spTree>
    <p:extLst>
      <p:ext uri="{BB962C8B-B14F-4D97-AF65-F5344CB8AC3E}">
        <p14:creationId xmlns:p14="http://schemas.microsoft.com/office/powerpoint/2010/main" val="3204798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6B7FEE3F-F904-426F-B83F-E8C5FDE5993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66800" y="250573"/>
            <a:ext cx="10058400" cy="1143000"/>
          </a:xfrm>
        </p:spPr>
        <p:txBody>
          <a:bodyPr/>
          <a:lstStyle/>
          <a:p>
            <a:r>
              <a:rPr lang="en-GB" dirty="0"/>
              <a:t>British red cross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B2446DD-1507-4975-970D-5ABC6261A8E9}"/>
              </a:ext>
            </a:extLst>
          </p:cNvPr>
          <p:cNvSpPr txBox="1"/>
          <p:nvPr/>
        </p:nvSpPr>
        <p:spPr>
          <a:xfrm>
            <a:off x="1066800" y="1024241"/>
            <a:ext cx="58002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- Charity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845ABFB-7A88-4DB4-8773-602CE1D563C6}"/>
              </a:ext>
            </a:extLst>
          </p:cNvPr>
          <p:cNvSpPr txBox="1"/>
          <p:nvPr/>
        </p:nvSpPr>
        <p:spPr>
          <a:xfrm>
            <a:off x="1005384" y="1393573"/>
            <a:ext cx="59231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- Help people in crisis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391655A-B5E7-4584-867E-5C8B21DB1BA7}"/>
              </a:ext>
            </a:extLst>
          </p:cNvPr>
          <p:cNvSpPr txBox="1"/>
          <p:nvPr/>
        </p:nvSpPr>
        <p:spPr>
          <a:xfrm flipH="1">
            <a:off x="1005384" y="1797909"/>
            <a:ext cx="45488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- London Based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28129DB-A1C7-469A-9896-3148947020F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6800" y="2634609"/>
            <a:ext cx="6340390" cy="542591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08F66D4-CAC8-48BC-9A4B-00B16DADE60C}"/>
              </a:ext>
            </a:extLst>
          </p:cNvPr>
          <p:cNvSpPr txBox="1"/>
          <p:nvPr/>
        </p:nvSpPr>
        <p:spPr>
          <a:xfrm>
            <a:off x="1066800" y="3057099"/>
            <a:ext cx="77223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en-GB" dirty="0"/>
              <a:t>PR                               -Customer services                         -Time-keeping</a:t>
            </a:r>
          </a:p>
          <a:p>
            <a:r>
              <a:rPr lang="en-GB" dirty="0"/>
              <a:t>- Creativity                     - Writing                                            - Practical Skills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05A80B4-0FD6-44B0-89C9-0B49902AED0B}"/>
              </a:ext>
            </a:extLst>
          </p:cNvPr>
          <p:cNvSpPr/>
          <p:nvPr/>
        </p:nvSpPr>
        <p:spPr>
          <a:xfrm>
            <a:off x="1005384" y="5279761"/>
            <a:ext cx="209563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(Linkedin.com, 2019)</a:t>
            </a:r>
          </a:p>
        </p:txBody>
      </p:sp>
    </p:spTree>
    <p:extLst>
      <p:ext uri="{BB962C8B-B14F-4D97-AF65-F5344CB8AC3E}">
        <p14:creationId xmlns:p14="http://schemas.microsoft.com/office/powerpoint/2010/main" val="38830738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  <p:bldP spid="6" grpId="0"/>
      <p:bldP spid="9" grpId="0"/>
      <p:bldP spid="1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A8709391-D560-4888-B069-608E7A196A3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97280" y="373403"/>
            <a:ext cx="10058400" cy="1143000"/>
          </a:xfrm>
        </p:spPr>
        <p:txBody>
          <a:bodyPr/>
          <a:lstStyle/>
          <a:p>
            <a:r>
              <a:rPr lang="en-GB" dirty="0"/>
              <a:t>Social enterprise exchange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713AB66-F542-4BD0-8FAB-DD850865C9B3}"/>
              </a:ext>
            </a:extLst>
          </p:cNvPr>
          <p:cNvSpPr txBox="1"/>
          <p:nvPr/>
        </p:nvSpPr>
        <p:spPr>
          <a:xfrm>
            <a:off x="1097280" y="850028"/>
            <a:ext cx="90757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- Support social enterprises with business support and networking events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5D65ABF-FB8A-42AA-AE9B-6DBF22B26FE6}"/>
              </a:ext>
            </a:extLst>
          </p:cNvPr>
          <p:cNvSpPr txBox="1"/>
          <p:nvPr/>
        </p:nvSpPr>
        <p:spPr>
          <a:xfrm>
            <a:off x="1097280" y="1314235"/>
            <a:ext cx="75963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- Managed by a group of social enterprise partners within the Sheffield network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EA765F6-4557-41EB-8772-15D131974B09}"/>
              </a:ext>
            </a:extLst>
          </p:cNvPr>
          <p:cNvSpPr txBox="1"/>
          <p:nvPr/>
        </p:nvSpPr>
        <p:spPr>
          <a:xfrm>
            <a:off x="1097280" y="1808362"/>
            <a:ext cx="7309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- Running a Social Enterprise myself, I have an interest in these types of events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CD9759B-603A-4E51-A07E-A70CAC498433}"/>
              </a:ext>
            </a:extLst>
          </p:cNvPr>
          <p:cNvSpPr txBox="1"/>
          <p:nvPr/>
        </p:nvSpPr>
        <p:spPr>
          <a:xfrm>
            <a:off x="1097280" y="2302489"/>
            <a:ext cx="730974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- Some of the Social Enterprise Partners are creative organisations so would be motivational to work with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1D880E3-8163-421A-A61C-DD01D931C857}"/>
              </a:ext>
            </a:extLst>
          </p:cNvPr>
          <p:cNvSpPr txBox="1"/>
          <p:nvPr/>
        </p:nvSpPr>
        <p:spPr>
          <a:xfrm>
            <a:off x="1097280" y="3228945"/>
            <a:ext cx="627797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Skills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AE6766D-EBB2-43DD-A11E-53C05BC55DA3}"/>
              </a:ext>
            </a:extLst>
          </p:cNvPr>
          <p:cNvSpPr txBox="1"/>
          <p:nvPr/>
        </p:nvSpPr>
        <p:spPr>
          <a:xfrm>
            <a:off x="1097280" y="3753134"/>
            <a:ext cx="861992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- Communication                  -Networking                       -Problem-solving</a:t>
            </a:r>
            <a:br>
              <a:rPr lang="en-GB" dirty="0"/>
            </a:br>
            <a:r>
              <a:rPr lang="en-GB" dirty="0"/>
              <a:t>- Organisation                      - Time-keeping                    - Multitasking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C350168-FB33-4017-9615-B98BA428AE1F}"/>
              </a:ext>
            </a:extLst>
          </p:cNvPr>
          <p:cNvSpPr txBox="1"/>
          <p:nvPr/>
        </p:nvSpPr>
        <p:spPr>
          <a:xfrm>
            <a:off x="1097280" y="4858603"/>
            <a:ext cx="59040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(Socentxchange.net, n.d.)</a:t>
            </a:r>
          </a:p>
        </p:txBody>
      </p:sp>
    </p:spTree>
    <p:extLst>
      <p:ext uri="{BB962C8B-B14F-4D97-AF65-F5344CB8AC3E}">
        <p14:creationId xmlns:p14="http://schemas.microsoft.com/office/powerpoint/2010/main" val="14476205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A391C3-EFB5-47B3-A435-1297C3AF0F5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87439" y="1054085"/>
            <a:ext cx="10058400" cy="3668041"/>
          </a:xfrm>
        </p:spPr>
        <p:txBody>
          <a:bodyPr>
            <a:normAutofit/>
          </a:bodyPr>
          <a:lstStyle/>
          <a:p>
            <a:r>
              <a:rPr lang="en-GB" sz="2800" dirty="0"/>
              <a:t>If I was going to apply for any placement it would be Social Enterprise Exchange, because….</a:t>
            </a:r>
            <a:br>
              <a:rPr lang="en-GB" sz="2800" dirty="0"/>
            </a:br>
            <a:br>
              <a:rPr lang="en-GB" sz="2800" dirty="0"/>
            </a:br>
            <a:br>
              <a:rPr lang="en-GB" sz="2800" dirty="0"/>
            </a:br>
            <a:br>
              <a:rPr lang="en-GB" sz="2800" dirty="0"/>
            </a:br>
            <a:br>
              <a:rPr lang="en-GB" sz="2800" dirty="0"/>
            </a:br>
            <a:br>
              <a:rPr lang="en-GB" sz="2800" dirty="0"/>
            </a:br>
            <a:br>
              <a:rPr lang="en-GB" sz="2800" dirty="0"/>
            </a:br>
            <a:endParaRPr lang="en-GB" sz="28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B1EA9E8-563B-46F3-91FE-465C0F2076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97280" y="346107"/>
            <a:ext cx="10058400" cy="1143000"/>
          </a:xfrm>
        </p:spPr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27A0A5D-C91D-4A41-BBBB-A1E1F5EF7AB1}"/>
              </a:ext>
            </a:extLst>
          </p:cNvPr>
          <p:cNvSpPr txBox="1"/>
          <p:nvPr/>
        </p:nvSpPr>
        <p:spPr>
          <a:xfrm>
            <a:off x="1255594" y="3759117"/>
            <a:ext cx="964896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+mj-lt"/>
              </a:rPr>
              <a:t>I’d still like to explore further options before I make a final decision</a:t>
            </a:r>
          </a:p>
        </p:txBody>
      </p:sp>
    </p:spTree>
    <p:extLst>
      <p:ext uri="{BB962C8B-B14F-4D97-AF65-F5344CB8AC3E}">
        <p14:creationId xmlns:p14="http://schemas.microsoft.com/office/powerpoint/2010/main" val="23952325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1348D9-60AE-40E1-87D3-A0664F6C74D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78916" y="288787"/>
            <a:ext cx="1005840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Thank You!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B84BDB1-6D32-43FD-AC4D-368A8FC868F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925136" y="4631504"/>
            <a:ext cx="3349119" cy="1143000"/>
          </a:xfrm>
        </p:spPr>
        <p:txBody>
          <a:bodyPr/>
          <a:lstStyle/>
          <a:p>
            <a:r>
              <a:rPr lang="en-GB" dirty="0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188344598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D4D3CE-506D-4EE2-818C-907DBB9578D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9681" y="1009934"/>
            <a:ext cx="10060675" cy="4490113"/>
          </a:xfrm>
        </p:spPr>
        <p:txBody>
          <a:bodyPr>
            <a:normAutofit fontScale="90000"/>
          </a:bodyPr>
          <a:lstStyle/>
          <a:p>
            <a:b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References:</a:t>
            </a:r>
            <a:b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300" dirty="0" err="1">
                <a:latin typeface="Arial" panose="020B0604020202020204" pitchFamily="34" charset="0"/>
                <a:cs typeface="Arial" panose="020B0604020202020204" pitchFamily="34" charset="0"/>
              </a:rPr>
              <a:t>Alchin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, J. (2019). </a:t>
            </a:r>
            <a:r>
              <a:rPr lang="en-GB" sz="1300" i="1" dirty="0">
                <a:latin typeface="Arial" panose="020B0604020202020204" pitchFamily="34" charset="0"/>
                <a:cs typeface="Arial" panose="020B0604020202020204" pitchFamily="34" charset="0"/>
              </a:rPr>
              <a:t>Event manager | Creative &amp; Cultural Skills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. [online] Ccskills.org.uk. Available at: https://ccskills.org.uk/careers/advice/article/event-manager [Accessed 19 Nov. 2019].</a:t>
            </a:r>
            <a:b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300" dirty="0" err="1">
                <a:latin typeface="Arial" panose="020B0604020202020204" pitchFamily="34" charset="0"/>
                <a:cs typeface="Arial" panose="020B0604020202020204" pitchFamily="34" charset="0"/>
              </a:rPr>
              <a:t>Dugher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, M. (2017). </a:t>
            </a:r>
            <a:r>
              <a:rPr lang="en-GB" sz="1300" i="1" dirty="0">
                <a:latin typeface="Arial" panose="020B0604020202020204" pitchFamily="34" charset="0"/>
                <a:cs typeface="Arial" panose="020B0604020202020204" pitchFamily="34" charset="0"/>
              </a:rPr>
              <a:t>Wish you were here 2017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. [</a:t>
            </a:r>
            <a:r>
              <a:rPr lang="en-GB" sz="1300" dirty="0" err="1">
                <a:latin typeface="Arial" panose="020B0604020202020204" pitchFamily="34" charset="0"/>
                <a:cs typeface="Arial" panose="020B0604020202020204" pitchFamily="34" charset="0"/>
              </a:rPr>
              <a:t>ebook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] UK Music, pp.6-8. Available at: https://www.ukmusic.org/assets/general/Report_WYWH_17.pdf [Accessed 19 Nov. 2019].</a:t>
            </a:r>
            <a:b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300" dirty="0" err="1">
                <a:latin typeface="Arial" panose="020B0604020202020204" pitchFamily="34" charset="0"/>
                <a:cs typeface="Arial" panose="020B0604020202020204" pitchFamily="34" charset="0"/>
              </a:rPr>
              <a:t>Fanthome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, C. (2004). </a:t>
            </a:r>
            <a:r>
              <a:rPr lang="en-GB" sz="1300" i="1" dirty="0">
                <a:latin typeface="Arial" panose="020B0604020202020204" pitchFamily="34" charset="0"/>
                <a:cs typeface="Arial" panose="020B0604020202020204" pitchFamily="34" charset="0"/>
              </a:rPr>
              <a:t>Work Placements - a Survival Guide for Students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. London: Red Globe Press, pp.1-7.</a:t>
            </a:r>
            <a:b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Ironman.com. (n.d.). IRONMAN. [online] Available at: https://www.ironman.com/ [Accessed 19 Nov. 2019].</a:t>
            </a:r>
            <a:b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Linkedin.com. (2019). </a:t>
            </a:r>
            <a:r>
              <a:rPr lang="en-GB" sz="1300" i="1" dirty="0">
                <a:latin typeface="Arial" panose="020B0604020202020204" pitchFamily="34" charset="0"/>
                <a:cs typeface="Arial" panose="020B0604020202020204" pitchFamily="34" charset="0"/>
              </a:rPr>
              <a:t>British Red Cross hiring Safe Women in Migration - Event Assistant Intern in London, GB | LinkedIn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. [online] Available at: https://www.linkedin.com/jobs/view/safe-women-in-migration-event-assistant-intern-at-british-red-cross-1613294982/ [Accessed 19 Nov. 2019].</a:t>
            </a:r>
            <a:b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Nationalcareers.service.gov.uk. (2019). </a:t>
            </a:r>
            <a:r>
              <a:rPr lang="en-GB" sz="1300" i="1" dirty="0">
                <a:latin typeface="Arial" panose="020B0604020202020204" pitchFamily="34" charset="0"/>
                <a:cs typeface="Arial" panose="020B0604020202020204" pitchFamily="34" charset="0"/>
              </a:rPr>
              <a:t>Events manager | Explore careers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. [online] Available at: https://nationalcareers.service.gov.uk/job-profiles/events-manager [Accessed 19 Nov. 2019].</a:t>
            </a:r>
            <a:b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Socentxchange.net. (n.d.). </a:t>
            </a:r>
            <a:r>
              <a:rPr lang="en-GB" sz="1300" i="1" dirty="0">
                <a:latin typeface="Arial" panose="020B0604020202020204" pitchFamily="34" charset="0"/>
                <a:cs typeface="Arial" panose="020B0604020202020204" pitchFamily="34" charset="0"/>
              </a:rPr>
              <a:t>About – Social Enterprise Exchange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. [online] Available at: http://www.socentxchange.net/about/ [Accessed 19 Nov. 2019].</a:t>
            </a:r>
            <a:b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800" dirty="0"/>
            </a:br>
            <a:br>
              <a:rPr lang="en-GB" sz="1800" dirty="0"/>
            </a:br>
            <a:br>
              <a:rPr lang="en-GB" sz="1800" dirty="0"/>
            </a:br>
            <a:br>
              <a:rPr lang="en-GB" sz="1800" dirty="0"/>
            </a:br>
            <a:br>
              <a:rPr lang="en-GB" sz="1800" dirty="0"/>
            </a:br>
            <a:br>
              <a:rPr lang="en-GB" sz="1800" dirty="0"/>
            </a:br>
            <a:br>
              <a:rPr lang="en-GB" sz="1800" dirty="0"/>
            </a:br>
            <a:br>
              <a:rPr lang="en-GB" sz="1800" dirty="0"/>
            </a:b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2754009421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VTI">
  <a:themeElements>
    <a:clrScheme name="AnalogousFromLightSeed_2SEEDS">
      <a:dk1>
        <a:srgbClr val="000000"/>
      </a:dk1>
      <a:lt1>
        <a:srgbClr val="FFFFFF"/>
      </a:lt1>
      <a:dk2>
        <a:srgbClr val="412A24"/>
      </a:dk2>
      <a:lt2>
        <a:srgbClr val="E8E3E2"/>
      </a:lt2>
      <a:accent1>
        <a:srgbClr val="72AEA2"/>
      </a:accent1>
      <a:accent2>
        <a:srgbClr val="62ACC2"/>
      </a:accent2>
      <a:accent3>
        <a:srgbClr val="88A2D2"/>
      </a:accent3>
      <a:accent4>
        <a:srgbClr val="C87085"/>
      </a:accent4>
      <a:accent5>
        <a:srgbClr val="D09183"/>
      </a:accent5>
      <a:accent6>
        <a:srgbClr val="C19C65"/>
      </a:accent6>
      <a:hlink>
        <a:srgbClr val="AB7464"/>
      </a:hlink>
      <a:folHlink>
        <a:srgbClr val="7F7F7F"/>
      </a:folHlink>
    </a:clrScheme>
    <a:fontScheme name="Retrospect">
      <a:majorFont>
        <a:latin typeface="Garamond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aramond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608</TotalTime>
  <Words>389</Words>
  <Application>Microsoft Office PowerPoint</Application>
  <PresentationFormat>Widescreen</PresentationFormat>
  <Paragraphs>58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DejaVu Sans</vt:lpstr>
      <vt:lpstr>Garamond</vt:lpstr>
      <vt:lpstr>RetrospectVTI</vt:lpstr>
      <vt:lpstr>Professional Development for Placement  M5X02092  </vt:lpstr>
      <vt:lpstr>PowerPoint Presentation</vt:lpstr>
      <vt:lpstr>      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If I was going to apply for any placement it would be Social Enterprise Exchange, because….       </vt:lpstr>
      <vt:lpstr>Thank You!</vt:lpstr>
      <vt:lpstr>  References:  Alchin, J. (2019). Event manager | Creative &amp; Cultural Skills. [online] Ccskills.org.uk. Available at: https://ccskills.org.uk/careers/advice/article/event-manager [Accessed 19 Nov. 2019].  Dugher, M. (2017). Wish you were here 2017. [ebook] UK Music, pp.6-8. Available at: https://www.ukmusic.org/assets/general/Report_WYWH_17.pdf [Accessed 19 Nov. 2019].  Fanthome, C. (2004). Work Placements - a Survival Guide for Students. London: Red Globe Press, pp.1-7.  Ironman.com. (n.d.). IRONMAN. [online] Available at: https://www.ironman.com/ [Accessed 19 Nov. 2019].  Linkedin.com. (2019). British Red Cross hiring Safe Women in Migration - Event Assistant Intern in London, GB | LinkedIn. [online] Available at: https://www.linkedin.com/jobs/view/safe-women-in-migration-event-assistant-intern-at-british-red-cross-1613294982/ [Accessed 19 Nov. 2019].  Nationalcareers.service.gov.uk. (2019). Events manager | Explore careers. [online] Available at: https://nationalcareers.service.gov.uk/job-profiles/events-manager [Accessed 19 Nov. 2019].  Socentxchange.net. (n.d.). About – Social Enterprise Exchange. [online] Available at: http://www.socentxchange.net/about/ [Accessed 19 Nov. 2019].       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Natalie Beard (1807949)</dc:creator>
  <cp:lastModifiedBy>Natalie Beard (1807949)</cp:lastModifiedBy>
  <cp:revision>31</cp:revision>
  <dcterms:created xsi:type="dcterms:W3CDTF">2019-11-18T17:22:52Z</dcterms:created>
  <dcterms:modified xsi:type="dcterms:W3CDTF">2019-11-19T03:31:46Z</dcterms:modified>
</cp:coreProperties>
</file>