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57"/>
  </p:notesMasterIdLst>
  <p:sldIdLst>
    <p:sldId id="266" r:id="rId26"/>
    <p:sldId id="271" r:id="rId27"/>
    <p:sldId id="272" r:id="rId28"/>
    <p:sldId id="273" r:id="rId29"/>
    <p:sldId id="280" r:id="rId30"/>
    <p:sldId id="274" r:id="rId31"/>
    <p:sldId id="281" r:id="rId32"/>
    <p:sldId id="275" r:id="rId33"/>
    <p:sldId id="282" r:id="rId34"/>
    <p:sldId id="283" r:id="rId35"/>
    <p:sldId id="284" r:id="rId36"/>
    <p:sldId id="285" r:id="rId37"/>
    <p:sldId id="276" r:id="rId38"/>
    <p:sldId id="277" r:id="rId39"/>
    <p:sldId id="286" r:id="rId40"/>
    <p:sldId id="287" r:id="rId41"/>
    <p:sldId id="289" r:id="rId42"/>
    <p:sldId id="288" r:id="rId43"/>
    <p:sldId id="291" r:id="rId44"/>
    <p:sldId id="296" r:id="rId45"/>
    <p:sldId id="292" r:id="rId46"/>
    <p:sldId id="290" r:id="rId47"/>
    <p:sldId id="294" r:id="rId48"/>
    <p:sldId id="298" r:id="rId49"/>
    <p:sldId id="295" r:id="rId50"/>
    <p:sldId id="297" r:id="rId51"/>
    <p:sldId id="293" r:id="rId52"/>
    <p:sldId id="299" r:id="rId53"/>
    <p:sldId id="300" r:id="rId54"/>
    <p:sldId id="301" r:id="rId55"/>
    <p:sldId id="279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38" autoAdjust="0"/>
  </p:normalViewPr>
  <p:slideViewPr>
    <p:cSldViewPr snapToGrid="0">
      <p:cViewPr varScale="1">
        <p:scale>
          <a:sx n="106" d="100"/>
          <a:sy n="106" d="100"/>
        </p:scale>
        <p:origin x="79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slide" Target="slides/slide1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tableStyles" Target="tableStyle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9099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114A2C-2B1D-161C-3890-CE743806F0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E5966B-B673-6ADD-A310-67E372D53A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C8CD22-9814-3646-0125-7A46B71F8E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8132AB-3AC1-094E-A1DB-ECEE08D0B3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4477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8883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D36609-2174-7ABD-5B90-79390EAD5C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511C12-B196-916F-65D0-45D4693F13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6547A1-E700-9DA0-4DA0-762E7524D5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874FFE-CF1B-7429-F42D-06D854B684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3394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608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C3273C-8947-8AB9-4C7C-BD9EE128C6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4E115E-19F9-CA5A-35FA-BD5E87C82B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542482-8A62-71E4-41AA-1BF7623EF8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1FA7C8-CFA7-9214-FA2E-8E8A9ED7A3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7258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6D006D-B988-0F44-D145-C666C9EC53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B7BDBF-1656-CBE9-1941-EF0DBA73D5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3D4F76-4FAD-19DB-3A9A-1EAB485C39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56AD53-445D-0873-FFAB-45F48D868F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9663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C2F281-7799-8BF4-6622-4DC4DD00BE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602450-3DB4-9754-3B8C-D34921E3E6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0DF1CF-FF09-73C6-0201-015FC281FB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AA1A8C-D990-3067-B6C7-68F3D2AFC9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0135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6602F2-4F7E-B894-3641-6ECC5C5FD9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16245D-F9AE-E472-6C84-7D61ABA3F5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68550D-4C2A-5E5D-C0F1-01018AB52D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4FC1D0-7D88-4063-483D-B7631C6AC6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7686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7513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324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F06A01-DB34-7310-EE3E-5F8AB2A310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BCF894-94F2-6E99-443C-CD880323A0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6909BA-33FB-1FA5-86FE-6567FE0815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F8500A-9001-A4F0-C2C8-3CD13141D4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9974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5DD521-6192-8B2F-7B16-16F6631853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854AAF-BFA5-1E23-0BD0-7007A1CAC0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0818DF-CB93-2D69-AFC6-6B213DC66E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CA0157-6C6C-5A90-F992-DDD049FE18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8005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CD088A-F4AD-7CD9-56CE-A0F375B66D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8D1139-1F07-0782-6C88-DDA72BA464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B5F41E-CCBA-0640-3BC6-B0C29EAE84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137056-5EE2-3D44-FACA-A24DB1370E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3774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5E57B1-3188-7D59-A98F-24081CAF7A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A4551E-8AA3-35D8-0CD9-FAF8FCF69A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CC7870-639D-F570-EBDA-1311CA57A3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286942-5746-189A-9119-553EC9C9C1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0045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BDDDA2-C03A-2C74-49B7-52746022C3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A9456A-3346-2C8F-8A85-F9C49F85DC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45CE55-9391-F802-90D8-0C9281F4A1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7F431B-87EB-A7F9-F696-5F8530C3DC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5913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573CF4-0251-4A12-671B-FB7D53FC1C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FC91C2-AA8E-EFD8-019F-4D5B121CD7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A1B3CF-F42E-40FA-8AC9-5047DF8123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C99064-786A-CCE8-A138-3D73DF84CC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8385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285D06-BF25-58AC-F2F4-691C4BDD17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4FC65B-6A5A-4CBB-AD54-920240CD36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C90FA6-1EB7-F9B1-A00B-F7CD171BB0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3BECA7-7870-0CEC-EC7B-31B4176580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61873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DC4875-1757-4A01-C4FD-2A25FA2F3C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26A625-CD05-F30A-C0B7-FA24598C66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13F76A-B8A6-885A-020E-A2AC373D38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2B5091-C122-7627-0250-81E14B3896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5406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888B50-A1AC-F5C3-28EB-6A11AF23A3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1436EB-0AD4-C1F4-8ADF-B689D36C8D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A8C8CF-057F-90EF-B2B2-CD27F7013E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Assertions together build a web of facts.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AFC1AC-A11A-43FD-70F7-E3E4A1FDFD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41687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FD1F84-5AA9-579F-C581-20D46FB4B1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937722-623C-4131-4DEF-49C1093020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DB8AF1-31C0-B360-6DA4-45447DC0C3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Assertions together build a web of facts.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16B83-B794-C3BB-6918-A3C94EDCA0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23670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498B44-31BD-25C0-0F58-287C097777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617ED6-52D6-2C04-1A46-9620DB4BCC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01D0E8-347F-0431-0320-DB1B89D713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BF4CC7-72B2-97E3-8774-2177B43F3EA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78671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5DBE7-76E7-4893-4BAA-3758DFE3E6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5E015F-A939-81EC-1124-6213A0610F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51AC52-DE9A-3D4E-D65C-F767F23826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C50BE4-DA54-6CCA-E07F-347EA8E5A4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71645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5EED73-00F8-A190-46ED-2EEE6408C5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BC4B2A-584C-4CD8-343B-6804DCEF83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223938-5358-1BC2-B441-736BDE5AB6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0481D0-113F-8A48-F08C-470F558B19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5962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3E5FD6-7FAA-AD24-6677-855BBC2CE3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45C07E-5308-CB28-2149-E6BD12ACCC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CE18DE-5DE7-DA33-D11C-3676ECABAD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B6FD69-E69A-E465-BFE6-9F201204B6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56134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2067CE-E9B5-4426-CA69-3EF756617B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A33C19-CBE8-FDA2-5D28-0A68022662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0EF4DD-B37D-9989-71CD-F7738D6E03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49A163-184A-AFD3-C565-0615C6EC26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21848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72050E-47B2-7CD1-AC01-C27B8240C3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D4FA31-57BB-FCB6-0181-58B5702AB0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620E51-5B06-6695-0114-DF111482A4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7C7A86-9D04-6778-91AD-D7025F0147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0828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Database Systems</a:t>
            </a:r>
          </a:p>
          <a:p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/>
              <a:t>NoSQL Databases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NoSQL Definition.</a:t>
            </a:r>
          </a:p>
          <a:p>
            <a:r>
              <a:rPr lang="en-GB" sz="3200" dirty="0"/>
              <a:t>NoSQL terminology.</a:t>
            </a:r>
          </a:p>
          <a:p>
            <a:r>
              <a:rPr lang="en-GB" sz="3200" dirty="0"/>
              <a:t>Types of NoSQL databases.</a:t>
            </a:r>
          </a:p>
          <a:p>
            <a:r>
              <a:rPr lang="en-GB" sz="3200" dirty="0"/>
              <a:t>NoSQL use cases.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Introduction to NoSQL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600" dirty="0"/>
              <a:t>NoSQL, also referred to as “not only SQL” or “non-SQL”, is an approach to database design that enables the storage and querying of data outside the traditional structures found in relational databases.</a:t>
            </a:r>
            <a:endParaRPr lang="en-US" sz="4800" dirty="0"/>
          </a:p>
          <a:p>
            <a:r>
              <a:rPr lang="en-US" sz="3600" dirty="0"/>
              <a:t>NoSQL is a way of matching database performance and capability to application demands and giving users the ability to use data sources beyond the confines of RDBMS.</a:t>
            </a:r>
          </a:p>
        </p:txBody>
      </p:sp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Definition of NoSQL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lvl="0"/>
            <a:r>
              <a:rPr lang="en-US" sz="3200" dirty="0"/>
              <a:t>NoSQL databases, house data within one data structure known as a document. </a:t>
            </a:r>
          </a:p>
          <a:p>
            <a:pPr lvl="0"/>
            <a:r>
              <a:rPr lang="en-US" sz="3200" dirty="0"/>
              <a:t>Documents are typically in a </a:t>
            </a:r>
            <a:r>
              <a:rPr lang="en-US" sz="3200" dirty="0" err="1"/>
              <a:t>serialisable</a:t>
            </a:r>
            <a:r>
              <a:rPr lang="en-US" sz="3200" dirty="0"/>
              <a:t> language such as JSON </a:t>
            </a:r>
            <a:r>
              <a:rPr lang="en-US" sz="3200"/>
              <a:t>or XML or BSON.</a:t>
            </a:r>
            <a:endParaRPr lang="en-US" sz="3200" dirty="0"/>
          </a:p>
          <a:p>
            <a:pPr lvl="0"/>
            <a:r>
              <a:rPr lang="en-US" sz="3200" dirty="0"/>
              <a:t> NoSQL databases are a non-relational database design.</a:t>
            </a:r>
          </a:p>
          <a:p>
            <a:pPr lvl="1"/>
            <a:r>
              <a:rPr lang="en-US" sz="2800" dirty="0"/>
              <a:t>It does not require a schema.</a:t>
            </a:r>
          </a:p>
          <a:p>
            <a:r>
              <a:rPr lang="en-US" sz="3200" dirty="0"/>
              <a:t>It offers rapid scalability to manage large and typically unstructured or semi structured datasets. Think big data.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76734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DEC433-9529-5C57-B3D9-619193F333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1D751F8-7A49-739F-4056-D4CC8FE63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Definition of NoSQL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F50225-A0C0-84BD-F6CE-3D2521B152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lvl="0"/>
            <a:r>
              <a:rPr lang="en-US" sz="3200" dirty="0"/>
              <a:t>NoSQL databases offer a release from the constraints imposed on traditional DBMS environments caused by the relational database model. </a:t>
            </a:r>
          </a:p>
          <a:p>
            <a:pPr lvl="0"/>
            <a:r>
              <a:rPr lang="en-US" sz="3200" dirty="0"/>
              <a:t>BUT NoSQL does have the ability to store data found in a RDBMS.</a:t>
            </a:r>
          </a:p>
          <a:p>
            <a:pPr lvl="0"/>
            <a:r>
              <a:rPr lang="en-US" sz="3200" dirty="0"/>
              <a:t>NoSQL databases are a type of distributed database.</a:t>
            </a:r>
          </a:p>
          <a:p>
            <a:pPr lvl="1"/>
            <a:r>
              <a:rPr lang="en-US" sz="2800" dirty="0"/>
              <a:t>Information can be and generally is copied and stored on various servers.</a:t>
            </a:r>
          </a:p>
          <a:p>
            <a:pPr lvl="1"/>
            <a:r>
              <a:rPr lang="en-US" sz="2800" dirty="0"/>
              <a:t>Especially useful for Cloud technology but storage can be remote or local.</a:t>
            </a:r>
          </a:p>
          <a:p>
            <a:pPr lvl="1"/>
            <a:r>
              <a:rPr lang="en-US" sz="2800" dirty="0"/>
              <a:t>This can ensure availability and reliability of data.</a:t>
            </a:r>
          </a:p>
        </p:txBody>
      </p:sp>
    </p:spTree>
    <p:extLst>
      <p:ext uri="{BB962C8B-B14F-4D97-AF65-F5344CB8AC3E}">
        <p14:creationId xmlns:p14="http://schemas.microsoft.com/office/powerpoint/2010/main" val="20220328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Why NoSQL?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dirty="0"/>
              <a:t>The demands for faster and more separate use of large datasets have become more important for emerging technology.</a:t>
            </a:r>
          </a:p>
          <a:p>
            <a:pPr lvl="1"/>
            <a:r>
              <a:rPr lang="en-US" sz="2800" dirty="0"/>
              <a:t>Think e-commerce operations.</a:t>
            </a:r>
          </a:p>
          <a:p>
            <a:r>
              <a:rPr lang="en-US" sz="3200" dirty="0"/>
              <a:t>Programmers needed something more flexible than relational databases.</a:t>
            </a:r>
          </a:p>
          <a:p>
            <a:r>
              <a:rPr lang="en-US" sz="3200" dirty="0"/>
              <a:t>Relational databases scale vertically.</a:t>
            </a:r>
          </a:p>
          <a:p>
            <a:pPr lvl="1"/>
            <a:r>
              <a:rPr lang="en-US" sz="2800" dirty="0"/>
              <a:t>This is limited to the hardware available and therefore limits an </a:t>
            </a:r>
            <a:r>
              <a:rPr lang="en-US" sz="2800" dirty="0" err="1"/>
              <a:t>organisations</a:t>
            </a:r>
            <a:r>
              <a:rPr lang="en-US" sz="2800" dirty="0"/>
              <a:t> data storage and retrieval.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72161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4AE9F8-1A35-2AB3-D192-308B2061FF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3BCCE0A-A847-588A-6358-1B8F8E4C8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Why NoSQL?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862E15-20D6-3E0E-003A-A5889992BC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dirty="0"/>
              <a:t>NoSQL databases are non-relational.</a:t>
            </a:r>
          </a:p>
          <a:p>
            <a:pPr lvl="1"/>
            <a:r>
              <a:rPr lang="en-US" sz="2800" dirty="0"/>
              <a:t>No need for connecting tables.</a:t>
            </a:r>
          </a:p>
          <a:p>
            <a:r>
              <a:rPr lang="en-US" dirty="0"/>
              <a:t>Due to capabilities for sharding and high availability, horizontal scaling is easier.</a:t>
            </a:r>
          </a:p>
          <a:p>
            <a:pPr lvl="1"/>
            <a:r>
              <a:rPr lang="en-US" sz="2800" dirty="0"/>
              <a:t>Easily add more servers and divide the workload across multiple servers.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926622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Terminology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b="1" dirty="0"/>
              <a:t>Node:</a:t>
            </a:r>
          </a:p>
          <a:p>
            <a:pPr lvl="1"/>
            <a:r>
              <a:rPr lang="en-US" sz="2800" dirty="0"/>
              <a:t>A networked computing device that offers;</a:t>
            </a:r>
          </a:p>
          <a:p>
            <a:pPr lvl="2"/>
            <a:r>
              <a:rPr lang="en-US" sz="2800" dirty="0"/>
              <a:t>A service (usually compute)</a:t>
            </a:r>
          </a:p>
          <a:p>
            <a:pPr lvl="2"/>
            <a:r>
              <a:rPr lang="en-US" sz="2800" dirty="0"/>
              <a:t>Local storage</a:t>
            </a:r>
          </a:p>
          <a:p>
            <a:pPr lvl="2"/>
            <a:r>
              <a:rPr lang="en-US" sz="2800" dirty="0"/>
              <a:t>Access to a larger distributed data store.</a:t>
            </a:r>
          </a:p>
          <a:p>
            <a:pPr lvl="2"/>
            <a:endParaRPr lang="en-US" sz="2800" dirty="0"/>
          </a:p>
          <a:p>
            <a:r>
              <a:rPr lang="en-US" sz="3200" b="1" dirty="0"/>
              <a:t>Cluster:</a:t>
            </a:r>
          </a:p>
          <a:p>
            <a:pPr lvl="1"/>
            <a:r>
              <a:rPr lang="en-US" sz="2800" dirty="0"/>
              <a:t>A set of nodes that constitute a single unit.</a:t>
            </a:r>
          </a:p>
          <a:p>
            <a:pPr lvl="1"/>
            <a:r>
              <a:rPr lang="en-US" sz="2800" dirty="0"/>
              <a:t>Consider a rack in a data center or serverless.</a:t>
            </a:r>
          </a:p>
        </p:txBody>
      </p:sp>
    </p:spTree>
    <p:extLst>
      <p:ext uri="{BB962C8B-B14F-4D97-AF65-F5344CB8AC3E}">
        <p14:creationId xmlns:p14="http://schemas.microsoft.com/office/powerpoint/2010/main" val="6146487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0B1BEE-ED25-AB39-A01D-FAA3E766D8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9B5D2A9-4411-AFA9-C067-849E1443A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Terminology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318277-9470-CEA0-0B90-FCCA48F5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b="1" dirty="0"/>
              <a:t>Sharding:</a:t>
            </a:r>
          </a:p>
          <a:p>
            <a:pPr lvl="1"/>
            <a:r>
              <a:rPr lang="en-US" sz="2800" dirty="0"/>
              <a:t>Also known as horizontal partitioning.</a:t>
            </a:r>
          </a:p>
          <a:p>
            <a:pPr lvl="1"/>
            <a:r>
              <a:rPr lang="en-US" sz="2800" dirty="0"/>
              <a:t>Involves partitioning the database on the value of a field.</a:t>
            </a:r>
          </a:p>
          <a:p>
            <a:pPr lvl="1"/>
            <a:r>
              <a:rPr lang="en-US" sz="2800" dirty="0"/>
              <a:t>This is done to </a:t>
            </a:r>
            <a:r>
              <a:rPr lang="en-US" sz="2800" dirty="0" err="1"/>
              <a:t>equalise</a:t>
            </a:r>
            <a:r>
              <a:rPr lang="en-US" sz="2800" dirty="0"/>
              <a:t> the amount of data between nodes.</a:t>
            </a:r>
          </a:p>
          <a:p>
            <a:pPr lvl="1"/>
            <a:r>
              <a:rPr lang="en-US" sz="2800" dirty="0"/>
              <a:t>This can be done by hashing the key value or by load balancing – directing each node to redistribute its data to another lesser loaded node.</a:t>
            </a:r>
          </a:p>
        </p:txBody>
      </p:sp>
    </p:spTree>
    <p:extLst>
      <p:ext uri="{BB962C8B-B14F-4D97-AF65-F5344CB8AC3E}">
        <p14:creationId xmlns:p14="http://schemas.microsoft.com/office/powerpoint/2010/main" val="805403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0791A8-C1D4-D258-DD3F-4EAB7ED020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3568C2A-ED1A-6164-E9ED-EB0951750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Terminology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97AAB2-10B6-861A-9D31-45C7614285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b="1" dirty="0"/>
              <a:t>Replication:</a:t>
            </a:r>
          </a:p>
          <a:p>
            <a:pPr lvl="1"/>
            <a:r>
              <a:rPr lang="en-US" sz="2800" dirty="0"/>
              <a:t>The mechanism that provides database availability.</a:t>
            </a:r>
          </a:p>
          <a:p>
            <a:pPr lvl="1"/>
            <a:r>
              <a:rPr lang="en-US" sz="2800" dirty="0"/>
              <a:t>Portions of a database can be written to multiple nodes for redundancy.</a:t>
            </a:r>
          </a:p>
          <a:p>
            <a:pPr lvl="1"/>
            <a:endParaRPr lang="en-US" sz="2800" dirty="0"/>
          </a:p>
          <a:p>
            <a:r>
              <a:rPr lang="en-US" sz="3200" b="1" dirty="0"/>
              <a:t>ACID:</a:t>
            </a:r>
          </a:p>
          <a:p>
            <a:pPr lvl="1"/>
            <a:r>
              <a:rPr lang="en-US" sz="2800" dirty="0"/>
              <a:t>Spoken about in great detail for transactional database operations.</a:t>
            </a:r>
          </a:p>
          <a:p>
            <a:pPr lvl="1"/>
            <a:r>
              <a:rPr lang="en-US" sz="2800" dirty="0"/>
              <a:t>Atomicity, consistency, isolation and durability.</a:t>
            </a:r>
          </a:p>
        </p:txBody>
      </p:sp>
    </p:spTree>
    <p:extLst>
      <p:ext uri="{BB962C8B-B14F-4D97-AF65-F5344CB8AC3E}">
        <p14:creationId xmlns:p14="http://schemas.microsoft.com/office/powerpoint/2010/main" val="1825191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E41EDE-28D1-0BAE-6162-B6288F9238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2F360AE-09BC-870D-EC80-889A72ABD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Terminology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0B207D-47A3-6B72-DF89-6A0B468290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b="1" dirty="0"/>
              <a:t>BASE:</a:t>
            </a:r>
          </a:p>
          <a:p>
            <a:pPr lvl="1"/>
            <a:r>
              <a:rPr lang="en-US" sz="2800" dirty="0"/>
              <a:t>Stands for:</a:t>
            </a:r>
          </a:p>
          <a:p>
            <a:pPr lvl="1"/>
            <a:r>
              <a:rPr lang="en-US" sz="2800" dirty="0"/>
              <a:t> Basically Available – indicating that the database may not be available 24/7 necessarily.</a:t>
            </a:r>
          </a:p>
          <a:p>
            <a:pPr lvl="1"/>
            <a:r>
              <a:rPr lang="en-US" sz="2800" dirty="0"/>
              <a:t>Soft-state – implying that the state o the database may be inconsistent.</a:t>
            </a:r>
          </a:p>
          <a:p>
            <a:pPr lvl="2"/>
            <a:r>
              <a:rPr lang="en-US" sz="2400" dirty="0"/>
              <a:t>Altered data / information may not be seen immediately.</a:t>
            </a:r>
          </a:p>
          <a:p>
            <a:pPr lvl="1"/>
            <a:r>
              <a:rPr lang="en-US" sz="2800" dirty="0"/>
              <a:t>Eventually consistent – self explanatory following on from soft-state.</a:t>
            </a:r>
          </a:p>
          <a:p>
            <a:pPr lvl="2"/>
            <a:r>
              <a:rPr lang="en-US" sz="2400" dirty="0"/>
              <a:t>Altered data / information will eventually be seen.</a:t>
            </a:r>
          </a:p>
          <a:p>
            <a:r>
              <a:rPr lang="en-US" sz="3200" dirty="0"/>
              <a:t>See also CAP </a:t>
            </a:r>
            <a:r>
              <a:rPr lang="en-US" sz="3200" dirty="0" err="1"/>
              <a:t>Theorum</a:t>
            </a:r>
            <a:r>
              <a:rPr lang="en-US" sz="3200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25994377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874A04-7C0B-DD44-16D1-63451F5A80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D50D09B-37A5-1272-B725-FAF640708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Terminology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4BDB93-459F-7B63-C392-2D3D57B384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b="1" dirty="0"/>
              <a:t>RDBMS terms compared to NOSQL terms:</a:t>
            </a:r>
          </a:p>
          <a:p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282349-3906-F852-05AC-7D6F152D7E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2125" y="2077051"/>
            <a:ext cx="8767749" cy="339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9916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Databases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9FC51A-30DF-65D5-0794-E9EBAF67A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There are four main types of database to consider:</a:t>
            </a:r>
          </a:p>
          <a:p>
            <a:pPr lvl="1"/>
            <a:r>
              <a:rPr lang="en-GB" sz="3200" dirty="0"/>
              <a:t>Key-Value</a:t>
            </a:r>
          </a:p>
          <a:p>
            <a:pPr lvl="1"/>
            <a:r>
              <a:rPr lang="en-GB" sz="3200" dirty="0"/>
              <a:t>Document</a:t>
            </a:r>
          </a:p>
          <a:p>
            <a:pPr lvl="1"/>
            <a:r>
              <a:rPr lang="en-GB" sz="3200" dirty="0"/>
              <a:t>Column Family</a:t>
            </a:r>
          </a:p>
          <a:p>
            <a:pPr lvl="1"/>
            <a:r>
              <a:rPr lang="en-GB" sz="3200" dirty="0"/>
              <a:t>Graph</a:t>
            </a:r>
          </a:p>
        </p:txBody>
      </p:sp>
    </p:spTree>
    <p:extLst>
      <p:ext uri="{BB962C8B-B14F-4D97-AF65-F5344CB8AC3E}">
        <p14:creationId xmlns:p14="http://schemas.microsoft.com/office/powerpoint/2010/main" val="34075202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Database types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7078E-6B62-ED98-89E2-54D8A2A9E3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b="1" dirty="0"/>
              <a:t>Key-Value:</a:t>
            </a:r>
          </a:p>
          <a:p>
            <a:pPr lvl="1"/>
            <a:r>
              <a:rPr lang="en-GB" sz="2800" dirty="0"/>
              <a:t>The simplest form of the NoSQL databases.</a:t>
            </a:r>
          </a:p>
          <a:p>
            <a:pPr lvl="1"/>
            <a:r>
              <a:rPr lang="en-GB" sz="2800" dirty="0"/>
              <a:t>The data is modelled as a search / index key and a value represented as an uninterpreted sequence of bytes.</a:t>
            </a:r>
          </a:p>
          <a:p>
            <a:pPr lvl="1"/>
            <a:r>
              <a:rPr lang="en-GB" sz="2800" dirty="0"/>
              <a:t>The basic data structure is a dictionary or a map.</a:t>
            </a:r>
          </a:p>
          <a:p>
            <a:pPr lvl="1"/>
            <a:r>
              <a:rPr lang="en-GB" sz="2800" dirty="0"/>
              <a:t>Values can be stored as data types (i.e. integer, string etc), a JSON structure or an array; along with a key used to reference that value.</a:t>
            </a:r>
          </a:p>
          <a:p>
            <a:pPr lvl="1"/>
            <a:r>
              <a:rPr lang="en-GB" sz="2800" dirty="0"/>
              <a:t>Value data cannot be searched across multiple records.</a:t>
            </a:r>
          </a:p>
        </p:txBody>
      </p:sp>
    </p:spTree>
    <p:extLst>
      <p:ext uri="{BB962C8B-B14F-4D97-AF65-F5344CB8AC3E}">
        <p14:creationId xmlns:p14="http://schemas.microsoft.com/office/powerpoint/2010/main" val="1047502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D4F0CC-54A9-99E6-9E3F-558035211D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435214B-F424-674B-A9BA-D7E0EE321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Database types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1419E-281A-15AB-8E8C-CD9BC04428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b="1" dirty="0"/>
              <a:t>Key-Value:</a:t>
            </a:r>
          </a:p>
          <a:p>
            <a:pPr lvl="1"/>
            <a:r>
              <a:rPr lang="en-GB" sz="2800" dirty="0"/>
              <a:t>An example here would be a database in which the key would be a </a:t>
            </a:r>
            <a:r>
              <a:rPr lang="en-GB" sz="2800" dirty="0" err="1"/>
              <a:t>url</a:t>
            </a:r>
            <a:r>
              <a:rPr lang="en-GB" sz="2800" dirty="0"/>
              <a:t> of a given webpage but the contents can be expressed as HTML, PHP, JavaScript or even possibly binary data.</a:t>
            </a:r>
          </a:p>
          <a:p>
            <a:pPr lvl="1"/>
            <a:r>
              <a:rPr lang="en-GB" sz="2800" dirty="0"/>
              <a:t>A unique key is required.</a:t>
            </a:r>
          </a:p>
          <a:p>
            <a:pPr lvl="1"/>
            <a:r>
              <a:rPr lang="en-GB" sz="2800" dirty="0"/>
              <a:t>There is no implicit ordering.</a:t>
            </a:r>
          </a:p>
        </p:txBody>
      </p:sp>
    </p:spTree>
    <p:extLst>
      <p:ext uri="{BB962C8B-B14F-4D97-AF65-F5344CB8AC3E}">
        <p14:creationId xmlns:p14="http://schemas.microsoft.com/office/powerpoint/2010/main" val="20953216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E0C178-190B-5DDC-3B97-DFBBBC3DB4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084CFA9-9320-C0BD-7FC0-4ADF9E2E6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Database types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78CB4-EDE7-24B0-9EFD-4A7AD248B9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6084"/>
            <a:ext cx="11481847" cy="3845475"/>
          </a:xfrm>
        </p:spPr>
        <p:txBody>
          <a:bodyPr>
            <a:normAutofit fontScale="92500" lnSpcReduction="10000"/>
          </a:bodyPr>
          <a:lstStyle/>
          <a:p>
            <a:r>
              <a:rPr lang="en-US" sz="3500" b="1" dirty="0"/>
              <a:t>Key-Value database use cases include:</a:t>
            </a:r>
          </a:p>
          <a:p>
            <a:pPr lvl="1"/>
            <a:r>
              <a:rPr lang="en-GB" sz="2800" dirty="0"/>
              <a:t>Storing user session data.</a:t>
            </a:r>
          </a:p>
          <a:p>
            <a:pPr lvl="1"/>
            <a:r>
              <a:rPr lang="en-GB" sz="2800" dirty="0"/>
              <a:t>Maintaining schema-less user profiles.</a:t>
            </a:r>
          </a:p>
          <a:p>
            <a:pPr lvl="1"/>
            <a:r>
              <a:rPr lang="en-GB" sz="2800" dirty="0"/>
              <a:t>Storing user preferences.</a:t>
            </a:r>
          </a:p>
          <a:p>
            <a:pPr lvl="1"/>
            <a:r>
              <a:rPr lang="en-GB" sz="2800" dirty="0"/>
              <a:t>Storing shopping cart data.</a:t>
            </a:r>
          </a:p>
          <a:p>
            <a:r>
              <a:rPr lang="en-GB" sz="3500" b="1" dirty="0"/>
              <a:t>Examples of key-value databases:</a:t>
            </a:r>
          </a:p>
          <a:p>
            <a:pPr lvl="1"/>
            <a:r>
              <a:rPr lang="en-GB" sz="2800" dirty="0"/>
              <a:t>Redis</a:t>
            </a:r>
          </a:p>
          <a:p>
            <a:pPr lvl="1"/>
            <a:r>
              <a:rPr lang="en-GB" sz="2800" dirty="0" err="1"/>
              <a:t>MemcacheDB</a:t>
            </a:r>
            <a:endParaRPr lang="en-GB" sz="2800" dirty="0"/>
          </a:p>
          <a:p>
            <a:pPr lvl="1"/>
            <a:r>
              <a:rPr lang="en-GB" sz="2800" dirty="0" err="1"/>
              <a:t>Riak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949343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F4D8C5-0E0F-A47E-0EA1-7260F7DA60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0F92D0B-F0F7-D9C2-2EF6-E713FA48B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Database types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6D44F-7E4B-044E-DADD-17E0DA17CF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6084"/>
            <a:ext cx="11481847" cy="4203032"/>
          </a:xfrm>
        </p:spPr>
        <p:txBody>
          <a:bodyPr>
            <a:normAutofit lnSpcReduction="10000"/>
          </a:bodyPr>
          <a:lstStyle/>
          <a:p>
            <a:r>
              <a:rPr lang="en-US" sz="3200" b="1" dirty="0"/>
              <a:t>Document / Aggregate:</a:t>
            </a:r>
          </a:p>
          <a:p>
            <a:pPr lvl="1"/>
            <a:r>
              <a:rPr lang="en-GB" sz="2800" dirty="0"/>
              <a:t>Similar to key-value databases:</a:t>
            </a:r>
          </a:p>
          <a:p>
            <a:pPr lvl="2"/>
            <a:r>
              <a:rPr lang="en-US" sz="2800" dirty="0"/>
              <a:t>The value associated with the key contains structured or semi-structured data that can be labelled as a document.</a:t>
            </a:r>
          </a:p>
          <a:p>
            <a:pPr lvl="1"/>
            <a:r>
              <a:rPr lang="en-US" sz="2800" dirty="0"/>
              <a:t>Queries against the structure of the document as well as elements within that structure are permissible.</a:t>
            </a:r>
          </a:p>
          <a:p>
            <a:pPr lvl="2"/>
            <a:r>
              <a:rPr lang="en-US" sz="2800" dirty="0"/>
              <a:t>Portions of the document could be returned as the results of a query.</a:t>
            </a:r>
          </a:p>
          <a:p>
            <a:pPr lvl="1"/>
            <a:r>
              <a:rPr lang="en-US" sz="2800" dirty="0"/>
              <a:t>An example would be a book database using the book title as a key and the value would be book metadata. Can be expressed as XML or JSON document.</a:t>
            </a:r>
          </a:p>
        </p:txBody>
      </p:sp>
    </p:spTree>
    <p:extLst>
      <p:ext uri="{BB962C8B-B14F-4D97-AF65-F5344CB8AC3E}">
        <p14:creationId xmlns:p14="http://schemas.microsoft.com/office/powerpoint/2010/main" val="1610390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AF0AEE-9985-AA43-87E7-05961F7FE8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7F1FC12-E43B-3CEE-E2D3-0089A89AA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Database types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3D431-D8D2-5F90-F263-68BDFDA126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6084"/>
            <a:ext cx="11481847" cy="4138863"/>
          </a:xfrm>
        </p:spPr>
        <p:txBody>
          <a:bodyPr>
            <a:normAutofit fontScale="92500" lnSpcReduction="10000"/>
          </a:bodyPr>
          <a:lstStyle/>
          <a:p>
            <a:r>
              <a:rPr lang="en-US" sz="3500" b="1" dirty="0"/>
              <a:t>Document database use cases include:</a:t>
            </a:r>
          </a:p>
          <a:p>
            <a:pPr lvl="1"/>
            <a:r>
              <a:rPr lang="en-GB" sz="2800" dirty="0"/>
              <a:t>E-commerce platforms.</a:t>
            </a:r>
          </a:p>
          <a:p>
            <a:pPr lvl="1"/>
            <a:r>
              <a:rPr lang="en-GB" sz="2800" dirty="0"/>
              <a:t>Content management systems.</a:t>
            </a:r>
          </a:p>
          <a:p>
            <a:pPr lvl="1"/>
            <a:r>
              <a:rPr lang="en-GB" sz="2800" dirty="0"/>
              <a:t>Analytics platforms.</a:t>
            </a:r>
          </a:p>
          <a:p>
            <a:pPr lvl="1"/>
            <a:r>
              <a:rPr lang="en-GB" sz="2800" dirty="0"/>
              <a:t>Blogging platforms.</a:t>
            </a:r>
          </a:p>
          <a:p>
            <a:r>
              <a:rPr lang="en-GB" sz="3500" b="1" dirty="0"/>
              <a:t>Examples of Document databases:</a:t>
            </a:r>
          </a:p>
          <a:p>
            <a:pPr lvl="1"/>
            <a:r>
              <a:rPr lang="en-GB" sz="2800" dirty="0"/>
              <a:t>MongoDB</a:t>
            </a:r>
          </a:p>
          <a:p>
            <a:pPr lvl="1"/>
            <a:r>
              <a:rPr lang="en-GB" sz="2800" dirty="0"/>
              <a:t>Apache</a:t>
            </a:r>
          </a:p>
          <a:p>
            <a:pPr lvl="1"/>
            <a:r>
              <a:rPr lang="en-GB" sz="2800" dirty="0"/>
              <a:t>Elasticsearch</a:t>
            </a:r>
          </a:p>
          <a:p>
            <a:pPr lvl="1"/>
            <a:r>
              <a:rPr lang="en-GB" sz="2800" dirty="0"/>
              <a:t>CouchDB</a:t>
            </a:r>
          </a:p>
        </p:txBody>
      </p:sp>
    </p:spTree>
    <p:extLst>
      <p:ext uri="{BB962C8B-B14F-4D97-AF65-F5344CB8AC3E}">
        <p14:creationId xmlns:p14="http://schemas.microsoft.com/office/powerpoint/2010/main" val="41291426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91802F-0D07-9F21-FD99-1D7AB4096B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FFB27AE-CB14-9266-18CF-FFE04211D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Database types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70533-670C-AF6D-13AF-C36479ADA3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6084"/>
            <a:ext cx="11481847" cy="4203032"/>
          </a:xfrm>
        </p:spPr>
        <p:txBody>
          <a:bodyPr>
            <a:normAutofit/>
          </a:bodyPr>
          <a:lstStyle/>
          <a:p>
            <a:r>
              <a:rPr lang="en-US" sz="3200" b="1" dirty="0"/>
              <a:t>Column Family:</a:t>
            </a:r>
            <a:endParaRPr lang="en-US" sz="3200" dirty="0"/>
          </a:p>
          <a:p>
            <a:pPr lvl="1"/>
            <a:r>
              <a:rPr lang="en-US" sz="2800" dirty="0"/>
              <a:t>Representative of very large tables with huge numbers of rows and columns.</a:t>
            </a:r>
          </a:p>
          <a:p>
            <a:pPr lvl="1"/>
            <a:r>
              <a:rPr lang="en-US" sz="2800" dirty="0"/>
              <a:t>Each row has a relatively small number of columns compared with total number possible.</a:t>
            </a:r>
          </a:p>
          <a:p>
            <a:pPr lvl="1"/>
            <a:r>
              <a:rPr lang="en-US" sz="2800" dirty="0"/>
              <a:t>Mathematicians </a:t>
            </a:r>
            <a:r>
              <a:rPr lang="en-US" sz="2800" dirty="0" err="1"/>
              <a:t>recognise</a:t>
            </a:r>
            <a:r>
              <a:rPr lang="en-US" sz="2800" dirty="0"/>
              <a:t> this type of database as a </a:t>
            </a:r>
            <a:r>
              <a:rPr lang="en-US" sz="2800" i="1" dirty="0"/>
              <a:t>Sparse Matrix</a:t>
            </a:r>
            <a:r>
              <a:rPr lang="en-US" sz="2800" dirty="0"/>
              <a:t>.</a:t>
            </a:r>
          </a:p>
          <a:p>
            <a:pPr lvl="1"/>
            <a:r>
              <a:rPr lang="en-US" sz="2800" dirty="0"/>
              <a:t>Programmers would see this type of database as a </a:t>
            </a:r>
            <a:r>
              <a:rPr lang="en-US" sz="2800" i="1" dirty="0"/>
              <a:t>Hash Table</a:t>
            </a:r>
            <a:r>
              <a:rPr lang="en-US" sz="2800" dirty="0"/>
              <a:t>.</a:t>
            </a:r>
          </a:p>
          <a:p>
            <a:pPr lvl="1"/>
            <a:r>
              <a:rPr lang="en-US" sz="2800" dirty="0"/>
              <a:t>Data is stored in cells grouped in columns of data rather than as rows.</a:t>
            </a:r>
          </a:p>
          <a:p>
            <a:pPr lvl="1"/>
            <a:r>
              <a:rPr lang="en-US" sz="2800" dirty="0"/>
              <a:t>Columns are logically grouped into column families.</a:t>
            </a:r>
          </a:p>
          <a:p>
            <a:pPr lvl="1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1346844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C5CABC-A8C0-7DE6-032A-3234CBE12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C96D2DB-4BC7-A502-6AD0-A55C54679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Database types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3243A-25FF-9AAF-F496-7BF26FA337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6084"/>
            <a:ext cx="11481847" cy="4203032"/>
          </a:xfrm>
        </p:spPr>
        <p:txBody>
          <a:bodyPr>
            <a:normAutofit/>
          </a:bodyPr>
          <a:lstStyle/>
          <a:p>
            <a:r>
              <a:rPr lang="en-US" sz="3200" b="1" dirty="0"/>
              <a:t>Column Family:</a:t>
            </a:r>
            <a:endParaRPr lang="en-US" sz="3200" dirty="0"/>
          </a:p>
          <a:p>
            <a:pPr lvl="1"/>
            <a:r>
              <a:rPr lang="en-US" sz="2800" dirty="0"/>
              <a:t>Can contain a virtually unlimited number of columns that can be created at runtime or while defining the schema </a:t>
            </a:r>
            <a:r>
              <a:rPr lang="en-US" sz="2800" dirty="0" err="1"/>
              <a:t>dataEach</a:t>
            </a:r>
            <a:r>
              <a:rPr lang="en-US" sz="2800" dirty="0"/>
              <a:t> row has a relatively small number of columns compared with total number possible.</a:t>
            </a:r>
          </a:p>
          <a:p>
            <a:pPr lvl="1"/>
            <a:r>
              <a:rPr lang="en-US" sz="2800" dirty="0"/>
              <a:t>Read and write is done using columns rather than rows. Column families are groups of similar data that is usually accessed together.</a:t>
            </a:r>
          </a:p>
          <a:p>
            <a:pPr lvl="1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174845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EC9CF6-A4CF-DAC4-D9CE-5C3338C77A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1E66AF1-38D6-06EE-1D6A-4D1FE17A9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Database types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D1367-AEC6-122E-959C-2923993682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6084"/>
            <a:ext cx="11481847" cy="4203032"/>
          </a:xfrm>
        </p:spPr>
        <p:txBody>
          <a:bodyPr>
            <a:normAutofit/>
          </a:bodyPr>
          <a:lstStyle/>
          <a:p>
            <a:r>
              <a:rPr lang="en-US" sz="3200" b="1" dirty="0"/>
              <a:t>Column Family:</a:t>
            </a:r>
            <a:endParaRPr lang="en-US" sz="3200" dirty="0"/>
          </a:p>
          <a:p>
            <a:pPr lvl="1"/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318DB9-D688-9638-5BE2-EE2F613D06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5373" y="2061410"/>
            <a:ext cx="8581253" cy="3681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5381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CA6828-FA01-7FB0-95C0-EFD74FB0E4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94F3C5F-AA41-4772-E125-1ADF644FF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Database types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7C266-9FA0-1881-7A4A-CA4E7F2F7A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6084"/>
            <a:ext cx="11481847" cy="4138863"/>
          </a:xfrm>
        </p:spPr>
        <p:txBody>
          <a:bodyPr>
            <a:normAutofit fontScale="92500" lnSpcReduction="20000"/>
          </a:bodyPr>
          <a:lstStyle/>
          <a:p>
            <a:r>
              <a:rPr lang="en-US" sz="3500" b="1" dirty="0"/>
              <a:t>Column family database use cases include:</a:t>
            </a:r>
          </a:p>
          <a:p>
            <a:pPr lvl="1"/>
            <a:r>
              <a:rPr lang="en-GB" sz="2800" dirty="0"/>
              <a:t>Content management systems.</a:t>
            </a:r>
          </a:p>
          <a:p>
            <a:pPr lvl="1"/>
            <a:r>
              <a:rPr lang="en-GB" sz="2800" dirty="0"/>
              <a:t>Blogging platforms.</a:t>
            </a:r>
          </a:p>
          <a:p>
            <a:pPr lvl="1"/>
            <a:r>
              <a:rPr lang="en-GB" sz="2800" dirty="0"/>
              <a:t>Systems to maintain counters.</a:t>
            </a:r>
          </a:p>
          <a:p>
            <a:pPr lvl="1"/>
            <a:r>
              <a:rPr lang="en-GB" sz="2800" dirty="0"/>
              <a:t>Services that have expiring usage</a:t>
            </a:r>
          </a:p>
          <a:p>
            <a:pPr lvl="1"/>
            <a:r>
              <a:rPr lang="en-GB" sz="2800" dirty="0"/>
              <a:t>Systems requiring heavy write requests (log aggregators).</a:t>
            </a:r>
          </a:p>
          <a:p>
            <a:r>
              <a:rPr lang="en-GB" sz="3500" b="1" dirty="0"/>
              <a:t>Examples of column family databases:</a:t>
            </a:r>
          </a:p>
          <a:p>
            <a:pPr lvl="1"/>
            <a:r>
              <a:rPr lang="en-GB" sz="2800" dirty="0"/>
              <a:t>Cassandra</a:t>
            </a:r>
          </a:p>
          <a:p>
            <a:pPr lvl="1"/>
            <a:r>
              <a:rPr lang="en-GB" sz="2800" dirty="0"/>
              <a:t>Apache</a:t>
            </a:r>
          </a:p>
          <a:p>
            <a:pPr lvl="1"/>
            <a:r>
              <a:rPr lang="en-GB" sz="2800" dirty="0"/>
              <a:t>Hadoop</a:t>
            </a:r>
          </a:p>
          <a:p>
            <a:pPr lvl="1"/>
            <a:r>
              <a:rPr lang="en-GB" sz="2800" dirty="0" err="1"/>
              <a:t>Hbase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298974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CB27CB-0182-5F66-0A1A-A7EC0866D1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F6ECA48-912A-5952-9203-0203E7EC4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Database types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8982B3-26D7-E2C5-982C-7B62B5CE4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6084"/>
            <a:ext cx="11481847" cy="4203032"/>
          </a:xfrm>
        </p:spPr>
        <p:txBody>
          <a:bodyPr>
            <a:normAutofit/>
          </a:bodyPr>
          <a:lstStyle/>
          <a:p>
            <a:r>
              <a:rPr lang="en-US" sz="3500" b="1" dirty="0"/>
              <a:t>Graph Based:</a:t>
            </a:r>
          </a:p>
          <a:p>
            <a:pPr lvl="1"/>
            <a:r>
              <a:rPr lang="en-US" sz="2800" dirty="0"/>
              <a:t>Graph databases are basically built upon the Entity – Attribute – Value model. </a:t>
            </a:r>
          </a:p>
          <a:p>
            <a:pPr lvl="1"/>
            <a:r>
              <a:rPr lang="en-US" sz="2800" dirty="0"/>
              <a:t>Entities (i.e. person or thing) are also known as nodes, which have properties.</a:t>
            </a:r>
          </a:p>
          <a:p>
            <a:pPr lvl="1"/>
            <a:r>
              <a:rPr lang="en-US" sz="2800" dirty="0"/>
              <a:t>Relationships between the various entities are the most important things.</a:t>
            </a:r>
          </a:p>
          <a:p>
            <a:pPr lvl="1"/>
            <a:r>
              <a:rPr lang="en-US" sz="2800" dirty="0"/>
              <a:t>Edges point in one direction and may themselves have attributes.</a:t>
            </a:r>
          </a:p>
          <a:p>
            <a:pPr lvl="1"/>
            <a:r>
              <a:rPr lang="en-US" sz="2800" dirty="0"/>
              <a:t>It is a very flexible way to describe how data relates to other data. </a:t>
            </a:r>
          </a:p>
          <a:p>
            <a:pPr lvl="1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6701361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D1A044-DDDA-9AD1-420C-9D23928711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29411D3-AC23-5CFD-02C8-E23009215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Database types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E5A423-800C-0AD1-C6BE-0B10C78082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6084"/>
            <a:ext cx="11481847" cy="4203032"/>
          </a:xfrm>
        </p:spPr>
        <p:txBody>
          <a:bodyPr>
            <a:normAutofit/>
          </a:bodyPr>
          <a:lstStyle/>
          <a:p>
            <a:r>
              <a:rPr lang="en-US" sz="3500" b="1" dirty="0"/>
              <a:t>Graph Based:</a:t>
            </a:r>
          </a:p>
          <a:p>
            <a:pPr lvl="1"/>
            <a:r>
              <a:rPr lang="en-US" sz="2800" dirty="0"/>
              <a:t>Nodes store data about each entity in the database, relationships describe a relationship between nodes, and a property is simply the node on the opposite end of the relationship.</a:t>
            </a:r>
          </a:p>
          <a:p>
            <a:pPr lvl="1"/>
            <a:r>
              <a:rPr lang="en-US" sz="2800" dirty="0"/>
              <a:t>Assertions together build a web of facts.</a:t>
            </a:r>
          </a:p>
          <a:p>
            <a:pPr lvl="1"/>
            <a:r>
              <a:rPr lang="en-US" sz="2800" dirty="0"/>
              <a:t>The technology that the semantic web is built on.</a:t>
            </a:r>
          </a:p>
          <a:p>
            <a:pPr lvl="1"/>
            <a:endParaRPr lang="en-US" sz="2800" dirty="0"/>
          </a:p>
          <a:p>
            <a:pPr lvl="1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5671141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788A16-A6C7-4338-4724-2EBFF1E50A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CE4DFAC-C3A9-4DCB-6604-6D5D96F3BB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5726" y="200114"/>
            <a:ext cx="8366496" cy="558547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03893E7F-389F-119E-AD0A-071179D79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5850076" cy="2185570"/>
          </a:xfrm>
        </p:spPr>
        <p:txBody>
          <a:bodyPr>
            <a:normAutofit/>
          </a:bodyPr>
          <a:lstStyle/>
          <a:p>
            <a:r>
              <a:rPr lang="en-US" sz="6000" b="1" dirty="0"/>
              <a:t>NoSQL Database types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FE270-BEBA-0C41-2B4A-227868194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358188"/>
            <a:ext cx="11481847" cy="3400927"/>
          </a:xfrm>
        </p:spPr>
        <p:txBody>
          <a:bodyPr>
            <a:normAutofit/>
          </a:bodyPr>
          <a:lstStyle/>
          <a:p>
            <a:r>
              <a:rPr lang="en-US" sz="3200" b="1" dirty="0"/>
              <a:t>Graph Based:</a:t>
            </a:r>
            <a:endParaRPr lang="en-US" sz="3200" dirty="0"/>
          </a:p>
          <a:p>
            <a:pPr lvl="1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2669130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5CDE3C-8665-CEEC-BF6D-B41CD59B21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9479D2F-C52F-896B-5E78-00637DF1E6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253574" y="173645"/>
            <a:ext cx="7938426" cy="558547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F2281A9-87F7-FB82-1452-C3027AE64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5850076" cy="2185570"/>
          </a:xfrm>
        </p:spPr>
        <p:txBody>
          <a:bodyPr>
            <a:normAutofit/>
          </a:bodyPr>
          <a:lstStyle/>
          <a:p>
            <a:r>
              <a:rPr lang="en-US" sz="6000" b="1" dirty="0"/>
              <a:t>NoSQL Database types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6EA7A-DC95-3DA0-342D-EDCA99B24B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358188"/>
            <a:ext cx="11481847" cy="3400927"/>
          </a:xfrm>
        </p:spPr>
        <p:txBody>
          <a:bodyPr>
            <a:normAutofit/>
          </a:bodyPr>
          <a:lstStyle/>
          <a:p>
            <a:r>
              <a:rPr lang="en-US" sz="3200" b="1" dirty="0"/>
              <a:t>Graph Based:</a:t>
            </a:r>
            <a:endParaRPr lang="en-US" sz="3200" dirty="0"/>
          </a:p>
          <a:p>
            <a:pPr lvl="1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163299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549F08-5F7C-1F75-229D-12277CA850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0DA4543-6FFE-4951-48DB-7216FB6D9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Database types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9A80D-56DC-C610-3314-B7266AFDD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6084"/>
            <a:ext cx="11481847" cy="4138863"/>
          </a:xfrm>
        </p:spPr>
        <p:txBody>
          <a:bodyPr>
            <a:normAutofit lnSpcReduction="10000"/>
          </a:bodyPr>
          <a:lstStyle/>
          <a:p>
            <a:r>
              <a:rPr lang="en-US" sz="3500" b="1" dirty="0"/>
              <a:t>Graph base database use cases include:</a:t>
            </a:r>
          </a:p>
          <a:p>
            <a:pPr lvl="1"/>
            <a:r>
              <a:rPr lang="en-GB" sz="2800" dirty="0"/>
              <a:t>Fraud detection.</a:t>
            </a:r>
          </a:p>
          <a:p>
            <a:pPr lvl="1"/>
            <a:r>
              <a:rPr lang="en-GB" sz="2800" dirty="0"/>
              <a:t>Graph based search.</a:t>
            </a:r>
          </a:p>
          <a:p>
            <a:pPr lvl="1"/>
            <a:r>
              <a:rPr lang="en-GB" sz="2800" dirty="0"/>
              <a:t>Network and IT operations.</a:t>
            </a:r>
          </a:p>
          <a:p>
            <a:pPr lvl="1"/>
            <a:r>
              <a:rPr lang="en-GB" sz="2800" dirty="0"/>
              <a:t>Social Networks.</a:t>
            </a:r>
          </a:p>
          <a:p>
            <a:r>
              <a:rPr lang="en-GB" sz="3500" b="1" dirty="0"/>
              <a:t>Examples of graph base databases:</a:t>
            </a:r>
          </a:p>
          <a:p>
            <a:pPr lvl="1"/>
            <a:r>
              <a:rPr lang="en-GB" sz="2800" dirty="0"/>
              <a:t>Neo4j</a:t>
            </a:r>
          </a:p>
          <a:p>
            <a:pPr lvl="1"/>
            <a:r>
              <a:rPr lang="en-GB" sz="2800" dirty="0" err="1"/>
              <a:t>ArangoDB</a:t>
            </a:r>
            <a:endParaRPr lang="en-GB" sz="2800" dirty="0"/>
          </a:p>
          <a:p>
            <a:pPr lvl="1"/>
            <a:r>
              <a:rPr lang="en-GB" sz="2800" dirty="0" err="1"/>
              <a:t>OrientDB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85014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5C69FB-D44B-4541-330B-D2BB7CAB18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7A4C6C9-FE24-11AD-02A0-7E36324D6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Database Qualities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BCADF-3BF6-3B3F-4AC6-6339A28676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6084"/>
            <a:ext cx="11481847" cy="4138863"/>
          </a:xfrm>
        </p:spPr>
        <p:txBody>
          <a:bodyPr>
            <a:normAutofit/>
          </a:bodyPr>
          <a:lstStyle/>
          <a:p>
            <a:r>
              <a:rPr lang="en-US" sz="3500" b="1" dirty="0"/>
              <a:t>Schema-agnostic:</a:t>
            </a:r>
          </a:p>
          <a:p>
            <a:pPr lvl="1"/>
            <a:r>
              <a:rPr lang="en-GB" sz="2800" dirty="0"/>
              <a:t>NoSQL has no tables, rows or columns as a relational database does.</a:t>
            </a:r>
          </a:p>
          <a:p>
            <a:pPr lvl="1"/>
            <a:r>
              <a:rPr lang="en-GB" sz="2800" dirty="0"/>
              <a:t>Therefore it can be assumed that NoSQL databases don’t have a fixed schema.</a:t>
            </a:r>
          </a:p>
          <a:p>
            <a:r>
              <a:rPr lang="en-GB" sz="3200" b="1" dirty="0"/>
              <a:t>Free of complex joins:</a:t>
            </a:r>
          </a:p>
          <a:p>
            <a:pPr lvl="1"/>
            <a:r>
              <a:rPr lang="en-GB" sz="2800" dirty="0"/>
              <a:t>The databases are designed so that joins are not necessary or recommended.</a:t>
            </a:r>
          </a:p>
        </p:txBody>
      </p:sp>
    </p:spTree>
    <p:extLst>
      <p:ext uri="{BB962C8B-B14F-4D97-AF65-F5344CB8AC3E}">
        <p14:creationId xmlns:p14="http://schemas.microsoft.com/office/powerpoint/2010/main" val="17627407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D0CD8C-7593-5E74-8C5E-7D9BEC4BDA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C2893A5-BB68-4B66-1852-FCFEFB969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Database Qualities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777436-02C1-1FD0-16AA-D0A823789B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6084"/>
            <a:ext cx="11481847" cy="4138863"/>
          </a:xfrm>
        </p:spPr>
        <p:txBody>
          <a:bodyPr>
            <a:normAutofit lnSpcReduction="10000"/>
          </a:bodyPr>
          <a:lstStyle/>
          <a:p>
            <a:r>
              <a:rPr lang="en-US" sz="3500" b="1" dirty="0"/>
              <a:t>Horizontally scalable:</a:t>
            </a:r>
          </a:p>
          <a:p>
            <a:pPr lvl="1"/>
            <a:r>
              <a:rPr lang="en-GB" sz="2800" dirty="0"/>
              <a:t>The more demands are made, the greater the risk of running out of a particular resource.</a:t>
            </a:r>
          </a:p>
          <a:p>
            <a:pPr lvl="1"/>
            <a:r>
              <a:rPr lang="en-GB" sz="2800" dirty="0"/>
              <a:t>The choice is scale up (vertical) with the latest or more powerful hardware, or scale out (horizontal) with comparable machines.</a:t>
            </a:r>
          </a:p>
          <a:p>
            <a:pPr lvl="1"/>
            <a:r>
              <a:rPr lang="en-GB" sz="2800" dirty="0"/>
              <a:t>NoSQL favours horizontal scaling and makes it easy to incorporate new hardware into the database clusters.</a:t>
            </a:r>
          </a:p>
          <a:p>
            <a:r>
              <a:rPr lang="en-GB" sz="3200" b="1" dirty="0"/>
              <a:t>Compatible with commodity hardware:</a:t>
            </a:r>
          </a:p>
          <a:p>
            <a:pPr lvl="1"/>
            <a:r>
              <a:rPr lang="en-GB" sz="2800" dirty="0"/>
              <a:t>A single machine with 10X the power would cost more than 10 commodity hardware machines.</a:t>
            </a:r>
          </a:p>
        </p:txBody>
      </p:sp>
    </p:spTree>
    <p:extLst>
      <p:ext uri="{BB962C8B-B14F-4D97-AF65-F5344CB8AC3E}">
        <p14:creationId xmlns:p14="http://schemas.microsoft.com/office/powerpoint/2010/main" val="33703353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2748D2-C126-C292-2552-FBE6376CAD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C6CDF0A-4679-CF28-550C-A6BF0F5F8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NoSQL Database Qualities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DCED4-86A4-2366-FACE-9AEF534555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6084"/>
            <a:ext cx="11481847" cy="4138863"/>
          </a:xfrm>
        </p:spPr>
        <p:txBody>
          <a:bodyPr>
            <a:normAutofit/>
          </a:bodyPr>
          <a:lstStyle/>
          <a:p>
            <a:r>
              <a:rPr lang="en-US" sz="3500" b="1" dirty="0"/>
              <a:t>Self-contained:</a:t>
            </a:r>
          </a:p>
          <a:p>
            <a:pPr lvl="1"/>
            <a:r>
              <a:rPr lang="en-GB" sz="2800" dirty="0"/>
              <a:t>The NoSQL philosophy is that no resources are shared.</a:t>
            </a:r>
          </a:p>
          <a:p>
            <a:pPr lvl="1"/>
            <a:r>
              <a:rPr lang="en-GB" sz="2800" dirty="0"/>
              <a:t>Each node is stand-alone with respect to storage and processing power.</a:t>
            </a:r>
          </a:p>
          <a:p>
            <a:pPr lvl="2"/>
            <a:r>
              <a:rPr lang="en-GB" sz="2800" dirty="0"/>
              <a:t>Queries can run on a particular node without being blocked by another query that locked a portion of the database for its own purposes.</a:t>
            </a:r>
          </a:p>
          <a:p>
            <a:pPr lvl="1"/>
            <a:r>
              <a:rPr lang="en-GB" sz="3200" dirty="0"/>
              <a:t>This does need good design and careful sharding of the database so that queries can run parallel without interference.</a:t>
            </a:r>
          </a:p>
        </p:txBody>
      </p:sp>
    </p:spTree>
    <p:extLst>
      <p:ext uri="{BB962C8B-B14F-4D97-AF65-F5344CB8AC3E}">
        <p14:creationId xmlns:p14="http://schemas.microsoft.com/office/powerpoint/2010/main" val="341234707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Database Systems</a:t>
            </a:r>
          </a:p>
          <a:p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6000" b="1" dirty="0"/>
              <a:t>Any Questions?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75240454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1538</Words>
  <Application>Microsoft Office PowerPoint</Application>
  <PresentationFormat>Widescreen</PresentationFormat>
  <Paragraphs>227</Paragraphs>
  <Slides>31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31</vt:i4>
      </vt:variant>
    </vt:vector>
  </HeadingPairs>
  <TitlesOfParts>
    <vt:vector size="56" baseType="lpstr"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Introduction to NoSQL</vt:lpstr>
      <vt:lpstr>Definition of NoSQL</vt:lpstr>
      <vt:lpstr>Definition of NoSQL</vt:lpstr>
      <vt:lpstr>Why NoSQL?</vt:lpstr>
      <vt:lpstr>Why NoSQL?</vt:lpstr>
      <vt:lpstr>NoSQL Terminology</vt:lpstr>
      <vt:lpstr>NoSQL Terminology</vt:lpstr>
      <vt:lpstr>NoSQL Terminology</vt:lpstr>
      <vt:lpstr>NoSQL Terminology</vt:lpstr>
      <vt:lpstr>NoSQL Terminology</vt:lpstr>
      <vt:lpstr>NoSQL Databases</vt:lpstr>
      <vt:lpstr>NoSQL Database types</vt:lpstr>
      <vt:lpstr>NoSQL Database types</vt:lpstr>
      <vt:lpstr>NoSQL Database types</vt:lpstr>
      <vt:lpstr>NoSQL Database types</vt:lpstr>
      <vt:lpstr>NoSQL Database types</vt:lpstr>
      <vt:lpstr>NoSQL Database types</vt:lpstr>
      <vt:lpstr>NoSQL Database types</vt:lpstr>
      <vt:lpstr>NoSQL Database types</vt:lpstr>
      <vt:lpstr>NoSQL Database types</vt:lpstr>
      <vt:lpstr>NoSQL Database types</vt:lpstr>
      <vt:lpstr>NoSQL Database types</vt:lpstr>
      <vt:lpstr>NoSQL Database types</vt:lpstr>
      <vt:lpstr>NoSQL Database types</vt:lpstr>
      <vt:lpstr>NoSQL Database types</vt:lpstr>
      <vt:lpstr>NoSQL Database Qualities</vt:lpstr>
      <vt:lpstr>NoSQL Database Qualities</vt:lpstr>
      <vt:lpstr>NoSQL Database Qualities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78</cp:revision>
  <dcterms:created xsi:type="dcterms:W3CDTF">2021-03-09T15:35:42Z</dcterms:created>
  <dcterms:modified xsi:type="dcterms:W3CDTF">2024-11-05T10:06:42Z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