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9" r:id="rId5"/>
    <p:sldId id="262" r:id="rId6"/>
    <p:sldId id="263" r:id="rId7"/>
    <p:sldId id="270" r:id="rId8"/>
    <p:sldId id="271" r:id="rId9"/>
    <p:sldId id="272" r:id="rId10"/>
    <p:sldId id="266" r:id="rId11"/>
    <p:sldId id="259" r:id="rId12"/>
    <p:sldId id="267" r:id="rId13"/>
    <p:sldId id="268" r:id="rId14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7" d="100"/>
          <a:sy n="87" d="100"/>
        </p:scale>
        <p:origin x="69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B88C1F-8083-4009-8593-39DB8C932589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988107-2637-4D7D-8E78-1B2432BA5B83}">
      <dgm:prSet/>
      <dgm:spPr/>
      <dgm:t>
        <a:bodyPr/>
        <a:lstStyle/>
        <a:p>
          <a:r>
            <a:rPr lang="en-US" dirty="0"/>
            <a:t>Implement ergonomic practices.</a:t>
          </a:r>
        </a:p>
      </dgm:t>
    </dgm:pt>
    <dgm:pt modelId="{8951514C-1BA1-4B4F-8EBE-8B98DA130191}" type="parTrans" cxnId="{E62A478A-8A13-499E-8FA3-999B94FF9C50}">
      <dgm:prSet/>
      <dgm:spPr/>
      <dgm:t>
        <a:bodyPr/>
        <a:lstStyle/>
        <a:p>
          <a:endParaRPr lang="en-US"/>
        </a:p>
      </dgm:t>
    </dgm:pt>
    <dgm:pt modelId="{A66BD8C1-1909-4C99-8EF1-9F5B2B55BB20}" type="sibTrans" cxnId="{E62A478A-8A13-499E-8FA3-999B94FF9C50}">
      <dgm:prSet/>
      <dgm:spPr/>
      <dgm:t>
        <a:bodyPr/>
        <a:lstStyle/>
        <a:p>
          <a:endParaRPr lang="en-US"/>
        </a:p>
      </dgm:t>
    </dgm:pt>
    <dgm:pt modelId="{62691396-3005-4995-B92F-B00DC6F6F198}">
      <dgm:prSet/>
      <dgm:spPr/>
      <dgm:t>
        <a:bodyPr/>
        <a:lstStyle/>
        <a:p>
          <a:r>
            <a:rPr lang="en-US" dirty="0"/>
            <a:t>Provide training on safe lifting techniques.</a:t>
          </a:r>
        </a:p>
      </dgm:t>
    </dgm:pt>
    <dgm:pt modelId="{AEE42E7A-D895-4C87-A2D7-EDF6FE0D14BA}" type="parTrans" cxnId="{5FA2A2E8-2B2D-47A5-A186-8B8D6BF3F656}">
      <dgm:prSet/>
      <dgm:spPr/>
      <dgm:t>
        <a:bodyPr/>
        <a:lstStyle/>
        <a:p>
          <a:endParaRPr lang="en-US"/>
        </a:p>
      </dgm:t>
    </dgm:pt>
    <dgm:pt modelId="{CF7CB7FB-277B-4B2F-8D5F-925DADAF5F20}" type="sibTrans" cxnId="{5FA2A2E8-2B2D-47A5-A186-8B8D6BF3F656}">
      <dgm:prSet/>
      <dgm:spPr/>
      <dgm:t>
        <a:bodyPr/>
        <a:lstStyle/>
        <a:p>
          <a:endParaRPr lang="en-US"/>
        </a:p>
      </dgm:t>
    </dgm:pt>
    <dgm:pt modelId="{62D0D56F-3716-45D2-9C68-9F6A48C4F625}">
      <dgm:prSet/>
      <dgm:spPr/>
      <dgm:t>
        <a:bodyPr/>
        <a:lstStyle/>
        <a:p>
          <a:r>
            <a:rPr lang="en-US" dirty="0"/>
            <a:t>Utilize tools like long-handled dusters.</a:t>
          </a:r>
        </a:p>
      </dgm:t>
    </dgm:pt>
    <dgm:pt modelId="{34C0064F-0B8C-4855-9892-A057958DE201}" type="parTrans" cxnId="{B85C6BE3-6E47-474D-9498-F2B4CDF2F761}">
      <dgm:prSet/>
      <dgm:spPr/>
      <dgm:t>
        <a:bodyPr/>
        <a:lstStyle/>
        <a:p>
          <a:endParaRPr lang="en-US"/>
        </a:p>
      </dgm:t>
    </dgm:pt>
    <dgm:pt modelId="{55031E03-48B0-44C4-B835-D1234543A19E}" type="sibTrans" cxnId="{B85C6BE3-6E47-474D-9498-F2B4CDF2F761}">
      <dgm:prSet/>
      <dgm:spPr/>
      <dgm:t>
        <a:bodyPr/>
        <a:lstStyle/>
        <a:p>
          <a:endParaRPr lang="en-US"/>
        </a:p>
      </dgm:t>
    </dgm:pt>
    <dgm:pt modelId="{BC18741B-4E79-47D6-B7CA-1A171C040FD9}">
      <dgm:prSet/>
      <dgm:spPr/>
      <dgm:t>
        <a:bodyPr/>
        <a:lstStyle/>
        <a:p>
          <a:r>
            <a:rPr lang="en-US" dirty="0"/>
            <a:t>Conduct regular training on proper chemical usage.</a:t>
          </a:r>
        </a:p>
      </dgm:t>
    </dgm:pt>
    <dgm:pt modelId="{83698B92-E4D4-4664-A4C3-51080324FC9D}" type="parTrans" cxnId="{63A1E6FF-6469-474B-A5D0-4E1B4067E6C8}">
      <dgm:prSet/>
      <dgm:spPr/>
      <dgm:t>
        <a:bodyPr/>
        <a:lstStyle/>
        <a:p>
          <a:endParaRPr lang="en-US"/>
        </a:p>
      </dgm:t>
    </dgm:pt>
    <dgm:pt modelId="{432D8C42-1BF2-4895-8656-DB22FB414553}" type="sibTrans" cxnId="{63A1E6FF-6469-474B-A5D0-4E1B4067E6C8}">
      <dgm:prSet/>
      <dgm:spPr/>
      <dgm:t>
        <a:bodyPr/>
        <a:lstStyle/>
        <a:p>
          <a:endParaRPr lang="en-US"/>
        </a:p>
      </dgm:t>
    </dgm:pt>
    <dgm:pt modelId="{BC265762-9A48-46C5-AF78-F06F8439DFBD}">
      <dgm:prSet/>
      <dgm:spPr/>
      <dgm:t>
        <a:bodyPr/>
        <a:lstStyle/>
        <a:p>
          <a:r>
            <a:rPr lang="en-US" dirty="0"/>
            <a:t>Ensure proper ventilation during cleaning activities.</a:t>
          </a:r>
        </a:p>
      </dgm:t>
    </dgm:pt>
    <dgm:pt modelId="{469F7642-5A62-4361-8D1D-9D8381EC78DE}" type="parTrans" cxnId="{3FFF8807-B262-4062-81D2-897561462FC7}">
      <dgm:prSet/>
      <dgm:spPr/>
      <dgm:t>
        <a:bodyPr/>
        <a:lstStyle/>
        <a:p>
          <a:endParaRPr lang="en-US"/>
        </a:p>
      </dgm:t>
    </dgm:pt>
    <dgm:pt modelId="{D98384B9-D221-4FDE-9EA4-AB78E223CE7A}" type="sibTrans" cxnId="{3FFF8807-B262-4062-81D2-897561462FC7}">
      <dgm:prSet/>
      <dgm:spPr/>
      <dgm:t>
        <a:bodyPr/>
        <a:lstStyle/>
        <a:p>
          <a:endParaRPr lang="en-US"/>
        </a:p>
      </dgm:t>
    </dgm:pt>
    <dgm:pt modelId="{A02C0C05-B507-470F-A8F9-181C6BEC69D7}">
      <dgm:prSet/>
      <dgm:spPr/>
      <dgm:t>
        <a:bodyPr/>
        <a:lstStyle/>
        <a:p>
          <a:r>
            <a:rPr lang="en-US" dirty="0"/>
            <a:t>Securely store chemicals and provide Personal Protective Equipment (PPE).</a:t>
          </a:r>
        </a:p>
      </dgm:t>
    </dgm:pt>
    <dgm:pt modelId="{DA3EFE23-BAAB-4BC8-981A-4D72C2EC8F61}" type="parTrans" cxnId="{70CC8A22-A04F-48B3-B874-678A38486ECC}">
      <dgm:prSet/>
      <dgm:spPr/>
      <dgm:t>
        <a:bodyPr/>
        <a:lstStyle/>
        <a:p>
          <a:endParaRPr lang="en-US"/>
        </a:p>
      </dgm:t>
    </dgm:pt>
    <dgm:pt modelId="{E1F2BA01-11FD-436F-B87B-C5DAF9CCF70F}" type="sibTrans" cxnId="{70CC8A22-A04F-48B3-B874-678A38486ECC}">
      <dgm:prSet/>
      <dgm:spPr/>
      <dgm:t>
        <a:bodyPr/>
        <a:lstStyle/>
        <a:p>
          <a:endParaRPr lang="en-US"/>
        </a:p>
      </dgm:t>
    </dgm:pt>
    <dgm:pt modelId="{720C8266-F302-45BC-BDA3-666F5F3DF31D}">
      <dgm:prSet/>
      <dgm:spPr/>
      <dgm:t>
        <a:bodyPr/>
        <a:lstStyle/>
        <a:p>
          <a:r>
            <a:rPr lang="en-US" dirty="0"/>
            <a:t>Keep floors dry and clean.</a:t>
          </a:r>
        </a:p>
      </dgm:t>
    </dgm:pt>
    <dgm:pt modelId="{F0DB7F83-B8F2-405A-9CD5-EAEF5A773647}" type="parTrans" cxnId="{804D7550-4BB8-439F-833C-A857F5617C2D}">
      <dgm:prSet/>
      <dgm:spPr/>
      <dgm:t>
        <a:bodyPr/>
        <a:lstStyle/>
        <a:p>
          <a:endParaRPr lang="en-US"/>
        </a:p>
      </dgm:t>
    </dgm:pt>
    <dgm:pt modelId="{6DBADD82-0346-49B8-BD18-FC70C2251AB0}" type="sibTrans" cxnId="{804D7550-4BB8-439F-833C-A857F5617C2D}">
      <dgm:prSet/>
      <dgm:spPr/>
      <dgm:t>
        <a:bodyPr/>
        <a:lstStyle/>
        <a:p>
          <a:endParaRPr lang="en-US"/>
        </a:p>
      </dgm:t>
    </dgm:pt>
    <dgm:pt modelId="{31851AED-1EA1-4A90-A039-531D3F625E9E}">
      <dgm:prSet/>
      <dgm:spPr/>
      <dgm:t>
        <a:bodyPr/>
        <a:lstStyle/>
        <a:p>
          <a:r>
            <a:rPr lang="en-US" dirty="0"/>
            <a:t>Use warning signs in wet areas.</a:t>
          </a:r>
        </a:p>
      </dgm:t>
    </dgm:pt>
    <dgm:pt modelId="{1D4F259A-6B8A-4ABD-B053-C6824C6D5B42}" type="parTrans" cxnId="{E55B7F56-0687-4CC7-9EC5-5EB5A01A44C9}">
      <dgm:prSet/>
      <dgm:spPr/>
      <dgm:t>
        <a:bodyPr/>
        <a:lstStyle/>
        <a:p>
          <a:endParaRPr lang="en-US"/>
        </a:p>
      </dgm:t>
    </dgm:pt>
    <dgm:pt modelId="{62F228F7-5BF9-48C3-BC3C-B0347605C6C2}" type="sibTrans" cxnId="{E55B7F56-0687-4CC7-9EC5-5EB5A01A44C9}">
      <dgm:prSet/>
      <dgm:spPr/>
      <dgm:t>
        <a:bodyPr/>
        <a:lstStyle/>
        <a:p>
          <a:endParaRPr lang="en-US"/>
        </a:p>
      </dgm:t>
    </dgm:pt>
    <dgm:pt modelId="{96E19BE4-6631-4C20-ABE1-7ECD8E228FE8}">
      <dgm:prSet/>
      <dgm:spPr/>
      <dgm:t>
        <a:bodyPr/>
        <a:lstStyle/>
        <a:p>
          <a:r>
            <a:rPr lang="en-US" dirty="0"/>
            <a:t>Properly store wires to prevent tripping hazards.</a:t>
          </a:r>
        </a:p>
      </dgm:t>
    </dgm:pt>
    <dgm:pt modelId="{846124AF-2131-4BA6-861C-5564FF0FBC38}" type="parTrans" cxnId="{BD4E3B61-0A0D-4C1E-AA89-3D10D6AC6FDF}">
      <dgm:prSet/>
      <dgm:spPr/>
      <dgm:t>
        <a:bodyPr/>
        <a:lstStyle/>
        <a:p>
          <a:endParaRPr lang="en-US"/>
        </a:p>
      </dgm:t>
    </dgm:pt>
    <dgm:pt modelId="{C83E2370-0FF4-42B8-8C06-009181B19C0E}" type="sibTrans" cxnId="{BD4E3B61-0A0D-4C1E-AA89-3D10D6AC6FDF}">
      <dgm:prSet/>
      <dgm:spPr/>
      <dgm:t>
        <a:bodyPr/>
        <a:lstStyle/>
        <a:p>
          <a:endParaRPr lang="en-US"/>
        </a:p>
      </dgm:t>
    </dgm:pt>
    <dgm:pt modelId="{0EF05350-728D-442E-BC73-4A50AB8D5C6C}">
      <dgm:prSet/>
      <dgm:spPr/>
      <dgm:t>
        <a:bodyPr/>
        <a:lstStyle/>
        <a:p>
          <a:r>
            <a:rPr lang="en-US" dirty="0"/>
            <a:t>Provide slip-resistant shoes for housekeeping staff.</a:t>
          </a:r>
        </a:p>
      </dgm:t>
    </dgm:pt>
    <dgm:pt modelId="{1EA5ECB2-8975-442B-A043-1890302A9F07}" type="parTrans" cxnId="{03805E41-7559-47EC-A025-C14A5AC9AA55}">
      <dgm:prSet/>
      <dgm:spPr/>
      <dgm:t>
        <a:bodyPr/>
        <a:lstStyle/>
        <a:p>
          <a:endParaRPr lang="en-US"/>
        </a:p>
      </dgm:t>
    </dgm:pt>
    <dgm:pt modelId="{934F6915-5E57-4935-9D33-EDB41E75F0A9}" type="sibTrans" cxnId="{03805E41-7559-47EC-A025-C14A5AC9AA55}">
      <dgm:prSet/>
      <dgm:spPr/>
      <dgm:t>
        <a:bodyPr/>
        <a:lstStyle/>
        <a:p>
          <a:endParaRPr lang="en-US"/>
        </a:p>
      </dgm:t>
    </dgm:pt>
    <dgm:pt modelId="{F5457E1F-A993-4399-AD45-BBE9B353997D}">
      <dgm:prSet/>
      <dgm:spPr/>
      <dgm:t>
        <a:bodyPr/>
        <a:lstStyle/>
        <a:p>
          <a:r>
            <a:rPr lang="en-US" dirty="0"/>
            <a:t>Perform regular checks on electrical components.</a:t>
          </a:r>
        </a:p>
      </dgm:t>
    </dgm:pt>
    <dgm:pt modelId="{496FA9B6-1337-451D-91D2-3FBEF242C816}" type="parTrans" cxnId="{D3D56D5E-AEA4-473F-9B00-5FE1240DCBDB}">
      <dgm:prSet/>
      <dgm:spPr/>
      <dgm:t>
        <a:bodyPr/>
        <a:lstStyle/>
        <a:p>
          <a:endParaRPr lang="en-US"/>
        </a:p>
      </dgm:t>
    </dgm:pt>
    <dgm:pt modelId="{BF24407C-C6ED-4B50-90A7-AEFCD3372522}" type="sibTrans" cxnId="{D3D56D5E-AEA4-473F-9B00-5FE1240DCBDB}">
      <dgm:prSet/>
      <dgm:spPr/>
      <dgm:t>
        <a:bodyPr/>
        <a:lstStyle/>
        <a:p>
          <a:endParaRPr lang="en-US"/>
        </a:p>
      </dgm:t>
    </dgm:pt>
    <dgm:pt modelId="{44B31F80-77D9-44C3-9D47-D75E747F0FFD}">
      <dgm:prSet/>
      <dgm:spPr/>
      <dgm:t>
        <a:bodyPr/>
        <a:lstStyle/>
        <a:p>
          <a:r>
            <a:rPr lang="en-US" dirty="0"/>
            <a:t>Incorporate electrical checks into daily routines.</a:t>
          </a:r>
        </a:p>
      </dgm:t>
    </dgm:pt>
    <dgm:pt modelId="{90C99473-079E-4A02-9220-9FB0B80A375A}" type="parTrans" cxnId="{6F5B3304-4ED2-46F3-985B-46AFB76B6592}">
      <dgm:prSet/>
      <dgm:spPr/>
      <dgm:t>
        <a:bodyPr/>
        <a:lstStyle/>
        <a:p>
          <a:endParaRPr lang="en-US"/>
        </a:p>
      </dgm:t>
    </dgm:pt>
    <dgm:pt modelId="{7A4A144A-389C-4F56-96AC-BE133081E8E5}" type="sibTrans" cxnId="{6F5B3304-4ED2-46F3-985B-46AFB76B6592}">
      <dgm:prSet/>
      <dgm:spPr/>
      <dgm:t>
        <a:bodyPr/>
        <a:lstStyle/>
        <a:p>
          <a:endParaRPr lang="en-US"/>
        </a:p>
      </dgm:t>
    </dgm:pt>
    <dgm:pt modelId="{0BE05540-0B59-46FB-9544-6B17E3369AD3}">
      <dgm:prSet/>
      <dgm:spPr/>
      <dgm:t>
        <a:bodyPr/>
        <a:lstStyle/>
        <a:p>
          <a:r>
            <a:rPr lang="en-US" dirty="0"/>
            <a:t>Ensure proper lighting throughout the hotel to prevent accidents.</a:t>
          </a:r>
        </a:p>
      </dgm:t>
    </dgm:pt>
    <dgm:pt modelId="{4256FDCE-4BB8-43F6-93F0-AC1821C91154}" type="parTrans" cxnId="{11681704-06BB-4A2D-ADD5-879BEB450F3A}">
      <dgm:prSet/>
      <dgm:spPr/>
      <dgm:t>
        <a:bodyPr/>
        <a:lstStyle/>
        <a:p>
          <a:endParaRPr lang="en-US"/>
        </a:p>
      </dgm:t>
    </dgm:pt>
    <dgm:pt modelId="{D121BBC9-4337-43EE-A0C6-B35309621F7E}" type="sibTrans" cxnId="{11681704-06BB-4A2D-ADD5-879BEB450F3A}">
      <dgm:prSet/>
      <dgm:spPr/>
      <dgm:t>
        <a:bodyPr/>
        <a:lstStyle/>
        <a:p>
          <a:endParaRPr lang="en-US"/>
        </a:p>
      </dgm:t>
    </dgm:pt>
    <dgm:pt modelId="{8344D6CA-6BC2-4BFC-A038-A64028016ECE}">
      <dgm:prSet/>
      <dgm:spPr/>
      <dgm:t>
        <a:bodyPr/>
        <a:lstStyle/>
        <a:p>
          <a:r>
            <a:rPr lang="en-GB" dirty="0"/>
            <a:t>Improve time management strategies.</a:t>
          </a:r>
          <a:endParaRPr lang="en-US" dirty="0"/>
        </a:p>
      </dgm:t>
    </dgm:pt>
    <dgm:pt modelId="{E4C2616F-6066-4B12-8E4F-EF1EC45449F4}" type="parTrans" cxnId="{12F05B16-BAE2-4039-A62B-E1540AF5A958}">
      <dgm:prSet/>
      <dgm:spPr/>
      <dgm:t>
        <a:bodyPr/>
        <a:lstStyle/>
        <a:p>
          <a:endParaRPr lang="en-US"/>
        </a:p>
      </dgm:t>
    </dgm:pt>
    <dgm:pt modelId="{85C1E303-535F-4F54-8C8D-807B1A87B8F9}" type="sibTrans" cxnId="{12F05B16-BAE2-4039-A62B-E1540AF5A958}">
      <dgm:prSet/>
      <dgm:spPr/>
      <dgm:t>
        <a:bodyPr/>
        <a:lstStyle/>
        <a:p>
          <a:endParaRPr lang="en-US"/>
        </a:p>
      </dgm:t>
    </dgm:pt>
    <dgm:pt modelId="{E71548CB-8ED7-4352-A50F-E4A83B6BF9A9}">
      <dgm:prSet/>
      <dgm:spPr/>
      <dgm:t>
        <a:bodyPr/>
        <a:lstStyle/>
        <a:p>
          <a:r>
            <a:rPr lang="en-GB" dirty="0"/>
            <a:t>Offer additional training on efficient cleaning practices.</a:t>
          </a:r>
          <a:endParaRPr lang="en-US" dirty="0"/>
        </a:p>
      </dgm:t>
    </dgm:pt>
    <dgm:pt modelId="{9B3895C3-2D14-4F81-B1C8-FD5BF324D262}" type="parTrans" cxnId="{F1B440D3-DDB5-40E2-B4C3-414C79472C46}">
      <dgm:prSet/>
      <dgm:spPr/>
      <dgm:t>
        <a:bodyPr/>
        <a:lstStyle/>
        <a:p>
          <a:endParaRPr lang="en-US"/>
        </a:p>
      </dgm:t>
    </dgm:pt>
    <dgm:pt modelId="{C1A8BEE3-D0CF-4A36-9DBD-DF8B8045E9F3}" type="sibTrans" cxnId="{F1B440D3-DDB5-40E2-B4C3-414C79472C46}">
      <dgm:prSet/>
      <dgm:spPr/>
      <dgm:t>
        <a:bodyPr/>
        <a:lstStyle/>
        <a:p>
          <a:endParaRPr lang="en-US"/>
        </a:p>
      </dgm:t>
    </dgm:pt>
    <dgm:pt modelId="{A52974DF-F34D-45D2-8FF4-8614F2D6E7C9}">
      <dgm:prSet/>
      <dgm:spPr/>
      <dgm:t>
        <a:bodyPr/>
        <a:lstStyle/>
        <a:p>
          <a:r>
            <a:rPr lang="en-GB" dirty="0"/>
            <a:t>Enhance communication within the housekeeping team to streamline tasks.</a:t>
          </a:r>
          <a:endParaRPr lang="en-US" dirty="0"/>
        </a:p>
      </dgm:t>
    </dgm:pt>
    <dgm:pt modelId="{97636EF5-8AA9-4C2C-A660-C0FBD005C126}" type="parTrans" cxnId="{8D978239-A2EE-489F-8AAF-093B354C3CC2}">
      <dgm:prSet/>
      <dgm:spPr/>
      <dgm:t>
        <a:bodyPr/>
        <a:lstStyle/>
        <a:p>
          <a:endParaRPr lang="en-US"/>
        </a:p>
      </dgm:t>
    </dgm:pt>
    <dgm:pt modelId="{E48F733F-3988-4F58-A08E-6AD3E3BAA7A9}" type="sibTrans" cxnId="{8D978239-A2EE-489F-8AAF-093B354C3CC2}">
      <dgm:prSet/>
      <dgm:spPr/>
      <dgm:t>
        <a:bodyPr/>
        <a:lstStyle/>
        <a:p>
          <a:endParaRPr lang="en-US"/>
        </a:p>
      </dgm:t>
    </dgm:pt>
    <dgm:pt modelId="{4CB05E23-06D6-9A4A-8564-2310637E0905}" type="pres">
      <dgm:prSet presAssocID="{74B88C1F-8083-4009-8593-39DB8C932589}" presName="diagram" presStyleCnt="0">
        <dgm:presLayoutVars>
          <dgm:dir/>
          <dgm:resizeHandles val="exact"/>
        </dgm:presLayoutVars>
      </dgm:prSet>
      <dgm:spPr/>
    </dgm:pt>
    <dgm:pt modelId="{5D45D178-FAB5-3C4D-A162-2F728F095730}" type="pres">
      <dgm:prSet presAssocID="{7E988107-2637-4D7D-8E78-1B2432BA5B83}" presName="node" presStyleLbl="node1" presStyleIdx="0" presStyleCnt="16">
        <dgm:presLayoutVars>
          <dgm:bulletEnabled val="1"/>
        </dgm:presLayoutVars>
      </dgm:prSet>
      <dgm:spPr/>
    </dgm:pt>
    <dgm:pt modelId="{54D5E8D8-D2EB-6B43-BB81-7F31530C898D}" type="pres">
      <dgm:prSet presAssocID="{A66BD8C1-1909-4C99-8EF1-9F5B2B55BB20}" presName="sibTrans" presStyleCnt="0"/>
      <dgm:spPr/>
    </dgm:pt>
    <dgm:pt modelId="{0001EEC7-4E59-0E4A-8C46-132F68D0FD1B}" type="pres">
      <dgm:prSet presAssocID="{62691396-3005-4995-B92F-B00DC6F6F198}" presName="node" presStyleLbl="node1" presStyleIdx="1" presStyleCnt="16">
        <dgm:presLayoutVars>
          <dgm:bulletEnabled val="1"/>
        </dgm:presLayoutVars>
      </dgm:prSet>
      <dgm:spPr/>
    </dgm:pt>
    <dgm:pt modelId="{DB6FE824-2E55-FB4B-982E-0BA1E51829E2}" type="pres">
      <dgm:prSet presAssocID="{CF7CB7FB-277B-4B2F-8D5F-925DADAF5F20}" presName="sibTrans" presStyleCnt="0"/>
      <dgm:spPr/>
    </dgm:pt>
    <dgm:pt modelId="{E877685B-7F5C-214B-A434-3779DE0299FF}" type="pres">
      <dgm:prSet presAssocID="{62D0D56F-3716-45D2-9C68-9F6A48C4F625}" presName="node" presStyleLbl="node1" presStyleIdx="2" presStyleCnt="16">
        <dgm:presLayoutVars>
          <dgm:bulletEnabled val="1"/>
        </dgm:presLayoutVars>
      </dgm:prSet>
      <dgm:spPr/>
    </dgm:pt>
    <dgm:pt modelId="{4B7C112E-0B2B-654B-83D2-233616219FCD}" type="pres">
      <dgm:prSet presAssocID="{55031E03-48B0-44C4-B835-D1234543A19E}" presName="sibTrans" presStyleCnt="0"/>
      <dgm:spPr/>
    </dgm:pt>
    <dgm:pt modelId="{79A9BF67-75A7-0D4E-9274-ED8918D8FA8D}" type="pres">
      <dgm:prSet presAssocID="{BC18741B-4E79-47D6-B7CA-1A171C040FD9}" presName="node" presStyleLbl="node1" presStyleIdx="3" presStyleCnt="16">
        <dgm:presLayoutVars>
          <dgm:bulletEnabled val="1"/>
        </dgm:presLayoutVars>
      </dgm:prSet>
      <dgm:spPr/>
    </dgm:pt>
    <dgm:pt modelId="{9A223BB8-3F79-9A43-BA95-4C610FAD265A}" type="pres">
      <dgm:prSet presAssocID="{432D8C42-1BF2-4895-8656-DB22FB414553}" presName="sibTrans" presStyleCnt="0"/>
      <dgm:spPr/>
    </dgm:pt>
    <dgm:pt modelId="{590F7396-9ED8-D841-B594-2D4279C3B112}" type="pres">
      <dgm:prSet presAssocID="{BC265762-9A48-46C5-AF78-F06F8439DFBD}" presName="node" presStyleLbl="node1" presStyleIdx="4" presStyleCnt="16">
        <dgm:presLayoutVars>
          <dgm:bulletEnabled val="1"/>
        </dgm:presLayoutVars>
      </dgm:prSet>
      <dgm:spPr/>
    </dgm:pt>
    <dgm:pt modelId="{6E594564-6AF6-AB41-8B1A-2A208D08BC05}" type="pres">
      <dgm:prSet presAssocID="{D98384B9-D221-4FDE-9EA4-AB78E223CE7A}" presName="sibTrans" presStyleCnt="0"/>
      <dgm:spPr/>
    </dgm:pt>
    <dgm:pt modelId="{7D01E404-B337-1947-8E32-8AA2EA24CFD7}" type="pres">
      <dgm:prSet presAssocID="{A02C0C05-B507-470F-A8F9-181C6BEC69D7}" presName="node" presStyleLbl="node1" presStyleIdx="5" presStyleCnt="16">
        <dgm:presLayoutVars>
          <dgm:bulletEnabled val="1"/>
        </dgm:presLayoutVars>
      </dgm:prSet>
      <dgm:spPr/>
    </dgm:pt>
    <dgm:pt modelId="{2B58DCC4-32AC-344E-A13F-18A7EEB466A5}" type="pres">
      <dgm:prSet presAssocID="{E1F2BA01-11FD-436F-B87B-C5DAF9CCF70F}" presName="sibTrans" presStyleCnt="0"/>
      <dgm:spPr/>
    </dgm:pt>
    <dgm:pt modelId="{30612B9F-49D3-4B4E-AFDA-4BBECEC021F0}" type="pres">
      <dgm:prSet presAssocID="{720C8266-F302-45BC-BDA3-666F5F3DF31D}" presName="node" presStyleLbl="node1" presStyleIdx="6" presStyleCnt="16">
        <dgm:presLayoutVars>
          <dgm:bulletEnabled val="1"/>
        </dgm:presLayoutVars>
      </dgm:prSet>
      <dgm:spPr/>
    </dgm:pt>
    <dgm:pt modelId="{C2B90114-F70B-B647-ACCB-FC1B6510CCE4}" type="pres">
      <dgm:prSet presAssocID="{6DBADD82-0346-49B8-BD18-FC70C2251AB0}" presName="sibTrans" presStyleCnt="0"/>
      <dgm:spPr/>
    </dgm:pt>
    <dgm:pt modelId="{0CC085AD-5D85-0445-BF87-64EC27E921BC}" type="pres">
      <dgm:prSet presAssocID="{31851AED-1EA1-4A90-A039-531D3F625E9E}" presName="node" presStyleLbl="node1" presStyleIdx="7" presStyleCnt="16">
        <dgm:presLayoutVars>
          <dgm:bulletEnabled val="1"/>
        </dgm:presLayoutVars>
      </dgm:prSet>
      <dgm:spPr/>
    </dgm:pt>
    <dgm:pt modelId="{017CC3B4-6EC2-084A-9EC5-2D5BA7663910}" type="pres">
      <dgm:prSet presAssocID="{62F228F7-5BF9-48C3-BC3C-B0347605C6C2}" presName="sibTrans" presStyleCnt="0"/>
      <dgm:spPr/>
    </dgm:pt>
    <dgm:pt modelId="{3C6A335F-F3C2-B843-A58D-88955D2E37B1}" type="pres">
      <dgm:prSet presAssocID="{96E19BE4-6631-4C20-ABE1-7ECD8E228FE8}" presName="node" presStyleLbl="node1" presStyleIdx="8" presStyleCnt="16">
        <dgm:presLayoutVars>
          <dgm:bulletEnabled val="1"/>
        </dgm:presLayoutVars>
      </dgm:prSet>
      <dgm:spPr/>
    </dgm:pt>
    <dgm:pt modelId="{1A5CBE18-74CE-0641-90A5-019F8F67E953}" type="pres">
      <dgm:prSet presAssocID="{C83E2370-0FF4-42B8-8C06-009181B19C0E}" presName="sibTrans" presStyleCnt="0"/>
      <dgm:spPr/>
    </dgm:pt>
    <dgm:pt modelId="{81E19715-AE03-5443-8164-5FED36497157}" type="pres">
      <dgm:prSet presAssocID="{0EF05350-728D-442E-BC73-4A50AB8D5C6C}" presName="node" presStyleLbl="node1" presStyleIdx="9" presStyleCnt="16">
        <dgm:presLayoutVars>
          <dgm:bulletEnabled val="1"/>
        </dgm:presLayoutVars>
      </dgm:prSet>
      <dgm:spPr/>
    </dgm:pt>
    <dgm:pt modelId="{87B3B83E-5833-1643-89D0-72FD8B90A3AA}" type="pres">
      <dgm:prSet presAssocID="{934F6915-5E57-4935-9D33-EDB41E75F0A9}" presName="sibTrans" presStyleCnt="0"/>
      <dgm:spPr/>
    </dgm:pt>
    <dgm:pt modelId="{9205AE6F-0A2A-6540-9050-355BDB7217C6}" type="pres">
      <dgm:prSet presAssocID="{F5457E1F-A993-4399-AD45-BBE9B353997D}" presName="node" presStyleLbl="node1" presStyleIdx="10" presStyleCnt="16">
        <dgm:presLayoutVars>
          <dgm:bulletEnabled val="1"/>
        </dgm:presLayoutVars>
      </dgm:prSet>
      <dgm:spPr/>
    </dgm:pt>
    <dgm:pt modelId="{0DFB3482-ED1C-DA4F-92A3-D31CC602F5B0}" type="pres">
      <dgm:prSet presAssocID="{BF24407C-C6ED-4B50-90A7-AEFCD3372522}" presName="sibTrans" presStyleCnt="0"/>
      <dgm:spPr/>
    </dgm:pt>
    <dgm:pt modelId="{D9DDAF2F-92EE-9947-BBFE-C06B7D281E8F}" type="pres">
      <dgm:prSet presAssocID="{44B31F80-77D9-44C3-9D47-D75E747F0FFD}" presName="node" presStyleLbl="node1" presStyleIdx="11" presStyleCnt="16">
        <dgm:presLayoutVars>
          <dgm:bulletEnabled val="1"/>
        </dgm:presLayoutVars>
      </dgm:prSet>
      <dgm:spPr/>
    </dgm:pt>
    <dgm:pt modelId="{D39B4FB5-8073-634A-9DD0-8475915C4BBE}" type="pres">
      <dgm:prSet presAssocID="{7A4A144A-389C-4F56-96AC-BE133081E8E5}" presName="sibTrans" presStyleCnt="0"/>
      <dgm:spPr/>
    </dgm:pt>
    <dgm:pt modelId="{E66652B5-5ADD-D54B-8528-9E11F933C26E}" type="pres">
      <dgm:prSet presAssocID="{0BE05540-0B59-46FB-9544-6B17E3369AD3}" presName="node" presStyleLbl="node1" presStyleIdx="12" presStyleCnt="16">
        <dgm:presLayoutVars>
          <dgm:bulletEnabled val="1"/>
        </dgm:presLayoutVars>
      </dgm:prSet>
      <dgm:spPr/>
    </dgm:pt>
    <dgm:pt modelId="{1AEF1C3A-50A2-8545-B29E-D205643784C9}" type="pres">
      <dgm:prSet presAssocID="{D121BBC9-4337-43EE-A0C6-B35309621F7E}" presName="sibTrans" presStyleCnt="0"/>
      <dgm:spPr/>
    </dgm:pt>
    <dgm:pt modelId="{FE392FB5-5A3E-E942-87A7-3AEA2B87C120}" type="pres">
      <dgm:prSet presAssocID="{8344D6CA-6BC2-4BFC-A038-A64028016ECE}" presName="node" presStyleLbl="node1" presStyleIdx="13" presStyleCnt="16">
        <dgm:presLayoutVars>
          <dgm:bulletEnabled val="1"/>
        </dgm:presLayoutVars>
      </dgm:prSet>
      <dgm:spPr/>
    </dgm:pt>
    <dgm:pt modelId="{A7307882-7F08-0842-B27B-3CED7BE2D294}" type="pres">
      <dgm:prSet presAssocID="{85C1E303-535F-4F54-8C8D-807B1A87B8F9}" presName="sibTrans" presStyleCnt="0"/>
      <dgm:spPr/>
    </dgm:pt>
    <dgm:pt modelId="{AC361813-6D0A-2342-BD3A-8B862457E9EE}" type="pres">
      <dgm:prSet presAssocID="{E71548CB-8ED7-4352-A50F-E4A83B6BF9A9}" presName="node" presStyleLbl="node1" presStyleIdx="14" presStyleCnt="16">
        <dgm:presLayoutVars>
          <dgm:bulletEnabled val="1"/>
        </dgm:presLayoutVars>
      </dgm:prSet>
      <dgm:spPr/>
    </dgm:pt>
    <dgm:pt modelId="{9A377528-8000-DE41-BD41-CCAAA4EC4D01}" type="pres">
      <dgm:prSet presAssocID="{C1A8BEE3-D0CF-4A36-9DBD-DF8B8045E9F3}" presName="sibTrans" presStyleCnt="0"/>
      <dgm:spPr/>
    </dgm:pt>
    <dgm:pt modelId="{07832D38-75F9-D647-80C2-D49201E4D7F9}" type="pres">
      <dgm:prSet presAssocID="{A52974DF-F34D-45D2-8FF4-8614F2D6E7C9}" presName="node" presStyleLbl="node1" presStyleIdx="15" presStyleCnt="16">
        <dgm:presLayoutVars>
          <dgm:bulletEnabled val="1"/>
        </dgm:presLayoutVars>
      </dgm:prSet>
      <dgm:spPr/>
    </dgm:pt>
  </dgm:ptLst>
  <dgm:cxnLst>
    <dgm:cxn modelId="{11681704-06BB-4A2D-ADD5-879BEB450F3A}" srcId="{74B88C1F-8083-4009-8593-39DB8C932589}" destId="{0BE05540-0B59-46FB-9544-6B17E3369AD3}" srcOrd="12" destOrd="0" parTransId="{4256FDCE-4BB8-43F6-93F0-AC1821C91154}" sibTransId="{D121BBC9-4337-43EE-A0C6-B35309621F7E}"/>
    <dgm:cxn modelId="{6F5B3304-4ED2-46F3-985B-46AFB76B6592}" srcId="{74B88C1F-8083-4009-8593-39DB8C932589}" destId="{44B31F80-77D9-44C3-9D47-D75E747F0FFD}" srcOrd="11" destOrd="0" parTransId="{90C99473-079E-4A02-9220-9FB0B80A375A}" sibTransId="{7A4A144A-389C-4F56-96AC-BE133081E8E5}"/>
    <dgm:cxn modelId="{3FFF8807-B262-4062-81D2-897561462FC7}" srcId="{74B88C1F-8083-4009-8593-39DB8C932589}" destId="{BC265762-9A48-46C5-AF78-F06F8439DFBD}" srcOrd="4" destOrd="0" parTransId="{469F7642-5A62-4361-8D1D-9D8381EC78DE}" sibTransId="{D98384B9-D221-4FDE-9EA4-AB78E223CE7A}"/>
    <dgm:cxn modelId="{19F1690C-3D47-B741-9CEC-8C9A64947AC3}" type="presOf" srcId="{BC18741B-4E79-47D6-B7CA-1A171C040FD9}" destId="{79A9BF67-75A7-0D4E-9274-ED8918D8FA8D}" srcOrd="0" destOrd="0" presId="urn:microsoft.com/office/officeart/2005/8/layout/default"/>
    <dgm:cxn modelId="{12F05B16-BAE2-4039-A62B-E1540AF5A958}" srcId="{74B88C1F-8083-4009-8593-39DB8C932589}" destId="{8344D6CA-6BC2-4BFC-A038-A64028016ECE}" srcOrd="13" destOrd="0" parTransId="{E4C2616F-6066-4B12-8E4F-EF1EC45449F4}" sibTransId="{85C1E303-535F-4F54-8C8D-807B1A87B8F9}"/>
    <dgm:cxn modelId="{70CC8A22-A04F-48B3-B874-678A38486ECC}" srcId="{74B88C1F-8083-4009-8593-39DB8C932589}" destId="{A02C0C05-B507-470F-A8F9-181C6BEC69D7}" srcOrd="5" destOrd="0" parTransId="{DA3EFE23-BAAB-4BC8-981A-4D72C2EC8F61}" sibTransId="{E1F2BA01-11FD-436F-B87B-C5DAF9CCF70F}"/>
    <dgm:cxn modelId="{4C4E0B2B-2D1A-8F4B-B219-004F534F3D52}" type="presOf" srcId="{74B88C1F-8083-4009-8593-39DB8C932589}" destId="{4CB05E23-06D6-9A4A-8564-2310637E0905}" srcOrd="0" destOrd="0" presId="urn:microsoft.com/office/officeart/2005/8/layout/default"/>
    <dgm:cxn modelId="{D60C2F38-60DD-CA4A-AC2E-49E93A4D2951}" type="presOf" srcId="{7E988107-2637-4D7D-8E78-1B2432BA5B83}" destId="{5D45D178-FAB5-3C4D-A162-2F728F095730}" srcOrd="0" destOrd="0" presId="urn:microsoft.com/office/officeart/2005/8/layout/default"/>
    <dgm:cxn modelId="{B54F6239-80D9-7844-A621-4130B5C0037F}" type="presOf" srcId="{8344D6CA-6BC2-4BFC-A038-A64028016ECE}" destId="{FE392FB5-5A3E-E942-87A7-3AEA2B87C120}" srcOrd="0" destOrd="0" presId="urn:microsoft.com/office/officeart/2005/8/layout/default"/>
    <dgm:cxn modelId="{8D978239-A2EE-489F-8AAF-093B354C3CC2}" srcId="{74B88C1F-8083-4009-8593-39DB8C932589}" destId="{A52974DF-F34D-45D2-8FF4-8614F2D6E7C9}" srcOrd="15" destOrd="0" parTransId="{97636EF5-8AA9-4C2C-A660-C0FBD005C126}" sibTransId="{E48F733F-3988-4F58-A08E-6AD3E3BAA7A9}"/>
    <dgm:cxn modelId="{D3D56D5E-AEA4-473F-9B00-5FE1240DCBDB}" srcId="{74B88C1F-8083-4009-8593-39DB8C932589}" destId="{F5457E1F-A993-4399-AD45-BBE9B353997D}" srcOrd="10" destOrd="0" parTransId="{496FA9B6-1337-451D-91D2-3FBEF242C816}" sibTransId="{BF24407C-C6ED-4B50-90A7-AEFCD3372522}"/>
    <dgm:cxn modelId="{BD4E3B61-0A0D-4C1E-AA89-3D10D6AC6FDF}" srcId="{74B88C1F-8083-4009-8593-39DB8C932589}" destId="{96E19BE4-6631-4C20-ABE1-7ECD8E228FE8}" srcOrd="8" destOrd="0" parTransId="{846124AF-2131-4BA6-861C-5564FF0FBC38}" sibTransId="{C83E2370-0FF4-42B8-8C06-009181B19C0E}"/>
    <dgm:cxn modelId="{03805E41-7559-47EC-A025-C14A5AC9AA55}" srcId="{74B88C1F-8083-4009-8593-39DB8C932589}" destId="{0EF05350-728D-442E-BC73-4A50AB8D5C6C}" srcOrd="9" destOrd="0" parTransId="{1EA5ECB2-8975-442B-A043-1890302A9F07}" sibTransId="{934F6915-5E57-4935-9D33-EDB41E75F0A9}"/>
    <dgm:cxn modelId="{C6FCDB46-A87B-BD44-8015-3AD0AC6F694C}" type="presOf" srcId="{E71548CB-8ED7-4352-A50F-E4A83B6BF9A9}" destId="{AC361813-6D0A-2342-BD3A-8B862457E9EE}" srcOrd="0" destOrd="0" presId="urn:microsoft.com/office/officeart/2005/8/layout/default"/>
    <dgm:cxn modelId="{A147C24F-77FB-3B41-8479-C0BA82D0D61F}" type="presOf" srcId="{31851AED-1EA1-4A90-A039-531D3F625E9E}" destId="{0CC085AD-5D85-0445-BF87-64EC27E921BC}" srcOrd="0" destOrd="0" presId="urn:microsoft.com/office/officeart/2005/8/layout/default"/>
    <dgm:cxn modelId="{804D7550-4BB8-439F-833C-A857F5617C2D}" srcId="{74B88C1F-8083-4009-8593-39DB8C932589}" destId="{720C8266-F302-45BC-BDA3-666F5F3DF31D}" srcOrd="6" destOrd="0" parTransId="{F0DB7F83-B8F2-405A-9CD5-EAEF5A773647}" sibTransId="{6DBADD82-0346-49B8-BD18-FC70C2251AB0}"/>
    <dgm:cxn modelId="{D7262C75-54BE-BA47-BC00-43CF4734BD22}" type="presOf" srcId="{BC265762-9A48-46C5-AF78-F06F8439DFBD}" destId="{590F7396-9ED8-D841-B594-2D4279C3B112}" srcOrd="0" destOrd="0" presId="urn:microsoft.com/office/officeart/2005/8/layout/default"/>
    <dgm:cxn modelId="{E55B7F56-0687-4CC7-9EC5-5EB5A01A44C9}" srcId="{74B88C1F-8083-4009-8593-39DB8C932589}" destId="{31851AED-1EA1-4A90-A039-531D3F625E9E}" srcOrd="7" destOrd="0" parTransId="{1D4F259A-6B8A-4ABD-B053-C6824C6D5B42}" sibTransId="{62F228F7-5BF9-48C3-BC3C-B0347605C6C2}"/>
    <dgm:cxn modelId="{24038487-C106-3249-9BA5-2AD00AE9131E}" type="presOf" srcId="{F5457E1F-A993-4399-AD45-BBE9B353997D}" destId="{9205AE6F-0A2A-6540-9050-355BDB7217C6}" srcOrd="0" destOrd="0" presId="urn:microsoft.com/office/officeart/2005/8/layout/default"/>
    <dgm:cxn modelId="{E62A478A-8A13-499E-8FA3-999B94FF9C50}" srcId="{74B88C1F-8083-4009-8593-39DB8C932589}" destId="{7E988107-2637-4D7D-8E78-1B2432BA5B83}" srcOrd="0" destOrd="0" parTransId="{8951514C-1BA1-4B4F-8EBE-8B98DA130191}" sibTransId="{A66BD8C1-1909-4C99-8EF1-9F5B2B55BB20}"/>
    <dgm:cxn modelId="{C26EC0A5-2866-C54E-880A-0B52DADD4869}" type="presOf" srcId="{96E19BE4-6631-4C20-ABE1-7ECD8E228FE8}" destId="{3C6A335F-F3C2-B843-A58D-88955D2E37B1}" srcOrd="0" destOrd="0" presId="urn:microsoft.com/office/officeart/2005/8/layout/default"/>
    <dgm:cxn modelId="{7FFD8BC1-0E42-674F-814F-43FA8E97E7EF}" type="presOf" srcId="{0BE05540-0B59-46FB-9544-6B17E3369AD3}" destId="{E66652B5-5ADD-D54B-8528-9E11F933C26E}" srcOrd="0" destOrd="0" presId="urn:microsoft.com/office/officeart/2005/8/layout/default"/>
    <dgm:cxn modelId="{0034B1C6-D1D5-0D44-BE80-A4EF01698B8D}" type="presOf" srcId="{A02C0C05-B507-470F-A8F9-181C6BEC69D7}" destId="{7D01E404-B337-1947-8E32-8AA2EA24CFD7}" srcOrd="0" destOrd="0" presId="urn:microsoft.com/office/officeart/2005/8/layout/default"/>
    <dgm:cxn modelId="{301B28C8-50E7-684B-8C0F-B4F9069C584A}" type="presOf" srcId="{A52974DF-F34D-45D2-8FF4-8614F2D6E7C9}" destId="{07832D38-75F9-D647-80C2-D49201E4D7F9}" srcOrd="0" destOrd="0" presId="urn:microsoft.com/office/officeart/2005/8/layout/default"/>
    <dgm:cxn modelId="{D460D8D0-ED85-7348-B9F4-2CBA1CE91766}" type="presOf" srcId="{0EF05350-728D-442E-BC73-4A50AB8D5C6C}" destId="{81E19715-AE03-5443-8164-5FED36497157}" srcOrd="0" destOrd="0" presId="urn:microsoft.com/office/officeart/2005/8/layout/default"/>
    <dgm:cxn modelId="{F1B440D3-DDB5-40E2-B4C3-414C79472C46}" srcId="{74B88C1F-8083-4009-8593-39DB8C932589}" destId="{E71548CB-8ED7-4352-A50F-E4A83B6BF9A9}" srcOrd="14" destOrd="0" parTransId="{9B3895C3-2D14-4F81-B1C8-FD5BF324D262}" sibTransId="{C1A8BEE3-D0CF-4A36-9DBD-DF8B8045E9F3}"/>
    <dgm:cxn modelId="{B5A1AED3-C801-B24B-B70F-E12E0BFEBDA9}" type="presOf" srcId="{44B31F80-77D9-44C3-9D47-D75E747F0FFD}" destId="{D9DDAF2F-92EE-9947-BBFE-C06B7D281E8F}" srcOrd="0" destOrd="0" presId="urn:microsoft.com/office/officeart/2005/8/layout/default"/>
    <dgm:cxn modelId="{49F2EFDC-DC07-8941-8BA7-3A2823CB7788}" type="presOf" srcId="{62691396-3005-4995-B92F-B00DC6F6F198}" destId="{0001EEC7-4E59-0E4A-8C46-132F68D0FD1B}" srcOrd="0" destOrd="0" presId="urn:microsoft.com/office/officeart/2005/8/layout/default"/>
    <dgm:cxn modelId="{B85C6BE3-6E47-474D-9498-F2B4CDF2F761}" srcId="{74B88C1F-8083-4009-8593-39DB8C932589}" destId="{62D0D56F-3716-45D2-9C68-9F6A48C4F625}" srcOrd="2" destOrd="0" parTransId="{34C0064F-0B8C-4855-9892-A057958DE201}" sibTransId="{55031E03-48B0-44C4-B835-D1234543A19E}"/>
    <dgm:cxn modelId="{5FA2A2E8-2B2D-47A5-A186-8B8D6BF3F656}" srcId="{74B88C1F-8083-4009-8593-39DB8C932589}" destId="{62691396-3005-4995-B92F-B00DC6F6F198}" srcOrd="1" destOrd="0" parTransId="{AEE42E7A-D895-4C87-A2D7-EDF6FE0D14BA}" sibTransId="{CF7CB7FB-277B-4B2F-8D5F-925DADAF5F20}"/>
    <dgm:cxn modelId="{B618CFF3-D27A-9D4F-AE75-53DBF52BEF24}" type="presOf" srcId="{62D0D56F-3716-45D2-9C68-9F6A48C4F625}" destId="{E877685B-7F5C-214B-A434-3779DE0299FF}" srcOrd="0" destOrd="0" presId="urn:microsoft.com/office/officeart/2005/8/layout/default"/>
    <dgm:cxn modelId="{57D4D6F8-5FBC-DD41-8BC6-03ED573EF592}" type="presOf" srcId="{720C8266-F302-45BC-BDA3-666F5F3DF31D}" destId="{30612B9F-49D3-4B4E-AFDA-4BBECEC021F0}" srcOrd="0" destOrd="0" presId="urn:microsoft.com/office/officeart/2005/8/layout/default"/>
    <dgm:cxn modelId="{63A1E6FF-6469-474B-A5D0-4E1B4067E6C8}" srcId="{74B88C1F-8083-4009-8593-39DB8C932589}" destId="{BC18741B-4E79-47D6-B7CA-1A171C040FD9}" srcOrd="3" destOrd="0" parTransId="{83698B92-E4D4-4664-A4C3-51080324FC9D}" sibTransId="{432D8C42-1BF2-4895-8656-DB22FB414553}"/>
    <dgm:cxn modelId="{E3D6CAE1-F68E-CC49-AE24-9FE94B7C7C53}" type="presParOf" srcId="{4CB05E23-06D6-9A4A-8564-2310637E0905}" destId="{5D45D178-FAB5-3C4D-A162-2F728F095730}" srcOrd="0" destOrd="0" presId="urn:microsoft.com/office/officeart/2005/8/layout/default"/>
    <dgm:cxn modelId="{6655E591-46F3-3648-866D-9E2D3E4D875A}" type="presParOf" srcId="{4CB05E23-06D6-9A4A-8564-2310637E0905}" destId="{54D5E8D8-D2EB-6B43-BB81-7F31530C898D}" srcOrd="1" destOrd="0" presId="urn:microsoft.com/office/officeart/2005/8/layout/default"/>
    <dgm:cxn modelId="{8F441719-16D3-324C-BF94-316038CA3F0C}" type="presParOf" srcId="{4CB05E23-06D6-9A4A-8564-2310637E0905}" destId="{0001EEC7-4E59-0E4A-8C46-132F68D0FD1B}" srcOrd="2" destOrd="0" presId="urn:microsoft.com/office/officeart/2005/8/layout/default"/>
    <dgm:cxn modelId="{7FA449DC-B852-E54C-AED7-239B6BB55096}" type="presParOf" srcId="{4CB05E23-06D6-9A4A-8564-2310637E0905}" destId="{DB6FE824-2E55-FB4B-982E-0BA1E51829E2}" srcOrd="3" destOrd="0" presId="urn:microsoft.com/office/officeart/2005/8/layout/default"/>
    <dgm:cxn modelId="{798A2ADC-1FB6-8F42-91F4-800D3DC43964}" type="presParOf" srcId="{4CB05E23-06D6-9A4A-8564-2310637E0905}" destId="{E877685B-7F5C-214B-A434-3779DE0299FF}" srcOrd="4" destOrd="0" presId="urn:microsoft.com/office/officeart/2005/8/layout/default"/>
    <dgm:cxn modelId="{E83CF4AF-617E-4D47-9076-53A6664DE994}" type="presParOf" srcId="{4CB05E23-06D6-9A4A-8564-2310637E0905}" destId="{4B7C112E-0B2B-654B-83D2-233616219FCD}" srcOrd="5" destOrd="0" presId="urn:microsoft.com/office/officeart/2005/8/layout/default"/>
    <dgm:cxn modelId="{3AB1DE04-0FBF-5245-B545-83A770FD7082}" type="presParOf" srcId="{4CB05E23-06D6-9A4A-8564-2310637E0905}" destId="{79A9BF67-75A7-0D4E-9274-ED8918D8FA8D}" srcOrd="6" destOrd="0" presId="urn:microsoft.com/office/officeart/2005/8/layout/default"/>
    <dgm:cxn modelId="{5DAFEC16-8DEE-F744-AC44-54F47F331691}" type="presParOf" srcId="{4CB05E23-06D6-9A4A-8564-2310637E0905}" destId="{9A223BB8-3F79-9A43-BA95-4C610FAD265A}" srcOrd="7" destOrd="0" presId="urn:microsoft.com/office/officeart/2005/8/layout/default"/>
    <dgm:cxn modelId="{7A70E258-BDEC-3D46-A94B-E7E2F6329639}" type="presParOf" srcId="{4CB05E23-06D6-9A4A-8564-2310637E0905}" destId="{590F7396-9ED8-D841-B594-2D4279C3B112}" srcOrd="8" destOrd="0" presId="urn:microsoft.com/office/officeart/2005/8/layout/default"/>
    <dgm:cxn modelId="{2C77B69C-0662-5F4F-9774-467A505FA2B7}" type="presParOf" srcId="{4CB05E23-06D6-9A4A-8564-2310637E0905}" destId="{6E594564-6AF6-AB41-8B1A-2A208D08BC05}" srcOrd="9" destOrd="0" presId="urn:microsoft.com/office/officeart/2005/8/layout/default"/>
    <dgm:cxn modelId="{8931364B-F617-C74E-96AD-81B3AC1CCF4F}" type="presParOf" srcId="{4CB05E23-06D6-9A4A-8564-2310637E0905}" destId="{7D01E404-B337-1947-8E32-8AA2EA24CFD7}" srcOrd="10" destOrd="0" presId="urn:microsoft.com/office/officeart/2005/8/layout/default"/>
    <dgm:cxn modelId="{76FDD0E9-7E9E-A747-86F3-946A6619591B}" type="presParOf" srcId="{4CB05E23-06D6-9A4A-8564-2310637E0905}" destId="{2B58DCC4-32AC-344E-A13F-18A7EEB466A5}" srcOrd="11" destOrd="0" presId="urn:microsoft.com/office/officeart/2005/8/layout/default"/>
    <dgm:cxn modelId="{937D15F1-942A-BB4A-BE7B-2FFCB078170F}" type="presParOf" srcId="{4CB05E23-06D6-9A4A-8564-2310637E0905}" destId="{30612B9F-49D3-4B4E-AFDA-4BBECEC021F0}" srcOrd="12" destOrd="0" presId="urn:microsoft.com/office/officeart/2005/8/layout/default"/>
    <dgm:cxn modelId="{86A28FF8-2952-E74B-8A0D-4D8D314545F8}" type="presParOf" srcId="{4CB05E23-06D6-9A4A-8564-2310637E0905}" destId="{C2B90114-F70B-B647-ACCB-FC1B6510CCE4}" srcOrd="13" destOrd="0" presId="urn:microsoft.com/office/officeart/2005/8/layout/default"/>
    <dgm:cxn modelId="{4048380A-EF6F-B644-98E6-40AAFCC5B3F6}" type="presParOf" srcId="{4CB05E23-06D6-9A4A-8564-2310637E0905}" destId="{0CC085AD-5D85-0445-BF87-64EC27E921BC}" srcOrd="14" destOrd="0" presId="urn:microsoft.com/office/officeart/2005/8/layout/default"/>
    <dgm:cxn modelId="{A2B26F13-103D-F640-B6EB-02896A77A607}" type="presParOf" srcId="{4CB05E23-06D6-9A4A-8564-2310637E0905}" destId="{017CC3B4-6EC2-084A-9EC5-2D5BA7663910}" srcOrd="15" destOrd="0" presId="urn:microsoft.com/office/officeart/2005/8/layout/default"/>
    <dgm:cxn modelId="{CC82701D-5E91-4D4F-919E-86E6490B60F9}" type="presParOf" srcId="{4CB05E23-06D6-9A4A-8564-2310637E0905}" destId="{3C6A335F-F3C2-B843-A58D-88955D2E37B1}" srcOrd="16" destOrd="0" presId="urn:microsoft.com/office/officeart/2005/8/layout/default"/>
    <dgm:cxn modelId="{9E3899F1-DF99-B94C-83B5-601CAAE68A1C}" type="presParOf" srcId="{4CB05E23-06D6-9A4A-8564-2310637E0905}" destId="{1A5CBE18-74CE-0641-90A5-019F8F67E953}" srcOrd="17" destOrd="0" presId="urn:microsoft.com/office/officeart/2005/8/layout/default"/>
    <dgm:cxn modelId="{A60AF293-2253-F742-ACA6-8A58FA092BF2}" type="presParOf" srcId="{4CB05E23-06D6-9A4A-8564-2310637E0905}" destId="{81E19715-AE03-5443-8164-5FED36497157}" srcOrd="18" destOrd="0" presId="urn:microsoft.com/office/officeart/2005/8/layout/default"/>
    <dgm:cxn modelId="{E1105B00-83F2-5E41-B205-6FE736BD67DE}" type="presParOf" srcId="{4CB05E23-06D6-9A4A-8564-2310637E0905}" destId="{87B3B83E-5833-1643-89D0-72FD8B90A3AA}" srcOrd="19" destOrd="0" presId="urn:microsoft.com/office/officeart/2005/8/layout/default"/>
    <dgm:cxn modelId="{EC15415D-728B-B249-9B15-960DDCF00050}" type="presParOf" srcId="{4CB05E23-06D6-9A4A-8564-2310637E0905}" destId="{9205AE6F-0A2A-6540-9050-355BDB7217C6}" srcOrd="20" destOrd="0" presId="urn:microsoft.com/office/officeart/2005/8/layout/default"/>
    <dgm:cxn modelId="{45446734-8E78-4E48-A7DB-7E251448269A}" type="presParOf" srcId="{4CB05E23-06D6-9A4A-8564-2310637E0905}" destId="{0DFB3482-ED1C-DA4F-92A3-D31CC602F5B0}" srcOrd="21" destOrd="0" presId="urn:microsoft.com/office/officeart/2005/8/layout/default"/>
    <dgm:cxn modelId="{458A38D9-A69B-6B4D-A683-4906D791B4A4}" type="presParOf" srcId="{4CB05E23-06D6-9A4A-8564-2310637E0905}" destId="{D9DDAF2F-92EE-9947-BBFE-C06B7D281E8F}" srcOrd="22" destOrd="0" presId="urn:microsoft.com/office/officeart/2005/8/layout/default"/>
    <dgm:cxn modelId="{4798CE6B-BD76-A94F-8565-0E1F074956AF}" type="presParOf" srcId="{4CB05E23-06D6-9A4A-8564-2310637E0905}" destId="{D39B4FB5-8073-634A-9DD0-8475915C4BBE}" srcOrd="23" destOrd="0" presId="urn:microsoft.com/office/officeart/2005/8/layout/default"/>
    <dgm:cxn modelId="{55553D19-48AD-8A4A-8500-65646CE9D989}" type="presParOf" srcId="{4CB05E23-06D6-9A4A-8564-2310637E0905}" destId="{E66652B5-5ADD-D54B-8528-9E11F933C26E}" srcOrd="24" destOrd="0" presId="urn:microsoft.com/office/officeart/2005/8/layout/default"/>
    <dgm:cxn modelId="{4A7CE143-B61D-2A40-89B7-6573841514D3}" type="presParOf" srcId="{4CB05E23-06D6-9A4A-8564-2310637E0905}" destId="{1AEF1C3A-50A2-8545-B29E-D205643784C9}" srcOrd="25" destOrd="0" presId="urn:microsoft.com/office/officeart/2005/8/layout/default"/>
    <dgm:cxn modelId="{C8C1D85D-888E-034C-9640-CF780607E0BC}" type="presParOf" srcId="{4CB05E23-06D6-9A4A-8564-2310637E0905}" destId="{FE392FB5-5A3E-E942-87A7-3AEA2B87C120}" srcOrd="26" destOrd="0" presId="urn:microsoft.com/office/officeart/2005/8/layout/default"/>
    <dgm:cxn modelId="{3262D2CB-D492-0044-B4A0-4909A868D715}" type="presParOf" srcId="{4CB05E23-06D6-9A4A-8564-2310637E0905}" destId="{A7307882-7F08-0842-B27B-3CED7BE2D294}" srcOrd="27" destOrd="0" presId="urn:microsoft.com/office/officeart/2005/8/layout/default"/>
    <dgm:cxn modelId="{78564135-9A4C-C546-872A-DFCAEB5B08CA}" type="presParOf" srcId="{4CB05E23-06D6-9A4A-8564-2310637E0905}" destId="{AC361813-6D0A-2342-BD3A-8B862457E9EE}" srcOrd="28" destOrd="0" presId="urn:microsoft.com/office/officeart/2005/8/layout/default"/>
    <dgm:cxn modelId="{F056A644-12B3-AE45-9319-11EA239A125F}" type="presParOf" srcId="{4CB05E23-06D6-9A4A-8564-2310637E0905}" destId="{9A377528-8000-DE41-BD41-CCAAA4EC4D01}" srcOrd="29" destOrd="0" presId="urn:microsoft.com/office/officeart/2005/8/layout/default"/>
    <dgm:cxn modelId="{EFF51DE5-7E9D-DF48-A3B7-F1227D084B71}" type="presParOf" srcId="{4CB05E23-06D6-9A4A-8564-2310637E0905}" destId="{07832D38-75F9-D647-80C2-D49201E4D7F9}" srcOrd="3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45D178-FAB5-3C4D-A162-2F728F095730}">
      <dsp:nvSpPr>
        <dsp:cNvPr id="0" name=""/>
        <dsp:cNvSpPr/>
      </dsp:nvSpPr>
      <dsp:spPr>
        <a:xfrm>
          <a:off x="1200" y="166073"/>
          <a:ext cx="1512720" cy="907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Implement ergonomic practices.</a:t>
          </a:r>
        </a:p>
      </dsp:txBody>
      <dsp:txXfrm>
        <a:off x="1200" y="166073"/>
        <a:ext cx="1512720" cy="907632"/>
      </dsp:txXfrm>
    </dsp:sp>
    <dsp:sp modelId="{0001EEC7-4E59-0E4A-8C46-132F68D0FD1B}">
      <dsp:nvSpPr>
        <dsp:cNvPr id="0" name=""/>
        <dsp:cNvSpPr/>
      </dsp:nvSpPr>
      <dsp:spPr>
        <a:xfrm>
          <a:off x="1665193" y="166073"/>
          <a:ext cx="1512720" cy="907632"/>
        </a:xfrm>
        <a:prstGeom prst="rect">
          <a:avLst/>
        </a:prstGeom>
        <a:solidFill>
          <a:schemeClr val="accent2">
            <a:hueOff val="-104072"/>
            <a:satOff val="3258"/>
            <a:lumOff val="-10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Provide training on safe lifting techniques.</a:t>
          </a:r>
        </a:p>
      </dsp:txBody>
      <dsp:txXfrm>
        <a:off x="1665193" y="166073"/>
        <a:ext cx="1512720" cy="907632"/>
      </dsp:txXfrm>
    </dsp:sp>
    <dsp:sp modelId="{E877685B-7F5C-214B-A434-3779DE0299FF}">
      <dsp:nvSpPr>
        <dsp:cNvPr id="0" name=""/>
        <dsp:cNvSpPr/>
      </dsp:nvSpPr>
      <dsp:spPr>
        <a:xfrm>
          <a:off x="3329186" y="166073"/>
          <a:ext cx="1512720" cy="907632"/>
        </a:xfrm>
        <a:prstGeom prst="rect">
          <a:avLst/>
        </a:prstGeom>
        <a:solidFill>
          <a:schemeClr val="accent2">
            <a:hueOff val="-208144"/>
            <a:satOff val="6516"/>
            <a:lumOff val="-20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Utilize tools like long-handled dusters.</a:t>
          </a:r>
        </a:p>
      </dsp:txBody>
      <dsp:txXfrm>
        <a:off x="3329186" y="166073"/>
        <a:ext cx="1512720" cy="907632"/>
      </dsp:txXfrm>
    </dsp:sp>
    <dsp:sp modelId="{79A9BF67-75A7-0D4E-9274-ED8918D8FA8D}">
      <dsp:nvSpPr>
        <dsp:cNvPr id="0" name=""/>
        <dsp:cNvSpPr/>
      </dsp:nvSpPr>
      <dsp:spPr>
        <a:xfrm>
          <a:off x="4993179" y="166073"/>
          <a:ext cx="1512720" cy="907632"/>
        </a:xfrm>
        <a:prstGeom prst="rect">
          <a:avLst/>
        </a:prstGeom>
        <a:solidFill>
          <a:schemeClr val="accent2">
            <a:hueOff val="-312216"/>
            <a:satOff val="9775"/>
            <a:lumOff val="-3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Conduct regular training on proper chemical usage.</a:t>
          </a:r>
        </a:p>
      </dsp:txBody>
      <dsp:txXfrm>
        <a:off x="4993179" y="166073"/>
        <a:ext cx="1512720" cy="907632"/>
      </dsp:txXfrm>
    </dsp:sp>
    <dsp:sp modelId="{590F7396-9ED8-D841-B594-2D4279C3B112}">
      <dsp:nvSpPr>
        <dsp:cNvPr id="0" name=""/>
        <dsp:cNvSpPr/>
      </dsp:nvSpPr>
      <dsp:spPr>
        <a:xfrm>
          <a:off x="6657172" y="166073"/>
          <a:ext cx="1512720" cy="907632"/>
        </a:xfrm>
        <a:prstGeom prst="rect">
          <a:avLst/>
        </a:prstGeom>
        <a:solidFill>
          <a:schemeClr val="accent2">
            <a:hueOff val="-416288"/>
            <a:satOff val="13033"/>
            <a:lumOff val="-40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Ensure proper ventilation during cleaning activities.</a:t>
          </a:r>
        </a:p>
      </dsp:txBody>
      <dsp:txXfrm>
        <a:off x="6657172" y="166073"/>
        <a:ext cx="1512720" cy="907632"/>
      </dsp:txXfrm>
    </dsp:sp>
    <dsp:sp modelId="{7D01E404-B337-1947-8E32-8AA2EA24CFD7}">
      <dsp:nvSpPr>
        <dsp:cNvPr id="0" name=""/>
        <dsp:cNvSpPr/>
      </dsp:nvSpPr>
      <dsp:spPr>
        <a:xfrm>
          <a:off x="8321165" y="166073"/>
          <a:ext cx="1512720" cy="907632"/>
        </a:xfrm>
        <a:prstGeom prst="rect">
          <a:avLst/>
        </a:prstGeom>
        <a:solidFill>
          <a:schemeClr val="accent2">
            <a:hueOff val="-520360"/>
            <a:satOff val="16291"/>
            <a:lumOff val="-50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Securely store chemicals and provide Personal Protective Equipment (PPE).</a:t>
          </a:r>
        </a:p>
      </dsp:txBody>
      <dsp:txXfrm>
        <a:off x="8321165" y="166073"/>
        <a:ext cx="1512720" cy="907632"/>
      </dsp:txXfrm>
    </dsp:sp>
    <dsp:sp modelId="{30612B9F-49D3-4B4E-AFDA-4BBECEC021F0}">
      <dsp:nvSpPr>
        <dsp:cNvPr id="0" name=""/>
        <dsp:cNvSpPr/>
      </dsp:nvSpPr>
      <dsp:spPr>
        <a:xfrm>
          <a:off x="1200" y="1224977"/>
          <a:ext cx="1512720" cy="907632"/>
        </a:xfrm>
        <a:prstGeom prst="rect">
          <a:avLst/>
        </a:prstGeom>
        <a:solidFill>
          <a:schemeClr val="accent2">
            <a:hueOff val="-624432"/>
            <a:satOff val="19549"/>
            <a:lumOff val="-6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Keep floors dry and clean.</a:t>
          </a:r>
        </a:p>
      </dsp:txBody>
      <dsp:txXfrm>
        <a:off x="1200" y="1224977"/>
        <a:ext cx="1512720" cy="907632"/>
      </dsp:txXfrm>
    </dsp:sp>
    <dsp:sp modelId="{0CC085AD-5D85-0445-BF87-64EC27E921BC}">
      <dsp:nvSpPr>
        <dsp:cNvPr id="0" name=""/>
        <dsp:cNvSpPr/>
      </dsp:nvSpPr>
      <dsp:spPr>
        <a:xfrm>
          <a:off x="1665193" y="1224977"/>
          <a:ext cx="1512720" cy="907632"/>
        </a:xfrm>
        <a:prstGeom prst="rect">
          <a:avLst/>
        </a:prstGeom>
        <a:solidFill>
          <a:schemeClr val="accent2">
            <a:hueOff val="-728504"/>
            <a:satOff val="22807"/>
            <a:lumOff val="-7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Use warning signs in wet areas.</a:t>
          </a:r>
        </a:p>
      </dsp:txBody>
      <dsp:txXfrm>
        <a:off x="1665193" y="1224977"/>
        <a:ext cx="1512720" cy="907632"/>
      </dsp:txXfrm>
    </dsp:sp>
    <dsp:sp modelId="{3C6A335F-F3C2-B843-A58D-88955D2E37B1}">
      <dsp:nvSpPr>
        <dsp:cNvPr id="0" name=""/>
        <dsp:cNvSpPr/>
      </dsp:nvSpPr>
      <dsp:spPr>
        <a:xfrm>
          <a:off x="3329186" y="1224977"/>
          <a:ext cx="1512720" cy="907632"/>
        </a:xfrm>
        <a:prstGeom prst="rect">
          <a:avLst/>
        </a:prstGeom>
        <a:solidFill>
          <a:schemeClr val="accent2">
            <a:hueOff val="-832576"/>
            <a:satOff val="26066"/>
            <a:lumOff val="-80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Properly store wires to prevent tripping hazards.</a:t>
          </a:r>
        </a:p>
      </dsp:txBody>
      <dsp:txXfrm>
        <a:off x="3329186" y="1224977"/>
        <a:ext cx="1512720" cy="907632"/>
      </dsp:txXfrm>
    </dsp:sp>
    <dsp:sp modelId="{81E19715-AE03-5443-8164-5FED36497157}">
      <dsp:nvSpPr>
        <dsp:cNvPr id="0" name=""/>
        <dsp:cNvSpPr/>
      </dsp:nvSpPr>
      <dsp:spPr>
        <a:xfrm>
          <a:off x="4993179" y="1224977"/>
          <a:ext cx="1512720" cy="907632"/>
        </a:xfrm>
        <a:prstGeom prst="rect">
          <a:avLst/>
        </a:prstGeom>
        <a:solidFill>
          <a:schemeClr val="accent2">
            <a:hueOff val="-936648"/>
            <a:satOff val="29324"/>
            <a:lumOff val="-9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Provide slip-resistant shoes for housekeeping staff.</a:t>
          </a:r>
        </a:p>
      </dsp:txBody>
      <dsp:txXfrm>
        <a:off x="4993179" y="1224977"/>
        <a:ext cx="1512720" cy="907632"/>
      </dsp:txXfrm>
    </dsp:sp>
    <dsp:sp modelId="{9205AE6F-0A2A-6540-9050-355BDB7217C6}">
      <dsp:nvSpPr>
        <dsp:cNvPr id="0" name=""/>
        <dsp:cNvSpPr/>
      </dsp:nvSpPr>
      <dsp:spPr>
        <a:xfrm>
          <a:off x="6657172" y="1224977"/>
          <a:ext cx="1512720" cy="907632"/>
        </a:xfrm>
        <a:prstGeom prst="rect">
          <a:avLst/>
        </a:prstGeom>
        <a:solidFill>
          <a:schemeClr val="accent2">
            <a:hueOff val="-1040720"/>
            <a:satOff val="32582"/>
            <a:lumOff val="-100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Perform regular checks on electrical components.</a:t>
          </a:r>
        </a:p>
      </dsp:txBody>
      <dsp:txXfrm>
        <a:off x="6657172" y="1224977"/>
        <a:ext cx="1512720" cy="907632"/>
      </dsp:txXfrm>
    </dsp:sp>
    <dsp:sp modelId="{D9DDAF2F-92EE-9947-BBFE-C06B7D281E8F}">
      <dsp:nvSpPr>
        <dsp:cNvPr id="0" name=""/>
        <dsp:cNvSpPr/>
      </dsp:nvSpPr>
      <dsp:spPr>
        <a:xfrm>
          <a:off x="8321165" y="1224977"/>
          <a:ext cx="1512720" cy="907632"/>
        </a:xfrm>
        <a:prstGeom prst="rect">
          <a:avLst/>
        </a:prstGeom>
        <a:solidFill>
          <a:schemeClr val="accent2">
            <a:hueOff val="-1144792"/>
            <a:satOff val="35840"/>
            <a:lumOff val="-110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Incorporate electrical checks into daily routines.</a:t>
          </a:r>
        </a:p>
      </dsp:txBody>
      <dsp:txXfrm>
        <a:off x="8321165" y="1224977"/>
        <a:ext cx="1512720" cy="907632"/>
      </dsp:txXfrm>
    </dsp:sp>
    <dsp:sp modelId="{E66652B5-5ADD-D54B-8528-9E11F933C26E}">
      <dsp:nvSpPr>
        <dsp:cNvPr id="0" name=""/>
        <dsp:cNvSpPr/>
      </dsp:nvSpPr>
      <dsp:spPr>
        <a:xfrm>
          <a:off x="1665193" y="2283882"/>
          <a:ext cx="1512720" cy="907632"/>
        </a:xfrm>
        <a:prstGeom prst="rect">
          <a:avLst/>
        </a:prstGeom>
        <a:solidFill>
          <a:schemeClr val="accent2">
            <a:hueOff val="-1248864"/>
            <a:satOff val="39098"/>
            <a:lumOff val="-12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Ensure proper lighting throughout the hotel to prevent accidents.</a:t>
          </a:r>
        </a:p>
      </dsp:txBody>
      <dsp:txXfrm>
        <a:off x="1665193" y="2283882"/>
        <a:ext cx="1512720" cy="907632"/>
      </dsp:txXfrm>
    </dsp:sp>
    <dsp:sp modelId="{FE392FB5-5A3E-E942-87A7-3AEA2B87C120}">
      <dsp:nvSpPr>
        <dsp:cNvPr id="0" name=""/>
        <dsp:cNvSpPr/>
      </dsp:nvSpPr>
      <dsp:spPr>
        <a:xfrm>
          <a:off x="3329186" y="2283882"/>
          <a:ext cx="1512720" cy="907632"/>
        </a:xfrm>
        <a:prstGeom prst="rect">
          <a:avLst/>
        </a:prstGeom>
        <a:solidFill>
          <a:schemeClr val="accent2">
            <a:hueOff val="-1352936"/>
            <a:satOff val="42357"/>
            <a:lumOff val="-130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Improve time management strategies.</a:t>
          </a:r>
          <a:endParaRPr lang="en-US" sz="900" kern="1200" dirty="0"/>
        </a:p>
      </dsp:txBody>
      <dsp:txXfrm>
        <a:off x="3329186" y="2283882"/>
        <a:ext cx="1512720" cy="907632"/>
      </dsp:txXfrm>
    </dsp:sp>
    <dsp:sp modelId="{AC361813-6D0A-2342-BD3A-8B862457E9EE}">
      <dsp:nvSpPr>
        <dsp:cNvPr id="0" name=""/>
        <dsp:cNvSpPr/>
      </dsp:nvSpPr>
      <dsp:spPr>
        <a:xfrm>
          <a:off x="4993179" y="2283882"/>
          <a:ext cx="1512720" cy="907632"/>
        </a:xfrm>
        <a:prstGeom prst="rect">
          <a:avLst/>
        </a:prstGeom>
        <a:solidFill>
          <a:schemeClr val="accent2">
            <a:hueOff val="-1457008"/>
            <a:satOff val="45615"/>
            <a:lumOff val="-14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Offer additional training on efficient cleaning practices.</a:t>
          </a:r>
          <a:endParaRPr lang="en-US" sz="900" kern="1200" dirty="0"/>
        </a:p>
      </dsp:txBody>
      <dsp:txXfrm>
        <a:off x="4993179" y="2283882"/>
        <a:ext cx="1512720" cy="907632"/>
      </dsp:txXfrm>
    </dsp:sp>
    <dsp:sp modelId="{07832D38-75F9-D647-80C2-D49201E4D7F9}">
      <dsp:nvSpPr>
        <dsp:cNvPr id="0" name=""/>
        <dsp:cNvSpPr/>
      </dsp:nvSpPr>
      <dsp:spPr>
        <a:xfrm>
          <a:off x="6657172" y="2283882"/>
          <a:ext cx="1512720" cy="907632"/>
        </a:xfrm>
        <a:prstGeom prst="rect">
          <a:avLst/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Enhance communication within the housekeeping team to streamline tasks.</a:t>
          </a:r>
          <a:endParaRPr lang="en-US" sz="900" kern="1200" dirty="0"/>
        </a:p>
      </dsp:txBody>
      <dsp:txXfrm>
        <a:off x="6657172" y="2283882"/>
        <a:ext cx="1512720" cy="907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138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529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11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11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287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210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90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664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73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52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84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682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909A9-CA36-AF8E-879C-5BB8943EE4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5103" y="1057522"/>
            <a:ext cx="4741843" cy="2173433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8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Comprehensive Safety Training for Hotel Housekeeping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BC3A76-0108-7D6F-3ADC-A85A959D78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5104" y="3751119"/>
            <a:ext cx="4797502" cy="1606163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40000"/>
              </a:lnSpc>
            </a:pPr>
            <a:r>
              <a:rPr lang="en-GB" sz="20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Mitigating Risks and Ensuring a Safe Working Environment</a:t>
            </a:r>
          </a:p>
          <a:p>
            <a:pPr>
              <a:lnSpc>
                <a:spcPct val="140000"/>
              </a:lnSpc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Prepared by Lavinia </a:t>
            </a:r>
            <a:r>
              <a:rPr lang="en-US" sz="18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Mihaloiu</a:t>
            </a:r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40000"/>
              </a:lnSpc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7CAD65F-AAC9-4CC9-B5F5-E963F24F4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9936" y="-1"/>
            <a:ext cx="533206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Hotel reception bell">
            <a:extLst>
              <a:ext uri="{FF2B5EF4-FFF2-40B4-BE49-F238E27FC236}">
                <a16:creationId xmlns:a16="http://schemas.microsoft.com/office/drawing/2014/main" id="{3C83BA82-9B7B-53A0-37AB-FDF70125C2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03" r="22110" b="-1"/>
          <a:stretch/>
        </p:blipFill>
        <p:spPr>
          <a:xfrm>
            <a:off x="7358100" y="484632"/>
            <a:ext cx="4335735" cy="5824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82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072F3-70F1-CD69-513E-50CAA31C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3" y="1057522"/>
            <a:ext cx="4741843" cy="2173433"/>
          </a:xfrm>
        </p:spPr>
        <p:txBody>
          <a:bodyPr vert="horz" lIns="109728" tIns="109728" rIns="109728" bIns="91440" rtlCol="0" anchor="ctr">
            <a:noAutofit/>
          </a:bodyPr>
          <a:lstStyle/>
          <a:p>
            <a:pPr>
              <a:lnSpc>
                <a:spcPct val="125000"/>
              </a:lnSpc>
            </a:pPr>
            <a:r>
              <a:rPr lang="en-US" sz="3200" b="0" cap="all" dirty="0">
                <a:solidFill>
                  <a:schemeClr val="bg1"/>
                </a:solidFill>
              </a:rPr>
              <a:t>Identified Risks and Prevention Strategies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close-up of a network&#10;&#10;Description automatically generated">
            <a:extLst>
              <a:ext uri="{FF2B5EF4-FFF2-40B4-BE49-F238E27FC236}">
                <a16:creationId xmlns:a16="http://schemas.microsoft.com/office/drawing/2014/main" id="{9CAA1AB4-CFF7-CB79-DC25-0C721E80B2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325" r="6474" b="-1"/>
          <a:stretch/>
        </p:blipFill>
        <p:spPr>
          <a:xfrm>
            <a:off x="6859936" y="-2"/>
            <a:ext cx="5332064" cy="68580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1C575A-4F34-DB04-FFED-A075BEBD933A}"/>
              </a:ext>
            </a:extLst>
          </p:cNvPr>
          <p:cNvSpPr txBox="1"/>
          <p:nvPr/>
        </p:nvSpPr>
        <p:spPr>
          <a:xfrm>
            <a:off x="1609459" y="4245593"/>
            <a:ext cx="378661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Musculoskeletal Disorders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Respiratory Illnesses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Skin Reactions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Infectious Diseases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Occupational Stress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Physically Demanding Tasks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Exposure to Cleaning Chemicals</a:t>
            </a:r>
          </a:p>
        </p:txBody>
      </p:sp>
    </p:spTree>
    <p:extLst>
      <p:ext uri="{BB962C8B-B14F-4D97-AF65-F5344CB8AC3E}">
        <p14:creationId xmlns:p14="http://schemas.microsoft.com/office/powerpoint/2010/main" val="46971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7235" y="758246"/>
            <a:ext cx="4658480" cy="538631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E85893-C26C-D045-0BCD-56B322B6E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1072110"/>
            <a:ext cx="3611029" cy="1862345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 dirty="0"/>
              <a:t>Musculoskeletal</a:t>
            </a:r>
            <a:br>
              <a:rPr lang="en-US" sz="1700" dirty="0"/>
            </a:br>
            <a:r>
              <a:rPr lang="en-US" sz="1700" dirty="0"/>
              <a:t>Disorders</a:t>
            </a:r>
            <a:br>
              <a:rPr lang="en-US" sz="1700" dirty="0"/>
            </a:br>
            <a:r>
              <a:rPr lang="en-US" sz="1700" dirty="0"/>
              <a:t>Risk and Prevention Strategies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060C0F7-61A6-4E64-A77E-AFBD8112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84060" y="0"/>
            <a:ext cx="7507940" cy="7652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244B52-2C27-6992-6C62-3FBD84EF4967}"/>
              </a:ext>
            </a:extLst>
          </p:cNvPr>
          <p:cNvSpPr txBox="1"/>
          <p:nvPr/>
        </p:nvSpPr>
        <p:spPr>
          <a:xfrm>
            <a:off x="637874" y="2934455"/>
            <a:ext cx="3616073" cy="2840139"/>
          </a:xfrm>
          <a:prstGeom prst="rect">
            <a:avLst/>
          </a:prstGeom>
        </p:spPr>
        <p:txBody>
          <a:bodyPr vert="horz" lIns="109728" tIns="109728" rIns="109728" bIns="9144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10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1000" b="1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Risk:</a:t>
            </a:r>
            <a:r>
              <a:rPr kumimoji="0" lang="en-US" sz="10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 Tasks like bending and cart pushing 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10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can lead to musculoskeletal disorders.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10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1000" b="1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 </a:t>
            </a:r>
            <a:r>
              <a:rPr kumimoji="0" lang="en-US" sz="10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Provide training on proper bending techniques, 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10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encourage switching tasks, 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10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and implement safe weightlifting practices.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10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10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90BA99-8767-EDED-E7EE-8D00BDE3DF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53" r="3864" b="-1"/>
          <a:stretch/>
        </p:blipFill>
        <p:spPr>
          <a:xfrm>
            <a:off x="4695713" y="713436"/>
            <a:ext cx="7500472" cy="5431128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6" y="6144564"/>
            <a:ext cx="4656246" cy="7134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122" y="6167615"/>
            <a:ext cx="747382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6241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71343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753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4A0DC-0C97-DD5C-6B8D-E8BA48E9C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olidFill>
                  <a:schemeClr val="tx1"/>
                </a:solidFill>
              </a:rPr>
              <a:t>Respiratory Illnesses and Skin Reactions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9F57BC-80A6-0F62-5C63-90489818FC04}"/>
              </a:ext>
            </a:extLst>
          </p:cNvPr>
          <p:cNvSpPr txBox="1"/>
          <p:nvPr/>
        </p:nvSpPr>
        <p:spPr>
          <a:xfrm>
            <a:off x="5214938" y="1397675"/>
            <a:ext cx="63341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Risk: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Cleaning products with irritants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may cause respiratory issues.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Ensure staff receives proper training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on chemical use, storage, and ventilation.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Utilize less harmful cleaning alternatives when possible.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Risk: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 Exposure to detergents and latex can lead to skin reactions.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 Implement proper training on the use of protective equipment, such as gloves,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and choose hypoallergenic cleaning agents.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4582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0EDB0-59EA-F432-4427-5EBC6A2B3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Infectious Diseases and Occupational Stress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6D6157-189A-1E6D-41AF-41AACE34FBCF}"/>
              </a:ext>
            </a:extLst>
          </p:cNvPr>
          <p:cNvSpPr txBox="1"/>
          <p:nvPr/>
        </p:nvSpPr>
        <p:spPr>
          <a:xfrm>
            <a:off x="4828032" y="1533727"/>
            <a:ext cx="728276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Risk: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Biological waste and bloodborne pathogens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pose a risk of infectious diseases.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Train staff on proper disposal of biological waste,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provide protective gear, and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establish protocols for handling potential infectious materials.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Risk: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Workloads, job insecurity, low pay, 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discrimination can contribute to occupational stress.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Address workload concerns, promote job security,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fair pay, and create a supportive workplace culture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to mitigate occupational stress.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2912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920DC6-2730-FB22-CBD9-4D9535AE05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45" r="1" b="1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0"/>
            <a:ext cx="7765922" cy="616761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ECD36F-A1CC-F0D8-1862-7937702BC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634" y="332450"/>
            <a:ext cx="6754447" cy="1471622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2500" i="0" u="none" strike="noStrike" dirty="0">
                <a:effectLst/>
              </a:rPr>
              <a:t>Physically Demanding Tasks and Exposure to Cleaning Chemicals</a:t>
            </a:r>
            <a:endParaRPr lang="en-US" sz="25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753806"/>
            <a:ext cx="442569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0D1CD6-7F3F-DA36-A654-3A5778B27593}"/>
              </a:ext>
            </a:extLst>
          </p:cNvPr>
          <p:cNvSpPr txBox="1"/>
          <p:nvPr/>
        </p:nvSpPr>
        <p:spPr>
          <a:xfrm>
            <a:off x="4794637" y="1940001"/>
            <a:ext cx="6754446" cy="3834594"/>
          </a:xfrm>
          <a:prstGeom prst="rect">
            <a:avLst/>
          </a:prstGeom>
        </p:spPr>
        <p:txBody>
          <a:bodyPr vert="horz" lIns="109728" tIns="109728" rIns="109728" bIns="9144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Risk: Repetitive motion injuries from physically demanding tasks.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 Provide training on proper body mechanics,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encourage task rotation,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and educate on safe weightlifting practices.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Risk: Improper exposure to cleaning chemicals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can lead to health issues.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 Ensure staff is trained on proper chemical usage,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provide adequate storage,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and consider using less hazardous cleaning solutions.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4658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34479-C164-2B82-99F9-722437828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3" y="1057522"/>
            <a:ext cx="4741843" cy="2173433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2800" b="0" i="0" u="none" strike="noStrike" cap="all" dirty="0">
                <a:solidFill>
                  <a:schemeClr val="bg1"/>
                </a:solidFill>
                <a:effectLst/>
              </a:rPr>
              <a:t>Specific Procedures and Mitigation Measures</a:t>
            </a:r>
            <a:endParaRPr lang="en-US" sz="2800" b="0" cap="all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7CAD65F-AAC9-4CC9-B5F5-E963F24F4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9936" y="-1"/>
            <a:ext cx="533206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Graphic 5" descr="Warning">
            <a:extLst>
              <a:ext uri="{FF2B5EF4-FFF2-40B4-BE49-F238E27FC236}">
                <a16:creationId xmlns:a16="http://schemas.microsoft.com/office/drawing/2014/main" id="{473C0363-5484-DE3C-5942-CB8FDC8B12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44569" y="1215596"/>
            <a:ext cx="4362798" cy="43627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8466B3-2E9A-1789-4EF8-230155BA6A7F}"/>
              </a:ext>
            </a:extLst>
          </p:cNvPr>
          <p:cNvSpPr txBox="1"/>
          <p:nvPr/>
        </p:nvSpPr>
        <p:spPr>
          <a:xfrm>
            <a:off x="1302290" y="3824068"/>
            <a:ext cx="55256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Regular Maintenance and Floor Cleaning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Machine and Equipment Maintenance and Waste Management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Storage and Organization and Hazardous Materials Storage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0613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40BC3-9852-D653-EED9-E0DABFC08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/>
              <a:t>Regular Maintenance and Floor Cleaning</a:t>
            </a:r>
            <a:br>
              <a:rPr lang="en-US" sz="3600" dirty="0"/>
            </a:br>
            <a:r>
              <a:rPr lang="en-US" sz="3600" dirty="0"/>
              <a:t>Procedures and Importance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D829DA-2E06-8C0C-18A0-A73B0C0808DD}"/>
              </a:ext>
            </a:extLst>
          </p:cNvPr>
          <p:cNvSpPr txBox="1"/>
          <p:nvPr/>
        </p:nvSpPr>
        <p:spPr>
          <a:xfrm>
            <a:off x="4938714" y="1985963"/>
            <a:ext cx="640556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Slips and Trips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Risk: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Wet floors contribute to slips and trips.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Advocate the use of slip-resistant shoes, promptly address wet floor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6751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AF20B-1313-A042-912B-C96CA2C20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Machine and Equipment Maintenance and Waste Management</a:t>
            </a:r>
            <a:br>
              <a:rPr lang="en-US" sz="2800" dirty="0"/>
            </a:br>
            <a:r>
              <a:rPr lang="en-US" sz="2800" dirty="0"/>
              <a:t>Procedures and Immediate Actions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AEEE65-02B2-A4A1-98CD-10F43D6A236F}"/>
              </a:ext>
            </a:extLst>
          </p:cNvPr>
          <p:cNvSpPr txBox="1"/>
          <p:nvPr/>
        </p:nvSpPr>
        <p:spPr>
          <a:xfrm>
            <a:off x="5096233" y="474345"/>
            <a:ext cx="678656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Procedure: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Regularly clean and maintain machines and equipment.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Use drip pans and guards to prevent spills.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Immediate Action: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Clean up spills promptly using absorbent materials and dispose of them safely.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Organization: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Gather and organize scraps for recycling regularly, positioning scrap containers strategically to prevent floor accumulation.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Procedure: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Ensure trash cans are clearly labelled for efficient and organized disposal.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Prevention: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Regularly clean and maintain trash disposal areas to prevent hazards.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620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ECA4CB2-9071-41EB-AABB-2D8EB939D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Packages on conveyor belt">
            <a:extLst>
              <a:ext uri="{FF2B5EF4-FFF2-40B4-BE49-F238E27FC236}">
                <a16:creationId xmlns:a16="http://schemas.microsoft.com/office/drawing/2014/main" id="{222C63B5-090B-D837-8343-AD08D38166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71" r="36707" b="2"/>
          <a:stretch/>
        </p:blipFill>
        <p:spPr>
          <a:xfrm>
            <a:off x="1" y="10"/>
            <a:ext cx="4654296" cy="52905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B86F6BD-9C49-4F4F-99EA-9C5AA3183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7806" y="-2"/>
            <a:ext cx="7494194" cy="1641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98214B-C871-1505-65E1-7325CB408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6671" y="265706"/>
            <a:ext cx="6399212" cy="1162801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400" dirty="0">
                <a:solidFill>
                  <a:schemeClr val="bg1"/>
                </a:solidFill>
              </a:rPr>
              <a:t>Storage and Organization and Hazardous Materials Storage</a:t>
            </a:r>
            <a:br>
              <a:rPr lang="en-US" sz="1400" dirty="0">
                <a:solidFill>
                  <a:schemeClr val="bg1"/>
                </a:solidFill>
              </a:rPr>
            </a:br>
            <a:r>
              <a:rPr lang="en-US" sz="1400" dirty="0">
                <a:solidFill>
                  <a:schemeClr val="bg1"/>
                </a:solidFill>
              </a:rPr>
              <a:t>Procedures and Compliance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DA365B-E064-481A-A62D-18CD31DB3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4795" y="1658471"/>
            <a:ext cx="7517205" cy="3541058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6DBE49D-AABD-458B-B2DF-4D5FA7D5C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05919"/>
            <a:ext cx="4651248" cy="16520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6833CC6-729B-40E8-B891-D93467E34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36801" y="3396995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53EEFB-EBCB-5E10-32DE-ECE9ACDD805B}"/>
              </a:ext>
            </a:extLst>
          </p:cNvPr>
          <p:cNvSpPr txBox="1"/>
          <p:nvPr/>
        </p:nvSpPr>
        <p:spPr>
          <a:xfrm>
            <a:off x="5376670" y="1940119"/>
            <a:ext cx="6172413" cy="3029446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1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Procedure: </a:t>
            </a: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Reduce strain injuries and manual handling by keeping stored goods organized.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1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Compliance: </a:t>
            </a: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Ensure stockpiles adhere to safety standards and do not block work areas.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1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Procedure: </a:t>
            </a: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Store flammable or poisonous items appropriately in certified containers and designated spaces.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US" sz="900" b="1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Compliance: </a:t>
            </a:r>
            <a:r>
              <a:rPr kumimoji="0" lang="en-US" sz="900" b="0" i="0" u="none" strike="noStrike" kern="1200" cap="none" spc="1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Adhere to fire codes and safety standards for the safe storage of hazardous materials.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US" sz="900" b="0" i="0" u="none" strike="noStrike" kern="1200" cap="none" spc="15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757897-7307-46AF-923D-FF5BF45DD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5205919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3824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35991-3C7B-2F7E-24C3-6775D1108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3" y="1057522"/>
            <a:ext cx="4741843" cy="2173433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2800" b="0" i="0" u="none" strike="noStrike" cap="all" dirty="0">
                <a:solidFill>
                  <a:schemeClr val="bg1"/>
                </a:solidFill>
                <a:effectLst/>
              </a:rPr>
              <a:t>Hazard Mitigation Guide and Equipment List</a:t>
            </a:r>
            <a:endParaRPr lang="en-US" sz="2800" b="0" cap="all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7CAD65F-AAC9-4CC9-B5F5-E963F24F4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9936" y="-1"/>
            <a:ext cx="533206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Graphic 5" descr="Issue Tracking">
            <a:extLst>
              <a:ext uri="{FF2B5EF4-FFF2-40B4-BE49-F238E27FC236}">
                <a16:creationId xmlns:a16="http://schemas.microsoft.com/office/drawing/2014/main" id="{992220AD-EDA8-CF3A-B6BF-8FF42D98F6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44569" y="1215596"/>
            <a:ext cx="4362798" cy="43627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3B4787-DE79-AB87-D67B-CB3F6F2C3DCE}"/>
              </a:ext>
            </a:extLst>
          </p:cNvPr>
          <p:cNvSpPr txBox="1"/>
          <p:nvPr/>
        </p:nvSpPr>
        <p:spPr>
          <a:xfrm>
            <a:off x="1224417" y="3954018"/>
            <a:ext cx="505709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Repetitive Motion Injuries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Risks of Chemical Exposure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Slips and Trips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Potential Damage to Electrical Components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Time-Related Stressors</a:t>
            </a:r>
          </a:p>
        </p:txBody>
      </p:sp>
    </p:spTree>
    <p:extLst>
      <p:ext uri="{BB962C8B-B14F-4D97-AF65-F5344CB8AC3E}">
        <p14:creationId xmlns:p14="http://schemas.microsoft.com/office/powerpoint/2010/main" val="409511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A6E00E-A79E-015F-B60E-F3909923D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2500" dirty="0">
                <a:solidFill>
                  <a:schemeClr val="bg1"/>
                </a:solidFill>
                <a:effectLst/>
              </a:rPr>
              <a:t>Hazard Mitigation Guide for Hotel Room Cleaning </a:t>
            </a:r>
            <a:endParaRPr lang="en-US" sz="25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D01A340-D675-7181-FCEC-D365FECCC464}"/>
              </a:ext>
            </a:extLst>
          </p:cNvPr>
          <p:cNvGraphicFramePr/>
          <p:nvPr/>
        </p:nvGraphicFramePr>
        <p:xfrm>
          <a:off x="1713976" y="2887824"/>
          <a:ext cx="9835087" cy="3357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45948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44395F-3478-E24A-8131-7CC8163E7B13}"/>
              </a:ext>
            </a:extLst>
          </p:cNvPr>
          <p:cNvSpPr txBox="1"/>
          <p:nvPr/>
        </p:nvSpPr>
        <p:spPr>
          <a:xfrm>
            <a:off x="53546" y="475735"/>
            <a:ext cx="11685373" cy="5001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References: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Government of Canada, C.C. for O.H. and S. (2024)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Workplace Housekeeping - Basic Guide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Canadian Centre for Occupational Health and Safety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. Available at: https://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www.ccohs.ca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oshanswers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hsprograms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/housekeeping/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house.html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 (Accessed: 11 February 2024).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Melanie, B. (2023)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What are health and safety protocols in hotels? -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amenitiz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 blog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Amenitiz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. Available at: https://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amenitiz.com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en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/blog/health-and-safety-protocols-in-the-hospitality-industry/#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Why_is_health_and_safety_important_in_hotels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 (Accessed: 08 February 2024).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National Occupational Research Agenda (2012)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Safety and health among hotel cleaners - centres for disease control ...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National Occupational Research Agenda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. Available at: https://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www.cdc.gov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niosh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/docs/2012-151/pdfs/2012-151.pdf (Accessed: 11 February 2024).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Shoes For Crews Europe (2019) ‘4 Risks Associated with Housekeeping and How To Avoid Them’,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Shoes For Crews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. Shoes For Crews Europe. Available at: https://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www.sfceurope.com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uk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/blog/4-risks-associated-with-housekeeping-and-how-to-avoid-them (Accessed: 09 February 2024).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Teigen, A. (2020)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Personal Protective Equipment in housekeeping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True PPE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. Available at: https://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www.trueppeusa.com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/blogs/all-about-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ppe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/personal-protective-equipment-in-housekeeping (Accessed: 11 February 2024).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The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Labor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 Law Clinic at Cornell Law School (no date) 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Iuf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Uita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Iul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 | Uniting Food, farm and Hotel Workers Worldwide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,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International Union of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Foodworkers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. Available at: https://pre2020.iuf.org/w/sites/default/files/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Occupational_Health_and_Safety_Standards_for_Housekeepers.pdf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  <a:t> (Accessed: 11 February 2024). 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Arial" panose="020B0604020202020204" pitchFamily="34" charset="0"/>
              </a:rPr>
            </a:b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The Transnational Development Clinic at Yale Law School (2014)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The law of hotel housekeepers - IUF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uita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iul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. Available at: https://pre2020.iuf.org/w/sites/default/files/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TheLawofHotelHousekeepers.pdf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 (Accessed: 11 February 2024).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Weltin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, D. (2003)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PPE: The Housekeeping Staff’s Line of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Defense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CleanLink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. Available at: https://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www.cleanlink.com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hs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/article/PPE-The-Housekeeping-Staffs-Line-of-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Defense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--885 (Accessed: 10 February 2024).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Wessex Cleaning Equipment and Janitorial Supplies Ltd (2023)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The benefits of implementing a colour-coding cleaning system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LinkedIn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. Available at: https://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www.linkedin.com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  <a:t>/pulse/benefits-implementing-colour-coding/ (Accessed: 12 February 2024). </a:t>
            </a:r>
            <a:b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Calibri" panose="020F0502020204030204" pitchFamily="34" charset="0"/>
                <a:cs typeface="Arial" panose="020B0604020202020204" pitchFamily="34" charset="0"/>
              </a:rPr>
            </a:b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8517013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1186</Words>
  <Application>Microsoft Office PowerPoint</Application>
  <PresentationFormat>Widescreen</PresentationFormat>
  <Paragraphs>111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Meiryo</vt:lpstr>
      <vt:lpstr>Arial</vt:lpstr>
      <vt:lpstr>Corbel</vt:lpstr>
      <vt:lpstr>ShojiVTI</vt:lpstr>
      <vt:lpstr>Comprehensive Safety Training for Hotel Housekeeping</vt:lpstr>
      <vt:lpstr>Identified Risks and Prevention Strategies</vt:lpstr>
      <vt:lpstr>Musculoskeletal Disorders Risk and Prevention Strategies</vt:lpstr>
      <vt:lpstr>Respiratory Illnesses and Skin Reactions</vt:lpstr>
      <vt:lpstr>Infectious Diseases and Occupational Stress</vt:lpstr>
      <vt:lpstr>Physically Demanding Tasks and Exposure to Cleaning Chemicals</vt:lpstr>
      <vt:lpstr>Specific Procedures and Mitigation Measures</vt:lpstr>
      <vt:lpstr>Regular Maintenance and Floor Cleaning Procedures and Importance</vt:lpstr>
      <vt:lpstr>Machine and Equipment Maintenance and Waste Management Procedures and Immediate Actions</vt:lpstr>
      <vt:lpstr>Storage and Organization and Hazardous Materials Storage Procedures and Compliance</vt:lpstr>
      <vt:lpstr>Hazard Mitigation Guide and Equipment List</vt:lpstr>
      <vt:lpstr>Hazard Mitigation Guide for Hotel Room Cleaning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Comprehensive Safety Training for Hotel Housekeeping</dc:title>
  <dc:creator>costa costa</dc:creator>
  <cp:lastModifiedBy>costa costa</cp:lastModifiedBy>
  <cp:revision>1</cp:revision>
  <dcterms:created xsi:type="dcterms:W3CDTF">2024-02-22T22:45:57Z</dcterms:created>
  <dcterms:modified xsi:type="dcterms:W3CDTF">2024-02-22T22:51:59Z</dcterms:modified>
</cp:coreProperties>
</file>