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9" r:id="rId3"/>
    <p:sldId id="258" r:id="rId4"/>
    <p:sldId id="257" r:id="rId5"/>
    <p:sldId id="263" r:id="rId6"/>
    <p:sldId id="264" r:id="rId7"/>
    <p:sldId id="270" r:id="rId8"/>
    <p:sldId id="262" r:id="rId9"/>
    <p:sldId id="265" r:id="rId10"/>
    <p:sldId id="267" r:id="rId11"/>
    <p:sldId id="261" r:id="rId12"/>
    <p:sldId id="269" r:id="rId13"/>
    <p:sldId id="26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370446-A3A9-43D5-96CF-A4CE052C6B3C}" v="52" dt="2026-05-10T14:45:26.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259" autoAdjust="0"/>
    <p:restoredTop sz="94660"/>
  </p:normalViewPr>
  <p:slideViewPr>
    <p:cSldViewPr snapToGrid="0">
      <p:cViewPr varScale="1">
        <p:scale>
          <a:sx n="67" d="100"/>
          <a:sy n="67" d="100"/>
        </p:scale>
        <p:origin x="90" y="9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6197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63512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729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20082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02491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6442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99872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4312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1394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56630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5/10/2026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97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5/10/2026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22674170"/>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jstor.org/stable/41233491" TargetMode="External"/><Relationship Id="rId2" Type="http://schemas.openxmlformats.org/officeDocument/2006/relationships/hyperlink" Target="https://pompeiiinpictures.com/pompeiiinpictures/R7/7%2012%2018.htm" TargetMode="External"/><Relationship Id="rId1" Type="http://schemas.openxmlformats.org/officeDocument/2006/relationships/slideLayout" Target="../slideLayouts/slideLayout2.xml"/><Relationship Id="rId4" Type="http://schemas.openxmlformats.org/officeDocument/2006/relationships/hyperlink" Target="https://www.jstor.org/stable/3297215"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link.gale.com/apps/doc/A423235218/LitRC?u=walamp&amp;sid=summon&amp;xid=28609648" TargetMode="External"/><Relationship Id="rId2" Type="http://schemas.openxmlformats.org/officeDocument/2006/relationships/hyperlink" Target="https://commons.wikimedia.org/wiki/File:Palmyra_theater02(js).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9F5AE774-D65A-1041-C54E-619918CDB7D4}"/>
              </a:ext>
            </a:extLst>
          </p:cNvPr>
          <p:cNvPicPr>
            <a:picLocks noChangeAspect="1"/>
          </p:cNvPicPr>
          <p:nvPr/>
        </p:nvPicPr>
        <p:blipFill>
          <a:blip r:embed="rId2"/>
          <a:srcRect t="22735" b="21015"/>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FF84215A-C992-CF7E-6B21-4C82C86F1D86}"/>
              </a:ext>
            </a:extLst>
          </p:cNvPr>
          <p:cNvSpPr>
            <a:spLocks noGrp="1"/>
          </p:cNvSpPr>
          <p:nvPr>
            <p:ph type="ctrTitle"/>
          </p:nvPr>
        </p:nvSpPr>
        <p:spPr>
          <a:xfrm>
            <a:off x="501540" y="978408"/>
            <a:ext cx="6729735" cy="3969960"/>
          </a:xfrm>
        </p:spPr>
        <p:txBody>
          <a:bodyPr anchor="t">
            <a:normAutofit fontScale="90000"/>
          </a:bodyPr>
          <a:lstStyle/>
          <a:p>
            <a:r>
              <a:rPr lang="en-GB" sz="6600" dirty="0">
                <a:solidFill>
                  <a:schemeClr val="bg1"/>
                </a:solidFill>
              </a:rPr>
              <a:t>Roman Prostitution:</a:t>
            </a:r>
            <a:br>
              <a:rPr lang="en-GB" sz="6600" dirty="0">
                <a:solidFill>
                  <a:schemeClr val="bg1"/>
                </a:solidFill>
              </a:rPr>
            </a:br>
            <a:r>
              <a:rPr lang="en-GB" sz="6600" dirty="0">
                <a:solidFill>
                  <a:schemeClr val="bg1"/>
                </a:solidFill>
              </a:rPr>
              <a:t>Gender, Sexuality and Social Contro</a:t>
            </a:r>
            <a:r>
              <a:rPr lang="en-GB" sz="6600">
                <a:solidFill>
                  <a:schemeClr val="bg1"/>
                </a:solidFill>
              </a:rPr>
              <a:t>l in Rome </a:t>
            </a:r>
          </a:p>
        </p:txBody>
      </p:sp>
      <p:sp>
        <p:nvSpPr>
          <p:cNvPr id="3" name="Subtitle 2">
            <a:extLst>
              <a:ext uri="{FF2B5EF4-FFF2-40B4-BE49-F238E27FC236}">
                <a16:creationId xmlns:a16="http://schemas.microsoft.com/office/drawing/2014/main" id="{C0FA7A3F-EE08-9198-BF03-0ABE16E03CB1}"/>
              </a:ext>
            </a:extLst>
          </p:cNvPr>
          <p:cNvSpPr>
            <a:spLocks noGrp="1"/>
          </p:cNvSpPr>
          <p:nvPr>
            <p:ph type="subTitle" idx="1"/>
          </p:nvPr>
        </p:nvSpPr>
        <p:spPr>
          <a:xfrm>
            <a:off x="438910" y="4948369"/>
            <a:ext cx="4381634" cy="1157436"/>
          </a:xfrm>
        </p:spPr>
        <p:txBody>
          <a:bodyPr anchor="b">
            <a:normAutofit/>
          </a:bodyPr>
          <a:lstStyle/>
          <a:p>
            <a:r>
              <a:rPr lang="en-GB" sz="2400" dirty="0"/>
              <a:t>By Olivia Hunt </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456528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C113B7-46C7-9317-A185-3A90A78961B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E2E0C4D-426B-8C48-A625-A5F8DD20A52B}"/>
              </a:ext>
            </a:extLst>
          </p:cNvPr>
          <p:cNvSpPr>
            <a:spLocks noGrp="1"/>
          </p:cNvSpPr>
          <p:nvPr>
            <p:ph type="title"/>
          </p:nvPr>
        </p:nvSpPr>
        <p:spPr>
          <a:xfrm>
            <a:off x="521208" y="978408"/>
            <a:ext cx="4754880" cy="1463040"/>
          </a:xfrm>
        </p:spPr>
        <p:txBody>
          <a:bodyPr>
            <a:normAutofit/>
          </a:bodyPr>
          <a:lstStyle/>
          <a:p>
            <a:r>
              <a:rPr lang="en-GB" dirty="0">
                <a:latin typeface="Times New Roman" panose="02020603050405020304" pitchFamily="18" charset="0"/>
                <a:cs typeface="Times New Roman" panose="02020603050405020304" pitchFamily="18" charset="0"/>
              </a:rPr>
              <a:t>Introduction</a:t>
            </a:r>
          </a:p>
        </p:txBody>
      </p:sp>
      <p:sp>
        <p:nvSpPr>
          <p:cNvPr id="1033" name="Rectangle 1032">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9B32D242-AB68-897A-EF3A-8915C364F11A}"/>
              </a:ext>
            </a:extLst>
          </p:cNvPr>
          <p:cNvSpPr>
            <a:spLocks noGrp="1"/>
          </p:cNvSpPr>
          <p:nvPr>
            <p:ph idx="1"/>
          </p:nvPr>
        </p:nvSpPr>
        <p:spPr>
          <a:xfrm>
            <a:off x="521208" y="1957388"/>
            <a:ext cx="4672584" cy="4388548"/>
          </a:xfrm>
        </p:spPr>
        <p:txBody>
          <a:bodyPr>
            <a:normAutofit/>
          </a:bodyPr>
          <a:lstStyle/>
          <a:p>
            <a:pPr marL="0" indent="0">
              <a:lnSpc>
                <a:spcPct val="100000"/>
              </a:lnSpc>
              <a:buNone/>
            </a:pPr>
            <a:r>
              <a:rPr lang="en-GB" sz="1700" dirty="0">
                <a:latin typeface="Times New Roman" panose="02020603050405020304" pitchFamily="18" charset="0"/>
                <a:cs typeface="Times New Roman" panose="02020603050405020304" pitchFamily="18" charset="0"/>
              </a:rPr>
              <a:t>Prostitution existed widely within the ancient world, especially in Rome, and has often been treated as a colourful or marginal feature of daily urban life. However, approaching the topic through the ideas about gender, sexuality and power reveals a  much broader social significance. In Rome, sexuality was closely connected to citizenship, honour and social status. Roman prostitution therefore functioned as an economic activity and as a mechanism through which Roman society organised and reinforced social boundaries, specifically the distinguishing of respectable from dishonourable individuals, free from enslaved and masculine dominance from feminine submission.</a:t>
            </a:r>
          </a:p>
          <a:p>
            <a:pPr marL="0" indent="0">
              <a:lnSpc>
                <a:spcPct val="100000"/>
              </a:lnSpc>
              <a:buNone/>
            </a:pPr>
            <a:endParaRPr lang="en-GB" sz="1700" dirty="0">
              <a:latin typeface="Times New Roman" panose="02020603050405020304" pitchFamily="18" charset="0"/>
              <a:cs typeface="Times New Roman" panose="02020603050405020304" pitchFamily="18" charset="0"/>
            </a:endParaRPr>
          </a:p>
        </p:txBody>
      </p:sp>
      <p:pic>
        <p:nvPicPr>
          <p:cNvPr id="1026" name="Picture 2" descr="Prostitution in ancient Rome - Wikipedia">
            <a:extLst>
              <a:ext uri="{FF2B5EF4-FFF2-40B4-BE49-F238E27FC236}">
                <a16:creationId xmlns:a16="http://schemas.microsoft.com/office/drawing/2014/main" id="{20F1CAED-2F9B-2879-D14B-D534B06DAC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087" r="2199" b="-1"/>
          <a:stretch>
            <a:fillRect/>
          </a:stretch>
        </p:blipFill>
        <p:spPr bwMode="auto">
          <a:xfrm>
            <a:off x="5958018" y="508090"/>
            <a:ext cx="5709726" cy="5846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674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D37FD-C285-FBAD-1869-016E34245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A0C38D-2DE7-F004-973B-7C370B8CC522}"/>
              </a:ext>
            </a:extLst>
          </p:cNvPr>
          <p:cNvSpPr>
            <a:spLocks noGrp="1"/>
          </p:cNvSpPr>
          <p:nvPr>
            <p:ph type="title"/>
          </p:nvPr>
        </p:nvSpPr>
        <p:spPr>
          <a:xfrm>
            <a:off x="521208" y="947928"/>
            <a:ext cx="11155680" cy="912956"/>
          </a:xfrm>
        </p:spPr>
        <p:txBody>
          <a:bodyPr/>
          <a:lstStyle/>
          <a:p>
            <a:r>
              <a:rPr lang="en-GB" dirty="0">
                <a:latin typeface="Times New Roman" panose="02020603050405020304" pitchFamily="18" charset="0"/>
                <a:cs typeface="Times New Roman" panose="02020603050405020304" pitchFamily="18" charset="0"/>
              </a:rPr>
              <a:t>What was Roman Prostitution?</a:t>
            </a:r>
          </a:p>
        </p:txBody>
      </p:sp>
      <p:sp>
        <p:nvSpPr>
          <p:cNvPr id="3" name="Content Placeholder 2">
            <a:extLst>
              <a:ext uri="{FF2B5EF4-FFF2-40B4-BE49-F238E27FC236}">
                <a16:creationId xmlns:a16="http://schemas.microsoft.com/office/drawing/2014/main" id="{1D2B34A6-B44C-19C7-6E83-4C28CD935AA9}"/>
              </a:ext>
            </a:extLst>
          </p:cNvPr>
          <p:cNvSpPr>
            <a:spLocks noGrp="1"/>
          </p:cNvSpPr>
          <p:nvPr>
            <p:ph idx="1"/>
          </p:nvPr>
        </p:nvSpPr>
        <p:spPr>
          <a:xfrm>
            <a:off x="515112" y="1860883"/>
            <a:ext cx="3874008" cy="4524315"/>
          </a:xfrm>
          <a:solidFill>
            <a:schemeClr val="bg1"/>
          </a:solidFill>
          <a:ln>
            <a:solidFill>
              <a:schemeClr val="tx1"/>
            </a:solidFill>
          </a:ln>
        </p:spPr>
        <p:txBody>
          <a:bodyPr vert="horz" lIns="91440" tIns="45720" rIns="91440" bIns="45720" rtlCol="0" anchor="t">
            <a:normAutofit lnSpcReduction="10000"/>
          </a:bodyPr>
          <a:lstStyle/>
          <a:p>
            <a:pPr marL="0" indent="0" algn="just">
              <a:buNone/>
            </a:pPr>
            <a:r>
              <a:rPr lang="en-GB" dirty="0">
                <a:latin typeface="Times New Roman"/>
                <a:cs typeface="Times New Roman"/>
              </a:rPr>
              <a:t>Roman prostitution covered a wide range of practices and statuses. Some sex workers operated in brothels (known as </a:t>
            </a:r>
            <a:r>
              <a:rPr lang="en-GB" i="1" dirty="0" err="1">
                <a:latin typeface="Times New Roman"/>
                <a:cs typeface="Times New Roman"/>
              </a:rPr>
              <a:t>lupanaria</a:t>
            </a:r>
            <a:r>
              <a:rPr lang="en-GB" dirty="0">
                <a:latin typeface="Times New Roman"/>
                <a:cs typeface="Times New Roman"/>
              </a:rPr>
              <a:t>), taverns or streets, while others may have provided sexual services through entertainment or domestic settings. Many were enslaved individuals; others were freed people or economically vulnerable; and some may have worked independently. This diversity means prostitution should not be understood as one singular uniform profession but as a flexible category shaped heavily by class, status and legal identify.</a:t>
            </a:r>
          </a:p>
          <a:p>
            <a:pPr marL="0" indent="0">
              <a:buNone/>
            </a:pP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F3AD373-5F5B-537C-0DA2-CFBEF90B6272}"/>
              </a:ext>
            </a:extLst>
          </p:cNvPr>
          <p:cNvSpPr txBox="1"/>
          <p:nvPr/>
        </p:nvSpPr>
        <p:spPr>
          <a:xfrm>
            <a:off x="4575047" y="1860884"/>
            <a:ext cx="7283577" cy="4524315"/>
          </a:xfrm>
          <a:prstGeom prst="rect">
            <a:avLst/>
          </a:prstGeom>
          <a:noFill/>
          <a:ln>
            <a:solidFill>
              <a:schemeClr val="tx1"/>
            </a:solidFill>
          </a:ln>
        </p:spPr>
        <p:txBody>
          <a:bodyPr wrap="square">
            <a:spAutoFit/>
          </a:bodyPr>
          <a:lstStyle/>
          <a:p>
            <a:pPr marL="0" indent="0" algn="just">
              <a:buNone/>
            </a:pPr>
            <a:r>
              <a:rPr lang="en-GB" dirty="0">
                <a:latin typeface="Times New Roman" panose="02020603050405020304" pitchFamily="18" charset="0"/>
                <a:cs typeface="Times New Roman" panose="02020603050405020304" pitchFamily="18" charset="0"/>
              </a:rPr>
              <a:t>The variety of terminology demonstrates that Roman prostitution was shaped by distinctions of class, status and morality as opposed to existing as a separate or clearly defined social sphere. Scholars have implied a potential hierarchy for sex labour in the Roman world:</a:t>
            </a:r>
          </a:p>
          <a:p>
            <a:pPr algn="just"/>
            <a:r>
              <a:rPr lang="en-GB" b="1" i="1" dirty="0">
                <a:latin typeface="Times New Roman" panose="02020603050405020304" pitchFamily="18" charset="0"/>
                <a:cs typeface="Times New Roman" panose="02020603050405020304" pitchFamily="18" charset="0"/>
              </a:rPr>
              <a:t>Meretrix</a:t>
            </a:r>
          </a:p>
          <a:p>
            <a:pPr algn="just"/>
            <a:r>
              <a:rPr lang="en-GB" dirty="0">
                <a:latin typeface="Times New Roman" panose="02020603050405020304" pitchFamily="18" charset="0"/>
                <a:cs typeface="Times New Roman" panose="02020603050405020304" pitchFamily="18" charset="0"/>
              </a:rPr>
              <a:t>It is translated as a “woman who earns, paid women” (Adams, 1983, p. 324), who was a free sex worker of a higher-class. It is often considered the standard term for a registered prostitute.</a:t>
            </a:r>
          </a:p>
          <a:p>
            <a:pPr algn="just"/>
            <a:r>
              <a:rPr lang="en-GB" b="1" i="1" dirty="0" err="1">
                <a:latin typeface="Times New Roman" panose="02020603050405020304" pitchFamily="18" charset="0"/>
                <a:cs typeface="Times New Roman" panose="02020603050405020304" pitchFamily="18" charset="0"/>
              </a:rPr>
              <a:t>Scortum</a:t>
            </a:r>
            <a:endParaRPr lang="en-GB" b="1" i="1"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 more  negative term and could refer to a lower status street prostitute or even male sex worker. (Adams, 1983, p. 322)</a:t>
            </a:r>
          </a:p>
          <a:p>
            <a:pPr marL="742950" lvl="1" indent="-285750" algn="just">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An impoverished sex worker on the streets </a:t>
            </a:r>
          </a:p>
          <a:p>
            <a:pPr marL="742950" lvl="1" indent="-285750" algn="just">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Can refer to male prostitutes </a:t>
            </a:r>
          </a:p>
          <a:p>
            <a:pPr algn="just"/>
            <a:r>
              <a:rPr lang="en-GB" b="1" i="1" dirty="0">
                <a:latin typeface="Times New Roman" panose="02020603050405020304" pitchFamily="18" charset="0"/>
                <a:cs typeface="Times New Roman" panose="02020603050405020304" pitchFamily="18" charset="0"/>
              </a:rPr>
              <a:t>Amica</a:t>
            </a:r>
          </a:p>
          <a:p>
            <a:pPr algn="just"/>
            <a:r>
              <a:rPr lang="en-GB" dirty="0">
                <a:latin typeface="Times New Roman" panose="02020603050405020304" pitchFamily="18" charset="0"/>
                <a:cs typeface="Times New Roman" panose="02020603050405020304" pitchFamily="18" charset="0"/>
              </a:rPr>
              <a:t>Meaning</a:t>
            </a:r>
            <a:r>
              <a:rPr lang="en-GB" b="1"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t>
            </a:r>
            <a:r>
              <a:rPr lang="en-GB" i="1" dirty="0">
                <a:latin typeface="Times New Roman" panose="02020603050405020304" pitchFamily="18" charset="0"/>
                <a:cs typeface="Times New Roman" panose="02020603050405020304" pitchFamily="18" charset="0"/>
              </a:rPr>
              <a:t>lady friend</a:t>
            </a:r>
            <a:r>
              <a:rPr lang="en-GB" dirty="0">
                <a:latin typeface="Times New Roman" panose="02020603050405020304" pitchFamily="18" charset="0"/>
                <a:cs typeface="Times New Roman" panose="02020603050405020304" pitchFamily="18" charset="0"/>
              </a:rPr>
              <a:t>”, this term could ambiguously describe a lover, companion or woman involved in a transactional relationship. </a:t>
            </a:r>
          </a:p>
        </p:txBody>
      </p:sp>
    </p:spTree>
    <p:extLst>
      <p:ext uri="{BB962C8B-B14F-4D97-AF65-F5344CB8AC3E}">
        <p14:creationId xmlns:p14="http://schemas.microsoft.com/office/powerpoint/2010/main" val="904440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964B8-5AF6-0FCD-2576-5C92A4DFFE1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Law, Status and </a:t>
            </a:r>
            <a:r>
              <a:rPr lang="en-GB" i="1" dirty="0" err="1">
                <a:latin typeface="Times New Roman" panose="02020603050405020304" pitchFamily="18" charset="0"/>
                <a:cs typeface="Times New Roman" panose="02020603050405020304" pitchFamily="18" charset="0"/>
              </a:rPr>
              <a:t>Infamia</a:t>
            </a: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79D2FE-D36C-1170-E54E-17CAAE750167}"/>
              </a:ext>
            </a:extLst>
          </p:cNvPr>
          <p:cNvSpPr>
            <a:spLocks noGrp="1"/>
          </p:cNvSpPr>
          <p:nvPr>
            <p:ph idx="1"/>
          </p:nvPr>
        </p:nvSpPr>
        <p:spPr>
          <a:xfrm>
            <a:off x="521208" y="1957388"/>
            <a:ext cx="11155680" cy="4388548"/>
          </a:xfrm>
        </p:spPr>
        <p:txBody>
          <a:bodyPr vert="horz" lIns="91440" tIns="45720" rIns="91440" bIns="45720" rtlCol="0" anchor="t">
            <a:normAutofit/>
          </a:bodyPr>
          <a:lstStyle/>
          <a:p>
            <a:pPr marL="0" indent="0" algn="just">
              <a:buNone/>
            </a:pPr>
            <a:r>
              <a:rPr lang="en-GB" dirty="0">
                <a:latin typeface="Times New Roman"/>
                <a:cs typeface="Times New Roman"/>
              </a:rPr>
              <a:t>Roman sexuality was fundamentally structured by hierarchy. What mattered was not simply sexual acts, but who performed them and under what social conditions. Prostitutes were marked by </a:t>
            </a:r>
            <a:r>
              <a:rPr lang="en-GB" i="1" dirty="0" err="1">
                <a:latin typeface="Times New Roman"/>
                <a:cs typeface="Times New Roman"/>
              </a:rPr>
              <a:t>infamia</a:t>
            </a:r>
            <a:r>
              <a:rPr lang="en-GB" dirty="0">
                <a:latin typeface="Times New Roman"/>
                <a:cs typeface="Times New Roman"/>
              </a:rPr>
              <a:t>, a legal status of dishonour which excluded the induvial from certain protections of Roman citizenship (Orton, 2017, p. 58). This distinguished them from ‘respectable’ citizens. The importance of </a:t>
            </a:r>
            <a:r>
              <a:rPr lang="en-GB" i="1" dirty="0" err="1">
                <a:latin typeface="Times New Roman"/>
                <a:cs typeface="Times New Roman"/>
              </a:rPr>
              <a:t>infamia</a:t>
            </a:r>
            <a:r>
              <a:rPr lang="en-GB" dirty="0">
                <a:latin typeface="Times New Roman"/>
                <a:cs typeface="Times New Roman"/>
              </a:rPr>
              <a:t> shows prostitution was not just an occupation but a moral and legal category. Rome attached shame to certain bodies and forms of labour. Other employments which had the consequence of </a:t>
            </a:r>
            <a:r>
              <a:rPr lang="en-GB" i="1" dirty="0" err="1">
                <a:latin typeface="Times New Roman"/>
                <a:cs typeface="Times New Roman"/>
              </a:rPr>
              <a:t>infamia</a:t>
            </a:r>
            <a:r>
              <a:rPr lang="en-GB" dirty="0">
                <a:latin typeface="Times New Roman"/>
                <a:cs typeface="Times New Roman"/>
              </a:rPr>
              <a:t> were executioners, actors, dancers and gladiators (Edwards, 1997, p. 66). This suggests Rome valued social respectability and power as much as it did wealth. </a:t>
            </a:r>
            <a:endParaRPr lang="en-US" dirty="0"/>
          </a:p>
          <a:p>
            <a:pPr marL="0" indent="0" algn="just">
              <a:buNone/>
            </a:pPr>
            <a:r>
              <a:rPr lang="en-GB" dirty="0">
                <a:latin typeface="Times New Roman"/>
                <a:cs typeface="Times New Roman"/>
              </a:rPr>
              <a:t>By labelling certain individuals, Roman society created a category of ‘deviant’ sexuality. This category helped to define what was considered as </a:t>
            </a:r>
            <a:r>
              <a:rPr lang="en-GB" i="1" dirty="0">
                <a:latin typeface="Times New Roman"/>
                <a:cs typeface="Times New Roman"/>
              </a:rPr>
              <a:t>normal </a:t>
            </a:r>
            <a:r>
              <a:rPr lang="en-GB" dirty="0">
                <a:latin typeface="Times New Roman"/>
                <a:cs typeface="Times New Roman"/>
              </a:rPr>
              <a:t>and </a:t>
            </a:r>
            <a:r>
              <a:rPr lang="en-GB" i="1" dirty="0">
                <a:latin typeface="Times New Roman"/>
                <a:cs typeface="Times New Roman"/>
              </a:rPr>
              <a:t>respectable</a:t>
            </a:r>
            <a:r>
              <a:rPr lang="en-GB" dirty="0">
                <a:latin typeface="Times New Roman"/>
                <a:cs typeface="Times New Roman"/>
              </a:rPr>
              <a:t>. In this sense, Roman prostitution was parter of a broader system that produced and maintained  social order.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2066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08D3D-5647-EE58-E10E-1E85C7B73F2E}"/>
              </a:ext>
            </a:extLst>
          </p:cNvPr>
          <p:cNvSpPr>
            <a:spLocks noGrp="1"/>
          </p:cNvSpPr>
          <p:nvPr>
            <p:ph type="title"/>
          </p:nvPr>
        </p:nvSpPr>
        <p:spPr>
          <a:xfrm>
            <a:off x="521208" y="978408"/>
            <a:ext cx="11155680" cy="865632"/>
          </a:xfrm>
        </p:spPr>
        <p:txBody>
          <a:bodyPr/>
          <a:lstStyle/>
          <a:p>
            <a:r>
              <a:rPr lang="en-GB" dirty="0">
                <a:latin typeface="Times New Roman"/>
                <a:cs typeface="Times New Roman"/>
              </a:rPr>
              <a:t>Slavery and Sexual Control</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41EFAB-07E4-787E-EA06-AE7CE78BE183}"/>
              </a:ext>
            </a:extLst>
          </p:cNvPr>
          <p:cNvSpPr>
            <a:spLocks noGrp="1"/>
          </p:cNvSpPr>
          <p:nvPr>
            <p:ph idx="1"/>
          </p:nvPr>
        </p:nvSpPr>
        <p:spPr>
          <a:xfrm>
            <a:off x="521208" y="1844040"/>
            <a:ext cx="11155680" cy="4501896"/>
          </a:xfrm>
        </p:spPr>
        <p:txBody>
          <a:bodyPr vert="horz" lIns="91440" tIns="45720" rIns="91440" bIns="45720" rtlCol="0" anchor="t">
            <a:normAutofit fontScale="92500" lnSpcReduction="10000"/>
          </a:bodyPr>
          <a:lstStyle/>
          <a:p>
            <a:pPr marL="0" indent="0">
              <a:buNone/>
            </a:pPr>
            <a:r>
              <a:rPr lang="en-GB" dirty="0">
                <a:latin typeface="Times New Roman"/>
                <a:cs typeface="Times New Roman"/>
              </a:rPr>
              <a:t>A major proportion of prostitutes in Rome were enslaved or formally enslaved individuals. Their labour generated profit for others – owners, pimps and brothel managers – meaning their sexual labour was controlled and exploited. This is a reminder that prostitution in Rome was deeply embedded in society and cannot be considered without or separated from slavery. Sexual access was often tied to ownership, class hierarchy and coercion rather than free will. Understanding this is essential because it complicates modern assumptions about prostitution as individual economic choice.  </a:t>
            </a:r>
          </a:p>
          <a:p>
            <a:pPr marL="0" indent="0">
              <a:buNone/>
            </a:pPr>
            <a:r>
              <a:rPr lang="en-GB" dirty="0">
                <a:latin typeface="Times New Roman"/>
                <a:cs typeface="Times New Roman"/>
              </a:rPr>
              <a:t>The Roman playwright Plautus repeatedly depicts women as property within his comedies. In Curculio, a pimp openly boasts about profiting from women’s bodies (1.33—34). Although comedic, these texts reflect wider social realities in which enslaved bodies could be bought, sold and sexually exploited. This proves that prostitution in Rome cannot be separated from slavery and economic domination. Sexual access was often determined by ownership, class hierarchy and coercion rather and individual choice.</a:t>
            </a:r>
          </a:p>
          <a:p>
            <a:pPr marL="0" indent="0">
              <a:buNone/>
            </a:pPr>
            <a:r>
              <a:rPr lang="en-GB" dirty="0">
                <a:latin typeface="Times New Roman"/>
                <a:cs typeface="Times New Roman"/>
              </a:rPr>
              <a:t>Roman authorities did not attempt to eliminate prostitution. Instead, they regulated and categorised it. This suggests sexuality was something to be managed strategically by the men in power, allowing it to exist while still reinforcing moral and social boundaries; it also means sexuality was connected to economic power as people controlled and profited from bodies. Applying ideas about power changes the understanding because prostitution no longer appears as merely sexual behaviour. It becomes an element of a system of labour extraction and social domination.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8848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9E4638-D191-5102-4D85-D9BF5FC00DA1}"/>
              </a:ext>
            </a:extLst>
          </p:cNvPr>
          <p:cNvSpPr>
            <a:spLocks noGrp="1"/>
          </p:cNvSpPr>
          <p:nvPr>
            <p:ph type="title"/>
          </p:nvPr>
        </p:nvSpPr>
        <p:spPr>
          <a:xfrm>
            <a:off x="521208" y="978408"/>
            <a:ext cx="5020056" cy="1664208"/>
          </a:xfrm>
        </p:spPr>
        <p:txBody>
          <a:bodyPr>
            <a:normAutofit/>
          </a:bodyPr>
          <a:lstStyle/>
          <a:p>
            <a:r>
              <a:rPr lang="en-GB" dirty="0">
                <a:latin typeface="Times New Roman" panose="02020603050405020304" pitchFamily="18" charset="0"/>
                <a:cs typeface="Times New Roman" panose="02020603050405020304" pitchFamily="18" charset="0"/>
              </a:rPr>
              <a:t>Evidence and Source Issues </a:t>
            </a:r>
            <a:endParaRPr lang="en-GB">
              <a:latin typeface="Times New Roman" panose="02020603050405020304" pitchFamily="18" charset="0"/>
              <a:cs typeface="Times New Roman" panose="02020603050405020304" pitchFamily="18" charset="0"/>
            </a:endParaRPr>
          </a:p>
        </p:txBody>
      </p:sp>
      <p:sp>
        <p:nvSpPr>
          <p:cNvPr id="2064" name="Rectangle 2063">
            <a:extLst>
              <a:ext uri="{FF2B5EF4-FFF2-40B4-BE49-F238E27FC236}">
                <a16:creationId xmlns:a16="http://schemas.microsoft.com/office/drawing/2014/main" id="{B3367C65-B72C-202E-98A7-9B20F8F2F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7" y="508090"/>
            <a:ext cx="502005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066" name="Rectangle 2065">
            <a:extLst>
              <a:ext uri="{FF2B5EF4-FFF2-40B4-BE49-F238E27FC236}">
                <a16:creationId xmlns:a16="http://schemas.microsoft.com/office/drawing/2014/main" id="{AE558C32-DE71-E6B3-A032-D3EA9CB0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6463" y="611650"/>
            <a:ext cx="550468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052" name="Picture 4" descr="Roman Theatre at Palmyra">
            <a:extLst>
              <a:ext uri="{FF2B5EF4-FFF2-40B4-BE49-F238E27FC236}">
                <a16:creationId xmlns:a16="http://schemas.microsoft.com/office/drawing/2014/main" id="{54705708-4069-EE6F-3A87-B7E4FE1543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923" b="-3"/>
          <a:stretch>
            <a:fillRect/>
          </a:stretch>
        </p:blipFill>
        <p:spPr bwMode="auto">
          <a:xfrm>
            <a:off x="517867" y="2834640"/>
            <a:ext cx="5020056" cy="351129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59C29EF-9225-CE19-B839-229D75E7B99C}"/>
              </a:ext>
            </a:extLst>
          </p:cNvPr>
          <p:cNvSpPr>
            <a:spLocks noGrp="1"/>
          </p:cNvSpPr>
          <p:nvPr>
            <p:ph idx="1"/>
          </p:nvPr>
        </p:nvSpPr>
        <p:spPr>
          <a:xfrm>
            <a:off x="6163056" y="978408"/>
            <a:ext cx="5504688" cy="5367528"/>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One of the major problems when studying Roman prostitution is the nature of the evidence itself. Most of the surviving evidence comes from elite male authors and is an echo of elite anxieties about morality, sexuality and social order. They rarely preserve the voices of prostitutes themselves; therefore, interpretations should be made with caution.</a:t>
            </a:r>
          </a:p>
          <a:p>
            <a:pPr marL="0" indent="0">
              <a:buNone/>
            </a:pPr>
            <a:r>
              <a:rPr lang="en-GB" dirty="0">
                <a:latin typeface="Times New Roman" panose="02020603050405020304" pitchFamily="18" charset="0"/>
                <a:cs typeface="Times New Roman" panose="02020603050405020304" pitchFamily="18" charset="0"/>
              </a:rPr>
              <a:t>The authors – such as Juvenal and Martial – were not aiming to provide an objective social documentation. Their works exaggerated, mock and moralise Roman sexuality. For example, as discussed by Witzke, no lower-class street sex workers appear in any Roman comedy (Witzke, 2015). </a:t>
            </a:r>
          </a:p>
        </p:txBody>
      </p:sp>
      <p:sp>
        <p:nvSpPr>
          <p:cNvPr id="4" name="TextBox 3">
            <a:extLst>
              <a:ext uri="{FF2B5EF4-FFF2-40B4-BE49-F238E27FC236}">
                <a16:creationId xmlns:a16="http://schemas.microsoft.com/office/drawing/2014/main" id="{A9B1CA77-0ABD-BE48-949D-6E8496EA9C83}"/>
              </a:ext>
            </a:extLst>
          </p:cNvPr>
          <p:cNvSpPr txBox="1"/>
          <p:nvPr/>
        </p:nvSpPr>
        <p:spPr>
          <a:xfrm>
            <a:off x="517867" y="6486525"/>
            <a:ext cx="4329113"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(Strzelecki, 2007)</a:t>
            </a:r>
          </a:p>
        </p:txBody>
      </p:sp>
    </p:spTree>
    <p:extLst>
      <p:ext uri="{BB962C8B-B14F-4D97-AF65-F5344CB8AC3E}">
        <p14:creationId xmlns:p14="http://schemas.microsoft.com/office/powerpoint/2010/main" val="325970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CD635-694D-EFE9-3C21-97A5CC595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4D415E-DABA-F0F6-AE02-10395FEA766F}"/>
              </a:ext>
            </a:extLst>
          </p:cNvPr>
          <p:cNvSpPr>
            <a:spLocks noGrp="1"/>
          </p:cNvSpPr>
          <p:nvPr>
            <p:ph type="title"/>
          </p:nvPr>
        </p:nvSpPr>
        <p:spPr>
          <a:xfrm>
            <a:off x="521208" y="978408"/>
            <a:ext cx="11155680" cy="865632"/>
          </a:xfrm>
        </p:spPr>
        <p:txBody>
          <a:bodyPr/>
          <a:lstStyle/>
          <a:p>
            <a:r>
              <a:rPr lang="en-GB" dirty="0">
                <a:latin typeface="Times New Roman"/>
                <a:cs typeface="Times New Roman"/>
              </a:rPr>
              <a:t>Literary Sources</a:t>
            </a:r>
            <a:endParaRPr lang="en-US" dirty="0"/>
          </a:p>
        </p:txBody>
      </p:sp>
      <p:sp>
        <p:nvSpPr>
          <p:cNvPr id="3" name="Content Placeholder 2">
            <a:extLst>
              <a:ext uri="{FF2B5EF4-FFF2-40B4-BE49-F238E27FC236}">
                <a16:creationId xmlns:a16="http://schemas.microsoft.com/office/drawing/2014/main" id="{DAA7FE4F-2508-D156-54C1-8E9E41B36288}"/>
              </a:ext>
            </a:extLst>
          </p:cNvPr>
          <p:cNvSpPr>
            <a:spLocks noGrp="1"/>
          </p:cNvSpPr>
          <p:nvPr>
            <p:ph idx="1"/>
          </p:nvPr>
        </p:nvSpPr>
        <p:spPr>
          <a:xfrm>
            <a:off x="521208" y="1844040"/>
            <a:ext cx="11155680" cy="4501896"/>
          </a:xfrm>
        </p:spPr>
        <p:txBody>
          <a:bodyPr vert="horz" lIns="91440" tIns="45720" rIns="91440" bIns="45720" rtlCol="0" anchor="t">
            <a:normAutofit fontScale="92500" lnSpcReduction="10000"/>
          </a:bodyPr>
          <a:lstStyle/>
          <a:p>
            <a:pPr marL="0" indent="0" algn="just">
              <a:buNone/>
            </a:pPr>
            <a:r>
              <a:rPr lang="en-GB" b="1" u="sng" dirty="0">
                <a:latin typeface="Times New Roman"/>
                <a:cs typeface="Times New Roman"/>
              </a:rPr>
              <a:t>Juvenal</a:t>
            </a:r>
          </a:p>
          <a:p>
            <a:pPr marL="0" indent="0" algn="just">
              <a:buNone/>
            </a:pPr>
            <a:r>
              <a:rPr lang="en-GB" dirty="0">
                <a:latin typeface="Times New Roman"/>
                <a:cs typeface="Times New Roman"/>
              </a:rPr>
              <a:t>He was a Roman poet whose most well-known work is the </a:t>
            </a:r>
            <a:r>
              <a:rPr lang="en-GB" i="1" dirty="0">
                <a:latin typeface="Times New Roman"/>
                <a:cs typeface="Times New Roman"/>
              </a:rPr>
              <a:t>Satires</a:t>
            </a:r>
            <a:r>
              <a:rPr lang="en-GB" dirty="0">
                <a:latin typeface="Times New Roman"/>
                <a:cs typeface="Times New Roman"/>
              </a:rPr>
              <a:t>. His work was focused on perceived threats to Roman society, such as prostitutes, infidelity and the excessed of the Roman elite. In </a:t>
            </a:r>
            <a:r>
              <a:rPr lang="en-GB" i="1" dirty="0">
                <a:latin typeface="Times New Roman"/>
                <a:cs typeface="Times New Roman"/>
              </a:rPr>
              <a:t>Satire 6</a:t>
            </a:r>
            <a:r>
              <a:rPr lang="en-GB" dirty="0">
                <a:latin typeface="Times New Roman"/>
                <a:cs typeface="Times New Roman"/>
              </a:rPr>
              <a:t>, Juvenal described Valeria Messalina – wife of the Emperor Claudius – as visiting brothels for her own pleasure (6.114—135). Here, Juvenal exaggerates female sexual behaviour in order to criticise what he considers the collapse of traditional morality.</a:t>
            </a:r>
          </a:p>
          <a:p>
            <a:pPr marL="0" indent="0" algn="just">
              <a:buNone/>
            </a:pPr>
            <a:r>
              <a:rPr lang="en-GB" b="1" u="sng" dirty="0">
                <a:latin typeface="Times New Roman"/>
                <a:cs typeface="Times New Roman"/>
              </a:rPr>
              <a:t>Martial</a:t>
            </a:r>
          </a:p>
          <a:p>
            <a:pPr marL="0" indent="0" algn="just">
              <a:buNone/>
            </a:pPr>
            <a:r>
              <a:rPr lang="en-GB" dirty="0">
                <a:latin typeface="Times New Roman"/>
                <a:cs typeface="Times New Roman"/>
              </a:rPr>
              <a:t>Frequently within his poetry, Martial references prostitutes, sexual transitions and urban sexuality. In </a:t>
            </a:r>
            <a:r>
              <a:rPr lang="en-GB" i="1" dirty="0">
                <a:latin typeface="Times New Roman"/>
                <a:cs typeface="Times New Roman"/>
              </a:rPr>
              <a:t>Epigrams</a:t>
            </a:r>
            <a:r>
              <a:rPr lang="en-GB" dirty="0">
                <a:latin typeface="Times New Roman"/>
                <a:cs typeface="Times New Roman"/>
              </a:rPr>
              <a:t>, Martial insults prostitute Lesbia with the assumption that commercial sexuality is degrading (1.34), which reflects Roman elite concerns surrounding female sexual respectability and public reputation.</a:t>
            </a:r>
          </a:p>
          <a:p>
            <a:pPr marL="0" indent="0" algn="just">
              <a:buNone/>
            </a:pPr>
            <a:r>
              <a:rPr lang="en-GB" b="1" u="sng" dirty="0">
                <a:latin typeface="Times New Roman"/>
                <a:cs typeface="Times New Roman"/>
              </a:rPr>
              <a:t>Roman Comedy</a:t>
            </a:r>
          </a:p>
          <a:p>
            <a:pPr marL="0" indent="0" algn="just">
              <a:buNone/>
            </a:pPr>
            <a:r>
              <a:rPr lang="en-GB" dirty="0">
                <a:latin typeface="Times New Roman"/>
                <a:cs typeface="Times New Roman"/>
              </a:rPr>
              <a:t>This genre of Roman theatre also reflect attitudes towards prostitutes.. They are often represented as financial commodities controlled by pimps and wealthy men. Importantly, as discussed by Witzke, lower class prostitutes are absent from Roman comedy. Roman literature therefore presents a highly selective and stylised image of prostitution. The absence of prostitutes’ own voices means Roman prostitution is largely understood through elite constructions of morality </a:t>
            </a:r>
            <a:r>
              <a:rPr lang="en-GB">
                <a:latin typeface="Times New Roman"/>
                <a:cs typeface="Times New Roman"/>
              </a:rPr>
              <a:t>and deviance. </a:t>
            </a:r>
            <a:endParaRPr lang="en-GB" dirty="0">
              <a:latin typeface="Times New Roman"/>
              <a:cs typeface="Times New Roman"/>
            </a:endParaRPr>
          </a:p>
        </p:txBody>
      </p:sp>
    </p:spTree>
    <p:extLst>
      <p:ext uri="{BB962C8B-B14F-4D97-AF65-F5344CB8AC3E}">
        <p14:creationId xmlns:p14="http://schemas.microsoft.com/office/powerpoint/2010/main" val="331966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21D1B-6019-1FEB-48F5-1A92152CA9E0}"/>
              </a:ext>
            </a:extLst>
          </p:cNvPr>
          <p:cNvSpPr>
            <a:spLocks noGrp="1"/>
          </p:cNvSpPr>
          <p:nvPr>
            <p:ph type="title"/>
          </p:nvPr>
        </p:nvSpPr>
        <p:spPr>
          <a:xfrm>
            <a:off x="5431536" y="978408"/>
            <a:ext cx="6236208" cy="1463040"/>
          </a:xfrm>
        </p:spPr>
        <p:txBody>
          <a:bodyPr vert="horz" lIns="91440" tIns="45720" rIns="91440" bIns="45720" rtlCol="0" anchor="t">
            <a:normAutofit/>
          </a:bodyPr>
          <a:lstStyle/>
          <a:p>
            <a:r>
              <a:rPr lang="en-US" b="1" kern="1200" dirty="0">
                <a:solidFill>
                  <a:schemeClr val="tx1"/>
                </a:solidFill>
                <a:latin typeface="Times New Roman" panose="02020603050405020304" pitchFamily="18" charset="0"/>
                <a:cs typeface="Times New Roman" panose="02020603050405020304" pitchFamily="18" charset="0"/>
              </a:rPr>
              <a:t>Pompeii and Urban Sexual Culture </a:t>
            </a:r>
          </a:p>
        </p:txBody>
      </p:sp>
      <p:pic>
        <p:nvPicPr>
          <p:cNvPr id="3082" name="Picture 10" descr="VII.12.18 Pompeii. May 2015. &#10;Looking north at junction with Vicolo del Balcone Pensile on left, and Vicolo del Lupanare on right.&#10;Photo courtesy of Buzz Ferebee.&#10;">
            <a:extLst>
              <a:ext uri="{FF2B5EF4-FFF2-40B4-BE49-F238E27FC236}">
                <a16:creationId xmlns:a16="http://schemas.microsoft.com/office/drawing/2014/main" id="{F7A64116-D1E5-9BC3-F36F-F865473F45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51" r="25" b="1"/>
          <a:stretch>
            <a:fillRect/>
          </a:stretch>
        </p:blipFill>
        <p:spPr bwMode="auto">
          <a:xfrm>
            <a:off x="517869" y="508091"/>
            <a:ext cx="4221911" cy="5837918"/>
          </a:xfrm>
          <a:prstGeom prst="rect">
            <a:avLst/>
          </a:prstGeom>
          <a:noFill/>
          <a:extLst>
            <a:ext uri="{909E8E84-426E-40DD-AFC4-6F175D3DCCD1}">
              <a14:hiddenFill xmlns:a14="http://schemas.microsoft.com/office/drawing/2010/main">
                <a:solidFill>
                  <a:srgbClr val="FFFFFF"/>
                </a:solidFill>
              </a14:hiddenFill>
            </a:ext>
          </a:extLst>
        </p:spPr>
      </p:pic>
      <p:sp>
        <p:nvSpPr>
          <p:cNvPr id="3099" name="Freeform: Shape 3098">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C0F69FC-2939-6719-AF46-9FBC16F640DC}"/>
              </a:ext>
            </a:extLst>
          </p:cNvPr>
          <p:cNvSpPr txBox="1"/>
          <p:nvPr/>
        </p:nvSpPr>
        <p:spPr>
          <a:xfrm>
            <a:off x="5431536" y="2578608"/>
            <a:ext cx="6236208" cy="3767328"/>
          </a:xfrm>
          <a:prstGeom prst="rect">
            <a:avLst/>
          </a:prstGeom>
        </p:spPr>
        <p:txBody>
          <a:bodyPr vert="horz" lIns="91440" tIns="45720" rIns="91440" bIns="45720" rtlCol="0">
            <a:normAutofit/>
          </a:bodyPr>
          <a:lstStyle/>
          <a:p>
            <a:pPr>
              <a:spcAft>
                <a:spcPts val="600"/>
              </a:spcAft>
            </a:pPr>
            <a:r>
              <a:rPr lang="en-US" sz="1400" dirty="0">
                <a:latin typeface="Times New Roman" panose="02020603050405020304" pitchFamily="18" charset="0"/>
                <a:cs typeface="Times New Roman" panose="02020603050405020304" pitchFamily="18" charset="0"/>
              </a:rPr>
              <a:t>As with many things Pompeii is a valuable archaeological sight; graffiti, erotic imagery and the </a:t>
            </a:r>
            <a:r>
              <a:rPr lang="en-US" sz="1400" i="1" dirty="0">
                <a:latin typeface="Times New Roman" panose="02020603050405020304" pitchFamily="18" charset="0"/>
                <a:cs typeface="Times New Roman" panose="02020603050405020304" pitchFamily="18" charset="0"/>
              </a:rPr>
              <a:t>Lupanar</a:t>
            </a:r>
            <a:r>
              <a:rPr lang="en-US" sz="1400" dirty="0">
                <a:latin typeface="Times New Roman" panose="02020603050405020304" pitchFamily="18" charset="0"/>
                <a:cs typeface="Times New Roman" panose="02020603050405020304" pitchFamily="18" charset="0"/>
              </a:rPr>
              <a:t> show prostitution was visible in everyday life. Unlike literary sources, which are heavily shaped by elite male perspectives, Pompeii preserves material evidence from everyday life.</a:t>
            </a:r>
            <a:endParaRPr lang="en-US" sz="1400" b="1" u="sng" dirty="0">
              <a:latin typeface="Times New Roman" panose="02020603050405020304" pitchFamily="18" charset="0"/>
              <a:cs typeface="Times New Roman" panose="02020603050405020304" pitchFamily="18" charset="0"/>
            </a:endParaRPr>
          </a:p>
          <a:p>
            <a:pPr>
              <a:spcAft>
                <a:spcPts val="600"/>
              </a:spcAft>
            </a:pPr>
            <a:r>
              <a:rPr lang="en-US" sz="1400" b="1" u="sng" dirty="0">
                <a:latin typeface="Times New Roman" panose="02020603050405020304" pitchFamily="18" charset="0"/>
                <a:cs typeface="Times New Roman" panose="02020603050405020304" pitchFamily="18" charset="0"/>
              </a:rPr>
              <a:t>The Lupanar</a:t>
            </a:r>
          </a:p>
          <a:p>
            <a:pPr>
              <a:spcAft>
                <a:spcPts val="600"/>
              </a:spcAft>
            </a:pPr>
            <a:r>
              <a:rPr lang="en-US" sz="1400" dirty="0">
                <a:latin typeface="Times New Roman" panose="02020603050405020304" pitchFamily="18" charset="0"/>
                <a:cs typeface="Times New Roman" panose="02020603050405020304" pitchFamily="18" charset="0"/>
              </a:rPr>
              <a:t>The so-called </a:t>
            </a:r>
            <a:r>
              <a:rPr lang="en-US" sz="1400" i="1" dirty="0">
                <a:latin typeface="Times New Roman" panose="02020603050405020304" pitchFamily="18" charset="0"/>
                <a:cs typeface="Times New Roman" panose="02020603050405020304" pitchFamily="18" charset="0"/>
              </a:rPr>
              <a:t>Lupanar</a:t>
            </a:r>
            <a:r>
              <a:rPr lang="en-US" sz="1400" dirty="0">
                <a:latin typeface="Times New Roman" panose="02020603050405020304" pitchFamily="18" charset="0"/>
                <a:cs typeface="Times New Roman" panose="02020603050405020304" pitchFamily="18" charset="0"/>
              </a:rPr>
              <a:t> – “den of she-wolves”, meaning brothel (McGinn, 2004, p. 7) – contained small working rooms, erotic wall painting and graffiti inscriptions. Examples include: “Here I fucked many girls” and “Mola is a </a:t>
            </a:r>
            <a:r>
              <a:rPr lang="en-US" sz="1400" dirty="0" err="1">
                <a:latin typeface="Times New Roman" panose="02020603050405020304" pitchFamily="18" charset="0"/>
                <a:cs typeface="Times New Roman" panose="02020603050405020304" pitchFamily="18" charset="0"/>
              </a:rPr>
              <a:t>fucktress</a:t>
            </a:r>
            <a:r>
              <a:rPr lang="en-US" sz="1400" dirty="0">
                <a:latin typeface="Times New Roman" panose="02020603050405020304" pitchFamily="18" charset="0"/>
                <a:cs typeface="Times New Roman" panose="02020603050405020304" pitchFamily="18" charset="0"/>
              </a:rPr>
              <a:t>”. These inscriptions demonstrate the visibility of sexual commerce within urban daily life. </a:t>
            </a:r>
          </a:p>
          <a:p>
            <a:pPr>
              <a:spcAft>
                <a:spcPts val="600"/>
              </a:spcAft>
            </a:pPr>
            <a:r>
              <a:rPr lang="en-US" sz="1400" dirty="0">
                <a:latin typeface="Times New Roman" panose="02020603050405020304" pitchFamily="18" charset="0"/>
                <a:cs typeface="Times New Roman" panose="02020603050405020304" pitchFamily="18" charset="0"/>
              </a:rPr>
              <a:t>The </a:t>
            </a:r>
            <a:r>
              <a:rPr lang="en-US" sz="1400" i="1" dirty="0">
                <a:latin typeface="Times New Roman" panose="02020603050405020304" pitchFamily="18" charset="0"/>
                <a:cs typeface="Times New Roman" panose="02020603050405020304" pitchFamily="18" charset="0"/>
              </a:rPr>
              <a:t>Lupanar’s</a:t>
            </a:r>
            <a:r>
              <a:rPr lang="en-US" sz="1400" dirty="0">
                <a:latin typeface="Times New Roman" panose="02020603050405020304" pitchFamily="18" charset="0"/>
                <a:cs typeface="Times New Roman" panose="02020603050405020304" pitchFamily="18" charset="0"/>
              </a:rPr>
              <a:t> location east of the Forum and near to the </a:t>
            </a:r>
            <a:r>
              <a:rPr lang="en-US" sz="1400" dirty="0" err="1">
                <a:latin typeface="Times New Roman" panose="02020603050405020304" pitchFamily="18" charset="0"/>
                <a:cs typeface="Times New Roman" panose="02020603050405020304" pitchFamily="18" charset="0"/>
              </a:rPr>
              <a:t>Stabian</a:t>
            </a:r>
            <a:r>
              <a:rPr lang="en-US" sz="1400" dirty="0">
                <a:latin typeface="Times New Roman" panose="02020603050405020304" pitchFamily="18" charset="0"/>
                <a:cs typeface="Times New Roman" panose="02020603050405020304" pitchFamily="18" charset="0"/>
              </a:rPr>
              <a:t> Baths was a center of social activity, which would have led to a high volume of foot traffic around the brothel due to graffiti and announcements of games found in the area (Franklin, 1986, p. 319). However, visibility should not be mistaken for equality or acceptance. Prostitution remained socially </a:t>
            </a:r>
            <a:r>
              <a:rPr lang="en-US" sz="1400" dirty="0" err="1">
                <a:latin typeface="Times New Roman" panose="02020603050405020304" pitchFamily="18" charset="0"/>
                <a:cs typeface="Times New Roman" panose="02020603050405020304" pitchFamily="18" charset="0"/>
              </a:rPr>
              <a:t>stigmatised</a:t>
            </a:r>
            <a:r>
              <a:rPr lang="en-US" sz="1400" dirty="0">
                <a:latin typeface="Times New Roman" panose="02020603050405020304" pitchFamily="18" charset="0"/>
                <a:cs typeface="Times New Roman" panose="02020603050405020304" pitchFamily="18" charset="0"/>
              </a:rPr>
              <a:t> even while being integrated into urban life.</a:t>
            </a:r>
          </a:p>
        </p:txBody>
      </p:sp>
      <p:sp>
        <p:nvSpPr>
          <p:cNvPr id="6" name="TextBox 5">
            <a:extLst>
              <a:ext uri="{FF2B5EF4-FFF2-40B4-BE49-F238E27FC236}">
                <a16:creationId xmlns:a16="http://schemas.microsoft.com/office/drawing/2014/main" id="{B7B27AC2-456E-5632-3B89-A1D4594396DC}"/>
              </a:ext>
            </a:extLst>
          </p:cNvPr>
          <p:cNvSpPr txBox="1"/>
          <p:nvPr/>
        </p:nvSpPr>
        <p:spPr>
          <a:xfrm>
            <a:off x="517869" y="6417336"/>
            <a:ext cx="2482506"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(Ferebee, 2015)</a:t>
            </a:r>
          </a:p>
        </p:txBody>
      </p:sp>
    </p:spTree>
    <p:extLst>
      <p:ext uri="{BB962C8B-B14F-4D97-AF65-F5344CB8AC3E}">
        <p14:creationId xmlns:p14="http://schemas.microsoft.com/office/powerpoint/2010/main" val="99878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6EF082-042B-FE3C-5B93-6E5AAE3E0738}"/>
            </a:ext>
          </a:extLst>
        </p:cNvPr>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A022C5D4-DEC2-9152-F27D-3944A74EFE3C}"/>
              </a:ext>
            </a:extLst>
          </p:cNvPr>
          <p:cNvSpPr>
            <a:spLocks noGrp="1"/>
          </p:cNvSpPr>
          <p:nvPr>
            <p:ph type="title"/>
          </p:nvPr>
        </p:nvSpPr>
        <p:spPr>
          <a:xfrm>
            <a:off x="521208" y="978408"/>
            <a:ext cx="4672584" cy="1783080"/>
          </a:xfrm>
        </p:spPr>
        <p:txBody>
          <a:bodyPr vert="horz" lIns="91440" tIns="45720" rIns="91440" bIns="45720" rtlCol="0" anchor="t">
            <a:normAutofit/>
          </a:bodyPr>
          <a:lstStyle/>
          <a:p>
            <a:pPr>
              <a:lnSpc>
                <a:spcPct val="90000"/>
              </a:lnSpc>
            </a:pPr>
            <a:r>
              <a:rPr lang="en-US" sz="4100" b="1" kern="1200" dirty="0">
                <a:solidFill>
                  <a:schemeClr val="tx1"/>
                </a:solidFill>
                <a:latin typeface="Times New Roman" panose="02020603050405020304" pitchFamily="18" charset="0"/>
                <a:cs typeface="Times New Roman" panose="02020603050405020304" pitchFamily="18" charset="0"/>
              </a:rPr>
              <a:t>Pompeii and Urban Sexual Culture </a:t>
            </a:r>
          </a:p>
        </p:txBody>
      </p:sp>
      <p:sp>
        <p:nvSpPr>
          <p:cNvPr id="4105" name="Rectangle 4104">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7258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107" name="Rectangle 4106">
            <a:extLst>
              <a:ext uri="{FF2B5EF4-FFF2-40B4-BE49-F238E27FC236}">
                <a16:creationId xmlns:a16="http://schemas.microsoft.com/office/drawing/2014/main" id="{759AF1ED-B4DF-4FC4-0966-1A758E6CA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5582" y="611650"/>
            <a:ext cx="583387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098" name="Picture 2" descr="VII.12.18 Pompeii. April 2014. Painted erotic wall fresco on frieze. Photo courtesy of Klaus Heese.">
            <a:extLst>
              <a:ext uri="{FF2B5EF4-FFF2-40B4-BE49-F238E27FC236}">
                <a16:creationId xmlns:a16="http://schemas.microsoft.com/office/drawing/2014/main" id="{10979ABE-FF5B-E2F3-662A-7D205F928F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7867" y="2761489"/>
            <a:ext cx="4672584" cy="35845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BE8331E-FBCD-6D51-E62B-ED9846DB45EC}"/>
              </a:ext>
            </a:extLst>
          </p:cNvPr>
          <p:cNvSpPr txBox="1"/>
          <p:nvPr/>
        </p:nvSpPr>
        <p:spPr>
          <a:xfrm>
            <a:off x="5843016" y="1033272"/>
            <a:ext cx="5833872" cy="5312664"/>
          </a:xfrm>
          <a:prstGeom prst="rect">
            <a:avLst/>
          </a:prstGeom>
        </p:spPr>
        <p:txBody>
          <a:bodyPr vert="horz" lIns="91440" tIns="45720" rIns="91440" bIns="45720" rtlCol="0">
            <a:normAutofit/>
          </a:bodyPr>
          <a:lstStyle/>
          <a:p>
            <a:pPr>
              <a:spcAft>
                <a:spcPts val="600"/>
              </a:spcAft>
            </a:pPr>
            <a:r>
              <a:rPr lang="en-US" sz="1700" b="1" u="sng" dirty="0">
                <a:latin typeface="Times New Roman" panose="02020603050405020304" pitchFamily="18" charset="0"/>
                <a:cs typeface="Times New Roman" panose="02020603050405020304" pitchFamily="18" charset="0"/>
              </a:rPr>
              <a:t>Erotic Imagery</a:t>
            </a:r>
          </a:p>
          <a:p>
            <a:pPr>
              <a:spcAft>
                <a:spcPts val="600"/>
              </a:spcAft>
            </a:pPr>
            <a:r>
              <a:rPr lang="en-US" sz="1700" dirty="0">
                <a:latin typeface="Times New Roman" panose="02020603050405020304" pitchFamily="18" charset="0"/>
                <a:cs typeface="Times New Roman" panose="02020603050405020304" pitchFamily="18" charset="0"/>
              </a:rPr>
              <a:t>A striking aspect of Pompeii is the abundance of erotic imagery throughout the city. Sexual images appear beyond the walls of the </a:t>
            </a:r>
            <a:r>
              <a:rPr lang="en-US" sz="1700" i="1" dirty="0">
                <a:latin typeface="Times New Roman" panose="02020603050405020304" pitchFamily="18" charset="0"/>
                <a:cs typeface="Times New Roman" panose="02020603050405020304" pitchFamily="18" charset="0"/>
              </a:rPr>
              <a:t>Lupanar</a:t>
            </a:r>
            <a:r>
              <a:rPr lang="en-US" sz="1700" dirty="0">
                <a:latin typeface="Times New Roman" panose="02020603050405020304" pitchFamily="18" charset="0"/>
                <a:cs typeface="Times New Roman" panose="02020603050405020304" pitchFamily="18" charset="0"/>
              </a:rPr>
              <a:t> in places such as bathhouses, taverns, private homes, gardens and streets. This demonstrates that sexuality was farm more visually present in Roman urban culture that in many modern societies. However, as previously discussed, visibility should be immediately be interpreted as sexual openness or equality. Instead, the imagery reflects how sexuality was embedded within systems of commerce, hierarchy and social identity.</a:t>
            </a:r>
          </a:p>
          <a:p>
            <a:pPr>
              <a:spcAft>
                <a:spcPts val="600"/>
              </a:spcAft>
            </a:pPr>
            <a:r>
              <a:rPr lang="en-US" sz="1700" b="1" u="sng" dirty="0">
                <a:latin typeface="Times New Roman" panose="02020603050405020304" pitchFamily="18" charset="0"/>
                <a:cs typeface="Times New Roman" panose="02020603050405020304" pitchFamily="18" charset="0"/>
              </a:rPr>
              <a:t>The Lupanar Frescoes</a:t>
            </a:r>
          </a:p>
          <a:p>
            <a:pPr>
              <a:spcAft>
                <a:spcPts val="600"/>
              </a:spcAft>
            </a:pPr>
            <a:r>
              <a:rPr lang="en-US" sz="1700" dirty="0">
                <a:latin typeface="Times New Roman" panose="02020603050405020304" pitchFamily="18" charset="0"/>
                <a:cs typeface="Times New Roman" panose="02020603050405020304" pitchFamily="18" charset="0"/>
              </a:rPr>
              <a:t>From the brothel in Pompeii, there are seven frescoes that have currently survived, five of which depict varying sex positions and acts between a male and female. There has been a large debate over their purpose, regardless they establish that prostitution in Pompeii was openly </a:t>
            </a:r>
            <a:r>
              <a:rPr lang="en-US" sz="1700" dirty="0" err="1">
                <a:latin typeface="Times New Roman" panose="02020603050405020304" pitchFamily="18" charset="0"/>
                <a:cs typeface="Times New Roman" panose="02020603050405020304" pitchFamily="18" charset="0"/>
              </a:rPr>
              <a:t>commercialised</a:t>
            </a:r>
            <a:r>
              <a:rPr lang="en-US" sz="1700" dirty="0">
                <a:latin typeface="Times New Roman" panose="02020603050405020304" pitchFamily="18" charset="0"/>
                <a:cs typeface="Times New Roman" panose="02020603050405020304" pitchFamily="18" charset="0"/>
              </a:rPr>
              <a:t> and visually integrated into urban life. </a:t>
            </a:r>
          </a:p>
        </p:txBody>
      </p:sp>
      <p:sp>
        <p:nvSpPr>
          <p:cNvPr id="6" name="TextBox 5">
            <a:extLst>
              <a:ext uri="{FF2B5EF4-FFF2-40B4-BE49-F238E27FC236}">
                <a16:creationId xmlns:a16="http://schemas.microsoft.com/office/drawing/2014/main" id="{07A6BF08-9AE7-A2D4-A266-C05E35BB698D}"/>
              </a:ext>
            </a:extLst>
          </p:cNvPr>
          <p:cNvSpPr txBox="1"/>
          <p:nvPr/>
        </p:nvSpPr>
        <p:spPr>
          <a:xfrm>
            <a:off x="517867" y="6374506"/>
            <a:ext cx="3625507"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(Durand, 2018)</a:t>
            </a:r>
          </a:p>
        </p:txBody>
      </p:sp>
    </p:spTree>
    <p:extLst>
      <p:ext uri="{BB962C8B-B14F-4D97-AF65-F5344CB8AC3E}">
        <p14:creationId xmlns:p14="http://schemas.microsoft.com/office/powerpoint/2010/main" val="3006464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ED2E7-152F-A6B3-1AB8-28BC4318E0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81E89E-3218-0BA7-6C64-BFFC9DAD226A}"/>
              </a:ext>
            </a:extLst>
          </p:cNvPr>
          <p:cNvSpPr>
            <a:spLocks noGrp="1"/>
          </p:cNvSpPr>
          <p:nvPr>
            <p:ph type="title"/>
          </p:nvPr>
        </p:nvSpPr>
        <p:spPr>
          <a:xfrm>
            <a:off x="521208" y="978408"/>
            <a:ext cx="11155680" cy="865632"/>
          </a:xfrm>
        </p:spPr>
        <p:txBody>
          <a:bodyPr/>
          <a:lstStyle/>
          <a:p>
            <a:r>
              <a:rPr lang="en-GB" dirty="0">
                <a:latin typeface="Times New Roman"/>
                <a:cs typeface="Times New Roman"/>
              </a:rPr>
              <a:t>Constructing Femininity </a:t>
            </a:r>
            <a:endParaRPr lang="en-US" dirty="0"/>
          </a:p>
        </p:txBody>
      </p:sp>
      <p:sp>
        <p:nvSpPr>
          <p:cNvPr id="3" name="Content Placeholder 2">
            <a:extLst>
              <a:ext uri="{FF2B5EF4-FFF2-40B4-BE49-F238E27FC236}">
                <a16:creationId xmlns:a16="http://schemas.microsoft.com/office/drawing/2014/main" id="{1C9A04F7-A71F-EBCA-412F-7722534FEAEA}"/>
              </a:ext>
            </a:extLst>
          </p:cNvPr>
          <p:cNvSpPr>
            <a:spLocks noGrp="1"/>
          </p:cNvSpPr>
          <p:nvPr>
            <p:ph idx="1"/>
          </p:nvPr>
        </p:nvSpPr>
        <p:spPr>
          <a:xfrm>
            <a:off x="521208" y="1844040"/>
            <a:ext cx="11155680" cy="4501896"/>
          </a:xfrm>
        </p:spPr>
        <p:txBody>
          <a:bodyPr vert="horz" lIns="91440" tIns="45720" rIns="91440" bIns="45720" rtlCol="0" anchor="t">
            <a:normAutofit/>
          </a:bodyPr>
          <a:lstStyle/>
          <a:p>
            <a:pPr marL="0" indent="0" algn="just">
              <a:buNone/>
            </a:pPr>
            <a:r>
              <a:rPr lang="en-GB" dirty="0">
                <a:latin typeface="Times New Roman"/>
                <a:cs typeface="Times New Roman"/>
              </a:rPr>
              <a:t>Roman femininity was defined through strict expectation made by society. The ideal woman was a </a:t>
            </a:r>
            <a:r>
              <a:rPr lang="en-GB" i="1" dirty="0" err="1">
                <a:latin typeface="Times New Roman"/>
                <a:cs typeface="Times New Roman"/>
              </a:rPr>
              <a:t>matrona</a:t>
            </a:r>
            <a:r>
              <a:rPr lang="en-GB" dirty="0">
                <a:latin typeface="Times New Roman"/>
                <a:cs typeface="Times New Roman"/>
              </a:rPr>
              <a:t> – a modest, chaste mother who devoted to the education and improvement of her family (Shelton, 1988, p. 20). These norms were socially constructed and repeatedly reinforced even by other women as mother’s passed on their knowledge to their daughters. Beyond society, there was legislation – introduced primarily by Emperor Augustus, such as the </a:t>
            </a:r>
            <a:r>
              <a:rPr lang="en-GB" i="1" dirty="0">
                <a:latin typeface="Times New Roman"/>
                <a:cs typeface="Times New Roman"/>
              </a:rPr>
              <a:t>Lex Papia Poppaea </a:t>
            </a:r>
            <a:r>
              <a:rPr lang="en-GB" dirty="0">
                <a:latin typeface="Times New Roman"/>
                <a:cs typeface="Times New Roman"/>
              </a:rPr>
              <a:t>– which promoted marriage and childbearing while also penalising unmarried individuals or adulterers, additionally it banned the marrying of members of the senatorial order to those baring the </a:t>
            </a:r>
            <a:r>
              <a:rPr lang="en-GB" i="1" dirty="0" err="1">
                <a:latin typeface="Times New Roman"/>
                <a:cs typeface="Times New Roman"/>
              </a:rPr>
              <a:t>infamia</a:t>
            </a:r>
            <a:r>
              <a:rPr lang="en-GB" dirty="0">
                <a:latin typeface="Times New Roman"/>
                <a:cs typeface="Times New Roman"/>
              </a:rPr>
              <a:t> status (McGinn, 1998).</a:t>
            </a:r>
          </a:p>
          <a:p>
            <a:pPr marL="0" indent="0" algn="just">
              <a:buNone/>
            </a:pPr>
            <a:r>
              <a:rPr lang="en-GB" dirty="0">
                <a:latin typeface="Times New Roman"/>
                <a:cs typeface="Times New Roman"/>
              </a:rPr>
              <a:t>Therefore, the idea of the prostitute functioned as an opposite of the matron. This contrast was essential. It allowed Roman society to define what 'good' womanhood looked like. So, prostitution did not exist outside gender norms – it helped produce and maintain them. The prostitute therefore can be seen as a symbolic figure which Roman society defined proper femininity with.</a:t>
            </a:r>
          </a:p>
          <a:p>
            <a:pPr marL="0" indent="0" algn="just">
              <a:buNone/>
            </a:pPr>
            <a:r>
              <a:rPr lang="en-GB" dirty="0">
                <a:latin typeface="Times New Roman"/>
                <a:cs typeface="Times New Roman"/>
              </a:rPr>
              <a:t>This also reveals a clear gendered double standard with Roman morality as women’s sexuality was tied directly to honour and reputation in a way male sexuality was often not. </a:t>
            </a:r>
          </a:p>
        </p:txBody>
      </p:sp>
    </p:spTree>
    <p:extLst>
      <p:ext uri="{BB962C8B-B14F-4D97-AF65-F5344CB8AC3E}">
        <p14:creationId xmlns:p14="http://schemas.microsoft.com/office/powerpoint/2010/main" val="384393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E8F8-09D4-D9F4-A8AC-46080EC8AB06}"/>
              </a:ext>
            </a:extLst>
          </p:cNvPr>
          <p:cNvSpPr>
            <a:spLocks noGrp="1"/>
          </p:cNvSpPr>
          <p:nvPr>
            <p:ph type="title"/>
          </p:nvPr>
        </p:nvSpPr>
        <p:spPr>
          <a:xfrm>
            <a:off x="521208" y="978408"/>
            <a:ext cx="11155680" cy="882476"/>
          </a:xfrm>
        </p:spPr>
        <p:txBody>
          <a:bodyPr/>
          <a:lstStyle/>
          <a:p>
            <a:r>
              <a:rPr lang="en-GB" dirty="0">
                <a:latin typeface="Times New Roman" panose="02020603050405020304" pitchFamily="18" charset="0"/>
                <a:cs typeface="Times New Roman" panose="02020603050405020304" pitchFamily="18" charset="0"/>
              </a:rPr>
              <a:t>Masculinity and Double Standards</a:t>
            </a:r>
          </a:p>
        </p:txBody>
      </p:sp>
      <p:sp>
        <p:nvSpPr>
          <p:cNvPr id="3" name="Content Placeholder 2">
            <a:extLst>
              <a:ext uri="{FF2B5EF4-FFF2-40B4-BE49-F238E27FC236}">
                <a16:creationId xmlns:a16="http://schemas.microsoft.com/office/drawing/2014/main" id="{60E93717-FF27-0143-3B9D-25313ABF8F70}"/>
              </a:ext>
            </a:extLst>
          </p:cNvPr>
          <p:cNvSpPr>
            <a:spLocks noGrp="1"/>
          </p:cNvSpPr>
          <p:nvPr>
            <p:ph idx="1"/>
          </p:nvPr>
        </p:nvSpPr>
        <p:spPr>
          <a:xfrm>
            <a:off x="521208" y="2069432"/>
            <a:ext cx="11155680" cy="4276504"/>
          </a:xfrm>
        </p:spPr>
        <p:txBody>
          <a:bodyPr vert="horz" lIns="91440" tIns="45720" rIns="91440" bIns="45720" rtlCol="0" anchor="t">
            <a:normAutofit/>
          </a:bodyPr>
          <a:lstStyle/>
          <a:p>
            <a:pPr marL="0" indent="0" algn="just">
              <a:buNone/>
            </a:pPr>
            <a:r>
              <a:rPr lang="en-GB" dirty="0">
                <a:latin typeface="Times New Roman"/>
                <a:cs typeface="Times New Roman"/>
              </a:rPr>
              <a:t>Roman masculinity was closely associated with the ideals of dominance, self-control and mastery of others (Masterson, 2013, p. 28). Elite male citizens could purchase sex with relatively little stigma, particularly with a lower status individual such as an enslaved person or prostitute. This reveals that Roman sexual morality was structured less around mutual ethics and more around hierarchy and power – what mattered was the maintaining of masculine authority, status and dominance.</a:t>
            </a:r>
          </a:p>
          <a:p>
            <a:pPr marL="0" indent="0" algn="just">
              <a:buNone/>
            </a:pPr>
            <a:r>
              <a:rPr lang="en-GB" dirty="0">
                <a:latin typeface="Times New Roman"/>
                <a:cs typeface="Times New Roman"/>
              </a:rPr>
              <a:t>Same-sex prostitution was itself not automatically condemned, nor labelled as homosexuality as it may be in the modern day. However, the Romans highly opposed the idea of Roman citizens being penetrated as it was associated with effeminacy or inferiority. This reveals a deeply gendered double standard: masculine sexuality was linked to authority and activity: whereas feminine sexuality was tied to chastity and reputation.</a:t>
            </a:r>
          </a:p>
          <a:p>
            <a:pPr marL="0" indent="0" algn="just">
              <a:buNone/>
            </a:pPr>
            <a:r>
              <a:rPr lang="en-GB" dirty="0">
                <a:latin typeface="Times New Roman" panose="02020603050405020304" pitchFamily="18" charset="0"/>
                <a:cs typeface="Times New Roman" panose="02020603050405020304" pitchFamily="18" charset="0"/>
              </a:rPr>
              <a:t>Sexual access itself became a marker of social superiority. Roman prostitution therefore reinforced ideals of masculinity and femininity by normalising unequal sexual relations structured through hierarchy and </a:t>
            </a:r>
            <a:r>
              <a:rPr lang="en-GB" dirty="0" err="1">
                <a:latin typeface="Times New Roman" panose="02020603050405020304" pitchFamily="18" charset="0"/>
                <a:cs typeface="Times New Roman" panose="02020603050405020304" pitchFamily="18" charset="0"/>
              </a:rPr>
              <a:t>stutus</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563165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84D8F0-CCFB-71D8-F444-61D90572E9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5683C9-E6E8-8D92-6978-2D6BA61DF6AC}"/>
              </a:ext>
            </a:extLst>
          </p:cNvPr>
          <p:cNvSpPr>
            <a:spLocks noGrp="1"/>
          </p:cNvSpPr>
          <p:nvPr>
            <p:ph type="title"/>
          </p:nvPr>
        </p:nvSpPr>
        <p:spPr>
          <a:xfrm>
            <a:off x="521208" y="978408"/>
            <a:ext cx="11155680" cy="786224"/>
          </a:xfrm>
        </p:spPr>
        <p:txBody>
          <a:bodyPr/>
          <a:lstStyle/>
          <a:p>
            <a:pPr algn="just"/>
            <a:r>
              <a:rPr lang="en-GB" dirty="0">
                <a:latin typeface="Times New Roman"/>
                <a:cs typeface="Times New Roman"/>
              </a:rPr>
              <a:t>Reinterpretation and Conclusion</a:t>
            </a:r>
            <a:endParaRPr lang="en-US" dirty="0"/>
          </a:p>
        </p:txBody>
      </p:sp>
      <p:sp>
        <p:nvSpPr>
          <p:cNvPr id="3" name="Content Placeholder 2">
            <a:extLst>
              <a:ext uri="{FF2B5EF4-FFF2-40B4-BE49-F238E27FC236}">
                <a16:creationId xmlns:a16="http://schemas.microsoft.com/office/drawing/2014/main" id="{42A86D40-57DF-5777-AC88-BA65E8926B19}"/>
              </a:ext>
            </a:extLst>
          </p:cNvPr>
          <p:cNvSpPr>
            <a:spLocks noGrp="1"/>
          </p:cNvSpPr>
          <p:nvPr>
            <p:ph idx="1"/>
          </p:nvPr>
        </p:nvSpPr>
        <p:spPr>
          <a:xfrm>
            <a:off x="521208" y="2005263"/>
            <a:ext cx="11155680" cy="4338387"/>
          </a:xfrm>
        </p:spPr>
        <p:txBody>
          <a:bodyPr vert="horz" lIns="91440" tIns="45720" rIns="91440" bIns="45720" rtlCol="0" anchor="t">
            <a:normAutofit/>
          </a:bodyPr>
          <a:lstStyle/>
          <a:p>
            <a:pPr marL="0" indent="0" algn="just">
              <a:buNone/>
            </a:pPr>
            <a:r>
              <a:rPr lang="en-GB" dirty="0">
                <a:latin typeface="Times New Roman"/>
                <a:cs typeface="Times New Roman"/>
              </a:rPr>
              <a:t>Applying more modern ideas about gender and sexuality changes our understanding significantly of Roman prostitution. Rather than viewing prostitution simply as an economic exchange or moral decline, it can instead be understood as a mechanism of social organisation by helping:</a:t>
            </a:r>
          </a:p>
          <a:p>
            <a:pPr algn="just"/>
            <a:r>
              <a:rPr lang="en-GB" dirty="0">
                <a:latin typeface="Times New Roman"/>
                <a:cs typeface="Times New Roman"/>
              </a:rPr>
              <a:t>Define respectable femininity</a:t>
            </a:r>
          </a:p>
          <a:p>
            <a:pPr algn="just"/>
            <a:r>
              <a:rPr lang="en-GB" dirty="0">
                <a:latin typeface="Times New Roman"/>
                <a:cs typeface="Times New Roman"/>
              </a:rPr>
              <a:t>Reinforce masculine dominance </a:t>
            </a:r>
          </a:p>
          <a:p>
            <a:pPr algn="just"/>
            <a:r>
              <a:rPr lang="en-GB" dirty="0">
                <a:latin typeface="Times New Roman"/>
                <a:cs typeface="Times New Roman"/>
              </a:rPr>
              <a:t>Regulate bodies through law and stigma </a:t>
            </a:r>
          </a:p>
          <a:p>
            <a:pPr algn="just"/>
            <a:r>
              <a:rPr lang="en-GB" dirty="0">
                <a:latin typeface="Times New Roman"/>
                <a:cs typeface="Times New Roman"/>
              </a:rPr>
              <a:t>Maintain hierarchy of class, status and citizenship</a:t>
            </a:r>
          </a:p>
          <a:p>
            <a:pPr marL="0" indent="0" algn="just">
              <a:buNone/>
            </a:pPr>
            <a:r>
              <a:rPr lang="en-GB" dirty="0">
                <a:latin typeface="Times New Roman"/>
                <a:cs typeface="Times New Roman"/>
              </a:rPr>
              <a:t>Examining prostitution in this way reveals that sexuality in Rome was deeply political and embedded within structures of power. Roman prostitution therefore mattered because it worked within society to define how that society functioned.</a:t>
            </a:r>
          </a:p>
        </p:txBody>
      </p:sp>
    </p:spTree>
    <p:extLst>
      <p:ext uri="{BB962C8B-B14F-4D97-AF65-F5344CB8AC3E}">
        <p14:creationId xmlns:p14="http://schemas.microsoft.com/office/powerpoint/2010/main" val="192925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5D8E2-27E1-74AA-4A1F-487760D3488B}"/>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a:t>
            </a:r>
          </a:p>
        </p:txBody>
      </p:sp>
      <p:sp>
        <p:nvSpPr>
          <p:cNvPr id="3" name="Content Placeholder 2">
            <a:extLst>
              <a:ext uri="{FF2B5EF4-FFF2-40B4-BE49-F238E27FC236}">
                <a16:creationId xmlns:a16="http://schemas.microsoft.com/office/drawing/2014/main" id="{607A58C0-0095-D111-796B-15154FEC0B5D}"/>
              </a:ext>
            </a:extLst>
          </p:cNvPr>
          <p:cNvSpPr>
            <a:spLocks noGrp="1"/>
          </p:cNvSpPr>
          <p:nvPr>
            <p:ph idx="1"/>
          </p:nvPr>
        </p:nvSpPr>
        <p:spPr>
          <a:xfrm>
            <a:off x="521208" y="2053389"/>
            <a:ext cx="11155680" cy="4633161"/>
          </a:xfrm>
        </p:spPr>
        <p:txBody>
          <a:bodyPr>
            <a:normAutofit fontScale="85000" lnSpcReduction="20000"/>
          </a:bodyPr>
          <a:lstStyle/>
          <a:p>
            <a:pPr marL="0" indent="0">
              <a:buNone/>
            </a:pPr>
            <a:r>
              <a:rPr lang="en-GB" dirty="0">
                <a:latin typeface="Times New Roman" panose="02020603050405020304" pitchFamily="18" charset="0"/>
                <a:cs typeface="Times New Roman" panose="02020603050405020304" pitchFamily="18" charset="0"/>
              </a:rPr>
              <a:t>Durand, E. (2018) Painted Erotic Wall Fresco on Frieze. Available at: </a:t>
            </a:r>
            <a:r>
              <a:rPr lang="en-GB" dirty="0">
                <a:latin typeface="Times New Roman" panose="02020603050405020304" pitchFamily="18" charset="0"/>
                <a:cs typeface="Times New Roman" panose="02020603050405020304" pitchFamily="18" charset="0"/>
                <a:hlinkClick r:id="rId2"/>
              </a:rPr>
              <a:t>https://pompeiiinpictures.com/pompeiiinpictures/R7/7%2012%2018.htm</a:t>
            </a:r>
            <a:r>
              <a:rPr lang="en-GB" dirty="0">
                <a:latin typeface="Times New Roman" panose="02020603050405020304" pitchFamily="18" charset="0"/>
                <a:cs typeface="Times New Roman" panose="02020603050405020304" pitchFamily="18" charset="0"/>
              </a:rPr>
              <a:t> (Accessed: 10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May 2026)</a:t>
            </a:r>
          </a:p>
          <a:p>
            <a:pPr marL="0" indent="0">
              <a:buNone/>
            </a:pPr>
            <a:r>
              <a:rPr lang="en-GB" dirty="0">
                <a:latin typeface="Times New Roman" panose="02020603050405020304" pitchFamily="18" charset="0"/>
                <a:cs typeface="Times New Roman" panose="02020603050405020304" pitchFamily="18" charset="0"/>
              </a:rPr>
              <a:t>Edwards, J. N. (1983) ‘Words for “Prostitute” in Latin’, </a:t>
            </a:r>
            <a:r>
              <a:rPr lang="en-GB" dirty="0" err="1">
                <a:latin typeface="Times New Roman" panose="02020603050405020304" pitchFamily="18" charset="0"/>
                <a:cs typeface="Times New Roman" panose="02020603050405020304" pitchFamily="18" charset="0"/>
              </a:rPr>
              <a:t>Rheinisches</a:t>
            </a:r>
            <a:r>
              <a:rPr lang="en-GB" dirty="0">
                <a:latin typeface="Times New Roman" panose="02020603050405020304" pitchFamily="18" charset="0"/>
                <a:cs typeface="Times New Roman" panose="02020603050405020304" pitchFamily="18" charset="0"/>
              </a:rPr>
              <a:t> Museum Für </a:t>
            </a:r>
            <a:r>
              <a:rPr lang="en-GB" dirty="0" err="1">
                <a:latin typeface="Times New Roman" panose="02020603050405020304" pitchFamily="18" charset="0"/>
                <a:cs typeface="Times New Roman" panose="02020603050405020304" pitchFamily="18" charset="0"/>
              </a:rPr>
              <a:t>Philogie</a:t>
            </a:r>
            <a:r>
              <a:rPr lang="en-GB" dirty="0">
                <a:latin typeface="Times New Roman" panose="02020603050405020304" pitchFamily="18" charset="0"/>
                <a:cs typeface="Times New Roman" panose="02020603050405020304" pitchFamily="18" charset="0"/>
              </a:rPr>
              <a:t>, 126(3/4) pp. 321—358. Available at: </a:t>
            </a:r>
            <a:r>
              <a:rPr lang="en-GB" dirty="0">
                <a:latin typeface="Times New Roman" panose="02020603050405020304" pitchFamily="18" charset="0"/>
                <a:cs typeface="Times New Roman" panose="02020603050405020304" pitchFamily="18" charset="0"/>
                <a:hlinkClick r:id="rId3"/>
              </a:rPr>
              <a:t>https://www.jstor.org/stable/41233491</a:t>
            </a:r>
            <a:r>
              <a:rPr lang="en-GB" dirty="0">
                <a:latin typeface="Times New Roman" panose="02020603050405020304" pitchFamily="18" charset="0"/>
                <a:cs typeface="Times New Roman" panose="02020603050405020304" pitchFamily="18" charset="0"/>
              </a:rPr>
              <a:t> (Accessed: 24</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April 2026).</a:t>
            </a:r>
          </a:p>
          <a:p>
            <a:pPr marL="0" indent="0">
              <a:buNone/>
            </a:pPr>
            <a:r>
              <a:rPr lang="en-GB" dirty="0">
                <a:latin typeface="Times New Roman" panose="02020603050405020304" pitchFamily="18" charset="0"/>
                <a:cs typeface="Times New Roman" panose="02020603050405020304" pitchFamily="18" charset="0"/>
              </a:rPr>
              <a:t>Edwards, C. (1997) ‘Unspeakable Professions: Public Performance and Prostitution in Ancient Rome’, in Hallett, J. P. and Skinner, M. B. (ed.) </a:t>
            </a:r>
            <a:r>
              <a:rPr lang="en-GB" i="1" dirty="0">
                <a:latin typeface="Times New Roman" panose="02020603050405020304" pitchFamily="18" charset="0"/>
                <a:cs typeface="Times New Roman" panose="02020603050405020304" pitchFamily="18" charset="0"/>
              </a:rPr>
              <a:t>Roman Sexualities</a:t>
            </a:r>
            <a:r>
              <a:rPr lang="en-GB" dirty="0">
                <a:latin typeface="Times New Roman" panose="02020603050405020304" pitchFamily="18" charset="0"/>
                <a:cs typeface="Times New Roman" panose="02020603050405020304" pitchFamily="18" charset="0"/>
              </a:rPr>
              <a:t>. Princeton: Princeton University Press.</a:t>
            </a:r>
          </a:p>
          <a:p>
            <a:pPr marL="0" indent="0">
              <a:buNone/>
            </a:pPr>
            <a:r>
              <a:rPr lang="en-GB" dirty="0">
                <a:latin typeface="Times New Roman" panose="02020603050405020304" pitchFamily="18" charset="0"/>
                <a:cs typeface="Times New Roman" panose="02020603050405020304" pitchFamily="18" charset="0"/>
              </a:rPr>
              <a:t>Ferebee, B. (2015) </a:t>
            </a:r>
            <a:r>
              <a:rPr lang="en-GB" i="1" dirty="0">
                <a:latin typeface="Times New Roman" panose="02020603050405020304" pitchFamily="18" charset="0"/>
                <a:cs typeface="Times New Roman" panose="02020603050405020304" pitchFamily="18" charset="0"/>
              </a:rPr>
              <a:t>Looking North at Junction with </a:t>
            </a:r>
            <a:r>
              <a:rPr lang="en-GB" i="1" dirty="0" err="1">
                <a:latin typeface="Times New Roman" panose="02020603050405020304" pitchFamily="18" charset="0"/>
                <a:cs typeface="Times New Roman" panose="02020603050405020304" pitchFamily="18" charset="0"/>
              </a:rPr>
              <a:t>Vicolo</a:t>
            </a:r>
            <a:r>
              <a:rPr lang="en-GB" i="1" dirty="0">
                <a:latin typeface="Times New Roman" panose="02020603050405020304" pitchFamily="18" charset="0"/>
                <a:cs typeface="Times New Roman" panose="02020603050405020304" pitchFamily="18" charset="0"/>
              </a:rPr>
              <a:t> del </a:t>
            </a:r>
            <a:r>
              <a:rPr lang="en-GB" i="1" dirty="0" err="1">
                <a:latin typeface="Times New Roman" panose="02020603050405020304" pitchFamily="18" charset="0"/>
                <a:cs typeface="Times New Roman" panose="02020603050405020304" pitchFamily="18" charset="0"/>
              </a:rPr>
              <a:t>Balcone</a:t>
            </a:r>
            <a:r>
              <a:rPr lang="en-GB" i="1" dirty="0">
                <a:latin typeface="Times New Roman" panose="02020603050405020304" pitchFamily="18" charset="0"/>
                <a:cs typeface="Times New Roman" panose="02020603050405020304" pitchFamily="18" charset="0"/>
              </a:rPr>
              <a:t> Pensile on Left, and </a:t>
            </a:r>
            <a:r>
              <a:rPr lang="en-GB" i="1" dirty="0" err="1">
                <a:latin typeface="Times New Roman" panose="02020603050405020304" pitchFamily="18" charset="0"/>
                <a:cs typeface="Times New Roman" panose="02020603050405020304" pitchFamily="18" charset="0"/>
              </a:rPr>
              <a:t>Vicolo</a:t>
            </a:r>
            <a:r>
              <a:rPr lang="en-GB" i="1" dirty="0">
                <a:latin typeface="Times New Roman" panose="02020603050405020304" pitchFamily="18" charset="0"/>
                <a:cs typeface="Times New Roman" panose="02020603050405020304" pitchFamily="18" charset="0"/>
              </a:rPr>
              <a:t> del </a:t>
            </a:r>
            <a:r>
              <a:rPr lang="en-GB" i="1" dirty="0" err="1">
                <a:latin typeface="Times New Roman" panose="02020603050405020304" pitchFamily="18" charset="0"/>
                <a:cs typeface="Times New Roman" panose="02020603050405020304" pitchFamily="18" charset="0"/>
              </a:rPr>
              <a:t>Lupanare</a:t>
            </a:r>
            <a:r>
              <a:rPr lang="en-GB" i="1" dirty="0">
                <a:latin typeface="Times New Roman" panose="02020603050405020304" pitchFamily="18" charset="0"/>
                <a:cs typeface="Times New Roman" panose="02020603050405020304" pitchFamily="18" charset="0"/>
              </a:rPr>
              <a:t> on Right</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2"/>
              </a:rPr>
              <a:t>https://pompeiiinpictures.com/pompeiiinpictures/R7/7%2012%2018.htm</a:t>
            </a:r>
            <a:r>
              <a:rPr lang="en-GB" dirty="0">
                <a:latin typeface="Times New Roman" panose="02020603050405020304" pitchFamily="18" charset="0"/>
                <a:cs typeface="Times New Roman" panose="02020603050405020304" pitchFamily="18" charset="0"/>
              </a:rPr>
              <a:t> (Accessed: 10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May 2026)</a:t>
            </a:r>
          </a:p>
          <a:p>
            <a:pPr marL="0" indent="0">
              <a:buNone/>
            </a:pPr>
            <a:r>
              <a:rPr lang="en-GB" dirty="0">
                <a:latin typeface="Times New Roman" panose="02020603050405020304" pitchFamily="18" charset="0"/>
                <a:cs typeface="Times New Roman" panose="02020603050405020304" pitchFamily="18" charset="0"/>
              </a:rPr>
              <a:t>Franklin J. L. (1986) ‘Games and a Lupanar: Prosopography of a Neighbourhood in Ancient Pompeii’, The Classical Journal, 81(4), pp. 319—328. Available at: </a:t>
            </a:r>
            <a:r>
              <a:rPr lang="en-GB" dirty="0">
                <a:latin typeface="Times New Roman" panose="02020603050405020304" pitchFamily="18" charset="0"/>
                <a:cs typeface="Times New Roman" panose="02020603050405020304" pitchFamily="18" charset="0"/>
                <a:hlinkClick r:id="rId4"/>
              </a:rPr>
              <a:t>https://www.jstor.org/stable/3297215</a:t>
            </a:r>
            <a:r>
              <a:rPr lang="en-GB" dirty="0">
                <a:latin typeface="Times New Roman" panose="02020603050405020304" pitchFamily="18" charset="0"/>
                <a:cs typeface="Times New Roman" panose="02020603050405020304" pitchFamily="18" charset="0"/>
              </a:rPr>
              <a:t> (Accessed: 24</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April 2026).</a:t>
            </a:r>
          </a:p>
          <a:p>
            <a:pPr marL="0" indent="0">
              <a:buNone/>
            </a:pPr>
            <a:r>
              <a:rPr lang="en-GB" dirty="0">
                <a:latin typeface="Times New Roman" panose="02020603050405020304" pitchFamily="18" charset="0"/>
                <a:cs typeface="Times New Roman" panose="02020603050405020304" pitchFamily="18" charset="0"/>
              </a:rPr>
              <a:t>Juvenal. </a:t>
            </a:r>
            <a:r>
              <a:rPr lang="en-GB" i="1" dirty="0">
                <a:latin typeface="Times New Roman" panose="02020603050405020304" pitchFamily="18" charset="0"/>
                <a:cs typeface="Times New Roman" panose="02020603050405020304" pitchFamily="18" charset="0"/>
              </a:rPr>
              <a:t>Juvenal and Persius.</a:t>
            </a:r>
            <a:r>
              <a:rPr lang="en-GB" dirty="0">
                <a:latin typeface="Times New Roman" panose="02020603050405020304" pitchFamily="18" charset="0"/>
                <a:cs typeface="Times New Roman" panose="02020603050405020304" pitchFamily="18" charset="0"/>
              </a:rPr>
              <a:t> S. M. Braund (trans.) Cambridge, MA: Harvard University Library, 2004.</a:t>
            </a:r>
          </a:p>
          <a:p>
            <a:pPr marL="0" indent="0">
              <a:buNone/>
            </a:pPr>
            <a:r>
              <a:rPr lang="en-GB" dirty="0">
                <a:latin typeface="Times New Roman" panose="02020603050405020304" pitchFamily="18" charset="0"/>
                <a:cs typeface="Times New Roman" panose="02020603050405020304" pitchFamily="18" charset="0"/>
              </a:rPr>
              <a:t>Masterson, M. (2014) ‘Studies of Ancient Masculinity’, in Hubbard, T. K. (ed.) A Companion to Greek and Roman Sexuality. Chichester: John Wiley &amp; Sons Ltd. </a:t>
            </a:r>
          </a:p>
          <a:p>
            <a:pPr marL="0" indent="0">
              <a:buNone/>
            </a:pPr>
            <a:r>
              <a:rPr lang="en-GB" dirty="0">
                <a:latin typeface="Times New Roman" panose="02020603050405020304" pitchFamily="18" charset="0"/>
                <a:cs typeface="Times New Roman" panose="02020603050405020304" pitchFamily="18" charset="0"/>
              </a:rPr>
              <a:t>McGinn, T. A. J. (1998) </a:t>
            </a:r>
            <a:r>
              <a:rPr lang="en-GB" i="1" dirty="0">
                <a:latin typeface="Times New Roman" panose="02020603050405020304" pitchFamily="18" charset="0"/>
                <a:cs typeface="Times New Roman" panose="02020603050405020304" pitchFamily="18" charset="0"/>
              </a:rPr>
              <a:t>Prostitution, Sexuality, and the Law in Ancient Rome</a:t>
            </a:r>
            <a:r>
              <a:rPr lang="en-GB" dirty="0">
                <a:latin typeface="Times New Roman" panose="02020603050405020304" pitchFamily="18" charset="0"/>
                <a:cs typeface="Times New Roman" panose="02020603050405020304" pitchFamily="18" charset="0"/>
              </a:rPr>
              <a:t>. Oxford: Oxford University Press.</a:t>
            </a:r>
          </a:p>
          <a:p>
            <a:pPr marL="0" indent="0">
              <a:buNone/>
            </a:pPr>
            <a:r>
              <a:rPr lang="en-GB" dirty="0">
                <a:latin typeface="Times New Roman" panose="02020603050405020304" pitchFamily="18" charset="0"/>
                <a:cs typeface="Times New Roman" panose="02020603050405020304" pitchFamily="18" charset="0"/>
              </a:rPr>
              <a:t>McGinn, T. A. J. (2004) </a:t>
            </a:r>
            <a:r>
              <a:rPr lang="en-GB" i="1" dirty="0">
                <a:latin typeface="Times New Roman" panose="02020603050405020304" pitchFamily="18" charset="0"/>
                <a:cs typeface="Times New Roman" panose="02020603050405020304" pitchFamily="18" charset="0"/>
              </a:rPr>
              <a:t>The Economy of Prostitution in the Roman World: A Study of Social History and the Brothel</a:t>
            </a:r>
            <a:r>
              <a:rPr lang="en-GB" dirty="0">
                <a:latin typeface="Times New Roman" panose="02020603050405020304" pitchFamily="18" charset="0"/>
                <a:cs typeface="Times New Roman" panose="02020603050405020304" pitchFamily="18" charset="0"/>
              </a:rPr>
              <a:t>. Ann Arbor: University of Michigan Press.</a:t>
            </a:r>
          </a:p>
        </p:txBody>
      </p:sp>
    </p:spTree>
    <p:extLst>
      <p:ext uri="{BB962C8B-B14F-4D97-AF65-F5344CB8AC3E}">
        <p14:creationId xmlns:p14="http://schemas.microsoft.com/office/powerpoint/2010/main" val="2889540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EBA53-8EE5-BC34-46B6-E9C9CA8EEE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B41FEF-0331-446E-6CBF-3A0ADAF7C87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a:t>
            </a:r>
          </a:p>
        </p:txBody>
      </p:sp>
      <p:sp>
        <p:nvSpPr>
          <p:cNvPr id="3" name="Content Placeholder 2">
            <a:extLst>
              <a:ext uri="{FF2B5EF4-FFF2-40B4-BE49-F238E27FC236}">
                <a16:creationId xmlns:a16="http://schemas.microsoft.com/office/drawing/2014/main" id="{13628ACB-3D8F-1484-F3B7-2CBE5440AA94}"/>
              </a:ext>
            </a:extLst>
          </p:cNvPr>
          <p:cNvSpPr>
            <a:spLocks noGrp="1"/>
          </p:cNvSpPr>
          <p:nvPr>
            <p:ph idx="1"/>
          </p:nvPr>
        </p:nvSpPr>
        <p:spPr>
          <a:xfrm>
            <a:off x="521208" y="2053389"/>
            <a:ext cx="11155680" cy="4804611"/>
          </a:xfrm>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Orton B. (2017) ‘Roman Regulation of Prostitutes: A Means of Separation’, </a:t>
            </a:r>
            <a:r>
              <a:rPr lang="en-GB" i="1" dirty="0" err="1">
                <a:latin typeface="Times New Roman" panose="02020603050405020304" pitchFamily="18" charset="0"/>
                <a:cs typeface="Times New Roman" panose="02020603050405020304" pitchFamily="18" charset="0"/>
              </a:rPr>
              <a:t>Philomathes</a:t>
            </a:r>
            <a:r>
              <a:rPr lang="en-GB" dirty="0">
                <a:latin typeface="Times New Roman" panose="02020603050405020304" pitchFamily="18" charset="0"/>
                <a:cs typeface="Times New Roman" panose="02020603050405020304" pitchFamily="18" charset="0"/>
              </a:rPr>
              <a:t>, 1(1), pp 58—73. Available at: chrome-extension://</a:t>
            </a:r>
            <a:r>
              <a:rPr lang="en-GB" dirty="0" err="1">
                <a:latin typeface="Times New Roman" panose="02020603050405020304" pitchFamily="18" charset="0"/>
                <a:cs typeface="Times New Roman" panose="02020603050405020304" pitchFamily="18" charset="0"/>
              </a:rPr>
              <a:t>efaidnbmnnnibpcajpcglclefindmkaj</a:t>
            </a:r>
            <a:r>
              <a:rPr lang="en-GB" dirty="0">
                <a:latin typeface="Times New Roman" panose="02020603050405020304" pitchFamily="18" charset="0"/>
                <a:cs typeface="Times New Roman" panose="02020603050405020304" pitchFamily="18" charset="0"/>
              </a:rPr>
              <a:t>/https://aspire.apsu.edu/server/api/core/bitstreams/ab0b9845-2f43-4ba3-bb12-7ed9ce0ba8ef/content (Accessed: 24</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April 2026).</a:t>
            </a:r>
          </a:p>
          <a:p>
            <a:pPr marL="0" indent="0">
              <a:buNone/>
            </a:pPr>
            <a:r>
              <a:rPr lang="en-GB" dirty="0">
                <a:latin typeface="Times New Roman" panose="02020603050405020304" pitchFamily="18" charset="0"/>
                <a:cs typeface="Times New Roman" panose="02020603050405020304" pitchFamily="18" charset="0"/>
              </a:rPr>
              <a:t>Martial</a:t>
            </a:r>
            <a:r>
              <a:rPr lang="en-GB" i="1" dirty="0">
                <a:latin typeface="Times New Roman" panose="02020603050405020304" pitchFamily="18" charset="0"/>
                <a:cs typeface="Times New Roman" panose="02020603050405020304" pitchFamily="18" charset="0"/>
              </a:rPr>
              <a:t>. Epigrams, Volume 1: Spectacles, Books 1-3</a:t>
            </a:r>
            <a:r>
              <a:rPr lang="en-GB" dirty="0">
                <a:latin typeface="Times New Roman" panose="02020603050405020304" pitchFamily="18" charset="0"/>
                <a:cs typeface="Times New Roman" panose="02020603050405020304" pitchFamily="18" charset="0"/>
              </a:rPr>
              <a:t>. D. R. Shackleton Bailey (trans.). Cambridge, MA: Harvard University Press, 1993.</a:t>
            </a:r>
          </a:p>
          <a:p>
            <a:pPr marL="0" indent="0">
              <a:buNone/>
            </a:pPr>
            <a:r>
              <a:rPr lang="en-GB" dirty="0">
                <a:latin typeface="Times New Roman" panose="02020603050405020304" pitchFamily="18" charset="0"/>
                <a:cs typeface="Times New Roman" panose="02020603050405020304" pitchFamily="18" charset="0"/>
              </a:rPr>
              <a:t>Plautus. </a:t>
            </a:r>
            <a:r>
              <a:rPr lang="en-GB" i="1" dirty="0">
                <a:latin typeface="Times New Roman" panose="02020603050405020304" pitchFamily="18" charset="0"/>
                <a:cs typeface="Times New Roman" panose="02020603050405020304" pitchFamily="18" charset="0"/>
              </a:rPr>
              <a:t>Casina. The Casket Comedy. Curculio. Epidicus. The Two </a:t>
            </a:r>
            <a:r>
              <a:rPr lang="en-GB" i="1" dirty="0" err="1">
                <a:latin typeface="Times New Roman" panose="02020603050405020304" pitchFamily="18" charset="0"/>
                <a:cs typeface="Times New Roman" panose="02020603050405020304" pitchFamily="18" charset="0"/>
              </a:rPr>
              <a:t>Menaechmuses</a:t>
            </a:r>
            <a:r>
              <a:rPr lang="en-GB" dirty="0">
                <a:latin typeface="Times New Roman" panose="02020603050405020304" pitchFamily="18" charset="0"/>
                <a:cs typeface="Times New Roman" panose="02020603050405020304" pitchFamily="18" charset="0"/>
              </a:rPr>
              <a:t>. W. de Melo (trans.). Cambridge, MA: Harvard University Press, 2011.</a:t>
            </a:r>
          </a:p>
          <a:p>
            <a:pPr marL="0" indent="0">
              <a:buNone/>
            </a:pPr>
            <a:r>
              <a:rPr lang="en-GB" dirty="0">
                <a:latin typeface="Times New Roman" panose="02020603050405020304" pitchFamily="18" charset="0"/>
                <a:cs typeface="Times New Roman" panose="02020603050405020304" pitchFamily="18" charset="0"/>
              </a:rPr>
              <a:t>Shelton, J. (1988) </a:t>
            </a:r>
            <a:r>
              <a:rPr lang="en-GB" i="1" dirty="0">
                <a:latin typeface="Times New Roman" panose="02020603050405020304" pitchFamily="18" charset="0"/>
                <a:cs typeface="Times New Roman" panose="02020603050405020304" pitchFamily="18" charset="0"/>
              </a:rPr>
              <a:t>As the Romans Did: A Source Book in Roman Social History</a:t>
            </a:r>
            <a:r>
              <a:rPr lang="en-GB" dirty="0">
                <a:latin typeface="Times New Roman" panose="02020603050405020304" pitchFamily="18" charset="0"/>
                <a:cs typeface="Times New Roman" panose="02020603050405020304" pitchFamily="18" charset="0"/>
              </a:rPr>
              <a:t>. New York: Oxford University Press.</a:t>
            </a:r>
          </a:p>
          <a:p>
            <a:pPr marL="0" indent="0">
              <a:buNone/>
            </a:pPr>
            <a:r>
              <a:rPr lang="en-GB" dirty="0">
                <a:latin typeface="Times New Roman" panose="02020603050405020304" pitchFamily="18" charset="0"/>
                <a:cs typeface="Times New Roman" panose="02020603050405020304" pitchFamily="18" charset="0"/>
              </a:rPr>
              <a:t>Strzelecki, J. (2007) </a:t>
            </a:r>
            <a:r>
              <a:rPr lang="en-GB" i="1" dirty="0">
                <a:latin typeface="Times New Roman" panose="02020603050405020304" pitchFamily="18" charset="0"/>
                <a:cs typeface="Times New Roman" panose="02020603050405020304" pitchFamily="18" charset="0"/>
              </a:rPr>
              <a:t>Roman Theatre at Palmyra</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2"/>
              </a:rPr>
              <a:t>https://commons.wikimedia.org/wiki/File:Palmyra_theater02(js).jpg</a:t>
            </a:r>
            <a:r>
              <a:rPr lang="en-GB" dirty="0">
                <a:latin typeface="Times New Roman" panose="02020603050405020304" pitchFamily="18" charset="0"/>
                <a:cs typeface="Times New Roman" panose="02020603050405020304" pitchFamily="18" charset="0"/>
              </a:rPr>
              <a:t> (Accessed: 10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May 2026).</a:t>
            </a:r>
          </a:p>
          <a:p>
            <a:pPr marL="0" indent="0">
              <a:buNone/>
            </a:pPr>
            <a:r>
              <a:rPr lang="en-GB" dirty="0">
                <a:latin typeface="Times New Roman" panose="02020603050405020304" pitchFamily="18" charset="0"/>
                <a:cs typeface="Times New Roman" panose="02020603050405020304" pitchFamily="18" charset="0"/>
              </a:rPr>
              <a:t>Witzke, S. S. (2015) ‘Harlots, Tarts, and Hussies? A Problem of Terminology for Sex Labour in Roman Comedy’, </a:t>
            </a:r>
            <a:r>
              <a:rPr lang="en-GB" i="1" dirty="0">
                <a:latin typeface="Times New Roman" panose="02020603050405020304" pitchFamily="18" charset="0"/>
                <a:cs typeface="Times New Roman" panose="02020603050405020304" pitchFamily="18" charset="0"/>
              </a:rPr>
              <a:t>Helios</a:t>
            </a:r>
            <a:r>
              <a:rPr lang="en-GB" dirty="0">
                <a:latin typeface="Times New Roman" panose="02020603050405020304" pitchFamily="18" charset="0"/>
                <a:cs typeface="Times New Roman" panose="02020603050405020304" pitchFamily="18" charset="0"/>
              </a:rPr>
              <a:t>, 42(1), pp. 7—27. Available at: </a:t>
            </a:r>
            <a:r>
              <a:rPr lang="en-GB" u="sng" dirty="0">
                <a:latin typeface="Times New Roman" panose="02020603050405020304" pitchFamily="18" charset="0"/>
                <a:cs typeface="Times New Roman" panose="02020603050405020304" pitchFamily="18" charset="0"/>
                <a:hlinkClick r:id="rId3"/>
              </a:rPr>
              <a:t>https://link.gale.com/apps/doc/A423235218/LitRC?u=walamp&amp;sid=summon&amp;xid=28609648</a:t>
            </a:r>
            <a:r>
              <a:rPr lang="en-GB" u="sng"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25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April 2026).</a:t>
            </a:r>
          </a:p>
        </p:txBody>
      </p:sp>
    </p:spTree>
    <p:extLst>
      <p:ext uri="{BB962C8B-B14F-4D97-AF65-F5344CB8AC3E}">
        <p14:creationId xmlns:p14="http://schemas.microsoft.com/office/powerpoint/2010/main" val="135500600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424</TotalTime>
  <Words>2651</Words>
  <Application>Microsoft Office PowerPoint</Application>
  <PresentationFormat>Widescreen</PresentationFormat>
  <Paragraphs>77</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Bierstadt</vt:lpstr>
      <vt:lpstr>Courier New</vt:lpstr>
      <vt:lpstr>Neue Haas Grotesk Text Pro</vt:lpstr>
      <vt:lpstr>Times New Roman</vt:lpstr>
      <vt:lpstr>GestaltVTI</vt:lpstr>
      <vt:lpstr>Roman Prostitution: Gender, Sexuality and Social Control in Rome </vt:lpstr>
      <vt:lpstr>Introduction</vt:lpstr>
      <vt:lpstr>What was Roman Prostitution?</vt:lpstr>
      <vt:lpstr>Law, Status and Infamia</vt:lpstr>
      <vt:lpstr>Slavery and Sexual Control</vt:lpstr>
      <vt:lpstr>Evidence and Source Issues </vt:lpstr>
      <vt:lpstr>Literary Sources</vt:lpstr>
      <vt:lpstr>Pompeii and Urban Sexual Culture </vt:lpstr>
      <vt:lpstr>Pompeii and Urban Sexual Culture </vt:lpstr>
      <vt:lpstr>Constructing Femininity </vt:lpstr>
      <vt:lpstr>Masculinity and Double Standards</vt:lpstr>
      <vt:lpstr>Reinterpretation and Conclusion</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Olivia Hunt (2403821)</dc:creator>
  <cp:lastModifiedBy>Olivia Hunt (2403821)</cp:lastModifiedBy>
  <cp:revision>196</cp:revision>
  <dcterms:created xsi:type="dcterms:W3CDTF">2026-04-24T11:47:22Z</dcterms:created>
  <dcterms:modified xsi:type="dcterms:W3CDTF">2026-05-10T14:50:25Z</dcterms:modified>
</cp:coreProperties>
</file>