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7"/>
  </p:notesMasterIdLst>
  <p:sldIdLst>
    <p:sldId id="256" r:id="rId2"/>
    <p:sldId id="257" r:id="rId3"/>
    <p:sldId id="259" r:id="rId4"/>
    <p:sldId id="260" r:id="rId5"/>
    <p:sldId id="262" r:id="rId6"/>
    <p:sldId id="263" r:id="rId7"/>
    <p:sldId id="265" r:id="rId8"/>
    <p:sldId id="264" r:id="rId9"/>
    <p:sldId id="267" r:id="rId10"/>
    <p:sldId id="269" r:id="rId11"/>
    <p:sldId id="268" r:id="rId12"/>
    <p:sldId id="258" r:id="rId13"/>
    <p:sldId id="266" r:id="rId14"/>
    <p:sldId id="261"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93" autoAdjust="0"/>
    <p:restoredTop sz="86051" autoAdjust="0"/>
  </p:normalViewPr>
  <p:slideViewPr>
    <p:cSldViewPr snapToGrid="0">
      <p:cViewPr>
        <p:scale>
          <a:sx n="68" d="100"/>
          <a:sy n="68" d="100"/>
        </p:scale>
        <p:origin x="-1680" y="-8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BF7E1D-9F12-4485-A7A5-0F4464A077C9}" type="datetimeFigureOut">
              <a:rPr lang="en-GB" smtClean="0"/>
              <a:t>12/10/2018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7125CD-6BDD-42E7-BCA1-E76401359A7E}" type="slidenum">
              <a:rPr lang="en-GB" smtClean="0"/>
              <a:t>‹#›</a:t>
            </a:fld>
            <a:endParaRPr lang="en-GB"/>
          </a:p>
        </p:txBody>
      </p:sp>
    </p:spTree>
    <p:extLst>
      <p:ext uri="{BB962C8B-B14F-4D97-AF65-F5344CB8AC3E}">
        <p14:creationId xmlns:p14="http://schemas.microsoft.com/office/powerpoint/2010/main" val="1571561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https://en.wikipedia.org/wiki/Donatism</a:t>
            </a:r>
          </a:p>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3</a:t>
            </a:fld>
            <a:endParaRPr lang="en-GB"/>
          </a:p>
        </p:txBody>
      </p:sp>
    </p:spTree>
    <p:extLst>
      <p:ext uri="{BB962C8B-B14F-4D97-AF65-F5344CB8AC3E}">
        <p14:creationId xmlns:p14="http://schemas.microsoft.com/office/powerpoint/2010/main" val="4249458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https://www.britannica.com/topic/Donatists</a:t>
            </a:r>
          </a:p>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4</a:t>
            </a:fld>
            <a:endParaRPr lang="en-GB"/>
          </a:p>
        </p:txBody>
      </p:sp>
    </p:spTree>
    <p:extLst>
      <p:ext uri="{BB962C8B-B14F-4D97-AF65-F5344CB8AC3E}">
        <p14:creationId xmlns:p14="http://schemas.microsoft.com/office/powerpoint/2010/main" val="1589303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http://www.earlychristianhistory.net/donatus.html</a:t>
            </a:r>
          </a:p>
          <a:p>
            <a:r>
              <a:rPr lang="en-GB" dirty="0"/>
              <a:t>Three reasons why Northern Africa- (First) Strong Roman Administration and governing presence capable of carrying out Diocletian’s orders. (Second) a significant number of Manichaeans who were initially persecuted. (Third) Large number of Christians. </a:t>
            </a:r>
          </a:p>
        </p:txBody>
      </p:sp>
      <p:sp>
        <p:nvSpPr>
          <p:cNvPr id="4" name="Slide Number Placeholder 3"/>
          <p:cNvSpPr>
            <a:spLocks noGrp="1"/>
          </p:cNvSpPr>
          <p:nvPr>
            <p:ph type="sldNum" sz="quarter" idx="10"/>
          </p:nvPr>
        </p:nvSpPr>
        <p:spPr/>
        <p:txBody>
          <a:bodyPr/>
          <a:lstStyle/>
          <a:p>
            <a:fld id="{647125CD-6BDD-42E7-BCA1-E76401359A7E}" type="slidenum">
              <a:rPr lang="en-GB" smtClean="0"/>
              <a:t>5</a:t>
            </a:fld>
            <a:endParaRPr lang="en-GB"/>
          </a:p>
        </p:txBody>
      </p:sp>
    </p:spTree>
    <p:extLst>
      <p:ext uri="{BB962C8B-B14F-4D97-AF65-F5344CB8AC3E}">
        <p14:creationId xmlns:p14="http://schemas.microsoft.com/office/powerpoint/2010/main" val="31199554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7</a:t>
            </a:fld>
            <a:endParaRPr lang="en-GB"/>
          </a:p>
        </p:txBody>
      </p:sp>
    </p:spTree>
    <p:extLst>
      <p:ext uri="{BB962C8B-B14F-4D97-AF65-F5344CB8AC3E}">
        <p14:creationId xmlns:p14="http://schemas.microsoft.com/office/powerpoint/2010/main" val="1707555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http://www.earlychristianhistory.net/donatus.html</a:t>
            </a:r>
          </a:p>
        </p:txBody>
      </p:sp>
      <p:sp>
        <p:nvSpPr>
          <p:cNvPr id="4" name="Slide Number Placeholder 3"/>
          <p:cNvSpPr>
            <a:spLocks noGrp="1"/>
          </p:cNvSpPr>
          <p:nvPr>
            <p:ph type="sldNum" sz="quarter" idx="10"/>
          </p:nvPr>
        </p:nvSpPr>
        <p:spPr/>
        <p:txBody>
          <a:bodyPr/>
          <a:lstStyle/>
          <a:p>
            <a:fld id="{647125CD-6BDD-42E7-BCA1-E76401359A7E}" type="slidenum">
              <a:rPr lang="en-GB" smtClean="0"/>
              <a:t>8</a:t>
            </a:fld>
            <a:endParaRPr lang="en-GB"/>
          </a:p>
        </p:txBody>
      </p:sp>
    </p:spTree>
    <p:extLst>
      <p:ext uri="{BB962C8B-B14F-4D97-AF65-F5344CB8AC3E}">
        <p14:creationId xmlns:p14="http://schemas.microsoft.com/office/powerpoint/2010/main" val="234539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10</a:t>
            </a:fld>
            <a:endParaRPr lang="en-GB"/>
          </a:p>
        </p:txBody>
      </p:sp>
    </p:spTree>
    <p:extLst>
      <p:ext uri="{BB962C8B-B14F-4D97-AF65-F5344CB8AC3E}">
        <p14:creationId xmlns:p14="http://schemas.microsoft.com/office/powerpoint/2010/main" val="2411464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Heresies and how to avoid them,  edited by Ben Quash</a:t>
            </a:r>
          </a:p>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11</a:t>
            </a:fld>
            <a:endParaRPr lang="en-GB"/>
          </a:p>
        </p:txBody>
      </p:sp>
    </p:spTree>
    <p:extLst>
      <p:ext uri="{BB962C8B-B14F-4D97-AF65-F5344CB8AC3E}">
        <p14:creationId xmlns:p14="http://schemas.microsoft.com/office/powerpoint/2010/main" val="1870762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12</a:t>
            </a:fld>
            <a:endParaRPr lang="en-GB"/>
          </a:p>
        </p:txBody>
      </p:sp>
    </p:spTree>
    <p:extLst>
      <p:ext uri="{BB962C8B-B14F-4D97-AF65-F5344CB8AC3E}">
        <p14:creationId xmlns:p14="http://schemas.microsoft.com/office/powerpoint/2010/main" val="2595467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7125CD-6BDD-42E7-BCA1-E76401359A7E}" type="slidenum">
              <a:rPr lang="en-GB" smtClean="0"/>
              <a:t>15</a:t>
            </a:fld>
            <a:endParaRPr lang="en-GB"/>
          </a:p>
        </p:txBody>
      </p:sp>
    </p:spTree>
    <p:extLst>
      <p:ext uri="{BB962C8B-B14F-4D97-AF65-F5344CB8AC3E}">
        <p14:creationId xmlns:p14="http://schemas.microsoft.com/office/powerpoint/2010/main" val="1952770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9644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2881398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2012765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E0AB1E-F02A-4083-BF72-03CE4D20A441}"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3885350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E0AB1E-F02A-4083-BF72-03CE4D20A441}" type="datetimeFigureOut">
              <a:rPr lang="en-GB" smtClean="0"/>
              <a:t>12/10/2018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558869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E0AB1E-F02A-4083-BF72-03CE4D20A441}" type="datetimeFigureOut">
              <a:rPr lang="en-GB" smtClean="0"/>
              <a:t>12/10/2018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3014343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E0AB1E-F02A-4083-BF72-03CE4D20A441}" type="datetimeFigureOut">
              <a:rPr lang="en-GB" smtClean="0"/>
              <a:t>12/10/2018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237709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E0AB1E-F02A-4083-BF72-03CE4D20A441}"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1596489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E0AB1E-F02A-4083-BF72-03CE4D20A441}"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3899675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75E0AB1E-F02A-4083-BF72-03CE4D20A441}" type="datetimeFigureOut">
              <a:rPr lang="en-GB" smtClean="0"/>
              <a:t>12/10/2018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4215710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2961428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059144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959130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298048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1775655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41558102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E0AB1E-F02A-4083-BF72-03CE4D20A441}"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8381-0FFE-4257-AAAF-CCE9D1BA8334}" type="slidenum">
              <a:rPr lang="en-GB" smtClean="0"/>
              <a:t>‹#›</a:t>
            </a:fld>
            <a:endParaRPr lang="en-GB"/>
          </a:p>
        </p:txBody>
      </p:sp>
    </p:spTree>
    <p:extLst>
      <p:ext uri="{BB962C8B-B14F-4D97-AF65-F5344CB8AC3E}">
        <p14:creationId xmlns:p14="http://schemas.microsoft.com/office/powerpoint/2010/main" val="770504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5E0AB1E-F02A-4083-BF72-03CE4D20A441}" type="datetimeFigureOut">
              <a:rPr lang="en-GB" smtClean="0"/>
              <a:t>12/10/2018</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E4A8381-0FFE-4257-AAAF-CCE9D1BA8334}" type="slidenum">
              <a:rPr lang="en-GB" smtClean="0"/>
              <a:t>‹#›</a:t>
            </a:fld>
            <a:endParaRPr lang="en-GB"/>
          </a:p>
        </p:txBody>
      </p:sp>
    </p:spTree>
    <p:extLst>
      <p:ext uri="{BB962C8B-B14F-4D97-AF65-F5344CB8AC3E}">
        <p14:creationId xmlns:p14="http://schemas.microsoft.com/office/powerpoint/2010/main" val="1292237282"/>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ritannica.com/topic/Donatist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1E66A-5EAA-412F-A49A-383B7CCF4B65}"/>
              </a:ext>
            </a:extLst>
          </p:cNvPr>
          <p:cNvSpPr>
            <a:spLocks noGrp="1"/>
          </p:cNvSpPr>
          <p:nvPr>
            <p:ph type="ctrTitle"/>
          </p:nvPr>
        </p:nvSpPr>
        <p:spPr>
          <a:xfrm>
            <a:off x="684212" y="685799"/>
            <a:ext cx="9678988" cy="1836736"/>
          </a:xfrm>
        </p:spPr>
        <p:txBody>
          <a:bodyPr>
            <a:normAutofit/>
          </a:bodyPr>
          <a:lstStyle/>
          <a:p>
            <a:r>
              <a:rPr lang="en-GB" sz="6000" dirty="0">
                <a:solidFill>
                  <a:schemeClr val="tx2"/>
                </a:solidFill>
              </a:rPr>
              <a:t>Heresy and Donatism  </a:t>
            </a:r>
          </a:p>
        </p:txBody>
      </p:sp>
      <p:pic>
        <p:nvPicPr>
          <p:cNvPr id="5" name="Picture 4">
            <a:extLst>
              <a:ext uri="{FF2B5EF4-FFF2-40B4-BE49-F238E27FC236}">
                <a16:creationId xmlns:a16="http://schemas.microsoft.com/office/drawing/2014/main" id="{40265B11-5998-4846-A2F3-890AFEB323E7}"/>
              </a:ext>
            </a:extLst>
          </p:cNvPr>
          <p:cNvPicPr>
            <a:picLocks noChangeAspect="1"/>
          </p:cNvPicPr>
          <p:nvPr/>
        </p:nvPicPr>
        <p:blipFill>
          <a:blip r:embed="rId2"/>
          <a:stretch>
            <a:fillRect/>
          </a:stretch>
        </p:blipFill>
        <p:spPr>
          <a:xfrm>
            <a:off x="3149734" y="2517298"/>
            <a:ext cx="3762510" cy="4261800"/>
          </a:xfrm>
          <a:prstGeom prst="rect">
            <a:avLst/>
          </a:prstGeom>
        </p:spPr>
      </p:pic>
    </p:spTree>
    <p:extLst>
      <p:ext uri="{BB962C8B-B14F-4D97-AF65-F5344CB8AC3E}">
        <p14:creationId xmlns:p14="http://schemas.microsoft.com/office/powerpoint/2010/main" val="258757123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25A48-242D-4A14-BCA1-7E15AE354469}"/>
              </a:ext>
            </a:extLst>
          </p:cNvPr>
          <p:cNvSpPr>
            <a:spLocks noGrp="1"/>
          </p:cNvSpPr>
          <p:nvPr>
            <p:ph type="title"/>
          </p:nvPr>
        </p:nvSpPr>
        <p:spPr>
          <a:xfrm>
            <a:off x="640290" y="685800"/>
            <a:ext cx="4818656" cy="4603749"/>
          </a:xfrm>
        </p:spPr>
        <p:txBody>
          <a:bodyPr>
            <a:normAutofit/>
          </a:bodyPr>
          <a:lstStyle/>
          <a:p>
            <a:pPr algn="r"/>
            <a:r>
              <a:rPr lang="en-GB" sz="5200" dirty="0"/>
              <a:t>What is Heresy?</a:t>
            </a:r>
          </a:p>
        </p:txBody>
      </p:sp>
      <p:sp>
        <p:nvSpPr>
          <p:cNvPr id="3" name="Content Placeholder 2">
            <a:extLst>
              <a:ext uri="{FF2B5EF4-FFF2-40B4-BE49-F238E27FC236}">
                <a16:creationId xmlns:a16="http://schemas.microsoft.com/office/drawing/2014/main" id="{734A3642-EC75-4868-8BFF-62BBF7EA5201}"/>
              </a:ext>
            </a:extLst>
          </p:cNvPr>
          <p:cNvSpPr>
            <a:spLocks noGrp="1"/>
          </p:cNvSpPr>
          <p:nvPr>
            <p:ph idx="1"/>
          </p:nvPr>
        </p:nvSpPr>
        <p:spPr>
          <a:xfrm>
            <a:off x="6672751" y="199916"/>
            <a:ext cx="4878959" cy="5575515"/>
          </a:xfrm>
        </p:spPr>
        <p:txBody>
          <a:bodyPr>
            <a:normAutofit/>
          </a:bodyPr>
          <a:lstStyle/>
          <a:p>
            <a:r>
              <a:rPr lang="en-GB" dirty="0">
                <a:solidFill>
                  <a:schemeClr val="tx1"/>
                </a:solidFill>
              </a:rPr>
              <a:t>Heresy is quite simply any differing belief or opinion that does not agree or goes against what is commonly accepted, the orthodox beliefs that are taught on a larger universal scale.  </a:t>
            </a:r>
          </a:p>
          <a:p>
            <a:r>
              <a:rPr lang="en-GB" dirty="0">
                <a:solidFill>
                  <a:schemeClr val="tx1"/>
                </a:solidFill>
              </a:rPr>
              <a:t>It is up to debate on whether or not heresy is a small scale collection of people and individuals or if in in fact a singular heresy can be wide spread around the world.</a:t>
            </a:r>
          </a:p>
          <a:p>
            <a:r>
              <a:rPr lang="en-GB" dirty="0">
                <a:solidFill>
                  <a:schemeClr val="tx1"/>
                </a:solidFill>
              </a:rPr>
              <a:t>Heresy is most notably associated with Christianity itself. A faith which some argue is a heresy itself. </a:t>
            </a:r>
          </a:p>
        </p:txBody>
      </p:sp>
    </p:spTree>
    <p:extLst>
      <p:ext uri="{BB962C8B-B14F-4D97-AF65-F5344CB8AC3E}">
        <p14:creationId xmlns:p14="http://schemas.microsoft.com/office/powerpoint/2010/main" val="1761432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47049-ED3A-48F7-B869-9EF01F08AD4D}"/>
              </a:ext>
            </a:extLst>
          </p:cNvPr>
          <p:cNvSpPr>
            <a:spLocks noGrp="1"/>
          </p:cNvSpPr>
          <p:nvPr>
            <p:ph type="title"/>
          </p:nvPr>
        </p:nvSpPr>
        <p:spPr>
          <a:xfrm>
            <a:off x="640290" y="685800"/>
            <a:ext cx="4818656" cy="4603749"/>
          </a:xfrm>
        </p:spPr>
        <p:txBody>
          <a:bodyPr>
            <a:normAutofit/>
          </a:bodyPr>
          <a:lstStyle/>
          <a:p>
            <a:pPr algn="r"/>
            <a:r>
              <a:rPr lang="en-GB" sz="5200"/>
              <a:t>Donatism </a:t>
            </a:r>
          </a:p>
        </p:txBody>
      </p:sp>
      <p:sp>
        <p:nvSpPr>
          <p:cNvPr id="3" name="Content Placeholder 2">
            <a:extLst>
              <a:ext uri="{FF2B5EF4-FFF2-40B4-BE49-F238E27FC236}">
                <a16:creationId xmlns:a16="http://schemas.microsoft.com/office/drawing/2014/main" id="{C07E8130-ED81-460D-8DD2-D81B5B4B801C}"/>
              </a:ext>
            </a:extLst>
          </p:cNvPr>
          <p:cNvSpPr>
            <a:spLocks noGrp="1"/>
          </p:cNvSpPr>
          <p:nvPr>
            <p:ph idx="1"/>
          </p:nvPr>
        </p:nvSpPr>
        <p:spPr>
          <a:xfrm>
            <a:off x="6625651" y="685799"/>
            <a:ext cx="4878959" cy="5366657"/>
          </a:xfrm>
        </p:spPr>
        <p:txBody>
          <a:bodyPr>
            <a:normAutofit/>
          </a:bodyPr>
          <a:lstStyle/>
          <a:p>
            <a:r>
              <a:rPr lang="en-GB" dirty="0">
                <a:solidFill>
                  <a:schemeClr val="tx1"/>
                </a:solidFill>
              </a:rPr>
              <a:t>“Donatism (Latin: </a:t>
            </a:r>
            <a:r>
              <a:rPr lang="en-GB" dirty="0" err="1">
                <a:solidFill>
                  <a:schemeClr val="tx1"/>
                </a:solidFill>
              </a:rPr>
              <a:t>Donatismus</a:t>
            </a:r>
            <a:r>
              <a:rPr lang="en-GB" dirty="0">
                <a:solidFill>
                  <a:schemeClr val="tx1"/>
                </a:solidFill>
              </a:rPr>
              <a:t>, Greek: </a:t>
            </a:r>
            <a:r>
              <a:rPr lang="en-GB" dirty="0" err="1">
                <a:solidFill>
                  <a:schemeClr val="tx1"/>
                </a:solidFill>
              </a:rPr>
              <a:t>Δον</a:t>
            </a:r>
            <a:r>
              <a:rPr lang="en-GB" dirty="0">
                <a:solidFill>
                  <a:schemeClr val="tx1"/>
                </a:solidFill>
              </a:rPr>
              <a:t>ατισμός Donatismós) was a schism in the Church of Carthage from the fourth to the sixth centuries AD. Donatists argued that Christian clergy must be faultless for their ministry to be effective and their prayers and sacraments to be valid.” (Q1)</a:t>
            </a:r>
          </a:p>
          <a:p>
            <a:pPr marL="0" indent="0">
              <a:buNone/>
            </a:pPr>
            <a:endParaRPr lang="en-GB" dirty="0">
              <a:solidFill>
                <a:schemeClr val="tx1"/>
              </a:solidFill>
            </a:endParaRPr>
          </a:p>
        </p:txBody>
      </p:sp>
    </p:spTree>
    <p:extLst>
      <p:ext uri="{BB962C8B-B14F-4D97-AF65-F5344CB8AC3E}">
        <p14:creationId xmlns:p14="http://schemas.microsoft.com/office/powerpoint/2010/main" val="673344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699FB-7AC0-4294-8EF0-AF8438079247}"/>
              </a:ext>
            </a:extLst>
          </p:cNvPr>
          <p:cNvSpPr>
            <a:spLocks noGrp="1"/>
          </p:cNvSpPr>
          <p:nvPr>
            <p:ph type="title"/>
          </p:nvPr>
        </p:nvSpPr>
        <p:spPr>
          <a:xfrm>
            <a:off x="684212" y="4487332"/>
            <a:ext cx="4323217" cy="1935239"/>
          </a:xfrm>
        </p:spPr>
        <p:txBody>
          <a:bodyPr>
            <a:normAutofit/>
          </a:bodyPr>
          <a:lstStyle/>
          <a:p>
            <a:r>
              <a:rPr lang="en-GB" dirty="0"/>
              <a:t>Origins of Donatism </a:t>
            </a:r>
          </a:p>
        </p:txBody>
      </p:sp>
      <p:sp>
        <p:nvSpPr>
          <p:cNvPr id="3" name="Content Placeholder 2">
            <a:extLst>
              <a:ext uri="{FF2B5EF4-FFF2-40B4-BE49-F238E27FC236}">
                <a16:creationId xmlns:a16="http://schemas.microsoft.com/office/drawing/2014/main" id="{8EA0EF16-3421-405A-A077-1FF2D15F2C47}"/>
              </a:ext>
            </a:extLst>
          </p:cNvPr>
          <p:cNvSpPr>
            <a:spLocks noGrp="1"/>
          </p:cNvSpPr>
          <p:nvPr>
            <p:ph idx="1"/>
          </p:nvPr>
        </p:nvSpPr>
        <p:spPr>
          <a:xfrm>
            <a:off x="4082675" y="194199"/>
            <a:ext cx="7247692" cy="5260752"/>
          </a:xfrm>
        </p:spPr>
        <p:txBody>
          <a:bodyPr>
            <a:normAutofit/>
          </a:bodyPr>
          <a:lstStyle/>
          <a:p>
            <a:r>
              <a:rPr lang="en-GB" dirty="0">
                <a:solidFill>
                  <a:schemeClr val="tx1"/>
                </a:solidFill>
              </a:rPr>
              <a:t>Donatism originated from a Christian group in North Africa in roughly 312 AD that severed itself with the main orthodox church otherwise known as the Roman Catholic faith, this division was caused by the election of Caecilian as bishop of Carthage. </a:t>
            </a:r>
          </a:p>
          <a:p>
            <a:r>
              <a:rPr lang="en-GB" dirty="0">
                <a:solidFill>
                  <a:schemeClr val="tx1"/>
                </a:solidFill>
              </a:rPr>
              <a:t>Donatus the leader of this division is where we get the word Donatism today which students are very thankful for.                                                                                                                  </a:t>
            </a:r>
          </a:p>
          <a:p>
            <a:r>
              <a:rPr lang="en-GB" dirty="0">
                <a:solidFill>
                  <a:schemeClr val="tx1"/>
                </a:solidFill>
              </a:rPr>
              <a:t>“Historically, the Donatists belong to the tradition of early Christianity that produced the Montanist and </a:t>
            </a:r>
            <a:r>
              <a:rPr lang="en-GB" dirty="0" err="1">
                <a:solidFill>
                  <a:schemeClr val="tx1"/>
                </a:solidFill>
              </a:rPr>
              <a:t>Novatianist</a:t>
            </a:r>
            <a:r>
              <a:rPr lang="en-GB" dirty="0">
                <a:solidFill>
                  <a:schemeClr val="tx1"/>
                </a:solidFill>
              </a:rPr>
              <a:t> movements in Asia Minor and the </a:t>
            </a:r>
            <a:r>
              <a:rPr lang="en-GB" dirty="0" err="1">
                <a:solidFill>
                  <a:schemeClr val="tx1"/>
                </a:solidFill>
              </a:rPr>
              <a:t>Melitians</a:t>
            </a:r>
            <a:r>
              <a:rPr lang="en-GB" dirty="0">
                <a:solidFill>
                  <a:schemeClr val="tx1"/>
                </a:solidFill>
              </a:rPr>
              <a:t> in Egypt. They opposed state interference in church affairs, and, through the peasant warriors called </a:t>
            </a:r>
            <a:r>
              <a:rPr lang="en-GB" dirty="0" err="1">
                <a:solidFill>
                  <a:schemeClr val="tx1"/>
                </a:solidFill>
              </a:rPr>
              <a:t>Circumcellions</a:t>
            </a:r>
            <a:r>
              <a:rPr lang="en-GB" dirty="0">
                <a:solidFill>
                  <a:schemeClr val="tx1"/>
                </a:solidFill>
              </a:rPr>
              <a:t>, they had a program of social revolution combined with eschatological hopes.”  (Q2)</a:t>
            </a:r>
          </a:p>
          <a:p>
            <a:endParaRPr lang="en-GB" dirty="0">
              <a:solidFill>
                <a:schemeClr val="tx1"/>
              </a:solidFill>
            </a:endParaRPr>
          </a:p>
        </p:txBody>
      </p:sp>
      <p:pic>
        <p:nvPicPr>
          <p:cNvPr id="9" name="Graphic 6" descr="Earth Globe Americas">
            <a:extLst>
              <a:ext uri="{FF2B5EF4-FFF2-40B4-BE49-F238E27FC236}">
                <a16:creationId xmlns:a16="http://schemas.microsoft.com/office/drawing/2014/main" id="{7CFA1DCF-EE32-45C5-AA7B-41DF99DCC00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4212" y="733647"/>
            <a:ext cx="3575884" cy="3575884"/>
          </a:xfrm>
          <a:prstGeom prst="rect">
            <a:avLst/>
          </a:prstGeom>
          <a:effectLst>
            <a:innerShdw blurRad="57150" dist="38100" dir="14460000">
              <a:prstClr val="black">
                <a:alpha val="70000"/>
              </a:prstClr>
            </a:innerShdw>
          </a:effectLst>
        </p:spPr>
      </p:pic>
    </p:spTree>
    <p:extLst>
      <p:ext uri="{BB962C8B-B14F-4D97-AF65-F5344CB8AC3E}">
        <p14:creationId xmlns:p14="http://schemas.microsoft.com/office/powerpoint/2010/main" val="110027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0F724-0FBD-4DE4-821C-A3DDB74309E0}"/>
              </a:ext>
            </a:extLst>
          </p:cNvPr>
          <p:cNvSpPr>
            <a:spLocks noGrp="1"/>
          </p:cNvSpPr>
          <p:nvPr>
            <p:ph type="title"/>
          </p:nvPr>
        </p:nvSpPr>
        <p:spPr>
          <a:xfrm>
            <a:off x="684211" y="685799"/>
            <a:ext cx="3659189" cy="4892040"/>
          </a:xfrm>
        </p:spPr>
        <p:txBody>
          <a:bodyPr>
            <a:normAutofit/>
          </a:bodyPr>
          <a:lstStyle/>
          <a:p>
            <a:pPr algn="r"/>
            <a:r>
              <a:rPr lang="en-GB" dirty="0"/>
              <a:t>Background to Donatism</a:t>
            </a:r>
          </a:p>
        </p:txBody>
      </p:sp>
      <p:sp>
        <p:nvSpPr>
          <p:cNvPr id="3" name="Content Placeholder 2">
            <a:extLst>
              <a:ext uri="{FF2B5EF4-FFF2-40B4-BE49-F238E27FC236}">
                <a16:creationId xmlns:a16="http://schemas.microsoft.com/office/drawing/2014/main" id="{F4C62B89-5D00-4234-88D8-388122AF3822}"/>
              </a:ext>
            </a:extLst>
          </p:cNvPr>
          <p:cNvSpPr>
            <a:spLocks noGrp="1"/>
          </p:cNvSpPr>
          <p:nvPr>
            <p:ph idx="1"/>
          </p:nvPr>
        </p:nvSpPr>
        <p:spPr>
          <a:xfrm>
            <a:off x="4386191" y="822960"/>
            <a:ext cx="6924822" cy="4892040"/>
          </a:xfrm>
        </p:spPr>
        <p:txBody>
          <a:bodyPr>
            <a:normAutofit/>
          </a:bodyPr>
          <a:lstStyle/>
          <a:p>
            <a:r>
              <a:rPr lang="en-GB" dirty="0">
                <a:solidFill>
                  <a:schemeClr val="tx1"/>
                </a:solidFill>
              </a:rPr>
              <a:t>Donatism was born in a hot bed of strife and conflict for the growing Christian faith, this was especially true in Northern Africa Christians, just like Manicheans among many other groups were used as scapegoats under the order of Emperor Diocletian for numerous plagues and pestilences.</a:t>
            </a:r>
          </a:p>
          <a:p>
            <a:r>
              <a:rPr lang="en-GB" dirty="0">
                <a:solidFill>
                  <a:schemeClr val="tx1"/>
                </a:solidFill>
              </a:rPr>
              <a:t>Christians were targeted and drastically reduced in numbers, Christians were offered a chance to repent and burn their religious texts and beliefs and convert to the Roman state gods, some complied, many died and some managed to hide away and survive the persecutions. And from these survivors we see emergence of a sour and broken relationship towards other Christian providences. </a:t>
            </a:r>
          </a:p>
        </p:txBody>
      </p:sp>
    </p:spTree>
    <p:extLst>
      <p:ext uri="{BB962C8B-B14F-4D97-AF65-F5344CB8AC3E}">
        <p14:creationId xmlns:p14="http://schemas.microsoft.com/office/powerpoint/2010/main" val="469171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430124-3652-4BD1-8F3B-899EA140270E}"/>
              </a:ext>
            </a:extLst>
          </p:cNvPr>
          <p:cNvSpPr>
            <a:spLocks noGrp="1"/>
          </p:cNvSpPr>
          <p:nvPr>
            <p:ph type="title"/>
          </p:nvPr>
        </p:nvSpPr>
        <p:spPr>
          <a:xfrm>
            <a:off x="684212" y="685799"/>
            <a:ext cx="3747111" cy="4892040"/>
          </a:xfrm>
        </p:spPr>
        <p:txBody>
          <a:bodyPr>
            <a:normAutofit/>
          </a:bodyPr>
          <a:lstStyle/>
          <a:p>
            <a:pPr algn="r"/>
            <a:r>
              <a:rPr lang="en-GB" dirty="0"/>
              <a:t>Conflict within the church</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DC691ED-0016-4113-B810-E3DB89FCF011}"/>
              </a:ext>
            </a:extLst>
          </p:cNvPr>
          <p:cNvSpPr>
            <a:spLocks noGrp="1"/>
          </p:cNvSpPr>
          <p:nvPr>
            <p:ph idx="1"/>
          </p:nvPr>
        </p:nvSpPr>
        <p:spPr>
          <a:xfrm>
            <a:off x="4979962" y="685799"/>
            <a:ext cx="6288260" cy="4892040"/>
          </a:xfrm>
        </p:spPr>
        <p:txBody>
          <a:bodyPr>
            <a:normAutofit/>
          </a:bodyPr>
          <a:lstStyle/>
          <a:p>
            <a:r>
              <a:rPr lang="en-GB" dirty="0">
                <a:solidFill>
                  <a:schemeClr val="tx1"/>
                </a:solidFill>
              </a:rPr>
              <a:t>Discontent arose between the newly established Christian church in Northern Africa and the Christian communities that survived within capital Roman territories.</a:t>
            </a:r>
          </a:p>
          <a:p>
            <a:r>
              <a:rPr lang="en-GB" dirty="0">
                <a:solidFill>
                  <a:schemeClr val="tx1"/>
                </a:solidFill>
              </a:rPr>
              <a:t>The quarrel exploded from the Christians who later became the Roman catholic church  and their desire to “make nice” with the romans, this outraged pockets of Christians like the northern African church who saw the brunt of the persecution under Emperor Diocletian.</a:t>
            </a:r>
          </a:p>
          <a:p>
            <a:endParaRPr lang="en-GB" dirty="0">
              <a:solidFill>
                <a:schemeClr val="tx1"/>
              </a:solidFill>
            </a:endParaRPr>
          </a:p>
        </p:txBody>
      </p:sp>
    </p:spTree>
    <p:extLst>
      <p:ext uri="{BB962C8B-B14F-4D97-AF65-F5344CB8AC3E}">
        <p14:creationId xmlns:p14="http://schemas.microsoft.com/office/powerpoint/2010/main" val="2595754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430124-3652-4BD1-8F3B-899EA140270E}"/>
              </a:ext>
            </a:extLst>
          </p:cNvPr>
          <p:cNvSpPr>
            <a:spLocks noGrp="1"/>
          </p:cNvSpPr>
          <p:nvPr>
            <p:ph type="title"/>
          </p:nvPr>
        </p:nvSpPr>
        <p:spPr>
          <a:xfrm>
            <a:off x="684212" y="685799"/>
            <a:ext cx="3747111" cy="4892040"/>
          </a:xfrm>
        </p:spPr>
        <p:txBody>
          <a:bodyPr>
            <a:normAutofit/>
          </a:bodyPr>
          <a:lstStyle/>
          <a:p>
            <a:pPr algn="r"/>
            <a:r>
              <a:rPr lang="en-GB" dirty="0"/>
              <a:t>Conflict within the church</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DC691ED-0016-4113-B810-E3DB89FCF011}"/>
              </a:ext>
            </a:extLst>
          </p:cNvPr>
          <p:cNvSpPr>
            <a:spLocks noGrp="1"/>
          </p:cNvSpPr>
          <p:nvPr>
            <p:ph idx="1"/>
          </p:nvPr>
        </p:nvSpPr>
        <p:spPr>
          <a:xfrm>
            <a:off x="4979962" y="685799"/>
            <a:ext cx="6288260" cy="4892040"/>
          </a:xfrm>
        </p:spPr>
        <p:txBody>
          <a:bodyPr>
            <a:normAutofit/>
          </a:bodyPr>
          <a:lstStyle/>
          <a:p>
            <a:r>
              <a:rPr lang="en-GB" dirty="0">
                <a:solidFill>
                  <a:schemeClr val="tx1"/>
                </a:solidFill>
              </a:rPr>
              <a:t>Those later who became dubbed as the Donatists,  rejected  and disputed the return of any clergy that submitted to the Roman state and forsaken the true God.</a:t>
            </a:r>
          </a:p>
          <a:p>
            <a:r>
              <a:rPr lang="en-GB" dirty="0">
                <a:solidFill>
                  <a:schemeClr val="tx1"/>
                </a:solidFill>
              </a:rPr>
              <a:t>Donatists saw resistance and martyrdom as the only acceptable response towards the persecution that rampaged throughout Northern Africa. And afterwards when the dust had settled those that had converted had lost their position and right within the faith for the Donatists. </a:t>
            </a:r>
          </a:p>
        </p:txBody>
      </p:sp>
    </p:spTree>
    <p:extLst>
      <p:ext uri="{BB962C8B-B14F-4D97-AF65-F5344CB8AC3E}">
        <p14:creationId xmlns:p14="http://schemas.microsoft.com/office/powerpoint/2010/main" val="642833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E8D486-4EA6-4D3E-9CB4-E440A038687F}"/>
              </a:ext>
            </a:extLst>
          </p:cNvPr>
          <p:cNvSpPr>
            <a:spLocks noGrp="1"/>
          </p:cNvSpPr>
          <p:nvPr>
            <p:ph type="title"/>
          </p:nvPr>
        </p:nvSpPr>
        <p:spPr>
          <a:xfrm>
            <a:off x="684212" y="685799"/>
            <a:ext cx="3747111" cy="4892040"/>
          </a:xfrm>
        </p:spPr>
        <p:txBody>
          <a:bodyPr>
            <a:normAutofit/>
          </a:bodyPr>
          <a:lstStyle/>
          <a:p>
            <a:pPr algn="r"/>
            <a:r>
              <a:rPr lang="en-GB" dirty="0"/>
              <a:t>Conclusion of Donatism</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1E2F043-8A62-4308-B2D3-B97F0B6371F3}"/>
              </a:ext>
            </a:extLst>
          </p:cNvPr>
          <p:cNvSpPr>
            <a:spLocks noGrp="1"/>
          </p:cNvSpPr>
          <p:nvPr>
            <p:ph idx="1"/>
          </p:nvPr>
        </p:nvSpPr>
        <p:spPr>
          <a:xfrm>
            <a:off x="4979962" y="685799"/>
            <a:ext cx="6288260" cy="4892040"/>
          </a:xfrm>
        </p:spPr>
        <p:txBody>
          <a:bodyPr>
            <a:normAutofit/>
          </a:bodyPr>
          <a:lstStyle/>
          <a:p>
            <a:r>
              <a:rPr lang="en-GB" dirty="0">
                <a:solidFill>
                  <a:schemeClr val="tx1"/>
                </a:solidFill>
              </a:rPr>
              <a:t>In truth Donatism has never been granted a peaceful ending, there was no agreement or peace within Christianity. </a:t>
            </a:r>
          </a:p>
          <a:p>
            <a:r>
              <a:rPr lang="en-GB" dirty="0">
                <a:solidFill>
                  <a:schemeClr val="tx1"/>
                </a:solidFill>
              </a:rPr>
              <a:t>Donatism managed to survive several invasions such as the Vandal invasion which began early in 429 AD, and “the reconquest of the eastern Emperor Justinian beginning in 533 AD.”(Q3)</a:t>
            </a:r>
          </a:p>
          <a:p>
            <a:r>
              <a:rPr lang="en-GB" dirty="0">
                <a:solidFill>
                  <a:schemeClr val="tx1"/>
                </a:solidFill>
              </a:rPr>
              <a:t>The stronghold for this belief in Northern Africa, was obliterated under the advance and expansion of the Muslim faith throughout Africa in the early seventh century. </a:t>
            </a:r>
          </a:p>
        </p:txBody>
      </p:sp>
    </p:spTree>
    <p:extLst>
      <p:ext uri="{BB962C8B-B14F-4D97-AF65-F5344CB8AC3E}">
        <p14:creationId xmlns:p14="http://schemas.microsoft.com/office/powerpoint/2010/main" val="576813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16893-16F8-4F89-94F1-3D92EDE2F23B}"/>
              </a:ext>
            </a:extLst>
          </p:cNvPr>
          <p:cNvSpPr>
            <a:spLocks noGrp="1"/>
          </p:cNvSpPr>
          <p:nvPr>
            <p:ph type="title"/>
          </p:nvPr>
        </p:nvSpPr>
        <p:spPr>
          <a:xfrm>
            <a:off x="684211" y="4804572"/>
            <a:ext cx="8534400" cy="1507067"/>
          </a:xfrm>
        </p:spPr>
        <p:txBody>
          <a:bodyPr/>
          <a:lstStyle/>
          <a:p>
            <a:r>
              <a:rPr lang="en-GB" dirty="0"/>
              <a:t>Biblical </a:t>
            </a:r>
          </a:p>
        </p:txBody>
      </p:sp>
      <p:sp>
        <p:nvSpPr>
          <p:cNvPr id="3" name="Content Placeholder 2">
            <a:extLst>
              <a:ext uri="{FF2B5EF4-FFF2-40B4-BE49-F238E27FC236}">
                <a16:creationId xmlns:a16="http://schemas.microsoft.com/office/drawing/2014/main" id="{8D042CE9-F68D-401E-875A-367C0B75B31E}"/>
              </a:ext>
            </a:extLst>
          </p:cNvPr>
          <p:cNvSpPr>
            <a:spLocks noGrp="1"/>
          </p:cNvSpPr>
          <p:nvPr>
            <p:ph idx="1"/>
          </p:nvPr>
        </p:nvSpPr>
        <p:spPr>
          <a:xfrm>
            <a:off x="684211" y="685799"/>
            <a:ext cx="9318205" cy="4725956"/>
          </a:xfrm>
        </p:spPr>
        <p:txBody>
          <a:bodyPr>
            <a:normAutofit lnSpcReduction="10000"/>
          </a:bodyPr>
          <a:lstStyle/>
          <a:p>
            <a:endParaRPr lang="en-GB" dirty="0">
              <a:solidFill>
                <a:schemeClr val="tx1"/>
              </a:solidFill>
            </a:endParaRPr>
          </a:p>
          <a:p>
            <a:r>
              <a:rPr lang="en-GB" dirty="0">
                <a:solidFill>
                  <a:schemeClr val="tx1"/>
                </a:solidFill>
              </a:rPr>
              <a:t>At its core Donatism is an argument over forgiveness and acceptance of the deserters of the faith under persecution and the church’s relationship towards the state that had previously butchered them. For Donatists the issue of clergy who left the faith returning to teach and lead the flock would taint the message of God, teaching how one should die for their belief if it is true, just as the disciples, the foundation of the early church stood upon. </a:t>
            </a:r>
          </a:p>
          <a:p>
            <a:r>
              <a:rPr lang="en-GB" dirty="0">
                <a:solidFill>
                  <a:schemeClr val="tx1"/>
                </a:solidFill>
              </a:rPr>
              <a:t>However the disciples were not the perfect examples of believers themselves, the early disciples turned their back to the faith when Jesus was taken, with Peter, the supposed stone which the Christian faith was built upon denounced Jesus three times. If this display of rejection of faith occurred and we applied the judgment of the Donatists then the Christian faith would of died with the first disciples, for Christianity was built upon doubt and men who feared their leader had left them to die.</a:t>
            </a:r>
          </a:p>
          <a:p>
            <a:endParaRPr lang="en-GB" dirty="0"/>
          </a:p>
        </p:txBody>
      </p:sp>
    </p:spTree>
    <p:extLst>
      <p:ext uri="{BB962C8B-B14F-4D97-AF65-F5344CB8AC3E}">
        <p14:creationId xmlns:p14="http://schemas.microsoft.com/office/powerpoint/2010/main" val="1422151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17279-1F67-453E-A73C-ABFE8D021AB9}"/>
              </a:ext>
            </a:extLst>
          </p:cNvPr>
          <p:cNvSpPr>
            <a:spLocks noGrp="1"/>
          </p:cNvSpPr>
          <p:nvPr>
            <p:ph type="title"/>
          </p:nvPr>
        </p:nvSpPr>
        <p:spPr>
          <a:xfrm>
            <a:off x="684212" y="5031446"/>
            <a:ext cx="8534400" cy="1507067"/>
          </a:xfrm>
        </p:spPr>
        <p:txBody>
          <a:bodyPr/>
          <a:lstStyle/>
          <a:p>
            <a:r>
              <a:rPr lang="en-GB" dirty="0"/>
              <a:t>	Biblical </a:t>
            </a:r>
          </a:p>
        </p:txBody>
      </p:sp>
      <p:sp>
        <p:nvSpPr>
          <p:cNvPr id="3" name="Content Placeholder 2">
            <a:extLst>
              <a:ext uri="{FF2B5EF4-FFF2-40B4-BE49-F238E27FC236}">
                <a16:creationId xmlns:a16="http://schemas.microsoft.com/office/drawing/2014/main" id="{28C04F3F-CE4F-414E-8288-98876410C080}"/>
              </a:ext>
            </a:extLst>
          </p:cNvPr>
          <p:cNvSpPr>
            <a:spLocks noGrp="1"/>
          </p:cNvSpPr>
          <p:nvPr>
            <p:ph idx="1"/>
          </p:nvPr>
        </p:nvSpPr>
        <p:spPr>
          <a:xfrm>
            <a:off x="684212" y="319487"/>
            <a:ext cx="9654106" cy="5876040"/>
          </a:xfrm>
        </p:spPr>
        <p:txBody>
          <a:bodyPr>
            <a:normAutofit/>
          </a:bodyPr>
          <a:lstStyle/>
          <a:p>
            <a:r>
              <a:rPr lang="en-GB" dirty="0">
                <a:solidFill>
                  <a:schemeClr val="tx1"/>
                </a:solidFill>
              </a:rPr>
              <a:t>The Donatist belief attacks the very core of Christianity itself, Donatists deny forgiveness to former Christians who have lost their way, like sheep from a flock. An example used often in the old testament as well as the new testament. </a:t>
            </a:r>
          </a:p>
          <a:p>
            <a:r>
              <a:rPr lang="en-GB" dirty="0">
                <a:solidFill>
                  <a:schemeClr val="tx1"/>
                </a:solidFill>
              </a:rPr>
              <a:t>“Be kind to one another, tender hearted, forgiving one another, as God in Christ forgave you” (Ephesians 4:32)</a:t>
            </a:r>
          </a:p>
          <a:p>
            <a:r>
              <a:rPr lang="en-GB" dirty="0">
                <a:solidFill>
                  <a:schemeClr val="tx1"/>
                </a:solidFill>
              </a:rPr>
              <a:t>This is supposed to be the core of Christian faith, “forgive us our trespasses as we forgive those that trespass against” an extract from the lords prayer, puts the message in simple terms, we sinned and we were forgiven by God, so we should forgive others as God has forgiven us.</a:t>
            </a:r>
          </a:p>
          <a:p>
            <a:endParaRPr lang="en-GB" dirty="0"/>
          </a:p>
        </p:txBody>
      </p:sp>
    </p:spTree>
    <p:extLst>
      <p:ext uri="{BB962C8B-B14F-4D97-AF65-F5344CB8AC3E}">
        <p14:creationId xmlns:p14="http://schemas.microsoft.com/office/powerpoint/2010/main" val="349662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497A7-2C65-4D48-8309-CD8BF544623E}"/>
              </a:ext>
            </a:extLst>
          </p:cNvPr>
          <p:cNvSpPr>
            <a:spLocks noGrp="1"/>
          </p:cNvSpPr>
          <p:nvPr>
            <p:ph type="title"/>
          </p:nvPr>
        </p:nvSpPr>
        <p:spPr>
          <a:xfrm>
            <a:off x="684211" y="5140474"/>
            <a:ext cx="8534400" cy="1507067"/>
          </a:xfrm>
        </p:spPr>
        <p:txBody>
          <a:bodyPr/>
          <a:lstStyle/>
          <a:p>
            <a:r>
              <a:rPr lang="en-GB" dirty="0"/>
              <a:t>Theological </a:t>
            </a:r>
          </a:p>
        </p:txBody>
      </p:sp>
      <p:sp>
        <p:nvSpPr>
          <p:cNvPr id="3" name="Content Placeholder 2">
            <a:extLst>
              <a:ext uri="{FF2B5EF4-FFF2-40B4-BE49-F238E27FC236}">
                <a16:creationId xmlns:a16="http://schemas.microsoft.com/office/drawing/2014/main" id="{F693BEA5-1AEE-4D48-9342-4787815AAC6C}"/>
              </a:ext>
            </a:extLst>
          </p:cNvPr>
          <p:cNvSpPr>
            <a:spLocks noGrp="1"/>
          </p:cNvSpPr>
          <p:nvPr>
            <p:ph idx="1"/>
          </p:nvPr>
        </p:nvSpPr>
        <p:spPr>
          <a:xfrm>
            <a:off x="684211" y="685800"/>
            <a:ext cx="9411511" cy="4875245"/>
          </a:xfrm>
        </p:spPr>
        <p:txBody>
          <a:bodyPr>
            <a:normAutofit lnSpcReduction="10000"/>
          </a:bodyPr>
          <a:lstStyle/>
          <a:p>
            <a:r>
              <a:rPr lang="en-GB" dirty="0">
                <a:solidFill>
                  <a:schemeClr val="tx1"/>
                </a:solidFill>
              </a:rPr>
              <a:t>In the book “heresies and how to avoid them” edited by Ben Quash, see the main issue with Donatism, Donatism stands on the belief that to be Christian one must be faultless, that one must be the embodiment of perfection so that the body can become a vessel for the word. The problem here is that humanity is flawed, Donatists want the original Adam and Eve to be the image all Christians must fulfil, humans made from the image of God himself, but the creation has been tainted and this unrealistic dream can never be anything but a dream.  </a:t>
            </a:r>
          </a:p>
          <a:p>
            <a:r>
              <a:rPr lang="en-GB" dirty="0">
                <a:solidFill>
                  <a:schemeClr val="tx1"/>
                </a:solidFill>
              </a:rPr>
              <a:t>Quash simply puts it like this, if the Donatists dictated who gained membership into the church, based on them being “spotless” then you would be left with nothing, or in </a:t>
            </a:r>
            <a:r>
              <a:rPr lang="en-GB" dirty="0" err="1">
                <a:solidFill>
                  <a:schemeClr val="tx1"/>
                </a:solidFill>
              </a:rPr>
              <a:t>Quash’s</a:t>
            </a:r>
            <a:r>
              <a:rPr lang="en-GB" dirty="0">
                <a:solidFill>
                  <a:schemeClr val="tx1"/>
                </a:solidFill>
              </a:rPr>
              <a:t> own words “empty church” or at the very least a “dishonest one.”</a:t>
            </a:r>
          </a:p>
          <a:p>
            <a:r>
              <a:rPr lang="en-GB" dirty="0">
                <a:solidFill>
                  <a:schemeClr val="tx1"/>
                </a:solidFill>
              </a:rPr>
              <a:t>For the Donatists to have their way the church would forsake its own stance on forgiveness, a single mistake due to stress, or fear of death can cost someone their position in salvation. </a:t>
            </a:r>
          </a:p>
        </p:txBody>
      </p:sp>
    </p:spTree>
    <p:extLst>
      <p:ext uri="{BB962C8B-B14F-4D97-AF65-F5344CB8AC3E}">
        <p14:creationId xmlns:p14="http://schemas.microsoft.com/office/powerpoint/2010/main" val="30783010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26AAB-9876-4B15-91EF-0614625CF80C}"/>
              </a:ext>
            </a:extLst>
          </p:cNvPr>
          <p:cNvSpPr>
            <a:spLocks noGrp="1"/>
          </p:cNvSpPr>
          <p:nvPr>
            <p:ph type="title"/>
          </p:nvPr>
        </p:nvSpPr>
        <p:spPr/>
        <p:txBody>
          <a:bodyPr/>
          <a:lstStyle/>
          <a:p>
            <a:r>
              <a:rPr lang="en-GB" dirty="0"/>
              <a:t>Theology </a:t>
            </a:r>
          </a:p>
        </p:txBody>
      </p:sp>
      <p:sp>
        <p:nvSpPr>
          <p:cNvPr id="5" name="Content Placeholder 4">
            <a:extLst>
              <a:ext uri="{FF2B5EF4-FFF2-40B4-BE49-F238E27FC236}">
                <a16:creationId xmlns:a16="http://schemas.microsoft.com/office/drawing/2014/main" id="{6CC225A6-B583-4009-9FBC-AB79C889E43D}"/>
              </a:ext>
            </a:extLst>
          </p:cNvPr>
          <p:cNvSpPr>
            <a:spLocks noGrp="1"/>
          </p:cNvSpPr>
          <p:nvPr>
            <p:ph idx="1"/>
          </p:nvPr>
        </p:nvSpPr>
        <p:spPr>
          <a:xfrm>
            <a:off x="684212" y="563034"/>
            <a:ext cx="8534400" cy="3615267"/>
          </a:xfrm>
        </p:spPr>
        <p:txBody>
          <a:bodyPr>
            <a:normAutofit fontScale="92500" lnSpcReduction="10000"/>
          </a:bodyPr>
          <a:lstStyle/>
          <a:p>
            <a:r>
              <a:rPr lang="en-GB" dirty="0">
                <a:solidFill>
                  <a:schemeClr val="tx1"/>
                </a:solidFill>
              </a:rPr>
              <a:t>Donatism strips the heavenly power and denies the importance of god and the word on the church and Christians. Donatism gives too much importance on earthly decisions and lifestyles. </a:t>
            </a:r>
          </a:p>
          <a:p>
            <a:r>
              <a:rPr lang="en-GB" dirty="0">
                <a:solidFill>
                  <a:schemeClr val="tx1"/>
                </a:solidFill>
              </a:rPr>
              <a:t>The issue with the return of clergy is that the decision to abandon their faith is that it effects their own character as teachers and has a negative impact on their ministry and the sacrament that they are supposed to hold above all else especially their  own lives.</a:t>
            </a:r>
          </a:p>
          <a:p>
            <a:r>
              <a:rPr lang="en-GB" dirty="0">
                <a:solidFill>
                  <a:schemeClr val="tx1"/>
                </a:solidFill>
              </a:rPr>
              <a:t>To put simply Donatists believe that we are supposed to strive to be conduits of the word, and by closing ourselves and denying God, we are then unable and not worthy enough to be vessels, when we turn our backs we lose the right of God.</a:t>
            </a:r>
          </a:p>
          <a:p>
            <a:endParaRPr lang="en-GB" dirty="0">
              <a:solidFill>
                <a:schemeClr val="tx1"/>
              </a:solidFill>
            </a:endParaRPr>
          </a:p>
          <a:p>
            <a:endParaRPr lang="en-GB" dirty="0"/>
          </a:p>
        </p:txBody>
      </p:sp>
    </p:spTree>
    <p:extLst>
      <p:ext uri="{BB962C8B-B14F-4D97-AF65-F5344CB8AC3E}">
        <p14:creationId xmlns:p14="http://schemas.microsoft.com/office/powerpoint/2010/main" val="3631458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85394-19AA-4F6A-9EF5-0BC6CC4DCCD5}"/>
              </a:ext>
            </a:extLst>
          </p:cNvPr>
          <p:cNvSpPr>
            <a:spLocks noGrp="1"/>
          </p:cNvSpPr>
          <p:nvPr>
            <p:ph type="title"/>
          </p:nvPr>
        </p:nvSpPr>
        <p:spPr/>
        <p:txBody>
          <a:bodyPr/>
          <a:lstStyle/>
          <a:p>
            <a:r>
              <a:rPr lang="en-GB" dirty="0"/>
              <a:t>Donatism</a:t>
            </a:r>
          </a:p>
        </p:txBody>
      </p:sp>
      <p:sp>
        <p:nvSpPr>
          <p:cNvPr id="3" name="Content Placeholder 2">
            <a:extLst>
              <a:ext uri="{FF2B5EF4-FFF2-40B4-BE49-F238E27FC236}">
                <a16:creationId xmlns:a16="http://schemas.microsoft.com/office/drawing/2014/main" id="{116584BE-6D5F-4D0B-AF0B-C4621BE9695C}"/>
              </a:ext>
            </a:extLst>
          </p:cNvPr>
          <p:cNvSpPr>
            <a:spLocks noGrp="1"/>
          </p:cNvSpPr>
          <p:nvPr>
            <p:ph idx="1"/>
          </p:nvPr>
        </p:nvSpPr>
        <p:spPr/>
        <p:txBody>
          <a:bodyPr/>
          <a:lstStyle/>
          <a:p>
            <a:r>
              <a:rPr lang="en-GB" dirty="0">
                <a:solidFill>
                  <a:schemeClr val="tx1"/>
                </a:solidFill>
              </a:rPr>
              <a:t>Donatism essentially is the argument over the status of converted clergy within the Christian faith, for Donatism to be within the clergy and the church one needs to be faultless, to have true belief and stand by it, and not succumb to little men with swords.</a:t>
            </a:r>
          </a:p>
          <a:p>
            <a:r>
              <a:rPr lang="en-GB" dirty="0">
                <a:solidFill>
                  <a:schemeClr val="tx1"/>
                </a:solidFill>
              </a:rPr>
              <a:t>This message can be applied in modern society, on whether or not Christians who stray from the flock can be allowed re-entry, into the flock and the faith. Donatists focus primarily on the issue of the leaders and teachers of Christianity who left their fate behind. </a:t>
            </a:r>
          </a:p>
        </p:txBody>
      </p:sp>
    </p:spTree>
    <p:extLst>
      <p:ext uri="{BB962C8B-B14F-4D97-AF65-F5344CB8AC3E}">
        <p14:creationId xmlns:p14="http://schemas.microsoft.com/office/powerpoint/2010/main" val="3766431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D1A3B83-1647-477C-A0EB-57740663C4CE}"/>
              </a:ext>
            </a:extLst>
          </p:cNvPr>
          <p:cNvPicPr>
            <a:picLocks noGrp="1" noChangeAspect="1"/>
          </p:cNvPicPr>
          <p:nvPr>
            <p:ph idx="1"/>
          </p:nvPr>
        </p:nvPicPr>
        <p:blipFill>
          <a:blip r:embed="rId2"/>
          <a:stretch>
            <a:fillRect/>
          </a:stretch>
        </p:blipFill>
        <p:spPr>
          <a:xfrm>
            <a:off x="684212" y="477593"/>
            <a:ext cx="8185960" cy="5618408"/>
          </a:xfrm>
          <a:prstGeom prst="rect">
            <a:avLst/>
          </a:prstGeom>
        </p:spPr>
      </p:pic>
    </p:spTree>
    <p:extLst>
      <p:ext uri="{BB962C8B-B14F-4D97-AF65-F5344CB8AC3E}">
        <p14:creationId xmlns:p14="http://schemas.microsoft.com/office/powerpoint/2010/main" val="1509665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D8BC1-1ADA-446C-80D1-608544BA848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8262B94-C20B-492C-9040-54FA28A07C06}"/>
              </a:ext>
            </a:extLst>
          </p:cNvPr>
          <p:cNvSpPr>
            <a:spLocks noGrp="1"/>
          </p:cNvSpPr>
          <p:nvPr>
            <p:ph idx="1"/>
          </p:nvPr>
        </p:nvSpPr>
        <p:spPr/>
        <p:txBody>
          <a:bodyPr>
            <a:normAutofit fontScale="85000" lnSpcReduction="10000"/>
          </a:bodyPr>
          <a:lstStyle/>
          <a:p>
            <a:endParaRPr lang="en-GB" dirty="0"/>
          </a:p>
          <a:p>
            <a:r>
              <a:rPr lang="en-GB" dirty="0"/>
              <a:t>Stanley Hauerwas, Heresies and how to avoid them , ed. by Ben Quash, </a:t>
            </a:r>
            <a:r>
              <a:rPr lang="en-GB" dirty="0" err="1"/>
              <a:t>Micheal</a:t>
            </a:r>
            <a:r>
              <a:rPr lang="en-GB" dirty="0"/>
              <a:t> Ward (Michigan : Baker Academic, 2007).</a:t>
            </a:r>
          </a:p>
          <a:p>
            <a:r>
              <a:rPr lang="pt-BR" dirty="0"/>
              <a:t>Africa Jesse A. Hoover, M.A. </a:t>
            </a:r>
            <a:r>
              <a:rPr lang="en-GB" dirty="0"/>
              <a:t>The Contours of Donatism, Theological and Ideological Diversity in Fourth Century North, Mentor: Daniel H. Williams, Ph.D. </a:t>
            </a:r>
          </a:p>
          <a:p>
            <a:r>
              <a:rPr lang="en-GB" dirty="0"/>
              <a:t> Controversies: Donatism &lt;http://www.earlychristianhistory.net/donatus.html&gt; [accessed 10 October 2018].</a:t>
            </a:r>
          </a:p>
          <a:p>
            <a:r>
              <a:rPr lang="en-GB" dirty="0"/>
              <a:t>Donatism (13 September 2018, at 06:22 (UTC)) &lt;https://en.wikipedia.org/wiki/Donatism&gt; [accessed 9 October 2018].</a:t>
            </a:r>
            <a:endParaRPr lang="en-GB" dirty="0">
              <a:hlinkClick r:id="rId3"/>
            </a:endParaRPr>
          </a:p>
          <a:p>
            <a:pPr marL="0" indent="0">
              <a:buNone/>
            </a:pPr>
            <a:r>
              <a:rPr lang="en-GB" dirty="0">
                <a:hlinkClick r:id="rId3"/>
              </a:rPr>
              <a:t>Donatist ( 20 July 1998)</a:t>
            </a:r>
          </a:p>
          <a:p>
            <a:r>
              <a:rPr lang="en-GB" dirty="0">
                <a:hlinkClick r:id="rId3"/>
              </a:rPr>
              <a:t>&lt;https://www.britannica.com/topic/Donatists</a:t>
            </a:r>
            <a:r>
              <a:rPr lang="en-GB" dirty="0"/>
              <a:t>&gt; [accessed </a:t>
            </a:r>
            <a:r>
              <a:rPr lang="en-GB"/>
              <a:t>10 October 2018].</a:t>
            </a:r>
            <a:endParaRPr lang="en-GB" dirty="0"/>
          </a:p>
          <a:p>
            <a:endParaRPr lang="en-GB" dirty="0"/>
          </a:p>
          <a:p>
            <a:endParaRPr lang="en-GB" dirty="0"/>
          </a:p>
        </p:txBody>
      </p:sp>
    </p:spTree>
    <p:extLst>
      <p:ext uri="{BB962C8B-B14F-4D97-AF65-F5344CB8AC3E}">
        <p14:creationId xmlns:p14="http://schemas.microsoft.com/office/powerpoint/2010/main" val="86188689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6058</TotalTime>
  <Words>1603</Words>
  <Application>Microsoft Office PowerPoint</Application>
  <PresentationFormat>Widescreen</PresentationFormat>
  <Paragraphs>65</Paragraphs>
  <Slides>15</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Century Gothic</vt:lpstr>
      <vt:lpstr>Wingdings 3</vt:lpstr>
      <vt:lpstr>Slice</vt:lpstr>
      <vt:lpstr>Heresy and Donatism  </vt:lpstr>
      <vt:lpstr>What is Heresy?</vt:lpstr>
      <vt:lpstr>Donatism </vt:lpstr>
      <vt:lpstr>Origins of Donatism </vt:lpstr>
      <vt:lpstr>Background to Donatism</vt:lpstr>
      <vt:lpstr>Conflict within the church</vt:lpstr>
      <vt:lpstr>Conflict within the church</vt:lpstr>
      <vt:lpstr>Conclusion of Donatism</vt:lpstr>
      <vt:lpstr>Biblical </vt:lpstr>
      <vt:lpstr> Biblical </vt:lpstr>
      <vt:lpstr>Theological </vt:lpstr>
      <vt:lpstr>Theology </vt:lpstr>
      <vt:lpstr>Donatism</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Heresy </dc:title>
  <dc:creator>Paul Adams (1701130)</dc:creator>
  <cp:lastModifiedBy>Paul Adams (1701130)</cp:lastModifiedBy>
  <cp:revision>79</cp:revision>
  <dcterms:created xsi:type="dcterms:W3CDTF">2018-10-07T15:31:08Z</dcterms:created>
  <dcterms:modified xsi:type="dcterms:W3CDTF">2018-10-12T13:59:50Z</dcterms:modified>
</cp:coreProperties>
</file>