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5" r:id="rId5"/>
    <p:sldId id="263" r:id="rId6"/>
    <p:sldId id="266" r:id="rId7"/>
    <p:sldId id="264" r:id="rId8"/>
    <p:sldId id="267" r:id="rId9"/>
    <p:sldId id="259" r:id="rId10"/>
    <p:sldId id="261" r:id="rId11"/>
    <p:sldId id="260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02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12EF221-9198-42F4-B695-11D31A674EA5}" type="datetimeFigureOut">
              <a:rPr lang="en-GB" smtClean="0"/>
              <a:t>12/10/2015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DE91A46-80F9-4862-9C17-E252DBE41B0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2EF221-9198-42F4-B695-11D31A674EA5}" type="datetimeFigureOut">
              <a:rPr lang="en-GB" smtClean="0"/>
              <a:t>12/10/2015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E91A46-80F9-4862-9C17-E252DBE41B05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2EF221-9198-42F4-B695-11D31A674EA5}" type="datetimeFigureOut">
              <a:rPr lang="en-GB" smtClean="0"/>
              <a:t>12/10/2015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E91A46-80F9-4862-9C17-E252DBE41B05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2EF221-9198-42F4-B695-11D31A674EA5}" type="datetimeFigureOut">
              <a:rPr lang="en-GB" smtClean="0"/>
              <a:t>12/10/2015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E91A46-80F9-4862-9C17-E252DBE41B0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2EF221-9198-42F4-B695-11D31A674EA5}" type="datetimeFigureOut">
              <a:rPr lang="en-GB" smtClean="0"/>
              <a:t>12/10/2015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E91A46-80F9-4862-9C17-E252DBE41B05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2EF221-9198-42F4-B695-11D31A674EA5}" type="datetimeFigureOut">
              <a:rPr lang="en-GB" smtClean="0"/>
              <a:t>12/10/2015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E91A46-80F9-4862-9C17-E252DBE41B05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2EF221-9198-42F4-B695-11D31A674EA5}" type="datetimeFigureOut">
              <a:rPr lang="en-GB" smtClean="0"/>
              <a:t>12/10/2015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E91A46-80F9-4862-9C17-E252DBE41B0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12EF221-9198-42F4-B695-11D31A674EA5}" type="datetimeFigureOut">
              <a:rPr lang="en-GB" smtClean="0"/>
              <a:t>12/10/2015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E91A46-80F9-4862-9C17-E252DBE41B05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12EF221-9198-42F4-B695-11D31A674EA5}" type="datetimeFigureOut">
              <a:rPr lang="en-GB" smtClean="0"/>
              <a:t>12/10/2015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DE91A46-80F9-4862-9C17-E252DBE41B05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2EF221-9198-42F4-B695-11D31A674EA5}" type="datetimeFigureOut">
              <a:rPr lang="en-GB" smtClean="0"/>
              <a:t>12/10/2015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E91A46-80F9-4862-9C17-E252DBE41B0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2EF221-9198-42F4-B695-11D31A674EA5}" type="datetimeFigureOut">
              <a:rPr lang="en-GB" smtClean="0"/>
              <a:t>12/10/2015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E91A46-80F9-4862-9C17-E252DBE41B0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12EF221-9198-42F4-B695-11D31A674EA5}" type="datetimeFigureOut">
              <a:rPr lang="en-GB" smtClean="0"/>
              <a:t>12/10/2015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1DE91A46-80F9-4862-9C17-E252DBE41B05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Hospitality Legislation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Hospitality and Guest Service Management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89847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Replaced The Innkeepers Liability Act 1863</a:t>
            </a:r>
          </a:p>
          <a:p>
            <a:r>
              <a:rPr lang="en-GB" dirty="0" smtClean="0"/>
              <a:t>A hotel and any other establishment will not be deemed an inn</a:t>
            </a:r>
          </a:p>
          <a:p>
            <a:r>
              <a:rPr lang="en-GB" dirty="0" smtClean="0"/>
              <a:t>Hotel  – offering food, drink and if so required accommodation without special contract to any traveller presenting himself who appears able and willing to pay a reasonable sum for the services and facilities provided and who is in a fit state to be received.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Hotel Proprietors Act 1956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3653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Statutory obligation</a:t>
            </a:r>
          </a:p>
          <a:p>
            <a:r>
              <a:rPr lang="en-GB" dirty="0" smtClean="0"/>
              <a:t>Health and Safety</a:t>
            </a:r>
          </a:p>
          <a:p>
            <a:r>
              <a:rPr lang="en-GB" dirty="0" smtClean="0"/>
              <a:t>Legal Requirements</a:t>
            </a:r>
          </a:p>
          <a:p>
            <a:r>
              <a:rPr lang="en-GB" dirty="0" smtClean="0"/>
              <a:t>Fire Risk Assessment</a:t>
            </a:r>
          </a:p>
          <a:p>
            <a:r>
              <a:rPr lang="en-GB" dirty="0" smtClean="0"/>
              <a:t>Alcohol Licences</a:t>
            </a:r>
          </a:p>
          <a:p>
            <a:r>
              <a:rPr lang="en-GB" dirty="0" smtClean="0"/>
              <a:t>Entertainment and Events</a:t>
            </a:r>
          </a:p>
          <a:p>
            <a:r>
              <a:rPr lang="en-GB" dirty="0" smtClean="0"/>
              <a:t>Package Travel Directives</a:t>
            </a:r>
          </a:p>
          <a:p>
            <a:r>
              <a:rPr lang="en-GB" dirty="0" smtClean="0"/>
              <a:t>National minimum Wage</a:t>
            </a:r>
          </a:p>
          <a:p>
            <a:r>
              <a:rPr lang="en-GB" dirty="0" smtClean="0"/>
              <a:t>Include licenced premises </a:t>
            </a:r>
            <a:r>
              <a:rPr lang="en-GB" dirty="0" err="1" smtClean="0"/>
              <a:t>ie</a:t>
            </a:r>
            <a:r>
              <a:rPr lang="en-GB" dirty="0" smtClean="0"/>
              <a:t> hotels, clubs, pubs </a:t>
            </a:r>
          </a:p>
          <a:p>
            <a:pPr marL="0" indent="0">
              <a:buNone/>
            </a:pPr>
            <a:r>
              <a:rPr lang="en-GB" dirty="0" smtClean="0"/>
              <a:t>and Holiday Parks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Pink Book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4202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 smtClean="0">
                <a:solidFill>
                  <a:prstClr val="black"/>
                </a:solidFill>
              </a:rPr>
              <a:t>Premises Licence</a:t>
            </a:r>
          </a:p>
          <a:p>
            <a:pPr lvl="0"/>
            <a:r>
              <a:rPr lang="en-GB" dirty="0" smtClean="0">
                <a:solidFill>
                  <a:prstClr val="black"/>
                </a:solidFill>
              </a:rPr>
              <a:t>Personal Licence </a:t>
            </a:r>
            <a:endParaRPr lang="en-GB" dirty="0" smtClean="0">
              <a:solidFill>
                <a:prstClr val="black"/>
              </a:solidFill>
            </a:endParaRPr>
          </a:p>
          <a:p>
            <a:pPr lvl="0"/>
            <a:r>
              <a:rPr lang="en-GB" dirty="0" smtClean="0">
                <a:solidFill>
                  <a:prstClr val="black"/>
                </a:solidFill>
              </a:rPr>
              <a:t>TV </a:t>
            </a:r>
            <a:r>
              <a:rPr lang="en-GB" dirty="0">
                <a:solidFill>
                  <a:prstClr val="black"/>
                </a:solidFill>
              </a:rPr>
              <a:t>and copyright Licences</a:t>
            </a:r>
          </a:p>
          <a:p>
            <a:pPr lvl="0"/>
            <a:r>
              <a:rPr lang="en-GB" dirty="0">
                <a:solidFill>
                  <a:prstClr val="black"/>
                </a:solidFill>
              </a:rPr>
              <a:t>Building and planning</a:t>
            </a:r>
          </a:p>
          <a:p>
            <a:pPr lvl="0"/>
            <a:r>
              <a:rPr lang="en-GB" dirty="0">
                <a:solidFill>
                  <a:prstClr val="black"/>
                </a:solidFill>
              </a:rPr>
              <a:t>Signage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Licences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8418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908720"/>
            <a:ext cx="8784976" cy="5832648"/>
          </a:xfrm>
        </p:spPr>
        <p:txBody>
          <a:bodyPr>
            <a:normAutofit/>
          </a:bodyPr>
          <a:lstStyle/>
          <a:p>
            <a:r>
              <a:rPr lang="en-GB" sz="3400" dirty="0" smtClean="0"/>
              <a:t>Alcohol Legislation</a:t>
            </a:r>
          </a:p>
          <a:p>
            <a:r>
              <a:rPr lang="en-GB" sz="3400" dirty="0" smtClean="0"/>
              <a:t>Local Authority administration and enforcement</a:t>
            </a:r>
          </a:p>
          <a:p>
            <a:r>
              <a:rPr lang="en-GB" sz="3400" dirty="0" smtClean="0"/>
              <a:t>Licencing Committees</a:t>
            </a:r>
          </a:p>
          <a:p>
            <a:r>
              <a:rPr lang="en-GB" sz="3400" dirty="0" smtClean="0"/>
              <a:t>Local Authorities consult on their licencing policies every 3 years</a:t>
            </a:r>
          </a:p>
          <a:p>
            <a:r>
              <a:rPr lang="en-GB" sz="3400" dirty="0" smtClean="0"/>
              <a:t>Types of Licences – Hotels v bars, restaurants, clubs and holiday parks</a:t>
            </a:r>
          </a:p>
          <a:p>
            <a:endParaRPr lang="en-GB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36104"/>
          </a:xfrm>
        </p:spPr>
        <p:txBody>
          <a:bodyPr/>
          <a:lstStyle/>
          <a:p>
            <a:r>
              <a:rPr lang="en-GB" dirty="0" smtClean="0"/>
              <a:t>Alcohol Licences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0876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Clr>
                <a:srgbClr val="2DA2BF"/>
              </a:buClr>
            </a:pPr>
            <a:r>
              <a:rPr lang="en-GB" sz="2600" dirty="0" smtClean="0">
                <a:solidFill>
                  <a:prstClr val="black"/>
                </a:solidFill>
              </a:rPr>
              <a:t>Prevention </a:t>
            </a:r>
            <a:r>
              <a:rPr lang="en-GB" sz="2600" dirty="0">
                <a:solidFill>
                  <a:prstClr val="black"/>
                </a:solidFill>
              </a:rPr>
              <a:t>of Crime and Disorder</a:t>
            </a:r>
          </a:p>
          <a:p>
            <a:pPr lvl="0">
              <a:buClr>
                <a:srgbClr val="2DA2BF"/>
              </a:buClr>
            </a:pPr>
            <a:r>
              <a:rPr lang="en-GB" sz="2600" dirty="0">
                <a:solidFill>
                  <a:prstClr val="black"/>
                </a:solidFill>
              </a:rPr>
              <a:t>Prevention of Public Nuisances</a:t>
            </a:r>
          </a:p>
          <a:p>
            <a:pPr lvl="0">
              <a:buClr>
                <a:srgbClr val="2DA2BF"/>
              </a:buClr>
            </a:pPr>
            <a:r>
              <a:rPr lang="en-GB" sz="2600" dirty="0">
                <a:solidFill>
                  <a:prstClr val="black"/>
                </a:solidFill>
              </a:rPr>
              <a:t>Protection of Children from Harm</a:t>
            </a:r>
          </a:p>
          <a:p>
            <a:pPr lvl="0">
              <a:buClr>
                <a:srgbClr val="2DA2BF"/>
              </a:buClr>
            </a:pPr>
            <a:r>
              <a:rPr lang="en-GB" sz="2600" dirty="0">
                <a:solidFill>
                  <a:prstClr val="black"/>
                </a:solidFill>
              </a:rPr>
              <a:t>2003 Alcohol Licencing Act</a:t>
            </a:r>
          </a:p>
          <a:p>
            <a:pPr lvl="0">
              <a:buClr>
                <a:srgbClr val="2DA2BF"/>
              </a:buClr>
            </a:pPr>
            <a:r>
              <a:rPr lang="en-GB" sz="2600" dirty="0">
                <a:solidFill>
                  <a:prstClr val="black"/>
                </a:solidFill>
              </a:rPr>
              <a:t>Sale of Alcohol</a:t>
            </a:r>
          </a:p>
          <a:p>
            <a:pPr lvl="0">
              <a:buClr>
                <a:srgbClr val="2DA2BF"/>
              </a:buClr>
            </a:pPr>
            <a:r>
              <a:rPr lang="en-GB" sz="2600" dirty="0">
                <a:solidFill>
                  <a:prstClr val="black"/>
                </a:solidFill>
              </a:rPr>
              <a:t>Supply of alcohol by or on behalf of the club</a:t>
            </a:r>
          </a:p>
          <a:p>
            <a:pPr lvl="0">
              <a:buClr>
                <a:srgbClr val="2DA2BF"/>
              </a:buClr>
            </a:pPr>
            <a:r>
              <a:rPr lang="en-GB" sz="2600" dirty="0">
                <a:solidFill>
                  <a:prstClr val="black"/>
                </a:solidFill>
              </a:rPr>
              <a:t>Provision of regulated entertainment </a:t>
            </a:r>
          </a:p>
          <a:p>
            <a:pPr lvl="0">
              <a:buClr>
                <a:srgbClr val="2DA2BF"/>
              </a:buClr>
            </a:pPr>
            <a:r>
              <a:rPr lang="en-GB" sz="2600" dirty="0">
                <a:solidFill>
                  <a:prstClr val="black"/>
                </a:solidFill>
              </a:rPr>
              <a:t>Provision of late night refreshments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940966"/>
          </a:xfrm>
        </p:spPr>
        <p:txBody>
          <a:bodyPr>
            <a:normAutofit fontScale="90000"/>
          </a:bodyPr>
          <a:lstStyle/>
          <a:p>
            <a:pPr marL="365760" lvl="0" indent="-256032">
              <a:spcBef>
                <a:spcPts val="400"/>
              </a:spcBef>
            </a:pPr>
            <a:r>
              <a:rPr lang="en-GB" sz="6000" b="0" dirty="0">
                <a:solidFill>
                  <a:prstClr val="black"/>
                </a:solidFill>
                <a:effectLst/>
                <a:ea typeface="+mn-ea"/>
                <a:cs typeface="+mn-cs"/>
              </a:rPr>
              <a:t>Aims and Objectives </a:t>
            </a:r>
            <a:r>
              <a:rPr lang="en-GB" sz="2600" b="0" dirty="0">
                <a:solidFill>
                  <a:prstClr val="black"/>
                </a:solidFill>
                <a:effectLst/>
                <a:ea typeface="+mn-ea"/>
                <a:cs typeface="+mn-cs"/>
              </a:rPr>
              <a:t/>
            </a:r>
            <a:br>
              <a:rPr lang="en-GB" sz="2600" b="0" dirty="0">
                <a:solidFill>
                  <a:prstClr val="black"/>
                </a:solidFill>
                <a:effectLst/>
                <a:ea typeface="+mn-ea"/>
                <a:cs typeface="+mn-cs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1758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124744"/>
            <a:ext cx="8856984" cy="5616624"/>
          </a:xfrm>
        </p:spPr>
        <p:txBody>
          <a:bodyPr>
            <a:normAutofit/>
          </a:bodyPr>
          <a:lstStyle/>
          <a:p>
            <a:pPr lvl="0"/>
            <a:endParaRPr lang="en-GB" sz="2200" dirty="0" smtClean="0">
              <a:solidFill>
                <a:prstClr val="black"/>
              </a:solidFill>
            </a:endParaRPr>
          </a:p>
          <a:p>
            <a:pPr lvl="0"/>
            <a:r>
              <a:rPr lang="en-GB" sz="2200" dirty="0" smtClean="0">
                <a:solidFill>
                  <a:prstClr val="black"/>
                </a:solidFill>
              </a:rPr>
              <a:t>Entertainment </a:t>
            </a:r>
            <a:r>
              <a:rPr lang="en-GB" sz="2200" dirty="0">
                <a:solidFill>
                  <a:prstClr val="black"/>
                </a:solidFill>
              </a:rPr>
              <a:t>Licences</a:t>
            </a:r>
          </a:p>
          <a:p>
            <a:pPr lvl="0"/>
            <a:r>
              <a:rPr lang="en-GB" sz="2200" dirty="0">
                <a:solidFill>
                  <a:prstClr val="black"/>
                </a:solidFill>
              </a:rPr>
              <a:t>Live Music Licence Act </a:t>
            </a:r>
            <a:r>
              <a:rPr lang="en-GB" sz="2200" dirty="0" smtClean="0">
                <a:solidFill>
                  <a:prstClr val="black"/>
                </a:solidFill>
              </a:rPr>
              <a:t>2012</a:t>
            </a:r>
          </a:p>
          <a:p>
            <a:pPr lvl="0"/>
            <a:r>
              <a:rPr lang="en-GB" sz="2200" dirty="0" smtClean="0">
                <a:solidFill>
                  <a:prstClr val="black"/>
                </a:solidFill>
              </a:rPr>
              <a:t>Dancing as show or as an activity for customers to take part in</a:t>
            </a:r>
          </a:p>
          <a:p>
            <a:pPr lvl="0"/>
            <a:r>
              <a:rPr lang="en-GB" sz="2200" dirty="0" smtClean="0">
                <a:solidFill>
                  <a:prstClr val="black"/>
                </a:solidFill>
              </a:rPr>
              <a:t>Films</a:t>
            </a:r>
          </a:p>
          <a:p>
            <a:pPr lvl="0"/>
            <a:r>
              <a:rPr lang="en-GB" sz="2200" dirty="0" smtClean="0">
                <a:solidFill>
                  <a:prstClr val="black"/>
                </a:solidFill>
              </a:rPr>
              <a:t>Plays</a:t>
            </a:r>
          </a:p>
          <a:p>
            <a:pPr lvl="0"/>
            <a:r>
              <a:rPr lang="en-GB" sz="2200" dirty="0" smtClean="0">
                <a:solidFill>
                  <a:prstClr val="black"/>
                </a:solidFill>
              </a:rPr>
              <a:t>Indoor Sporting Events</a:t>
            </a:r>
          </a:p>
          <a:p>
            <a:pPr lvl="0"/>
            <a:r>
              <a:rPr lang="en-GB" sz="2200" dirty="0" smtClean="0">
                <a:solidFill>
                  <a:prstClr val="black"/>
                </a:solidFill>
              </a:rPr>
              <a:t>Music</a:t>
            </a:r>
          </a:p>
          <a:p>
            <a:pPr lvl="0"/>
            <a:r>
              <a:rPr lang="en-GB" sz="2200" dirty="0" smtClean="0">
                <a:solidFill>
                  <a:prstClr val="black"/>
                </a:solidFill>
              </a:rPr>
              <a:t>Live Music Act 2012</a:t>
            </a:r>
          </a:p>
          <a:p>
            <a:pPr lvl="0"/>
            <a:r>
              <a:rPr lang="en-GB" sz="2200" dirty="0" smtClean="0">
                <a:solidFill>
                  <a:prstClr val="black"/>
                </a:solidFill>
              </a:rPr>
              <a:t>Late night refreshments  (11pm-5pm) has to be a licenced activity</a:t>
            </a:r>
          </a:p>
          <a:p>
            <a:pPr lvl="0"/>
            <a:r>
              <a:rPr lang="en-GB" sz="2200" dirty="0" smtClean="0">
                <a:solidFill>
                  <a:prstClr val="black"/>
                </a:solidFill>
              </a:rPr>
              <a:t>50 </a:t>
            </a:r>
            <a:r>
              <a:rPr lang="en-GB" sz="2200" dirty="0" smtClean="0">
                <a:solidFill>
                  <a:prstClr val="black"/>
                </a:solidFill>
              </a:rPr>
              <a:t>people plus need door staff with licences</a:t>
            </a:r>
            <a:endParaRPr lang="en-GB" sz="2200" dirty="0">
              <a:solidFill>
                <a:prstClr val="black"/>
              </a:solidFill>
            </a:endParaRP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Entertainment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0509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23528" y="1700808"/>
            <a:ext cx="8496944" cy="4306483"/>
          </a:xfrm>
        </p:spPr>
        <p:txBody>
          <a:bodyPr>
            <a:noAutofit/>
          </a:bodyPr>
          <a:lstStyle/>
          <a:p>
            <a:pPr lvl="0">
              <a:buClr>
                <a:srgbClr val="2DA2BF"/>
              </a:buClr>
            </a:pPr>
            <a:r>
              <a:rPr lang="en-GB" sz="2400" dirty="0">
                <a:solidFill>
                  <a:prstClr val="black"/>
                </a:solidFill>
              </a:rPr>
              <a:t>Temporary Events Notices needed to hold one off licensable activities in unlicensed premises</a:t>
            </a:r>
          </a:p>
          <a:p>
            <a:pPr lvl="0">
              <a:buClr>
                <a:srgbClr val="2DA2BF"/>
              </a:buClr>
            </a:pPr>
            <a:r>
              <a:rPr lang="en-GB" sz="2400" dirty="0">
                <a:solidFill>
                  <a:prstClr val="black"/>
                </a:solidFill>
              </a:rPr>
              <a:t>Maximum 5 per year if no personal licence and 50 if you do</a:t>
            </a:r>
          </a:p>
          <a:p>
            <a:pPr lvl="0">
              <a:buClr>
                <a:srgbClr val="2DA2BF"/>
              </a:buClr>
            </a:pPr>
            <a:r>
              <a:rPr lang="en-GB" sz="2400" dirty="0">
                <a:solidFill>
                  <a:prstClr val="black"/>
                </a:solidFill>
              </a:rPr>
              <a:t>Maximum of 15 for any premises pa from Jan 2016</a:t>
            </a:r>
          </a:p>
          <a:p>
            <a:pPr lvl="0">
              <a:buClr>
                <a:srgbClr val="2DA2BF"/>
              </a:buClr>
            </a:pPr>
            <a:r>
              <a:rPr lang="en-GB" sz="2400" dirty="0">
                <a:solidFill>
                  <a:prstClr val="black"/>
                </a:solidFill>
              </a:rPr>
              <a:t>Each event can only last up to 96 hours to a maximum of 15 days pa</a:t>
            </a:r>
          </a:p>
          <a:p>
            <a:pPr lvl="0">
              <a:buClr>
                <a:srgbClr val="2DA2BF"/>
              </a:buClr>
            </a:pPr>
            <a:r>
              <a:rPr lang="en-GB" sz="2400" dirty="0">
                <a:solidFill>
                  <a:prstClr val="black"/>
                </a:solidFill>
              </a:rPr>
              <a:t>Maximum 499 people </a:t>
            </a:r>
          </a:p>
          <a:p>
            <a:pPr lvl="0">
              <a:buClr>
                <a:srgbClr val="2DA2BF"/>
              </a:buClr>
            </a:pPr>
            <a:r>
              <a:rPr lang="en-GB" sz="2400" dirty="0">
                <a:solidFill>
                  <a:prstClr val="black"/>
                </a:solidFill>
              </a:rPr>
              <a:t>At least 24 hours between events</a:t>
            </a:r>
          </a:p>
          <a:p>
            <a:endParaRPr lang="en-GB" sz="24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     Events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3254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038" y="980728"/>
            <a:ext cx="8229600" cy="4525963"/>
          </a:xfrm>
        </p:spPr>
        <p:txBody>
          <a:bodyPr/>
          <a:lstStyle/>
          <a:p>
            <a:endParaRPr lang="en-GB" dirty="0" smtClean="0"/>
          </a:p>
          <a:p>
            <a:r>
              <a:rPr lang="en-GB" dirty="0" smtClean="0"/>
              <a:t>Sale of Alcohol to Guest</a:t>
            </a:r>
          </a:p>
          <a:p>
            <a:r>
              <a:rPr lang="en-GB" dirty="0" smtClean="0"/>
              <a:t>Personal Licence – Previously renewed 10 yearly but now for life</a:t>
            </a:r>
          </a:p>
          <a:p>
            <a:r>
              <a:rPr lang="en-GB" dirty="0" smtClean="0"/>
              <a:t>Law – Personal Licence holder does not need to be present on the premises</a:t>
            </a:r>
          </a:p>
          <a:p>
            <a:r>
              <a:rPr lang="en-GB" dirty="0" smtClean="0"/>
              <a:t>Increase in Temp Events Licences from 12 to 15 pa from January 2016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 Regulation Act 2015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4428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European Directive – UK to implement</a:t>
            </a:r>
          </a:p>
          <a:p>
            <a:r>
              <a:rPr lang="en-GB" dirty="0" smtClean="0"/>
              <a:t>Combined products – 2 or more Tourism related product</a:t>
            </a:r>
          </a:p>
          <a:p>
            <a:r>
              <a:rPr lang="en-GB" dirty="0" smtClean="0"/>
              <a:t>European Law</a:t>
            </a:r>
          </a:p>
          <a:p>
            <a:r>
              <a:rPr lang="en-GB" dirty="0" smtClean="0"/>
              <a:t>May include dinner out packages, activities or travel</a:t>
            </a:r>
          </a:p>
          <a:p>
            <a:r>
              <a:rPr lang="en-GB" dirty="0" smtClean="0"/>
              <a:t>Monies taken must be held in Trust  or bonded until guest leaves</a:t>
            </a:r>
          </a:p>
          <a:p>
            <a:r>
              <a:rPr lang="en-GB" dirty="0" smtClean="0"/>
              <a:t>Establishment will be legally responsible for the package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Package Travel Directive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1790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If accommodation purchased along with another tourism service that is not travel or car hire a package is not formed if –</a:t>
            </a:r>
          </a:p>
          <a:p>
            <a:r>
              <a:rPr lang="en-GB" dirty="0" smtClean="0"/>
              <a:t>The other tourism service is not a significant proportion of the value of the combination and does not represent an essential factor of the combination</a:t>
            </a:r>
          </a:p>
          <a:p>
            <a:r>
              <a:rPr lang="en-GB" dirty="0" smtClean="0"/>
              <a:t>Or</a:t>
            </a:r>
          </a:p>
          <a:p>
            <a:r>
              <a:rPr lang="en-GB" dirty="0" smtClean="0"/>
              <a:t>The Tourism Service is selected and purchased after the customer arrives at the accommodation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Package Exclusions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7681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62</TotalTime>
  <Words>476</Words>
  <Application>Microsoft Office PowerPoint</Application>
  <PresentationFormat>On-screen Show (4:3)</PresentationFormat>
  <Paragraphs>75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Concourse</vt:lpstr>
      <vt:lpstr>Hospitality Legislation</vt:lpstr>
      <vt:lpstr>Hotel Proprietors Act 1956</vt:lpstr>
      <vt:lpstr>Pink Book</vt:lpstr>
      <vt:lpstr>Licences</vt:lpstr>
      <vt:lpstr>Alcohol Licences</vt:lpstr>
      <vt:lpstr>Aims and Objectives  </vt:lpstr>
      <vt:lpstr>            Entertainment</vt:lpstr>
      <vt:lpstr>                    Events</vt:lpstr>
      <vt:lpstr>De Regulation Act 2015</vt:lpstr>
      <vt:lpstr>Package Travel Directive</vt:lpstr>
      <vt:lpstr>Package Exclusions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Tablet8</dc:creator>
  <cp:lastModifiedBy>Administrator</cp:lastModifiedBy>
  <cp:revision>8</cp:revision>
  <dcterms:created xsi:type="dcterms:W3CDTF">2015-10-07T17:10:51Z</dcterms:created>
  <dcterms:modified xsi:type="dcterms:W3CDTF">2015-10-12T08:29:45Z</dcterms:modified>
</cp:coreProperties>
</file>