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59" r:id="rId5"/>
    <p:sldId id="260" r:id="rId6"/>
    <p:sldId id="266" r:id="rId7"/>
    <p:sldId id="261" r:id="rId8"/>
    <p:sldId id="262" r:id="rId9"/>
    <p:sldId id="263" r:id="rId10"/>
    <p:sldId id="264" r:id="rId11"/>
    <p:sldId id="268" r:id="rId12"/>
    <p:sldId id="265"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821"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13" Type="http://schemas.openxmlformats.org/officeDocument/2006/relationships/slide" Target="slides/slide12.xml" /><Relationship Id="rId18" Type="http://schemas.openxmlformats.org/officeDocument/2006/relationships/theme" Target="theme/theme1.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viewProps" Target="viewProps.xml" /><Relationship Id="rId2" Type="http://schemas.openxmlformats.org/officeDocument/2006/relationships/slide" Target="slides/slide1.xml" /><Relationship Id="rId16" Type="http://schemas.openxmlformats.org/officeDocument/2006/relationships/presProps" Target="presProps.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5" Type="http://schemas.openxmlformats.org/officeDocument/2006/relationships/slide" Target="slides/slide4.xml" /><Relationship Id="rId15" Type="http://schemas.openxmlformats.org/officeDocument/2006/relationships/notesMaster" Target="notesMasters/notesMaster1.xml" /><Relationship Id="rId10" Type="http://schemas.openxmlformats.org/officeDocument/2006/relationships/slide" Target="slides/slide9.xml" /><Relationship Id="rId19" Type="http://schemas.openxmlformats.org/officeDocument/2006/relationships/tableStyles" Target="tableStyle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7207DF-0E55-446A-8164-1616C4B41B92}" type="datetimeFigureOut">
              <a:rPr lang="en-GB" smtClean="0"/>
              <a:t>26/03/2022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C8DCDD-8D4E-4469-8A1A-A026F3913DC6}" type="slidenum">
              <a:rPr lang="en-GB" smtClean="0"/>
              <a:t>‹#›</a:t>
            </a:fld>
            <a:endParaRPr lang="en-GB"/>
          </a:p>
        </p:txBody>
      </p:sp>
    </p:spTree>
    <p:extLst>
      <p:ext uri="{BB962C8B-B14F-4D97-AF65-F5344CB8AC3E}">
        <p14:creationId xmlns:p14="http://schemas.microsoft.com/office/powerpoint/2010/main" val="2388135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t>Bill Gates (Microsoft Founder 1) </a:t>
            </a:r>
            <a:endParaRPr lang="en-GB" dirty="0"/>
          </a:p>
          <a:p>
            <a:r>
              <a:rPr lang="en-GB" dirty="0"/>
              <a:t>Paul Allen ( Microsoft Founder 2)</a:t>
            </a:r>
          </a:p>
        </p:txBody>
      </p:sp>
      <p:sp>
        <p:nvSpPr>
          <p:cNvPr id="4" name="Slide Number Placeholder 3"/>
          <p:cNvSpPr>
            <a:spLocks noGrp="1"/>
          </p:cNvSpPr>
          <p:nvPr>
            <p:ph type="sldNum" sz="quarter" idx="5"/>
          </p:nvPr>
        </p:nvSpPr>
        <p:spPr/>
        <p:txBody>
          <a:bodyPr/>
          <a:lstStyle/>
          <a:p>
            <a:fld id="{D1C8DCDD-8D4E-4469-8A1A-A026F3913DC6}" type="slidenum">
              <a:rPr lang="en-GB" smtClean="0"/>
              <a:t>6</a:t>
            </a:fld>
            <a:endParaRPr lang="en-GB"/>
          </a:p>
        </p:txBody>
      </p:sp>
    </p:spTree>
    <p:extLst>
      <p:ext uri="{BB962C8B-B14F-4D97-AF65-F5344CB8AC3E}">
        <p14:creationId xmlns:p14="http://schemas.microsoft.com/office/powerpoint/2010/main" val="23143880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8878B-FCE7-45DA-BA2D-365315F8300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FED7BAE-B2C7-4922-B1D8-49020A244E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175E63-3FCB-47C3-AE69-195F48088C47}"/>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5" name="Footer Placeholder 4">
            <a:extLst>
              <a:ext uri="{FF2B5EF4-FFF2-40B4-BE49-F238E27FC236}">
                <a16:creationId xmlns:a16="http://schemas.microsoft.com/office/drawing/2014/main" id="{763B2DE3-408F-420E-B67F-2147A2B01B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FE7DBDA-12DA-42E7-950B-9D93E3C2EEE9}"/>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8328018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12152C-5A94-4190-B050-3B8C0A52F6A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CF87BD-93E3-4296-B198-A860EA5E747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B079C3-5DEE-4F92-BD3A-C3B1B515B09A}"/>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5" name="Footer Placeholder 4">
            <a:extLst>
              <a:ext uri="{FF2B5EF4-FFF2-40B4-BE49-F238E27FC236}">
                <a16:creationId xmlns:a16="http://schemas.microsoft.com/office/drawing/2014/main" id="{8D670DE9-808A-4C78-A85D-338F37B614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E703E3-6104-44F6-8877-27A8D9332D0D}"/>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59193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7D530-8139-4F0E-AC3A-0D7BF07481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1609440-0B5C-40A1-83E7-FA989BAB34C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54AC4BE-EBE6-4EB2-9E91-DC4868BC912D}"/>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5" name="Footer Placeholder 4">
            <a:extLst>
              <a:ext uri="{FF2B5EF4-FFF2-40B4-BE49-F238E27FC236}">
                <a16:creationId xmlns:a16="http://schemas.microsoft.com/office/drawing/2014/main" id="{CF0F34ED-3898-4461-868F-E71D2412C7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0BC023-89B0-4966-8549-3150049BB18D}"/>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2523930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6C552-F8FC-44B4-B7C7-97538480B5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1B7C1D3-BA96-4E89-9692-7685FEC38C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75A48F2-85C9-4ABF-85A9-858FDB77B47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EFC7B73-ECA0-44D2-86FD-5A787514E66A}"/>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6" name="Footer Placeholder 5">
            <a:extLst>
              <a:ext uri="{FF2B5EF4-FFF2-40B4-BE49-F238E27FC236}">
                <a16:creationId xmlns:a16="http://schemas.microsoft.com/office/drawing/2014/main" id="{8228199E-32A1-4A5D-A549-2F7C44BBE42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1DE945-AED0-4D50-9D51-4D1AE5B6C1DF}"/>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66824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BAF7E-16BB-4DC1-9822-71BCB6A64AE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7C61AAB-FEB2-4D68-8E30-3C97FCE9F4F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5F0E88A-95C5-4EBC-8E96-84C96AAC4EE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6DD2E54-7A4F-4E65-9679-31D64B632AD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D5B1272-2818-41A0-A50F-184DF0E40A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B4B1381-5B90-4E08-A621-667D9F4AD294}"/>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8" name="Footer Placeholder 7">
            <a:extLst>
              <a:ext uri="{FF2B5EF4-FFF2-40B4-BE49-F238E27FC236}">
                <a16:creationId xmlns:a16="http://schemas.microsoft.com/office/drawing/2014/main" id="{698174C8-12B1-4C9A-8157-652EB34B43B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FEF1D70-489A-4677-B36A-9E627A82DFF1}"/>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91055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5CCF1-D397-45C0-BEDF-A4E212C4310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6D7B5BC-9260-4DC5-B614-9A86917F754F}"/>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4" name="Footer Placeholder 3">
            <a:extLst>
              <a:ext uri="{FF2B5EF4-FFF2-40B4-BE49-F238E27FC236}">
                <a16:creationId xmlns:a16="http://schemas.microsoft.com/office/drawing/2014/main" id="{4A6FFCF6-C5A2-433F-8526-07FD649109C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4E7035A-8DEA-42CA-B56E-9036B2E0D381}"/>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3021970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A0E6074-B6FB-449F-A7DF-07F6B33537B0}"/>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3" name="Footer Placeholder 2">
            <a:extLst>
              <a:ext uri="{FF2B5EF4-FFF2-40B4-BE49-F238E27FC236}">
                <a16:creationId xmlns:a16="http://schemas.microsoft.com/office/drawing/2014/main" id="{840A4723-3CAC-452E-829E-DD79D233A87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F6D9262-32BD-4441-925A-43CF7F1BFB78}"/>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20292147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CDA20-C507-474C-B446-7C0AB11BEE3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1C50182-5FD1-4BC8-AADD-AD2E43EA4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38AEDCB-E695-40B6-B7F8-68853BB02E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49E6563-A357-4563-9199-09CA572F0040}"/>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6" name="Footer Placeholder 5">
            <a:extLst>
              <a:ext uri="{FF2B5EF4-FFF2-40B4-BE49-F238E27FC236}">
                <a16:creationId xmlns:a16="http://schemas.microsoft.com/office/drawing/2014/main" id="{A2FD6C32-CF75-46F1-AF7F-C80C07D4925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B68E737-EADD-41BB-BC28-2736C0C08198}"/>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4058294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74EB9C-5A65-40AC-B38F-93BEA4DC2D4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930255-C5BA-4A8D-A3F0-4A17A07CD7E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51F0D5C-441B-4508-80D9-FF055261CE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9C5E260-ABB5-482D-8EAC-9586D79B6C73}"/>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6" name="Footer Placeholder 5">
            <a:extLst>
              <a:ext uri="{FF2B5EF4-FFF2-40B4-BE49-F238E27FC236}">
                <a16:creationId xmlns:a16="http://schemas.microsoft.com/office/drawing/2014/main" id="{9919A93E-FA9B-4600-B8AD-A75D14648C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C2AA89C-435A-4191-8D63-449866286554}"/>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29819931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B55A4-BFE6-445D-9139-283FFD4FA5D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2E68E7-8231-43D6-B3FF-E5360C46BD1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A1E5F1-89BC-4962-8FDD-BA8F97556358}"/>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5" name="Footer Placeholder 4">
            <a:extLst>
              <a:ext uri="{FF2B5EF4-FFF2-40B4-BE49-F238E27FC236}">
                <a16:creationId xmlns:a16="http://schemas.microsoft.com/office/drawing/2014/main" id="{ACEE6719-605D-4ABA-B4A1-AAD6C296B9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149100-C06B-4572-8FBD-4EFC269F9958}"/>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36627654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0E5B0EC-39AC-4FF3-BB95-154EEF5AF53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E888A3-A2CF-4ED4-86AB-1224579E1B2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8298085-28D6-4CBC-BC5D-506CAB37E6AA}"/>
              </a:ext>
            </a:extLst>
          </p:cNvPr>
          <p:cNvSpPr>
            <a:spLocks noGrp="1"/>
          </p:cNvSpPr>
          <p:nvPr>
            <p:ph type="dt" sz="half" idx="10"/>
          </p:nvPr>
        </p:nvSpPr>
        <p:spPr/>
        <p:txBody>
          <a:bodyPr/>
          <a:lstStyle/>
          <a:p>
            <a:fld id="{61834371-5E7F-4E9B-8C62-86B65BF7F399}" type="datetimeFigureOut">
              <a:rPr lang="en-GB" smtClean="0"/>
              <a:t>26/03/2022</a:t>
            </a:fld>
            <a:endParaRPr lang="en-GB"/>
          </a:p>
        </p:txBody>
      </p:sp>
      <p:sp>
        <p:nvSpPr>
          <p:cNvPr id="5" name="Footer Placeholder 4">
            <a:extLst>
              <a:ext uri="{FF2B5EF4-FFF2-40B4-BE49-F238E27FC236}">
                <a16:creationId xmlns:a16="http://schemas.microsoft.com/office/drawing/2014/main" id="{2C98647B-49F3-459C-99ED-F720293C57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F37F32-65B5-4382-85E6-553C2F1AA42A}"/>
              </a:ext>
            </a:extLst>
          </p:cNvPr>
          <p:cNvSpPr>
            <a:spLocks noGrp="1"/>
          </p:cNvSpPr>
          <p:nvPr>
            <p:ph type="sldNum" sz="quarter" idx="12"/>
          </p:nvPr>
        </p:nvSpPr>
        <p:spPr/>
        <p:txBody>
          <a:bodyPr/>
          <a:lstStyle/>
          <a:p>
            <a:fld id="{2E8A3DDD-CA66-410D-9807-B2E917521F1F}" type="slidenum">
              <a:rPr lang="en-GB" smtClean="0"/>
              <a:t>‹#›</a:t>
            </a:fld>
            <a:endParaRPr lang="en-GB"/>
          </a:p>
        </p:txBody>
      </p:sp>
    </p:spTree>
    <p:extLst>
      <p:ext uri="{BB962C8B-B14F-4D97-AF65-F5344CB8AC3E}">
        <p14:creationId xmlns:p14="http://schemas.microsoft.com/office/powerpoint/2010/main" val="27419951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E6F801-A504-4A82-A224-008474A79D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342A881-DFCD-4C89-AF56-EF483D8E14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03FEE5-D1DF-43FE-B7CB-5D6D56A42DB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834371-5E7F-4E9B-8C62-86B65BF7F399}" type="datetimeFigureOut">
              <a:rPr lang="en-GB" smtClean="0"/>
              <a:t>26/03/2022</a:t>
            </a:fld>
            <a:endParaRPr lang="en-GB"/>
          </a:p>
        </p:txBody>
      </p:sp>
      <p:sp>
        <p:nvSpPr>
          <p:cNvPr id="5" name="Footer Placeholder 4">
            <a:extLst>
              <a:ext uri="{FF2B5EF4-FFF2-40B4-BE49-F238E27FC236}">
                <a16:creationId xmlns:a16="http://schemas.microsoft.com/office/drawing/2014/main" id="{D0333FD4-F199-450B-8017-C96ED1AF338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4ED07AE-44BB-4803-9346-6421982E7CC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A3DDD-CA66-410D-9807-B2E917521F1F}" type="slidenum">
              <a:rPr lang="en-GB" smtClean="0"/>
              <a:t>‹#›</a:t>
            </a:fld>
            <a:endParaRPr lang="en-GB"/>
          </a:p>
        </p:txBody>
      </p:sp>
    </p:spTree>
    <p:extLst>
      <p:ext uri="{BB962C8B-B14F-4D97-AF65-F5344CB8AC3E}">
        <p14:creationId xmlns:p14="http://schemas.microsoft.com/office/powerpoint/2010/main" val="20090269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3" Type="http://schemas.openxmlformats.org/officeDocument/2006/relationships/image" Target="../media/image3.svg" /><Relationship Id="rId2" Type="http://schemas.openxmlformats.org/officeDocument/2006/relationships/image" Target="../media/image2.pn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2" Type="http://schemas.openxmlformats.org/officeDocument/2006/relationships/image" Target="../media/image4.jpg" /><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 /><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8.xml.rels><?xml version="1.0" encoding="UTF-8" standalone="yes"?>
<Relationships xmlns="http://schemas.openxmlformats.org/package/2006/relationships"><Relationship Id="rId2" Type="http://schemas.openxmlformats.org/officeDocument/2006/relationships/image" Target="../media/image5.png" /><Relationship Id="rId1" Type="http://schemas.openxmlformats.org/officeDocument/2006/relationships/slideLayout" Target="../slideLayouts/slideLayout2.xml" /></Relationships>
</file>

<file path=ppt/slides/_rels/slide9.xml.rels><?xml version="1.0" encoding="UTF-8" standalone="yes"?>
<Relationships xmlns="http://schemas.openxmlformats.org/package/2006/relationships"><Relationship Id="rId2" Type="http://schemas.openxmlformats.org/officeDocument/2006/relationships/image" Target="../media/image6.jpeg" /><Relationship Id="rId1" Type="http://schemas.openxmlformats.org/officeDocument/2006/relationships/slideLayout" Target="../slideLayouts/slideLayout2.xml" /></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3.xml.rels><?xml version="1.0" encoding="UTF-8" standalone="yes"?>
<Relationships xmlns="http://schemas.openxmlformats.org/package/2006/relationships"><Relationship Id="rId2" Type="http://schemas.openxmlformats.org/officeDocument/2006/relationships/image" Target="../media/image7.jpg" /><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16">
            <a:extLst>
              <a:ext uri="{FF2B5EF4-FFF2-40B4-BE49-F238E27FC236}">
                <a16:creationId xmlns:a16="http://schemas.microsoft.com/office/drawing/2014/main" id="{B9D7E975-9161-4F2D-AC53-69E1912F6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 yellow&#10;&#10;Description automatically generated">
            <a:extLst>
              <a:ext uri="{FF2B5EF4-FFF2-40B4-BE49-F238E27FC236}">
                <a16:creationId xmlns:a16="http://schemas.microsoft.com/office/drawing/2014/main" id="{EFE4CAB1-8BAB-46B9-B66E-C05F5B2B37D7}"/>
              </a:ext>
            </a:extLst>
          </p:cNvPr>
          <p:cNvPicPr>
            <a:picLocks noChangeAspect="1"/>
          </p:cNvPicPr>
          <p:nvPr/>
        </p:nvPicPr>
        <p:blipFill rotWithShape="1">
          <a:blip r:embed="rId2">
            <a:extLst>
              <a:ext uri="{28A0092B-C50C-407E-A947-70E740481C1C}">
                <a14:useLocalDpi xmlns:a14="http://schemas.microsoft.com/office/drawing/2010/main" val="0"/>
              </a:ext>
            </a:extLst>
          </a:blip>
          <a:srcRect b="2309"/>
          <a:stretch/>
        </p:blipFill>
        <p:spPr>
          <a:xfrm>
            <a:off x="621675" y="623275"/>
            <a:ext cx="4032621" cy="5607882"/>
          </a:xfrm>
          <a:prstGeom prst="rect">
            <a:avLst/>
          </a:prstGeom>
        </p:spPr>
      </p:pic>
      <p:sp>
        <p:nvSpPr>
          <p:cNvPr id="26" name="Right Triangle 18">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20">
            <a:extLst>
              <a:ext uri="{FF2B5EF4-FFF2-40B4-BE49-F238E27FC236}">
                <a16:creationId xmlns:a16="http://schemas.microsoft.com/office/drawing/2014/main" id="{463E6235-1649-4B47-9862-4026FC473B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4989" y="623275"/>
            <a:ext cx="6581837"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ECFCEB1-34EB-40FC-8EA6-3016385DC7EA}"/>
              </a:ext>
            </a:extLst>
          </p:cNvPr>
          <p:cNvSpPr>
            <a:spLocks noGrp="1"/>
          </p:cNvSpPr>
          <p:nvPr>
            <p:ph type="ctrTitle"/>
          </p:nvPr>
        </p:nvSpPr>
        <p:spPr>
          <a:xfrm>
            <a:off x="5450209" y="1056640"/>
            <a:ext cx="5799947" cy="3494398"/>
          </a:xfrm>
        </p:spPr>
        <p:txBody>
          <a:bodyPr anchor="b">
            <a:normAutofit/>
          </a:bodyPr>
          <a:lstStyle/>
          <a:p>
            <a:pPr algn="l"/>
            <a:r>
              <a:rPr lang="en-GB" sz="4400"/>
              <a:t>Presentation-Strategies for effective communication in a business setting</a:t>
            </a:r>
          </a:p>
        </p:txBody>
      </p:sp>
      <p:sp>
        <p:nvSpPr>
          <p:cNvPr id="3" name="Subtitle 2">
            <a:extLst>
              <a:ext uri="{FF2B5EF4-FFF2-40B4-BE49-F238E27FC236}">
                <a16:creationId xmlns:a16="http://schemas.microsoft.com/office/drawing/2014/main" id="{D2A7854D-7279-4C54-9F7F-306BCF3AC043}"/>
              </a:ext>
            </a:extLst>
          </p:cNvPr>
          <p:cNvSpPr>
            <a:spLocks noGrp="1"/>
          </p:cNvSpPr>
          <p:nvPr>
            <p:ph type="subTitle" idx="1"/>
          </p:nvPr>
        </p:nvSpPr>
        <p:spPr>
          <a:xfrm>
            <a:off x="5450210" y="4582814"/>
            <a:ext cx="4041454" cy="1312657"/>
          </a:xfrm>
        </p:spPr>
        <p:txBody>
          <a:bodyPr anchor="t">
            <a:normAutofit/>
          </a:bodyPr>
          <a:lstStyle/>
          <a:p>
            <a:pPr algn="l"/>
            <a:r>
              <a:rPr lang="en-GB" sz="1300" dirty="0"/>
              <a:t>BMSW4002 Effective Teamworking and Communication</a:t>
            </a:r>
          </a:p>
          <a:p>
            <a:pPr algn="l"/>
            <a:r>
              <a:rPr lang="en-GB" sz="1300" dirty="0" err="1"/>
              <a:t>Sanda</a:t>
            </a:r>
            <a:r>
              <a:rPr lang="en-GB" sz="1300" dirty="0"/>
              <a:t> Eugen Bogdan Student ID: </a:t>
            </a:r>
            <a:r>
              <a:rPr lang="en-GB" sz="1400" dirty="0"/>
              <a:t>2108537</a:t>
            </a:r>
            <a:endParaRPr lang="en-GB" sz="1300" dirty="0"/>
          </a:p>
          <a:p>
            <a:pPr algn="l"/>
            <a:r>
              <a:rPr lang="en-GB" sz="1300" dirty="0" err="1"/>
              <a:t>Visan</a:t>
            </a:r>
            <a:r>
              <a:rPr lang="en-GB" sz="1300" dirty="0"/>
              <a:t> Bianca Elena Student ID: </a:t>
            </a:r>
            <a:r>
              <a:rPr lang="en-GB" sz="1400" dirty="0"/>
              <a:t>2108538</a:t>
            </a:r>
            <a:endParaRPr lang="en-GB" sz="1300" dirty="0"/>
          </a:p>
          <a:p>
            <a:pPr algn="l"/>
            <a:r>
              <a:rPr lang="en-GB" sz="1300" dirty="0" err="1"/>
              <a:t>Baltaret</a:t>
            </a:r>
            <a:r>
              <a:rPr lang="en-GB" sz="1300" dirty="0"/>
              <a:t> Nicoleta Student ID: 2107487</a:t>
            </a:r>
          </a:p>
        </p:txBody>
      </p:sp>
    </p:spTree>
    <p:extLst>
      <p:ext uri="{BB962C8B-B14F-4D97-AF65-F5344CB8AC3E}">
        <p14:creationId xmlns:p14="http://schemas.microsoft.com/office/powerpoint/2010/main" val="3646756422"/>
      </p:ext>
    </p:extLst>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7942995-B07F-4636-9A06-C6A104B260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E0B146-D0AD-40A7-9C57-115843AA6D6C}"/>
              </a:ext>
            </a:extLst>
          </p:cNvPr>
          <p:cNvSpPr>
            <a:spLocks noGrp="1"/>
          </p:cNvSpPr>
          <p:nvPr>
            <p:ph type="title"/>
          </p:nvPr>
        </p:nvSpPr>
        <p:spPr>
          <a:xfrm>
            <a:off x="1113810" y="2960716"/>
            <a:ext cx="4036334" cy="2387600"/>
          </a:xfrm>
        </p:spPr>
        <p:txBody>
          <a:bodyPr vert="horz" lIns="91440" tIns="45720" rIns="91440" bIns="45720" rtlCol="0" anchor="t">
            <a:normAutofit/>
          </a:bodyPr>
          <a:lstStyle/>
          <a:p>
            <a:r>
              <a:rPr lang="en-US" sz="5400" kern="1200">
                <a:solidFill>
                  <a:schemeClr val="tx1"/>
                </a:solidFill>
                <a:latin typeface="+mj-lt"/>
                <a:ea typeface="+mj-ea"/>
                <a:cs typeface="+mj-cs"/>
              </a:rPr>
              <a:t>Table of content</a:t>
            </a:r>
          </a:p>
        </p:txBody>
      </p:sp>
      <p:grpSp>
        <p:nvGrpSpPr>
          <p:cNvPr id="11" name="Group 10">
            <a:extLst>
              <a:ext uri="{FF2B5EF4-FFF2-40B4-BE49-F238E27FC236}">
                <a16:creationId xmlns:a16="http://schemas.microsoft.com/office/drawing/2014/main" id="{032D8612-31EB-44CF-A1D0-14FD4C7054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84992"/>
            <a:ext cx="731521" cy="673460"/>
            <a:chOff x="3940602" y="308034"/>
            <a:chExt cx="2116791" cy="3428999"/>
          </a:xfrm>
          <a:solidFill>
            <a:schemeClr val="accent4"/>
          </a:solidFill>
        </p:grpSpPr>
        <p:sp>
          <p:nvSpPr>
            <p:cNvPr id="12" name="Rectangle 11">
              <a:extLst>
                <a:ext uri="{FF2B5EF4-FFF2-40B4-BE49-F238E27FC236}">
                  <a16:creationId xmlns:a16="http://schemas.microsoft.com/office/drawing/2014/main" id="{F19A4A0F-1B59-4DB0-9764-D10936E987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6" name="Rectangle 15">
            <a:extLst>
              <a:ext uri="{FF2B5EF4-FFF2-40B4-BE49-F238E27FC236}">
                <a16:creationId xmlns:a16="http://schemas.microsoft.com/office/drawing/2014/main" id="{B81933D1-5615-42C7-9C0B-4EB7105CCE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391886"/>
            <a:ext cx="6009366" cy="601707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4" name="Table 4">
            <a:extLst>
              <a:ext uri="{FF2B5EF4-FFF2-40B4-BE49-F238E27FC236}">
                <a16:creationId xmlns:a16="http://schemas.microsoft.com/office/drawing/2014/main" id="{92E8870E-9F80-4D97-A1B4-827B98FBBA40}"/>
              </a:ext>
            </a:extLst>
          </p:cNvPr>
          <p:cNvGraphicFramePr>
            <a:graphicFrameLocks noGrp="1"/>
          </p:cNvGraphicFramePr>
          <p:nvPr>
            <p:ph idx="1"/>
            <p:extLst>
              <p:ext uri="{D42A27DB-BD31-4B8C-83A1-F6EECF244321}">
                <p14:modId xmlns:p14="http://schemas.microsoft.com/office/powerpoint/2010/main" val="1517941319"/>
              </p:ext>
            </p:extLst>
          </p:nvPr>
        </p:nvGraphicFramePr>
        <p:xfrm>
          <a:off x="5922492" y="759211"/>
          <a:ext cx="5536001" cy="5280828"/>
        </p:xfrm>
        <a:graphic>
          <a:graphicData uri="http://schemas.openxmlformats.org/drawingml/2006/table">
            <a:tbl>
              <a:tblPr firstRow="1" bandRow="1">
                <a:noFill/>
                <a:tableStyleId>{5940675A-B579-460E-94D1-54222C63F5DA}</a:tableStyleId>
              </a:tblPr>
              <a:tblGrid>
                <a:gridCol w="3947239">
                  <a:extLst>
                    <a:ext uri="{9D8B030D-6E8A-4147-A177-3AD203B41FA5}">
                      <a16:colId xmlns:a16="http://schemas.microsoft.com/office/drawing/2014/main" val="3249764334"/>
                    </a:ext>
                  </a:extLst>
                </a:gridCol>
                <a:gridCol w="1588762">
                  <a:extLst>
                    <a:ext uri="{9D8B030D-6E8A-4147-A177-3AD203B41FA5}">
                      <a16:colId xmlns:a16="http://schemas.microsoft.com/office/drawing/2014/main" val="3147920630"/>
                    </a:ext>
                  </a:extLst>
                </a:gridCol>
              </a:tblGrid>
              <a:tr h="428176">
                <a:tc>
                  <a:txBody>
                    <a:bodyPr/>
                    <a:lstStyle/>
                    <a:p>
                      <a:r>
                        <a:rPr lang="en-GB" sz="1300" b="1" cap="all" spc="60">
                          <a:solidFill>
                            <a:schemeClr val="tx1"/>
                          </a:solidFill>
                        </a:rPr>
                        <a:t>Introduction</a:t>
                      </a:r>
                    </a:p>
                  </a:txBody>
                  <a:tcPr marL="97313" marR="97313" marT="97313" marB="97313" anchor="b">
                    <a:lnL w="12700" cmpd="sng">
                      <a:noFill/>
                    </a:lnL>
                    <a:lnR w="12700" cmpd="sng">
                      <a:noFill/>
                    </a:lnR>
                    <a:lnT w="12700" cmpd="sng">
                      <a:noFill/>
                    </a:lnT>
                    <a:lnB w="38100" cmpd="sng">
                      <a:noFill/>
                    </a:lnB>
                    <a:noFill/>
                  </a:tcPr>
                </a:tc>
                <a:tc>
                  <a:txBody>
                    <a:bodyPr/>
                    <a:lstStyle/>
                    <a:p>
                      <a:r>
                        <a:rPr lang="en-GB" sz="1300" b="1" cap="all" spc="60">
                          <a:solidFill>
                            <a:schemeClr val="tx1"/>
                          </a:solidFill>
                        </a:rPr>
                        <a:t>Slide 3</a:t>
                      </a:r>
                    </a:p>
                  </a:txBody>
                  <a:tcPr marL="97313" marR="97313" marT="97313" marB="97313" anchor="b">
                    <a:lnL w="12700" cmpd="sng">
                      <a:noFill/>
                    </a:lnL>
                    <a:lnR w="12700" cmpd="sng">
                      <a:noFill/>
                    </a:lnR>
                    <a:lnT w="12700" cmpd="sng">
                      <a:noFill/>
                    </a:lnT>
                    <a:lnB w="38100" cmpd="sng">
                      <a:noFill/>
                    </a:lnB>
                    <a:noFill/>
                  </a:tcPr>
                </a:tc>
                <a:extLst>
                  <a:ext uri="{0D108BD9-81ED-4DB2-BD59-A6C34878D82A}">
                    <a16:rowId xmlns:a16="http://schemas.microsoft.com/office/drawing/2014/main" val="3465651515"/>
                  </a:ext>
                </a:extLst>
              </a:tr>
              <a:tr h="963394">
                <a:tc>
                  <a:txBody>
                    <a:bodyPr/>
                    <a:lstStyle/>
                    <a:p>
                      <a:r>
                        <a:rPr lang="en-GB" sz="1700" cap="none" spc="0">
                          <a:solidFill>
                            <a:schemeClr val="tx1"/>
                          </a:solidFill>
                        </a:rPr>
                        <a:t>The benefits of effective communication for Microsoft business process</a:t>
                      </a:r>
                    </a:p>
                  </a:txBody>
                  <a:tcPr marL="97313" marR="97313" marT="48656" marB="97313">
                    <a:lnL w="12700" cap="flat" cmpd="sng" algn="ctr">
                      <a:solidFill>
                        <a:schemeClr val="tx1"/>
                      </a:solidFill>
                      <a:prstDash val="solid"/>
                    </a:lnL>
                    <a:lnR w="12700" cmpd="sng">
                      <a:noFill/>
                      <a:prstDash val="solid"/>
                    </a:lnR>
                    <a:lnT w="38100" cmpd="sng">
                      <a:noFill/>
                    </a:lnT>
                    <a:lnB w="12700" cmpd="sng">
                      <a:noFill/>
                      <a:prstDash val="solid"/>
                    </a:lnB>
                    <a:noFill/>
                  </a:tcPr>
                </a:tc>
                <a:tc>
                  <a:txBody>
                    <a:bodyPr/>
                    <a:lstStyle/>
                    <a:p>
                      <a:r>
                        <a:rPr lang="en-GB" sz="1700" cap="none" spc="0">
                          <a:solidFill>
                            <a:schemeClr val="tx1"/>
                          </a:solidFill>
                        </a:rPr>
                        <a:t>Slide 4</a:t>
                      </a:r>
                    </a:p>
                  </a:txBody>
                  <a:tcPr marL="97313" marR="97313" marT="48656" marB="97313">
                    <a:lnL w="12700" cmpd="sng">
                      <a:noFill/>
                      <a:prstDash val="solid"/>
                    </a:lnL>
                    <a:lnR w="12700" cmpd="sng">
                      <a:noFill/>
                      <a:prstDash val="solid"/>
                    </a:lnR>
                    <a:lnT w="38100" cmpd="sng">
                      <a:noFill/>
                    </a:lnT>
                    <a:lnB w="12700" cmpd="sng">
                      <a:noFill/>
                      <a:prstDash val="solid"/>
                    </a:lnB>
                    <a:noFill/>
                  </a:tcPr>
                </a:tc>
                <a:extLst>
                  <a:ext uri="{0D108BD9-81ED-4DB2-BD59-A6C34878D82A}">
                    <a16:rowId xmlns:a16="http://schemas.microsoft.com/office/drawing/2014/main" val="4085388627"/>
                  </a:ext>
                </a:extLst>
              </a:tr>
              <a:tr h="444394">
                <a:tc>
                  <a:txBody>
                    <a:bodyPr/>
                    <a:lstStyle/>
                    <a:p>
                      <a:r>
                        <a:rPr lang="en-GB" sz="1700" cap="none" spc="0">
                          <a:solidFill>
                            <a:schemeClr val="tx1"/>
                          </a:solidFill>
                        </a:rPr>
                        <a:t>Microsoft Model of Communication</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700" cap="none" spc="0">
                          <a:solidFill>
                            <a:schemeClr val="tx1"/>
                          </a:solidFill>
                        </a:rPr>
                        <a:t>Slide 5 and 6</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973258301"/>
                  </a:ext>
                </a:extLst>
              </a:tr>
              <a:tr h="703894">
                <a:tc>
                  <a:txBody>
                    <a:bodyPr/>
                    <a:lstStyle/>
                    <a:p>
                      <a:r>
                        <a:rPr lang="en-GB" sz="1700" cap="none" spc="0">
                          <a:solidFill>
                            <a:schemeClr val="tx1"/>
                          </a:solidFill>
                        </a:rPr>
                        <a:t>Communication Barriers with external stakeholders</a:t>
                      </a:r>
                    </a:p>
                  </a:txBody>
                  <a:tcPr marL="97313" marR="97313" marT="48656" marB="97313">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r>
                        <a:rPr lang="en-GB" sz="1700" cap="none" spc="0">
                          <a:solidFill>
                            <a:schemeClr val="tx1"/>
                          </a:solidFill>
                        </a:rPr>
                        <a:t>Slide 7</a:t>
                      </a:r>
                    </a:p>
                  </a:txBody>
                  <a:tcPr marL="97313" marR="97313" marT="48656" marB="97313">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574604019"/>
                  </a:ext>
                </a:extLst>
              </a:tr>
              <a:tr h="444394">
                <a:tc>
                  <a:txBody>
                    <a:bodyPr/>
                    <a:lstStyle/>
                    <a:p>
                      <a:r>
                        <a:rPr lang="en-GB" sz="1700" cap="none" spc="0">
                          <a:solidFill>
                            <a:schemeClr val="tx1"/>
                          </a:solidFill>
                        </a:rPr>
                        <a:t>Microsoft Communication Channels</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700" cap="none" spc="0">
                          <a:solidFill>
                            <a:schemeClr val="tx1"/>
                          </a:solidFill>
                        </a:rPr>
                        <a:t>Slide 8</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1952546603"/>
                  </a:ext>
                </a:extLst>
              </a:tr>
              <a:tr h="703894">
                <a:tc>
                  <a:txBody>
                    <a:bodyPr/>
                    <a:lstStyle/>
                    <a:p>
                      <a:r>
                        <a:rPr lang="en-GB" sz="1700" cap="none" spc="0">
                          <a:solidFill>
                            <a:schemeClr val="tx1"/>
                          </a:solidFill>
                        </a:rPr>
                        <a:t>Channels Recommendations for Microsoft in communication </a:t>
                      </a:r>
                    </a:p>
                  </a:txBody>
                  <a:tcPr marL="97313" marR="97313" marT="48656" marB="97313">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r>
                        <a:rPr lang="en-GB" sz="1700" cap="none" spc="0">
                          <a:solidFill>
                            <a:schemeClr val="tx1"/>
                          </a:solidFill>
                        </a:rPr>
                        <a:t>Slide 9</a:t>
                      </a:r>
                    </a:p>
                  </a:txBody>
                  <a:tcPr marL="97313" marR="97313" marT="48656" marB="97313">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2194733034"/>
                  </a:ext>
                </a:extLst>
              </a:tr>
              <a:tr h="444394">
                <a:tc>
                  <a:txBody>
                    <a:bodyPr/>
                    <a:lstStyle/>
                    <a:p>
                      <a:r>
                        <a:rPr lang="en-GB" sz="1700" cap="none" spc="0">
                          <a:solidFill>
                            <a:schemeClr val="tx1"/>
                          </a:solidFill>
                        </a:rPr>
                        <a:t>Conclusion</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700" cap="none" spc="0">
                          <a:solidFill>
                            <a:schemeClr val="tx1"/>
                          </a:solidFill>
                        </a:rPr>
                        <a:t>Slide 10</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544503693"/>
                  </a:ext>
                </a:extLst>
              </a:tr>
              <a:tr h="70389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cap="none" spc="0">
                          <a:solidFill>
                            <a:schemeClr val="tx1"/>
                          </a:solidFill>
                        </a:rPr>
                        <a:t>Teamwork Evaluation</a:t>
                      </a:r>
                    </a:p>
                    <a:p>
                      <a:endParaRPr lang="en-GB" sz="1700" cap="none" spc="0">
                        <a:solidFill>
                          <a:schemeClr val="tx1"/>
                        </a:solidFill>
                      </a:endParaRPr>
                    </a:p>
                  </a:txBody>
                  <a:tcPr marL="97313" marR="97313" marT="48656" marB="97313">
                    <a:lnL w="12700" cap="flat" cmpd="sng" algn="ctr">
                      <a:solidFill>
                        <a:schemeClr val="tx1"/>
                      </a:solidFill>
                      <a:prstDash val="solid"/>
                    </a:lnL>
                    <a:lnR w="12700" cmpd="sng">
                      <a:noFill/>
                      <a:prstDash val="solid"/>
                    </a:lnR>
                    <a:lnT w="12700" cmpd="sng">
                      <a:noFill/>
                      <a:prstDash val="solid"/>
                    </a:lnT>
                    <a:lnB w="12700" cmpd="sng">
                      <a:noFill/>
                      <a:prstDash val="soli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700" cap="none" spc="0">
                          <a:solidFill>
                            <a:schemeClr val="tx1"/>
                          </a:solidFill>
                        </a:rPr>
                        <a:t>Slide 11</a:t>
                      </a:r>
                    </a:p>
                    <a:p>
                      <a:endParaRPr lang="en-GB" sz="1700" cap="none" spc="0">
                        <a:solidFill>
                          <a:schemeClr val="tx1"/>
                        </a:solidFill>
                      </a:endParaRPr>
                    </a:p>
                  </a:txBody>
                  <a:tcPr marL="97313" marR="97313" marT="48656" marB="97313">
                    <a:lnL w="12700" cmpd="sng">
                      <a:noFill/>
                      <a:prstDash val="solid"/>
                    </a:lnL>
                    <a:lnR w="12700" cmpd="sng">
                      <a:noFill/>
                      <a:prstDash val="solid"/>
                    </a:lnR>
                    <a:lnT w="12700" cmpd="sng">
                      <a:noFill/>
                      <a:prstDash val="solid"/>
                    </a:lnT>
                    <a:lnB w="12700" cmpd="sng">
                      <a:noFill/>
                      <a:prstDash val="solid"/>
                    </a:lnB>
                    <a:noFill/>
                  </a:tcPr>
                </a:tc>
                <a:extLst>
                  <a:ext uri="{0D108BD9-81ED-4DB2-BD59-A6C34878D82A}">
                    <a16:rowId xmlns:a16="http://schemas.microsoft.com/office/drawing/2014/main" val="3261354673"/>
                  </a:ext>
                </a:extLst>
              </a:tr>
              <a:tr h="444394">
                <a:tc>
                  <a:txBody>
                    <a:bodyPr/>
                    <a:lstStyle/>
                    <a:p>
                      <a:r>
                        <a:rPr lang="en-GB" sz="1700" cap="none" spc="0" dirty="0">
                          <a:solidFill>
                            <a:schemeClr val="tx1"/>
                          </a:solidFill>
                        </a:rPr>
                        <a:t>References</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tc>
                  <a:txBody>
                    <a:bodyPr/>
                    <a:lstStyle/>
                    <a:p>
                      <a:r>
                        <a:rPr lang="en-GB" sz="1700" cap="none" spc="0" dirty="0">
                          <a:solidFill>
                            <a:schemeClr val="tx1"/>
                          </a:solidFill>
                        </a:rPr>
                        <a:t>Slide 12</a:t>
                      </a:r>
                    </a:p>
                  </a:txBody>
                  <a:tcPr marL="97313" marR="97313" marT="48656" marB="97313">
                    <a:lnL w="12700" cmpd="sng">
                      <a:noFill/>
                      <a:prstDash val="solid"/>
                    </a:lnL>
                    <a:lnR w="12700" cmpd="sng">
                      <a:noFill/>
                      <a:prstDash val="solid"/>
                    </a:lnR>
                    <a:lnT w="12700" cmpd="sng">
                      <a:noFill/>
                      <a:prstDash val="solid"/>
                    </a:lnT>
                    <a:lnB w="12700" cmpd="sng">
                      <a:noFill/>
                      <a:prstDash val="solid"/>
                    </a:lnB>
                    <a:solidFill>
                      <a:schemeClr val="bg1">
                        <a:lumMod val="95000"/>
                      </a:schemeClr>
                    </a:solidFill>
                  </a:tcPr>
                </a:tc>
                <a:extLst>
                  <a:ext uri="{0D108BD9-81ED-4DB2-BD59-A6C34878D82A}">
                    <a16:rowId xmlns:a16="http://schemas.microsoft.com/office/drawing/2014/main" val="4263853653"/>
                  </a:ext>
                </a:extLst>
              </a:tr>
            </a:tbl>
          </a:graphicData>
        </a:graphic>
      </p:graphicFrame>
    </p:spTree>
    <p:extLst>
      <p:ext uri="{BB962C8B-B14F-4D97-AF65-F5344CB8AC3E}">
        <p14:creationId xmlns:p14="http://schemas.microsoft.com/office/powerpoint/2010/main" val="2600016647"/>
      </p:ext>
    </p:extLst>
  </p:cSld>
  <p:clrMapOvr>
    <a:masterClrMapping/>
  </p:clrMapOvr>
  <p:transition spd="med">
    <p:pull/>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D54936-37EB-4EA6-BE56-E4C3E45FCB46}"/>
              </a:ext>
            </a:extLst>
          </p:cNvPr>
          <p:cNvSpPr>
            <a:spLocks noGrp="1"/>
          </p:cNvSpPr>
          <p:nvPr>
            <p:ph type="title"/>
          </p:nvPr>
        </p:nvSpPr>
        <p:spPr>
          <a:xfrm>
            <a:off x="1285240" y="1050595"/>
            <a:ext cx="8074815" cy="1618489"/>
          </a:xfrm>
        </p:spPr>
        <p:txBody>
          <a:bodyPr anchor="ctr">
            <a:normAutofit/>
          </a:bodyPr>
          <a:lstStyle/>
          <a:p>
            <a:r>
              <a:rPr lang="en-GB" sz="7200"/>
              <a:t>Introduction</a:t>
            </a:r>
          </a:p>
        </p:txBody>
      </p:sp>
      <p:sp>
        <p:nvSpPr>
          <p:cNvPr id="3" name="Content Placeholder 2">
            <a:extLst>
              <a:ext uri="{FF2B5EF4-FFF2-40B4-BE49-F238E27FC236}">
                <a16:creationId xmlns:a16="http://schemas.microsoft.com/office/drawing/2014/main" id="{AC639E32-536A-4967-8964-B0A6A1C63975}"/>
              </a:ext>
            </a:extLst>
          </p:cNvPr>
          <p:cNvSpPr>
            <a:spLocks noGrp="1"/>
          </p:cNvSpPr>
          <p:nvPr>
            <p:ph idx="1"/>
          </p:nvPr>
        </p:nvSpPr>
        <p:spPr>
          <a:xfrm>
            <a:off x="1285240" y="2969469"/>
            <a:ext cx="8074815" cy="2800395"/>
          </a:xfrm>
        </p:spPr>
        <p:txBody>
          <a:bodyPr anchor="t">
            <a:normAutofit/>
          </a:bodyPr>
          <a:lstStyle/>
          <a:p>
            <a:r>
              <a:rPr lang="en-GB" sz="2200" dirty="0"/>
              <a:t>Microsoft is an international Company with 40 years of success in the UK.</a:t>
            </a:r>
          </a:p>
          <a:p>
            <a:r>
              <a:rPr lang="en-GB" sz="2200" dirty="0"/>
              <a:t>In this presentation Microsoft will be analysed regarding communication methods and look for improvement by using research.</a:t>
            </a:r>
          </a:p>
          <a:p>
            <a:r>
              <a:rPr lang="en-GB" sz="2200" dirty="0"/>
              <a:t>In order to do that, this presentation will contain the benefits of effective communication; Models of communication; Barriers and Channels applied to Microsoft.</a:t>
            </a: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(Microsoft, 2022)</a:t>
            </a:r>
            <a:endParaRPr lang="en-GB" sz="1600" i="1" dirty="0"/>
          </a:p>
        </p:txBody>
      </p:sp>
    </p:spTree>
    <p:extLst>
      <p:ext uri="{BB962C8B-B14F-4D97-AF65-F5344CB8AC3E}">
        <p14:creationId xmlns:p14="http://schemas.microsoft.com/office/powerpoint/2010/main" val="129317130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41B84-99F3-4702-8684-A3852F333B60}"/>
              </a:ext>
            </a:extLst>
          </p:cNvPr>
          <p:cNvSpPr>
            <a:spLocks noGrp="1"/>
          </p:cNvSpPr>
          <p:nvPr>
            <p:ph type="title"/>
          </p:nvPr>
        </p:nvSpPr>
        <p:spPr>
          <a:xfrm>
            <a:off x="5214579" y="629266"/>
            <a:ext cx="6422849" cy="1676603"/>
          </a:xfrm>
        </p:spPr>
        <p:txBody>
          <a:bodyPr>
            <a:normAutofit/>
          </a:bodyPr>
          <a:lstStyle/>
          <a:p>
            <a:r>
              <a:rPr lang="en-GB" sz="3700"/>
              <a:t>The benefits of effective communication for Microsoft business process</a:t>
            </a:r>
          </a:p>
        </p:txBody>
      </p:sp>
      <p:sp>
        <p:nvSpPr>
          <p:cNvPr id="39" name="Rectangle 38">
            <a:extLst>
              <a:ext uri="{FF2B5EF4-FFF2-40B4-BE49-F238E27FC236}">
                <a16:creationId xmlns:a16="http://schemas.microsoft.com/office/drawing/2014/main" id="{8E20FA99-AAAC-4AF3-9FAE-707420324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63600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Rounded Rectangle 9">
            <a:extLst>
              <a:ext uri="{FF2B5EF4-FFF2-40B4-BE49-F238E27FC236}">
                <a16:creationId xmlns:a16="http://schemas.microsoft.com/office/drawing/2014/main" id="{9573BE85-6043-4C3A-A7DD-483A0A5FB7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4632" y="559407"/>
            <a:ext cx="366674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Graphic 6" descr="Hierarchy">
            <a:extLst>
              <a:ext uri="{FF2B5EF4-FFF2-40B4-BE49-F238E27FC236}">
                <a16:creationId xmlns:a16="http://schemas.microsoft.com/office/drawing/2014/main" id="{1ED259E8-873D-5E05-49F5-1CABCCC229E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1364" y="1872360"/>
            <a:ext cx="3113280" cy="3113280"/>
          </a:xfrm>
          <a:prstGeom prst="rect">
            <a:avLst/>
          </a:prstGeom>
          <a:effectLst/>
        </p:spPr>
      </p:pic>
      <p:sp>
        <p:nvSpPr>
          <p:cNvPr id="3" name="Content Placeholder 2">
            <a:extLst>
              <a:ext uri="{FF2B5EF4-FFF2-40B4-BE49-F238E27FC236}">
                <a16:creationId xmlns:a16="http://schemas.microsoft.com/office/drawing/2014/main" id="{704F0BE6-2019-4BF3-8732-A8E8612446D7}"/>
              </a:ext>
            </a:extLst>
          </p:cNvPr>
          <p:cNvSpPr>
            <a:spLocks noGrp="1"/>
          </p:cNvSpPr>
          <p:nvPr>
            <p:ph idx="1"/>
          </p:nvPr>
        </p:nvSpPr>
        <p:spPr>
          <a:xfrm>
            <a:off x="5214581" y="2438400"/>
            <a:ext cx="6422848" cy="3785419"/>
          </a:xfrm>
        </p:spPr>
        <p:txBody>
          <a:bodyPr>
            <a:normAutofit/>
          </a:bodyPr>
          <a:lstStyle/>
          <a:p>
            <a:pPr marL="0" indent="0">
              <a:buNone/>
            </a:pPr>
            <a:r>
              <a:rPr lang="en-GB" sz="2000" dirty="0"/>
              <a:t>The key of an successful business it will be always the communication, and that is because an effective communication can bring a lot of benefits to the organization like:</a:t>
            </a:r>
          </a:p>
          <a:p>
            <a:r>
              <a:rPr lang="en-GB" sz="2000" dirty="0"/>
              <a:t>Build teams strong relationships in the organization</a:t>
            </a:r>
          </a:p>
          <a:p>
            <a:r>
              <a:rPr lang="en-GB" sz="2000" dirty="0"/>
              <a:t>Increase the organization Productivity</a:t>
            </a:r>
          </a:p>
          <a:p>
            <a:r>
              <a:rPr lang="en-GB" sz="2000" dirty="0"/>
              <a:t>Increase job satisfaction and employee loyalty</a:t>
            </a:r>
          </a:p>
          <a:p>
            <a:pPr marL="0" indent="0">
              <a:buNone/>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(IOS Press, 2017)</a:t>
            </a:r>
          </a:p>
          <a:p>
            <a:pPr marL="0" indent="0">
              <a:buNone/>
            </a:pPr>
            <a:endParaRPr lang="en-GB" sz="2000" dirty="0"/>
          </a:p>
        </p:txBody>
      </p:sp>
    </p:spTree>
    <p:extLst>
      <p:ext uri="{BB962C8B-B14F-4D97-AF65-F5344CB8AC3E}">
        <p14:creationId xmlns:p14="http://schemas.microsoft.com/office/powerpoint/2010/main" val="11530247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9">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4BF760-CDCE-4A22-9880-ACFED57F1279}"/>
              </a:ext>
            </a:extLst>
          </p:cNvPr>
          <p:cNvSpPr>
            <a:spLocks noGrp="1"/>
          </p:cNvSpPr>
          <p:nvPr>
            <p:ph type="title"/>
          </p:nvPr>
        </p:nvSpPr>
        <p:spPr>
          <a:xfrm>
            <a:off x="793662" y="386930"/>
            <a:ext cx="10066122" cy="1298448"/>
          </a:xfrm>
        </p:spPr>
        <p:txBody>
          <a:bodyPr anchor="b">
            <a:normAutofit/>
          </a:bodyPr>
          <a:lstStyle/>
          <a:p>
            <a:r>
              <a:rPr lang="en-GB" sz="4800" dirty="0"/>
              <a:t>Microsoft Model of Communication</a:t>
            </a:r>
          </a:p>
        </p:txBody>
      </p:sp>
      <p:sp>
        <p:nvSpPr>
          <p:cNvPr id="27" name="Rectangle 11">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CC148C9-6CFF-47D2-BFE3-9DC708C0466F}"/>
              </a:ext>
            </a:extLst>
          </p:cNvPr>
          <p:cNvSpPr>
            <a:spLocks noGrp="1"/>
          </p:cNvSpPr>
          <p:nvPr>
            <p:ph idx="1"/>
          </p:nvPr>
        </p:nvSpPr>
        <p:spPr>
          <a:xfrm>
            <a:off x="496919" y="2203079"/>
            <a:ext cx="4827640" cy="4035880"/>
          </a:xfrm>
        </p:spPr>
        <p:txBody>
          <a:bodyPr anchor="ctr">
            <a:normAutofit/>
          </a:bodyPr>
          <a:lstStyle/>
          <a:p>
            <a:r>
              <a:rPr lang="en-GB" sz="2400" dirty="0"/>
              <a:t>Microsoft not only understand the organizations needs for communication, but from research we could find an suitable model for the company:</a:t>
            </a:r>
          </a:p>
          <a:p>
            <a:pPr marL="0" indent="0">
              <a:buNone/>
            </a:pPr>
            <a:r>
              <a:rPr lang="en-GB" sz="2400" dirty="0"/>
              <a:t>-Shannon and Weaver Model</a:t>
            </a:r>
          </a:p>
          <a:p>
            <a:pPr marL="0" indent="0">
              <a:buNone/>
            </a:pPr>
            <a:r>
              <a:rPr lang="en-GB" sz="1400" i="1" dirty="0">
                <a:effectLst/>
                <a:latin typeface="Calibri" panose="020F0502020204030204" pitchFamily="34" charset="0"/>
                <a:ea typeface="Times New Roman" panose="02020603050405020304" pitchFamily="18" charset="0"/>
                <a:cs typeface="Times New Roman" panose="02020603050405020304" pitchFamily="18" charset="0"/>
              </a:rPr>
              <a:t>(Al-</a:t>
            </a:r>
            <a:r>
              <a:rPr lang="en-GB" sz="1400" i="1" dirty="0" err="1">
                <a:effectLst/>
                <a:latin typeface="Calibri" panose="020F0502020204030204" pitchFamily="34" charset="0"/>
                <a:ea typeface="Times New Roman" panose="02020603050405020304" pitchFamily="18" charset="0"/>
                <a:cs typeface="Times New Roman" panose="02020603050405020304" pitchFamily="18" charset="0"/>
              </a:rPr>
              <a:t>Fedaghi</a:t>
            </a:r>
            <a:r>
              <a:rPr lang="en-GB" sz="1400" i="1" dirty="0">
                <a:effectLst/>
                <a:latin typeface="Calibri" panose="020F0502020204030204" pitchFamily="34" charset="0"/>
                <a:ea typeface="Times New Roman" panose="02020603050405020304" pitchFamily="18" charset="0"/>
                <a:cs typeface="Times New Roman" panose="02020603050405020304" pitchFamily="18" charset="0"/>
              </a:rPr>
              <a:t>, 2012)</a:t>
            </a:r>
          </a:p>
          <a:p>
            <a:pPr marL="0" indent="0">
              <a:buNone/>
            </a:pPr>
            <a:endParaRPr lang="en-GB" sz="2400" dirty="0"/>
          </a:p>
          <a:p>
            <a:endParaRPr lang="en-GB" sz="2000" dirty="0"/>
          </a:p>
        </p:txBody>
      </p:sp>
      <p:pic>
        <p:nvPicPr>
          <p:cNvPr id="5" name="Picture 4" descr="Graphical user interface, diagram&#10;&#10;Description automatically generated">
            <a:extLst>
              <a:ext uri="{FF2B5EF4-FFF2-40B4-BE49-F238E27FC236}">
                <a16:creationId xmlns:a16="http://schemas.microsoft.com/office/drawing/2014/main" id="{33ED621D-5241-442C-8E16-9D70BFF8FB2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12665" y="2203079"/>
            <a:ext cx="5550168" cy="4162626"/>
          </a:xfrm>
          <a:prstGeom prst="rect">
            <a:avLst/>
          </a:prstGeom>
        </p:spPr>
      </p:pic>
      <p:sp>
        <p:nvSpPr>
          <p:cNvPr id="29" name="Rectangle 1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21675310"/>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3F24C4-D9D3-412E-83B8-01B93DBAFB09}"/>
              </a:ext>
            </a:extLst>
          </p:cNvPr>
          <p:cNvSpPr>
            <a:spLocks noGrp="1"/>
          </p:cNvSpPr>
          <p:nvPr>
            <p:ph type="title"/>
          </p:nvPr>
        </p:nvSpPr>
        <p:spPr>
          <a:xfrm>
            <a:off x="1285240" y="1050595"/>
            <a:ext cx="8074815" cy="1618489"/>
          </a:xfrm>
        </p:spPr>
        <p:txBody>
          <a:bodyPr anchor="ctr">
            <a:normAutofit/>
          </a:bodyPr>
          <a:lstStyle/>
          <a:p>
            <a:r>
              <a:rPr lang="en-GB" sz="7200"/>
              <a:t>Continue…</a:t>
            </a:r>
          </a:p>
        </p:txBody>
      </p:sp>
      <p:sp>
        <p:nvSpPr>
          <p:cNvPr id="3" name="Content Placeholder 2">
            <a:extLst>
              <a:ext uri="{FF2B5EF4-FFF2-40B4-BE49-F238E27FC236}">
                <a16:creationId xmlns:a16="http://schemas.microsoft.com/office/drawing/2014/main" id="{C4ACFF3E-047F-4F31-859C-979DA3FECE0B}"/>
              </a:ext>
            </a:extLst>
          </p:cNvPr>
          <p:cNvSpPr>
            <a:spLocks noGrp="1"/>
          </p:cNvSpPr>
          <p:nvPr>
            <p:ph idx="1"/>
          </p:nvPr>
        </p:nvSpPr>
        <p:spPr>
          <a:xfrm>
            <a:off x="1285240" y="2969469"/>
            <a:ext cx="8074815" cy="2800395"/>
          </a:xfrm>
        </p:spPr>
        <p:txBody>
          <a:bodyPr anchor="t">
            <a:normAutofit/>
          </a:bodyPr>
          <a:lstStyle/>
          <a:p>
            <a:r>
              <a:rPr lang="en-GB" sz="2400" dirty="0"/>
              <a:t>The Shannon and Weaver Model explain that : for an effective communication is needed a minimum two people, one to send a message, and one to received, after the message is received the sender need to replay with a feedback regarding the sender message in order to avoid any communication barriers. </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(Al-</a:t>
            </a:r>
            <a:r>
              <a:rPr lang="en-GB" sz="1600" i="1" dirty="0" err="1">
                <a:effectLst/>
                <a:latin typeface="Calibri" panose="020F0502020204030204" pitchFamily="34" charset="0"/>
                <a:ea typeface="Times New Roman" panose="02020603050405020304" pitchFamily="18" charset="0"/>
                <a:cs typeface="Times New Roman" panose="02020603050405020304" pitchFamily="18" charset="0"/>
              </a:rPr>
              <a:t>Fedaghi</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 2012)</a:t>
            </a:r>
          </a:p>
          <a:p>
            <a:endParaRPr lang="en-GB" sz="2400" dirty="0"/>
          </a:p>
        </p:txBody>
      </p:sp>
    </p:spTree>
    <p:extLst>
      <p:ext uri="{BB962C8B-B14F-4D97-AF65-F5344CB8AC3E}">
        <p14:creationId xmlns:p14="http://schemas.microsoft.com/office/powerpoint/2010/main" val="1378258052"/>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AE6786-A363-407E-8EEB-5C4B01F5734E}"/>
              </a:ext>
            </a:extLst>
          </p:cNvPr>
          <p:cNvSpPr>
            <a:spLocks noGrp="1"/>
          </p:cNvSpPr>
          <p:nvPr>
            <p:ph type="title"/>
          </p:nvPr>
        </p:nvSpPr>
        <p:spPr>
          <a:xfrm>
            <a:off x="1075767" y="1188637"/>
            <a:ext cx="2988234" cy="4480726"/>
          </a:xfrm>
        </p:spPr>
        <p:txBody>
          <a:bodyPr>
            <a:normAutofit/>
          </a:bodyPr>
          <a:lstStyle/>
          <a:p>
            <a:pPr algn="r"/>
            <a:r>
              <a:rPr lang="en-GB" sz="3100" dirty="0"/>
              <a:t>Communication Barriers with external stakeholders</a:t>
            </a:r>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0F2B47B0-195B-41EE-BE19-6775EFC7C2D1}"/>
              </a:ext>
            </a:extLst>
          </p:cNvPr>
          <p:cNvSpPr>
            <a:spLocks noGrp="1"/>
          </p:cNvSpPr>
          <p:nvPr>
            <p:ph idx="1"/>
          </p:nvPr>
        </p:nvSpPr>
        <p:spPr>
          <a:xfrm>
            <a:off x="4919871" y="1188636"/>
            <a:ext cx="5547088" cy="4297763"/>
          </a:xfrm>
        </p:spPr>
        <p:txBody>
          <a:bodyPr anchor="ctr">
            <a:normAutofit fontScale="70000" lnSpcReduction="20000"/>
          </a:bodyPr>
          <a:lstStyle/>
          <a:p>
            <a:r>
              <a:rPr lang="en-GB" sz="2400" dirty="0"/>
              <a:t>Continuing with the Shannon and Weaver model, they implement the feedback in the model in order to avoid any communication barriers.</a:t>
            </a:r>
          </a:p>
          <a:p>
            <a:r>
              <a:rPr lang="en-GB" sz="2400" dirty="0"/>
              <a:t>For example a Microsoft employee and a customer (external stake holder) communicate with each other,  but the background was too noise to understand each other. </a:t>
            </a:r>
          </a:p>
          <a:p>
            <a:r>
              <a:rPr lang="en-GB" sz="2400" dirty="0"/>
              <a:t>The background noise in this case is the communication barrier.</a:t>
            </a:r>
          </a:p>
          <a:p>
            <a:r>
              <a:rPr lang="en-GB" sz="2400" dirty="0"/>
              <a:t>And now the Microsoft Employee to be sure that the customer had receive all the information, will ask him for feedback.</a:t>
            </a:r>
          </a:p>
          <a:p>
            <a:r>
              <a:rPr lang="en-GB" sz="2400" dirty="0"/>
              <a:t>Also been an international organization there can exist other barriers too like:</a:t>
            </a:r>
          </a:p>
          <a:p>
            <a:pPr marL="0" indent="0">
              <a:buNone/>
            </a:pPr>
            <a:r>
              <a:rPr lang="en-GB" sz="2400" dirty="0"/>
              <a:t>Language barrier</a:t>
            </a:r>
          </a:p>
          <a:p>
            <a:pPr marL="0" indent="0">
              <a:buNone/>
            </a:pPr>
            <a:r>
              <a:rPr lang="en-GB" sz="2400" dirty="0"/>
              <a:t>Not a suitable channel for the conversation type</a:t>
            </a:r>
          </a:p>
          <a:p>
            <a:pPr marL="0" indent="0">
              <a:buNone/>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(Lunenburg, 2010)</a:t>
            </a:r>
          </a:p>
          <a:p>
            <a:pPr marL="0" indent="0">
              <a:buNone/>
            </a:pPr>
            <a:endParaRPr lang="en-GB" sz="2400" dirty="0"/>
          </a:p>
        </p:txBody>
      </p:sp>
    </p:spTree>
    <p:extLst>
      <p:ext uri="{BB962C8B-B14F-4D97-AF65-F5344CB8AC3E}">
        <p14:creationId xmlns:p14="http://schemas.microsoft.com/office/powerpoint/2010/main" val="4031478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9">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Triangle 11">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a:extLst>
              <a:ext uri="{FF2B5EF4-FFF2-40B4-BE49-F238E27FC236}">
                <a16:creationId xmlns:a16="http://schemas.microsoft.com/office/drawing/2014/main" id="{8F451A30-466B-4996-9BA5-CD6ABCC6D5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9FCFC75-C296-448A-A8B6-B4BB21D773DA}"/>
              </a:ext>
            </a:extLst>
          </p:cNvPr>
          <p:cNvSpPr>
            <a:spLocks noGrp="1"/>
          </p:cNvSpPr>
          <p:nvPr>
            <p:ph type="title"/>
          </p:nvPr>
        </p:nvSpPr>
        <p:spPr>
          <a:xfrm>
            <a:off x="1123356" y="1188637"/>
            <a:ext cx="9984615" cy="1597228"/>
          </a:xfrm>
        </p:spPr>
        <p:txBody>
          <a:bodyPr>
            <a:normAutofit/>
          </a:bodyPr>
          <a:lstStyle/>
          <a:p>
            <a:r>
              <a:rPr lang="en-GB" sz="5100" dirty="0"/>
              <a:t>Microsoft Communication Channels</a:t>
            </a:r>
          </a:p>
        </p:txBody>
      </p:sp>
      <p:pic>
        <p:nvPicPr>
          <p:cNvPr id="5" name="Picture 4" descr="Application, icon&#10;&#10;Description automatically generated">
            <a:extLst>
              <a:ext uri="{FF2B5EF4-FFF2-40B4-BE49-F238E27FC236}">
                <a16:creationId xmlns:a16="http://schemas.microsoft.com/office/drawing/2014/main" id="{DEB2F292-C62E-439F-A4CF-5DF0333A23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1623" y="2266122"/>
            <a:ext cx="3919464" cy="3727174"/>
          </a:xfrm>
          <a:prstGeom prst="rect">
            <a:avLst/>
          </a:prstGeom>
        </p:spPr>
      </p:pic>
      <p:sp>
        <p:nvSpPr>
          <p:cNvPr id="3" name="Content Placeholder 2">
            <a:extLst>
              <a:ext uri="{FF2B5EF4-FFF2-40B4-BE49-F238E27FC236}">
                <a16:creationId xmlns:a16="http://schemas.microsoft.com/office/drawing/2014/main" id="{3B8DA3C2-583F-45A8-B33C-DF068843F47A}"/>
              </a:ext>
            </a:extLst>
          </p:cNvPr>
          <p:cNvSpPr>
            <a:spLocks noGrp="1"/>
          </p:cNvSpPr>
          <p:nvPr>
            <p:ph idx="1"/>
          </p:nvPr>
        </p:nvSpPr>
        <p:spPr>
          <a:xfrm>
            <a:off x="5248990" y="2448766"/>
            <a:ext cx="4681849" cy="3360963"/>
          </a:xfrm>
        </p:spPr>
        <p:txBody>
          <a:bodyPr anchor="t">
            <a:normAutofit/>
          </a:bodyPr>
          <a:lstStyle/>
          <a:p>
            <a:r>
              <a:rPr lang="en-GB" sz="1600" dirty="0"/>
              <a:t>The communication channels are the platform/place where the communication have action.</a:t>
            </a:r>
          </a:p>
          <a:p>
            <a:pPr marL="0" indent="0">
              <a:buNone/>
            </a:pPr>
            <a:r>
              <a:rPr lang="en-GB" sz="1600" dirty="0"/>
              <a:t>For e better understanding, in Microsoft Organization there can be channels such as :</a:t>
            </a:r>
          </a:p>
          <a:p>
            <a:pPr marL="0" indent="0">
              <a:buNone/>
            </a:pPr>
            <a:r>
              <a:rPr lang="en-GB" sz="1600" dirty="0"/>
              <a:t>Written communication- Email</a:t>
            </a:r>
          </a:p>
          <a:p>
            <a:pPr marL="0" indent="0">
              <a:buNone/>
            </a:pPr>
            <a:r>
              <a:rPr lang="en-GB" sz="1600" dirty="0"/>
              <a:t>Verbal communication: Phone Calls</a:t>
            </a:r>
          </a:p>
          <a:p>
            <a:pPr marL="0" indent="0">
              <a:buNone/>
            </a:pPr>
            <a:r>
              <a:rPr lang="en-GB" sz="1600" dirty="0"/>
              <a:t>Face to face – meetings</a:t>
            </a:r>
          </a:p>
          <a:p>
            <a:pPr marL="0" indent="0">
              <a:buNone/>
            </a:pPr>
            <a:r>
              <a:rPr lang="en-GB" sz="1600" dirty="0"/>
              <a:t>Technological : Spike, Video conference.</a:t>
            </a:r>
          </a:p>
          <a:p>
            <a:pPr marL="0" indent="0">
              <a:buNone/>
            </a:pPr>
            <a:r>
              <a:rPr lang="en-GB" sz="1800"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a:t>
            </a:r>
            <a:r>
              <a:rPr lang="en-GB" sz="1600" i="1" dirty="0" err="1">
                <a:effectLst/>
                <a:latin typeface="Calibri" panose="020F0502020204030204" pitchFamily="34" charset="0"/>
                <a:ea typeface="Times New Roman" panose="02020603050405020304" pitchFamily="18" charset="0"/>
                <a:cs typeface="Times New Roman" panose="02020603050405020304" pitchFamily="18" charset="0"/>
              </a:rPr>
              <a:t>Dobos</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 1992)</a:t>
            </a:r>
          </a:p>
          <a:p>
            <a:pPr marL="0" indent="0">
              <a:buNone/>
            </a:pPr>
            <a:endParaRPr lang="en-GB" sz="1600" dirty="0"/>
          </a:p>
          <a:p>
            <a:endParaRPr lang="en-GB" sz="1600" dirty="0"/>
          </a:p>
        </p:txBody>
      </p:sp>
    </p:spTree>
    <p:extLst>
      <p:ext uri="{BB962C8B-B14F-4D97-AF65-F5344CB8AC3E}">
        <p14:creationId xmlns:p14="http://schemas.microsoft.com/office/powerpoint/2010/main" val="323159546"/>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2CF73-7A3C-4291-98E2-F8455C8E1215}"/>
              </a:ext>
            </a:extLst>
          </p:cNvPr>
          <p:cNvSpPr>
            <a:spLocks noGrp="1"/>
          </p:cNvSpPr>
          <p:nvPr>
            <p:ph type="title"/>
          </p:nvPr>
        </p:nvSpPr>
        <p:spPr>
          <a:xfrm>
            <a:off x="4965430" y="629268"/>
            <a:ext cx="6586491" cy="1286160"/>
          </a:xfrm>
        </p:spPr>
        <p:txBody>
          <a:bodyPr anchor="b">
            <a:normAutofit/>
          </a:bodyPr>
          <a:lstStyle/>
          <a:p>
            <a:r>
              <a:rPr lang="en-GB" sz="3700" dirty="0"/>
              <a:t>Channels Recommendations for Microsoft in communication </a:t>
            </a:r>
          </a:p>
        </p:txBody>
      </p:sp>
      <p:sp>
        <p:nvSpPr>
          <p:cNvPr id="3" name="Content Placeholder 2">
            <a:extLst>
              <a:ext uri="{FF2B5EF4-FFF2-40B4-BE49-F238E27FC236}">
                <a16:creationId xmlns:a16="http://schemas.microsoft.com/office/drawing/2014/main" id="{0C79FE24-A0BF-40CB-B13C-301D389FFE79}"/>
              </a:ext>
            </a:extLst>
          </p:cNvPr>
          <p:cNvSpPr>
            <a:spLocks noGrp="1"/>
          </p:cNvSpPr>
          <p:nvPr>
            <p:ph idx="1"/>
          </p:nvPr>
        </p:nvSpPr>
        <p:spPr>
          <a:xfrm>
            <a:off x="4965431" y="2438400"/>
            <a:ext cx="6586489" cy="3785419"/>
          </a:xfrm>
        </p:spPr>
        <p:txBody>
          <a:bodyPr>
            <a:normAutofit/>
          </a:bodyPr>
          <a:lstStyle/>
          <a:p>
            <a:r>
              <a:rPr lang="en-GB" sz="2000" dirty="0"/>
              <a:t>In order to avoid communication barriers, sometimes there is not enough the feedback to break that barrier. And Microsoft to avoid internal and external organization communication barriers they can:</a:t>
            </a:r>
          </a:p>
          <a:p>
            <a:r>
              <a:rPr lang="en-GB" sz="2000" dirty="0"/>
              <a:t>Choose a quite room for meetings</a:t>
            </a:r>
          </a:p>
          <a:p>
            <a:r>
              <a:rPr lang="en-GB" sz="2000" dirty="0"/>
              <a:t>Make sure that there is using a proper email platform and the email is clear</a:t>
            </a:r>
          </a:p>
          <a:p>
            <a:pPr marL="0" indent="0">
              <a:buNone/>
            </a:pP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 (</a:t>
            </a:r>
            <a:r>
              <a:rPr lang="en-GB" sz="1600" i="1" dirty="0" err="1">
                <a:effectLst/>
                <a:latin typeface="Calibri" panose="020F0502020204030204" pitchFamily="34" charset="0"/>
                <a:ea typeface="Times New Roman" panose="02020603050405020304" pitchFamily="18" charset="0"/>
                <a:cs typeface="Times New Roman" panose="02020603050405020304" pitchFamily="18" charset="0"/>
              </a:rPr>
              <a:t>Dobos</a:t>
            </a:r>
            <a:r>
              <a:rPr lang="en-GB" sz="1600" i="1" dirty="0">
                <a:effectLst/>
                <a:latin typeface="Calibri" panose="020F0502020204030204" pitchFamily="34" charset="0"/>
                <a:ea typeface="Times New Roman" panose="02020603050405020304" pitchFamily="18" charset="0"/>
                <a:cs typeface="Times New Roman" panose="02020603050405020304" pitchFamily="18" charset="0"/>
              </a:rPr>
              <a:t>, 1992)</a:t>
            </a:r>
          </a:p>
          <a:p>
            <a:pPr marL="0" indent="0">
              <a:buNone/>
            </a:pPr>
            <a:endParaRPr lang="en-GB" sz="2000" dirty="0"/>
          </a:p>
        </p:txBody>
      </p:sp>
      <p:pic>
        <p:nvPicPr>
          <p:cNvPr id="13" name="Picture 4" descr="Person watching empty phone">
            <a:extLst>
              <a:ext uri="{FF2B5EF4-FFF2-40B4-BE49-F238E27FC236}">
                <a16:creationId xmlns:a16="http://schemas.microsoft.com/office/drawing/2014/main" id="{FFCAFBF6-4DB9-6CEC-94D8-12283E7C79FE}"/>
              </a:ext>
            </a:extLst>
          </p:cNvPr>
          <p:cNvPicPr>
            <a:picLocks noChangeAspect="1"/>
          </p:cNvPicPr>
          <p:nvPr/>
        </p:nvPicPr>
        <p:blipFill rotWithShape="1">
          <a:blip r:embed="rId2"/>
          <a:srcRect l="43020" r="11861" b="-1"/>
          <a:stretch/>
        </p:blipFill>
        <p:spPr>
          <a:xfrm>
            <a:off x="20" y="10"/>
            <a:ext cx="4635571" cy="6857990"/>
          </a:xfrm>
          <a:prstGeom prst="rect">
            <a:avLst/>
          </a:prstGeom>
          <a:effectLst/>
        </p:spPr>
      </p:pic>
      <p:cxnSp>
        <p:nvCxnSpPr>
          <p:cNvPr id="14" name="Straight Connector 8">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ADEB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1493941"/>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BF61EA3-B236-439E-9C0B-340980D56B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635636-09C1-466D-A1AB-5686E75C901E}"/>
              </a:ext>
            </a:extLst>
          </p:cNvPr>
          <p:cNvSpPr>
            <a:spLocks noGrp="1"/>
          </p:cNvSpPr>
          <p:nvPr>
            <p:ph type="title"/>
          </p:nvPr>
        </p:nvSpPr>
        <p:spPr>
          <a:xfrm>
            <a:off x="808638" y="386930"/>
            <a:ext cx="9236700" cy="1188950"/>
          </a:xfrm>
        </p:spPr>
        <p:txBody>
          <a:bodyPr anchor="b">
            <a:normAutofit/>
          </a:bodyPr>
          <a:lstStyle/>
          <a:p>
            <a:r>
              <a:rPr lang="en-GB" sz="5400" dirty="0"/>
              <a:t>Conclusion</a:t>
            </a:r>
          </a:p>
        </p:txBody>
      </p:sp>
      <p:grpSp>
        <p:nvGrpSpPr>
          <p:cNvPr id="10" name="Group 9">
            <a:extLst>
              <a:ext uri="{FF2B5EF4-FFF2-40B4-BE49-F238E27FC236}">
                <a16:creationId xmlns:a16="http://schemas.microsoft.com/office/drawing/2014/main" id="{28FAF094-D087-493F-8DF9-A486C2D6BB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 y="1998368"/>
            <a:ext cx="11695083" cy="782176"/>
            <a:chOff x="-2" y="1998368"/>
            <a:chExt cx="11695083" cy="782176"/>
          </a:xfrm>
        </p:grpSpPr>
        <p:sp>
          <p:nvSpPr>
            <p:cNvPr id="11" name="Rectangle 10">
              <a:extLst>
                <a:ext uri="{FF2B5EF4-FFF2-40B4-BE49-F238E27FC236}">
                  <a16:creationId xmlns:a16="http://schemas.microsoft.com/office/drawing/2014/main" id="{8D7C88D8-5509-4514-925A-9CE148E5C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275593D-F75E-4426-AE3E-2CDEFD228D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147845"/>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08D81C3-FBDD-4B7A-9795-B1D760CB401B}"/>
              </a:ext>
            </a:extLst>
          </p:cNvPr>
          <p:cNvSpPr>
            <a:spLocks noGrp="1"/>
          </p:cNvSpPr>
          <p:nvPr>
            <p:ph idx="1"/>
          </p:nvPr>
        </p:nvSpPr>
        <p:spPr>
          <a:xfrm>
            <a:off x="793660" y="2599509"/>
            <a:ext cx="10143668" cy="3435531"/>
          </a:xfrm>
        </p:spPr>
        <p:txBody>
          <a:bodyPr anchor="ctr">
            <a:normAutofit/>
          </a:bodyPr>
          <a:lstStyle/>
          <a:p>
            <a:pPr marL="0" indent="0">
              <a:buNone/>
            </a:pPr>
            <a:r>
              <a:rPr lang="en-GB" sz="2400" dirty="0"/>
              <a:t>Microsoft know how important is for an organization to have an effective communication and that is one of the reasons the company create online platforms such as Microsoft Teams and Outlook in order to increase the safety of an communication platform.</a:t>
            </a:r>
          </a:p>
          <a:p>
            <a:pPr marL="0" indent="0">
              <a:buNone/>
            </a:pPr>
            <a:r>
              <a:rPr lang="en-GB" sz="2400" dirty="0"/>
              <a:t>But same as any other organizations, every company need to make sure that they by they the employees are developing they communication skills and other skills.</a:t>
            </a:r>
          </a:p>
        </p:txBody>
      </p:sp>
    </p:spTree>
    <p:extLst>
      <p:ext uri="{BB962C8B-B14F-4D97-AF65-F5344CB8AC3E}">
        <p14:creationId xmlns:p14="http://schemas.microsoft.com/office/powerpoint/2010/main" val="3126933336"/>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ABEEF-902A-4E73-8CEC-9F88D9126ABB}"/>
              </a:ext>
            </a:extLst>
          </p:cNvPr>
          <p:cNvSpPr>
            <a:spLocks noGrp="1"/>
          </p:cNvSpPr>
          <p:nvPr>
            <p:ph type="title"/>
          </p:nvPr>
        </p:nvSpPr>
        <p:spPr/>
        <p:txBody>
          <a:bodyPr/>
          <a:lstStyle/>
          <a:p>
            <a:r>
              <a:rPr lang="en-GB" dirty="0"/>
              <a:t>Teamwork Evaluation</a:t>
            </a:r>
          </a:p>
        </p:txBody>
      </p:sp>
      <p:graphicFrame>
        <p:nvGraphicFramePr>
          <p:cNvPr id="4" name="Table 4">
            <a:extLst>
              <a:ext uri="{FF2B5EF4-FFF2-40B4-BE49-F238E27FC236}">
                <a16:creationId xmlns:a16="http://schemas.microsoft.com/office/drawing/2014/main" id="{9E24FFBA-956C-4A05-B524-71950BCBDC7F}"/>
              </a:ext>
            </a:extLst>
          </p:cNvPr>
          <p:cNvGraphicFramePr>
            <a:graphicFrameLocks noGrp="1"/>
          </p:cNvGraphicFramePr>
          <p:nvPr>
            <p:ph idx="1"/>
            <p:extLst>
              <p:ext uri="{D42A27DB-BD31-4B8C-83A1-F6EECF244321}">
                <p14:modId xmlns:p14="http://schemas.microsoft.com/office/powerpoint/2010/main" val="2663714662"/>
              </p:ext>
            </p:extLst>
          </p:nvPr>
        </p:nvGraphicFramePr>
        <p:xfrm>
          <a:off x="838200" y="1825625"/>
          <a:ext cx="10515600" cy="385572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4252811063"/>
                    </a:ext>
                  </a:extLst>
                </a:gridCol>
                <a:gridCol w="5257800">
                  <a:extLst>
                    <a:ext uri="{9D8B030D-6E8A-4147-A177-3AD203B41FA5}">
                      <a16:colId xmlns:a16="http://schemas.microsoft.com/office/drawing/2014/main" val="542625476"/>
                    </a:ext>
                  </a:extLst>
                </a:gridCol>
              </a:tblGrid>
              <a:tr h="370840">
                <a:tc>
                  <a:txBody>
                    <a:bodyPr/>
                    <a:lstStyle/>
                    <a:p>
                      <a:r>
                        <a:rPr lang="en-GB" dirty="0"/>
                        <a:t>Teamwork Evaluation</a:t>
                      </a:r>
                    </a:p>
                  </a:txBody>
                  <a:tcPr/>
                </a:tc>
                <a:tc>
                  <a:txBody>
                    <a:bodyPr/>
                    <a:lstStyle/>
                    <a:p>
                      <a:r>
                        <a:rPr lang="en-GB" dirty="0"/>
                        <a:t>Team Responses</a:t>
                      </a:r>
                    </a:p>
                  </a:txBody>
                  <a:tcPr/>
                </a:tc>
                <a:extLst>
                  <a:ext uri="{0D108BD9-81ED-4DB2-BD59-A6C34878D82A}">
                    <a16:rowId xmlns:a16="http://schemas.microsoft.com/office/drawing/2014/main" val="199340929"/>
                  </a:ext>
                </a:extLst>
              </a:tr>
              <a:tr h="370840">
                <a:tc>
                  <a:txBody>
                    <a:bodyPr/>
                    <a:lstStyle/>
                    <a:p>
                      <a:r>
                        <a:rPr lang="en-GB" dirty="0"/>
                        <a:t>Who was in your team?</a:t>
                      </a:r>
                    </a:p>
                  </a:txBody>
                  <a:tcPr/>
                </a:tc>
                <a:tc>
                  <a:txBody>
                    <a:bodyPr/>
                    <a:lstStyle/>
                    <a:p>
                      <a:r>
                        <a:rPr lang="en-GB" dirty="0" err="1"/>
                        <a:t>Sanda</a:t>
                      </a:r>
                      <a:r>
                        <a:rPr lang="en-GB" dirty="0"/>
                        <a:t> Eugen Bogdan, </a:t>
                      </a:r>
                      <a:r>
                        <a:rPr lang="en-GB" dirty="0" err="1"/>
                        <a:t>Visan</a:t>
                      </a:r>
                      <a:r>
                        <a:rPr lang="en-GB" dirty="0"/>
                        <a:t> Elena Bianca And </a:t>
                      </a:r>
                      <a:r>
                        <a:rPr lang="en-GB" dirty="0" err="1"/>
                        <a:t>Baltaret</a:t>
                      </a:r>
                      <a:r>
                        <a:rPr lang="en-GB" dirty="0"/>
                        <a:t> Nicoleta</a:t>
                      </a:r>
                    </a:p>
                  </a:txBody>
                  <a:tcPr/>
                </a:tc>
                <a:extLst>
                  <a:ext uri="{0D108BD9-81ED-4DB2-BD59-A6C34878D82A}">
                    <a16:rowId xmlns:a16="http://schemas.microsoft.com/office/drawing/2014/main" val="1383170678"/>
                  </a:ext>
                </a:extLst>
              </a:tr>
              <a:tr h="370840">
                <a:tc>
                  <a:txBody>
                    <a:bodyPr/>
                    <a:lstStyle/>
                    <a:p>
                      <a:r>
                        <a:rPr lang="en-GB" dirty="0"/>
                        <a:t>What were the key strengths of your team?</a:t>
                      </a:r>
                    </a:p>
                  </a:txBody>
                  <a:tcPr/>
                </a:tc>
                <a:tc>
                  <a:txBody>
                    <a:bodyPr/>
                    <a:lstStyle/>
                    <a:p>
                      <a:r>
                        <a:rPr lang="en-GB" dirty="0"/>
                        <a:t>Good teamwork and coordination skills</a:t>
                      </a:r>
                    </a:p>
                  </a:txBody>
                  <a:tcPr/>
                </a:tc>
                <a:extLst>
                  <a:ext uri="{0D108BD9-81ED-4DB2-BD59-A6C34878D82A}">
                    <a16:rowId xmlns:a16="http://schemas.microsoft.com/office/drawing/2014/main" val="1896902084"/>
                  </a:ext>
                </a:extLst>
              </a:tr>
              <a:tr h="370840">
                <a:tc>
                  <a:txBody>
                    <a:bodyPr/>
                    <a:lstStyle/>
                    <a:p>
                      <a:r>
                        <a:rPr lang="en-GB" dirty="0"/>
                        <a:t>What where the challenges that you overcome as team?</a:t>
                      </a:r>
                    </a:p>
                  </a:txBody>
                  <a:tcPr/>
                </a:tc>
                <a:tc>
                  <a:txBody>
                    <a:bodyPr/>
                    <a:lstStyle/>
                    <a:p>
                      <a:r>
                        <a:rPr lang="en-GB" dirty="0"/>
                        <a:t>Having different working time schedules we need to make sure to find the right time for all the team members to participate and discus regarding the presentation</a:t>
                      </a:r>
                    </a:p>
                  </a:txBody>
                  <a:tcPr/>
                </a:tc>
                <a:extLst>
                  <a:ext uri="{0D108BD9-81ED-4DB2-BD59-A6C34878D82A}">
                    <a16:rowId xmlns:a16="http://schemas.microsoft.com/office/drawing/2014/main" val="2367197276"/>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What would you different if you worked as a team again?</a:t>
                      </a:r>
                    </a:p>
                    <a:p>
                      <a:endParaRPr lang="en-GB"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We will try to be better then las time and develop our skills more</a:t>
                      </a:r>
                    </a:p>
                    <a:p>
                      <a:endParaRPr lang="en-GB" dirty="0"/>
                    </a:p>
                  </a:txBody>
                  <a:tcPr/>
                </a:tc>
                <a:extLst>
                  <a:ext uri="{0D108BD9-81ED-4DB2-BD59-A6C34878D82A}">
                    <a16:rowId xmlns:a16="http://schemas.microsoft.com/office/drawing/2014/main" val="2881246446"/>
                  </a:ext>
                </a:extLst>
              </a:tr>
              <a:tr h="370840">
                <a:tc>
                  <a:txBody>
                    <a:bodyPr/>
                    <a:lstStyle/>
                    <a:p>
                      <a:r>
                        <a:rPr lang="en-GB" dirty="0"/>
                        <a:t>How would you rate your team working? Out of 10?</a:t>
                      </a:r>
                    </a:p>
                  </a:txBody>
                  <a:tcPr/>
                </a:tc>
                <a:tc>
                  <a:txBody>
                    <a:bodyPr/>
                    <a:lstStyle/>
                    <a:p>
                      <a:r>
                        <a:rPr lang="en-GB" dirty="0"/>
                        <a:t>9  And that is because we know we could do better</a:t>
                      </a:r>
                    </a:p>
                  </a:txBody>
                  <a:tcPr/>
                </a:tc>
                <a:extLst>
                  <a:ext uri="{0D108BD9-81ED-4DB2-BD59-A6C34878D82A}">
                    <a16:rowId xmlns:a16="http://schemas.microsoft.com/office/drawing/2014/main" val="539547723"/>
                  </a:ext>
                </a:extLst>
              </a:tr>
            </a:tbl>
          </a:graphicData>
        </a:graphic>
      </p:graphicFrame>
    </p:spTree>
    <p:extLst>
      <p:ext uri="{BB962C8B-B14F-4D97-AF65-F5344CB8AC3E}">
        <p14:creationId xmlns:p14="http://schemas.microsoft.com/office/powerpoint/2010/main" val="243461820"/>
      </p:ext>
    </p:extLst>
  </p:cSld>
  <p:clrMapOvr>
    <a:masterClrMapping/>
  </p:clrMapOvr>
  <p:transition spd="med">
    <p:pull/>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BD88DD1-F436-4B12-B341-2A47BE0F46ED}"/>
              </a:ext>
            </a:extLst>
          </p:cNvPr>
          <p:cNvSpPr>
            <a:spLocks noGrp="1"/>
          </p:cNvSpPr>
          <p:nvPr>
            <p:ph type="title"/>
          </p:nvPr>
        </p:nvSpPr>
        <p:spPr>
          <a:xfrm>
            <a:off x="1075767" y="1188637"/>
            <a:ext cx="2988234" cy="4480726"/>
          </a:xfrm>
        </p:spPr>
        <p:txBody>
          <a:bodyPr>
            <a:normAutofit/>
          </a:bodyPr>
          <a:lstStyle/>
          <a:p>
            <a:pPr algn="r"/>
            <a:r>
              <a:rPr lang="en-GB" sz="4600" dirty="0"/>
              <a:t>References</a:t>
            </a:r>
          </a:p>
        </p:txBody>
      </p:sp>
      <p:cxnSp>
        <p:nvCxnSpPr>
          <p:cNvPr id="3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F6603AD-90A0-471B-882F-9807423D3601}"/>
              </a:ext>
            </a:extLst>
          </p:cNvPr>
          <p:cNvSpPr>
            <a:spLocks noGrp="1"/>
          </p:cNvSpPr>
          <p:nvPr>
            <p:ph idx="1"/>
          </p:nvPr>
        </p:nvSpPr>
        <p:spPr>
          <a:xfrm>
            <a:off x="5255260" y="1648870"/>
            <a:ext cx="4702848" cy="3560260"/>
          </a:xfrm>
        </p:spPr>
        <p:txBody>
          <a:bodyPr anchor="ctr">
            <a:normAutofit/>
          </a:bodyPr>
          <a:lstStyle/>
          <a:p>
            <a:pPr>
              <a:spcAft>
                <a:spcPts val="8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Al-Fedaghi, S., 2012. A Conceptual Foundation for the Shannon-Weaver Model of Communication. </a:t>
            </a:r>
            <a:r>
              <a:rPr lang="en-US" sz="1100" i="1">
                <a:effectLst/>
                <a:latin typeface="Calibri" panose="020F0502020204030204" pitchFamily="34" charset="0"/>
                <a:ea typeface="Times New Roman" panose="02020603050405020304" pitchFamily="18" charset="0"/>
                <a:cs typeface="Times New Roman" panose="02020603050405020304" pitchFamily="18" charset="0"/>
              </a:rPr>
              <a:t>International Journal of Soft Computing, </a:t>
            </a:r>
            <a:r>
              <a:rPr lang="en-US" sz="1100">
                <a:effectLst/>
                <a:latin typeface="Calibri" panose="020F0502020204030204" pitchFamily="34" charset="0"/>
                <a:ea typeface="Times New Roman" panose="02020603050405020304" pitchFamily="18" charset="0"/>
                <a:cs typeface="Times New Roman" panose="02020603050405020304" pitchFamily="18" charset="0"/>
              </a:rPr>
              <a:t>1(1).</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Dobos, J., 1992. Communication Research. </a:t>
            </a:r>
            <a:r>
              <a:rPr lang="en-US" sz="1100" i="1">
                <a:effectLst/>
                <a:latin typeface="Calibri" panose="020F0502020204030204" pitchFamily="34" charset="0"/>
                <a:ea typeface="Times New Roman" panose="02020603050405020304" pitchFamily="18" charset="0"/>
                <a:cs typeface="Times New Roman" panose="02020603050405020304" pitchFamily="18" charset="0"/>
              </a:rPr>
              <a:t>SAGE Journals, </a:t>
            </a:r>
            <a:r>
              <a:rPr lang="en-US" sz="1100">
                <a:effectLst/>
                <a:latin typeface="Calibri" panose="020F0502020204030204" pitchFamily="34" charset="0"/>
                <a:ea typeface="Times New Roman" panose="02020603050405020304" pitchFamily="18" charset="0"/>
                <a:cs typeface="Times New Roman" panose="02020603050405020304" pitchFamily="18" charset="0"/>
              </a:rPr>
              <a:t>19(1), pp. 29-51.</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IOS Press, 2017. </a:t>
            </a:r>
            <a:r>
              <a:rPr lang="en-US" sz="1100" i="1">
                <a:effectLst/>
                <a:latin typeface="Calibri" panose="020F0502020204030204" pitchFamily="34" charset="0"/>
                <a:ea typeface="Times New Roman" panose="02020603050405020304" pitchFamily="18" charset="0"/>
                <a:cs typeface="Times New Roman" panose="02020603050405020304" pitchFamily="18" charset="0"/>
              </a:rPr>
              <a:t>The effectiveness of communication channels in government and business communication. </a:t>
            </a:r>
            <a:r>
              <a:rPr lang="en-US" sz="1100">
                <a:effectLst/>
                <a:latin typeface="Calibri" panose="020F0502020204030204" pitchFamily="34" charset="0"/>
                <a:ea typeface="Times New Roman" panose="02020603050405020304" pitchFamily="18" charset="0"/>
                <a:cs typeface="Times New Roman" panose="02020603050405020304" pitchFamily="18" charset="0"/>
              </a:rPr>
              <a:t>[Online] </a:t>
            </a:r>
            <a:br>
              <a:rPr lang="en-US" sz="1100">
                <a:effectLst/>
                <a:latin typeface="Calibri" panose="020F0502020204030204" pitchFamily="34" charset="0"/>
                <a:ea typeface="Times New Roman" panose="02020603050405020304" pitchFamily="18" charset="0"/>
                <a:cs typeface="Times New Roman" panose="02020603050405020304" pitchFamily="18" charset="0"/>
              </a:rPr>
            </a:br>
            <a:r>
              <a:rPr lang="en-US" sz="1100">
                <a:effectLst/>
                <a:latin typeface="Calibri" panose="020F0502020204030204" pitchFamily="34" charset="0"/>
                <a:ea typeface="Times New Roman" panose="02020603050405020304" pitchFamily="18" charset="0"/>
                <a:cs typeface="Times New Roman" panose="02020603050405020304" pitchFamily="18" charset="0"/>
              </a:rPr>
              <a:t>Available at: </a:t>
            </a:r>
            <a:r>
              <a:rPr lang="en-US" sz="1100" u="sng">
                <a:effectLst/>
                <a:latin typeface="Calibri" panose="020F0502020204030204" pitchFamily="34" charset="0"/>
                <a:ea typeface="Times New Roman" panose="02020603050405020304" pitchFamily="18" charset="0"/>
                <a:cs typeface="Times New Roman" panose="02020603050405020304" pitchFamily="18" charset="0"/>
              </a:rPr>
              <a:t>https://content.iospress.com/articles/information-polity/ip415</a:t>
            </a:r>
            <a:br>
              <a:rPr lang="en-US" sz="1100">
                <a:effectLst/>
                <a:latin typeface="Calibri" panose="020F0502020204030204" pitchFamily="34" charset="0"/>
                <a:ea typeface="Times New Roman" panose="02020603050405020304" pitchFamily="18" charset="0"/>
                <a:cs typeface="Times New Roman" panose="02020603050405020304" pitchFamily="18" charset="0"/>
              </a:rPr>
            </a:br>
            <a:r>
              <a:rPr lang="en-US" sz="1100">
                <a:effectLst/>
                <a:latin typeface="Calibri" panose="020F0502020204030204" pitchFamily="34" charset="0"/>
                <a:ea typeface="Times New Roman" panose="02020603050405020304" pitchFamily="18" charset="0"/>
                <a:cs typeface="Times New Roman" panose="02020603050405020304" pitchFamily="18" charset="0"/>
              </a:rPr>
              <a:t>[Accessed 1 03 2022].</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Lunenburg, F. C., 2010. Communication: The Process, Barriers,. </a:t>
            </a:r>
            <a:r>
              <a:rPr lang="en-US" sz="1100" i="1">
                <a:effectLst/>
                <a:latin typeface="Calibri" panose="020F0502020204030204" pitchFamily="34" charset="0"/>
                <a:ea typeface="Times New Roman" panose="02020603050405020304" pitchFamily="18" charset="0"/>
                <a:cs typeface="Times New Roman" panose="02020603050405020304" pitchFamily="18" charset="0"/>
              </a:rPr>
              <a:t>SCHOOLING, </a:t>
            </a:r>
            <a:r>
              <a:rPr lang="en-US" sz="1100">
                <a:effectLst/>
                <a:latin typeface="Calibri" panose="020F0502020204030204" pitchFamily="34" charset="0"/>
                <a:ea typeface="Times New Roman" panose="02020603050405020304" pitchFamily="18" charset="0"/>
                <a:cs typeface="Times New Roman" panose="02020603050405020304" pitchFamily="18" charset="0"/>
              </a:rPr>
              <a:t>1(1), p. 11.</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p>
            <a:pPr>
              <a:spcAft>
                <a:spcPts val="800"/>
              </a:spcAft>
            </a:pPr>
            <a:r>
              <a:rPr lang="en-US" sz="1100">
                <a:effectLst/>
                <a:latin typeface="Calibri" panose="020F0502020204030204" pitchFamily="34" charset="0"/>
                <a:ea typeface="Times New Roman" panose="02020603050405020304" pitchFamily="18" charset="0"/>
                <a:cs typeface="Times New Roman" panose="02020603050405020304" pitchFamily="18" charset="0"/>
              </a:rPr>
              <a:t>Microsoft, 2022. </a:t>
            </a:r>
            <a:r>
              <a:rPr lang="en-US" sz="1100" i="1">
                <a:effectLst/>
                <a:latin typeface="Calibri" panose="020F0502020204030204" pitchFamily="34" charset="0"/>
                <a:ea typeface="Times New Roman" panose="02020603050405020304" pitchFamily="18" charset="0"/>
                <a:cs typeface="Times New Roman" panose="02020603050405020304" pitchFamily="18" charset="0"/>
              </a:rPr>
              <a:t>About Microsoft. </a:t>
            </a:r>
            <a:r>
              <a:rPr lang="en-US" sz="1100">
                <a:effectLst/>
                <a:latin typeface="Calibri" panose="020F0502020204030204" pitchFamily="34" charset="0"/>
                <a:ea typeface="Times New Roman" panose="02020603050405020304" pitchFamily="18" charset="0"/>
                <a:cs typeface="Times New Roman" panose="02020603050405020304" pitchFamily="18" charset="0"/>
              </a:rPr>
              <a:t>[Online] </a:t>
            </a:r>
            <a:br>
              <a:rPr lang="en-US" sz="1100">
                <a:effectLst/>
                <a:latin typeface="Calibri" panose="020F0502020204030204" pitchFamily="34" charset="0"/>
                <a:ea typeface="Times New Roman" panose="02020603050405020304" pitchFamily="18" charset="0"/>
                <a:cs typeface="Times New Roman" panose="02020603050405020304" pitchFamily="18" charset="0"/>
              </a:rPr>
            </a:br>
            <a:r>
              <a:rPr lang="en-US" sz="1100">
                <a:effectLst/>
                <a:latin typeface="Calibri" panose="020F0502020204030204" pitchFamily="34" charset="0"/>
                <a:ea typeface="Times New Roman" panose="02020603050405020304" pitchFamily="18" charset="0"/>
                <a:cs typeface="Times New Roman" panose="02020603050405020304" pitchFamily="18" charset="0"/>
              </a:rPr>
              <a:t>Available at: </a:t>
            </a:r>
            <a:r>
              <a:rPr lang="en-US" sz="1100" u="sng">
                <a:effectLst/>
                <a:latin typeface="Calibri" panose="020F0502020204030204" pitchFamily="34" charset="0"/>
                <a:ea typeface="Times New Roman" panose="02020603050405020304" pitchFamily="18" charset="0"/>
                <a:cs typeface="Times New Roman" panose="02020603050405020304" pitchFamily="18" charset="0"/>
              </a:rPr>
              <a:t>https://www.microsoft.com/en-gb/about/</a:t>
            </a:r>
            <a:br>
              <a:rPr lang="en-US" sz="1100">
                <a:effectLst/>
                <a:latin typeface="Calibri" panose="020F0502020204030204" pitchFamily="34" charset="0"/>
                <a:ea typeface="Times New Roman" panose="02020603050405020304" pitchFamily="18" charset="0"/>
                <a:cs typeface="Times New Roman" panose="02020603050405020304" pitchFamily="18" charset="0"/>
              </a:rPr>
            </a:br>
            <a:r>
              <a:rPr lang="en-US" sz="1100">
                <a:effectLst/>
                <a:latin typeface="Calibri" panose="020F0502020204030204" pitchFamily="34" charset="0"/>
                <a:ea typeface="Times New Roman" panose="02020603050405020304" pitchFamily="18" charset="0"/>
                <a:cs typeface="Times New Roman" panose="02020603050405020304" pitchFamily="18" charset="0"/>
              </a:rPr>
              <a:t>[Accessed 01 03 2022].</a:t>
            </a:r>
            <a:endParaRPr lang="en-GB" sz="1100">
              <a:effectLst/>
              <a:latin typeface="Calibri" panose="020F0502020204030204" pitchFamily="34" charset="0"/>
              <a:ea typeface="Times New Roman" panose="02020603050405020304" pitchFamily="18" charset="0"/>
              <a:cs typeface="Times New Roman" panose="02020603050405020304" pitchFamily="18" charset="0"/>
            </a:endParaRPr>
          </a:p>
          <a:p>
            <a:pPr marL="0" indent="0">
              <a:buNone/>
            </a:pPr>
            <a:endParaRPr lang="en-GB" sz="1100"/>
          </a:p>
        </p:txBody>
      </p:sp>
    </p:spTree>
    <p:extLst>
      <p:ext uri="{BB962C8B-B14F-4D97-AF65-F5344CB8AC3E}">
        <p14:creationId xmlns:p14="http://schemas.microsoft.com/office/powerpoint/2010/main" val="40274066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descr="A yellow square with black text&#10;&#10;Description automatically generated with low confidence">
            <a:extLst>
              <a:ext uri="{FF2B5EF4-FFF2-40B4-BE49-F238E27FC236}">
                <a16:creationId xmlns:a16="http://schemas.microsoft.com/office/drawing/2014/main" id="{5FAEE59B-0160-4D76-BD03-58D1A92636B2}"/>
              </a:ext>
            </a:extLst>
          </p:cNvPr>
          <p:cNvPicPr>
            <a:picLocks noChangeAspect="1"/>
          </p:cNvPicPr>
          <p:nvPr/>
        </p:nvPicPr>
        <p:blipFill rotWithShape="1">
          <a:blip r:embed="rId2">
            <a:extLst>
              <a:ext uri="{28A0092B-C50C-407E-A947-70E740481C1C}">
                <a14:useLocalDpi xmlns:a14="http://schemas.microsoft.com/office/drawing/2010/main" val="0"/>
              </a:ext>
            </a:extLst>
          </a:blip>
          <a:srcRect l="428" r="2524" b="2"/>
          <a:stretch/>
        </p:blipFill>
        <p:spPr>
          <a:xfrm>
            <a:off x="2961669" y="643466"/>
            <a:ext cx="6268662" cy="5571067"/>
          </a:xfrm>
          <a:prstGeom prst="rect">
            <a:avLst/>
          </a:prstGeom>
        </p:spPr>
      </p:pic>
    </p:spTree>
    <p:extLst>
      <p:ext uri="{BB962C8B-B14F-4D97-AF65-F5344CB8AC3E}">
        <p14:creationId xmlns:p14="http://schemas.microsoft.com/office/powerpoint/2010/main" val="36085448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p15:prstTrans prst="origami"/>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1486</TotalTime>
  <Words>909</Words>
  <Application>Microsoft Office PowerPoint</Application>
  <PresentationFormat>Widescreen</PresentationFormat>
  <Paragraphs>87</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Office Theme</vt:lpstr>
      <vt:lpstr>Presentation-Strategies for effective communication in a business setting</vt:lpstr>
      <vt:lpstr>Table of content</vt:lpstr>
      <vt:lpstr>Introduction</vt:lpstr>
      <vt:lpstr>The benefits of effective communication for Microsoft business process</vt:lpstr>
      <vt:lpstr>Microsoft Model of Communication</vt:lpstr>
      <vt:lpstr>Continue…</vt:lpstr>
      <vt:lpstr>Communication Barriers with external stakeholders</vt:lpstr>
      <vt:lpstr>Microsoft Communication Channels</vt:lpstr>
      <vt:lpstr>Channels Recommendations for Microsoft in communication </vt:lpstr>
      <vt:lpstr>Conclusion</vt:lpstr>
      <vt:lpstr>Teamwork Evaluation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Presentation-Strategies for effective communication in a business setting</dc:title>
  <dc:creator>Stefania Dinca</dc:creator>
  <cp:lastModifiedBy>Bianca Visan</cp:lastModifiedBy>
  <cp:revision>2</cp:revision>
  <dcterms:created xsi:type="dcterms:W3CDTF">2022-03-25T12:48:41Z</dcterms:created>
  <dcterms:modified xsi:type="dcterms:W3CDTF">2022-03-26T14:18:32Z</dcterms:modified>
</cp:coreProperties>
</file>