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88" r:id="rId1"/>
  </p:sldMasterIdLst>
  <p:notesMasterIdLst>
    <p:notesMasterId r:id="rId16"/>
  </p:notesMasterIdLst>
  <p:sldIdLst>
    <p:sldId id="257" r:id="rId2"/>
    <p:sldId id="258" r:id="rId3"/>
    <p:sldId id="269" r:id="rId4"/>
    <p:sldId id="270" r:id="rId5"/>
    <p:sldId id="271" r:id="rId6"/>
    <p:sldId id="273" r:id="rId7"/>
    <p:sldId id="274" r:id="rId8"/>
    <p:sldId id="275" r:id="rId9"/>
    <p:sldId id="276" r:id="rId10"/>
    <p:sldId id="277" r:id="rId11"/>
    <p:sldId id="278" r:id="rId12"/>
    <p:sldId id="279" r:id="rId13"/>
    <p:sldId id="280" r:id="rId14"/>
    <p:sldId id="28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463"/>
    <p:restoredTop sz="94613"/>
  </p:normalViewPr>
  <p:slideViewPr>
    <p:cSldViewPr snapToGrid="0">
      <p:cViewPr varScale="1">
        <p:scale>
          <a:sx n="78" d="100"/>
          <a:sy n="78" d="100"/>
        </p:scale>
        <p:origin x="58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0D6F3C-A57E-4EC9-9B08-D853E8BA417D}" type="doc">
      <dgm:prSet loTypeId="urn:microsoft.com/office/officeart/2005/8/layout/vList2" loCatId="list" qsTypeId="urn:microsoft.com/office/officeart/2005/8/quickstyle/simple5" qsCatId="simple" csTypeId="urn:microsoft.com/office/officeart/2005/8/colors/colorful1" csCatId="colorful" phldr="1"/>
      <dgm:spPr/>
      <dgm:t>
        <a:bodyPr/>
        <a:lstStyle/>
        <a:p>
          <a:endParaRPr lang="en-US"/>
        </a:p>
      </dgm:t>
    </dgm:pt>
    <dgm:pt modelId="{1D0784D2-FD15-46AB-868C-67E378C40DE9}">
      <dgm:prSet/>
      <dgm:spPr/>
      <dgm:t>
        <a:bodyPr/>
        <a:lstStyle/>
        <a:p>
          <a:r>
            <a:rPr lang="en-GB" dirty="0">
              <a:latin typeface="Arial" panose="020B0604020202020204" pitchFamily="34" charset="0"/>
              <a:cs typeface="Arial" panose="020B0604020202020204" pitchFamily="34" charset="0"/>
            </a:rPr>
            <a:t>Worldwide HIV prevalence is 39 million (UNAIDS, 2023).</a:t>
          </a:r>
          <a:endParaRPr lang="en-US" dirty="0">
            <a:latin typeface="Arial" panose="020B0604020202020204" pitchFamily="34" charset="0"/>
            <a:cs typeface="Arial" panose="020B0604020202020204" pitchFamily="34" charset="0"/>
          </a:endParaRPr>
        </a:p>
      </dgm:t>
    </dgm:pt>
    <dgm:pt modelId="{541AC9A5-4530-4E28-B6BD-B1EAE12723A5}" type="parTrans" cxnId="{99A04662-FEB1-4110-A8DC-3A60E6A48072}">
      <dgm:prSet/>
      <dgm:spPr/>
      <dgm:t>
        <a:bodyPr/>
        <a:lstStyle/>
        <a:p>
          <a:endParaRPr lang="en-US"/>
        </a:p>
      </dgm:t>
    </dgm:pt>
    <dgm:pt modelId="{E20E229F-1649-4448-8B70-2966C91B9781}" type="sibTrans" cxnId="{99A04662-FEB1-4110-A8DC-3A60E6A48072}">
      <dgm:prSet/>
      <dgm:spPr/>
      <dgm:t>
        <a:bodyPr/>
        <a:lstStyle/>
        <a:p>
          <a:endParaRPr lang="en-US"/>
        </a:p>
      </dgm:t>
    </dgm:pt>
    <dgm:pt modelId="{91A13C8B-B788-4CD5-981D-F26E533F7925}">
      <dgm:prSet/>
      <dgm:spPr/>
      <dgm:t>
        <a:bodyPr/>
        <a:lstStyle/>
        <a:p>
          <a:r>
            <a:rPr lang="en-GB" dirty="0">
              <a:latin typeface="Arial" panose="020B0604020202020204" pitchFamily="34" charset="0"/>
              <a:cs typeface="Arial" panose="020B0604020202020204" pitchFamily="34" charset="0"/>
            </a:rPr>
            <a:t>The global incidence is dropping but unevenly (GBD 2019 HIV Collaborators, 2021; Frank et al., 2019).</a:t>
          </a:r>
          <a:endParaRPr lang="en-US" dirty="0">
            <a:latin typeface="Arial" panose="020B0604020202020204" pitchFamily="34" charset="0"/>
            <a:cs typeface="Arial" panose="020B0604020202020204" pitchFamily="34" charset="0"/>
          </a:endParaRPr>
        </a:p>
      </dgm:t>
    </dgm:pt>
    <dgm:pt modelId="{240D4BF6-CC99-4840-A034-94FBD1A7FF53}" type="parTrans" cxnId="{99467A45-1D27-4BD2-893E-03D6BC867217}">
      <dgm:prSet/>
      <dgm:spPr/>
      <dgm:t>
        <a:bodyPr/>
        <a:lstStyle/>
        <a:p>
          <a:endParaRPr lang="en-US"/>
        </a:p>
      </dgm:t>
    </dgm:pt>
    <dgm:pt modelId="{4724F891-A0A7-42E5-9DC7-32CD1F0FA8E5}" type="sibTrans" cxnId="{99467A45-1D27-4BD2-893E-03D6BC867217}">
      <dgm:prSet/>
      <dgm:spPr/>
      <dgm:t>
        <a:bodyPr/>
        <a:lstStyle/>
        <a:p>
          <a:endParaRPr lang="en-US"/>
        </a:p>
      </dgm:t>
    </dgm:pt>
    <dgm:pt modelId="{415F7783-87C9-4BFE-A28A-E6F676C85F50}">
      <dgm:prSet/>
      <dgm:spPr/>
      <dgm:t>
        <a:bodyPr/>
        <a:lstStyle/>
        <a:p>
          <a:r>
            <a:rPr lang="en-GB" dirty="0">
              <a:latin typeface="Arial" panose="020B0604020202020204" pitchFamily="34" charset="0"/>
              <a:cs typeface="Arial" panose="020B0604020202020204" pitchFamily="34" charset="0"/>
            </a:rPr>
            <a:t>UK HIV-positive persons number 107,800 (UKHSA, 2023).</a:t>
          </a:r>
          <a:endParaRPr lang="en-US" dirty="0">
            <a:latin typeface="Arial" panose="020B0604020202020204" pitchFamily="34" charset="0"/>
            <a:cs typeface="Arial" panose="020B0604020202020204" pitchFamily="34" charset="0"/>
          </a:endParaRPr>
        </a:p>
      </dgm:t>
    </dgm:pt>
    <dgm:pt modelId="{B2075395-6C63-4E13-957E-104917941783}" type="parTrans" cxnId="{10ACAFD5-636B-469D-A733-838C6DC2B3AE}">
      <dgm:prSet/>
      <dgm:spPr/>
      <dgm:t>
        <a:bodyPr/>
        <a:lstStyle/>
        <a:p>
          <a:endParaRPr lang="en-US"/>
        </a:p>
      </dgm:t>
    </dgm:pt>
    <dgm:pt modelId="{78DF5B63-C73E-42CB-94D0-DC1AB1A6A851}" type="sibTrans" cxnId="{10ACAFD5-636B-469D-A733-838C6DC2B3AE}">
      <dgm:prSet/>
      <dgm:spPr/>
      <dgm:t>
        <a:bodyPr/>
        <a:lstStyle/>
        <a:p>
          <a:endParaRPr lang="en-US"/>
        </a:p>
      </dgm:t>
    </dgm:pt>
    <dgm:pt modelId="{8B990A98-ACE4-43A1-BED4-CA84E2C17B90}">
      <dgm:prSet/>
      <dgm:spPr/>
      <dgm:t>
        <a:bodyPr/>
        <a:lstStyle/>
        <a:p>
          <a:r>
            <a:rPr lang="en-GB" dirty="0">
              <a:latin typeface="Arial" panose="020B0604020202020204" pitchFamily="34" charset="0"/>
              <a:cs typeface="Arial" panose="020B0604020202020204" pitchFamily="34" charset="0"/>
            </a:rPr>
            <a:t>MSM diagnosis decline connected to testing and PrEP use (Brown et al., 2017; McCormack, 2016).</a:t>
          </a:r>
          <a:endParaRPr lang="en-US" dirty="0">
            <a:latin typeface="Arial" panose="020B0604020202020204" pitchFamily="34" charset="0"/>
            <a:cs typeface="Arial" panose="020B0604020202020204" pitchFamily="34" charset="0"/>
          </a:endParaRPr>
        </a:p>
      </dgm:t>
    </dgm:pt>
    <dgm:pt modelId="{D054EBEF-A1BB-4A78-BDB7-44C9B6FFC7DB}" type="parTrans" cxnId="{CC161678-EE46-4F3C-ACA1-69B7B07EC392}">
      <dgm:prSet/>
      <dgm:spPr/>
      <dgm:t>
        <a:bodyPr/>
        <a:lstStyle/>
        <a:p>
          <a:endParaRPr lang="en-US"/>
        </a:p>
      </dgm:t>
    </dgm:pt>
    <dgm:pt modelId="{CC6A8B6D-2778-4488-B521-529CAA7D0D83}" type="sibTrans" cxnId="{CC161678-EE46-4F3C-ACA1-69B7B07EC392}">
      <dgm:prSet/>
      <dgm:spPr/>
      <dgm:t>
        <a:bodyPr/>
        <a:lstStyle/>
        <a:p>
          <a:endParaRPr lang="en-US"/>
        </a:p>
      </dgm:t>
    </dgm:pt>
    <dgm:pt modelId="{6C642790-AECA-4EAF-B176-44F707242B15}">
      <dgm:prSet/>
      <dgm:spPr/>
      <dgm:t>
        <a:bodyPr/>
        <a:lstStyle/>
        <a:p>
          <a:r>
            <a:rPr lang="en-GB" dirty="0">
              <a:latin typeface="Arial" panose="020B0604020202020204" pitchFamily="34" charset="0"/>
              <a:cs typeface="Arial" panose="020B0604020202020204" pitchFamily="34" charset="0"/>
            </a:rPr>
            <a:t>Recurring heterosexual diagnosis (UKHSA, 2023).</a:t>
          </a:r>
          <a:endParaRPr lang="en-US" dirty="0">
            <a:latin typeface="Arial" panose="020B0604020202020204" pitchFamily="34" charset="0"/>
            <a:cs typeface="Arial" panose="020B0604020202020204" pitchFamily="34" charset="0"/>
          </a:endParaRPr>
        </a:p>
      </dgm:t>
    </dgm:pt>
    <dgm:pt modelId="{92CE9A02-9E8A-4A32-87C0-846CC4175569}" type="parTrans" cxnId="{15F2B738-993C-428E-80D0-F1FFA272BAD2}">
      <dgm:prSet/>
      <dgm:spPr/>
      <dgm:t>
        <a:bodyPr/>
        <a:lstStyle/>
        <a:p>
          <a:endParaRPr lang="en-US"/>
        </a:p>
      </dgm:t>
    </dgm:pt>
    <dgm:pt modelId="{1F5ABD5D-8733-4C98-B0BA-696D9D0475B3}" type="sibTrans" cxnId="{15F2B738-993C-428E-80D0-F1FFA272BAD2}">
      <dgm:prSet/>
      <dgm:spPr/>
      <dgm:t>
        <a:bodyPr/>
        <a:lstStyle/>
        <a:p>
          <a:endParaRPr lang="en-US"/>
        </a:p>
      </dgm:t>
    </dgm:pt>
    <dgm:pt modelId="{640BF1F0-7EAF-5048-A3C3-1B785A02B2D8}" type="pres">
      <dgm:prSet presAssocID="{A10D6F3C-A57E-4EC9-9B08-D853E8BA417D}" presName="linear" presStyleCnt="0">
        <dgm:presLayoutVars>
          <dgm:animLvl val="lvl"/>
          <dgm:resizeHandles val="exact"/>
        </dgm:presLayoutVars>
      </dgm:prSet>
      <dgm:spPr/>
    </dgm:pt>
    <dgm:pt modelId="{4931F9E5-D13C-3F4B-ACF1-0E58ECADCA4A}" type="pres">
      <dgm:prSet presAssocID="{1D0784D2-FD15-46AB-868C-67E378C40DE9}" presName="parentText" presStyleLbl="node1" presStyleIdx="0" presStyleCnt="5">
        <dgm:presLayoutVars>
          <dgm:chMax val="0"/>
          <dgm:bulletEnabled val="1"/>
        </dgm:presLayoutVars>
      </dgm:prSet>
      <dgm:spPr/>
    </dgm:pt>
    <dgm:pt modelId="{D2B9272B-7E2F-1248-8D74-F92308481744}" type="pres">
      <dgm:prSet presAssocID="{E20E229F-1649-4448-8B70-2966C91B9781}" presName="spacer" presStyleCnt="0"/>
      <dgm:spPr/>
    </dgm:pt>
    <dgm:pt modelId="{FC581140-DFBB-994F-9CB6-0BDC04B97B11}" type="pres">
      <dgm:prSet presAssocID="{91A13C8B-B788-4CD5-981D-F26E533F7925}" presName="parentText" presStyleLbl="node1" presStyleIdx="1" presStyleCnt="5">
        <dgm:presLayoutVars>
          <dgm:chMax val="0"/>
          <dgm:bulletEnabled val="1"/>
        </dgm:presLayoutVars>
      </dgm:prSet>
      <dgm:spPr/>
    </dgm:pt>
    <dgm:pt modelId="{535372AE-E6ED-034B-83E8-97809C869648}" type="pres">
      <dgm:prSet presAssocID="{4724F891-A0A7-42E5-9DC7-32CD1F0FA8E5}" presName="spacer" presStyleCnt="0"/>
      <dgm:spPr/>
    </dgm:pt>
    <dgm:pt modelId="{94F76E9C-7C32-584F-8AF7-A30D4FE13FA5}" type="pres">
      <dgm:prSet presAssocID="{415F7783-87C9-4BFE-A28A-E6F676C85F50}" presName="parentText" presStyleLbl="node1" presStyleIdx="2" presStyleCnt="5">
        <dgm:presLayoutVars>
          <dgm:chMax val="0"/>
          <dgm:bulletEnabled val="1"/>
        </dgm:presLayoutVars>
      </dgm:prSet>
      <dgm:spPr/>
    </dgm:pt>
    <dgm:pt modelId="{8B4D30B7-02EC-924F-9407-E11E63613DB9}" type="pres">
      <dgm:prSet presAssocID="{78DF5B63-C73E-42CB-94D0-DC1AB1A6A851}" presName="spacer" presStyleCnt="0"/>
      <dgm:spPr/>
    </dgm:pt>
    <dgm:pt modelId="{5D5FF345-F5D3-0043-8E69-185F7A1971C0}" type="pres">
      <dgm:prSet presAssocID="{8B990A98-ACE4-43A1-BED4-CA84E2C17B90}" presName="parentText" presStyleLbl="node1" presStyleIdx="3" presStyleCnt="5">
        <dgm:presLayoutVars>
          <dgm:chMax val="0"/>
          <dgm:bulletEnabled val="1"/>
        </dgm:presLayoutVars>
      </dgm:prSet>
      <dgm:spPr/>
    </dgm:pt>
    <dgm:pt modelId="{13C7073F-E5DA-4E43-BB51-76993AD14605}" type="pres">
      <dgm:prSet presAssocID="{CC6A8B6D-2778-4488-B521-529CAA7D0D83}" presName="spacer" presStyleCnt="0"/>
      <dgm:spPr/>
    </dgm:pt>
    <dgm:pt modelId="{84BD24DF-8096-1C48-92BC-AC13D0A9701F}" type="pres">
      <dgm:prSet presAssocID="{6C642790-AECA-4EAF-B176-44F707242B15}" presName="parentText" presStyleLbl="node1" presStyleIdx="4" presStyleCnt="5">
        <dgm:presLayoutVars>
          <dgm:chMax val="0"/>
          <dgm:bulletEnabled val="1"/>
        </dgm:presLayoutVars>
      </dgm:prSet>
      <dgm:spPr/>
    </dgm:pt>
  </dgm:ptLst>
  <dgm:cxnLst>
    <dgm:cxn modelId="{5A329309-25AC-D049-B31E-C016CB1E2082}" type="presOf" srcId="{91A13C8B-B788-4CD5-981D-F26E533F7925}" destId="{FC581140-DFBB-994F-9CB6-0BDC04B97B11}" srcOrd="0" destOrd="0" presId="urn:microsoft.com/office/officeart/2005/8/layout/vList2"/>
    <dgm:cxn modelId="{5EAD0E0F-8C06-C549-8C62-09C117BC49C1}" type="presOf" srcId="{6C642790-AECA-4EAF-B176-44F707242B15}" destId="{84BD24DF-8096-1C48-92BC-AC13D0A9701F}" srcOrd="0" destOrd="0" presId="urn:microsoft.com/office/officeart/2005/8/layout/vList2"/>
    <dgm:cxn modelId="{15F2B738-993C-428E-80D0-F1FFA272BAD2}" srcId="{A10D6F3C-A57E-4EC9-9B08-D853E8BA417D}" destId="{6C642790-AECA-4EAF-B176-44F707242B15}" srcOrd="4" destOrd="0" parTransId="{92CE9A02-9E8A-4A32-87C0-846CC4175569}" sibTransId="{1F5ABD5D-8733-4C98-B0BA-696D9D0475B3}"/>
    <dgm:cxn modelId="{D7A38939-B862-F848-8F23-AEE07EF465C8}" type="presOf" srcId="{A10D6F3C-A57E-4EC9-9B08-D853E8BA417D}" destId="{640BF1F0-7EAF-5048-A3C3-1B785A02B2D8}" srcOrd="0" destOrd="0" presId="urn:microsoft.com/office/officeart/2005/8/layout/vList2"/>
    <dgm:cxn modelId="{99A04662-FEB1-4110-A8DC-3A60E6A48072}" srcId="{A10D6F3C-A57E-4EC9-9B08-D853E8BA417D}" destId="{1D0784D2-FD15-46AB-868C-67E378C40DE9}" srcOrd="0" destOrd="0" parTransId="{541AC9A5-4530-4E28-B6BD-B1EAE12723A5}" sibTransId="{E20E229F-1649-4448-8B70-2966C91B9781}"/>
    <dgm:cxn modelId="{99467A45-1D27-4BD2-893E-03D6BC867217}" srcId="{A10D6F3C-A57E-4EC9-9B08-D853E8BA417D}" destId="{91A13C8B-B788-4CD5-981D-F26E533F7925}" srcOrd="1" destOrd="0" parTransId="{240D4BF6-CC99-4840-A034-94FBD1A7FF53}" sibTransId="{4724F891-A0A7-42E5-9DC7-32CD1F0FA8E5}"/>
    <dgm:cxn modelId="{B85DB54C-1D2F-0D4F-B22C-DF175F959D38}" type="presOf" srcId="{8B990A98-ACE4-43A1-BED4-CA84E2C17B90}" destId="{5D5FF345-F5D3-0043-8E69-185F7A1971C0}" srcOrd="0" destOrd="0" presId="urn:microsoft.com/office/officeart/2005/8/layout/vList2"/>
    <dgm:cxn modelId="{CC161678-EE46-4F3C-ACA1-69B7B07EC392}" srcId="{A10D6F3C-A57E-4EC9-9B08-D853E8BA417D}" destId="{8B990A98-ACE4-43A1-BED4-CA84E2C17B90}" srcOrd="3" destOrd="0" parTransId="{D054EBEF-A1BB-4A78-BDB7-44C9B6FFC7DB}" sibTransId="{CC6A8B6D-2778-4488-B521-529CAA7D0D83}"/>
    <dgm:cxn modelId="{4ED67594-3A05-C449-BE29-9F30A0C1B066}" type="presOf" srcId="{1D0784D2-FD15-46AB-868C-67E378C40DE9}" destId="{4931F9E5-D13C-3F4B-ACF1-0E58ECADCA4A}" srcOrd="0" destOrd="0" presId="urn:microsoft.com/office/officeart/2005/8/layout/vList2"/>
    <dgm:cxn modelId="{D2512F9F-6231-4845-9B35-B6F7B849CA6D}" type="presOf" srcId="{415F7783-87C9-4BFE-A28A-E6F676C85F50}" destId="{94F76E9C-7C32-584F-8AF7-A30D4FE13FA5}" srcOrd="0" destOrd="0" presId="urn:microsoft.com/office/officeart/2005/8/layout/vList2"/>
    <dgm:cxn modelId="{10ACAFD5-636B-469D-A733-838C6DC2B3AE}" srcId="{A10D6F3C-A57E-4EC9-9B08-D853E8BA417D}" destId="{415F7783-87C9-4BFE-A28A-E6F676C85F50}" srcOrd="2" destOrd="0" parTransId="{B2075395-6C63-4E13-957E-104917941783}" sibTransId="{78DF5B63-C73E-42CB-94D0-DC1AB1A6A851}"/>
    <dgm:cxn modelId="{CB27C845-BF69-8243-8A8A-4B2B8E3E08A3}" type="presParOf" srcId="{640BF1F0-7EAF-5048-A3C3-1B785A02B2D8}" destId="{4931F9E5-D13C-3F4B-ACF1-0E58ECADCA4A}" srcOrd="0" destOrd="0" presId="urn:microsoft.com/office/officeart/2005/8/layout/vList2"/>
    <dgm:cxn modelId="{0CA29A50-1CEB-4A43-8AEA-4681984099B8}" type="presParOf" srcId="{640BF1F0-7EAF-5048-A3C3-1B785A02B2D8}" destId="{D2B9272B-7E2F-1248-8D74-F92308481744}" srcOrd="1" destOrd="0" presId="urn:microsoft.com/office/officeart/2005/8/layout/vList2"/>
    <dgm:cxn modelId="{C52B2933-A28E-6648-BD88-EE71E491A9D3}" type="presParOf" srcId="{640BF1F0-7EAF-5048-A3C3-1B785A02B2D8}" destId="{FC581140-DFBB-994F-9CB6-0BDC04B97B11}" srcOrd="2" destOrd="0" presId="urn:microsoft.com/office/officeart/2005/8/layout/vList2"/>
    <dgm:cxn modelId="{756CA857-4C4F-554F-B028-0D9EA6032E3A}" type="presParOf" srcId="{640BF1F0-7EAF-5048-A3C3-1B785A02B2D8}" destId="{535372AE-E6ED-034B-83E8-97809C869648}" srcOrd="3" destOrd="0" presId="urn:microsoft.com/office/officeart/2005/8/layout/vList2"/>
    <dgm:cxn modelId="{8FA5FAB6-C6BD-7B45-90DA-F34EE6F621DD}" type="presParOf" srcId="{640BF1F0-7EAF-5048-A3C3-1B785A02B2D8}" destId="{94F76E9C-7C32-584F-8AF7-A30D4FE13FA5}" srcOrd="4" destOrd="0" presId="urn:microsoft.com/office/officeart/2005/8/layout/vList2"/>
    <dgm:cxn modelId="{2596624E-CD56-A54C-A578-02F6D49B3170}" type="presParOf" srcId="{640BF1F0-7EAF-5048-A3C3-1B785A02B2D8}" destId="{8B4D30B7-02EC-924F-9407-E11E63613DB9}" srcOrd="5" destOrd="0" presId="urn:microsoft.com/office/officeart/2005/8/layout/vList2"/>
    <dgm:cxn modelId="{811EC306-5ACF-B74B-87CD-675561834863}" type="presParOf" srcId="{640BF1F0-7EAF-5048-A3C3-1B785A02B2D8}" destId="{5D5FF345-F5D3-0043-8E69-185F7A1971C0}" srcOrd="6" destOrd="0" presId="urn:microsoft.com/office/officeart/2005/8/layout/vList2"/>
    <dgm:cxn modelId="{638082A5-2B10-2340-A337-5DB09FFCAB9E}" type="presParOf" srcId="{640BF1F0-7EAF-5048-A3C3-1B785A02B2D8}" destId="{13C7073F-E5DA-4E43-BB51-76993AD14605}" srcOrd="7" destOrd="0" presId="urn:microsoft.com/office/officeart/2005/8/layout/vList2"/>
    <dgm:cxn modelId="{988D38BC-FEE5-2C40-89D8-3B9A2506E695}" type="presParOf" srcId="{640BF1F0-7EAF-5048-A3C3-1B785A02B2D8}" destId="{84BD24DF-8096-1C48-92BC-AC13D0A9701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68F845-4710-41C2-B01E-E18F60A7CEA2}"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D61E4726-43C3-4552-A645-BB5F7F819AB1}">
      <dgm:prSet/>
      <dgm:spPr/>
      <dgm:t>
        <a:bodyPr/>
        <a:lstStyle/>
        <a:p>
          <a:r>
            <a:rPr lang="en-GB" dirty="0">
              <a:latin typeface="Arial" panose="020B0604020202020204" pitchFamily="34" charset="0"/>
              <a:cs typeface="Arial" panose="020B0604020202020204" pitchFamily="34" charset="0"/>
            </a:rPr>
            <a:t>NHS England invests in lifelong ART (2019).</a:t>
          </a:r>
          <a:endParaRPr lang="en-US" dirty="0">
            <a:latin typeface="Arial" panose="020B0604020202020204" pitchFamily="34" charset="0"/>
            <a:cs typeface="Arial" panose="020B0604020202020204" pitchFamily="34" charset="0"/>
          </a:endParaRPr>
        </a:p>
      </dgm:t>
    </dgm:pt>
    <dgm:pt modelId="{F4E2D869-7EE7-49CB-BAAB-AB542AC4E2E5}" type="parTrans" cxnId="{ECDDDA8D-8D84-4E83-AAFC-51DA7BD38B59}">
      <dgm:prSet/>
      <dgm:spPr/>
      <dgm:t>
        <a:bodyPr/>
        <a:lstStyle/>
        <a:p>
          <a:endParaRPr lang="en-US"/>
        </a:p>
      </dgm:t>
    </dgm:pt>
    <dgm:pt modelId="{11E90546-41A8-44DB-831E-B84CC544F42A}" type="sibTrans" cxnId="{ECDDDA8D-8D84-4E83-AAFC-51DA7BD38B59}">
      <dgm:prSet/>
      <dgm:spPr/>
      <dgm:t>
        <a:bodyPr/>
        <a:lstStyle/>
        <a:p>
          <a:endParaRPr lang="en-US"/>
        </a:p>
      </dgm:t>
    </dgm:pt>
    <dgm:pt modelId="{6D4A4665-B218-4ABF-872B-F210A0DBF370}">
      <dgm:prSet/>
      <dgm:spPr/>
      <dgm:t>
        <a:bodyPr/>
        <a:lstStyle/>
        <a:p>
          <a:r>
            <a:rPr lang="en-GB" dirty="0">
              <a:latin typeface="Arial" panose="020B0604020202020204" pitchFamily="34" charset="0"/>
              <a:cs typeface="Arial" panose="020B0604020202020204" pitchFamily="34" charset="0"/>
            </a:rPr>
            <a:t>Budget cuts threaten prevention services (Buck, 2022; The King's Fund, 2022).</a:t>
          </a:r>
          <a:endParaRPr lang="en-US" dirty="0">
            <a:latin typeface="Arial" panose="020B0604020202020204" pitchFamily="34" charset="0"/>
            <a:cs typeface="Arial" panose="020B0604020202020204" pitchFamily="34" charset="0"/>
          </a:endParaRPr>
        </a:p>
      </dgm:t>
    </dgm:pt>
    <dgm:pt modelId="{B7AA5772-958C-4A24-A340-9DDE4D43F0AA}" type="parTrans" cxnId="{C72D8994-F58C-4407-950F-0185C9DF88F5}">
      <dgm:prSet/>
      <dgm:spPr/>
      <dgm:t>
        <a:bodyPr/>
        <a:lstStyle/>
        <a:p>
          <a:endParaRPr lang="en-US"/>
        </a:p>
      </dgm:t>
    </dgm:pt>
    <dgm:pt modelId="{C4954D30-A25F-4FB5-A3A0-DA574326AB49}" type="sibTrans" cxnId="{C72D8994-F58C-4407-950F-0185C9DF88F5}">
      <dgm:prSet/>
      <dgm:spPr/>
      <dgm:t>
        <a:bodyPr/>
        <a:lstStyle/>
        <a:p>
          <a:endParaRPr lang="en-US"/>
        </a:p>
      </dgm:t>
    </dgm:pt>
    <dgm:pt modelId="{886AC21A-81A1-4C05-A8F8-FAE6D3387433}">
      <dgm:prSet/>
      <dgm:spPr/>
      <dgm:t>
        <a:bodyPr/>
        <a:lstStyle/>
        <a:p>
          <a:r>
            <a:rPr lang="en-GB" dirty="0">
              <a:latin typeface="Arial" panose="020B0604020202020204" pitchFamily="34" charset="0"/>
              <a:cs typeface="Arial" panose="020B0604020202020204" pitchFamily="34" charset="0"/>
            </a:rPr>
            <a:t>HIV multimorbidity rises with age (Deeks et al., 2013).</a:t>
          </a:r>
          <a:endParaRPr lang="en-US" dirty="0">
            <a:latin typeface="Arial" panose="020B0604020202020204" pitchFamily="34" charset="0"/>
            <a:cs typeface="Arial" panose="020B0604020202020204" pitchFamily="34" charset="0"/>
          </a:endParaRPr>
        </a:p>
      </dgm:t>
    </dgm:pt>
    <dgm:pt modelId="{807F8D50-5B77-42A5-A289-5FD286C02008}" type="parTrans" cxnId="{E56DAFCA-D875-4E1F-BF7A-07FF1868021A}">
      <dgm:prSet/>
      <dgm:spPr/>
      <dgm:t>
        <a:bodyPr/>
        <a:lstStyle/>
        <a:p>
          <a:endParaRPr lang="en-US"/>
        </a:p>
      </dgm:t>
    </dgm:pt>
    <dgm:pt modelId="{B23552F1-D8F4-4458-AB9B-C234D0BB09E4}" type="sibTrans" cxnId="{E56DAFCA-D875-4E1F-BF7A-07FF1868021A}">
      <dgm:prSet/>
      <dgm:spPr/>
      <dgm:t>
        <a:bodyPr/>
        <a:lstStyle/>
        <a:p>
          <a:endParaRPr lang="en-US"/>
        </a:p>
      </dgm:t>
    </dgm:pt>
    <dgm:pt modelId="{20ED193A-58BE-4A90-BB99-F1CD6F261D83}">
      <dgm:prSet/>
      <dgm:spPr/>
      <dgm:t>
        <a:bodyPr/>
        <a:lstStyle/>
        <a:p>
          <a:r>
            <a:rPr lang="en-GB" dirty="0">
              <a:latin typeface="Arial" panose="020B0604020202020204" pitchFamily="34" charset="0"/>
              <a:cs typeface="Arial" panose="020B0604020202020204" pitchFamily="34" charset="0"/>
            </a:rPr>
            <a:t>Mental health stigma and burden persist (Remien et al., 2019; Gooden, 2026).</a:t>
          </a:r>
          <a:endParaRPr lang="en-US" dirty="0">
            <a:latin typeface="Arial" panose="020B0604020202020204" pitchFamily="34" charset="0"/>
            <a:cs typeface="Arial" panose="020B0604020202020204" pitchFamily="34" charset="0"/>
          </a:endParaRPr>
        </a:p>
      </dgm:t>
    </dgm:pt>
    <dgm:pt modelId="{447F57F4-FBB6-418C-B442-415AED4EFE8F}" type="parTrans" cxnId="{42C16EBB-0075-4ABE-B3E0-68B42A447735}">
      <dgm:prSet/>
      <dgm:spPr/>
      <dgm:t>
        <a:bodyPr/>
        <a:lstStyle/>
        <a:p>
          <a:endParaRPr lang="en-US"/>
        </a:p>
      </dgm:t>
    </dgm:pt>
    <dgm:pt modelId="{7C057EE8-F253-4682-8314-15584FBD9EB8}" type="sibTrans" cxnId="{42C16EBB-0075-4ABE-B3E0-68B42A447735}">
      <dgm:prSet/>
      <dgm:spPr/>
      <dgm:t>
        <a:bodyPr/>
        <a:lstStyle/>
        <a:p>
          <a:endParaRPr lang="en-US"/>
        </a:p>
      </dgm:t>
    </dgm:pt>
    <dgm:pt modelId="{2E1F26D5-56FE-458A-AE51-76DB6F34731B}">
      <dgm:prSet/>
      <dgm:spPr/>
      <dgm:t>
        <a:bodyPr/>
        <a:lstStyle/>
        <a:p>
          <a:r>
            <a:rPr lang="en-GB" dirty="0">
              <a:latin typeface="Arial" panose="020B0604020202020204" pitchFamily="34" charset="0"/>
              <a:cs typeface="Arial" panose="020B0604020202020204" pitchFamily="34" charset="0"/>
            </a:rPr>
            <a:t>UNAIDS 95-95-95 targets face retention issues (Ehrenkranz et al., 2021).</a:t>
          </a:r>
          <a:endParaRPr lang="en-US" dirty="0">
            <a:latin typeface="Arial" panose="020B0604020202020204" pitchFamily="34" charset="0"/>
            <a:cs typeface="Arial" panose="020B0604020202020204" pitchFamily="34" charset="0"/>
          </a:endParaRPr>
        </a:p>
      </dgm:t>
    </dgm:pt>
    <dgm:pt modelId="{53D21DEC-AC7C-4250-B728-6B87A133DE36}" type="parTrans" cxnId="{8CF3B5F4-B94D-4520-BA09-15D09153121A}">
      <dgm:prSet/>
      <dgm:spPr/>
      <dgm:t>
        <a:bodyPr/>
        <a:lstStyle/>
        <a:p>
          <a:endParaRPr lang="en-US"/>
        </a:p>
      </dgm:t>
    </dgm:pt>
    <dgm:pt modelId="{CA1B1F4A-27BC-486D-BDA6-5415DA134772}" type="sibTrans" cxnId="{8CF3B5F4-B94D-4520-BA09-15D09153121A}">
      <dgm:prSet/>
      <dgm:spPr/>
      <dgm:t>
        <a:bodyPr/>
        <a:lstStyle/>
        <a:p>
          <a:endParaRPr lang="en-US"/>
        </a:p>
      </dgm:t>
    </dgm:pt>
    <dgm:pt modelId="{A1B30315-D99E-9C42-B910-DF811BBECB73}" type="pres">
      <dgm:prSet presAssocID="{2668F845-4710-41C2-B01E-E18F60A7CEA2}" presName="Name0" presStyleCnt="0">
        <dgm:presLayoutVars>
          <dgm:dir/>
          <dgm:resizeHandles val="exact"/>
        </dgm:presLayoutVars>
      </dgm:prSet>
      <dgm:spPr/>
    </dgm:pt>
    <dgm:pt modelId="{9A696E81-FA83-5048-8CCF-051762F788F9}" type="pres">
      <dgm:prSet presAssocID="{D61E4726-43C3-4552-A645-BB5F7F819AB1}" presName="node" presStyleLbl="node1" presStyleIdx="0" presStyleCnt="5">
        <dgm:presLayoutVars>
          <dgm:bulletEnabled val="1"/>
        </dgm:presLayoutVars>
      </dgm:prSet>
      <dgm:spPr/>
    </dgm:pt>
    <dgm:pt modelId="{6359D458-3D47-A04E-9324-207BC7C9502E}" type="pres">
      <dgm:prSet presAssocID="{11E90546-41A8-44DB-831E-B84CC544F42A}" presName="sibTrans" presStyleLbl="sibTrans1D1" presStyleIdx="0" presStyleCnt="4"/>
      <dgm:spPr/>
    </dgm:pt>
    <dgm:pt modelId="{F0C67B1B-F775-BC49-8ED8-726ED826D922}" type="pres">
      <dgm:prSet presAssocID="{11E90546-41A8-44DB-831E-B84CC544F42A}" presName="connectorText" presStyleLbl="sibTrans1D1" presStyleIdx="0" presStyleCnt="4"/>
      <dgm:spPr/>
    </dgm:pt>
    <dgm:pt modelId="{B23B9111-D13A-B049-8B8D-29AD68F52D93}" type="pres">
      <dgm:prSet presAssocID="{6D4A4665-B218-4ABF-872B-F210A0DBF370}" presName="node" presStyleLbl="node1" presStyleIdx="1" presStyleCnt="5">
        <dgm:presLayoutVars>
          <dgm:bulletEnabled val="1"/>
        </dgm:presLayoutVars>
      </dgm:prSet>
      <dgm:spPr/>
    </dgm:pt>
    <dgm:pt modelId="{179F15F2-591B-E14C-B6DA-D0EA8D1B63F9}" type="pres">
      <dgm:prSet presAssocID="{C4954D30-A25F-4FB5-A3A0-DA574326AB49}" presName="sibTrans" presStyleLbl="sibTrans1D1" presStyleIdx="1" presStyleCnt="4"/>
      <dgm:spPr/>
    </dgm:pt>
    <dgm:pt modelId="{01BB66F4-BB47-8348-B7D3-796564C59B11}" type="pres">
      <dgm:prSet presAssocID="{C4954D30-A25F-4FB5-A3A0-DA574326AB49}" presName="connectorText" presStyleLbl="sibTrans1D1" presStyleIdx="1" presStyleCnt="4"/>
      <dgm:spPr/>
    </dgm:pt>
    <dgm:pt modelId="{F8DF9579-77FF-0747-AD4C-773BE30C2A2F}" type="pres">
      <dgm:prSet presAssocID="{886AC21A-81A1-4C05-A8F8-FAE6D3387433}" presName="node" presStyleLbl="node1" presStyleIdx="2" presStyleCnt="5">
        <dgm:presLayoutVars>
          <dgm:bulletEnabled val="1"/>
        </dgm:presLayoutVars>
      </dgm:prSet>
      <dgm:spPr/>
    </dgm:pt>
    <dgm:pt modelId="{EFF7F8F7-8031-4E46-99D2-603E3B985E2D}" type="pres">
      <dgm:prSet presAssocID="{B23552F1-D8F4-4458-AB9B-C234D0BB09E4}" presName="sibTrans" presStyleLbl="sibTrans1D1" presStyleIdx="2" presStyleCnt="4"/>
      <dgm:spPr/>
    </dgm:pt>
    <dgm:pt modelId="{AAFF3245-AA36-284E-A08D-95D15457035E}" type="pres">
      <dgm:prSet presAssocID="{B23552F1-D8F4-4458-AB9B-C234D0BB09E4}" presName="connectorText" presStyleLbl="sibTrans1D1" presStyleIdx="2" presStyleCnt="4"/>
      <dgm:spPr/>
    </dgm:pt>
    <dgm:pt modelId="{FE67CD3E-2ACF-CC48-B174-D88CB576AC00}" type="pres">
      <dgm:prSet presAssocID="{20ED193A-58BE-4A90-BB99-F1CD6F261D83}" presName="node" presStyleLbl="node1" presStyleIdx="3" presStyleCnt="5">
        <dgm:presLayoutVars>
          <dgm:bulletEnabled val="1"/>
        </dgm:presLayoutVars>
      </dgm:prSet>
      <dgm:spPr/>
    </dgm:pt>
    <dgm:pt modelId="{50C3C1C7-A1E5-8D46-B6AF-41A0861AC5FC}" type="pres">
      <dgm:prSet presAssocID="{7C057EE8-F253-4682-8314-15584FBD9EB8}" presName="sibTrans" presStyleLbl="sibTrans1D1" presStyleIdx="3" presStyleCnt="4"/>
      <dgm:spPr/>
    </dgm:pt>
    <dgm:pt modelId="{4B25BDE0-A6DB-374A-868D-129BE014F1CD}" type="pres">
      <dgm:prSet presAssocID="{7C057EE8-F253-4682-8314-15584FBD9EB8}" presName="connectorText" presStyleLbl="sibTrans1D1" presStyleIdx="3" presStyleCnt="4"/>
      <dgm:spPr/>
    </dgm:pt>
    <dgm:pt modelId="{37AF8A97-0EB9-2342-BA92-EF8B565D8E14}" type="pres">
      <dgm:prSet presAssocID="{2E1F26D5-56FE-458A-AE51-76DB6F34731B}" presName="node" presStyleLbl="node1" presStyleIdx="4" presStyleCnt="5">
        <dgm:presLayoutVars>
          <dgm:bulletEnabled val="1"/>
        </dgm:presLayoutVars>
      </dgm:prSet>
      <dgm:spPr/>
    </dgm:pt>
  </dgm:ptLst>
  <dgm:cxnLst>
    <dgm:cxn modelId="{389A7701-CB8E-8849-80AA-88E2BEB88A85}" type="presOf" srcId="{20ED193A-58BE-4A90-BB99-F1CD6F261D83}" destId="{FE67CD3E-2ACF-CC48-B174-D88CB576AC00}" srcOrd="0" destOrd="0" presId="urn:microsoft.com/office/officeart/2016/7/layout/RepeatingBendingProcessNew"/>
    <dgm:cxn modelId="{DD201013-889B-A343-85E4-468A350B6B22}" type="presOf" srcId="{11E90546-41A8-44DB-831E-B84CC544F42A}" destId="{F0C67B1B-F775-BC49-8ED8-726ED826D922}" srcOrd="1" destOrd="0" presId="urn:microsoft.com/office/officeart/2016/7/layout/RepeatingBendingProcessNew"/>
    <dgm:cxn modelId="{CAE8C12B-FA64-574D-BD57-2B173EDF75C7}" type="presOf" srcId="{2668F845-4710-41C2-B01E-E18F60A7CEA2}" destId="{A1B30315-D99E-9C42-B910-DF811BBECB73}" srcOrd="0" destOrd="0" presId="urn:microsoft.com/office/officeart/2016/7/layout/RepeatingBendingProcessNew"/>
    <dgm:cxn modelId="{EA05413F-F25E-F641-BC70-0D5C8F1D8AB4}" type="presOf" srcId="{D61E4726-43C3-4552-A645-BB5F7F819AB1}" destId="{9A696E81-FA83-5048-8CCF-051762F788F9}" srcOrd="0" destOrd="0" presId="urn:microsoft.com/office/officeart/2016/7/layout/RepeatingBendingProcessNew"/>
    <dgm:cxn modelId="{EE88FC43-BB3B-2742-BD4D-3E76A3BDFF3B}" type="presOf" srcId="{6D4A4665-B218-4ABF-872B-F210A0DBF370}" destId="{B23B9111-D13A-B049-8B8D-29AD68F52D93}" srcOrd="0" destOrd="0" presId="urn:microsoft.com/office/officeart/2016/7/layout/RepeatingBendingProcessNew"/>
    <dgm:cxn modelId="{04C8D069-C390-A14F-A042-4420408C5AB4}" type="presOf" srcId="{B23552F1-D8F4-4458-AB9B-C234D0BB09E4}" destId="{EFF7F8F7-8031-4E46-99D2-603E3B985E2D}" srcOrd="0" destOrd="0" presId="urn:microsoft.com/office/officeart/2016/7/layout/RepeatingBendingProcessNew"/>
    <dgm:cxn modelId="{8723A351-A553-B748-BE48-382BE9B4E537}" type="presOf" srcId="{7C057EE8-F253-4682-8314-15584FBD9EB8}" destId="{4B25BDE0-A6DB-374A-868D-129BE014F1CD}" srcOrd="1" destOrd="0" presId="urn:microsoft.com/office/officeart/2016/7/layout/RepeatingBendingProcessNew"/>
    <dgm:cxn modelId="{ECDDDA8D-8D84-4E83-AAFC-51DA7BD38B59}" srcId="{2668F845-4710-41C2-B01E-E18F60A7CEA2}" destId="{D61E4726-43C3-4552-A645-BB5F7F819AB1}" srcOrd="0" destOrd="0" parTransId="{F4E2D869-7EE7-49CB-BAAB-AB542AC4E2E5}" sibTransId="{11E90546-41A8-44DB-831E-B84CC544F42A}"/>
    <dgm:cxn modelId="{B681AB8F-5262-E947-8687-08B65B1D8909}" type="presOf" srcId="{886AC21A-81A1-4C05-A8F8-FAE6D3387433}" destId="{F8DF9579-77FF-0747-AD4C-773BE30C2A2F}" srcOrd="0" destOrd="0" presId="urn:microsoft.com/office/officeart/2016/7/layout/RepeatingBendingProcessNew"/>
    <dgm:cxn modelId="{C72D8994-F58C-4407-950F-0185C9DF88F5}" srcId="{2668F845-4710-41C2-B01E-E18F60A7CEA2}" destId="{6D4A4665-B218-4ABF-872B-F210A0DBF370}" srcOrd="1" destOrd="0" parTransId="{B7AA5772-958C-4A24-A340-9DDE4D43F0AA}" sibTransId="{C4954D30-A25F-4FB5-A3A0-DA574326AB49}"/>
    <dgm:cxn modelId="{28F4B89D-C7CB-424D-A89A-D470FDD39B6A}" type="presOf" srcId="{2E1F26D5-56FE-458A-AE51-76DB6F34731B}" destId="{37AF8A97-0EB9-2342-BA92-EF8B565D8E14}" srcOrd="0" destOrd="0" presId="urn:microsoft.com/office/officeart/2016/7/layout/RepeatingBendingProcessNew"/>
    <dgm:cxn modelId="{90A821A7-A062-BF4E-9A2C-A7E9FE2F923A}" type="presOf" srcId="{7C057EE8-F253-4682-8314-15584FBD9EB8}" destId="{50C3C1C7-A1E5-8D46-B6AF-41A0861AC5FC}" srcOrd="0" destOrd="0" presId="urn:microsoft.com/office/officeart/2016/7/layout/RepeatingBendingProcessNew"/>
    <dgm:cxn modelId="{822AEAAB-F984-BE43-8FD3-694C9114C1FB}" type="presOf" srcId="{11E90546-41A8-44DB-831E-B84CC544F42A}" destId="{6359D458-3D47-A04E-9324-207BC7C9502E}" srcOrd="0" destOrd="0" presId="urn:microsoft.com/office/officeart/2016/7/layout/RepeatingBendingProcessNew"/>
    <dgm:cxn modelId="{24ABEEAE-76C7-DA4E-80B9-D9F191412C82}" type="presOf" srcId="{B23552F1-D8F4-4458-AB9B-C234D0BB09E4}" destId="{AAFF3245-AA36-284E-A08D-95D15457035E}" srcOrd="1" destOrd="0" presId="urn:microsoft.com/office/officeart/2016/7/layout/RepeatingBendingProcessNew"/>
    <dgm:cxn modelId="{5BD5B3B0-9787-1244-A058-9AA229235369}" type="presOf" srcId="{C4954D30-A25F-4FB5-A3A0-DA574326AB49}" destId="{01BB66F4-BB47-8348-B7D3-796564C59B11}" srcOrd="1" destOrd="0" presId="urn:microsoft.com/office/officeart/2016/7/layout/RepeatingBendingProcessNew"/>
    <dgm:cxn modelId="{AA8708B8-DF45-F346-8090-25A280ACB37D}" type="presOf" srcId="{C4954D30-A25F-4FB5-A3A0-DA574326AB49}" destId="{179F15F2-591B-E14C-B6DA-D0EA8D1B63F9}" srcOrd="0" destOrd="0" presId="urn:microsoft.com/office/officeart/2016/7/layout/RepeatingBendingProcessNew"/>
    <dgm:cxn modelId="{42C16EBB-0075-4ABE-B3E0-68B42A447735}" srcId="{2668F845-4710-41C2-B01E-E18F60A7CEA2}" destId="{20ED193A-58BE-4A90-BB99-F1CD6F261D83}" srcOrd="3" destOrd="0" parTransId="{447F57F4-FBB6-418C-B442-415AED4EFE8F}" sibTransId="{7C057EE8-F253-4682-8314-15584FBD9EB8}"/>
    <dgm:cxn modelId="{E56DAFCA-D875-4E1F-BF7A-07FF1868021A}" srcId="{2668F845-4710-41C2-B01E-E18F60A7CEA2}" destId="{886AC21A-81A1-4C05-A8F8-FAE6D3387433}" srcOrd="2" destOrd="0" parTransId="{807F8D50-5B77-42A5-A289-5FD286C02008}" sibTransId="{B23552F1-D8F4-4458-AB9B-C234D0BB09E4}"/>
    <dgm:cxn modelId="{8CF3B5F4-B94D-4520-BA09-15D09153121A}" srcId="{2668F845-4710-41C2-B01E-E18F60A7CEA2}" destId="{2E1F26D5-56FE-458A-AE51-76DB6F34731B}" srcOrd="4" destOrd="0" parTransId="{53D21DEC-AC7C-4250-B728-6B87A133DE36}" sibTransId="{CA1B1F4A-27BC-486D-BDA6-5415DA134772}"/>
    <dgm:cxn modelId="{F21DB3C7-E2A4-8948-AEAE-0601B2C004C9}" type="presParOf" srcId="{A1B30315-D99E-9C42-B910-DF811BBECB73}" destId="{9A696E81-FA83-5048-8CCF-051762F788F9}" srcOrd="0" destOrd="0" presId="urn:microsoft.com/office/officeart/2016/7/layout/RepeatingBendingProcessNew"/>
    <dgm:cxn modelId="{4F892032-65B1-4A45-9043-674C183F6432}" type="presParOf" srcId="{A1B30315-D99E-9C42-B910-DF811BBECB73}" destId="{6359D458-3D47-A04E-9324-207BC7C9502E}" srcOrd="1" destOrd="0" presId="urn:microsoft.com/office/officeart/2016/7/layout/RepeatingBendingProcessNew"/>
    <dgm:cxn modelId="{FE904A60-8E18-9A41-B5A9-6FA9AEA57D85}" type="presParOf" srcId="{6359D458-3D47-A04E-9324-207BC7C9502E}" destId="{F0C67B1B-F775-BC49-8ED8-726ED826D922}" srcOrd="0" destOrd="0" presId="urn:microsoft.com/office/officeart/2016/7/layout/RepeatingBendingProcessNew"/>
    <dgm:cxn modelId="{48CDE7B6-B085-E443-8E53-F9B4389827C0}" type="presParOf" srcId="{A1B30315-D99E-9C42-B910-DF811BBECB73}" destId="{B23B9111-D13A-B049-8B8D-29AD68F52D93}" srcOrd="2" destOrd="0" presId="urn:microsoft.com/office/officeart/2016/7/layout/RepeatingBendingProcessNew"/>
    <dgm:cxn modelId="{4AF4728E-434D-4046-B8DF-C0A852128E94}" type="presParOf" srcId="{A1B30315-D99E-9C42-B910-DF811BBECB73}" destId="{179F15F2-591B-E14C-B6DA-D0EA8D1B63F9}" srcOrd="3" destOrd="0" presId="urn:microsoft.com/office/officeart/2016/7/layout/RepeatingBendingProcessNew"/>
    <dgm:cxn modelId="{4B5CE9B4-B1A2-B44C-B52D-D0C4AB04D2C8}" type="presParOf" srcId="{179F15F2-591B-E14C-B6DA-D0EA8D1B63F9}" destId="{01BB66F4-BB47-8348-B7D3-796564C59B11}" srcOrd="0" destOrd="0" presId="urn:microsoft.com/office/officeart/2016/7/layout/RepeatingBendingProcessNew"/>
    <dgm:cxn modelId="{2CB8B66C-59D2-5542-B67C-F69AD381F013}" type="presParOf" srcId="{A1B30315-D99E-9C42-B910-DF811BBECB73}" destId="{F8DF9579-77FF-0747-AD4C-773BE30C2A2F}" srcOrd="4" destOrd="0" presId="urn:microsoft.com/office/officeart/2016/7/layout/RepeatingBendingProcessNew"/>
    <dgm:cxn modelId="{2F94A85C-BBB1-744F-80E3-1AA60EC08952}" type="presParOf" srcId="{A1B30315-D99E-9C42-B910-DF811BBECB73}" destId="{EFF7F8F7-8031-4E46-99D2-603E3B985E2D}" srcOrd="5" destOrd="0" presId="urn:microsoft.com/office/officeart/2016/7/layout/RepeatingBendingProcessNew"/>
    <dgm:cxn modelId="{33AA4C79-6C63-3F4C-8D40-714A683DDA14}" type="presParOf" srcId="{EFF7F8F7-8031-4E46-99D2-603E3B985E2D}" destId="{AAFF3245-AA36-284E-A08D-95D15457035E}" srcOrd="0" destOrd="0" presId="urn:microsoft.com/office/officeart/2016/7/layout/RepeatingBendingProcessNew"/>
    <dgm:cxn modelId="{A601910D-3DA3-6648-9C8B-7A3741D2B4B0}" type="presParOf" srcId="{A1B30315-D99E-9C42-B910-DF811BBECB73}" destId="{FE67CD3E-2ACF-CC48-B174-D88CB576AC00}" srcOrd="6" destOrd="0" presId="urn:microsoft.com/office/officeart/2016/7/layout/RepeatingBendingProcessNew"/>
    <dgm:cxn modelId="{D1FE6D9C-BA62-3044-B196-77BC9D6C848B}" type="presParOf" srcId="{A1B30315-D99E-9C42-B910-DF811BBECB73}" destId="{50C3C1C7-A1E5-8D46-B6AF-41A0861AC5FC}" srcOrd="7" destOrd="0" presId="urn:microsoft.com/office/officeart/2016/7/layout/RepeatingBendingProcessNew"/>
    <dgm:cxn modelId="{1271F684-8845-AE47-824B-A938F43331D9}" type="presParOf" srcId="{50C3C1C7-A1E5-8D46-B6AF-41A0861AC5FC}" destId="{4B25BDE0-A6DB-374A-868D-129BE014F1CD}" srcOrd="0" destOrd="0" presId="urn:microsoft.com/office/officeart/2016/7/layout/RepeatingBendingProcessNew"/>
    <dgm:cxn modelId="{35E8C4E1-3352-D646-94BE-09A8B343F5CC}" type="presParOf" srcId="{A1B30315-D99E-9C42-B910-DF811BBECB73}" destId="{37AF8A97-0EB9-2342-BA92-EF8B565D8E14}"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4C727F-4FBC-413B-818F-E5C2811EC65D}" type="doc">
      <dgm:prSet loTypeId="urn:microsoft.com/office/officeart/2008/layout/LinedList" loCatId="list" qsTypeId="urn:microsoft.com/office/officeart/2005/8/quickstyle/simple4" qsCatId="simple" csTypeId="urn:microsoft.com/office/officeart/2005/8/colors/accent3_2" csCatId="accent3" phldr="1"/>
      <dgm:spPr/>
      <dgm:t>
        <a:bodyPr/>
        <a:lstStyle/>
        <a:p>
          <a:endParaRPr lang="en-US"/>
        </a:p>
      </dgm:t>
    </dgm:pt>
    <dgm:pt modelId="{0691313B-F706-4DD0-A0FC-69EBF1E1ADF7}">
      <dgm:prSet/>
      <dgm:spPr/>
      <dgm:t>
        <a:bodyPr/>
        <a:lstStyle/>
        <a:p>
          <a:r>
            <a:rPr lang="en-GB" dirty="0"/>
            <a:t>• PrEP considerably reduces the acquisition risk (</a:t>
          </a:r>
          <a:r>
            <a:rPr lang="en-GB" dirty="0">
              <a:latin typeface="Arial" panose="020B0604020202020204" pitchFamily="34" charset="0"/>
              <a:cs typeface="Arial" panose="020B0604020202020204" pitchFamily="34" charset="0"/>
            </a:rPr>
            <a:t>McCormack</a:t>
          </a:r>
          <a:r>
            <a:rPr lang="en-GB" dirty="0"/>
            <a:t> et al., 2016).</a:t>
          </a:r>
          <a:endParaRPr lang="en-US" dirty="0"/>
        </a:p>
      </dgm:t>
    </dgm:pt>
    <dgm:pt modelId="{1D23F0D7-EBD6-4F71-8201-17303D768F79}" type="parTrans" cxnId="{B8FB4B88-259C-4A01-820D-EC49B90AF5EB}">
      <dgm:prSet/>
      <dgm:spPr/>
      <dgm:t>
        <a:bodyPr/>
        <a:lstStyle/>
        <a:p>
          <a:endParaRPr lang="en-US"/>
        </a:p>
      </dgm:t>
    </dgm:pt>
    <dgm:pt modelId="{9796E807-FE0C-4514-8CAF-C4BEBE8935BB}" type="sibTrans" cxnId="{B8FB4B88-259C-4A01-820D-EC49B90AF5EB}">
      <dgm:prSet/>
      <dgm:spPr/>
      <dgm:t>
        <a:bodyPr/>
        <a:lstStyle/>
        <a:p>
          <a:endParaRPr lang="en-US"/>
        </a:p>
      </dgm:t>
    </dgm:pt>
    <dgm:pt modelId="{55EB69AA-470A-4680-B212-97CF8B13C22F}">
      <dgm:prSet/>
      <dgm:spPr/>
      <dgm:t>
        <a:bodyPr/>
        <a:lstStyle/>
        <a:p>
          <a:r>
            <a:rPr lang="en-GB" dirty="0">
              <a:latin typeface="Arial" panose="020B0604020202020204" pitchFamily="34" charset="0"/>
              <a:cs typeface="Arial" panose="020B0604020202020204" pitchFamily="34" charset="0"/>
            </a:rPr>
            <a:t>• PEP is successful when implemented quickly (Ford et al., 2014; WHO, 2014).</a:t>
          </a:r>
          <a:endParaRPr lang="en-US" dirty="0">
            <a:latin typeface="Arial" panose="020B0604020202020204" pitchFamily="34" charset="0"/>
            <a:cs typeface="Arial" panose="020B0604020202020204" pitchFamily="34" charset="0"/>
          </a:endParaRPr>
        </a:p>
      </dgm:t>
    </dgm:pt>
    <dgm:pt modelId="{F5B72123-6D3C-4E3F-9045-38C0B5E5A863}" type="parTrans" cxnId="{66D60574-0454-4E0E-9F5E-7869A9D0D527}">
      <dgm:prSet/>
      <dgm:spPr/>
      <dgm:t>
        <a:bodyPr/>
        <a:lstStyle/>
        <a:p>
          <a:endParaRPr lang="en-US"/>
        </a:p>
      </dgm:t>
    </dgm:pt>
    <dgm:pt modelId="{194674E7-3BC1-4DE7-B71B-101EF392DEA9}" type="sibTrans" cxnId="{66D60574-0454-4E0E-9F5E-7869A9D0D527}">
      <dgm:prSet/>
      <dgm:spPr/>
      <dgm:t>
        <a:bodyPr/>
        <a:lstStyle/>
        <a:p>
          <a:endParaRPr lang="en-US"/>
        </a:p>
      </dgm:t>
    </dgm:pt>
    <dgm:pt modelId="{112CE9DD-7418-4B78-BA9A-ECF6DC96920B}">
      <dgm:prSet/>
      <dgm:spPr/>
      <dgm:t>
        <a:bodyPr/>
        <a:lstStyle/>
        <a:p>
          <a:r>
            <a:rPr lang="en-GB" dirty="0"/>
            <a:t>• </a:t>
          </a:r>
          <a:r>
            <a:rPr lang="en-GB" dirty="0">
              <a:latin typeface="Arial" panose="020B0604020202020204" pitchFamily="34" charset="0"/>
              <a:cs typeface="Arial" panose="020B0604020202020204" pitchFamily="34" charset="0"/>
            </a:rPr>
            <a:t>The use of condoms remains safe (Holmes et al., 2004; Weller and Davis-Beaty, 2012).</a:t>
          </a:r>
          <a:endParaRPr lang="en-US" dirty="0">
            <a:latin typeface="Arial" panose="020B0604020202020204" pitchFamily="34" charset="0"/>
            <a:cs typeface="Arial" panose="020B0604020202020204" pitchFamily="34" charset="0"/>
          </a:endParaRPr>
        </a:p>
      </dgm:t>
    </dgm:pt>
    <dgm:pt modelId="{27E567B4-E589-4228-882A-871E3FD7805B}" type="parTrans" cxnId="{D27157A9-96AA-4026-8F75-64B9F23DB398}">
      <dgm:prSet/>
      <dgm:spPr/>
      <dgm:t>
        <a:bodyPr/>
        <a:lstStyle/>
        <a:p>
          <a:endParaRPr lang="en-US"/>
        </a:p>
      </dgm:t>
    </dgm:pt>
    <dgm:pt modelId="{DFE06D94-3004-42AA-9264-CC414F52FB1E}" type="sibTrans" cxnId="{D27157A9-96AA-4026-8F75-64B9F23DB398}">
      <dgm:prSet/>
      <dgm:spPr/>
      <dgm:t>
        <a:bodyPr/>
        <a:lstStyle/>
        <a:p>
          <a:endParaRPr lang="en-US"/>
        </a:p>
      </dgm:t>
    </dgm:pt>
    <dgm:pt modelId="{316C359F-3666-4A41-8943-B51AC8ACF0C4}">
      <dgm:prSet/>
      <dgm:spPr/>
      <dgm:t>
        <a:bodyPr/>
        <a:lstStyle/>
        <a:p>
          <a:r>
            <a:rPr lang="en-GB" dirty="0">
              <a:latin typeface="Arial" panose="020B0604020202020204" pitchFamily="34" charset="0"/>
              <a:cs typeface="Arial" panose="020B0604020202020204" pitchFamily="34" charset="0"/>
            </a:rPr>
            <a:t>• UK eradication objective by 2030 (DHSC, 2021).</a:t>
          </a:r>
          <a:endParaRPr lang="en-US" dirty="0">
            <a:latin typeface="Arial" panose="020B0604020202020204" pitchFamily="34" charset="0"/>
            <a:cs typeface="Arial" panose="020B0604020202020204" pitchFamily="34" charset="0"/>
          </a:endParaRPr>
        </a:p>
      </dgm:t>
    </dgm:pt>
    <dgm:pt modelId="{A7AB0E08-ADD7-47CC-AE2A-94149D5C2E9B}" type="parTrans" cxnId="{1303B422-7F04-46A8-81D8-7246BF0BE983}">
      <dgm:prSet/>
      <dgm:spPr/>
      <dgm:t>
        <a:bodyPr/>
        <a:lstStyle/>
        <a:p>
          <a:endParaRPr lang="en-US"/>
        </a:p>
      </dgm:t>
    </dgm:pt>
    <dgm:pt modelId="{C15DEAF1-7964-4E19-99E8-6CCCBDD698DE}" type="sibTrans" cxnId="{1303B422-7F04-46A8-81D8-7246BF0BE983}">
      <dgm:prSet/>
      <dgm:spPr/>
      <dgm:t>
        <a:bodyPr/>
        <a:lstStyle/>
        <a:p>
          <a:endParaRPr lang="en-US"/>
        </a:p>
      </dgm:t>
    </dgm:pt>
    <dgm:pt modelId="{5CBFEE3C-F77B-374A-A4A2-19F34FC7A4A1}" type="pres">
      <dgm:prSet presAssocID="{D44C727F-4FBC-413B-818F-E5C2811EC65D}" presName="vert0" presStyleCnt="0">
        <dgm:presLayoutVars>
          <dgm:dir/>
          <dgm:animOne val="branch"/>
          <dgm:animLvl val="lvl"/>
        </dgm:presLayoutVars>
      </dgm:prSet>
      <dgm:spPr/>
    </dgm:pt>
    <dgm:pt modelId="{C0CF6C81-B3D1-1748-8DB7-4D4168AFBDE0}" type="pres">
      <dgm:prSet presAssocID="{0691313B-F706-4DD0-A0FC-69EBF1E1ADF7}" presName="thickLine" presStyleLbl="alignNode1" presStyleIdx="0" presStyleCnt="4"/>
      <dgm:spPr/>
    </dgm:pt>
    <dgm:pt modelId="{041C7A5A-233A-C343-8F4B-FB4E438AE02B}" type="pres">
      <dgm:prSet presAssocID="{0691313B-F706-4DD0-A0FC-69EBF1E1ADF7}" presName="horz1" presStyleCnt="0"/>
      <dgm:spPr/>
    </dgm:pt>
    <dgm:pt modelId="{AE7E3F22-7CDA-C045-806A-A11339C1892E}" type="pres">
      <dgm:prSet presAssocID="{0691313B-F706-4DD0-A0FC-69EBF1E1ADF7}" presName="tx1" presStyleLbl="revTx" presStyleIdx="0" presStyleCnt="4"/>
      <dgm:spPr/>
    </dgm:pt>
    <dgm:pt modelId="{554E66AC-5A78-9F4D-A2DE-AF46EA13E510}" type="pres">
      <dgm:prSet presAssocID="{0691313B-F706-4DD0-A0FC-69EBF1E1ADF7}" presName="vert1" presStyleCnt="0"/>
      <dgm:spPr/>
    </dgm:pt>
    <dgm:pt modelId="{3B6233EA-44A1-BD4A-9D92-F5689E62AC25}" type="pres">
      <dgm:prSet presAssocID="{55EB69AA-470A-4680-B212-97CF8B13C22F}" presName="thickLine" presStyleLbl="alignNode1" presStyleIdx="1" presStyleCnt="4"/>
      <dgm:spPr/>
    </dgm:pt>
    <dgm:pt modelId="{F8F39FF2-A57D-5C4F-AF79-576A43DF416E}" type="pres">
      <dgm:prSet presAssocID="{55EB69AA-470A-4680-B212-97CF8B13C22F}" presName="horz1" presStyleCnt="0"/>
      <dgm:spPr/>
    </dgm:pt>
    <dgm:pt modelId="{88E9CD50-25FE-044D-814F-C485C8243542}" type="pres">
      <dgm:prSet presAssocID="{55EB69AA-470A-4680-B212-97CF8B13C22F}" presName="tx1" presStyleLbl="revTx" presStyleIdx="1" presStyleCnt="4"/>
      <dgm:spPr/>
    </dgm:pt>
    <dgm:pt modelId="{0835EE24-2B3B-4641-988F-54B35422739E}" type="pres">
      <dgm:prSet presAssocID="{55EB69AA-470A-4680-B212-97CF8B13C22F}" presName="vert1" presStyleCnt="0"/>
      <dgm:spPr/>
    </dgm:pt>
    <dgm:pt modelId="{6028CBA1-55D6-1343-9E7A-67B9A63DD173}" type="pres">
      <dgm:prSet presAssocID="{112CE9DD-7418-4B78-BA9A-ECF6DC96920B}" presName="thickLine" presStyleLbl="alignNode1" presStyleIdx="2" presStyleCnt="4"/>
      <dgm:spPr/>
    </dgm:pt>
    <dgm:pt modelId="{FE5519EB-4AF8-2545-9A1A-07E4B013C034}" type="pres">
      <dgm:prSet presAssocID="{112CE9DD-7418-4B78-BA9A-ECF6DC96920B}" presName="horz1" presStyleCnt="0"/>
      <dgm:spPr/>
    </dgm:pt>
    <dgm:pt modelId="{A5AE61E9-3D9E-6944-A28A-F1C790C45771}" type="pres">
      <dgm:prSet presAssocID="{112CE9DD-7418-4B78-BA9A-ECF6DC96920B}" presName="tx1" presStyleLbl="revTx" presStyleIdx="2" presStyleCnt="4"/>
      <dgm:spPr/>
    </dgm:pt>
    <dgm:pt modelId="{1035EC45-DAEB-3948-B0C6-1DBB710A86D3}" type="pres">
      <dgm:prSet presAssocID="{112CE9DD-7418-4B78-BA9A-ECF6DC96920B}" presName="vert1" presStyleCnt="0"/>
      <dgm:spPr/>
    </dgm:pt>
    <dgm:pt modelId="{8B0105E1-4045-A942-A9B8-A972B11B4D73}" type="pres">
      <dgm:prSet presAssocID="{316C359F-3666-4A41-8943-B51AC8ACF0C4}" presName="thickLine" presStyleLbl="alignNode1" presStyleIdx="3" presStyleCnt="4"/>
      <dgm:spPr/>
    </dgm:pt>
    <dgm:pt modelId="{68B304BE-0AEA-9348-9098-0FD658092B58}" type="pres">
      <dgm:prSet presAssocID="{316C359F-3666-4A41-8943-B51AC8ACF0C4}" presName="horz1" presStyleCnt="0"/>
      <dgm:spPr/>
    </dgm:pt>
    <dgm:pt modelId="{711BD571-A4E7-0A45-B4BB-95805A233D8B}" type="pres">
      <dgm:prSet presAssocID="{316C359F-3666-4A41-8943-B51AC8ACF0C4}" presName="tx1" presStyleLbl="revTx" presStyleIdx="3" presStyleCnt="4"/>
      <dgm:spPr/>
    </dgm:pt>
    <dgm:pt modelId="{B3DE3C7B-9D59-ED4E-A699-F245BD0BD712}" type="pres">
      <dgm:prSet presAssocID="{316C359F-3666-4A41-8943-B51AC8ACF0C4}" presName="vert1" presStyleCnt="0"/>
      <dgm:spPr/>
    </dgm:pt>
  </dgm:ptLst>
  <dgm:cxnLst>
    <dgm:cxn modelId="{9D0A3415-D572-764D-B40B-C37A97753C7D}" type="presOf" srcId="{0691313B-F706-4DD0-A0FC-69EBF1E1ADF7}" destId="{AE7E3F22-7CDA-C045-806A-A11339C1892E}" srcOrd="0" destOrd="0" presId="urn:microsoft.com/office/officeart/2008/layout/LinedList"/>
    <dgm:cxn modelId="{9722D31D-2F1A-C84F-89FF-C0D6E4D6C9B9}" type="presOf" srcId="{316C359F-3666-4A41-8943-B51AC8ACF0C4}" destId="{711BD571-A4E7-0A45-B4BB-95805A233D8B}" srcOrd="0" destOrd="0" presId="urn:microsoft.com/office/officeart/2008/layout/LinedList"/>
    <dgm:cxn modelId="{1303B422-7F04-46A8-81D8-7246BF0BE983}" srcId="{D44C727F-4FBC-413B-818F-E5C2811EC65D}" destId="{316C359F-3666-4A41-8943-B51AC8ACF0C4}" srcOrd="3" destOrd="0" parTransId="{A7AB0E08-ADD7-47CC-AE2A-94149D5C2E9B}" sibTransId="{C15DEAF1-7964-4E19-99E8-6CCCBDD698DE}"/>
    <dgm:cxn modelId="{5851B740-C04C-4A42-AAE9-C1E258DB6A8F}" type="presOf" srcId="{112CE9DD-7418-4B78-BA9A-ECF6DC96920B}" destId="{A5AE61E9-3D9E-6944-A28A-F1C790C45771}" srcOrd="0" destOrd="0" presId="urn:microsoft.com/office/officeart/2008/layout/LinedList"/>
    <dgm:cxn modelId="{887FB764-3BD2-814C-8E90-2E37BA9F727D}" type="presOf" srcId="{55EB69AA-470A-4680-B212-97CF8B13C22F}" destId="{88E9CD50-25FE-044D-814F-C485C8243542}" srcOrd="0" destOrd="0" presId="urn:microsoft.com/office/officeart/2008/layout/LinedList"/>
    <dgm:cxn modelId="{66D60574-0454-4E0E-9F5E-7869A9D0D527}" srcId="{D44C727F-4FBC-413B-818F-E5C2811EC65D}" destId="{55EB69AA-470A-4680-B212-97CF8B13C22F}" srcOrd="1" destOrd="0" parTransId="{F5B72123-6D3C-4E3F-9045-38C0B5E5A863}" sibTransId="{194674E7-3BC1-4DE7-B71B-101EF392DEA9}"/>
    <dgm:cxn modelId="{B8FB4B88-259C-4A01-820D-EC49B90AF5EB}" srcId="{D44C727F-4FBC-413B-818F-E5C2811EC65D}" destId="{0691313B-F706-4DD0-A0FC-69EBF1E1ADF7}" srcOrd="0" destOrd="0" parTransId="{1D23F0D7-EBD6-4F71-8201-17303D768F79}" sibTransId="{9796E807-FE0C-4514-8CAF-C4BEBE8935BB}"/>
    <dgm:cxn modelId="{D27157A9-96AA-4026-8F75-64B9F23DB398}" srcId="{D44C727F-4FBC-413B-818F-E5C2811EC65D}" destId="{112CE9DD-7418-4B78-BA9A-ECF6DC96920B}" srcOrd="2" destOrd="0" parTransId="{27E567B4-E589-4228-882A-871E3FD7805B}" sibTransId="{DFE06D94-3004-42AA-9264-CC414F52FB1E}"/>
    <dgm:cxn modelId="{206F65F6-43FA-3644-89EC-CB84ED0EFDA8}" type="presOf" srcId="{D44C727F-4FBC-413B-818F-E5C2811EC65D}" destId="{5CBFEE3C-F77B-374A-A4A2-19F34FC7A4A1}" srcOrd="0" destOrd="0" presId="urn:microsoft.com/office/officeart/2008/layout/LinedList"/>
    <dgm:cxn modelId="{9840F264-E668-FB46-8AF2-4057EFAD9185}" type="presParOf" srcId="{5CBFEE3C-F77B-374A-A4A2-19F34FC7A4A1}" destId="{C0CF6C81-B3D1-1748-8DB7-4D4168AFBDE0}" srcOrd="0" destOrd="0" presId="urn:microsoft.com/office/officeart/2008/layout/LinedList"/>
    <dgm:cxn modelId="{C3A860CD-D54D-0E46-B14E-E37F0DC5BF87}" type="presParOf" srcId="{5CBFEE3C-F77B-374A-A4A2-19F34FC7A4A1}" destId="{041C7A5A-233A-C343-8F4B-FB4E438AE02B}" srcOrd="1" destOrd="0" presId="urn:microsoft.com/office/officeart/2008/layout/LinedList"/>
    <dgm:cxn modelId="{1FFC6A0B-560C-A445-9C38-3DC592F001AC}" type="presParOf" srcId="{041C7A5A-233A-C343-8F4B-FB4E438AE02B}" destId="{AE7E3F22-7CDA-C045-806A-A11339C1892E}" srcOrd="0" destOrd="0" presId="urn:microsoft.com/office/officeart/2008/layout/LinedList"/>
    <dgm:cxn modelId="{CE1663CF-8B8F-1145-94F4-E2F95DCFAF30}" type="presParOf" srcId="{041C7A5A-233A-C343-8F4B-FB4E438AE02B}" destId="{554E66AC-5A78-9F4D-A2DE-AF46EA13E510}" srcOrd="1" destOrd="0" presId="urn:microsoft.com/office/officeart/2008/layout/LinedList"/>
    <dgm:cxn modelId="{B4D531BD-3AAF-1C48-9CBD-0F69C9745608}" type="presParOf" srcId="{5CBFEE3C-F77B-374A-A4A2-19F34FC7A4A1}" destId="{3B6233EA-44A1-BD4A-9D92-F5689E62AC25}" srcOrd="2" destOrd="0" presId="urn:microsoft.com/office/officeart/2008/layout/LinedList"/>
    <dgm:cxn modelId="{056A58BD-72A8-614D-B339-AC5D491C94C1}" type="presParOf" srcId="{5CBFEE3C-F77B-374A-A4A2-19F34FC7A4A1}" destId="{F8F39FF2-A57D-5C4F-AF79-576A43DF416E}" srcOrd="3" destOrd="0" presId="urn:microsoft.com/office/officeart/2008/layout/LinedList"/>
    <dgm:cxn modelId="{1876491B-D313-2842-8940-D7034CECAC3C}" type="presParOf" srcId="{F8F39FF2-A57D-5C4F-AF79-576A43DF416E}" destId="{88E9CD50-25FE-044D-814F-C485C8243542}" srcOrd="0" destOrd="0" presId="urn:microsoft.com/office/officeart/2008/layout/LinedList"/>
    <dgm:cxn modelId="{B1C930B0-B307-404C-A56E-31A045F5E299}" type="presParOf" srcId="{F8F39FF2-A57D-5C4F-AF79-576A43DF416E}" destId="{0835EE24-2B3B-4641-988F-54B35422739E}" srcOrd="1" destOrd="0" presId="urn:microsoft.com/office/officeart/2008/layout/LinedList"/>
    <dgm:cxn modelId="{CA84FBA7-F9E1-944B-977E-0327E4F1F85B}" type="presParOf" srcId="{5CBFEE3C-F77B-374A-A4A2-19F34FC7A4A1}" destId="{6028CBA1-55D6-1343-9E7A-67B9A63DD173}" srcOrd="4" destOrd="0" presId="urn:microsoft.com/office/officeart/2008/layout/LinedList"/>
    <dgm:cxn modelId="{327B0B84-4712-0045-B819-73D44041F1E0}" type="presParOf" srcId="{5CBFEE3C-F77B-374A-A4A2-19F34FC7A4A1}" destId="{FE5519EB-4AF8-2545-9A1A-07E4B013C034}" srcOrd="5" destOrd="0" presId="urn:microsoft.com/office/officeart/2008/layout/LinedList"/>
    <dgm:cxn modelId="{8F304BAD-C270-6C4A-A501-E975F34FC22E}" type="presParOf" srcId="{FE5519EB-4AF8-2545-9A1A-07E4B013C034}" destId="{A5AE61E9-3D9E-6944-A28A-F1C790C45771}" srcOrd="0" destOrd="0" presId="urn:microsoft.com/office/officeart/2008/layout/LinedList"/>
    <dgm:cxn modelId="{2AD32516-316A-2C4B-9928-7790AE0FDF4C}" type="presParOf" srcId="{FE5519EB-4AF8-2545-9A1A-07E4B013C034}" destId="{1035EC45-DAEB-3948-B0C6-1DBB710A86D3}" srcOrd="1" destOrd="0" presId="urn:microsoft.com/office/officeart/2008/layout/LinedList"/>
    <dgm:cxn modelId="{C1CB17CF-2E96-AE4E-8FAE-513902A2D2DE}" type="presParOf" srcId="{5CBFEE3C-F77B-374A-A4A2-19F34FC7A4A1}" destId="{8B0105E1-4045-A942-A9B8-A972B11B4D73}" srcOrd="6" destOrd="0" presId="urn:microsoft.com/office/officeart/2008/layout/LinedList"/>
    <dgm:cxn modelId="{90FFDF3D-2205-6549-9B7E-5FBCCF56A894}" type="presParOf" srcId="{5CBFEE3C-F77B-374A-A4A2-19F34FC7A4A1}" destId="{68B304BE-0AEA-9348-9098-0FD658092B58}" srcOrd="7" destOrd="0" presId="urn:microsoft.com/office/officeart/2008/layout/LinedList"/>
    <dgm:cxn modelId="{6CA237C3-05AF-9242-A445-AADD716A5965}" type="presParOf" srcId="{68B304BE-0AEA-9348-9098-0FD658092B58}" destId="{711BD571-A4E7-0A45-B4BB-95805A233D8B}" srcOrd="0" destOrd="0" presId="urn:microsoft.com/office/officeart/2008/layout/LinedList"/>
    <dgm:cxn modelId="{FC86C119-AAE5-C74C-9847-F3D4F96A7D26}" type="presParOf" srcId="{68B304BE-0AEA-9348-9098-0FD658092B58}" destId="{B3DE3C7B-9D59-ED4E-A699-F245BD0BD71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DC7B3A9-94FA-4512-A24E-18B6FE8061A6}"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631F3462-DD75-4D5A-BEFD-BA1CF0CF50DE}">
      <dgm:prSet/>
      <dgm:spPr/>
      <dgm:t>
        <a:bodyPr/>
        <a:lstStyle/>
        <a:p>
          <a:r>
            <a:rPr lang="en-GB" dirty="0">
              <a:latin typeface="Arial" panose="020B0604020202020204" pitchFamily="34" charset="0"/>
              <a:cs typeface="Arial" panose="020B0604020202020204" pitchFamily="34" charset="0"/>
            </a:rPr>
            <a:t> The House of Care values collaborative planning (Coulter et al., 2013).</a:t>
          </a:r>
          <a:endParaRPr lang="en-US" dirty="0">
            <a:latin typeface="Arial" panose="020B0604020202020204" pitchFamily="34" charset="0"/>
            <a:cs typeface="Arial" panose="020B0604020202020204" pitchFamily="34" charset="0"/>
          </a:endParaRPr>
        </a:p>
      </dgm:t>
    </dgm:pt>
    <dgm:pt modelId="{37B62DD0-3949-476B-8D1F-B89B8B74E6D2}" type="parTrans" cxnId="{3731EB97-E7AA-4AA3-81E0-1457BC68A42A}">
      <dgm:prSet/>
      <dgm:spPr/>
      <dgm:t>
        <a:bodyPr/>
        <a:lstStyle/>
        <a:p>
          <a:endParaRPr lang="en-US"/>
        </a:p>
      </dgm:t>
    </dgm:pt>
    <dgm:pt modelId="{70BFCED6-99BD-470F-8BB5-D0E994E603FE}" type="sibTrans" cxnId="{3731EB97-E7AA-4AA3-81E0-1457BC68A42A}">
      <dgm:prSet/>
      <dgm:spPr/>
      <dgm:t>
        <a:bodyPr/>
        <a:lstStyle/>
        <a:p>
          <a:endParaRPr lang="en-US"/>
        </a:p>
      </dgm:t>
    </dgm:pt>
    <dgm:pt modelId="{AB14AAFE-911D-4193-95C8-B5BB56575E91}">
      <dgm:prSet/>
      <dgm:spPr/>
      <dgm:t>
        <a:bodyPr/>
        <a:lstStyle/>
        <a:p>
          <a:r>
            <a:rPr lang="en-GB" dirty="0">
              <a:latin typeface="Arial" panose="020B0604020202020204" pitchFamily="34" charset="0"/>
              <a:cs typeface="Arial" panose="020B0604020202020204" pitchFamily="34" charset="0"/>
            </a:rPr>
            <a:t>The WHO ICCC links policy, health systems, and the community (WHO, 2002).</a:t>
          </a:r>
          <a:endParaRPr lang="en-US" dirty="0">
            <a:latin typeface="Arial" panose="020B0604020202020204" pitchFamily="34" charset="0"/>
            <a:cs typeface="Arial" panose="020B0604020202020204" pitchFamily="34" charset="0"/>
          </a:endParaRPr>
        </a:p>
      </dgm:t>
    </dgm:pt>
    <dgm:pt modelId="{A4DD5CB5-707A-412A-A1E4-6BCB448D61C6}" type="parTrans" cxnId="{DCB0DDEC-1267-4666-A663-BCA18D3EDD35}">
      <dgm:prSet/>
      <dgm:spPr/>
      <dgm:t>
        <a:bodyPr/>
        <a:lstStyle/>
        <a:p>
          <a:endParaRPr lang="en-US"/>
        </a:p>
      </dgm:t>
    </dgm:pt>
    <dgm:pt modelId="{5491D7E5-6BDA-47B0-9686-869B36BA37A6}" type="sibTrans" cxnId="{DCB0DDEC-1267-4666-A663-BCA18D3EDD35}">
      <dgm:prSet/>
      <dgm:spPr/>
      <dgm:t>
        <a:bodyPr/>
        <a:lstStyle/>
        <a:p>
          <a:endParaRPr lang="en-US"/>
        </a:p>
      </dgm:t>
    </dgm:pt>
    <dgm:pt modelId="{2D3962C3-97EA-4F42-AF90-324816FA01D4}">
      <dgm:prSet/>
      <dgm:spPr/>
      <dgm:t>
        <a:bodyPr/>
        <a:lstStyle/>
        <a:p>
          <a:r>
            <a:rPr lang="en-GB" dirty="0">
              <a:latin typeface="Arial" panose="020B0604020202020204" pitchFamily="34" charset="0"/>
              <a:cs typeface="Arial" panose="020B0604020202020204" pitchFamily="34" charset="0"/>
            </a:rPr>
            <a:t>The NHS Long Term Plan encourages more testing (NHS England, 2019).</a:t>
          </a:r>
          <a:endParaRPr lang="en-US" dirty="0">
            <a:latin typeface="Arial" panose="020B0604020202020204" pitchFamily="34" charset="0"/>
            <a:cs typeface="Arial" panose="020B0604020202020204" pitchFamily="34" charset="0"/>
          </a:endParaRPr>
        </a:p>
      </dgm:t>
    </dgm:pt>
    <dgm:pt modelId="{E17F5164-9051-4282-B289-55D3A9B4D75B}" type="parTrans" cxnId="{9829F4E6-31F7-4CEA-98C4-214CA8B27092}">
      <dgm:prSet/>
      <dgm:spPr/>
      <dgm:t>
        <a:bodyPr/>
        <a:lstStyle/>
        <a:p>
          <a:endParaRPr lang="en-US"/>
        </a:p>
      </dgm:t>
    </dgm:pt>
    <dgm:pt modelId="{86B604D6-40CA-46CB-9923-D99978455D06}" type="sibTrans" cxnId="{9829F4E6-31F7-4CEA-98C4-214CA8B27092}">
      <dgm:prSet/>
      <dgm:spPr/>
      <dgm:t>
        <a:bodyPr/>
        <a:lstStyle/>
        <a:p>
          <a:endParaRPr lang="en-US"/>
        </a:p>
      </dgm:t>
    </dgm:pt>
    <dgm:pt modelId="{47CE2CF4-8044-4C99-94A7-A368C2E310A2}">
      <dgm:prSet/>
      <dgm:spPr/>
      <dgm:t>
        <a:bodyPr/>
        <a:lstStyle/>
        <a:p>
          <a:r>
            <a:rPr lang="en-GB" dirty="0">
              <a:latin typeface="Arial" panose="020B0604020202020204" pitchFamily="34" charset="0"/>
              <a:cs typeface="Arial" panose="020B0604020202020204" pitchFamily="34" charset="0"/>
            </a:rPr>
            <a:t>Integrated Care Systems aim to eradicate inequities (NHS England, 2022).</a:t>
          </a:r>
          <a:endParaRPr lang="en-US" dirty="0">
            <a:latin typeface="Arial" panose="020B0604020202020204" pitchFamily="34" charset="0"/>
            <a:cs typeface="Arial" panose="020B0604020202020204" pitchFamily="34" charset="0"/>
          </a:endParaRPr>
        </a:p>
      </dgm:t>
    </dgm:pt>
    <dgm:pt modelId="{B89E593A-DA7E-49E7-B03F-D1E7A66EE97C}" type="parTrans" cxnId="{C9AC2943-A4C9-46E3-A97C-C5873827F5C9}">
      <dgm:prSet/>
      <dgm:spPr/>
      <dgm:t>
        <a:bodyPr/>
        <a:lstStyle/>
        <a:p>
          <a:endParaRPr lang="en-US"/>
        </a:p>
      </dgm:t>
    </dgm:pt>
    <dgm:pt modelId="{E34B990B-63C5-4D56-949D-15E4A7A1B225}" type="sibTrans" cxnId="{C9AC2943-A4C9-46E3-A97C-C5873827F5C9}">
      <dgm:prSet/>
      <dgm:spPr/>
      <dgm:t>
        <a:bodyPr/>
        <a:lstStyle/>
        <a:p>
          <a:endParaRPr lang="en-US"/>
        </a:p>
      </dgm:t>
    </dgm:pt>
    <dgm:pt modelId="{DC06D35D-37E2-45DF-9A87-AA0BFF838482}">
      <dgm:prSet/>
      <dgm:spPr/>
      <dgm:t>
        <a:bodyPr/>
        <a:lstStyle/>
        <a:p>
          <a:r>
            <a:rPr lang="en-GB" dirty="0">
              <a:latin typeface="Arial" panose="020B0604020202020204" pitchFamily="34" charset="0"/>
              <a:cs typeface="Arial" panose="020B0604020202020204" pitchFamily="34" charset="0"/>
            </a:rPr>
            <a:t>Uncertainty in funding endangers preventative infrastructure (Buck, 2022).</a:t>
          </a:r>
          <a:endParaRPr lang="en-US" dirty="0">
            <a:latin typeface="Arial" panose="020B0604020202020204" pitchFamily="34" charset="0"/>
            <a:cs typeface="Arial" panose="020B0604020202020204" pitchFamily="34" charset="0"/>
          </a:endParaRPr>
        </a:p>
      </dgm:t>
    </dgm:pt>
    <dgm:pt modelId="{CA95BB02-06BA-4FEA-BA68-3234B6213341}" type="parTrans" cxnId="{50BBA3CF-2E79-42F4-ADD9-4CE418C66494}">
      <dgm:prSet/>
      <dgm:spPr/>
      <dgm:t>
        <a:bodyPr/>
        <a:lstStyle/>
        <a:p>
          <a:endParaRPr lang="en-US"/>
        </a:p>
      </dgm:t>
    </dgm:pt>
    <dgm:pt modelId="{C8925298-53DE-406D-897E-5AE774375F59}" type="sibTrans" cxnId="{50BBA3CF-2E79-42F4-ADD9-4CE418C66494}">
      <dgm:prSet/>
      <dgm:spPr/>
      <dgm:t>
        <a:bodyPr/>
        <a:lstStyle/>
        <a:p>
          <a:endParaRPr lang="en-US"/>
        </a:p>
      </dgm:t>
    </dgm:pt>
    <dgm:pt modelId="{83C7BDC8-E80D-4418-A150-97B63A3976A2}" type="pres">
      <dgm:prSet presAssocID="{4DC7B3A9-94FA-4512-A24E-18B6FE8061A6}" presName="root" presStyleCnt="0">
        <dgm:presLayoutVars>
          <dgm:dir/>
          <dgm:resizeHandles val="exact"/>
        </dgm:presLayoutVars>
      </dgm:prSet>
      <dgm:spPr/>
    </dgm:pt>
    <dgm:pt modelId="{92068E74-FF27-4C69-B92D-E5EBB7F2A7FF}" type="pres">
      <dgm:prSet presAssocID="{631F3462-DD75-4D5A-BEFD-BA1CF0CF50DE}" presName="compNode" presStyleCnt="0"/>
      <dgm:spPr/>
    </dgm:pt>
    <dgm:pt modelId="{3880A2E1-271F-4A79-AB8B-DC7C5A809D9C}" type="pres">
      <dgm:prSet presAssocID="{631F3462-DD75-4D5A-BEFD-BA1CF0CF50DE}" presName="bgRect" presStyleLbl="bgShp" presStyleIdx="0" presStyleCnt="5"/>
      <dgm:spPr/>
    </dgm:pt>
    <dgm:pt modelId="{0F0A12B7-8BE6-4E77-A411-41BA2A9F184C}" type="pres">
      <dgm:prSet presAssocID="{631F3462-DD75-4D5A-BEFD-BA1CF0CF50D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9CA3DFB3-7B3B-48FB-9C18-FC011369C866}" type="pres">
      <dgm:prSet presAssocID="{631F3462-DD75-4D5A-BEFD-BA1CF0CF50DE}" presName="spaceRect" presStyleCnt="0"/>
      <dgm:spPr/>
    </dgm:pt>
    <dgm:pt modelId="{9E8BB0A1-0DE7-4256-B473-C99E6D2FCEF1}" type="pres">
      <dgm:prSet presAssocID="{631F3462-DD75-4D5A-BEFD-BA1CF0CF50DE}" presName="parTx" presStyleLbl="revTx" presStyleIdx="0" presStyleCnt="5">
        <dgm:presLayoutVars>
          <dgm:chMax val="0"/>
          <dgm:chPref val="0"/>
        </dgm:presLayoutVars>
      </dgm:prSet>
      <dgm:spPr/>
    </dgm:pt>
    <dgm:pt modelId="{AEB1A0EB-DFD8-4593-9235-12BE80500DE1}" type="pres">
      <dgm:prSet presAssocID="{70BFCED6-99BD-470F-8BB5-D0E994E603FE}" presName="sibTrans" presStyleCnt="0"/>
      <dgm:spPr/>
    </dgm:pt>
    <dgm:pt modelId="{71B2C2A9-3CFC-4DCF-86B8-2E0BA525C2F9}" type="pres">
      <dgm:prSet presAssocID="{AB14AAFE-911D-4193-95C8-B5BB56575E91}" presName="compNode" presStyleCnt="0"/>
      <dgm:spPr/>
    </dgm:pt>
    <dgm:pt modelId="{EE579F58-A356-4DAF-937F-9916BD9E7FA3}" type="pres">
      <dgm:prSet presAssocID="{AB14AAFE-911D-4193-95C8-B5BB56575E91}" presName="bgRect" presStyleLbl="bgShp" presStyleIdx="1" presStyleCnt="5"/>
      <dgm:spPr/>
    </dgm:pt>
    <dgm:pt modelId="{B53094F8-02ED-4F0E-AA58-F6BAE1C63CF0}" type="pres">
      <dgm:prSet presAssocID="{AB14AAFE-911D-4193-95C8-B5BB56575E9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285B91C1-E623-4E94-A718-25112CB43828}" type="pres">
      <dgm:prSet presAssocID="{AB14AAFE-911D-4193-95C8-B5BB56575E91}" presName="spaceRect" presStyleCnt="0"/>
      <dgm:spPr/>
    </dgm:pt>
    <dgm:pt modelId="{897392F7-BBB1-4725-826E-D34A2C478297}" type="pres">
      <dgm:prSet presAssocID="{AB14AAFE-911D-4193-95C8-B5BB56575E91}" presName="parTx" presStyleLbl="revTx" presStyleIdx="1" presStyleCnt="5">
        <dgm:presLayoutVars>
          <dgm:chMax val="0"/>
          <dgm:chPref val="0"/>
        </dgm:presLayoutVars>
      </dgm:prSet>
      <dgm:spPr/>
    </dgm:pt>
    <dgm:pt modelId="{B906B89A-92C4-43B0-9C86-7E7CA00D6D84}" type="pres">
      <dgm:prSet presAssocID="{5491D7E5-6BDA-47B0-9686-869B36BA37A6}" presName="sibTrans" presStyleCnt="0"/>
      <dgm:spPr/>
    </dgm:pt>
    <dgm:pt modelId="{0A135EC9-28B7-491B-B90D-36D8FA3A7AB4}" type="pres">
      <dgm:prSet presAssocID="{2D3962C3-97EA-4F42-AF90-324816FA01D4}" presName="compNode" presStyleCnt="0"/>
      <dgm:spPr/>
    </dgm:pt>
    <dgm:pt modelId="{65E9BCF8-FD48-4E8B-A4CC-86C99C7AACDE}" type="pres">
      <dgm:prSet presAssocID="{2D3962C3-97EA-4F42-AF90-324816FA01D4}" presName="bgRect" presStyleLbl="bgShp" presStyleIdx="2" presStyleCnt="5"/>
      <dgm:spPr/>
    </dgm:pt>
    <dgm:pt modelId="{1E13F274-F371-4607-BFA2-31861E9D6F2E}" type="pres">
      <dgm:prSet presAssocID="{2D3962C3-97EA-4F42-AF90-324816FA01D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29E4791C-E55B-4C7B-819A-5B0E9DE4B2CC}" type="pres">
      <dgm:prSet presAssocID="{2D3962C3-97EA-4F42-AF90-324816FA01D4}" presName="spaceRect" presStyleCnt="0"/>
      <dgm:spPr/>
    </dgm:pt>
    <dgm:pt modelId="{D9936576-DA45-45FD-AA59-DFDF258D9E1B}" type="pres">
      <dgm:prSet presAssocID="{2D3962C3-97EA-4F42-AF90-324816FA01D4}" presName="parTx" presStyleLbl="revTx" presStyleIdx="2" presStyleCnt="5">
        <dgm:presLayoutVars>
          <dgm:chMax val="0"/>
          <dgm:chPref val="0"/>
        </dgm:presLayoutVars>
      </dgm:prSet>
      <dgm:spPr/>
    </dgm:pt>
    <dgm:pt modelId="{BB129124-BEF7-4FA5-B907-0432B41DB4D8}" type="pres">
      <dgm:prSet presAssocID="{86B604D6-40CA-46CB-9923-D99978455D06}" presName="sibTrans" presStyleCnt="0"/>
      <dgm:spPr/>
    </dgm:pt>
    <dgm:pt modelId="{C20D3E2E-E1D1-450A-8D86-972B7A412577}" type="pres">
      <dgm:prSet presAssocID="{47CE2CF4-8044-4C99-94A7-A368C2E310A2}" presName="compNode" presStyleCnt="0"/>
      <dgm:spPr/>
    </dgm:pt>
    <dgm:pt modelId="{446BCE2D-B334-4A2C-86F5-5CA3DAA3B250}" type="pres">
      <dgm:prSet presAssocID="{47CE2CF4-8044-4C99-94A7-A368C2E310A2}" presName="bgRect" presStyleLbl="bgShp" presStyleIdx="3" presStyleCnt="5"/>
      <dgm:spPr/>
    </dgm:pt>
    <dgm:pt modelId="{392567CC-A2EE-4C27-838D-A82115F0B9B7}" type="pres">
      <dgm:prSet presAssocID="{47CE2CF4-8044-4C99-94A7-A368C2E310A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stle scene"/>
        </a:ext>
      </dgm:extLst>
    </dgm:pt>
    <dgm:pt modelId="{DA44B2FE-47A4-44F5-8FA3-15D76C1656AE}" type="pres">
      <dgm:prSet presAssocID="{47CE2CF4-8044-4C99-94A7-A368C2E310A2}" presName="spaceRect" presStyleCnt="0"/>
      <dgm:spPr/>
    </dgm:pt>
    <dgm:pt modelId="{1449258E-F5C5-4FF6-8BDF-97EA2F9BF503}" type="pres">
      <dgm:prSet presAssocID="{47CE2CF4-8044-4C99-94A7-A368C2E310A2}" presName="parTx" presStyleLbl="revTx" presStyleIdx="3" presStyleCnt="5">
        <dgm:presLayoutVars>
          <dgm:chMax val="0"/>
          <dgm:chPref val="0"/>
        </dgm:presLayoutVars>
      </dgm:prSet>
      <dgm:spPr/>
    </dgm:pt>
    <dgm:pt modelId="{12CEB172-024E-4811-9703-6CBC38147AD9}" type="pres">
      <dgm:prSet presAssocID="{E34B990B-63C5-4D56-949D-15E4A7A1B225}" presName="sibTrans" presStyleCnt="0"/>
      <dgm:spPr/>
    </dgm:pt>
    <dgm:pt modelId="{F3EDA222-2217-457A-A21D-2A5FB9C43AFF}" type="pres">
      <dgm:prSet presAssocID="{DC06D35D-37E2-45DF-9A87-AA0BFF838482}" presName="compNode" presStyleCnt="0"/>
      <dgm:spPr/>
    </dgm:pt>
    <dgm:pt modelId="{9056BED6-0CCA-41F2-B76F-F3730C42FDFC}" type="pres">
      <dgm:prSet presAssocID="{DC06D35D-37E2-45DF-9A87-AA0BFF838482}" presName="bgRect" presStyleLbl="bgShp" presStyleIdx="4" presStyleCnt="5"/>
      <dgm:spPr/>
    </dgm:pt>
    <dgm:pt modelId="{ED48AA5D-749C-4EEB-A283-2E93338E9F60}" type="pres">
      <dgm:prSet presAssocID="{DC06D35D-37E2-45DF-9A87-AA0BFF83848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er"/>
        </a:ext>
      </dgm:extLst>
    </dgm:pt>
    <dgm:pt modelId="{21515219-03BD-4739-90CC-00475FB50504}" type="pres">
      <dgm:prSet presAssocID="{DC06D35D-37E2-45DF-9A87-AA0BFF838482}" presName="spaceRect" presStyleCnt="0"/>
      <dgm:spPr/>
    </dgm:pt>
    <dgm:pt modelId="{14877AE1-19A5-4C2D-8F37-73D4659683FC}" type="pres">
      <dgm:prSet presAssocID="{DC06D35D-37E2-45DF-9A87-AA0BFF838482}" presName="parTx" presStyleLbl="revTx" presStyleIdx="4" presStyleCnt="5">
        <dgm:presLayoutVars>
          <dgm:chMax val="0"/>
          <dgm:chPref val="0"/>
        </dgm:presLayoutVars>
      </dgm:prSet>
      <dgm:spPr/>
    </dgm:pt>
  </dgm:ptLst>
  <dgm:cxnLst>
    <dgm:cxn modelId="{5872A80A-7EE1-C34D-98E8-BBE1C53A89DF}" type="presOf" srcId="{DC06D35D-37E2-45DF-9A87-AA0BFF838482}" destId="{14877AE1-19A5-4C2D-8F37-73D4659683FC}" srcOrd="0" destOrd="0" presId="urn:microsoft.com/office/officeart/2018/2/layout/IconVerticalSolidList"/>
    <dgm:cxn modelId="{C9AC2943-A4C9-46E3-A97C-C5873827F5C9}" srcId="{4DC7B3A9-94FA-4512-A24E-18B6FE8061A6}" destId="{47CE2CF4-8044-4C99-94A7-A368C2E310A2}" srcOrd="3" destOrd="0" parTransId="{B89E593A-DA7E-49E7-B03F-D1E7A66EE97C}" sibTransId="{E34B990B-63C5-4D56-949D-15E4A7A1B225}"/>
    <dgm:cxn modelId="{45031667-BB16-024F-B52E-0DCB00A28E63}" type="presOf" srcId="{4DC7B3A9-94FA-4512-A24E-18B6FE8061A6}" destId="{83C7BDC8-E80D-4418-A150-97B63A3976A2}" srcOrd="0" destOrd="0" presId="urn:microsoft.com/office/officeart/2018/2/layout/IconVerticalSolidList"/>
    <dgm:cxn modelId="{924A7C67-784A-0342-867B-EB82402C4A38}" type="presOf" srcId="{AB14AAFE-911D-4193-95C8-B5BB56575E91}" destId="{897392F7-BBB1-4725-826E-D34A2C478297}" srcOrd="0" destOrd="0" presId="urn:microsoft.com/office/officeart/2018/2/layout/IconVerticalSolidList"/>
    <dgm:cxn modelId="{87F79751-B895-EE41-94C0-120005EA5C1E}" type="presOf" srcId="{47CE2CF4-8044-4C99-94A7-A368C2E310A2}" destId="{1449258E-F5C5-4FF6-8BDF-97EA2F9BF503}" srcOrd="0" destOrd="0" presId="urn:microsoft.com/office/officeart/2018/2/layout/IconVerticalSolidList"/>
    <dgm:cxn modelId="{3731EB97-E7AA-4AA3-81E0-1457BC68A42A}" srcId="{4DC7B3A9-94FA-4512-A24E-18B6FE8061A6}" destId="{631F3462-DD75-4D5A-BEFD-BA1CF0CF50DE}" srcOrd="0" destOrd="0" parTransId="{37B62DD0-3949-476B-8D1F-B89B8B74E6D2}" sibTransId="{70BFCED6-99BD-470F-8BB5-D0E994E603FE}"/>
    <dgm:cxn modelId="{50BBA3CF-2E79-42F4-ADD9-4CE418C66494}" srcId="{4DC7B3A9-94FA-4512-A24E-18B6FE8061A6}" destId="{DC06D35D-37E2-45DF-9A87-AA0BFF838482}" srcOrd="4" destOrd="0" parTransId="{CA95BB02-06BA-4FEA-BA68-3234B6213341}" sibTransId="{C8925298-53DE-406D-897E-5AE774375F59}"/>
    <dgm:cxn modelId="{4AC588D9-B5B7-A34F-AB1A-E5D082DADC9B}" type="presOf" srcId="{2D3962C3-97EA-4F42-AF90-324816FA01D4}" destId="{D9936576-DA45-45FD-AA59-DFDF258D9E1B}" srcOrd="0" destOrd="0" presId="urn:microsoft.com/office/officeart/2018/2/layout/IconVerticalSolidList"/>
    <dgm:cxn modelId="{9829F4E6-31F7-4CEA-98C4-214CA8B27092}" srcId="{4DC7B3A9-94FA-4512-A24E-18B6FE8061A6}" destId="{2D3962C3-97EA-4F42-AF90-324816FA01D4}" srcOrd="2" destOrd="0" parTransId="{E17F5164-9051-4282-B289-55D3A9B4D75B}" sibTransId="{86B604D6-40CA-46CB-9923-D99978455D06}"/>
    <dgm:cxn modelId="{DCB0DDEC-1267-4666-A663-BCA18D3EDD35}" srcId="{4DC7B3A9-94FA-4512-A24E-18B6FE8061A6}" destId="{AB14AAFE-911D-4193-95C8-B5BB56575E91}" srcOrd="1" destOrd="0" parTransId="{A4DD5CB5-707A-412A-A1E4-6BCB448D61C6}" sibTransId="{5491D7E5-6BDA-47B0-9686-869B36BA37A6}"/>
    <dgm:cxn modelId="{56193FEE-9EF1-8B4E-A397-2EB991878210}" type="presOf" srcId="{631F3462-DD75-4D5A-BEFD-BA1CF0CF50DE}" destId="{9E8BB0A1-0DE7-4256-B473-C99E6D2FCEF1}" srcOrd="0" destOrd="0" presId="urn:microsoft.com/office/officeart/2018/2/layout/IconVerticalSolidList"/>
    <dgm:cxn modelId="{D7893018-AE73-6547-9D80-66E77B290718}" type="presParOf" srcId="{83C7BDC8-E80D-4418-A150-97B63A3976A2}" destId="{92068E74-FF27-4C69-B92D-E5EBB7F2A7FF}" srcOrd="0" destOrd="0" presId="urn:microsoft.com/office/officeart/2018/2/layout/IconVerticalSolidList"/>
    <dgm:cxn modelId="{5B336C97-068C-A341-862B-09A52CB56AB9}" type="presParOf" srcId="{92068E74-FF27-4C69-B92D-E5EBB7F2A7FF}" destId="{3880A2E1-271F-4A79-AB8B-DC7C5A809D9C}" srcOrd="0" destOrd="0" presId="urn:microsoft.com/office/officeart/2018/2/layout/IconVerticalSolidList"/>
    <dgm:cxn modelId="{525B8FDD-E364-D246-9C5E-2153D2EBC904}" type="presParOf" srcId="{92068E74-FF27-4C69-B92D-E5EBB7F2A7FF}" destId="{0F0A12B7-8BE6-4E77-A411-41BA2A9F184C}" srcOrd="1" destOrd="0" presId="urn:microsoft.com/office/officeart/2018/2/layout/IconVerticalSolidList"/>
    <dgm:cxn modelId="{E3EDEC16-AEC8-B24F-A4EF-7415DBE0B703}" type="presParOf" srcId="{92068E74-FF27-4C69-B92D-E5EBB7F2A7FF}" destId="{9CA3DFB3-7B3B-48FB-9C18-FC011369C866}" srcOrd="2" destOrd="0" presId="urn:microsoft.com/office/officeart/2018/2/layout/IconVerticalSolidList"/>
    <dgm:cxn modelId="{E1506CB4-C5D8-7342-867F-EA3DA9B4F210}" type="presParOf" srcId="{92068E74-FF27-4C69-B92D-E5EBB7F2A7FF}" destId="{9E8BB0A1-0DE7-4256-B473-C99E6D2FCEF1}" srcOrd="3" destOrd="0" presId="urn:microsoft.com/office/officeart/2018/2/layout/IconVerticalSolidList"/>
    <dgm:cxn modelId="{D27074C0-6399-AC45-82E0-ADB4758B7F36}" type="presParOf" srcId="{83C7BDC8-E80D-4418-A150-97B63A3976A2}" destId="{AEB1A0EB-DFD8-4593-9235-12BE80500DE1}" srcOrd="1" destOrd="0" presId="urn:microsoft.com/office/officeart/2018/2/layout/IconVerticalSolidList"/>
    <dgm:cxn modelId="{A8ADF83C-7A8E-DD41-8A1A-05F8DD9E0808}" type="presParOf" srcId="{83C7BDC8-E80D-4418-A150-97B63A3976A2}" destId="{71B2C2A9-3CFC-4DCF-86B8-2E0BA525C2F9}" srcOrd="2" destOrd="0" presId="urn:microsoft.com/office/officeart/2018/2/layout/IconVerticalSolidList"/>
    <dgm:cxn modelId="{887CE068-42A6-5A49-851B-DD1B49CDB076}" type="presParOf" srcId="{71B2C2A9-3CFC-4DCF-86B8-2E0BA525C2F9}" destId="{EE579F58-A356-4DAF-937F-9916BD9E7FA3}" srcOrd="0" destOrd="0" presId="urn:microsoft.com/office/officeart/2018/2/layout/IconVerticalSolidList"/>
    <dgm:cxn modelId="{708C229C-2B67-D842-B843-D3CC755DB83A}" type="presParOf" srcId="{71B2C2A9-3CFC-4DCF-86B8-2E0BA525C2F9}" destId="{B53094F8-02ED-4F0E-AA58-F6BAE1C63CF0}" srcOrd="1" destOrd="0" presId="urn:microsoft.com/office/officeart/2018/2/layout/IconVerticalSolidList"/>
    <dgm:cxn modelId="{FB6A2493-9AEE-2D4A-9457-CBACFA7B1643}" type="presParOf" srcId="{71B2C2A9-3CFC-4DCF-86B8-2E0BA525C2F9}" destId="{285B91C1-E623-4E94-A718-25112CB43828}" srcOrd="2" destOrd="0" presId="urn:microsoft.com/office/officeart/2018/2/layout/IconVerticalSolidList"/>
    <dgm:cxn modelId="{3E17EB0E-BCB9-D547-99F5-DE7827A54D08}" type="presParOf" srcId="{71B2C2A9-3CFC-4DCF-86B8-2E0BA525C2F9}" destId="{897392F7-BBB1-4725-826E-D34A2C478297}" srcOrd="3" destOrd="0" presId="urn:microsoft.com/office/officeart/2018/2/layout/IconVerticalSolidList"/>
    <dgm:cxn modelId="{BB5D8E3C-71F8-A442-9D58-E1C5D4F74375}" type="presParOf" srcId="{83C7BDC8-E80D-4418-A150-97B63A3976A2}" destId="{B906B89A-92C4-43B0-9C86-7E7CA00D6D84}" srcOrd="3" destOrd="0" presId="urn:microsoft.com/office/officeart/2018/2/layout/IconVerticalSolidList"/>
    <dgm:cxn modelId="{D8B5C671-2C3B-BE4F-BFE5-755451CB2C08}" type="presParOf" srcId="{83C7BDC8-E80D-4418-A150-97B63A3976A2}" destId="{0A135EC9-28B7-491B-B90D-36D8FA3A7AB4}" srcOrd="4" destOrd="0" presId="urn:microsoft.com/office/officeart/2018/2/layout/IconVerticalSolidList"/>
    <dgm:cxn modelId="{3ECA4870-0BCA-2547-94AD-99043AB1F7A5}" type="presParOf" srcId="{0A135EC9-28B7-491B-B90D-36D8FA3A7AB4}" destId="{65E9BCF8-FD48-4E8B-A4CC-86C99C7AACDE}" srcOrd="0" destOrd="0" presId="urn:microsoft.com/office/officeart/2018/2/layout/IconVerticalSolidList"/>
    <dgm:cxn modelId="{042B6CDD-64A2-E545-B815-1089D30BF8A7}" type="presParOf" srcId="{0A135EC9-28B7-491B-B90D-36D8FA3A7AB4}" destId="{1E13F274-F371-4607-BFA2-31861E9D6F2E}" srcOrd="1" destOrd="0" presId="urn:microsoft.com/office/officeart/2018/2/layout/IconVerticalSolidList"/>
    <dgm:cxn modelId="{054D0F50-CA1E-DD45-9502-B62A7712A0F1}" type="presParOf" srcId="{0A135EC9-28B7-491B-B90D-36D8FA3A7AB4}" destId="{29E4791C-E55B-4C7B-819A-5B0E9DE4B2CC}" srcOrd="2" destOrd="0" presId="urn:microsoft.com/office/officeart/2018/2/layout/IconVerticalSolidList"/>
    <dgm:cxn modelId="{93BE2E4F-F001-0D4C-84E5-8B722EC565D0}" type="presParOf" srcId="{0A135EC9-28B7-491B-B90D-36D8FA3A7AB4}" destId="{D9936576-DA45-45FD-AA59-DFDF258D9E1B}" srcOrd="3" destOrd="0" presId="urn:microsoft.com/office/officeart/2018/2/layout/IconVerticalSolidList"/>
    <dgm:cxn modelId="{C60DA720-E4A5-EC48-8681-047693BD66F9}" type="presParOf" srcId="{83C7BDC8-E80D-4418-A150-97B63A3976A2}" destId="{BB129124-BEF7-4FA5-B907-0432B41DB4D8}" srcOrd="5" destOrd="0" presId="urn:microsoft.com/office/officeart/2018/2/layout/IconVerticalSolidList"/>
    <dgm:cxn modelId="{CE9B766B-7AB4-2E46-8FFC-8EEE1AE47432}" type="presParOf" srcId="{83C7BDC8-E80D-4418-A150-97B63A3976A2}" destId="{C20D3E2E-E1D1-450A-8D86-972B7A412577}" srcOrd="6" destOrd="0" presId="urn:microsoft.com/office/officeart/2018/2/layout/IconVerticalSolidList"/>
    <dgm:cxn modelId="{AC5EC2C3-679D-AC48-AF20-06315331AD90}" type="presParOf" srcId="{C20D3E2E-E1D1-450A-8D86-972B7A412577}" destId="{446BCE2D-B334-4A2C-86F5-5CA3DAA3B250}" srcOrd="0" destOrd="0" presId="urn:microsoft.com/office/officeart/2018/2/layout/IconVerticalSolidList"/>
    <dgm:cxn modelId="{C1618FEC-3C25-F040-AB86-4AC5308867D1}" type="presParOf" srcId="{C20D3E2E-E1D1-450A-8D86-972B7A412577}" destId="{392567CC-A2EE-4C27-838D-A82115F0B9B7}" srcOrd="1" destOrd="0" presId="urn:microsoft.com/office/officeart/2018/2/layout/IconVerticalSolidList"/>
    <dgm:cxn modelId="{5E5C78A2-0BD0-3D47-8670-5DDE6B077217}" type="presParOf" srcId="{C20D3E2E-E1D1-450A-8D86-972B7A412577}" destId="{DA44B2FE-47A4-44F5-8FA3-15D76C1656AE}" srcOrd="2" destOrd="0" presId="urn:microsoft.com/office/officeart/2018/2/layout/IconVerticalSolidList"/>
    <dgm:cxn modelId="{BCC0EF76-048A-AB4F-ADBE-B21BF1C3526E}" type="presParOf" srcId="{C20D3E2E-E1D1-450A-8D86-972B7A412577}" destId="{1449258E-F5C5-4FF6-8BDF-97EA2F9BF503}" srcOrd="3" destOrd="0" presId="urn:microsoft.com/office/officeart/2018/2/layout/IconVerticalSolidList"/>
    <dgm:cxn modelId="{6AA5C5DF-1142-3A4F-A18F-FD87F29A2540}" type="presParOf" srcId="{83C7BDC8-E80D-4418-A150-97B63A3976A2}" destId="{12CEB172-024E-4811-9703-6CBC38147AD9}" srcOrd="7" destOrd="0" presId="urn:microsoft.com/office/officeart/2018/2/layout/IconVerticalSolidList"/>
    <dgm:cxn modelId="{15E269C3-4568-A04D-BB29-A509D477139F}" type="presParOf" srcId="{83C7BDC8-E80D-4418-A150-97B63A3976A2}" destId="{F3EDA222-2217-457A-A21D-2A5FB9C43AFF}" srcOrd="8" destOrd="0" presId="urn:microsoft.com/office/officeart/2018/2/layout/IconVerticalSolidList"/>
    <dgm:cxn modelId="{08E4599D-891F-6F4A-A8D5-95E33B187308}" type="presParOf" srcId="{F3EDA222-2217-457A-A21D-2A5FB9C43AFF}" destId="{9056BED6-0CCA-41F2-B76F-F3730C42FDFC}" srcOrd="0" destOrd="0" presId="urn:microsoft.com/office/officeart/2018/2/layout/IconVerticalSolidList"/>
    <dgm:cxn modelId="{64A7DF1A-7D49-7944-A12D-A78F9C06EC87}" type="presParOf" srcId="{F3EDA222-2217-457A-A21D-2A5FB9C43AFF}" destId="{ED48AA5D-749C-4EEB-A283-2E93338E9F60}" srcOrd="1" destOrd="0" presId="urn:microsoft.com/office/officeart/2018/2/layout/IconVerticalSolidList"/>
    <dgm:cxn modelId="{19E7F513-1ED6-3F49-87E8-E4B14E5AB293}" type="presParOf" srcId="{F3EDA222-2217-457A-A21D-2A5FB9C43AFF}" destId="{21515219-03BD-4739-90CC-00475FB50504}" srcOrd="2" destOrd="0" presId="urn:microsoft.com/office/officeart/2018/2/layout/IconVerticalSolidList"/>
    <dgm:cxn modelId="{7D3E6C81-4C41-A245-8827-366BBAC86B64}" type="presParOf" srcId="{F3EDA222-2217-457A-A21D-2A5FB9C43AFF}" destId="{14877AE1-19A5-4C2D-8F37-73D4659683F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78E605-8CA0-449D-AB0C-09B389897EE6}"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96B4BC94-9108-428C-8BEC-9B685C230593}">
      <dgm:prSet/>
      <dgm:spPr/>
      <dgm:t>
        <a:bodyPr/>
        <a:lstStyle/>
        <a:p>
          <a:r>
            <a:rPr lang="en-GB" dirty="0">
              <a:latin typeface="Arial" panose="020B0604020202020204" pitchFamily="34" charset="0"/>
              <a:cs typeface="Arial" panose="020B0604020202020204" pitchFamily="34" charset="0"/>
            </a:rPr>
            <a:t>• Shared decision-making is fundamental to individualised care (Coulter et al., 2013).</a:t>
          </a:r>
          <a:endParaRPr lang="en-US" dirty="0">
            <a:latin typeface="Arial" panose="020B0604020202020204" pitchFamily="34" charset="0"/>
            <a:cs typeface="Arial" panose="020B0604020202020204" pitchFamily="34" charset="0"/>
          </a:endParaRPr>
        </a:p>
      </dgm:t>
    </dgm:pt>
    <dgm:pt modelId="{D6E77EF0-2F72-45DB-B3BE-FD280DD20A24}" type="parTrans" cxnId="{F3710D78-0EE3-454F-8389-00547A5352B8}">
      <dgm:prSet/>
      <dgm:spPr/>
      <dgm:t>
        <a:bodyPr/>
        <a:lstStyle/>
        <a:p>
          <a:endParaRPr lang="en-US"/>
        </a:p>
      </dgm:t>
    </dgm:pt>
    <dgm:pt modelId="{AE7C9992-1E1A-4190-B19D-DEB97FF7A086}" type="sibTrans" cxnId="{F3710D78-0EE3-454F-8389-00547A5352B8}">
      <dgm:prSet/>
      <dgm:spPr/>
      <dgm:t>
        <a:bodyPr/>
        <a:lstStyle/>
        <a:p>
          <a:endParaRPr lang="en-US"/>
        </a:p>
      </dgm:t>
    </dgm:pt>
    <dgm:pt modelId="{1297866B-1790-45D7-8B5D-0E7CEE53059C}">
      <dgm:prSet/>
      <dgm:spPr/>
      <dgm:t>
        <a:bodyPr/>
        <a:lstStyle/>
        <a:p>
          <a:r>
            <a:rPr lang="en-GB" dirty="0"/>
            <a:t>• </a:t>
          </a:r>
          <a:r>
            <a:rPr lang="en-GB" dirty="0">
              <a:latin typeface="Arial" panose="020B0604020202020204" pitchFamily="34" charset="0"/>
              <a:cs typeface="Arial" panose="020B0604020202020204" pitchFamily="34" charset="0"/>
            </a:rPr>
            <a:t>Addressing structural stigma and inequality (UNAIDS, 2023).</a:t>
          </a:r>
          <a:endParaRPr lang="en-US" dirty="0">
            <a:latin typeface="Arial" panose="020B0604020202020204" pitchFamily="34" charset="0"/>
            <a:cs typeface="Arial" panose="020B0604020202020204" pitchFamily="34" charset="0"/>
          </a:endParaRPr>
        </a:p>
      </dgm:t>
    </dgm:pt>
    <dgm:pt modelId="{7551A746-A3BE-4C9B-B088-6E7021B6E099}" type="parTrans" cxnId="{13FABED2-DE16-4784-B668-6E258F8BD8B7}">
      <dgm:prSet/>
      <dgm:spPr/>
      <dgm:t>
        <a:bodyPr/>
        <a:lstStyle/>
        <a:p>
          <a:endParaRPr lang="en-US"/>
        </a:p>
      </dgm:t>
    </dgm:pt>
    <dgm:pt modelId="{F9AC7272-DDFA-409E-98A0-D88BFCCDB33C}" type="sibTrans" cxnId="{13FABED2-DE16-4784-B668-6E258F8BD8B7}">
      <dgm:prSet/>
      <dgm:spPr/>
      <dgm:t>
        <a:bodyPr/>
        <a:lstStyle/>
        <a:p>
          <a:endParaRPr lang="en-US"/>
        </a:p>
      </dgm:t>
    </dgm:pt>
    <dgm:pt modelId="{01502BEB-5BEB-4584-996A-F7298996C902}">
      <dgm:prSet/>
      <dgm:spPr/>
      <dgm:t>
        <a:bodyPr/>
        <a:lstStyle/>
        <a:p>
          <a:r>
            <a:rPr lang="en-GB" dirty="0">
              <a:latin typeface="Arial" panose="020B0604020202020204" pitchFamily="34" charset="0"/>
              <a:cs typeface="Arial" panose="020B0604020202020204" pitchFamily="34" charset="0"/>
            </a:rPr>
            <a:t>• Practice should be trauma-informed and culturally competent (Remien et al., 2019).</a:t>
          </a:r>
          <a:endParaRPr lang="en-US" dirty="0">
            <a:latin typeface="Arial" panose="020B0604020202020204" pitchFamily="34" charset="0"/>
            <a:cs typeface="Arial" panose="020B0604020202020204" pitchFamily="34" charset="0"/>
          </a:endParaRPr>
        </a:p>
      </dgm:t>
    </dgm:pt>
    <dgm:pt modelId="{7E786AFB-2D6C-4105-8188-0B0A00BE0521}" type="parTrans" cxnId="{4E93108B-5820-41C7-A8F7-759D67321D82}">
      <dgm:prSet/>
      <dgm:spPr/>
      <dgm:t>
        <a:bodyPr/>
        <a:lstStyle/>
        <a:p>
          <a:endParaRPr lang="en-US"/>
        </a:p>
      </dgm:t>
    </dgm:pt>
    <dgm:pt modelId="{1BAF008E-1296-4E64-8726-928E2587225F}" type="sibTrans" cxnId="{4E93108B-5820-41C7-A8F7-759D67321D82}">
      <dgm:prSet/>
      <dgm:spPr/>
      <dgm:t>
        <a:bodyPr/>
        <a:lstStyle/>
        <a:p>
          <a:endParaRPr lang="en-US"/>
        </a:p>
      </dgm:t>
    </dgm:pt>
    <dgm:pt modelId="{7FB8A884-A858-4447-99BB-4EB17D16638D}">
      <dgm:prSet/>
      <dgm:spPr/>
      <dgm:t>
        <a:bodyPr/>
        <a:lstStyle/>
        <a:p>
          <a:r>
            <a:rPr lang="en-GB" dirty="0">
              <a:latin typeface="Arial" panose="020B0604020202020204" pitchFamily="34" charset="0"/>
              <a:cs typeface="Arial" panose="020B0604020202020204" pitchFamily="34" charset="0"/>
            </a:rPr>
            <a:t>• Workforce sustainability is necessary for long-term success (NHS England, 2022).</a:t>
          </a:r>
          <a:endParaRPr lang="en-US" dirty="0">
            <a:latin typeface="Arial" panose="020B0604020202020204" pitchFamily="34" charset="0"/>
            <a:cs typeface="Arial" panose="020B0604020202020204" pitchFamily="34" charset="0"/>
          </a:endParaRPr>
        </a:p>
      </dgm:t>
    </dgm:pt>
    <dgm:pt modelId="{95ACA1FB-8FD4-4433-8B4D-D6CB59B84DAE}" type="parTrans" cxnId="{2343E4A4-BCE2-4C29-BA73-7848E59B9ED6}">
      <dgm:prSet/>
      <dgm:spPr/>
      <dgm:t>
        <a:bodyPr/>
        <a:lstStyle/>
        <a:p>
          <a:endParaRPr lang="en-US"/>
        </a:p>
      </dgm:t>
    </dgm:pt>
    <dgm:pt modelId="{FCC29377-4055-47FE-9734-E44D9834435E}" type="sibTrans" cxnId="{2343E4A4-BCE2-4C29-BA73-7848E59B9ED6}">
      <dgm:prSet/>
      <dgm:spPr/>
      <dgm:t>
        <a:bodyPr/>
        <a:lstStyle/>
        <a:p>
          <a:endParaRPr lang="en-US"/>
        </a:p>
      </dgm:t>
    </dgm:pt>
    <dgm:pt modelId="{CFE94286-9504-40F6-B471-E4D2EF0D25B5}">
      <dgm:prSet/>
      <dgm:spPr/>
      <dgm:t>
        <a:bodyPr/>
        <a:lstStyle/>
        <a:p>
          <a:r>
            <a:rPr lang="en-GB" dirty="0">
              <a:latin typeface="Arial" panose="020B0604020202020204" pitchFamily="34" charset="0"/>
              <a:cs typeface="Arial" panose="020B0604020202020204" pitchFamily="34" charset="0"/>
            </a:rPr>
            <a:t>• Engagement is crucial for achieving 95-95-95 objectives (Ehrenkranz et al., 2021). </a:t>
          </a:r>
          <a:endParaRPr lang="en-US" dirty="0">
            <a:latin typeface="Arial" panose="020B0604020202020204" pitchFamily="34" charset="0"/>
            <a:cs typeface="Arial" panose="020B0604020202020204" pitchFamily="34" charset="0"/>
          </a:endParaRPr>
        </a:p>
      </dgm:t>
    </dgm:pt>
    <dgm:pt modelId="{F198B255-9F66-4445-B709-2E63878A73CA}" type="parTrans" cxnId="{9D81C8BC-A889-4E9F-A46B-AF0EE1EB43DA}">
      <dgm:prSet/>
      <dgm:spPr/>
      <dgm:t>
        <a:bodyPr/>
        <a:lstStyle/>
        <a:p>
          <a:endParaRPr lang="en-US"/>
        </a:p>
      </dgm:t>
    </dgm:pt>
    <dgm:pt modelId="{B86A43E3-5C97-4F88-AF17-1B1F9D5BEEB8}" type="sibTrans" cxnId="{9D81C8BC-A889-4E9F-A46B-AF0EE1EB43DA}">
      <dgm:prSet/>
      <dgm:spPr/>
      <dgm:t>
        <a:bodyPr/>
        <a:lstStyle/>
        <a:p>
          <a:endParaRPr lang="en-US"/>
        </a:p>
      </dgm:t>
    </dgm:pt>
    <dgm:pt modelId="{663737C7-9442-AD4E-BA49-0D5831FB935F}" type="pres">
      <dgm:prSet presAssocID="{0678E605-8CA0-449D-AB0C-09B389897EE6}" presName="diagram" presStyleCnt="0">
        <dgm:presLayoutVars>
          <dgm:dir/>
          <dgm:resizeHandles val="exact"/>
        </dgm:presLayoutVars>
      </dgm:prSet>
      <dgm:spPr/>
    </dgm:pt>
    <dgm:pt modelId="{8649A108-CCC6-2A46-BB24-BF99FC91D463}" type="pres">
      <dgm:prSet presAssocID="{96B4BC94-9108-428C-8BEC-9B685C230593}" presName="node" presStyleLbl="node1" presStyleIdx="0" presStyleCnt="5">
        <dgm:presLayoutVars>
          <dgm:bulletEnabled val="1"/>
        </dgm:presLayoutVars>
      </dgm:prSet>
      <dgm:spPr/>
    </dgm:pt>
    <dgm:pt modelId="{002404F8-FEB7-6545-BBCA-3D8462923B0F}" type="pres">
      <dgm:prSet presAssocID="{AE7C9992-1E1A-4190-B19D-DEB97FF7A086}" presName="sibTrans" presStyleCnt="0"/>
      <dgm:spPr/>
    </dgm:pt>
    <dgm:pt modelId="{DFD39EBE-4D92-194C-8CDD-EC6F41868970}" type="pres">
      <dgm:prSet presAssocID="{1297866B-1790-45D7-8B5D-0E7CEE53059C}" presName="node" presStyleLbl="node1" presStyleIdx="1" presStyleCnt="5">
        <dgm:presLayoutVars>
          <dgm:bulletEnabled val="1"/>
        </dgm:presLayoutVars>
      </dgm:prSet>
      <dgm:spPr/>
    </dgm:pt>
    <dgm:pt modelId="{A0261676-9E70-7C4C-838D-AE383B870EE1}" type="pres">
      <dgm:prSet presAssocID="{F9AC7272-DDFA-409E-98A0-D88BFCCDB33C}" presName="sibTrans" presStyleCnt="0"/>
      <dgm:spPr/>
    </dgm:pt>
    <dgm:pt modelId="{00D9544C-232C-4F45-9D36-0D0288FE9E24}" type="pres">
      <dgm:prSet presAssocID="{01502BEB-5BEB-4584-996A-F7298996C902}" presName="node" presStyleLbl="node1" presStyleIdx="2" presStyleCnt="5">
        <dgm:presLayoutVars>
          <dgm:bulletEnabled val="1"/>
        </dgm:presLayoutVars>
      </dgm:prSet>
      <dgm:spPr/>
    </dgm:pt>
    <dgm:pt modelId="{B19D7166-7382-B54C-A277-5EDB4D97D07D}" type="pres">
      <dgm:prSet presAssocID="{1BAF008E-1296-4E64-8726-928E2587225F}" presName="sibTrans" presStyleCnt="0"/>
      <dgm:spPr/>
    </dgm:pt>
    <dgm:pt modelId="{9E3CAE65-5BF7-4545-81A3-324D1681AEA2}" type="pres">
      <dgm:prSet presAssocID="{7FB8A884-A858-4447-99BB-4EB17D16638D}" presName="node" presStyleLbl="node1" presStyleIdx="3" presStyleCnt="5">
        <dgm:presLayoutVars>
          <dgm:bulletEnabled val="1"/>
        </dgm:presLayoutVars>
      </dgm:prSet>
      <dgm:spPr/>
    </dgm:pt>
    <dgm:pt modelId="{BFB87F9B-B925-EB45-9995-C9631C670D06}" type="pres">
      <dgm:prSet presAssocID="{FCC29377-4055-47FE-9734-E44D9834435E}" presName="sibTrans" presStyleCnt="0"/>
      <dgm:spPr/>
    </dgm:pt>
    <dgm:pt modelId="{82A8FEB0-CB5F-1F4F-BE44-C80DEE31930B}" type="pres">
      <dgm:prSet presAssocID="{CFE94286-9504-40F6-B471-E4D2EF0D25B5}" presName="node" presStyleLbl="node1" presStyleIdx="4" presStyleCnt="5">
        <dgm:presLayoutVars>
          <dgm:bulletEnabled val="1"/>
        </dgm:presLayoutVars>
      </dgm:prSet>
      <dgm:spPr/>
    </dgm:pt>
  </dgm:ptLst>
  <dgm:cxnLst>
    <dgm:cxn modelId="{73688E30-567E-4543-9AE3-3C0A2CA036AC}" type="presOf" srcId="{7FB8A884-A858-4447-99BB-4EB17D16638D}" destId="{9E3CAE65-5BF7-4545-81A3-324D1681AEA2}" srcOrd="0" destOrd="0" presId="urn:microsoft.com/office/officeart/2005/8/layout/default"/>
    <dgm:cxn modelId="{5C20563A-4000-DF42-A8D6-22C73B6336EA}" type="presOf" srcId="{CFE94286-9504-40F6-B471-E4D2EF0D25B5}" destId="{82A8FEB0-CB5F-1F4F-BE44-C80DEE31930B}" srcOrd="0" destOrd="0" presId="urn:microsoft.com/office/officeart/2005/8/layout/default"/>
    <dgm:cxn modelId="{C275D34B-8131-284F-B842-24FA1B0AFF28}" type="presOf" srcId="{96B4BC94-9108-428C-8BEC-9B685C230593}" destId="{8649A108-CCC6-2A46-BB24-BF99FC91D463}" srcOrd="0" destOrd="0" presId="urn:microsoft.com/office/officeart/2005/8/layout/default"/>
    <dgm:cxn modelId="{F3710D78-0EE3-454F-8389-00547A5352B8}" srcId="{0678E605-8CA0-449D-AB0C-09B389897EE6}" destId="{96B4BC94-9108-428C-8BEC-9B685C230593}" srcOrd="0" destOrd="0" parTransId="{D6E77EF0-2F72-45DB-B3BE-FD280DD20A24}" sibTransId="{AE7C9992-1E1A-4190-B19D-DEB97FF7A086}"/>
    <dgm:cxn modelId="{4E93108B-5820-41C7-A8F7-759D67321D82}" srcId="{0678E605-8CA0-449D-AB0C-09B389897EE6}" destId="{01502BEB-5BEB-4584-996A-F7298996C902}" srcOrd="2" destOrd="0" parTransId="{7E786AFB-2D6C-4105-8188-0B0A00BE0521}" sibTransId="{1BAF008E-1296-4E64-8726-928E2587225F}"/>
    <dgm:cxn modelId="{0D859595-018B-F74D-882D-B83E246ED706}" type="presOf" srcId="{01502BEB-5BEB-4584-996A-F7298996C902}" destId="{00D9544C-232C-4F45-9D36-0D0288FE9E24}" srcOrd="0" destOrd="0" presId="urn:microsoft.com/office/officeart/2005/8/layout/default"/>
    <dgm:cxn modelId="{8CB9EDA3-FAE2-AB45-BC08-1642FD235312}" type="presOf" srcId="{1297866B-1790-45D7-8B5D-0E7CEE53059C}" destId="{DFD39EBE-4D92-194C-8CDD-EC6F41868970}" srcOrd="0" destOrd="0" presId="urn:microsoft.com/office/officeart/2005/8/layout/default"/>
    <dgm:cxn modelId="{2343E4A4-BCE2-4C29-BA73-7848E59B9ED6}" srcId="{0678E605-8CA0-449D-AB0C-09B389897EE6}" destId="{7FB8A884-A858-4447-99BB-4EB17D16638D}" srcOrd="3" destOrd="0" parTransId="{95ACA1FB-8FD4-4433-8B4D-D6CB59B84DAE}" sibTransId="{FCC29377-4055-47FE-9734-E44D9834435E}"/>
    <dgm:cxn modelId="{9D81C8BC-A889-4E9F-A46B-AF0EE1EB43DA}" srcId="{0678E605-8CA0-449D-AB0C-09B389897EE6}" destId="{CFE94286-9504-40F6-B471-E4D2EF0D25B5}" srcOrd="4" destOrd="0" parTransId="{F198B255-9F66-4445-B709-2E63878A73CA}" sibTransId="{B86A43E3-5C97-4F88-AF17-1B1F9D5BEEB8}"/>
    <dgm:cxn modelId="{13FABED2-DE16-4784-B668-6E258F8BD8B7}" srcId="{0678E605-8CA0-449D-AB0C-09B389897EE6}" destId="{1297866B-1790-45D7-8B5D-0E7CEE53059C}" srcOrd="1" destOrd="0" parTransId="{7551A746-A3BE-4C9B-B088-6E7021B6E099}" sibTransId="{F9AC7272-DDFA-409E-98A0-D88BFCCDB33C}"/>
    <dgm:cxn modelId="{AA42FBF9-FB69-A54F-969E-926E47DAE76B}" type="presOf" srcId="{0678E605-8CA0-449D-AB0C-09B389897EE6}" destId="{663737C7-9442-AD4E-BA49-0D5831FB935F}" srcOrd="0" destOrd="0" presId="urn:microsoft.com/office/officeart/2005/8/layout/default"/>
    <dgm:cxn modelId="{A6F1C052-F493-FC46-B7F8-3627617FD59A}" type="presParOf" srcId="{663737C7-9442-AD4E-BA49-0D5831FB935F}" destId="{8649A108-CCC6-2A46-BB24-BF99FC91D463}" srcOrd="0" destOrd="0" presId="urn:microsoft.com/office/officeart/2005/8/layout/default"/>
    <dgm:cxn modelId="{3E0D0712-2766-374C-AB77-676324080B16}" type="presParOf" srcId="{663737C7-9442-AD4E-BA49-0D5831FB935F}" destId="{002404F8-FEB7-6545-BBCA-3D8462923B0F}" srcOrd="1" destOrd="0" presId="urn:microsoft.com/office/officeart/2005/8/layout/default"/>
    <dgm:cxn modelId="{114F0835-D3D4-B940-8C6F-77965C7B0FED}" type="presParOf" srcId="{663737C7-9442-AD4E-BA49-0D5831FB935F}" destId="{DFD39EBE-4D92-194C-8CDD-EC6F41868970}" srcOrd="2" destOrd="0" presId="urn:microsoft.com/office/officeart/2005/8/layout/default"/>
    <dgm:cxn modelId="{7ECE54DB-A974-184B-8AC7-2272B501440E}" type="presParOf" srcId="{663737C7-9442-AD4E-BA49-0D5831FB935F}" destId="{A0261676-9E70-7C4C-838D-AE383B870EE1}" srcOrd="3" destOrd="0" presId="urn:microsoft.com/office/officeart/2005/8/layout/default"/>
    <dgm:cxn modelId="{B6F3EB96-60F0-9345-9EA6-465BBDFB617B}" type="presParOf" srcId="{663737C7-9442-AD4E-BA49-0D5831FB935F}" destId="{00D9544C-232C-4F45-9D36-0D0288FE9E24}" srcOrd="4" destOrd="0" presId="urn:microsoft.com/office/officeart/2005/8/layout/default"/>
    <dgm:cxn modelId="{5A4F555A-9D3D-DA4E-972E-4F859C0C7ABE}" type="presParOf" srcId="{663737C7-9442-AD4E-BA49-0D5831FB935F}" destId="{B19D7166-7382-B54C-A277-5EDB4D97D07D}" srcOrd="5" destOrd="0" presId="urn:microsoft.com/office/officeart/2005/8/layout/default"/>
    <dgm:cxn modelId="{F8F1F57E-8749-A941-929D-0B9F5042DE62}" type="presParOf" srcId="{663737C7-9442-AD4E-BA49-0D5831FB935F}" destId="{9E3CAE65-5BF7-4545-81A3-324D1681AEA2}" srcOrd="6" destOrd="0" presId="urn:microsoft.com/office/officeart/2005/8/layout/default"/>
    <dgm:cxn modelId="{31101024-1037-6741-A09F-9F6A4C7AD4AB}" type="presParOf" srcId="{663737C7-9442-AD4E-BA49-0D5831FB935F}" destId="{BFB87F9B-B925-EB45-9995-C9631C670D06}" srcOrd="7" destOrd="0" presId="urn:microsoft.com/office/officeart/2005/8/layout/default"/>
    <dgm:cxn modelId="{81743946-2F40-DD48-A556-84BD032833ED}" type="presParOf" srcId="{663737C7-9442-AD4E-BA49-0D5831FB935F}" destId="{82A8FEB0-CB5F-1F4F-BE44-C80DEE31930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AA0C7A-748E-4050-9B08-2E43D7AD6CB3}" type="doc">
      <dgm:prSet loTypeId="urn:microsoft.com/office/officeart/2016/7/layout/LinearBlockProcessNumbered" loCatId="process" qsTypeId="urn:microsoft.com/office/officeart/2005/8/quickstyle/simple1" qsCatId="simple" csTypeId="urn:microsoft.com/office/officeart/2005/8/colors/colorful5" csCatId="colorful"/>
      <dgm:spPr/>
      <dgm:t>
        <a:bodyPr/>
        <a:lstStyle/>
        <a:p>
          <a:endParaRPr lang="en-US"/>
        </a:p>
      </dgm:t>
    </dgm:pt>
    <dgm:pt modelId="{EF683CBE-9262-454C-916D-2C8A2E43FAA5}">
      <dgm:prSet/>
      <dgm:spPr/>
      <dgm:t>
        <a:bodyPr/>
        <a:lstStyle/>
        <a:p>
          <a:r>
            <a:rPr lang="en-GB" dirty="0">
              <a:latin typeface="Arial" panose="020B0604020202020204" pitchFamily="34" charset="0"/>
              <a:cs typeface="Arial" panose="020B0604020202020204" pitchFamily="34" charset="0"/>
            </a:rPr>
            <a:t>• HIV is clinically manageable, but socially challenging (Deeks et al., 2013).</a:t>
          </a:r>
          <a:endParaRPr lang="en-US" dirty="0">
            <a:latin typeface="Arial" panose="020B0604020202020204" pitchFamily="34" charset="0"/>
            <a:cs typeface="Arial" panose="020B0604020202020204" pitchFamily="34" charset="0"/>
          </a:endParaRPr>
        </a:p>
      </dgm:t>
    </dgm:pt>
    <dgm:pt modelId="{66876DC0-362F-4D6A-961A-2146E8037F01}" type="parTrans" cxnId="{0A1E2D5B-5BBE-4172-9054-74C44A6FCD00}">
      <dgm:prSet/>
      <dgm:spPr/>
      <dgm:t>
        <a:bodyPr/>
        <a:lstStyle/>
        <a:p>
          <a:endParaRPr lang="en-US"/>
        </a:p>
      </dgm:t>
    </dgm:pt>
    <dgm:pt modelId="{F8B14979-FBB2-4490-810C-359617CC076E}" type="sibTrans" cxnId="{0A1E2D5B-5BBE-4172-9054-74C44A6FCD00}">
      <dgm:prSet phldrT="01"/>
      <dgm:spPr/>
      <dgm:t>
        <a:bodyPr/>
        <a:lstStyle/>
        <a:p>
          <a:r>
            <a:rPr lang="en-US"/>
            <a:t>01</a:t>
          </a:r>
        </a:p>
      </dgm:t>
    </dgm:pt>
    <dgm:pt modelId="{00E8D9B5-EB2F-41E5-8EDC-9E14A4EC27BF}">
      <dgm:prSet/>
      <dgm:spPr/>
      <dgm:t>
        <a:bodyPr/>
        <a:lstStyle/>
        <a:p>
          <a:r>
            <a:rPr lang="en-GB" dirty="0">
              <a:latin typeface="Arial" panose="020B0604020202020204" pitchFamily="34" charset="0"/>
              <a:cs typeface="Arial" panose="020B0604020202020204" pitchFamily="34" charset="0"/>
            </a:rPr>
            <a:t>• UK moving toward eradication, although inequalities persist (UKHSA, 2023; DHSC, 2021).</a:t>
          </a:r>
          <a:endParaRPr lang="en-US" dirty="0">
            <a:latin typeface="Arial" panose="020B0604020202020204" pitchFamily="34" charset="0"/>
            <a:cs typeface="Arial" panose="020B0604020202020204" pitchFamily="34" charset="0"/>
          </a:endParaRPr>
        </a:p>
      </dgm:t>
    </dgm:pt>
    <dgm:pt modelId="{B5020045-803D-4AE7-9A31-A2E58F16EB71}" type="parTrans" cxnId="{0B6153E0-3769-45ED-BE2C-89CDC91E805A}">
      <dgm:prSet/>
      <dgm:spPr/>
      <dgm:t>
        <a:bodyPr/>
        <a:lstStyle/>
        <a:p>
          <a:endParaRPr lang="en-US"/>
        </a:p>
      </dgm:t>
    </dgm:pt>
    <dgm:pt modelId="{BFD1F8BE-52CB-4143-BF5A-C723E1056ECC}" type="sibTrans" cxnId="{0B6153E0-3769-45ED-BE2C-89CDC91E805A}">
      <dgm:prSet phldrT="02"/>
      <dgm:spPr/>
      <dgm:t>
        <a:bodyPr/>
        <a:lstStyle/>
        <a:p>
          <a:r>
            <a:rPr lang="en-US"/>
            <a:t>02</a:t>
          </a:r>
        </a:p>
      </dgm:t>
    </dgm:pt>
    <dgm:pt modelId="{96D619B3-08E2-4EDD-B088-66FAC18960A2}">
      <dgm:prSet/>
      <dgm:spPr/>
      <dgm:t>
        <a:bodyPr/>
        <a:lstStyle/>
        <a:p>
          <a:r>
            <a:rPr lang="en-GB" dirty="0">
              <a:latin typeface="Arial" panose="020B0604020202020204" pitchFamily="34" charset="0"/>
              <a:cs typeface="Arial" panose="020B0604020202020204" pitchFamily="34" charset="0"/>
            </a:rPr>
            <a:t>• Sustainable success necessitates integrated care and consistent public health funding (Buck, 2022; NHS England, 2022).</a:t>
          </a:r>
          <a:endParaRPr lang="en-US" dirty="0">
            <a:latin typeface="Arial" panose="020B0604020202020204" pitchFamily="34" charset="0"/>
            <a:cs typeface="Arial" panose="020B0604020202020204" pitchFamily="34" charset="0"/>
          </a:endParaRPr>
        </a:p>
      </dgm:t>
    </dgm:pt>
    <dgm:pt modelId="{3A6576BC-8205-495B-9FED-BA09569EB75B}" type="parTrans" cxnId="{AEA96E84-F265-4B2D-98A9-320763184A9D}">
      <dgm:prSet/>
      <dgm:spPr/>
      <dgm:t>
        <a:bodyPr/>
        <a:lstStyle/>
        <a:p>
          <a:endParaRPr lang="en-US"/>
        </a:p>
      </dgm:t>
    </dgm:pt>
    <dgm:pt modelId="{D2968F03-5EEC-41BA-BC11-2C31AF2DF9A0}" type="sibTrans" cxnId="{AEA96E84-F265-4B2D-98A9-320763184A9D}">
      <dgm:prSet phldrT="03"/>
      <dgm:spPr/>
      <dgm:t>
        <a:bodyPr/>
        <a:lstStyle/>
        <a:p>
          <a:r>
            <a:rPr lang="en-US"/>
            <a:t>03</a:t>
          </a:r>
        </a:p>
      </dgm:t>
    </dgm:pt>
    <dgm:pt modelId="{C5158492-B969-754F-90C8-3A5411AD438C}" type="pres">
      <dgm:prSet presAssocID="{07AA0C7A-748E-4050-9B08-2E43D7AD6CB3}" presName="Name0" presStyleCnt="0">
        <dgm:presLayoutVars>
          <dgm:animLvl val="lvl"/>
          <dgm:resizeHandles val="exact"/>
        </dgm:presLayoutVars>
      </dgm:prSet>
      <dgm:spPr/>
    </dgm:pt>
    <dgm:pt modelId="{CF98640B-866F-C04C-8A6F-40ED311C1DBC}" type="pres">
      <dgm:prSet presAssocID="{EF683CBE-9262-454C-916D-2C8A2E43FAA5}" presName="compositeNode" presStyleCnt="0">
        <dgm:presLayoutVars>
          <dgm:bulletEnabled val="1"/>
        </dgm:presLayoutVars>
      </dgm:prSet>
      <dgm:spPr/>
    </dgm:pt>
    <dgm:pt modelId="{E6733ECB-EED7-9643-AA73-8E8E39C4037B}" type="pres">
      <dgm:prSet presAssocID="{EF683CBE-9262-454C-916D-2C8A2E43FAA5}" presName="bgRect" presStyleLbl="alignNode1" presStyleIdx="0" presStyleCnt="3"/>
      <dgm:spPr/>
    </dgm:pt>
    <dgm:pt modelId="{B29487D7-7765-EB4F-857A-32E9E8E05522}" type="pres">
      <dgm:prSet presAssocID="{F8B14979-FBB2-4490-810C-359617CC076E}" presName="sibTransNodeRect" presStyleLbl="alignNode1" presStyleIdx="0" presStyleCnt="3">
        <dgm:presLayoutVars>
          <dgm:chMax val="0"/>
          <dgm:bulletEnabled val="1"/>
        </dgm:presLayoutVars>
      </dgm:prSet>
      <dgm:spPr/>
    </dgm:pt>
    <dgm:pt modelId="{E937199C-A00B-A84E-BFEE-807BDEE008A6}" type="pres">
      <dgm:prSet presAssocID="{EF683CBE-9262-454C-916D-2C8A2E43FAA5}" presName="nodeRect" presStyleLbl="alignNode1" presStyleIdx="0" presStyleCnt="3">
        <dgm:presLayoutVars>
          <dgm:bulletEnabled val="1"/>
        </dgm:presLayoutVars>
      </dgm:prSet>
      <dgm:spPr/>
    </dgm:pt>
    <dgm:pt modelId="{BEE174B9-BBEC-1E48-BBF8-1B83B9530605}" type="pres">
      <dgm:prSet presAssocID="{F8B14979-FBB2-4490-810C-359617CC076E}" presName="sibTrans" presStyleCnt="0"/>
      <dgm:spPr/>
    </dgm:pt>
    <dgm:pt modelId="{8E747E2B-DC95-B641-96F9-1E0B85039651}" type="pres">
      <dgm:prSet presAssocID="{00E8D9B5-EB2F-41E5-8EDC-9E14A4EC27BF}" presName="compositeNode" presStyleCnt="0">
        <dgm:presLayoutVars>
          <dgm:bulletEnabled val="1"/>
        </dgm:presLayoutVars>
      </dgm:prSet>
      <dgm:spPr/>
    </dgm:pt>
    <dgm:pt modelId="{80DDCDA1-A10B-714F-B70B-77EF1E7E908D}" type="pres">
      <dgm:prSet presAssocID="{00E8D9B5-EB2F-41E5-8EDC-9E14A4EC27BF}" presName="bgRect" presStyleLbl="alignNode1" presStyleIdx="1" presStyleCnt="3"/>
      <dgm:spPr/>
    </dgm:pt>
    <dgm:pt modelId="{2BE4C232-105B-A042-8604-50001E39F4A9}" type="pres">
      <dgm:prSet presAssocID="{BFD1F8BE-52CB-4143-BF5A-C723E1056ECC}" presName="sibTransNodeRect" presStyleLbl="alignNode1" presStyleIdx="1" presStyleCnt="3">
        <dgm:presLayoutVars>
          <dgm:chMax val="0"/>
          <dgm:bulletEnabled val="1"/>
        </dgm:presLayoutVars>
      </dgm:prSet>
      <dgm:spPr/>
    </dgm:pt>
    <dgm:pt modelId="{809E54C1-5E99-B54D-8095-65C228E99372}" type="pres">
      <dgm:prSet presAssocID="{00E8D9B5-EB2F-41E5-8EDC-9E14A4EC27BF}" presName="nodeRect" presStyleLbl="alignNode1" presStyleIdx="1" presStyleCnt="3">
        <dgm:presLayoutVars>
          <dgm:bulletEnabled val="1"/>
        </dgm:presLayoutVars>
      </dgm:prSet>
      <dgm:spPr/>
    </dgm:pt>
    <dgm:pt modelId="{985DCDDC-1AA2-4D44-988D-159628E4EA84}" type="pres">
      <dgm:prSet presAssocID="{BFD1F8BE-52CB-4143-BF5A-C723E1056ECC}" presName="sibTrans" presStyleCnt="0"/>
      <dgm:spPr/>
    </dgm:pt>
    <dgm:pt modelId="{971F5F59-5BBF-A740-9DC6-7B6EE962AE1B}" type="pres">
      <dgm:prSet presAssocID="{96D619B3-08E2-4EDD-B088-66FAC18960A2}" presName="compositeNode" presStyleCnt="0">
        <dgm:presLayoutVars>
          <dgm:bulletEnabled val="1"/>
        </dgm:presLayoutVars>
      </dgm:prSet>
      <dgm:spPr/>
    </dgm:pt>
    <dgm:pt modelId="{CEC2C40E-2AF0-9043-A41E-762CD0B27C1C}" type="pres">
      <dgm:prSet presAssocID="{96D619B3-08E2-4EDD-B088-66FAC18960A2}" presName="bgRect" presStyleLbl="alignNode1" presStyleIdx="2" presStyleCnt="3"/>
      <dgm:spPr/>
    </dgm:pt>
    <dgm:pt modelId="{B0F0D442-AA26-7A4E-8810-F3DEBF430732}" type="pres">
      <dgm:prSet presAssocID="{D2968F03-5EEC-41BA-BC11-2C31AF2DF9A0}" presName="sibTransNodeRect" presStyleLbl="alignNode1" presStyleIdx="2" presStyleCnt="3">
        <dgm:presLayoutVars>
          <dgm:chMax val="0"/>
          <dgm:bulletEnabled val="1"/>
        </dgm:presLayoutVars>
      </dgm:prSet>
      <dgm:spPr/>
    </dgm:pt>
    <dgm:pt modelId="{4ECDF5B6-DE01-A949-95BB-0194F64DECEC}" type="pres">
      <dgm:prSet presAssocID="{96D619B3-08E2-4EDD-B088-66FAC18960A2}" presName="nodeRect" presStyleLbl="alignNode1" presStyleIdx="2" presStyleCnt="3">
        <dgm:presLayoutVars>
          <dgm:bulletEnabled val="1"/>
        </dgm:presLayoutVars>
      </dgm:prSet>
      <dgm:spPr/>
    </dgm:pt>
  </dgm:ptLst>
  <dgm:cxnLst>
    <dgm:cxn modelId="{A86F8C06-AC2E-7143-AF65-40F33F4B2E7B}" type="presOf" srcId="{BFD1F8BE-52CB-4143-BF5A-C723E1056ECC}" destId="{2BE4C232-105B-A042-8604-50001E39F4A9}" srcOrd="0" destOrd="0" presId="urn:microsoft.com/office/officeart/2016/7/layout/LinearBlockProcessNumbered"/>
    <dgm:cxn modelId="{0A1E2D5B-5BBE-4172-9054-74C44A6FCD00}" srcId="{07AA0C7A-748E-4050-9B08-2E43D7AD6CB3}" destId="{EF683CBE-9262-454C-916D-2C8A2E43FAA5}" srcOrd="0" destOrd="0" parTransId="{66876DC0-362F-4D6A-961A-2146E8037F01}" sibTransId="{F8B14979-FBB2-4490-810C-359617CC076E}"/>
    <dgm:cxn modelId="{59D1724B-1EC0-E741-901F-9BFFEB3CAA79}" type="presOf" srcId="{00E8D9B5-EB2F-41E5-8EDC-9E14A4EC27BF}" destId="{80DDCDA1-A10B-714F-B70B-77EF1E7E908D}" srcOrd="0" destOrd="0" presId="urn:microsoft.com/office/officeart/2016/7/layout/LinearBlockProcessNumbered"/>
    <dgm:cxn modelId="{AEA96E84-F265-4B2D-98A9-320763184A9D}" srcId="{07AA0C7A-748E-4050-9B08-2E43D7AD6CB3}" destId="{96D619B3-08E2-4EDD-B088-66FAC18960A2}" srcOrd="2" destOrd="0" parTransId="{3A6576BC-8205-495B-9FED-BA09569EB75B}" sibTransId="{D2968F03-5EEC-41BA-BC11-2C31AF2DF9A0}"/>
    <dgm:cxn modelId="{2E928888-8EAB-0D4E-885E-05BC455273C1}" type="presOf" srcId="{F8B14979-FBB2-4490-810C-359617CC076E}" destId="{B29487D7-7765-EB4F-857A-32E9E8E05522}" srcOrd="0" destOrd="0" presId="urn:microsoft.com/office/officeart/2016/7/layout/LinearBlockProcessNumbered"/>
    <dgm:cxn modelId="{3729FE9D-FABA-E346-A813-E1C05CF8DBA6}" type="presOf" srcId="{D2968F03-5EEC-41BA-BC11-2C31AF2DF9A0}" destId="{B0F0D442-AA26-7A4E-8810-F3DEBF430732}" srcOrd="0" destOrd="0" presId="urn:microsoft.com/office/officeart/2016/7/layout/LinearBlockProcessNumbered"/>
    <dgm:cxn modelId="{B717FEA6-6BCE-4049-A120-F87F740D9283}" type="presOf" srcId="{00E8D9B5-EB2F-41E5-8EDC-9E14A4EC27BF}" destId="{809E54C1-5E99-B54D-8095-65C228E99372}" srcOrd="1" destOrd="0" presId="urn:microsoft.com/office/officeart/2016/7/layout/LinearBlockProcessNumbered"/>
    <dgm:cxn modelId="{711A70B7-56F3-8A43-A3F5-2BB390F90C59}" type="presOf" srcId="{EF683CBE-9262-454C-916D-2C8A2E43FAA5}" destId="{E6733ECB-EED7-9643-AA73-8E8E39C4037B}" srcOrd="0" destOrd="0" presId="urn:microsoft.com/office/officeart/2016/7/layout/LinearBlockProcessNumbered"/>
    <dgm:cxn modelId="{2C51B1B9-9160-674F-B3E7-28FAF6AC1312}" type="presOf" srcId="{EF683CBE-9262-454C-916D-2C8A2E43FAA5}" destId="{E937199C-A00B-A84E-BFEE-807BDEE008A6}" srcOrd="1" destOrd="0" presId="urn:microsoft.com/office/officeart/2016/7/layout/LinearBlockProcessNumbered"/>
    <dgm:cxn modelId="{54C1B0C9-1598-A141-B743-35FF41AF4153}" type="presOf" srcId="{07AA0C7A-748E-4050-9B08-2E43D7AD6CB3}" destId="{C5158492-B969-754F-90C8-3A5411AD438C}" srcOrd="0" destOrd="0" presId="urn:microsoft.com/office/officeart/2016/7/layout/LinearBlockProcessNumbered"/>
    <dgm:cxn modelId="{1997FDDA-7E82-9643-98A3-0CB7CCA82222}" type="presOf" srcId="{96D619B3-08E2-4EDD-B088-66FAC18960A2}" destId="{4ECDF5B6-DE01-A949-95BB-0194F64DECEC}" srcOrd="1" destOrd="0" presId="urn:microsoft.com/office/officeart/2016/7/layout/LinearBlockProcessNumbered"/>
    <dgm:cxn modelId="{0B6153E0-3769-45ED-BE2C-89CDC91E805A}" srcId="{07AA0C7A-748E-4050-9B08-2E43D7AD6CB3}" destId="{00E8D9B5-EB2F-41E5-8EDC-9E14A4EC27BF}" srcOrd="1" destOrd="0" parTransId="{B5020045-803D-4AE7-9A31-A2E58F16EB71}" sibTransId="{BFD1F8BE-52CB-4143-BF5A-C723E1056ECC}"/>
    <dgm:cxn modelId="{C794A4EA-53C2-6143-8F37-2B391F947D8B}" type="presOf" srcId="{96D619B3-08E2-4EDD-B088-66FAC18960A2}" destId="{CEC2C40E-2AF0-9043-A41E-762CD0B27C1C}" srcOrd="0" destOrd="0" presId="urn:microsoft.com/office/officeart/2016/7/layout/LinearBlockProcessNumbered"/>
    <dgm:cxn modelId="{3A0F19FE-B174-F14F-B56B-5A53CDD33A4E}" type="presParOf" srcId="{C5158492-B969-754F-90C8-3A5411AD438C}" destId="{CF98640B-866F-C04C-8A6F-40ED311C1DBC}" srcOrd="0" destOrd="0" presId="urn:microsoft.com/office/officeart/2016/7/layout/LinearBlockProcessNumbered"/>
    <dgm:cxn modelId="{2A5E6083-B223-F148-9F4A-31B98BCC8C4E}" type="presParOf" srcId="{CF98640B-866F-C04C-8A6F-40ED311C1DBC}" destId="{E6733ECB-EED7-9643-AA73-8E8E39C4037B}" srcOrd="0" destOrd="0" presId="urn:microsoft.com/office/officeart/2016/7/layout/LinearBlockProcessNumbered"/>
    <dgm:cxn modelId="{BFAB085A-619F-0640-927A-68F7D40291C5}" type="presParOf" srcId="{CF98640B-866F-C04C-8A6F-40ED311C1DBC}" destId="{B29487D7-7765-EB4F-857A-32E9E8E05522}" srcOrd="1" destOrd="0" presId="urn:microsoft.com/office/officeart/2016/7/layout/LinearBlockProcessNumbered"/>
    <dgm:cxn modelId="{A43406B6-FE85-6941-B7F6-7111722119C0}" type="presParOf" srcId="{CF98640B-866F-C04C-8A6F-40ED311C1DBC}" destId="{E937199C-A00B-A84E-BFEE-807BDEE008A6}" srcOrd="2" destOrd="0" presId="urn:microsoft.com/office/officeart/2016/7/layout/LinearBlockProcessNumbered"/>
    <dgm:cxn modelId="{FE54AC1D-A626-CA40-8B31-A712BD413613}" type="presParOf" srcId="{C5158492-B969-754F-90C8-3A5411AD438C}" destId="{BEE174B9-BBEC-1E48-BBF8-1B83B9530605}" srcOrd="1" destOrd="0" presId="urn:microsoft.com/office/officeart/2016/7/layout/LinearBlockProcessNumbered"/>
    <dgm:cxn modelId="{F9F55DDE-62FB-F648-B180-C34BF2C6B122}" type="presParOf" srcId="{C5158492-B969-754F-90C8-3A5411AD438C}" destId="{8E747E2B-DC95-B641-96F9-1E0B85039651}" srcOrd="2" destOrd="0" presId="urn:microsoft.com/office/officeart/2016/7/layout/LinearBlockProcessNumbered"/>
    <dgm:cxn modelId="{40BE07A3-3A75-0A47-88B9-E8F917B359BE}" type="presParOf" srcId="{8E747E2B-DC95-B641-96F9-1E0B85039651}" destId="{80DDCDA1-A10B-714F-B70B-77EF1E7E908D}" srcOrd="0" destOrd="0" presId="urn:microsoft.com/office/officeart/2016/7/layout/LinearBlockProcessNumbered"/>
    <dgm:cxn modelId="{3E8CDD78-57D2-B54F-A56D-E5CE5685EA7F}" type="presParOf" srcId="{8E747E2B-DC95-B641-96F9-1E0B85039651}" destId="{2BE4C232-105B-A042-8604-50001E39F4A9}" srcOrd="1" destOrd="0" presId="urn:microsoft.com/office/officeart/2016/7/layout/LinearBlockProcessNumbered"/>
    <dgm:cxn modelId="{14B0BEEA-F2B4-E84A-B240-B28B45C4551B}" type="presParOf" srcId="{8E747E2B-DC95-B641-96F9-1E0B85039651}" destId="{809E54C1-5E99-B54D-8095-65C228E99372}" srcOrd="2" destOrd="0" presId="urn:microsoft.com/office/officeart/2016/7/layout/LinearBlockProcessNumbered"/>
    <dgm:cxn modelId="{4DE12994-ED81-C34B-92A5-A8BC1113A33B}" type="presParOf" srcId="{C5158492-B969-754F-90C8-3A5411AD438C}" destId="{985DCDDC-1AA2-4D44-988D-159628E4EA84}" srcOrd="3" destOrd="0" presId="urn:microsoft.com/office/officeart/2016/7/layout/LinearBlockProcessNumbered"/>
    <dgm:cxn modelId="{EEDBAA57-F2D8-434C-8FD7-8DA4B2A96DD3}" type="presParOf" srcId="{C5158492-B969-754F-90C8-3A5411AD438C}" destId="{971F5F59-5BBF-A740-9DC6-7B6EE962AE1B}" srcOrd="4" destOrd="0" presId="urn:microsoft.com/office/officeart/2016/7/layout/LinearBlockProcessNumbered"/>
    <dgm:cxn modelId="{07FD4B7D-C531-194C-854A-DCFE1EDB2060}" type="presParOf" srcId="{971F5F59-5BBF-A740-9DC6-7B6EE962AE1B}" destId="{CEC2C40E-2AF0-9043-A41E-762CD0B27C1C}" srcOrd="0" destOrd="0" presId="urn:microsoft.com/office/officeart/2016/7/layout/LinearBlockProcessNumbered"/>
    <dgm:cxn modelId="{C0FD5E54-07A9-514C-9A0C-91497B038A4D}" type="presParOf" srcId="{971F5F59-5BBF-A740-9DC6-7B6EE962AE1B}" destId="{B0F0D442-AA26-7A4E-8810-F3DEBF430732}" srcOrd="1" destOrd="0" presId="urn:microsoft.com/office/officeart/2016/7/layout/LinearBlockProcessNumbered"/>
    <dgm:cxn modelId="{ECA508C2-D1BB-5C48-9E7F-527382FFF17B}" type="presParOf" srcId="{971F5F59-5BBF-A740-9DC6-7B6EE962AE1B}" destId="{4ECDF5B6-DE01-A949-95BB-0194F64DECEC}"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31F9E5-D13C-3F4B-ACF1-0E58ECADCA4A}">
      <dsp:nvSpPr>
        <dsp:cNvPr id="0" name=""/>
        <dsp:cNvSpPr/>
      </dsp:nvSpPr>
      <dsp:spPr>
        <a:xfrm>
          <a:off x="0" y="84971"/>
          <a:ext cx="6705810" cy="7605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Worldwide HIV prevalence is 39 million (UNAIDS, 2023).</a:t>
          </a:r>
          <a:endParaRPr lang="en-US" sz="2000" kern="1200" dirty="0">
            <a:latin typeface="Arial" panose="020B0604020202020204" pitchFamily="34" charset="0"/>
            <a:cs typeface="Arial" panose="020B0604020202020204" pitchFamily="34" charset="0"/>
          </a:endParaRPr>
        </a:p>
      </dsp:txBody>
      <dsp:txXfrm>
        <a:off x="37125" y="122096"/>
        <a:ext cx="6631560" cy="686250"/>
      </dsp:txXfrm>
    </dsp:sp>
    <dsp:sp modelId="{FC581140-DFBB-994F-9CB6-0BDC04B97B11}">
      <dsp:nvSpPr>
        <dsp:cNvPr id="0" name=""/>
        <dsp:cNvSpPr/>
      </dsp:nvSpPr>
      <dsp:spPr>
        <a:xfrm>
          <a:off x="0" y="903071"/>
          <a:ext cx="6705810" cy="7605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global incidence is dropping but unevenly (GBD 2019 HIV Collaborators, 2021; Frank et al., 2019).</a:t>
          </a:r>
          <a:endParaRPr lang="en-US" sz="2000" kern="1200" dirty="0">
            <a:latin typeface="Arial" panose="020B0604020202020204" pitchFamily="34" charset="0"/>
            <a:cs typeface="Arial" panose="020B0604020202020204" pitchFamily="34" charset="0"/>
          </a:endParaRPr>
        </a:p>
      </dsp:txBody>
      <dsp:txXfrm>
        <a:off x="37125" y="940196"/>
        <a:ext cx="6631560" cy="686250"/>
      </dsp:txXfrm>
    </dsp:sp>
    <dsp:sp modelId="{94F76E9C-7C32-584F-8AF7-A30D4FE13FA5}">
      <dsp:nvSpPr>
        <dsp:cNvPr id="0" name=""/>
        <dsp:cNvSpPr/>
      </dsp:nvSpPr>
      <dsp:spPr>
        <a:xfrm>
          <a:off x="0" y="1721171"/>
          <a:ext cx="6705810" cy="7605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UK HIV-positive persons number 107,800 (UKHSA, 2023).</a:t>
          </a:r>
          <a:endParaRPr lang="en-US" sz="2000" kern="1200" dirty="0">
            <a:latin typeface="Arial" panose="020B0604020202020204" pitchFamily="34" charset="0"/>
            <a:cs typeface="Arial" panose="020B0604020202020204" pitchFamily="34" charset="0"/>
          </a:endParaRPr>
        </a:p>
      </dsp:txBody>
      <dsp:txXfrm>
        <a:off x="37125" y="1758296"/>
        <a:ext cx="6631560" cy="686250"/>
      </dsp:txXfrm>
    </dsp:sp>
    <dsp:sp modelId="{5D5FF345-F5D3-0043-8E69-185F7A1971C0}">
      <dsp:nvSpPr>
        <dsp:cNvPr id="0" name=""/>
        <dsp:cNvSpPr/>
      </dsp:nvSpPr>
      <dsp:spPr>
        <a:xfrm>
          <a:off x="0" y="2539271"/>
          <a:ext cx="6705810" cy="760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MSM diagnosis decline connected to testing and PrEP use (Brown et al., 2017; McCormack, 2016).</a:t>
          </a:r>
          <a:endParaRPr lang="en-US" sz="2000" kern="1200" dirty="0">
            <a:latin typeface="Arial" panose="020B0604020202020204" pitchFamily="34" charset="0"/>
            <a:cs typeface="Arial" panose="020B0604020202020204" pitchFamily="34" charset="0"/>
          </a:endParaRPr>
        </a:p>
      </dsp:txBody>
      <dsp:txXfrm>
        <a:off x="37125" y="2576396"/>
        <a:ext cx="6631560" cy="686250"/>
      </dsp:txXfrm>
    </dsp:sp>
    <dsp:sp modelId="{84BD24DF-8096-1C48-92BC-AC13D0A9701F}">
      <dsp:nvSpPr>
        <dsp:cNvPr id="0" name=""/>
        <dsp:cNvSpPr/>
      </dsp:nvSpPr>
      <dsp:spPr>
        <a:xfrm>
          <a:off x="0" y="3357371"/>
          <a:ext cx="6705810" cy="76050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Recurring heterosexual diagnosis (UKHSA, 2023).</a:t>
          </a:r>
          <a:endParaRPr lang="en-US" sz="2000" kern="1200" dirty="0">
            <a:latin typeface="Arial" panose="020B0604020202020204" pitchFamily="34" charset="0"/>
            <a:cs typeface="Arial" panose="020B0604020202020204" pitchFamily="34" charset="0"/>
          </a:endParaRPr>
        </a:p>
      </dsp:txBody>
      <dsp:txXfrm>
        <a:off x="37125" y="3394496"/>
        <a:ext cx="6631560" cy="6862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59D458-3D47-A04E-9324-207BC7C9502E}">
      <dsp:nvSpPr>
        <dsp:cNvPr id="0" name=""/>
        <dsp:cNvSpPr/>
      </dsp:nvSpPr>
      <dsp:spPr>
        <a:xfrm>
          <a:off x="3243197" y="784453"/>
          <a:ext cx="603570" cy="91440"/>
        </a:xfrm>
        <a:custGeom>
          <a:avLst/>
          <a:gdLst/>
          <a:ahLst/>
          <a:cxnLst/>
          <a:rect l="0" t="0" r="0" b="0"/>
          <a:pathLst>
            <a:path>
              <a:moveTo>
                <a:pt x="0" y="45720"/>
              </a:moveTo>
              <a:lnTo>
                <a:pt x="603570"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827002"/>
        <a:ext cx="31708" cy="6341"/>
      </dsp:txXfrm>
    </dsp:sp>
    <dsp:sp modelId="{9A696E81-FA83-5048-8CCF-051762F788F9}">
      <dsp:nvSpPr>
        <dsp:cNvPr id="0" name=""/>
        <dsp:cNvSpPr/>
      </dsp:nvSpPr>
      <dsp:spPr>
        <a:xfrm>
          <a:off x="487732" y="2994"/>
          <a:ext cx="2757264" cy="165435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NHS England invests in lifelong ART (2019).</a:t>
          </a:r>
          <a:endParaRPr lang="en-US" sz="2000" kern="1200" dirty="0">
            <a:latin typeface="Arial" panose="020B0604020202020204" pitchFamily="34" charset="0"/>
            <a:cs typeface="Arial" panose="020B0604020202020204" pitchFamily="34" charset="0"/>
          </a:endParaRPr>
        </a:p>
      </dsp:txBody>
      <dsp:txXfrm>
        <a:off x="487732" y="2994"/>
        <a:ext cx="2757264" cy="1654358"/>
      </dsp:txXfrm>
    </dsp:sp>
    <dsp:sp modelId="{179F15F2-591B-E14C-B6DA-D0EA8D1B63F9}">
      <dsp:nvSpPr>
        <dsp:cNvPr id="0" name=""/>
        <dsp:cNvSpPr/>
      </dsp:nvSpPr>
      <dsp:spPr>
        <a:xfrm>
          <a:off x="6634632" y="784453"/>
          <a:ext cx="603570" cy="91440"/>
        </a:xfrm>
        <a:custGeom>
          <a:avLst/>
          <a:gdLst/>
          <a:ahLst/>
          <a:cxnLst/>
          <a:rect l="0" t="0" r="0" b="0"/>
          <a:pathLst>
            <a:path>
              <a:moveTo>
                <a:pt x="0" y="45720"/>
              </a:moveTo>
              <a:lnTo>
                <a:pt x="60357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20563" y="827002"/>
        <a:ext cx="31708" cy="6341"/>
      </dsp:txXfrm>
    </dsp:sp>
    <dsp:sp modelId="{B23B9111-D13A-B049-8B8D-29AD68F52D93}">
      <dsp:nvSpPr>
        <dsp:cNvPr id="0" name=""/>
        <dsp:cNvSpPr/>
      </dsp:nvSpPr>
      <dsp:spPr>
        <a:xfrm>
          <a:off x="3879167" y="2994"/>
          <a:ext cx="2757264" cy="165435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Budget cuts threaten prevention services (Buck, 2022; The King's Fund, 2022).</a:t>
          </a:r>
          <a:endParaRPr lang="en-US" sz="2000" kern="1200" dirty="0">
            <a:latin typeface="Arial" panose="020B0604020202020204" pitchFamily="34" charset="0"/>
            <a:cs typeface="Arial" panose="020B0604020202020204" pitchFamily="34" charset="0"/>
          </a:endParaRPr>
        </a:p>
      </dsp:txBody>
      <dsp:txXfrm>
        <a:off x="3879167" y="2994"/>
        <a:ext cx="2757264" cy="1654358"/>
      </dsp:txXfrm>
    </dsp:sp>
    <dsp:sp modelId="{EFF7F8F7-8031-4E46-99D2-603E3B985E2D}">
      <dsp:nvSpPr>
        <dsp:cNvPr id="0" name=""/>
        <dsp:cNvSpPr/>
      </dsp:nvSpPr>
      <dsp:spPr>
        <a:xfrm>
          <a:off x="1866364" y="1655552"/>
          <a:ext cx="6782870" cy="603570"/>
        </a:xfrm>
        <a:custGeom>
          <a:avLst/>
          <a:gdLst/>
          <a:ahLst/>
          <a:cxnLst/>
          <a:rect l="0" t="0" r="0" b="0"/>
          <a:pathLst>
            <a:path>
              <a:moveTo>
                <a:pt x="6782870" y="0"/>
              </a:moveTo>
              <a:lnTo>
                <a:pt x="6782870" y="318885"/>
              </a:lnTo>
              <a:lnTo>
                <a:pt x="0" y="318885"/>
              </a:lnTo>
              <a:lnTo>
                <a:pt x="0" y="60357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7488" y="1954167"/>
        <a:ext cx="340622" cy="6341"/>
      </dsp:txXfrm>
    </dsp:sp>
    <dsp:sp modelId="{F8DF9579-77FF-0747-AD4C-773BE30C2A2F}">
      <dsp:nvSpPr>
        <dsp:cNvPr id="0" name=""/>
        <dsp:cNvSpPr/>
      </dsp:nvSpPr>
      <dsp:spPr>
        <a:xfrm>
          <a:off x="7270602" y="2994"/>
          <a:ext cx="2757264" cy="165435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HIV multimorbidity rises with age (Deeks et al., 2013).</a:t>
          </a:r>
          <a:endParaRPr lang="en-US" sz="2000" kern="1200" dirty="0">
            <a:latin typeface="Arial" panose="020B0604020202020204" pitchFamily="34" charset="0"/>
            <a:cs typeface="Arial" panose="020B0604020202020204" pitchFamily="34" charset="0"/>
          </a:endParaRPr>
        </a:p>
      </dsp:txBody>
      <dsp:txXfrm>
        <a:off x="7270602" y="2994"/>
        <a:ext cx="2757264" cy="1654358"/>
      </dsp:txXfrm>
    </dsp:sp>
    <dsp:sp modelId="{50C3C1C7-A1E5-8D46-B6AF-41A0861AC5FC}">
      <dsp:nvSpPr>
        <dsp:cNvPr id="0" name=""/>
        <dsp:cNvSpPr/>
      </dsp:nvSpPr>
      <dsp:spPr>
        <a:xfrm>
          <a:off x="3243197" y="3072982"/>
          <a:ext cx="603570" cy="91440"/>
        </a:xfrm>
        <a:custGeom>
          <a:avLst/>
          <a:gdLst/>
          <a:ahLst/>
          <a:cxnLst/>
          <a:rect l="0" t="0" r="0" b="0"/>
          <a:pathLst>
            <a:path>
              <a:moveTo>
                <a:pt x="0" y="45720"/>
              </a:moveTo>
              <a:lnTo>
                <a:pt x="603570"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9128" y="3115531"/>
        <a:ext cx="31708" cy="6341"/>
      </dsp:txXfrm>
    </dsp:sp>
    <dsp:sp modelId="{FE67CD3E-2ACF-CC48-B174-D88CB576AC00}">
      <dsp:nvSpPr>
        <dsp:cNvPr id="0" name=""/>
        <dsp:cNvSpPr/>
      </dsp:nvSpPr>
      <dsp:spPr>
        <a:xfrm>
          <a:off x="487732" y="2291523"/>
          <a:ext cx="2757264" cy="165435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Mental health stigma and burden persist (Remien et al., 2019; Gooden, 2026).</a:t>
          </a:r>
          <a:endParaRPr lang="en-US" sz="2000" kern="1200" dirty="0">
            <a:latin typeface="Arial" panose="020B0604020202020204" pitchFamily="34" charset="0"/>
            <a:cs typeface="Arial" panose="020B0604020202020204" pitchFamily="34" charset="0"/>
          </a:endParaRPr>
        </a:p>
      </dsp:txBody>
      <dsp:txXfrm>
        <a:off x="487732" y="2291523"/>
        <a:ext cx="2757264" cy="1654358"/>
      </dsp:txXfrm>
    </dsp:sp>
    <dsp:sp modelId="{37AF8A97-0EB9-2342-BA92-EF8B565D8E14}">
      <dsp:nvSpPr>
        <dsp:cNvPr id="0" name=""/>
        <dsp:cNvSpPr/>
      </dsp:nvSpPr>
      <dsp:spPr>
        <a:xfrm>
          <a:off x="3879167" y="2291523"/>
          <a:ext cx="2757264" cy="165435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08" tIns="141820" rIns="135108" bIns="14182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UNAIDS 95-95-95 targets face retention issues (Ehrenkranz et al., 2021).</a:t>
          </a:r>
          <a:endParaRPr lang="en-US" sz="2000" kern="1200" dirty="0">
            <a:latin typeface="Arial" panose="020B0604020202020204" pitchFamily="34" charset="0"/>
            <a:cs typeface="Arial" panose="020B0604020202020204" pitchFamily="34" charset="0"/>
          </a:endParaRPr>
        </a:p>
      </dsp:txBody>
      <dsp:txXfrm>
        <a:off x="3879167" y="2291523"/>
        <a:ext cx="2757264" cy="16543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F6C81-B3D1-1748-8DB7-4D4168AFBDE0}">
      <dsp:nvSpPr>
        <dsp:cNvPr id="0" name=""/>
        <dsp:cNvSpPr/>
      </dsp:nvSpPr>
      <dsp:spPr>
        <a:xfrm>
          <a:off x="0" y="0"/>
          <a:ext cx="4085665"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E7E3F22-7CDA-C045-806A-A11339C1892E}">
      <dsp:nvSpPr>
        <dsp:cNvPr id="0" name=""/>
        <dsp:cNvSpPr/>
      </dsp:nvSpPr>
      <dsp:spPr>
        <a:xfrm>
          <a:off x="0" y="0"/>
          <a:ext cx="4085665" cy="897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 PrEP considerably reduces the acquisition risk (</a:t>
          </a:r>
          <a:r>
            <a:rPr lang="en-GB" sz="1800" kern="1200" dirty="0">
              <a:latin typeface="Arial" panose="020B0604020202020204" pitchFamily="34" charset="0"/>
              <a:cs typeface="Arial" panose="020B0604020202020204" pitchFamily="34" charset="0"/>
            </a:rPr>
            <a:t>McCormack</a:t>
          </a:r>
          <a:r>
            <a:rPr lang="en-GB" sz="1800" kern="1200" dirty="0"/>
            <a:t> et al., 2016).</a:t>
          </a:r>
          <a:endParaRPr lang="en-US" sz="1800" kern="1200" dirty="0"/>
        </a:p>
      </dsp:txBody>
      <dsp:txXfrm>
        <a:off x="0" y="0"/>
        <a:ext cx="4085665" cy="897801"/>
      </dsp:txXfrm>
    </dsp:sp>
    <dsp:sp modelId="{3B6233EA-44A1-BD4A-9D92-F5689E62AC25}">
      <dsp:nvSpPr>
        <dsp:cNvPr id="0" name=""/>
        <dsp:cNvSpPr/>
      </dsp:nvSpPr>
      <dsp:spPr>
        <a:xfrm>
          <a:off x="0" y="897801"/>
          <a:ext cx="4085665"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E9CD50-25FE-044D-814F-C485C8243542}">
      <dsp:nvSpPr>
        <dsp:cNvPr id="0" name=""/>
        <dsp:cNvSpPr/>
      </dsp:nvSpPr>
      <dsp:spPr>
        <a:xfrm>
          <a:off x="0" y="897801"/>
          <a:ext cx="4085665" cy="897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PEP is successful when implemented quickly (Ford et al., 2014; WHO, 2014).</a:t>
          </a:r>
          <a:endParaRPr lang="en-US" sz="1800" kern="1200" dirty="0">
            <a:latin typeface="Arial" panose="020B0604020202020204" pitchFamily="34" charset="0"/>
            <a:cs typeface="Arial" panose="020B0604020202020204" pitchFamily="34" charset="0"/>
          </a:endParaRPr>
        </a:p>
      </dsp:txBody>
      <dsp:txXfrm>
        <a:off x="0" y="897801"/>
        <a:ext cx="4085665" cy="897801"/>
      </dsp:txXfrm>
    </dsp:sp>
    <dsp:sp modelId="{6028CBA1-55D6-1343-9E7A-67B9A63DD173}">
      <dsp:nvSpPr>
        <dsp:cNvPr id="0" name=""/>
        <dsp:cNvSpPr/>
      </dsp:nvSpPr>
      <dsp:spPr>
        <a:xfrm>
          <a:off x="0" y="1795603"/>
          <a:ext cx="4085665"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5AE61E9-3D9E-6944-A28A-F1C790C45771}">
      <dsp:nvSpPr>
        <dsp:cNvPr id="0" name=""/>
        <dsp:cNvSpPr/>
      </dsp:nvSpPr>
      <dsp:spPr>
        <a:xfrm>
          <a:off x="0" y="1795603"/>
          <a:ext cx="4085665" cy="897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 </a:t>
          </a:r>
          <a:r>
            <a:rPr lang="en-GB" sz="1800" kern="1200" dirty="0">
              <a:latin typeface="Arial" panose="020B0604020202020204" pitchFamily="34" charset="0"/>
              <a:cs typeface="Arial" panose="020B0604020202020204" pitchFamily="34" charset="0"/>
            </a:rPr>
            <a:t>The use of condoms remains safe (Holmes et al., 2004; Weller and Davis-Beaty, 2012).</a:t>
          </a:r>
          <a:endParaRPr lang="en-US" sz="1800" kern="1200" dirty="0">
            <a:latin typeface="Arial" panose="020B0604020202020204" pitchFamily="34" charset="0"/>
            <a:cs typeface="Arial" panose="020B0604020202020204" pitchFamily="34" charset="0"/>
          </a:endParaRPr>
        </a:p>
      </dsp:txBody>
      <dsp:txXfrm>
        <a:off x="0" y="1795603"/>
        <a:ext cx="4085665" cy="897801"/>
      </dsp:txXfrm>
    </dsp:sp>
    <dsp:sp modelId="{8B0105E1-4045-A942-A9B8-A972B11B4D73}">
      <dsp:nvSpPr>
        <dsp:cNvPr id="0" name=""/>
        <dsp:cNvSpPr/>
      </dsp:nvSpPr>
      <dsp:spPr>
        <a:xfrm>
          <a:off x="0" y="2693405"/>
          <a:ext cx="4085665"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11BD571-A4E7-0A45-B4BB-95805A233D8B}">
      <dsp:nvSpPr>
        <dsp:cNvPr id="0" name=""/>
        <dsp:cNvSpPr/>
      </dsp:nvSpPr>
      <dsp:spPr>
        <a:xfrm>
          <a:off x="0" y="2693405"/>
          <a:ext cx="4085665" cy="8978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 UK eradication objective by 2030 (DHSC, 2021).</a:t>
          </a:r>
          <a:endParaRPr lang="en-US" sz="1800" kern="1200" dirty="0">
            <a:latin typeface="Arial" panose="020B0604020202020204" pitchFamily="34" charset="0"/>
            <a:cs typeface="Arial" panose="020B0604020202020204" pitchFamily="34" charset="0"/>
          </a:endParaRPr>
        </a:p>
      </dsp:txBody>
      <dsp:txXfrm>
        <a:off x="0" y="2693405"/>
        <a:ext cx="4085665" cy="8978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80A2E1-271F-4A79-AB8B-DC7C5A809D9C}">
      <dsp:nvSpPr>
        <dsp:cNvPr id="0" name=""/>
        <dsp:cNvSpPr/>
      </dsp:nvSpPr>
      <dsp:spPr>
        <a:xfrm>
          <a:off x="0" y="3218"/>
          <a:ext cx="6713552" cy="68545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0A12B7-8BE6-4E77-A411-41BA2A9F184C}">
      <dsp:nvSpPr>
        <dsp:cNvPr id="0" name=""/>
        <dsp:cNvSpPr/>
      </dsp:nvSpPr>
      <dsp:spPr>
        <a:xfrm>
          <a:off x="207350" y="157445"/>
          <a:ext cx="377000" cy="377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8BB0A1-0DE7-4256-B473-C99E6D2FCEF1}">
      <dsp:nvSpPr>
        <dsp:cNvPr id="0" name=""/>
        <dsp:cNvSpPr/>
      </dsp:nvSpPr>
      <dsp:spPr>
        <a:xfrm>
          <a:off x="791701" y="3218"/>
          <a:ext cx="5921850" cy="68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544" tIns="72544" rIns="72544" bIns="72544"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 The House of Care values collaborative planning (Coulter et al., 2013).</a:t>
          </a:r>
          <a:endParaRPr lang="en-US" sz="1900" kern="1200" dirty="0">
            <a:latin typeface="Arial" panose="020B0604020202020204" pitchFamily="34" charset="0"/>
            <a:cs typeface="Arial" panose="020B0604020202020204" pitchFamily="34" charset="0"/>
          </a:endParaRPr>
        </a:p>
      </dsp:txBody>
      <dsp:txXfrm>
        <a:off x="791701" y="3218"/>
        <a:ext cx="5921850" cy="685455"/>
      </dsp:txXfrm>
    </dsp:sp>
    <dsp:sp modelId="{EE579F58-A356-4DAF-937F-9916BD9E7FA3}">
      <dsp:nvSpPr>
        <dsp:cNvPr id="0" name=""/>
        <dsp:cNvSpPr/>
      </dsp:nvSpPr>
      <dsp:spPr>
        <a:xfrm>
          <a:off x="0" y="860038"/>
          <a:ext cx="6713552" cy="685455"/>
        </a:xfrm>
        <a:prstGeom prst="roundRect">
          <a:avLst>
            <a:gd name="adj" fmla="val 10000"/>
          </a:avLst>
        </a:prstGeom>
        <a:solidFill>
          <a:schemeClr val="accent5">
            <a:hueOff val="-3038037"/>
            <a:satOff val="-207"/>
            <a:lumOff val="490"/>
            <a:alphaOff val="0"/>
          </a:schemeClr>
        </a:solidFill>
        <a:ln>
          <a:noFill/>
        </a:ln>
        <a:effectLst/>
      </dsp:spPr>
      <dsp:style>
        <a:lnRef idx="0">
          <a:scrgbClr r="0" g="0" b="0"/>
        </a:lnRef>
        <a:fillRef idx="1">
          <a:scrgbClr r="0" g="0" b="0"/>
        </a:fillRef>
        <a:effectRef idx="0">
          <a:scrgbClr r="0" g="0" b="0"/>
        </a:effectRef>
        <a:fontRef idx="minor"/>
      </dsp:style>
    </dsp:sp>
    <dsp:sp modelId="{B53094F8-02ED-4F0E-AA58-F6BAE1C63CF0}">
      <dsp:nvSpPr>
        <dsp:cNvPr id="0" name=""/>
        <dsp:cNvSpPr/>
      </dsp:nvSpPr>
      <dsp:spPr>
        <a:xfrm>
          <a:off x="207350" y="1014265"/>
          <a:ext cx="377000" cy="377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7392F7-BBB1-4725-826E-D34A2C478297}">
      <dsp:nvSpPr>
        <dsp:cNvPr id="0" name=""/>
        <dsp:cNvSpPr/>
      </dsp:nvSpPr>
      <dsp:spPr>
        <a:xfrm>
          <a:off x="791701" y="860038"/>
          <a:ext cx="5921850" cy="68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544" tIns="72544" rIns="72544" bIns="72544"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The WHO ICCC links policy, health systems, and the community (WHO, 2002).</a:t>
          </a:r>
          <a:endParaRPr lang="en-US" sz="1900" kern="1200" dirty="0">
            <a:latin typeface="Arial" panose="020B0604020202020204" pitchFamily="34" charset="0"/>
            <a:cs typeface="Arial" panose="020B0604020202020204" pitchFamily="34" charset="0"/>
          </a:endParaRPr>
        </a:p>
      </dsp:txBody>
      <dsp:txXfrm>
        <a:off x="791701" y="860038"/>
        <a:ext cx="5921850" cy="685455"/>
      </dsp:txXfrm>
    </dsp:sp>
    <dsp:sp modelId="{65E9BCF8-FD48-4E8B-A4CC-86C99C7AACDE}">
      <dsp:nvSpPr>
        <dsp:cNvPr id="0" name=""/>
        <dsp:cNvSpPr/>
      </dsp:nvSpPr>
      <dsp:spPr>
        <a:xfrm>
          <a:off x="0" y="1716858"/>
          <a:ext cx="6713552" cy="685455"/>
        </a:xfrm>
        <a:prstGeom prst="roundRect">
          <a:avLst>
            <a:gd name="adj" fmla="val 1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dsp:style>
    </dsp:sp>
    <dsp:sp modelId="{1E13F274-F371-4607-BFA2-31861E9D6F2E}">
      <dsp:nvSpPr>
        <dsp:cNvPr id="0" name=""/>
        <dsp:cNvSpPr/>
      </dsp:nvSpPr>
      <dsp:spPr>
        <a:xfrm>
          <a:off x="207350" y="1871085"/>
          <a:ext cx="377000" cy="377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936576-DA45-45FD-AA59-DFDF258D9E1B}">
      <dsp:nvSpPr>
        <dsp:cNvPr id="0" name=""/>
        <dsp:cNvSpPr/>
      </dsp:nvSpPr>
      <dsp:spPr>
        <a:xfrm>
          <a:off x="791701" y="1716858"/>
          <a:ext cx="5921850" cy="68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544" tIns="72544" rIns="72544" bIns="72544"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The NHS Long Term Plan encourages more testing (NHS England, 2019).</a:t>
          </a:r>
          <a:endParaRPr lang="en-US" sz="1900" kern="1200" dirty="0">
            <a:latin typeface="Arial" panose="020B0604020202020204" pitchFamily="34" charset="0"/>
            <a:cs typeface="Arial" panose="020B0604020202020204" pitchFamily="34" charset="0"/>
          </a:endParaRPr>
        </a:p>
      </dsp:txBody>
      <dsp:txXfrm>
        <a:off x="791701" y="1716858"/>
        <a:ext cx="5921850" cy="685455"/>
      </dsp:txXfrm>
    </dsp:sp>
    <dsp:sp modelId="{446BCE2D-B334-4A2C-86F5-5CA3DAA3B250}">
      <dsp:nvSpPr>
        <dsp:cNvPr id="0" name=""/>
        <dsp:cNvSpPr/>
      </dsp:nvSpPr>
      <dsp:spPr>
        <a:xfrm>
          <a:off x="0" y="2573677"/>
          <a:ext cx="6713552" cy="685455"/>
        </a:xfrm>
        <a:prstGeom prst="roundRect">
          <a:avLst>
            <a:gd name="adj" fmla="val 10000"/>
          </a:avLst>
        </a:prstGeom>
        <a:solidFill>
          <a:schemeClr val="accent5">
            <a:hueOff val="-9114112"/>
            <a:satOff val="-620"/>
            <a:lumOff val="1471"/>
            <a:alphaOff val="0"/>
          </a:schemeClr>
        </a:solidFill>
        <a:ln>
          <a:noFill/>
        </a:ln>
        <a:effectLst/>
      </dsp:spPr>
      <dsp:style>
        <a:lnRef idx="0">
          <a:scrgbClr r="0" g="0" b="0"/>
        </a:lnRef>
        <a:fillRef idx="1">
          <a:scrgbClr r="0" g="0" b="0"/>
        </a:fillRef>
        <a:effectRef idx="0">
          <a:scrgbClr r="0" g="0" b="0"/>
        </a:effectRef>
        <a:fontRef idx="minor"/>
      </dsp:style>
    </dsp:sp>
    <dsp:sp modelId="{392567CC-A2EE-4C27-838D-A82115F0B9B7}">
      <dsp:nvSpPr>
        <dsp:cNvPr id="0" name=""/>
        <dsp:cNvSpPr/>
      </dsp:nvSpPr>
      <dsp:spPr>
        <a:xfrm>
          <a:off x="207350" y="2727905"/>
          <a:ext cx="377000" cy="377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49258E-F5C5-4FF6-8BDF-97EA2F9BF503}">
      <dsp:nvSpPr>
        <dsp:cNvPr id="0" name=""/>
        <dsp:cNvSpPr/>
      </dsp:nvSpPr>
      <dsp:spPr>
        <a:xfrm>
          <a:off x="791701" y="2573677"/>
          <a:ext cx="5921850" cy="68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544" tIns="72544" rIns="72544" bIns="72544"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Integrated Care Systems aim to eradicate inequities (NHS England, 2022).</a:t>
          </a:r>
          <a:endParaRPr lang="en-US" sz="1900" kern="1200" dirty="0">
            <a:latin typeface="Arial" panose="020B0604020202020204" pitchFamily="34" charset="0"/>
            <a:cs typeface="Arial" panose="020B0604020202020204" pitchFamily="34" charset="0"/>
          </a:endParaRPr>
        </a:p>
      </dsp:txBody>
      <dsp:txXfrm>
        <a:off x="791701" y="2573677"/>
        <a:ext cx="5921850" cy="685455"/>
      </dsp:txXfrm>
    </dsp:sp>
    <dsp:sp modelId="{9056BED6-0CCA-41F2-B76F-F3730C42FDFC}">
      <dsp:nvSpPr>
        <dsp:cNvPr id="0" name=""/>
        <dsp:cNvSpPr/>
      </dsp:nvSpPr>
      <dsp:spPr>
        <a:xfrm>
          <a:off x="0" y="3430497"/>
          <a:ext cx="6713552" cy="685455"/>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ED48AA5D-749C-4EEB-A283-2E93338E9F60}">
      <dsp:nvSpPr>
        <dsp:cNvPr id="0" name=""/>
        <dsp:cNvSpPr/>
      </dsp:nvSpPr>
      <dsp:spPr>
        <a:xfrm>
          <a:off x="207350" y="3584725"/>
          <a:ext cx="377000" cy="377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877AE1-19A5-4C2D-8F37-73D4659683FC}">
      <dsp:nvSpPr>
        <dsp:cNvPr id="0" name=""/>
        <dsp:cNvSpPr/>
      </dsp:nvSpPr>
      <dsp:spPr>
        <a:xfrm>
          <a:off x="791701" y="3430497"/>
          <a:ext cx="5921850" cy="68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544" tIns="72544" rIns="72544" bIns="72544"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Uncertainty in funding endangers preventative infrastructure (Buck, 2022).</a:t>
          </a:r>
          <a:endParaRPr lang="en-US" sz="1900" kern="1200" dirty="0">
            <a:latin typeface="Arial" panose="020B0604020202020204" pitchFamily="34" charset="0"/>
            <a:cs typeface="Arial" panose="020B0604020202020204" pitchFamily="34" charset="0"/>
          </a:endParaRPr>
        </a:p>
      </dsp:txBody>
      <dsp:txXfrm>
        <a:off x="791701" y="3430497"/>
        <a:ext cx="5921850" cy="6854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9A108-CCC6-2A46-BB24-BF99FC91D463}">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 Shared decision-making is fundamental to individualised care (Coulter et al., 2013).</a:t>
          </a:r>
          <a:endParaRPr lang="en-US" sz="2500" kern="1200" dirty="0">
            <a:latin typeface="Arial" panose="020B0604020202020204" pitchFamily="34" charset="0"/>
            <a:cs typeface="Arial" panose="020B0604020202020204" pitchFamily="34" charset="0"/>
          </a:endParaRPr>
        </a:p>
      </dsp:txBody>
      <dsp:txXfrm>
        <a:off x="307345" y="1546"/>
        <a:ext cx="3222855" cy="1933713"/>
      </dsp:txXfrm>
    </dsp:sp>
    <dsp:sp modelId="{DFD39EBE-4D92-194C-8CDD-EC6F41868970}">
      <dsp:nvSpPr>
        <dsp:cNvPr id="0" name=""/>
        <dsp:cNvSpPr/>
      </dsp:nvSpPr>
      <dsp:spPr>
        <a:xfrm>
          <a:off x="3852486" y="1546"/>
          <a:ext cx="3222855" cy="1933713"/>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 </a:t>
          </a:r>
          <a:r>
            <a:rPr lang="en-GB" sz="2500" kern="1200" dirty="0">
              <a:latin typeface="Arial" panose="020B0604020202020204" pitchFamily="34" charset="0"/>
              <a:cs typeface="Arial" panose="020B0604020202020204" pitchFamily="34" charset="0"/>
            </a:rPr>
            <a:t>Addressing structural stigma and inequality (UNAIDS, 2023).</a:t>
          </a:r>
          <a:endParaRPr lang="en-US" sz="2500" kern="1200" dirty="0">
            <a:latin typeface="Arial" panose="020B0604020202020204" pitchFamily="34" charset="0"/>
            <a:cs typeface="Arial" panose="020B0604020202020204" pitchFamily="34" charset="0"/>
          </a:endParaRPr>
        </a:p>
      </dsp:txBody>
      <dsp:txXfrm>
        <a:off x="3852486" y="1546"/>
        <a:ext cx="3222855" cy="1933713"/>
      </dsp:txXfrm>
    </dsp:sp>
    <dsp:sp modelId="{00D9544C-232C-4F45-9D36-0D0288FE9E24}">
      <dsp:nvSpPr>
        <dsp:cNvPr id="0" name=""/>
        <dsp:cNvSpPr/>
      </dsp:nvSpPr>
      <dsp:spPr>
        <a:xfrm>
          <a:off x="7397627" y="1546"/>
          <a:ext cx="3222855" cy="193371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 Practice should be trauma-informed and culturally competent (Remien et al., 2019).</a:t>
          </a:r>
          <a:endParaRPr lang="en-US" sz="2500" kern="1200" dirty="0">
            <a:latin typeface="Arial" panose="020B0604020202020204" pitchFamily="34" charset="0"/>
            <a:cs typeface="Arial" panose="020B0604020202020204" pitchFamily="34" charset="0"/>
          </a:endParaRPr>
        </a:p>
      </dsp:txBody>
      <dsp:txXfrm>
        <a:off x="7397627" y="1546"/>
        <a:ext cx="3222855" cy="1933713"/>
      </dsp:txXfrm>
    </dsp:sp>
    <dsp:sp modelId="{9E3CAE65-5BF7-4545-81A3-324D1681AEA2}">
      <dsp:nvSpPr>
        <dsp:cNvPr id="0" name=""/>
        <dsp:cNvSpPr/>
      </dsp:nvSpPr>
      <dsp:spPr>
        <a:xfrm>
          <a:off x="2079915" y="2257545"/>
          <a:ext cx="3222855" cy="1933713"/>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 Workforce sustainability is necessary for long-term success (NHS England, 2022).</a:t>
          </a:r>
          <a:endParaRPr lang="en-US" sz="2500" kern="1200" dirty="0">
            <a:latin typeface="Arial" panose="020B0604020202020204" pitchFamily="34" charset="0"/>
            <a:cs typeface="Arial" panose="020B0604020202020204" pitchFamily="34" charset="0"/>
          </a:endParaRPr>
        </a:p>
      </dsp:txBody>
      <dsp:txXfrm>
        <a:off x="2079915" y="2257545"/>
        <a:ext cx="3222855" cy="1933713"/>
      </dsp:txXfrm>
    </dsp:sp>
    <dsp:sp modelId="{82A8FEB0-CB5F-1F4F-BE44-C80DEE31930B}">
      <dsp:nvSpPr>
        <dsp:cNvPr id="0" name=""/>
        <dsp:cNvSpPr/>
      </dsp:nvSpPr>
      <dsp:spPr>
        <a:xfrm>
          <a:off x="5625057" y="2257545"/>
          <a:ext cx="3222855" cy="193371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 Engagement is crucial for achieving 95-95-95 objectives (Ehrenkranz et al., 2021). </a:t>
          </a:r>
          <a:endParaRPr lang="en-US" sz="2500" kern="1200" dirty="0">
            <a:latin typeface="Arial" panose="020B0604020202020204" pitchFamily="34" charset="0"/>
            <a:cs typeface="Arial" panose="020B0604020202020204" pitchFamily="34" charset="0"/>
          </a:endParaRPr>
        </a:p>
      </dsp:txBody>
      <dsp:txXfrm>
        <a:off x="5625057" y="2257545"/>
        <a:ext cx="3222855" cy="19337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33ECB-EED7-9643-AA73-8E8E39C4037B}">
      <dsp:nvSpPr>
        <dsp:cNvPr id="0" name=""/>
        <dsp:cNvSpPr/>
      </dsp:nvSpPr>
      <dsp:spPr>
        <a:xfrm>
          <a:off x="821" y="179348"/>
          <a:ext cx="3327201" cy="3992641"/>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 HIV is clinically manageable, but socially challenging (Deeks et al., 2013).</a:t>
          </a:r>
          <a:endParaRPr lang="en-US" sz="2200" kern="1200" dirty="0">
            <a:latin typeface="Arial" panose="020B0604020202020204" pitchFamily="34" charset="0"/>
            <a:cs typeface="Arial" panose="020B0604020202020204" pitchFamily="34" charset="0"/>
          </a:endParaRPr>
        </a:p>
      </dsp:txBody>
      <dsp:txXfrm>
        <a:off x="821" y="1776404"/>
        <a:ext cx="3327201" cy="2395585"/>
      </dsp:txXfrm>
    </dsp:sp>
    <dsp:sp modelId="{B29487D7-7765-EB4F-857A-32E9E8E05522}">
      <dsp:nvSpPr>
        <dsp:cNvPr id="0" name=""/>
        <dsp:cNvSpPr/>
      </dsp:nvSpPr>
      <dsp:spPr>
        <a:xfrm>
          <a:off x="821" y="179348"/>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80DDCDA1-A10B-714F-B70B-77EF1E7E908D}">
      <dsp:nvSpPr>
        <dsp:cNvPr id="0" name=""/>
        <dsp:cNvSpPr/>
      </dsp:nvSpPr>
      <dsp:spPr>
        <a:xfrm>
          <a:off x="3594199" y="179348"/>
          <a:ext cx="3327201" cy="3992641"/>
        </a:xfrm>
        <a:prstGeom prst="rect">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 UK moving toward eradication, although inequalities persist (UKHSA, 2023; DHSC, 2021).</a:t>
          </a:r>
          <a:endParaRPr lang="en-US" sz="2200" kern="1200" dirty="0">
            <a:latin typeface="Arial" panose="020B0604020202020204" pitchFamily="34" charset="0"/>
            <a:cs typeface="Arial" panose="020B0604020202020204" pitchFamily="34" charset="0"/>
          </a:endParaRPr>
        </a:p>
      </dsp:txBody>
      <dsp:txXfrm>
        <a:off x="3594199" y="1776404"/>
        <a:ext cx="3327201" cy="2395585"/>
      </dsp:txXfrm>
    </dsp:sp>
    <dsp:sp modelId="{2BE4C232-105B-A042-8604-50001E39F4A9}">
      <dsp:nvSpPr>
        <dsp:cNvPr id="0" name=""/>
        <dsp:cNvSpPr/>
      </dsp:nvSpPr>
      <dsp:spPr>
        <a:xfrm>
          <a:off x="3594199" y="179348"/>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CEC2C40E-2AF0-9043-A41E-762CD0B27C1C}">
      <dsp:nvSpPr>
        <dsp:cNvPr id="0" name=""/>
        <dsp:cNvSpPr/>
      </dsp:nvSpPr>
      <dsp:spPr>
        <a:xfrm>
          <a:off x="7187576" y="179348"/>
          <a:ext cx="3327201" cy="3992641"/>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 Sustainable success necessitates integrated care and consistent public health funding (Buck, 2022; NHS England, 2022).</a:t>
          </a:r>
          <a:endParaRPr lang="en-US" sz="2200" kern="1200" dirty="0">
            <a:latin typeface="Arial" panose="020B0604020202020204" pitchFamily="34" charset="0"/>
            <a:cs typeface="Arial" panose="020B0604020202020204" pitchFamily="34" charset="0"/>
          </a:endParaRPr>
        </a:p>
      </dsp:txBody>
      <dsp:txXfrm>
        <a:off x="7187576" y="1776404"/>
        <a:ext cx="3327201" cy="2395585"/>
      </dsp:txXfrm>
    </dsp:sp>
    <dsp:sp modelId="{B0F0D442-AA26-7A4E-8810-F3DEBF430732}">
      <dsp:nvSpPr>
        <dsp:cNvPr id="0" name=""/>
        <dsp:cNvSpPr/>
      </dsp:nvSpPr>
      <dsp:spPr>
        <a:xfrm>
          <a:off x="7187576" y="179348"/>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65B1A8-D123-124E-93E1-9D9EF656BA96}" type="datetimeFigureOut">
              <a:rPr lang="en-GB" smtClean="0"/>
              <a:t>10/03/2026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010805-979A-E34A-A048-F1D80FFC404C}" type="slidenum">
              <a:rPr lang="en-GB" smtClean="0"/>
              <a:t>‹#›</a:t>
            </a:fld>
            <a:endParaRPr lang="en-GB"/>
          </a:p>
        </p:txBody>
      </p:sp>
    </p:spTree>
    <p:extLst>
      <p:ext uri="{BB962C8B-B14F-4D97-AF65-F5344CB8AC3E}">
        <p14:creationId xmlns:p14="http://schemas.microsoft.com/office/powerpoint/2010/main" val="954122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010805-979A-E34A-A048-F1D80FFC404C}" type="slidenum">
              <a:rPr lang="en-GB" smtClean="0"/>
              <a:t>11</a:t>
            </a:fld>
            <a:endParaRPr lang="en-GB"/>
          </a:p>
        </p:txBody>
      </p:sp>
    </p:spTree>
    <p:extLst>
      <p:ext uri="{BB962C8B-B14F-4D97-AF65-F5344CB8AC3E}">
        <p14:creationId xmlns:p14="http://schemas.microsoft.com/office/powerpoint/2010/main" val="2464012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010805-979A-E34A-A048-F1D80FFC404C}" type="slidenum">
              <a:rPr lang="en-GB" smtClean="0"/>
              <a:t>14</a:t>
            </a:fld>
            <a:endParaRPr lang="en-GB"/>
          </a:p>
        </p:txBody>
      </p:sp>
    </p:spTree>
    <p:extLst>
      <p:ext uri="{BB962C8B-B14F-4D97-AF65-F5344CB8AC3E}">
        <p14:creationId xmlns:p14="http://schemas.microsoft.com/office/powerpoint/2010/main" val="2811311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CE198-EBF4-12B8-BCA4-E8446318FA1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3CC1772-EE03-B640-897A-771AB30022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EEBA007-0FA7-2AB0-C5C7-EA6FBC6B4B07}"/>
              </a:ext>
            </a:extLst>
          </p:cNvPr>
          <p:cNvSpPr>
            <a:spLocks noGrp="1"/>
          </p:cNvSpPr>
          <p:nvPr>
            <p:ph type="dt" sz="half" idx="10"/>
          </p:nvPr>
        </p:nvSpPr>
        <p:spPr/>
        <p:txBody>
          <a:bodyPr/>
          <a:lstStyle/>
          <a:p>
            <a:fld id="{53BEF823-48A5-43FC-BE03-E79964288B41}" type="datetimeFigureOut">
              <a:rPr lang="en-US" smtClean="0"/>
              <a:t>3/10/2026</a:t>
            </a:fld>
            <a:endParaRPr lang="en-US" dirty="0"/>
          </a:p>
        </p:txBody>
      </p:sp>
      <p:sp>
        <p:nvSpPr>
          <p:cNvPr id="5" name="Footer Placeholder 4">
            <a:extLst>
              <a:ext uri="{FF2B5EF4-FFF2-40B4-BE49-F238E27FC236}">
                <a16:creationId xmlns:a16="http://schemas.microsoft.com/office/drawing/2014/main" id="{36AD14D9-226D-C2A1-E40C-BFD5D53905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AD35E-F19D-3576-A2F2-7640AED0F4EE}"/>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93524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67BA7-6567-B50E-EE6A-A3D07A54C1A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1B0143A-C3E2-B831-429F-2CFCB6CA22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10E145-FD97-1581-6DF5-570ADC7442B6}"/>
              </a:ext>
            </a:extLst>
          </p:cNvPr>
          <p:cNvSpPr>
            <a:spLocks noGrp="1"/>
          </p:cNvSpPr>
          <p:nvPr>
            <p:ph type="dt" sz="half" idx="10"/>
          </p:nvPr>
        </p:nvSpPr>
        <p:spPr/>
        <p:txBody>
          <a:bodyPr/>
          <a:lstStyle/>
          <a:p>
            <a:pPr algn="r"/>
            <a:fld id="{53BEF823-48A5-43FC-BE03-E79964288B41}" type="datetimeFigureOut">
              <a:rPr lang="en-US" smtClean="0"/>
              <a:pPr algn="r"/>
              <a:t>3/10/2026</a:t>
            </a:fld>
            <a:endParaRPr lang="en-US" dirty="0"/>
          </a:p>
        </p:txBody>
      </p:sp>
      <p:sp>
        <p:nvSpPr>
          <p:cNvPr id="5" name="Footer Placeholder 4">
            <a:extLst>
              <a:ext uri="{FF2B5EF4-FFF2-40B4-BE49-F238E27FC236}">
                <a16:creationId xmlns:a16="http://schemas.microsoft.com/office/drawing/2014/main" id="{BA018972-98E7-4242-E552-4D43B081C093}"/>
              </a:ext>
            </a:extLst>
          </p:cNvPr>
          <p:cNvSpPr>
            <a:spLocks noGrp="1"/>
          </p:cNvSpPr>
          <p:nvPr>
            <p:ph type="ftr" sz="quarter" idx="11"/>
          </p:nvPr>
        </p:nvSpPr>
        <p:spPr/>
        <p:txBody>
          <a:bodyPr/>
          <a:lstStyle/>
          <a:p>
            <a:pPr algn="l"/>
            <a:endParaRPr lang="en-US" dirty="0"/>
          </a:p>
        </p:txBody>
      </p:sp>
      <p:sp>
        <p:nvSpPr>
          <p:cNvPr id="6" name="Slide Number Placeholder 5">
            <a:extLst>
              <a:ext uri="{FF2B5EF4-FFF2-40B4-BE49-F238E27FC236}">
                <a16:creationId xmlns:a16="http://schemas.microsoft.com/office/drawing/2014/main" id="{13380CB6-8B75-2D5F-50DC-C86A1A91F1F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10916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EDA62-3BDE-9E4B-2A8E-057F056B8D1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B4089DB-D1FF-A8BF-8237-4E1C5EA4D75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75CD84-97BB-E764-C62C-F71D8DCA88C1}"/>
              </a:ext>
            </a:extLst>
          </p:cNvPr>
          <p:cNvSpPr>
            <a:spLocks noGrp="1"/>
          </p:cNvSpPr>
          <p:nvPr>
            <p:ph type="dt" sz="half" idx="10"/>
          </p:nvPr>
        </p:nvSpPr>
        <p:spPr/>
        <p:txBody>
          <a:bodyPr/>
          <a:lstStyle/>
          <a:p>
            <a:pPr algn="r"/>
            <a:fld id="{53BEF823-48A5-43FC-BE03-E79964288B41}" type="datetimeFigureOut">
              <a:rPr lang="en-US" smtClean="0"/>
              <a:pPr algn="r"/>
              <a:t>3/10/2026</a:t>
            </a:fld>
            <a:endParaRPr lang="en-US" dirty="0"/>
          </a:p>
        </p:txBody>
      </p:sp>
      <p:sp>
        <p:nvSpPr>
          <p:cNvPr id="5" name="Footer Placeholder 4">
            <a:extLst>
              <a:ext uri="{FF2B5EF4-FFF2-40B4-BE49-F238E27FC236}">
                <a16:creationId xmlns:a16="http://schemas.microsoft.com/office/drawing/2014/main" id="{D03AC117-98EE-86B0-2AB4-4DBA5BF40735}"/>
              </a:ext>
            </a:extLst>
          </p:cNvPr>
          <p:cNvSpPr>
            <a:spLocks noGrp="1"/>
          </p:cNvSpPr>
          <p:nvPr>
            <p:ph type="ftr" sz="quarter" idx="11"/>
          </p:nvPr>
        </p:nvSpPr>
        <p:spPr/>
        <p:txBody>
          <a:bodyPr/>
          <a:lstStyle/>
          <a:p>
            <a:pPr algn="l"/>
            <a:endParaRPr lang="en-US" dirty="0"/>
          </a:p>
        </p:txBody>
      </p:sp>
      <p:sp>
        <p:nvSpPr>
          <p:cNvPr id="6" name="Slide Number Placeholder 5">
            <a:extLst>
              <a:ext uri="{FF2B5EF4-FFF2-40B4-BE49-F238E27FC236}">
                <a16:creationId xmlns:a16="http://schemas.microsoft.com/office/drawing/2014/main" id="{3B354535-0616-18EA-2AF4-345A8B91601E}"/>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93719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750BA-35DB-EA97-A87B-B5A1C593F60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2B7CDA0-DCC4-3879-966F-FADCB49E8A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093BD29-26AB-977C-6F74-B27AD86AF06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0DC9EDC-FABD-1DC9-DF92-CB2A91E8E352}"/>
              </a:ext>
            </a:extLst>
          </p:cNvPr>
          <p:cNvSpPr>
            <a:spLocks noGrp="1"/>
          </p:cNvSpPr>
          <p:nvPr>
            <p:ph type="dt" sz="half" idx="10"/>
          </p:nvPr>
        </p:nvSpPr>
        <p:spPr/>
        <p:txBody>
          <a:bodyPr/>
          <a:lstStyle/>
          <a:p>
            <a:pPr algn="r"/>
            <a:fld id="{53BEF823-48A5-43FC-BE03-E79964288B41}" type="datetimeFigureOut">
              <a:rPr lang="en-US" smtClean="0"/>
              <a:pPr algn="r"/>
              <a:t>3/10/2026</a:t>
            </a:fld>
            <a:endParaRPr lang="en-US" dirty="0"/>
          </a:p>
        </p:txBody>
      </p:sp>
      <p:sp>
        <p:nvSpPr>
          <p:cNvPr id="6" name="Footer Placeholder 5">
            <a:extLst>
              <a:ext uri="{FF2B5EF4-FFF2-40B4-BE49-F238E27FC236}">
                <a16:creationId xmlns:a16="http://schemas.microsoft.com/office/drawing/2014/main" id="{A55FE875-EEA7-F66F-0F01-28E257AB2D77}"/>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EBA10CBE-7E4B-C3FF-6B7C-7CB87FA2FF9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63358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57B9F-FA39-1291-54C6-B4753B9AE61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F7BBD41-1FF1-224A-36BA-5CFE525FA1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F08D39E-3CCF-7224-F5C8-8BBB80D001A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1D5CA31-9973-F231-8391-519F392530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F11ECDD-232D-260A-23A8-E224F11B82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001CD77-0746-FA16-A98E-74CD9F82ADBD}"/>
              </a:ext>
            </a:extLst>
          </p:cNvPr>
          <p:cNvSpPr>
            <a:spLocks noGrp="1"/>
          </p:cNvSpPr>
          <p:nvPr>
            <p:ph type="dt" sz="half" idx="10"/>
          </p:nvPr>
        </p:nvSpPr>
        <p:spPr/>
        <p:txBody>
          <a:bodyPr/>
          <a:lstStyle/>
          <a:p>
            <a:pPr algn="r"/>
            <a:fld id="{53BEF823-48A5-43FC-BE03-E79964288B41}" type="datetimeFigureOut">
              <a:rPr lang="en-US" smtClean="0"/>
              <a:pPr algn="r"/>
              <a:t>3/10/2026</a:t>
            </a:fld>
            <a:endParaRPr lang="en-US" dirty="0"/>
          </a:p>
        </p:txBody>
      </p:sp>
      <p:sp>
        <p:nvSpPr>
          <p:cNvPr id="8" name="Footer Placeholder 7">
            <a:extLst>
              <a:ext uri="{FF2B5EF4-FFF2-40B4-BE49-F238E27FC236}">
                <a16:creationId xmlns:a16="http://schemas.microsoft.com/office/drawing/2014/main" id="{1AD7980F-1206-2F9E-01AD-9B54D47115E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B3B0131F-2F6A-53EF-F127-A968651C98E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98975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52B3B-98BE-2155-BA1F-72FC5EE6B1A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C0D7786-FC91-9F35-E6B5-FB71512E592D}"/>
              </a:ext>
            </a:extLst>
          </p:cNvPr>
          <p:cNvSpPr>
            <a:spLocks noGrp="1"/>
          </p:cNvSpPr>
          <p:nvPr>
            <p:ph type="dt" sz="half" idx="10"/>
          </p:nvPr>
        </p:nvSpPr>
        <p:spPr/>
        <p:txBody>
          <a:bodyPr/>
          <a:lstStyle/>
          <a:p>
            <a:pPr algn="r"/>
            <a:fld id="{53BEF823-48A5-43FC-BE03-E79964288B41}" type="datetimeFigureOut">
              <a:rPr lang="en-US" smtClean="0"/>
              <a:pPr algn="r"/>
              <a:t>3/10/2026</a:t>
            </a:fld>
            <a:endParaRPr lang="en-US" dirty="0"/>
          </a:p>
        </p:txBody>
      </p:sp>
      <p:sp>
        <p:nvSpPr>
          <p:cNvPr id="4" name="Footer Placeholder 3">
            <a:extLst>
              <a:ext uri="{FF2B5EF4-FFF2-40B4-BE49-F238E27FC236}">
                <a16:creationId xmlns:a16="http://schemas.microsoft.com/office/drawing/2014/main" id="{7FC7F461-B2D0-9960-54AD-4911622690EE}"/>
              </a:ext>
            </a:extLst>
          </p:cNvPr>
          <p:cNvSpPr>
            <a:spLocks noGrp="1"/>
          </p:cNvSpPr>
          <p:nvPr>
            <p:ph type="ftr" sz="quarter" idx="11"/>
          </p:nvPr>
        </p:nvSpPr>
        <p:spPr/>
        <p:txBody>
          <a:bodyPr/>
          <a:lstStyle/>
          <a:p>
            <a:pPr algn="l"/>
            <a:endParaRPr lang="en-US" dirty="0"/>
          </a:p>
        </p:txBody>
      </p:sp>
      <p:sp>
        <p:nvSpPr>
          <p:cNvPr id="5" name="Slide Number Placeholder 4">
            <a:extLst>
              <a:ext uri="{FF2B5EF4-FFF2-40B4-BE49-F238E27FC236}">
                <a16:creationId xmlns:a16="http://schemas.microsoft.com/office/drawing/2014/main" id="{F089C8A1-67D3-84F5-4092-4D7082BE681E}"/>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71037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1C272B-EF92-C5D6-67D2-962E21ECC419}"/>
              </a:ext>
            </a:extLst>
          </p:cNvPr>
          <p:cNvSpPr>
            <a:spLocks noGrp="1"/>
          </p:cNvSpPr>
          <p:nvPr>
            <p:ph type="dt" sz="half" idx="10"/>
          </p:nvPr>
        </p:nvSpPr>
        <p:spPr/>
        <p:txBody>
          <a:bodyPr/>
          <a:lstStyle/>
          <a:p>
            <a:pPr algn="r"/>
            <a:fld id="{53BEF823-48A5-43FC-BE03-E79964288B41}" type="datetimeFigureOut">
              <a:rPr lang="en-US" smtClean="0"/>
              <a:pPr algn="r"/>
              <a:t>3/10/2026</a:t>
            </a:fld>
            <a:endParaRPr lang="en-US" dirty="0"/>
          </a:p>
        </p:txBody>
      </p:sp>
      <p:sp>
        <p:nvSpPr>
          <p:cNvPr id="3" name="Footer Placeholder 2">
            <a:extLst>
              <a:ext uri="{FF2B5EF4-FFF2-40B4-BE49-F238E27FC236}">
                <a16:creationId xmlns:a16="http://schemas.microsoft.com/office/drawing/2014/main" id="{2E6E527F-660E-1C50-8596-41C9996A78EB}"/>
              </a:ext>
            </a:extLst>
          </p:cNvPr>
          <p:cNvSpPr>
            <a:spLocks noGrp="1"/>
          </p:cNvSpPr>
          <p:nvPr>
            <p:ph type="ftr" sz="quarter" idx="11"/>
          </p:nvPr>
        </p:nvSpPr>
        <p:spPr/>
        <p:txBody>
          <a:bodyPr/>
          <a:lstStyle/>
          <a:p>
            <a:pPr algn="l"/>
            <a:endParaRPr lang="en-US" dirty="0"/>
          </a:p>
        </p:txBody>
      </p:sp>
      <p:sp>
        <p:nvSpPr>
          <p:cNvPr id="4" name="Slide Number Placeholder 3">
            <a:extLst>
              <a:ext uri="{FF2B5EF4-FFF2-40B4-BE49-F238E27FC236}">
                <a16:creationId xmlns:a16="http://schemas.microsoft.com/office/drawing/2014/main" id="{2A1942A5-7C8C-7F8D-2E64-90C6783F968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586452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CE767-A747-84AD-AE2A-759AB3FD9CB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379FCC3-218A-5A10-71F1-C74BF1B05A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567B0D1-C73E-230D-A1FA-DC391BD2E2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A81A6B-FADB-5310-287B-385DA792B1A4}"/>
              </a:ext>
            </a:extLst>
          </p:cNvPr>
          <p:cNvSpPr>
            <a:spLocks noGrp="1"/>
          </p:cNvSpPr>
          <p:nvPr>
            <p:ph type="dt" sz="half" idx="10"/>
          </p:nvPr>
        </p:nvSpPr>
        <p:spPr/>
        <p:txBody>
          <a:bodyPr/>
          <a:lstStyle/>
          <a:p>
            <a:pPr algn="r"/>
            <a:fld id="{53BEF823-48A5-43FC-BE03-E79964288B41}" type="datetimeFigureOut">
              <a:rPr lang="en-US" smtClean="0"/>
              <a:pPr algn="r"/>
              <a:t>3/10/2026</a:t>
            </a:fld>
            <a:endParaRPr lang="en-US" dirty="0"/>
          </a:p>
        </p:txBody>
      </p:sp>
      <p:sp>
        <p:nvSpPr>
          <p:cNvPr id="6" name="Footer Placeholder 5">
            <a:extLst>
              <a:ext uri="{FF2B5EF4-FFF2-40B4-BE49-F238E27FC236}">
                <a16:creationId xmlns:a16="http://schemas.microsoft.com/office/drawing/2014/main" id="{E361470E-436F-F6AE-33C6-3AF62F1830E6}"/>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90BFBE6A-82B6-008D-12D0-386A6F8F0D1F}"/>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8002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BAB48-03DE-44E2-0107-FF6CB2B3D6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576EEA1-84D2-3858-B1E6-676A132D0C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863142-C111-927D-DC10-D798C6C451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5E8B9F-4B06-62BD-CB6B-60D7F2130C77}"/>
              </a:ext>
            </a:extLst>
          </p:cNvPr>
          <p:cNvSpPr>
            <a:spLocks noGrp="1"/>
          </p:cNvSpPr>
          <p:nvPr>
            <p:ph type="dt" sz="half" idx="10"/>
          </p:nvPr>
        </p:nvSpPr>
        <p:spPr/>
        <p:txBody>
          <a:bodyPr/>
          <a:lstStyle/>
          <a:p>
            <a:pPr algn="r"/>
            <a:fld id="{53BEF823-48A5-43FC-BE03-E79964288B41}" type="datetimeFigureOut">
              <a:rPr lang="en-US" smtClean="0"/>
              <a:pPr algn="r"/>
              <a:t>3/10/2026</a:t>
            </a:fld>
            <a:endParaRPr lang="en-US" dirty="0"/>
          </a:p>
        </p:txBody>
      </p:sp>
      <p:sp>
        <p:nvSpPr>
          <p:cNvPr id="6" name="Footer Placeholder 5">
            <a:extLst>
              <a:ext uri="{FF2B5EF4-FFF2-40B4-BE49-F238E27FC236}">
                <a16:creationId xmlns:a16="http://schemas.microsoft.com/office/drawing/2014/main" id="{62277157-F461-1642-08B8-6C12747D90DF}"/>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B17E52BE-578D-0F7C-DD20-C4114C062A8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0422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CE79F-0C6B-EB08-3F7D-C25941E3B1C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A48983E-FC9F-E391-3B22-EF0C0B20053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3673E2-D367-DA7B-4276-F13EB8AD8FAE}"/>
              </a:ext>
            </a:extLst>
          </p:cNvPr>
          <p:cNvSpPr>
            <a:spLocks noGrp="1"/>
          </p:cNvSpPr>
          <p:nvPr>
            <p:ph type="dt" sz="half" idx="10"/>
          </p:nvPr>
        </p:nvSpPr>
        <p:spPr/>
        <p:txBody>
          <a:bodyPr/>
          <a:lstStyle/>
          <a:p>
            <a:pPr algn="r"/>
            <a:fld id="{53BEF823-48A5-43FC-BE03-E79964288B41}" type="datetimeFigureOut">
              <a:rPr lang="en-US" smtClean="0"/>
              <a:pPr algn="r"/>
              <a:t>3/10/2026</a:t>
            </a:fld>
            <a:endParaRPr lang="en-US" dirty="0"/>
          </a:p>
        </p:txBody>
      </p:sp>
      <p:sp>
        <p:nvSpPr>
          <p:cNvPr id="5" name="Footer Placeholder 4">
            <a:extLst>
              <a:ext uri="{FF2B5EF4-FFF2-40B4-BE49-F238E27FC236}">
                <a16:creationId xmlns:a16="http://schemas.microsoft.com/office/drawing/2014/main" id="{027B081D-943A-A005-5621-7BA22127E92E}"/>
              </a:ext>
            </a:extLst>
          </p:cNvPr>
          <p:cNvSpPr>
            <a:spLocks noGrp="1"/>
          </p:cNvSpPr>
          <p:nvPr>
            <p:ph type="ftr" sz="quarter" idx="11"/>
          </p:nvPr>
        </p:nvSpPr>
        <p:spPr/>
        <p:txBody>
          <a:bodyPr/>
          <a:lstStyle/>
          <a:p>
            <a:pPr algn="l"/>
            <a:endParaRPr lang="en-US" dirty="0"/>
          </a:p>
        </p:txBody>
      </p:sp>
      <p:sp>
        <p:nvSpPr>
          <p:cNvPr id="6" name="Slide Number Placeholder 5">
            <a:extLst>
              <a:ext uri="{FF2B5EF4-FFF2-40B4-BE49-F238E27FC236}">
                <a16:creationId xmlns:a16="http://schemas.microsoft.com/office/drawing/2014/main" id="{2578BF53-C2EF-73CB-D664-C88AF4AFC3AF}"/>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999375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022D15-FEFE-2900-5B45-688AAC05BE0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E768DD7-B90F-15E2-914B-3AD3CFFBAF3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D2402B-AFF1-D0D3-846F-ACA8A54462CB}"/>
              </a:ext>
            </a:extLst>
          </p:cNvPr>
          <p:cNvSpPr>
            <a:spLocks noGrp="1"/>
          </p:cNvSpPr>
          <p:nvPr>
            <p:ph type="dt" sz="half" idx="10"/>
          </p:nvPr>
        </p:nvSpPr>
        <p:spPr/>
        <p:txBody>
          <a:bodyPr/>
          <a:lstStyle/>
          <a:p>
            <a:pPr algn="r"/>
            <a:fld id="{53BEF823-48A5-43FC-BE03-E79964288B41}" type="datetimeFigureOut">
              <a:rPr lang="en-US" smtClean="0"/>
              <a:pPr algn="r"/>
              <a:t>3/10/2026</a:t>
            </a:fld>
            <a:endParaRPr lang="en-US" dirty="0"/>
          </a:p>
        </p:txBody>
      </p:sp>
      <p:sp>
        <p:nvSpPr>
          <p:cNvPr id="5" name="Footer Placeholder 4">
            <a:extLst>
              <a:ext uri="{FF2B5EF4-FFF2-40B4-BE49-F238E27FC236}">
                <a16:creationId xmlns:a16="http://schemas.microsoft.com/office/drawing/2014/main" id="{B66CF519-196B-FAB4-EDE6-4E4810AD22CD}"/>
              </a:ext>
            </a:extLst>
          </p:cNvPr>
          <p:cNvSpPr>
            <a:spLocks noGrp="1"/>
          </p:cNvSpPr>
          <p:nvPr>
            <p:ph type="ftr" sz="quarter" idx="11"/>
          </p:nvPr>
        </p:nvSpPr>
        <p:spPr/>
        <p:txBody>
          <a:bodyPr/>
          <a:lstStyle/>
          <a:p>
            <a:pPr algn="l"/>
            <a:endParaRPr lang="en-US" dirty="0"/>
          </a:p>
        </p:txBody>
      </p:sp>
      <p:sp>
        <p:nvSpPr>
          <p:cNvPr id="6" name="Slide Number Placeholder 5">
            <a:extLst>
              <a:ext uri="{FF2B5EF4-FFF2-40B4-BE49-F238E27FC236}">
                <a16:creationId xmlns:a16="http://schemas.microsoft.com/office/drawing/2014/main" id="{665FD275-7A7D-0B98-7FDD-4E771EF04C8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37642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380744"/>
            <a:ext cx="4572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D3F6A089-BE3E-4BB0-98EE-FDF712FF3613}" type="datetime1">
              <a:rPr lang="en-US" smtClean="0"/>
              <a:t>3/10/2026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dpi="0" rotWithShape="1">
            <a:blip r:embed="rId2">
              <a:alphaModFix amt="60000"/>
            </a:blip>
            <a:srcRect/>
            <a:stretch>
              <a:fillRect/>
            </a:stretch>
          </a:blipFill>
        </p:spPr>
        <p:txBody>
          <a:bodyPr/>
          <a:lstStyle>
            <a:lvl1pPr marL="0" indent="0">
              <a:buNone/>
              <a:defRPr/>
            </a:lvl1pPr>
          </a:lstStyle>
          <a:p>
            <a:r>
              <a:rPr lang="en-US"/>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10432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E17213-1B38-EA47-4461-E44B741D96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021A1A8-AC57-00BD-73AA-020C7CEDC4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88DEB77-BE8E-53D1-7257-81C759A090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algn="r"/>
            <a:fld id="{53BEF823-48A5-43FC-BE03-E79964288B41}" type="datetimeFigureOut">
              <a:rPr lang="en-US" smtClean="0"/>
              <a:pPr algn="r"/>
              <a:t>3/10/2026</a:t>
            </a:fld>
            <a:endParaRPr lang="en-US" dirty="0"/>
          </a:p>
        </p:txBody>
      </p:sp>
      <p:sp>
        <p:nvSpPr>
          <p:cNvPr id="5" name="Footer Placeholder 4">
            <a:extLst>
              <a:ext uri="{FF2B5EF4-FFF2-40B4-BE49-F238E27FC236}">
                <a16:creationId xmlns:a16="http://schemas.microsoft.com/office/drawing/2014/main" id="{6D21EA3A-F246-B82A-7794-34C896375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A60CC66D-4704-25AB-04A1-3AE4679629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109036685"/>
      </p:ext>
    </p:extLst>
  </p:cSld>
  <p:clrMap bg1="lt1" tx1="dk1" bg2="lt2" tx2="dk2" accent1="accent1" accent2="accent2" accent3="accent3" accent4="accent4" accent5="accent5" accent6="accent6" hlink="hlink" folHlink="folHlink"/>
  <p:sldLayoutIdLst>
    <p:sldLayoutId id="2147484189" r:id="rId1"/>
    <p:sldLayoutId id="2147484190" r:id="rId2"/>
    <p:sldLayoutId id="2147484191" r:id="rId3"/>
    <p:sldLayoutId id="2147484192" r:id="rId4"/>
    <p:sldLayoutId id="2147484193" r:id="rId5"/>
    <p:sldLayoutId id="2147484194" r:id="rId6"/>
    <p:sldLayoutId id="2147484195" r:id="rId7"/>
    <p:sldLayoutId id="2147484196" r:id="rId8"/>
    <p:sldLayoutId id="2147484197" r:id="rId9"/>
    <p:sldLayoutId id="2147484198" r:id="rId10"/>
    <p:sldLayoutId id="2147484199" r:id="rId11"/>
    <p:sldLayoutId id="214748420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8" Type="http://schemas.openxmlformats.org/officeDocument/2006/relationships/hyperlink" Target="https://www.gov.uk/government/publications/towards-zero-the-hiv-action-plan-for-england-2022-to-2025" TargetMode="External"/><Relationship Id="rId13" Type="http://schemas.openxmlformats.org/officeDocument/2006/relationships/hyperlink" Target="https://doi.org/10.1186/s40359-026-XXXXX" TargetMode="External"/><Relationship Id="rId3" Type="http://schemas.openxmlformats.org/officeDocument/2006/relationships/hyperlink" Target="https://doi.org/10.2807/1560-7917.ES.2017.22.25.30553" TargetMode="External"/><Relationship Id="rId7" Type="http://schemas.openxmlformats.org/officeDocument/2006/relationships/hyperlink" Target="https://doi.org/10.1038/nrdp.2015.35" TargetMode="External"/><Relationship Id="rId12" Type="http://schemas.openxmlformats.org/officeDocument/2006/relationships/hyperlink" Target="https://doi.org/10.1016/S2352-3018(21)00152-1" TargetMode="External"/><Relationship Id="rId2" Type="http://schemas.openxmlformats.org/officeDocument/2006/relationships/hyperlink" Target="https://www.bhiva.org/HIV-1-treatment-guidelines" TargetMode="External"/><Relationship Id="rId1" Type="http://schemas.openxmlformats.org/officeDocument/2006/relationships/slideLayout" Target="../slideLayouts/slideLayout6.xml"/><Relationship Id="rId6" Type="http://schemas.openxmlformats.org/officeDocument/2006/relationships/hyperlink" Target="https://doi.org/10.1016/S0140-6736(13)61809-7" TargetMode="External"/><Relationship Id="rId11" Type="http://schemas.openxmlformats.org/officeDocument/2006/relationships/hyperlink" Target="https://doi.org/10.1016/S2352-3018(19)30196-1" TargetMode="External"/><Relationship Id="rId5" Type="http://schemas.openxmlformats.org/officeDocument/2006/relationships/hyperlink" Target="https://www.kingsfund.org.uk/publications/delivering-better-services-people-long-term-conditions" TargetMode="External"/><Relationship Id="rId15" Type="http://schemas.openxmlformats.org/officeDocument/2006/relationships/hyperlink" Target="https://doi.org/10.1016/S0140-6736(14)60164-1" TargetMode="External"/><Relationship Id="rId10" Type="http://schemas.openxmlformats.org/officeDocument/2006/relationships/hyperlink" Target="https://doi.org/10.1097/QAD.0000000000000504" TargetMode="External"/><Relationship Id="rId4" Type="http://schemas.openxmlformats.org/officeDocument/2006/relationships/hyperlink" Target="https://www.kingsfund.org.uk/insight-and-analysis/blogs/local-government-public-health" TargetMode="External"/><Relationship Id="rId9" Type="http://schemas.openxmlformats.org/officeDocument/2006/relationships/hyperlink" Target="https://doi.org/10.1371/journal.pmed.1003651" TargetMode="External"/><Relationship Id="rId14" Type="http://schemas.openxmlformats.org/officeDocument/2006/relationships/hyperlink" Target="https://www.who.int/bulletin/volumes/82/6/454.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97/QAD.0000000000002227" TargetMode="External"/><Relationship Id="rId13" Type="http://schemas.openxmlformats.org/officeDocument/2006/relationships/hyperlink" Target="https://www.gov.uk/government/publications/hiv-in-the-united-kingdom" TargetMode="External"/><Relationship Id="rId3" Type="http://schemas.openxmlformats.org/officeDocument/2006/relationships/hyperlink" Target="https://doi.org/10.1016/S0140-6736(15)00056-2" TargetMode="External"/><Relationship Id="rId7" Type="http://schemas.openxmlformats.org/officeDocument/2006/relationships/hyperlink" Target="https://doi.org/10.1016/j.jcv.2024.105735" TargetMode="External"/><Relationship Id="rId12" Type="http://schemas.openxmlformats.org/officeDocument/2006/relationships/hyperlink" Target="https://www.kingsfund.org.uk/" TargetMode="External"/><Relationship Id="rId17" Type="http://schemas.openxmlformats.org/officeDocument/2006/relationships/hyperlink" Target="https://www.who.int/publications/i/item/9789241506830" TargetMode="External"/><Relationship Id="rId2" Type="http://schemas.openxmlformats.org/officeDocument/2006/relationships/notesSlide" Target="../notesSlides/notesSlide2.xml"/><Relationship Id="rId16" Type="http://schemas.openxmlformats.org/officeDocument/2006/relationships/hyperlink" Target="https://www.who.int/publications/i/item/innovative-care-for-chronic-conditions-building-blocks-for-actions" TargetMode="External"/><Relationship Id="rId1" Type="http://schemas.openxmlformats.org/officeDocument/2006/relationships/slideLayout" Target="../slideLayouts/slideLayout7.xml"/><Relationship Id="rId6" Type="http://schemas.openxmlformats.org/officeDocument/2006/relationships/hyperlink" Target="https://www.nice.org.uk/guidance/ng60" TargetMode="External"/><Relationship Id="rId11" Type="http://schemas.openxmlformats.org/officeDocument/2006/relationships/hyperlink" Target="https://doi.org/10.1038/s41585-019-0209-6" TargetMode="External"/><Relationship Id="rId5" Type="http://schemas.openxmlformats.org/officeDocument/2006/relationships/hyperlink" Target="https://www.england.nhs.uk/integratedcare" TargetMode="External"/><Relationship Id="rId15" Type="http://schemas.openxmlformats.org/officeDocument/2006/relationships/hyperlink" Target="https://doi.org/10.1002/14651858.CD003255.%20pub4" TargetMode="External"/><Relationship Id="rId10" Type="http://schemas.openxmlformats.org/officeDocument/2006/relationships/hyperlink" Target="https://doi.org/10.1056/NEJMc1113648" TargetMode="External"/><Relationship Id="rId4" Type="http://schemas.openxmlformats.org/officeDocument/2006/relationships/hyperlink" Target="https://www.longtermplan.nhs.uk/" TargetMode="External"/><Relationship Id="rId9" Type="http://schemas.openxmlformats.org/officeDocument/2006/relationships/hyperlink" Target="https://doi.org/10.1016/S0140-6736(19)30418-0" TargetMode="External"/><Relationship Id="rId14" Type="http://schemas.openxmlformats.org/officeDocument/2006/relationships/hyperlink" Target="https://www.unaids.org/en/resources/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81" name="Group 3080">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3082"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4" name="Picture 2">
            <a:extLst>
              <a:ext uri="{FF2B5EF4-FFF2-40B4-BE49-F238E27FC236}">
                <a16:creationId xmlns:a16="http://schemas.microsoft.com/office/drawing/2014/main" id="{21FBC577-F772-F93B-653F-CA9FE59076FC}"/>
              </a:ex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385" y="2673361"/>
            <a:ext cx="5270026" cy="2951214"/>
          </a:xfrm>
          <a:prstGeom prst="rect">
            <a:avLst/>
          </a:prstGeom>
          <a:noFill/>
          <a:extLst>
            <a:ext uri="{909E8E84-426E-40DD-AFC4-6F175D3DCCD1}">
              <a14:hiddenFill xmlns:a14="http://schemas.microsoft.com/office/drawing/2010/main">
                <a:solidFill>
                  <a:srgbClr val="FFFFFF"/>
                </a:solidFill>
              </a14:hiddenFill>
            </a:ext>
          </a:extLst>
        </p:spPr>
      </p:pic>
      <p:grpSp>
        <p:nvGrpSpPr>
          <p:cNvPr id="3085" name="Group 308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086" name="Freeform: Shape 308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87" name="Freeform: Shape 308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88" name="Freeform: Shape 308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89" name="Freeform: Shape 308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90" name="Freeform: Shape 308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91" name="Freeform: Shape 309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92" name="Freeform: Shape 309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5DD0305-92FF-3452-EF20-DB9867632046}"/>
              </a:ext>
            </a:extLst>
          </p:cNvPr>
          <p:cNvSpPr>
            <a:spLocks noGrp="1"/>
          </p:cNvSpPr>
          <p:nvPr>
            <p:ph type="title"/>
          </p:nvPr>
        </p:nvSpPr>
        <p:spPr>
          <a:xfrm>
            <a:off x="231648" y="186860"/>
            <a:ext cx="11765280" cy="1935746"/>
          </a:xfrm>
        </p:spPr>
        <p:txBody>
          <a:bodyPr vert="horz" lIns="91440" tIns="45720" rIns="91440" bIns="45720" rtlCol="0" anchor="t">
            <a:normAutofit/>
          </a:bodyPr>
          <a:lstStyle/>
          <a:p>
            <a:pPr algn="ctr"/>
            <a:r>
              <a:rPr lang="en-US" sz="4400" b="1" kern="1200" spc="100" baseline="0" dirty="0">
                <a:solidFill>
                  <a:schemeClr val="bg1"/>
                </a:solidFill>
                <a:latin typeface="Arial" panose="020B0604020202020204" pitchFamily="34" charset="0"/>
                <a:cs typeface="Arial" panose="020B0604020202020204" pitchFamily="34" charset="0"/>
              </a:rPr>
              <a:t>HIV: Diagnosis, Management and Whole-Person Care in the </a:t>
            </a:r>
            <a:r>
              <a:rPr lang="en-US" sz="4400" b="1" kern="1200" spc="100" dirty="0">
                <a:solidFill>
                  <a:schemeClr val="bg1"/>
                </a:solidFill>
                <a:latin typeface="Arial" panose="020B0604020202020204" pitchFamily="34" charset="0"/>
                <a:cs typeface="Arial" panose="020B0604020202020204" pitchFamily="34" charset="0"/>
              </a:rPr>
              <a:t>U</a:t>
            </a:r>
            <a:r>
              <a:rPr lang="en-US" sz="4400" b="1" kern="1200" spc="100" baseline="0" dirty="0">
                <a:solidFill>
                  <a:schemeClr val="bg1"/>
                </a:solidFill>
                <a:latin typeface="Arial" panose="020B0604020202020204" pitchFamily="34" charset="0"/>
                <a:cs typeface="Arial" panose="020B0604020202020204" pitchFamily="34" charset="0"/>
              </a:rPr>
              <a:t>nited </a:t>
            </a:r>
            <a:r>
              <a:rPr lang="en-US" sz="4400" b="1" kern="1200" spc="100" dirty="0">
                <a:solidFill>
                  <a:schemeClr val="bg1"/>
                </a:solidFill>
                <a:latin typeface="Arial" panose="020B0604020202020204" pitchFamily="34" charset="0"/>
                <a:cs typeface="Arial" panose="020B0604020202020204" pitchFamily="34" charset="0"/>
              </a:rPr>
              <a:t>K</a:t>
            </a:r>
            <a:r>
              <a:rPr lang="en-US" sz="4400" b="1" kern="1200" spc="100" baseline="0" dirty="0">
                <a:solidFill>
                  <a:schemeClr val="bg1"/>
                </a:solidFill>
                <a:latin typeface="Arial" panose="020B0604020202020204" pitchFamily="34" charset="0"/>
                <a:cs typeface="Arial" panose="020B0604020202020204" pitchFamily="34" charset="0"/>
              </a:rPr>
              <a:t>ingdom</a:t>
            </a:r>
          </a:p>
        </p:txBody>
      </p:sp>
      <p:sp>
        <p:nvSpPr>
          <p:cNvPr id="3" name="Content Placeholder 2">
            <a:extLst>
              <a:ext uri="{FF2B5EF4-FFF2-40B4-BE49-F238E27FC236}">
                <a16:creationId xmlns:a16="http://schemas.microsoft.com/office/drawing/2014/main" id="{E40E1B9A-E262-15FF-4A1B-0DEB4367206E}"/>
              </a:ext>
            </a:extLst>
          </p:cNvPr>
          <p:cNvSpPr>
            <a:spLocks noGrp="1"/>
          </p:cNvSpPr>
          <p:nvPr>
            <p:ph sz="quarter" idx="14"/>
          </p:nvPr>
        </p:nvSpPr>
        <p:spPr>
          <a:xfrm>
            <a:off x="6522720" y="2135559"/>
            <a:ext cx="5474208" cy="4780546"/>
          </a:xfrm>
        </p:spPr>
        <p:txBody>
          <a:bodyPr vert="horz" lIns="91440" tIns="45720" rIns="91440" bIns="45720" rtlCol="0" anchor="ctr">
            <a:normAutofit fontScale="92500" lnSpcReduction="10000"/>
          </a:bodyPr>
          <a:lstStyle/>
          <a:p>
            <a:pPr marL="0" indent="0" algn="ctr">
              <a:buNone/>
            </a:pPr>
            <a:r>
              <a:rPr lang="en-US" sz="1700" b="1" dirty="0">
                <a:solidFill>
                  <a:schemeClr val="bg1"/>
                </a:solidFill>
                <a:latin typeface="Arial" panose="020B0604020202020204" pitchFamily="34" charset="0"/>
                <a:cs typeface="Arial" panose="020B0604020202020204" pitchFamily="34" charset="0"/>
              </a:rPr>
              <a:t>Your Name: Charlotte Esi Jackson</a:t>
            </a:r>
          </a:p>
          <a:p>
            <a:pPr marL="0" indent="0" algn="ctr">
              <a:buNone/>
            </a:pPr>
            <a:endParaRPr lang="en-US" sz="1700" b="1" dirty="0">
              <a:solidFill>
                <a:schemeClr val="bg1"/>
              </a:solidFill>
              <a:latin typeface="Arial" panose="020B0604020202020204" pitchFamily="34" charset="0"/>
              <a:cs typeface="Arial" panose="020B0604020202020204" pitchFamily="34" charset="0"/>
            </a:endParaRPr>
          </a:p>
          <a:p>
            <a:pPr marL="0" indent="0" algn="ctr">
              <a:buNone/>
            </a:pPr>
            <a:r>
              <a:rPr lang="en-US" sz="1700" b="1" dirty="0">
                <a:solidFill>
                  <a:schemeClr val="bg1"/>
                </a:solidFill>
                <a:latin typeface="Arial" panose="020B0604020202020204" pitchFamily="34" charset="0"/>
                <a:cs typeface="Arial" panose="020B0604020202020204" pitchFamily="34" charset="0"/>
              </a:rPr>
              <a:t>Student ID Number: 2223874</a:t>
            </a:r>
          </a:p>
          <a:p>
            <a:pPr algn="ctr"/>
            <a:endParaRPr lang="en-US" sz="1700" b="1" dirty="0">
              <a:solidFill>
                <a:schemeClr val="bg1"/>
              </a:solidFill>
              <a:latin typeface="Arial" panose="020B0604020202020204" pitchFamily="34" charset="0"/>
              <a:cs typeface="Arial" panose="020B0604020202020204" pitchFamily="34" charset="0"/>
            </a:endParaRPr>
          </a:p>
          <a:p>
            <a:pPr marL="0" indent="0" algn="ctr">
              <a:buNone/>
            </a:pPr>
            <a:r>
              <a:rPr lang="en-US" sz="1700" b="1" dirty="0">
                <a:solidFill>
                  <a:schemeClr val="bg1"/>
                </a:solidFill>
                <a:latin typeface="Arial" panose="020B0604020202020204" pitchFamily="34" charset="0"/>
                <a:cs typeface="Arial" panose="020B0604020202020204" pitchFamily="34" charset="0"/>
              </a:rPr>
              <a:t>Module: Community Care and Management of</a:t>
            </a:r>
          </a:p>
          <a:p>
            <a:pPr marL="0" indent="0" algn="ctr">
              <a:buNone/>
            </a:pPr>
            <a:r>
              <a:rPr lang="en-US" sz="1700" b="1" dirty="0">
                <a:solidFill>
                  <a:schemeClr val="bg1"/>
                </a:solidFill>
                <a:latin typeface="Arial" panose="020B0604020202020204" pitchFamily="34" charset="0"/>
                <a:cs typeface="Arial" panose="020B0604020202020204" pitchFamily="34" charset="0"/>
              </a:rPr>
              <a:t> Longer-Term Conditions </a:t>
            </a:r>
          </a:p>
          <a:p>
            <a:pPr algn="ctr"/>
            <a:endParaRPr lang="en-US" sz="1700" b="1" dirty="0">
              <a:solidFill>
                <a:schemeClr val="bg1"/>
              </a:solidFill>
              <a:latin typeface="Arial" panose="020B0604020202020204" pitchFamily="34" charset="0"/>
              <a:cs typeface="Arial" panose="020B0604020202020204" pitchFamily="34" charset="0"/>
            </a:endParaRPr>
          </a:p>
          <a:p>
            <a:pPr marL="0" indent="0" algn="ctr">
              <a:buNone/>
            </a:pPr>
            <a:r>
              <a:rPr lang="en-US" sz="1700" b="1" dirty="0">
                <a:solidFill>
                  <a:schemeClr val="bg1"/>
                </a:solidFill>
                <a:latin typeface="Arial" panose="020B0604020202020204" pitchFamily="34" charset="0"/>
                <a:cs typeface="Arial" panose="020B0604020202020204" pitchFamily="34" charset="0"/>
              </a:rPr>
              <a:t>Module Code: LCHS7003</a:t>
            </a:r>
            <a:br>
              <a:rPr lang="en-US" sz="1700" b="1" dirty="0">
                <a:solidFill>
                  <a:schemeClr val="bg1"/>
                </a:solidFill>
                <a:latin typeface="Arial" panose="020B0604020202020204" pitchFamily="34" charset="0"/>
                <a:cs typeface="Arial" panose="020B0604020202020204" pitchFamily="34" charset="0"/>
              </a:rPr>
            </a:br>
            <a:endParaRPr lang="en-US" sz="1700" b="1" dirty="0">
              <a:solidFill>
                <a:schemeClr val="bg1"/>
              </a:solidFill>
              <a:latin typeface="Arial" panose="020B0604020202020204" pitchFamily="34" charset="0"/>
              <a:cs typeface="Arial" panose="020B0604020202020204" pitchFamily="34" charset="0"/>
            </a:endParaRPr>
          </a:p>
          <a:p>
            <a:pPr marL="0" indent="0" algn="ctr">
              <a:buNone/>
            </a:pPr>
            <a:r>
              <a:rPr lang="en-US" sz="1700" b="1" dirty="0">
                <a:solidFill>
                  <a:schemeClr val="bg1"/>
                </a:solidFill>
                <a:latin typeface="Arial" panose="020B0604020202020204" pitchFamily="34" charset="0"/>
                <a:cs typeface="Arial" panose="020B0604020202020204" pitchFamily="34" charset="0"/>
              </a:rPr>
              <a:t>Target Audience : Health and Social Care Workers</a:t>
            </a:r>
          </a:p>
          <a:p>
            <a:pPr marL="0" indent="0" algn="ctr">
              <a:buNone/>
            </a:pPr>
            <a:r>
              <a:rPr lang="en-US" sz="1700" b="1" dirty="0">
                <a:solidFill>
                  <a:schemeClr val="bg1"/>
                </a:solidFill>
                <a:latin typeface="Arial" panose="020B0604020202020204" pitchFamily="34" charset="0"/>
                <a:cs typeface="Arial" panose="020B0604020202020204" pitchFamily="34" charset="0"/>
              </a:rPr>
              <a:t> in the UK. </a:t>
            </a:r>
          </a:p>
          <a:p>
            <a:pPr marL="0" indent="0" algn="ctr">
              <a:buNone/>
            </a:pPr>
            <a:endParaRPr lang="en-US" sz="1700" b="1" dirty="0">
              <a:solidFill>
                <a:schemeClr val="bg1"/>
              </a:solidFill>
              <a:latin typeface="Arial" panose="020B0604020202020204" pitchFamily="34" charset="0"/>
              <a:cs typeface="Arial" panose="020B0604020202020204" pitchFamily="34" charset="0"/>
            </a:endParaRPr>
          </a:p>
          <a:p>
            <a:pPr marL="0" indent="0" algn="ctr">
              <a:buNone/>
            </a:pPr>
            <a:r>
              <a:rPr lang="en-US" sz="1700" b="1" dirty="0">
                <a:solidFill>
                  <a:schemeClr val="bg1"/>
                </a:solidFill>
                <a:latin typeface="Arial" panose="020B0604020202020204" pitchFamily="34" charset="0"/>
                <a:cs typeface="Arial" panose="020B0604020202020204" pitchFamily="34" charset="0"/>
              </a:rPr>
              <a:t>Date:16/03/2026</a:t>
            </a:r>
          </a:p>
          <a:p>
            <a:pPr marL="0" indent="0" algn="ctr">
              <a:buNone/>
            </a:pPr>
            <a:endParaRPr lang="en-US" sz="1700" b="1" dirty="0">
              <a:solidFill>
                <a:schemeClr val="bg1"/>
              </a:solidFill>
              <a:latin typeface="Arial" panose="020B0604020202020204" pitchFamily="34" charset="0"/>
              <a:cs typeface="Arial" panose="020B0604020202020204" pitchFamily="34" charset="0"/>
            </a:endParaRPr>
          </a:p>
          <a:p>
            <a:pPr marL="0" indent="0" algn="ctr">
              <a:buNone/>
            </a:pPr>
            <a:r>
              <a:rPr lang="en-US" sz="1700" b="1" dirty="0">
                <a:solidFill>
                  <a:schemeClr val="bg1"/>
                </a:solidFill>
                <a:latin typeface="Arial" panose="020B0604020202020204" pitchFamily="34" charset="0"/>
                <a:cs typeface="Arial" panose="020B0604020202020204" pitchFamily="34" charset="0"/>
              </a:rPr>
              <a:t>Lecturer: Dr Raheela Shaikh</a:t>
            </a:r>
          </a:p>
          <a:p>
            <a:pPr marL="0" indent="0" algn="ctr">
              <a:buNone/>
            </a:pPr>
            <a:endParaRPr lang="en-US" sz="1700" b="1" dirty="0">
              <a:solidFill>
                <a:schemeClr val="bg1"/>
              </a:solidFill>
              <a:latin typeface="Arial" panose="020B0604020202020204" pitchFamily="34" charset="0"/>
              <a:cs typeface="Arial" panose="020B0604020202020204" pitchFamily="34" charset="0"/>
            </a:endParaRPr>
          </a:p>
          <a:p>
            <a:pPr marL="0" indent="0" algn="ctr">
              <a:buNone/>
            </a:pPr>
            <a:endParaRPr lang="en-US" sz="17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0233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5653C4-AF0A-45B3-0E57-365055D03983}"/>
              </a:ext>
            </a:extLst>
          </p:cNvPr>
          <p:cNvSpPr>
            <a:spLocks noGrp="1"/>
          </p:cNvSpPr>
          <p:nvPr>
            <p:ph type="title"/>
          </p:nvPr>
        </p:nvSpPr>
        <p:spPr>
          <a:xfrm>
            <a:off x="85490" y="585217"/>
            <a:ext cx="7165502" cy="3172286"/>
          </a:xfrm>
        </p:spPr>
        <p:txBody>
          <a:bodyPr vert="horz" lIns="91440" tIns="45720" rIns="91440" bIns="45720" rtlCol="0" anchor="b">
            <a:normAutofit fontScale="90000"/>
          </a:bodyPr>
          <a:lstStyle/>
          <a:p>
            <a:r>
              <a:rPr lang="en-US" sz="1800" i="0" kern="1200" dirty="0">
                <a:solidFill>
                  <a:schemeClr val="tx1"/>
                </a:solidFill>
                <a:latin typeface="Arial" panose="020B0604020202020204" pitchFamily="34" charset="0"/>
                <a:cs typeface="Arial" panose="020B0604020202020204" pitchFamily="34" charset="0"/>
              </a:rPr>
              <a:t>HIV is a retrovirus targeting CD4 T lymphocytes (</a:t>
            </a:r>
            <a:r>
              <a:rPr lang="en-US" sz="1800" i="0" kern="1200" dirty="0" err="1">
                <a:solidFill>
                  <a:schemeClr val="tx1"/>
                </a:solidFill>
                <a:latin typeface="Arial" panose="020B0604020202020204" pitchFamily="34" charset="0"/>
                <a:cs typeface="Arial" panose="020B0604020202020204" pitchFamily="34" charset="0"/>
              </a:rPr>
              <a:t>Maartens</a:t>
            </a:r>
            <a:r>
              <a:rPr lang="en-US" sz="1800" i="0" kern="1200" dirty="0">
                <a:solidFill>
                  <a:schemeClr val="tx1"/>
                </a:solidFill>
                <a:latin typeface="Arial" panose="020B0604020202020204" pitchFamily="34" charset="0"/>
                <a:cs typeface="Arial" panose="020B0604020202020204" pitchFamily="34" charset="0"/>
              </a:rPr>
              <a:t> et al., 2014; Deeks et al., 2015)</a:t>
            </a:r>
            <a:br>
              <a:rPr lang="en-US" sz="1800" b="1" i="0" kern="1200" dirty="0">
                <a:solidFill>
                  <a:schemeClr val="tx1"/>
                </a:solidFill>
                <a:latin typeface="Arial" panose="020B0604020202020204" pitchFamily="34" charset="0"/>
                <a:cs typeface="Arial" panose="020B0604020202020204" pitchFamily="34" charset="0"/>
              </a:rPr>
            </a:br>
            <a:br>
              <a:rPr lang="en-US" sz="1800" b="1" i="0" kern="1200" dirty="0">
                <a:solidFill>
                  <a:schemeClr val="tx1"/>
                </a:solidFill>
                <a:latin typeface="Arial" panose="020B0604020202020204" pitchFamily="34" charset="0"/>
                <a:cs typeface="Arial" panose="020B0604020202020204" pitchFamily="34" charset="0"/>
              </a:rPr>
            </a:br>
            <a:r>
              <a:rPr lang="en-US" sz="1800" i="0" kern="1200" dirty="0">
                <a:solidFill>
                  <a:schemeClr val="tx1"/>
                </a:solidFill>
                <a:latin typeface="Arial" panose="020B0604020202020204" pitchFamily="34" charset="0"/>
                <a:cs typeface="Arial" panose="020B0604020202020204" pitchFamily="34" charset="0"/>
              </a:rPr>
              <a:t>Untreated infection progresses to AIDS (WHO, 2023)</a:t>
            </a:r>
            <a:br>
              <a:rPr lang="en-US" sz="1800" b="1" i="0" kern="1200" dirty="0">
                <a:solidFill>
                  <a:schemeClr val="tx1"/>
                </a:solidFill>
                <a:latin typeface="Arial" panose="020B0604020202020204" pitchFamily="34" charset="0"/>
                <a:cs typeface="Arial" panose="020B0604020202020204" pitchFamily="34" charset="0"/>
              </a:rPr>
            </a:br>
            <a:br>
              <a:rPr lang="en-US" sz="1800" b="1" i="0" kern="1200" dirty="0">
                <a:solidFill>
                  <a:schemeClr val="tx1"/>
                </a:solidFill>
                <a:latin typeface="Arial" panose="020B0604020202020204" pitchFamily="34" charset="0"/>
                <a:cs typeface="Arial" panose="020B0604020202020204" pitchFamily="34" charset="0"/>
              </a:rPr>
            </a:br>
            <a:r>
              <a:rPr lang="en-US" sz="1800" i="0" kern="1200" dirty="0">
                <a:solidFill>
                  <a:schemeClr val="tx1"/>
                </a:solidFill>
                <a:latin typeface="Arial" panose="020B0604020202020204" pitchFamily="34" charset="0"/>
                <a:cs typeface="Arial" panose="020B0604020202020204" pitchFamily="34" charset="0"/>
              </a:rPr>
              <a:t>Effective ART suppresses viral replication and restores immune function (Deeks et al., 2013)</a:t>
            </a:r>
            <a:br>
              <a:rPr lang="en-US" sz="1800" b="1" i="0" kern="1200" dirty="0">
                <a:solidFill>
                  <a:schemeClr val="tx1"/>
                </a:solidFill>
                <a:latin typeface="Arial" panose="020B0604020202020204" pitchFamily="34" charset="0"/>
                <a:cs typeface="Arial" panose="020B0604020202020204" pitchFamily="34" charset="0"/>
              </a:rPr>
            </a:br>
            <a:br>
              <a:rPr lang="en-US" sz="1800" b="1" i="0" kern="1200" dirty="0">
                <a:solidFill>
                  <a:schemeClr val="tx1"/>
                </a:solidFill>
                <a:latin typeface="Arial" panose="020B0604020202020204" pitchFamily="34" charset="0"/>
                <a:cs typeface="Arial" panose="020B0604020202020204" pitchFamily="34" charset="0"/>
              </a:rPr>
            </a:br>
            <a:r>
              <a:rPr lang="en-US" sz="1800" i="0" kern="1200" dirty="0">
                <a:solidFill>
                  <a:schemeClr val="tx1"/>
                </a:solidFill>
                <a:latin typeface="Arial" panose="020B0604020202020204" pitchFamily="34" charset="0"/>
                <a:cs typeface="Arial" panose="020B0604020202020204" pitchFamily="34" charset="0"/>
              </a:rPr>
              <a:t>Undetectable viral load eliminates sexual transmission risk (Rodger et al., 2019; Stone, 2019)</a:t>
            </a:r>
            <a:br>
              <a:rPr lang="en-US" sz="1800" b="1" i="0" kern="1200" dirty="0">
                <a:solidFill>
                  <a:schemeClr val="tx1"/>
                </a:solidFill>
                <a:latin typeface="Arial" panose="020B0604020202020204" pitchFamily="34" charset="0"/>
                <a:cs typeface="Arial" panose="020B0604020202020204" pitchFamily="34" charset="0"/>
              </a:rPr>
            </a:br>
            <a:br>
              <a:rPr lang="en-US" sz="1800" b="1" i="0" kern="1200" dirty="0">
                <a:solidFill>
                  <a:schemeClr val="tx1"/>
                </a:solidFill>
                <a:latin typeface="Arial" panose="020B0604020202020204" pitchFamily="34" charset="0"/>
                <a:cs typeface="Arial" panose="020B0604020202020204" pitchFamily="34" charset="0"/>
              </a:rPr>
            </a:br>
            <a:r>
              <a:rPr lang="en-US" sz="1800" i="0" kern="1200" dirty="0">
                <a:solidFill>
                  <a:schemeClr val="tx1"/>
                </a:solidFill>
                <a:latin typeface="Arial" panose="020B0604020202020204" pitchFamily="34" charset="0"/>
                <a:cs typeface="Arial" panose="020B0604020202020204" pitchFamily="34" charset="0"/>
              </a:rPr>
              <a:t>HIV is now managed as a chronic condition in the UK</a:t>
            </a:r>
            <a:br>
              <a:rPr lang="en-US" sz="1600" b="1" i="0" kern="1200" dirty="0">
                <a:solidFill>
                  <a:schemeClr val="tx1"/>
                </a:solidFill>
                <a:latin typeface="+mj-lt"/>
                <a:ea typeface="+mj-ea"/>
                <a:cs typeface="+mj-cs"/>
              </a:rPr>
            </a:br>
            <a:endParaRPr lang="en-US" sz="1600" i="0" kern="1200" dirty="0">
              <a:solidFill>
                <a:schemeClr val="tx1"/>
              </a:solidFill>
              <a:latin typeface="+mj-lt"/>
              <a:ea typeface="+mj-ea"/>
              <a:cs typeface="+mj-cs"/>
            </a:endParaRPr>
          </a:p>
        </p:txBody>
      </p:sp>
      <p:sp>
        <p:nvSpPr>
          <p:cNvPr id="1038" name="Rectangle 1037">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6555E491-B622-EBF2-3226-ACBD26BCC691}"/>
              </a:ext>
            </a:extLst>
          </p:cNvPr>
          <p:cNvSpPr>
            <a:spLocks noGrp="1"/>
          </p:cNvSpPr>
          <p:nvPr>
            <p:ph type="body" idx="1"/>
          </p:nvPr>
        </p:nvSpPr>
        <p:spPr>
          <a:xfrm>
            <a:off x="823442" y="4541263"/>
            <a:ext cx="4662957" cy="1395022"/>
          </a:xfrm>
        </p:spPr>
        <p:txBody>
          <a:bodyPr vert="horz" lIns="91440" tIns="45720" rIns="91440" bIns="45720" rtlCol="0" anchor="t">
            <a:normAutofit/>
          </a:bodyPr>
          <a:lstStyle/>
          <a:p>
            <a:r>
              <a:rPr lang="en-US" b="1" kern="1200" dirty="0">
                <a:solidFill>
                  <a:srgbClr val="FFFFFF"/>
                </a:solidFill>
                <a:latin typeface="Arial" panose="020B0604020202020204" pitchFamily="34" charset="0"/>
                <a:cs typeface="Arial" panose="020B0604020202020204" pitchFamily="34" charset="0"/>
              </a:rPr>
              <a:t>Slide 2 – Understanding HIV as a Long-Term Condition</a:t>
            </a:r>
            <a:endParaRPr lang="en-US" kern="1200" dirty="0">
              <a:solidFill>
                <a:srgbClr val="FFFFFF"/>
              </a:solidFill>
              <a:latin typeface="Arial" panose="020B0604020202020204" pitchFamily="34" charset="0"/>
              <a:cs typeface="Arial" panose="020B0604020202020204" pitchFamily="34" charset="0"/>
            </a:endParaRPr>
          </a:p>
        </p:txBody>
      </p:sp>
      <p:pic>
        <p:nvPicPr>
          <p:cNvPr id="1026" name="Picture 2" descr="CD161+CD4+ T cells depleted at the Cervix during HIV Infection |  Immunopaedia Immunopaedia">
            <a:extLst>
              <a:ext uri="{FF2B5EF4-FFF2-40B4-BE49-F238E27FC236}">
                <a16:creationId xmlns:a16="http://schemas.microsoft.com/office/drawing/2014/main" id="{98376195-58EC-02A0-1288-25AA7B5CC9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12464" y="774653"/>
            <a:ext cx="4425070" cy="4004933"/>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60BA3B7-A0CE-DB72-8993-5634D75A905C}"/>
              </a:ext>
            </a:extLst>
          </p:cNvPr>
          <p:cNvSpPr txBox="1"/>
          <p:nvPr/>
        </p:nvSpPr>
        <p:spPr>
          <a:xfrm>
            <a:off x="6705603" y="5044297"/>
            <a:ext cx="6124902" cy="246221"/>
          </a:xfrm>
          <a:prstGeom prst="rect">
            <a:avLst/>
          </a:prstGeom>
          <a:noFill/>
        </p:spPr>
        <p:txBody>
          <a:bodyPr wrap="square">
            <a:spAutoFit/>
          </a:bodyPr>
          <a:lstStyle/>
          <a:p>
            <a:r>
              <a:rPr lang="en-GB" sz="1000" i="1" dirty="0">
                <a:solidFill>
                  <a:srgbClr val="FF0000"/>
                </a:solidFill>
                <a:latin typeface="Arial" panose="020B0604020202020204" pitchFamily="34" charset="0"/>
                <a:cs typeface="Arial" panose="020B0604020202020204" pitchFamily="34" charset="0"/>
              </a:rPr>
              <a:t>CD161+CD4+ T Cells Depleted at the Cervix during HIV Infection | Immunopaedia (Omollo,2017)</a:t>
            </a:r>
            <a:endParaRPr lang="en-GB" sz="1000" dirty="0">
              <a:solidFill>
                <a:srgbClr val="FF0000"/>
              </a:solidFill>
            </a:endParaRPr>
          </a:p>
        </p:txBody>
      </p:sp>
    </p:spTree>
    <p:extLst>
      <p:ext uri="{BB962C8B-B14F-4D97-AF65-F5344CB8AC3E}">
        <p14:creationId xmlns:p14="http://schemas.microsoft.com/office/powerpoint/2010/main" val="3096806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253443-BBBC-F9C4-CB09-7B35F51F7FD7}"/>
              </a:ext>
            </a:extLst>
          </p:cNvPr>
          <p:cNvSpPr>
            <a:spLocks noGrp="1"/>
          </p:cNvSpPr>
          <p:nvPr>
            <p:ph type="title"/>
          </p:nvPr>
        </p:nvSpPr>
        <p:spPr>
          <a:xfrm>
            <a:off x="761802" y="240241"/>
            <a:ext cx="10760054" cy="1228299"/>
          </a:xfrm>
        </p:spPr>
        <p:txBody>
          <a:bodyPr>
            <a:normAutofit fontScale="90000"/>
          </a:bodyPr>
          <a:lstStyle/>
          <a:p>
            <a:r>
              <a:rPr lang="en-GB" sz="3700" b="1" dirty="0">
                <a:latin typeface="Arial" panose="020B0604020202020204" pitchFamily="34" charset="0"/>
                <a:cs typeface="Arial" panose="020B0604020202020204" pitchFamily="34" charset="0"/>
              </a:rPr>
              <a:t>Slide 3 – Epidemiology: Global and UK Perspective</a:t>
            </a:r>
            <a:br>
              <a:rPr lang="en-GB" sz="3700" b="1" dirty="0"/>
            </a:br>
            <a:endParaRPr lang="en-GB" sz="3700" dirty="0"/>
          </a:p>
        </p:txBody>
      </p:sp>
      <p:pic>
        <p:nvPicPr>
          <p:cNvPr id="21" name="Picture 2" descr="About 1.3 Million People Infected with HIV in 2023 – Arise News">
            <a:extLst>
              <a:ext uri="{FF2B5EF4-FFF2-40B4-BE49-F238E27FC236}">
                <a16:creationId xmlns:a16="http://schemas.microsoft.com/office/drawing/2014/main" id="{330A0F78-231E-3DFC-098B-22338F82A1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1747"/>
          <a:stretch>
            <a:fillRect/>
          </a:stretch>
        </p:blipFill>
        <p:spPr bwMode="auto">
          <a:xfrm>
            <a:off x="7583214" y="2081048"/>
            <a:ext cx="3938642" cy="360049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F4BE1821-85D3-E566-825F-48C668741E45}"/>
              </a:ext>
            </a:extLst>
          </p:cNvPr>
          <p:cNvGraphicFramePr>
            <a:graphicFrameLocks noGrp="1"/>
          </p:cNvGraphicFramePr>
          <p:nvPr>
            <p:ph idx="1"/>
            <p:extLst>
              <p:ext uri="{D42A27DB-BD31-4B8C-83A1-F6EECF244321}">
                <p14:modId xmlns:p14="http://schemas.microsoft.com/office/powerpoint/2010/main" val="2436196657"/>
              </p:ext>
            </p:extLst>
          </p:nvPr>
        </p:nvGraphicFramePr>
        <p:xfrm>
          <a:off x="341376" y="1969358"/>
          <a:ext cx="6705810" cy="42028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2" name="TextBox 31">
            <a:extLst>
              <a:ext uri="{FF2B5EF4-FFF2-40B4-BE49-F238E27FC236}">
                <a16:creationId xmlns:a16="http://schemas.microsoft.com/office/drawing/2014/main" id="{61C9A5E2-D1F5-AB39-EEF6-059C9BB87D5F}"/>
              </a:ext>
            </a:extLst>
          </p:cNvPr>
          <p:cNvSpPr txBox="1"/>
          <p:nvPr/>
        </p:nvSpPr>
        <p:spPr>
          <a:xfrm>
            <a:off x="7808988" y="5888899"/>
            <a:ext cx="3483341" cy="253916"/>
          </a:xfrm>
          <a:prstGeom prst="rect">
            <a:avLst/>
          </a:prstGeom>
          <a:noFill/>
        </p:spPr>
        <p:txBody>
          <a:bodyPr wrap="square">
            <a:spAutoFit/>
          </a:bodyPr>
          <a:lstStyle/>
          <a:p>
            <a:r>
              <a:rPr lang="en-GB" sz="1050" b="0" dirty="0">
                <a:solidFill>
                  <a:srgbClr val="FF0000"/>
                </a:solidFill>
                <a:effectLst/>
                <a:latin typeface="Times New Roman" panose="02020603050405020304" pitchFamily="18" charset="0"/>
                <a:ea typeface="Times New Roman" panose="02020603050405020304" pitchFamily="18" charset="0"/>
              </a:rPr>
              <a:t>UNAIDS (2023) Global HIV &amp; AIDS statistics — fact sheet</a:t>
            </a:r>
            <a:endParaRPr lang="en-GB" sz="1050" dirty="0">
              <a:solidFill>
                <a:srgbClr val="FF0000"/>
              </a:solidFill>
            </a:endParaRPr>
          </a:p>
        </p:txBody>
      </p:sp>
    </p:spTree>
    <p:extLst>
      <p:ext uri="{BB962C8B-B14F-4D97-AF65-F5344CB8AC3E}">
        <p14:creationId xmlns:p14="http://schemas.microsoft.com/office/powerpoint/2010/main" val="2963079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63296-C747-D1CA-2C18-C7D0CEC8CCA7}"/>
              </a:ext>
            </a:extLst>
          </p:cNvPr>
          <p:cNvSpPr>
            <a:spLocks noGrp="1"/>
          </p:cNvSpPr>
          <p:nvPr>
            <p:ph type="title"/>
          </p:nvPr>
        </p:nvSpPr>
        <p:spPr>
          <a:xfrm>
            <a:off x="838200" y="365125"/>
            <a:ext cx="10515600" cy="1325563"/>
          </a:xfrm>
        </p:spPr>
        <p:txBody>
          <a:bodyPr>
            <a:normAutofit/>
          </a:bodyPr>
          <a:lstStyle/>
          <a:p>
            <a:r>
              <a:rPr lang="en-GB" sz="4200" b="1" dirty="0">
                <a:latin typeface="Arial" panose="020B0604020202020204" pitchFamily="34" charset="0"/>
                <a:cs typeface="Arial" panose="020B0604020202020204" pitchFamily="34" charset="0"/>
              </a:rPr>
              <a:t>Slide 4 – Economic and Social Burden</a:t>
            </a:r>
            <a:br>
              <a:rPr lang="en-GB" sz="4200" b="1" dirty="0">
                <a:latin typeface="Arial" panose="020B0604020202020204" pitchFamily="34" charset="0"/>
                <a:cs typeface="Arial" panose="020B0604020202020204" pitchFamily="34" charset="0"/>
              </a:rPr>
            </a:br>
            <a:endParaRPr lang="en-GB" sz="4200" dirty="0">
              <a:latin typeface="Arial" panose="020B0604020202020204" pitchFamily="34" charset="0"/>
              <a:cs typeface="Arial" panose="020B0604020202020204" pitchFamily="34" charset="0"/>
            </a:endParaRP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E794FF9-8CC9-C865-0655-A807DBFAC2D9}"/>
              </a:ext>
            </a:extLst>
          </p:cNvPr>
          <p:cNvGraphicFramePr>
            <a:graphicFrameLocks noGrp="1"/>
          </p:cNvGraphicFramePr>
          <p:nvPr>
            <p:ph idx="1"/>
            <p:extLst>
              <p:ext uri="{D42A27DB-BD31-4B8C-83A1-F6EECF244321}">
                <p14:modId xmlns:p14="http://schemas.microsoft.com/office/powerpoint/2010/main" val="287780994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2549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BFED40-81AF-6616-8EF9-8B68BBF89D18}"/>
            </a:ext>
          </a:extLst>
        </p:cNvPr>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w of samples for medical testing">
            <a:extLst>
              <a:ext uri="{FF2B5EF4-FFF2-40B4-BE49-F238E27FC236}">
                <a16:creationId xmlns:a16="http://schemas.microsoft.com/office/drawing/2014/main" id="{1FED4828-27C4-7060-4DE3-A6E2D4C5FB37}"/>
              </a:ext>
            </a:extLst>
          </p:cNvPr>
          <p:cNvPicPr>
            <a:picLocks noChangeAspect="1"/>
          </p:cNvPicPr>
          <p:nvPr/>
        </p:nvPicPr>
        <p:blipFill>
          <a:blip r:embed="rId2"/>
          <a:srcRect b="5436"/>
          <a:stretch>
            <a:fillRect/>
          </a:stretch>
        </p:blipFill>
        <p:spPr>
          <a:xfrm>
            <a:off x="2522356" y="10"/>
            <a:ext cx="9669642" cy="6857990"/>
          </a:xfrm>
          <a:prstGeom prst="rect">
            <a:avLst/>
          </a:prstGeom>
        </p:spPr>
      </p:pic>
      <p:sp>
        <p:nvSpPr>
          <p:cNvPr id="33" name="Rectangle 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AAA5AB-A543-CE06-2DB1-8594D192304D}"/>
              </a:ext>
            </a:extLst>
          </p:cNvPr>
          <p:cNvSpPr>
            <a:spLocks noGrp="1"/>
          </p:cNvSpPr>
          <p:nvPr>
            <p:ph type="title"/>
          </p:nvPr>
        </p:nvSpPr>
        <p:spPr>
          <a:xfrm>
            <a:off x="173418" y="365125"/>
            <a:ext cx="6324918" cy="1899912"/>
          </a:xfrm>
        </p:spPr>
        <p:txBody>
          <a:bodyPr>
            <a:normAutofit/>
          </a:bodyPr>
          <a:lstStyle/>
          <a:p>
            <a:r>
              <a:rPr lang="en-GB" sz="3100" b="1" dirty="0">
                <a:latin typeface="Arial" panose="020B0604020202020204" pitchFamily="34" charset="0"/>
                <a:cs typeface="Arial" panose="020B0604020202020204" pitchFamily="34" charset="0"/>
              </a:rPr>
              <a:t>Slide 5 – Diagnosis and Initial Assessment</a:t>
            </a:r>
            <a:br>
              <a:rPr lang="en-GB" sz="3100" b="1" dirty="0"/>
            </a:br>
            <a:endParaRPr lang="en-GB" sz="3100" dirty="0"/>
          </a:p>
        </p:txBody>
      </p:sp>
      <p:sp>
        <p:nvSpPr>
          <p:cNvPr id="3" name="Content Placeholder 2">
            <a:extLst>
              <a:ext uri="{FF2B5EF4-FFF2-40B4-BE49-F238E27FC236}">
                <a16:creationId xmlns:a16="http://schemas.microsoft.com/office/drawing/2014/main" id="{15B614F0-6EE3-8D23-44CF-CBB24547A06A}"/>
              </a:ext>
            </a:extLst>
          </p:cNvPr>
          <p:cNvSpPr>
            <a:spLocks noGrp="1"/>
          </p:cNvSpPr>
          <p:nvPr>
            <p:ph idx="1"/>
          </p:nvPr>
        </p:nvSpPr>
        <p:spPr>
          <a:xfrm>
            <a:off x="173421" y="2265037"/>
            <a:ext cx="7031419" cy="3742762"/>
          </a:xfrm>
        </p:spPr>
        <p:txBody>
          <a:bodyPr>
            <a:normAutofit/>
          </a:bodyPr>
          <a:lstStyle/>
          <a:p>
            <a:pPr marL="0" lvl="0" indent="0">
              <a:buNone/>
            </a:pPr>
            <a:r>
              <a:rPr lang="en-GB" sz="1900" dirty="0">
                <a:latin typeface="Arial" panose="020B0604020202020204" pitchFamily="34" charset="0"/>
                <a:cs typeface="Arial" panose="020B0604020202020204" pitchFamily="34" charset="0"/>
              </a:rPr>
              <a:t>• Expanding opt-out testing in emergency rooms (Rachman et al., 2024; UKHSA, 2023)</a:t>
            </a:r>
            <a:endParaRPr lang="en-GB" sz="1900" b="1" dirty="0">
              <a:latin typeface="Arial" panose="020B0604020202020204" pitchFamily="34" charset="0"/>
              <a:cs typeface="Arial" panose="020B0604020202020204" pitchFamily="34" charset="0"/>
            </a:endParaRPr>
          </a:p>
          <a:p>
            <a:pPr marL="0" lvl="0" indent="0">
              <a:buNone/>
            </a:pPr>
            <a:r>
              <a:rPr lang="en-GB" sz="1900" dirty="0">
                <a:latin typeface="Arial" panose="020B0604020202020204" pitchFamily="34" charset="0"/>
                <a:cs typeface="Arial" panose="020B0604020202020204" pitchFamily="34" charset="0"/>
              </a:rPr>
              <a:t>• Baseline studies: CD4 count, viral load, and resistance testing (BHIVA, 2022)</a:t>
            </a:r>
            <a:endParaRPr lang="en-GB" sz="1900" b="1" dirty="0">
              <a:latin typeface="Arial" panose="020B0604020202020204" pitchFamily="34" charset="0"/>
              <a:cs typeface="Arial" panose="020B0604020202020204" pitchFamily="34" charset="0"/>
            </a:endParaRPr>
          </a:p>
          <a:p>
            <a:pPr marL="0" lvl="0" indent="0">
              <a:buNone/>
            </a:pPr>
            <a:r>
              <a:rPr lang="en-GB" sz="1900" dirty="0">
                <a:latin typeface="Arial" panose="020B0604020202020204" pitchFamily="34" charset="0"/>
                <a:cs typeface="Arial" panose="020B0604020202020204" pitchFamily="34" charset="0"/>
              </a:rPr>
              <a:t>• Screening for Co-infections (WHO, 2014)</a:t>
            </a:r>
            <a:endParaRPr lang="en-GB" sz="1900" b="1" dirty="0">
              <a:latin typeface="Arial" panose="020B0604020202020204" pitchFamily="34" charset="0"/>
              <a:cs typeface="Arial" panose="020B0604020202020204" pitchFamily="34" charset="0"/>
            </a:endParaRPr>
          </a:p>
          <a:p>
            <a:pPr marL="0" lvl="0" indent="0">
              <a:buNone/>
            </a:pPr>
            <a:r>
              <a:rPr lang="en-GB" sz="1900" dirty="0">
                <a:latin typeface="Arial" panose="020B0604020202020204" pitchFamily="34" charset="0"/>
                <a:cs typeface="Arial" panose="020B0604020202020204" pitchFamily="34" charset="0"/>
              </a:rPr>
              <a:t>• Early detection minimises morbidity and further transmission (Rodger et al., 2019).</a:t>
            </a:r>
            <a:endParaRPr lang="en-GB" sz="1900" b="1" dirty="0">
              <a:latin typeface="Arial" panose="020B0604020202020204" pitchFamily="34" charset="0"/>
              <a:cs typeface="Arial" panose="020B0604020202020204" pitchFamily="34" charset="0"/>
            </a:endParaRPr>
          </a:p>
          <a:p>
            <a:endParaRPr lang="en-GB" sz="1900" dirty="0"/>
          </a:p>
        </p:txBody>
      </p:sp>
    </p:spTree>
    <p:extLst>
      <p:ext uri="{BB962C8B-B14F-4D97-AF65-F5344CB8AC3E}">
        <p14:creationId xmlns:p14="http://schemas.microsoft.com/office/powerpoint/2010/main" val="1026755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1D327B3-A162-7265-60EE-64B5A8378036}"/>
              </a:ext>
            </a:extLst>
          </p:cNvPr>
          <p:cNvPicPr>
            <a:picLocks noChangeAspect="1"/>
          </p:cNvPicPr>
          <p:nvPr/>
        </p:nvPicPr>
        <p:blipFill>
          <a:blip r:embed="rId2"/>
          <a:srcRect l="7824" r="42234"/>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4C97F-ED85-9BB2-3B4A-B217B7194B25}"/>
              </a:ext>
            </a:extLst>
          </p:cNvPr>
          <p:cNvSpPr>
            <a:spLocks noGrp="1"/>
          </p:cNvSpPr>
          <p:nvPr>
            <p:ph type="title"/>
          </p:nvPr>
        </p:nvSpPr>
        <p:spPr>
          <a:xfrm>
            <a:off x="165828" y="328512"/>
            <a:ext cx="6103025" cy="1628970"/>
          </a:xfrm>
        </p:spPr>
        <p:txBody>
          <a:bodyPr anchor="ctr">
            <a:normAutofit/>
          </a:bodyPr>
          <a:lstStyle/>
          <a:p>
            <a:r>
              <a:rPr lang="en-GB" sz="3700" b="1" dirty="0">
                <a:latin typeface="Arial" panose="020B0604020202020204" pitchFamily="34" charset="0"/>
                <a:cs typeface="Arial" panose="020B0604020202020204" pitchFamily="34" charset="0"/>
              </a:rPr>
              <a:t>Slide 6 – Treatment in the United Kingdom</a:t>
            </a:r>
            <a:br>
              <a:rPr lang="en-GB" sz="3700" b="1" dirty="0"/>
            </a:br>
            <a:endParaRPr lang="en-GB" sz="3700" dirty="0"/>
          </a:p>
        </p:txBody>
      </p:sp>
      <p:sp>
        <p:nvSpPr>
          <p:cNvPr id="3" name="Content Placeholder 2">
            <a:extLst>
              <a:ext uri="{FF2B5EF4-FFF2-40B4-BE49-F238E27FC236}">
                <a16:creationId xmlns:a16="http://schemas.microsoft.com/office/drawing/2014/main" id="{C16EE1D1-6EFF-0008-83B6-2B811AA7908A}"/>
              </a:ext>
            </a:extLst>
          </p:cNvPr>
          <p:cNvSpPr>
            <a:spLocks noGrp="1"/>
          </p:cNvSpPr>
          <p:nvPr>
            <p:ph idx="1"/>
          </p:nvPr>
        </p:nvSpPr>
        <p:spPr>
          <a:xfrm>
            <a:off x="179882" y="2614507"/>
            <a:ext cx="5591331" cy="3914981"/>
          </a:xfrm>
        </p:spPr>
        <p:txBody>
          <a:bodyPr anchor="ctr">
            <a:normAutofit/>
          </a:bodyPr>
          <a:lstStyle/>
          <a:p>
            <a:pPr lvl="0"/>
            <a:r>
              <a:rPr lang="en-GB" sz="1900" dirty="0">
                <a:latin typeface="Arial" panose="020B0604020202020204" pitchFamily="34" charset="0"/>
                <a:cs typeface="Arial" panose="020B0604020202020204" pitchFamily="34" charset="0"/>
              </a:rPr>
              <a:t>INSTI-based regimens are suggested as first-line treatment (BHIVA, 2022).</a:t>
            </a:r>
            <a:endParaRPr lang="en-GB" sz="1900" b="1" dirty="0">
              <a:latin typeface="Arial" panose="020B0604020202020204" pitchFamily="34" charset="0"/>
              <a:cs typeface="Arial" panose="020B0604020202020204" pitchFamily="34" charset="0"/>
            </a:endParaRPr>
          </a:p>
          <a:p>
            <a:pPr lvl="0"/>
            <a:r>
              <a:rPr lang="en-GB" sz="1900" dirty="0">
                <a:latin typeface="Arial" panose="020B0604020202020204" pitchFamily="34" charset="0"/>
                <a:cs typeface="Arial" panose="020B0604020202020204" pitchFamily="34" charset="0"/>
              </a:rPr>
              <a:t>Prompt ART initiation improves clinical outcomes (</a:t>
            </a:r>
            <a:r>
              <a:rPr lang="en-GB" sz="1900" dirty="0" err="1">
                <a:latin typeface="Arial" panose="020B0604020202020204" pitchFamily="34" charset="0"/>
                <a:cs typeface="Arial" panose="020B0604020202020204" pitchFamily="34" charset="0"/>
              </a:rPr>
              <a:t>Maartens</a:t>
            </a:r>
            <a:r>
              <a:rPr lang="en-GB" sz="1900" dirty="0">
                <a:latin typeface="Arial" panose="020B0604020202020204" pitchFamily="34" charset="0"/>
                <a:cs typeface="Arial" panose="020B0604020202020204" pitchFamily="34" charset="0"/>
              </a:rPr>
              <a:t> et al., 2014).</a:t>
            </a:r>
            <a:endParaRPr lang="en-GB" sz="1900" b="1" dirty="0">
              <a:latin typeface="Arial" panose="020B0604020202020204" pitchFamily="34" charset="0"/>
              <a:cs typeface="Arial" panose="020B0604020202020204" pitchFamily="34" charset="0"/>
            </a:endParaRPr>
          </a:p>
          <a:p>
            <a:pPr lvl="0"/>
            <a:r>
              <a:rPr lang="en-GB" sz="1900" dirty="0">
                <a:latin typeface="Arial" panose="020B0604020202020204" pitchFamily="34" charset="0"/>
                <a:cs typeface="Arial" panose="020B0604020202020204" pitchFamily="34" charset="0"/>
              </a:rPr>
              <a:t>Long-acting injectable ART is becoming more commonly used (BHIVA, 2022).</a:t>
            </a:r>
            <a:endParaRPr lang="en-GB" sz="1900" b="1" dirty="0">
              <a:latin typeface="Arial" panose="020B0604020202020204" pitchFamily="34" charset="0"/>
              <a:cs typeface="Arial" panose="020B0604020202020204" pitchFamily="34" charset="0"/>
            </a:endParaRPr>
          </a:p>
          <a:p>
            <a:pPr lvl="0"/>
            <a:r>
              <a:rPr lang="en-GB" sz="1900" dirty="0">
                <a:latin typeface="Arial" panose="020B0604020202020204" pitchFamily="34" charset="0"/>
                <a:cs typeface="Arial" panose="020B0604020202020204" pitchFamily="34" charset="0"/>
              </a:rPr>
              <a:t>Sustained viral suppression precludes transmission (Rodger et al. 2019).</a:t>
            </a:r>
            <a:endParaRPr lang="en-GB" sz="1900" b="1" dirty="0">
              <a:latin typeface="Arial" panose="020B0604020202020204" pitchFamily="34" charset="0"/>
              <a:cs typeface="Arial" panose="020B0604020202020204" pitchFamily="34" charset="0"/>
            </a:endParaRPr>
          </a:p>
          <a:p>
            <a:pPr lvl="0"/>
            <a:r>
              <a:rPr lang="en-GB" sz="1900" dirty="0">
                <a:latin typeface="Arial" panose="020B0604020202020204" pitchFamily="34" charset="0"/>
                <a:cs typeface="Arial" panose="020B0604020202020204" pitchFamily="34" charset="0"/>
              </a:rPr>
              <a:t>HIV redefined as a treatable chronic condition (Deeks et al., 2013).</a:t>
            </a:r>
            <a:endParaRPr lang="en-GB" sz="1900" b="1" dirty="0">
              <a:latin typeface="Arial" panose="020B0604020202020204" pitchFamily="34" charset="0"/>
              <a:cs typeface="Arial" panose="020B0604020202020204" pitchFamily="34" charset="0"/>
            </a:endParaRPr>
          </a:p>
          <a:p>
            <a:endParaRPr lang="en-GB" sz="1900" dirty="0"/>
          </a:p>
        </p:txBody>
      </p:sp>
    </p:spTree>
    <p:extLst>
      <p:ext uri="{BB962C8B-B14F-4D97-AF65-F5344CB8AC3E}">
        <p14:creationId xmlns:p14="http://schemas.microsoft.com/office/powerpoint/2010/main" val="2778126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BB1EB-46F5-B22A-7150-75BB785FF893}"/>
              </a:ext>
            </a:extLst>
          </p:cNvPr>
          <p:cNvSpPr>
            <a:spLocks noGrp="1"/>
          </p:cNvSpPr>
          <p:nvPr>
            <p:ph type="title"/>
          </p:nvPr>
        </p:nvSpPr>
        <p:spPr>
          <a:xfrm>
            <a:off x="0" y="1138036"/>
            <a:ext cx="5961888" cy="1402470"/>
          </a:xfrm>
        </p:spPr>
        <p:txBody>
          <a:bodyPr anchor="t">
            <a:normAutofit/>
          </a:bodyPr>
          <a:lstStyle/>
          <a:p>
            <a:r>
              <a:rPr lang="en-GB" sz="3000" b="1" dirty="0">
                <a:latin typeface="Arial" panose="020B0604020202020204" pitchFamily="34" charset="0"/>
                <a:cs typeface="Arial" panose="020B0604020202020204" pitchFamily="34" charset="0"/>
              </a:rPr>
              <a:t>Slide 7 – Prevention Strategies</a:t>
            </a:r>
            <a:br>
              <a:rPr lang="en-GB" sz="3000" b="1" dirty="0"/>
            </a:br>
            <a:endParaRPr lang="en-GB" sz="3000" dirty="0"/>
          </a:p>
        </p:txBody>
      </p:sp>
      <p:cxnSp>
        <p:nvCxnSpPr>
          <p:cNvPr id="1072" name="Straight Connector 107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026" name="Picture 2" descr="Waverley Care is Scotland's HIV and Hepatitis C charity">
            <a:extLst>
              <a:ext uri="{FF2B5EF4-FFF2-40B4-BE49-F238E27FC236}">
                <a16:creationId xmlns:a16="http://schemas.microsoft.com/office/drawing/2014/main" id="{716DB583-D089-9A22-F306-36821DB794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54" r="1468"/>
          <a:stretch>
            <a:fillRect/>
          </a:stretch>
        </p:blipFill>
        <p:spPr bwMode="auto">
          <a:xfrm>
            <a:off x="5650992" y="10"/>
            <a:ext cx="6541008"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099C2C28-549F-4E85-C783-88C7EF5D0E34}"/>
              </a:ext>
            </a:extLst>
          </p:cNvPr>
          <p:cNvGraphicFramePr>
            <a:graphicFrameLocks noGrp="1"/>
          </p:cNvGraphicFramePr>
          <p:nvPr>
            <p:ph idx="1"/>
            <p:extLst>
              <p:ext uri="{D42A27DB-BD31-4B8C-83A1-F6EECF244321}">
                <p14:modId xmlns:p14="http://schemas.microsoft.com/office/powerpoint/2010/main" val="4227915015"/>
              </p:ext>
            </p:extLst>
          </p:nvPr>
        </p:nvGraphicFramePr>
        <p:xfrm>
          <a:off x="762000" y="2551176"/>
          <a:ext cx="4085665" cy="3591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84C5BDF-EA4D-D62D-E8FF-8D77520BB579}"/>
              </a:ext>
            </a:extLst>
          </p:cNvPr>
          <p:cNvSpPr txBox="1"/>
          <p:nvPr/>
        </p:nvSpPr>
        <p:spPr>
          <a:xfrm>
            <a:off x="5818869" y="6142383"/>
            <a:ext cx="6541007" cy="584775"/>
          </a:xfrm>
          <a:prstGeom prst="rect">
            <a:avLst/>
          </a:prstGeom>
          <a:noFill/>
        </p:spPr>
        <p:txBody>
          <a:bodyPr wrap="square">
            <a:spAutoFit/>
          </a:bodyPr>
          <a:lstStyle/>
          <a:p>
            <a:pPr algn="l">
              <a:buNone/>
            </a:pPr>
            <a:endParaRPr lang="en-GB" sz="1800" b="1" dirty="0">
              <a:solidFill>
                <a:srgbClr val="000000"/>
              </a:solidFill>
              <a:effectLst/>
              <a:latin typeface="Times New Roman" panose="02020603050405020304" pitchFamily="18" charset="0"/>
              <a:ea typeface="Calibri" panose="020F0502020204030204" pitchFamily="34" charset="0"/>
            </a:endParaRPr>
          </a:p>
          <a:p>
            <a:r>
              <a:rPr lang="en-GB" sz="1400" i="1" dirty="0">
                <a:solidFill>
                  <a:srgbClr val="FF0000"/>
                </a:solidFill>
                <a:latin typeface="Arial" panose="020B0604020202020204" pitchFamily="34" charset="0"/>
                <a:cs typeface="Arial" panose="020B0604020202020204" pitchFamily="34" charset="0"/>
              </a:rPr>
              <a:t>Waverley Care is Scotland’s HIV and Hepatitis C charity</a:t>
            </a:r>
            <a:r>
              <a:rPr lang="en-GB" sz="1400" dirty="0">
                <a:solidFill>
                  <a:srgbClr val="FF0000"/>
                </a:solidFill>
                <a:latin typeface="Arial" panose="020B0604020202020204" pitchFamily="34" charset="0"/>
                <a:cs typeface="Arial" panose="020B0604020202020204" pitchFamily="34" charset="0"/>
              </a:rPr>
              <a:t>.(Waverley Care. (n.d.). </a:t>
            </a:r>
            <a:endParaRPr lang="en-GB" sz="1400" b="1"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835925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BE76B1-4C87-2C2F-D466-196B5B8173AB}"/>
            </a:ext>
          </a:extLst>
        </p:cNvPr>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using microscope">
            <a:extLst>
              <a:ext uri="{FF2B5EF4-FFF2-40B4-BE49-F238E27FC236}">
                <a16:creationId xmlns:a16="http://schemas.microsoft.com/office/drawing/2014/main" id="{D8F024F8-EB88-3332-91D9-10826F179F9D}"/>
              </a:ext>
            </a:extLst>
          </p:cNvPr>
          <p:cNvPicPr>
            <a:picLocks noChangeAspect="1"/>
          </p:cNvPicPr>
          <p:nvPr/>
        </p:nvPicPr>
        <p:blipFill>
          <a:blip r:embed="rId2"/>
          <a:srcRect l="6677" r="24234" b="1"/>
          <a:stretch>
            <a:fillRect/>
          </a:stretch>
        </p:blipFill>
        <p:spPr>
          <a:xfrm>
            <a:off x="2522356" y="10"/>
            <a:ext cx="9669642" cy="6857990"/>
          </a:xfrm>
          <a:prstGeom prst="rect">
            <a:avLst/>
          </a:prstGeom>
        </p:spPr>
      </p:pic>
      <p:sp>
        <p:nvSpPr>
          <p:cNvPr id="39" name="Rectangle 3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87B5DE-096C-E365-B32F-4471C7FE634F}"/>
              </a:ext>
            </a:extLst>
          </p:cNvPr>
          <p:cNvSpPr>
            <a:spLocks noGrp="1"/>
          </p:cNvSpPr>
          <p:nvPr>
            <p:ph type="title"/>
          </p:nvPr>
        </p:nvSpPr>
        <p:spPr>
          <a:xfrm>
            <a:off x="299546" y="365125"/>
            <a:ext cx="5138086" cy="1899912"/>
          </a:xfrm>
        </p:spPr>
        <p:txBody>
          <a:bodyPr>
            <a:normAutofit/>
          </a:bodyPr>
          <a:lstStyle/>
          <a:p>
            <a:r>
              <a:rPr lang="en-GB" sz="3100" b="1" dirty="0">
                <a:latin typeface="Arial" panose="020B0604020202020204" pitchFamily="34" charset="0"/>
                <a:cs typeface="Arial" panose="020B0604020202020204" pitchFamily="34" charset="0"/>
              </a:rPr>
              <a:t>Slide 8 – Comorbidities and Ageing</a:t>
            </a:r>
            <a:br>
              <a:rPr lang="en-GB" sz="3100" b="1" dirty="0"/>
            </a:br>
            <a:endParaRPr lang="en-GB" sz="3100" dirty="0"/>
          </a:p>
        </p:txBody>
      </p:sp>
      <p:sp>
        <p:nvSpPr>
          <p:cNvPr id="3" name="Content Placeholder 2">
            <a:extLst>
              <a:ext uri="{FF2B5EF4-FFF2-40B4-BE49-F238E27FC236}">
                <a16:creationId xmlns:a16="http://schemas.microsoft.com/office/drawing/2014/main" id="{8A5EDB1F-B42A-1CFE-5981-E0BEB38B34FC}"/>
              </a:ext>
            </a:extLst>
          </p:cNvPr>
          <p:cNvSpPr>
            <a:spLocks noGrp="1"/>
          </p:cNvSpPr>
          <p:nvPr>
            <p:ph idx="1"/>
          </p:nvPr>
        </p:nvSpPr>
        <p:spPr>
          <a:xfrm>
            <a:off x="299546" y="2434201"/>
            <a:ext cx="5796454" cy="3742762"/>
          </a:xfrm>
        </p:spPr>
        <p:txBody>
          <a:bodyPr>
            <a:normAutofit/>
          </a:bodyPr>
          <a:lstStyle/>
          <a:p>
            <a:pPr marL="0" lvl="0" indent="0">
              <a:buNone/>
            </a:pPr>
            <a:r>
              <a:rPr lang="en-GB" sz="1900" dirty="0">
                <a:latin typeface="Arial" panose="020B0604020202020204" pitchFamily="34" charset="0"/>
                <a:cs typeface="Arial" panose="020B0604020202020204" pitchFamily="34" charset="0"/>
              </a:rPr>
              <a:t>• Chronic inflammation elevates cardiovascular risk (Deeks et al., 2013).</a:t>
            </a:r>
            <a:endParaRPr lang="en-GB" sz="1900" b="1" dirty="0">
              <a:latin typeface="Arial" panose="020B0604020202020204" pitchFamily="34" charset="0"/>
              <a:cs typeface="Arial" panose="020B0604020202020204" pitchFamily="34" charset="0"/>
            </a:endParaRPr>
          </a:p>
          <a:p>
            <a:pPr marL="0" lvl="0" indent="0">
              <a:buNone/>
            </a:pPr>
            <a:r>
              <a:rPr lang="en-GB" sz="1900" dirty="0">
                <a:latin typeface="Arial" panose="020B0604020202020204" pitchFamily="34" charset="0"/>
                <a:cs typeface="Arial" panose="020B0604020202020204" pitchFamily="34" charset="0"/>
              </a:rPr>
              <a:t>• Increased rates of depression and psychological distress (Remien et al., 2019; Gooden et al., 2026).</a:t>
            </a:r>
            <a:endParaRPr lang="en-GB" sz="1900" b="1" dirty="0">
              <a:latin typeface="Arial" panose="020B0604020202020204" pitchFamily="34" charset="0"/>
              <a:cs typeface="Arial" panose="020B0604020202020204" pitchFamily="34" charset="0"/>
            </a:endParaRPr>
          </a:p>
          <a:p>
            <a:pPr marL="0" lvl="0" indent="0">
              <a:buNone/>
            </a:pPr>
            <a:r>
              <a:rPr lang="en-GB" sz="1900" dirty="0">
                <a:latin typeface="Arial" panose="020B0604020202020204" pitchFamily="34" charset="0"/>
                <a:cs typeface="Arial" panose="020B0604020202020204" pitchFamily="34" charset="0"/>
              </a:rPr>
              <a:t>• Polypharmacy concerns in older populations (Deeks et al., 2015).</a:t>
            </a:r>
            <a:endParaRPr lang="en-GB" sz="1900" b="1" dirty="0">
              <a:latin typeface="Arial" panose="020B0604020202020204" pitchFamily="34" charset="0"/>
              <a:cs typeface="Arial" panose="020B0604020202020204" pitchFamily="34" charset="0"/>
            </a:endParaRPr>
          </a:p>
          <a:p>
            <a:pPr marL="0" lvl="0" indent="0">
              <a:buNone/>
            </a:pPr>
            <a:r>
              <a:rPr lang="en-GB" sz="1900" dirty="0">
                <a:latin typeface="Arial" panose="020B0604020202020204" pitchFamily="34" charset="0"/>
                <a:cs typeface="Arial" panose="020B0604020202020204" pitchFamily="34" charset="0"/>
              </a:rPr>
              <a:t>• Demand for integrated primary care psychology positions (Sigler, 2024).</a:t>
            </a:r>
            <a:endParaRPr lang="en-GB" sz="1900" b="1" dirty="0">
              <a:latin typeface="Arial" panose="020B0604020202020204" pitchFamily="34" charset="0"/>
              <a:cs typeface="Arial" panose="020B0604020202020204" pitchFamily="34" charset="0"/>
            </a:endParaRPr>
          </a:p>
          <a:p>
            <a:endParaRPr lang="en-GB" sz="1900" dirty="0"/>
          </a:p>
        </p:txBody>
      </p:sp>
    </p:spTree>
    <p:extLst>
      <p:ext uri="{BB962C8B-B14F-4D97-AF65-F5344CB8AC3E}">
        <p14:creationId xmlns:p14="http://schemas.microsoft.com/office/powerpoint/2010/main" val="231239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F31BD8-B820-FDF4-B5FA-1D5812D9A597}"/>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EBB4A-A7FB-ACC8-D874-8FBCF064F8CA}"/>
              </a:ext>
            </a:extLst>
          </p:cNvPr>
          <p:cNvSpPr>
            <a:spLocks noGrp="1"/>
          </p:cNvSpPr>
          <p:nvPr>
            <p:ph type="title"/>
          </p:nvPr>
        </p:nvSpPr>
        <p:spPr>
          <a:xfrm>
            <a:off x="572493" y="238539"/>
            <a:ext cx="11018520" cy="1434415"/>
          </a:xfrm>
        </p:spPr>
        <p:txBody>
          <a:bodyPr anchor="b">
            <a:normAutofit/>
          </a:bodyPr>
          <a:lstStyle/>
          <a:p>
            <a:r>
              <a:rPr lang="en-GB" sz="4600" b="1" dirty="0">
                <a:latin typeface="Arial" panose="020B0604020202020204" pitchFamily="34" charset="0"/>
                <a:cs typeface="Arial" panose="020B0604020202020204" pitchFamily="34" charset="0"/>
              </a:rPr>
              <a:t>Slide 9 – Management Frameworks</a:t>
            </a:r>
            <a:br>
              <a:rPr lang="en-GB" sz="4600" b="1" dirty="0"/>
            </a:br>
            <a:endParaRPr lang="en-GB" sz="4600" dirty="0"/>
          </a:p>
        </p:txBody>
      </p:sp>
      <p:sp>
        <p:nvSpPr>
          <p:cNvPr id="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building with columns and text&#10;&#10;AI-generated content may be incorrect.">
            <a:extLst>
              <a:ext uri="{FF2B5EF4-FFF2-40B4-BE49-F238E27FC236}">
                <a16:creationId xmlns:a16="http://schemas.microsoft.com/office/drawing/2014/main" id="{D4C8B518-EDA8-52DF-FD7F-88DDD551E5C4}"/>
              </a:ext>
            </a:extLst>
          </p:cNvPr>
          <p:cNvPicPr>
            <a:picLocks noChangeAspect="1"/>
          </p:cNvPicPr>
          <p:nvPr/>
        </p:nvPicPr>
        <p:blipFill>
          <a:blip r:embed="rId2" cstate="print">
            <a:extLst>
              <a:ext uri="{28A0092B-C50C-407E-A947-70E740481C1C}">
                <a14:useLocalDpi xmlns:a14="http://schemas.microsoft.com/office/drawing/2010/main" val="0"/>
              </a:ext>
            </a:extLst>
          </a:blip>
          <a:srcRect l="9780" r="9407"/>
          <a:stretch>
            <a:fillRect/>
          </a:stretch>
        </p:blipFill>
        <p:spPr>
          <a:xfrm>
            <a:off x="7675658" y="2093976"/>
            <a:ext cx="3941064" cy="4254482"/>
          </a:xfrm>
          <a:prstGeom prst="rect">
            <a:avLst/>
          </a:prstGeom>
        </p:spPr>
      </p:pic>
      <p:graphicFrame>
        <p:nvGraphicFramePr>
          <p:cNvPr id="5" name="Content Placeholder 2">
            <a:extLst>
              <a:ext uri="{FF2B5EF4-FFF2-40B4-BE49-F238E27FC236}">
                <a16:creationId xmlns:a16="http://schemas.microsoft.com/office/drawing/2014/main" id="{F29CAD8D-1996-F97B-9E42-F0D3D4A76EF5}"/>
              </a:ext>
            </a:extLst>
          </p:cNvPr>
          <p:cNvGraphicFramePr>
            <a:graphicFrameLocks noGrp="1"/>
          </p:cNvGraphicFramePr>
          <p:nvPr>
            <p:ph idx="1"/>
            <p:extLst>
              <p:ext uri="{D42A27DB-BD31-4B8C-83A1-F6EECF244321}">
                <p14:modId xmlns:p14="http://schemas.microsoft.com/office/powerpoint/2010/main" val="800615324"/>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E365E705-FEF5-85DC-0CC9-86179BC8E52D}"/>
              </a:ext>
            </a:extLst>
          </p:cNvPr>
          <p:cNvSpPr txBox="1"/>
          <p:nvPr/>
        </p:nvSpPr>
        <p:spPr>
          <a:xfrm>
            <a:off x="6595563" y="6262130"/>
            <a:ext cx="5593389" cy="400110"/>
          </a:xfrm>
          <a:prstGeom prst="rect">
            <a:avLst/>
          </a:prstGeom>
          <a:noFill/>
        </p:spPr>
        <p:txBody>
          <a:bodyPr wrap="square">
            <a:spAutoFit/>
          </a:bodyPr>
          <a:lstStyle/>
          <a:p>
            <a:pPr algn="ctr"/>
            <a:r>
              <a:rPr lang="en-GB" sz="1000" b="0" dirty="0">
                <a:solidFill>
                  <a:srgbClr val="FF0000"/>
                </a:solidFill>
                <a:effectLst/>
                <a:latin typeface="Arial" panose="020B0604020202020204" pitchFamily="34" charset="0"/>
                <a:ea typeface="Times New Roman" panose="02020603050405020304" pitchFamily="18" charset="0"/>
              </a:rPr>
              <a:t>Delivering better services for people with long-term conditions," was published by </a:t>
            </a:r>
            <a:r>
              <a:rPr lang="en-GB" sz="1000" dirty="0">
                <a:solidFill>
                  <a:srgbClr val="FF0000"/>
                </a:solidFill>
                <a:latin typeface="Arial" panose="020B0604020202020204" pitchFamily="34" charset="0"/>
                <a:ea typeface="Times New Roman" panose="02020603050405020304" pitchFamily="18" charset="0"/>
              </a:rPr>
              <a:t>Dixon and Roberts</a:t>
            </a:r>
            <a:r>
              <a:rPr lang="en-GB" sz="1000" b="0" dirty="0">
                <a:solidFill>
                  <a:srgbClr val="FF0000"/>
                </a:solidFill>
                <a:effectLst/>
                <a:latin typeface="Arial" panose="020B0604020202020204" pitchFamily="34" charset="0"/>
                <a:ea typeface="Times New Roman" panose="02020603050405020304" pitchFamily="18" charset="0"/>
              </a:rPr>
              <a:t> in 2013. </a:t>
            </a:r>
            <a:r>
              <a:rPr lang="en-GB" sz="1000" dirty="0">
                <a:solidFill>
                  <a:srgbClr val="FF0000"/>
                </a:solidFill>
                <a:effectLst/>
              </a:rPr>
              <a:t> </a:t>
            </a:r>
            <a:endParaRPr lang="en-GB" sz="1000" dirty="0">
              <a:solidFill>
                <a:srgbClr val="FF0000"/>
              </a:solidFill>
            </a:endParaRPr>
          </a:p>
        </p:txBody>
      </p:sp>
    </p:spTree>
    <p:extLst>
      <p:ext uri="{BB962C8B-B14F-4D97-AF65-F5344CB8AC3E}">
        <p14:creationId xmlns:p14="http://schemas.microsoft.com/office/powerpoint/2010/main" val="3775607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B75A4A0-FDCB-0EDC-DB87-4B339FA72712}"/>
            </a:ext>
          </a:extLst>
        </p:cNvPr>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A5A071-6909-497E-6403-76D7462E5091}"/>
              </a:ext>
            </a:extLst>
          </p:cNvPr>
          <p:cNvSpPr>
            <a:spLocks noGrp="1"/>
          </p:cNvSpPr>
          <p:nvPr>
            <p:ph type="title"/>
          </p:nvPr>
        </p:nvSpPr>
        <p:spPr>
          <a:xfrm>
            <a:off x="1371597" y="348865"/>
            <a:ext cx="10044023" cy="877729"/>
          </a:xfrm>
        </p:spPr>
        <p:txBody>
          <a:bodyPr anchor="ctr">
            <a:normAutofit/>
          </a:bodyPr>
          <a:lstStyle/>
          <a:p>
            <a:r>
              <a:rPr lang="en-GB" sz="2800" b="1" dirty="0">
                <a:solidFill>
                  <a:srgbClr val="FFFFFF"/>
                </a:solidFill>
                <a:latin typeface="Arial" panose="020B0604020202020204" pitchFamily="34" charset="0"/>
                <a:cs typeface="Arial" panose="020B0604020202020204" pitchFamily="34" charset="0"/>
              </a:rPr>
              <a:t>Slide 10 – Co-productive Care: Skills and Values</a:t>
            </a:r>
            <a:br>
              <a:rPr lang="en-GB" sz="2800" b="1" dirty="0">
                <a:solidFill>
                  <a:srgbClr val="FFFFFF"/>
                </a:solidFill>
              </a:rPr>
            </a:br>
            <a:endParaRPr lang="en-GB" sz="2800" dirty="0">
              <a:solidFill>
                <a:srgbClr val="FFFFFF"/>
              </a:solidFill>
            </a:endParaRPr>
          </a:p>
        </p:txBody>
      </p:sp>
      <p:graphicFrame>
        <p:nvGraphicFramePr>
          <p:cNvPr id="5" name="Content Placeholder 2">
            <a:extLst>
              <a:ext uri="{FF2B5EF4-FFF2-40B4-BE49-F238E27FC236}">
                <a16:creationId xmlns:a16="http://schemas.microsoft.com/office/drawing/2014/main" id="{A6D764A0-B0C6-87BC-99C8-634829BD576B}"/>
              </a:ext>
            </a:extLst>
          </p:cNvPr>
          <p:cNvGraphicFramePr>
            <a:graphicFrameLocks noGrp="1"/>
          </p:cNvGraphicFramePr>
          <p:nvPr>
            <p:ph idx="1"/>
            <p:extLst>
              <p:ext uri="{D42A27DB-BD31-4B8C-83A1-F6EECF244321}">
                <p14:modId xmlns:p14="http://schemas.microsoft.com/office/powerpoint/2010/main" val="60822353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4902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AC97E34-71C6-1B05-8EC8-A32EB7F6ACD9}"/>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lecular structure and periodic table on a desk">
            <a:extLst>
              <a:ext uri="{FF2B5EF4-FFF2-40B4-BE49-F238E27FC236}">
                <a16:creationId xmlns:a16="http://schemas.microsoft.com/office/drawing/2014/main" id="{17BE7953-2AF9-63C2-5CBE-1E34530B4ABD}"/>
              </a:ext>
            </a:extLst>
          </p:cNvPr>
          <p:cNvPicPr>
            <a:picLocks noChangeAspect="1"/>
          </p:cNvPicPr>
          <p:nvPr/>
        </p:nvPicPr>
        <p:blipFill>
          <a:blip r:embed="rId3"/>
          <a:srcRect l="6913" r="40428"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26D1EC-AACC-D591-8F6D-0715323BAACE}"/>
              </a:ext>
            </a:extLst>
          </p:cNvPr>
          <p:cNvSpPr>
            <a:spLocks noGrp="1"/>
          </p:cNvSpPr>
          <p:nvPr>
            <p:ph type="title"/>
          </p:nvPr>
        </p:nvSpPr>
        <p:spPr>
          <a:xfrm>
            <a:off x="6115317" y="405685"/>
            <a:ext cx="5464968" cy="1559301"/>
          </a:xfrm>
        </p:spPr>
        <p:txBody>
          <a:bodyPr>
            <a:normAutofit/>
          </a:bodyPr>
          <a:lstStyle/>
          <a:p>
            <a:r>
              <a:rPr lang="en-GB" sz="3400" b="1" dirty="0">
                <a:latin typeface="Arial" panose="020B0604020202020204" pitchFamily="34" charset="0"/>
                <a:cs typeface="Arial" panose="020B0604020202020204" pitchFamily="34" charset="0"/>
              </a:rPr>
              <a:t>Slide 11 – Applying the Personalised Care Model</a:t>
            </a:r>
            <a:br>
              <a:rPr lang="en-GB" sz="3400" b="1" dirty="0"/>
            </a:br>
            <a:endParaRPr lang="en-GB" sz="3400" dirty="0"/>
          </a:p>
        </p:txBody>
      </p:sp>
      <p:sp>
        <p:nvSpPr>
          <p:cNvPr id="3" name="Content Placeholder 2">
            <a:extLst>
              <a:ext uri="{FF2B5EF4-FFF2-40B4-BE49-F238E27FC236}">
                <a16:creationId xmlns:a16="http://schemas.microsoft.com/office/drawing/2014/main" id="{6981E483-BFDD-2241-0FC2-0ABA1EBBCA43}"/>
              </a:ext>
            </a:extLst>
          </p:cNvPr>
          <p:cNvSpPr>
            <a:spLocks noGrp="1"/>
          </p:cNvSpPr>
          <p:nvPr>
            <p:ph idx="1"/>
          </p:nvPr>
        </p:nvSpPr>
        <p:spPr>
          <a:xfrm>
            <a:off x="5612524" y="2743200"/>
            <a:ext cx="6258909" cy="3496878"/>
          </a:xfrm>
        </p:spPr>
        <p:txBody>
          <a:bodyPr anchor="ctr">
            <a:normAutofit/>
          </a:bodyPr>
          <a:lstStyle/>
          <a:p>
            <a:pPr marL="0" indent="0">
              <a:buNone/>
            </a:pPr>
            <a:r>
              <a:rPr lang="en-GB" sz="1700" dirty="0">
                <a:latin typeface="Arial" panose="020B0604020202020204" pitchFamily="34" charset="0"/>
                <a:cs typeface="Arial" panose="020B0604020202020204" pitchFamily="34" charset="0"/>
              </a:rPr>
              <a:t>There are six components to HIV management:</a:t>
            </a:r>
            <a:endParaRPr lang="en-GB" sz="1700" b="1"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 Joint decision-making (Coulter et al., 2013).</a:t>
            </a:r>
            <a:endParaRPr lang="en-GB" sz="1700" b="1"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 Personalised care planning (BHIVA, 2022).</a:t>
            </a:r>
            <a:endParaRPr lang="en-GB" sz="1700" b="1"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 Enabled self-management (WHO, 2002).</a:t>
            </a:r>
            <a:endParaRPr lang="en-GB" sz="1700" b="1"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 Social prescribing for psychological needs (NHS England, 2022)</a:t>
            </a:r>
            <a:endParaRPr lang="en-GB" sz="1700" b="1"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 Choice and control over ART choices (BHIVA, 2022)</a:t>
            </a:r>
            <a:endParaRPr lang="en-GB" sz="1700" b="1"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 Enabling methods for marginalised communities (UNAIDS, 2023).</a:t>
            </a:r>
            <a:endParaRPr lang="en-GB" sz="1700" b="1" dirty="0">
              <a:latin typeface="Arial" panose="020B0604020202020204" pitchFamily="34" charset="0"/>
              <a:cs typeface="Arial" panose="020B0604020202020204" pitchFamily="34" charset="0"/>
            </a:endParaRPr>
          </a:p>
          <a:p>
            <a:endParaRPr lang="en-GB" sz="1700" dirty="0"/>
          </a:p>
        </p:txBody>
      </p:sp>
    </p:spTree>
    <p:extLst>
      <p:ext uri="{BB962C8B-B14F-4D97-AF65-F5344CB8AC3E}">
        <p14:creationId xmlns:p14="http://schemas.microsoft.com/office/powerpoint/2010/main" val="37917611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F7657B19-774A-71AD-B69F-A00DE9CEE57B}"/>
              </a:ext>
            </a:extLst>
          </p:cNvPr>
          <p:cNvPicPr>
            <a:picLocks noChangeAspect="1"/>
          </p:cNvPicPr>
          <p:nvPr/>
        </p:nvPicPr>
        <p:blipFill>
          <a:blip r:embed="rId2"/>
          <a:srcRect b="15730"/>
          <a:stretch>
            <a:fillRect/>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941AF1-9640-B3EA-3706-B63013D1503D}"/>
              </a:ext>
            </a:extLst>
          </p:cNvPr>
          <p:cNvSpPr>
            <a:spLocks noGrp="1"/>
          </p:cNvSpPr>
          <p:nvPr>
            <p:ph type="title"/>
          </p:nvPr>
        </p:nvSpPr>
        <p:spPr>
          <a:xfrm>
            <a:off x="838200" y="365125"/>
            <a:ext cx="10515600" cy="1325563"/>
          </a:xfrm>
        </p:spPr>
        <p:txBody>
          <a:bodyPr>
            <a:normAutofit/>
          </a:bodyPr>
          <a:lstStyle/>
          <a:p>
            <a:r>
              <a:rPr lang="en-GB" b="1" dirty="0"/>
              <a:t>Slide 12 – Critical Conclusion</a:t>
            </a:r>
            <a:br>
              <a:rPr lang="en-GB" b="1" dirty="0"/>
            </a:br>
            <a:endParaRPr lang="en-GB" dirty="0"/>
          </a:p>
        </p:txBody>
      </p:sp>
      <p:graphicFrame>
        <p:nvGraphicFramePr>
          <p:cNvPr id="5" name="Content Placeholder 2">
            <a:extLst>
              <a:ext uri="{FF2B5EF4-FFF2-40B4-BE49-F238E27FC236}">
                <a16:creationId xmlns:a16="http://schemas.microsoft.com/office/drawing/2014/main" id="{45436FD7-1FD6-C5B6-7D82-6B3384983A3A}"/>
              </a:ext>
            </a:extLst>
          </p:cNvPr>
          <p:cNvGraphicFramePr>
            <a:graphicFrameLocks noGrp="1"/>
          </p:cNvGraphicFramePr>
          <p:nvPr>
            <p:ph idx="1"/>
            <p:extLst>
              <p:ext uri="{D42A27DB-BD31-4B8C-83A1-F6EECF244321}">
                <p14:modId xmlns:p14="http://schemas.microsoft.com/office/powerpoint/2010/main" val="208764165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0688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60707-180F-6F6B-8D3B-9C00903BB428}"/>
              </a:ext>
            </a:extLst>
          </p:cNvPr>
          <p:cNvSpPr>
            <a:spLocks noGrp="1"/>
          </p:cNvSpPr>
          <p:nvPr>
            <p:ph type="title"/>
          </p:nvPr>
        </p:nvSpPr>
        <p:spPr>
          <a:xfrm>
            <a:off x="838200" y="230215"/>
            <a:ext cx="10515600" cy="662744"/>
          </a:xfrm>
        </p:spPr>
        <p:txBody>
          <a:bodyPr>
            <a:normAutofit fontScale="90000"/>
          </a:bodyPr>
          <a:lstStyle/>
          <a:p>
            <a:r>
              <a:rPr lang="en-GB" dirty="0"/>
              <a:t>References </a:t>
            </a:r>
          </a:p>
        </p:txBody>
      </p:sp>
      <p:sp>
        <p:nvSpPr>
          <p:cNvPr id="4" name="TextBox 3">
            <a:extLst>
              <a:ext uri="{FF2B5EF4-FFF2-40B4-BE49-F238E27FC236}">
                <a16:creationId xmlns:a16="http://schemas.microsoft.com/office/drawing/2014/main" id="{D146BB7C-72E8-50C5-F2DB-F4C3C42FD9F1}"/>
              </a:ext>
            </a:extLst>
          </p:cNvPr>
          <p:cNvSpPr txBox="1"/>
          <p:nvPr/>
        </p:nvSpPr>
        <p:spPr>
          <a:xfrm>
            <a:off x="104931" y="1045229"/>
            <a:ext cx="12087069" cy="5909310"/>
          </a:xfrm>
          <a:prstGeom prst="rect">
            <a:avLst/>
          </a:prstGeom>
          <a:noFill/>
        </p:spPr>
        <p:txBody>
          <a:bodyPr wrap="square">
            <a:spAutoFit/>
          </a:bodyPr>
          <a:lstStyle/>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BHIVA (2022) BHIVA guidelines for the treatment of HIV-1-positive adults. Available at:</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https://www.bhiva.org/HIV-1-treatment-guidelines</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05 March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Brown, A.E. et al. (2017) ‘Fall in new HIV diagnoses among MSM’, Eurosurveillance, 22(25), p.30553.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https://doi.org/10.2807/1560-7917.ES.2017.22.25.30553</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Buck, D. (2022) ‘Local government public health funding’, The King’s Fund.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https://www.kingsfund.org.uk/insight-and-analysis/blogs/local-government-public-health</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funding (Accessed: 05 March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Coulter, A., Roberts, S. and Dixon, A. (2013) Delivering better services for people with long-term conditions: building the house of care. London: The King’s Fund.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https://www.kingsfund.org.uk/publications/delivering-better-services-people-long-term-conditions</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05 March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Deeks, S.G., Lewin, S.R. and Havlir, D.V. (2013) ‘The end of AIDS’, The Lancet, 382(9903), pp.1525–1533.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https://doi.org/10.1016/S0140-6736(13)61809-7</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Deeks, S.G., Overbaugh, J., Phillips, A. and Buchbinder, S. (2015) ‘HIV infection’, Nature Reviews Disease Primers, 1, 15035.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https://doi.org/10.1038/nrdp.2015.35</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Department of Health and Social Care (2021) Towards zero: HIV Action Plan 2022–2025.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https://www.gov.uk/government/publications/towards-zero-the-hiv-action-plan-for-england-2022-to-2025</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05  March 2026).</a:t>
            </a:r>
          </a:p>
          <a:p>
            <a:pPr algn="l">
              <a:buNone/>
            </a:pPr>
            <a:endParaRPr lang="en-GB" sz="1000" dirty="0">
              <a:solidFill>
                <a:srgbClr val="000000"/>
              </a:solidFill>
              <a:latin typeface="Arial" panose="020B0604020202020204" pitchFamily="34" charset="0"/>
              <a:ea typeface="Calibri" panose="020F050202020403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Dixon, A. and Roberts, S. (2013). </a:t>
            </a:r>
            <a:r>
              <a:rPr lang="en-GB" sz="1000" i="1" dirty="0">
                <a:latin typeface="Arial" panose="020B0604020202020204" pitchFamily="34" charset="0"/>
                <a:cs typeface="Arial" panose="020B0604020202020204" pitchFamily="34" charset="0"/>
              </a:rPr>
              <a:t>Delivering better services for people with long-term conditions</a:t>
            </a:r>
            <a:r>
              <a:rPr lang="en-GB" sz="1000" dirty="0">
                <a:latin typeface="Arial" panose="020B0604020202020204" pitchFamily="34" charset="0"/>
                <a:cs typeface="Arial" panose="020B0604020202020204" pitchFamily="34" charset="0"/>
              </a:rPr>
              <a:t>. [online] The King’s Fund. Available at: https://</a:t>
            </a:r>
            <a:r>
              <a:rPr lang="en-GB" sz="1000" dirty="0" err="1">
                <a:latin typeface="Arial" panose="020B0604020202020204" pitchFamily="34" charset="0"/>
                <a:cs typeface="Arial" panose="020B0604020202020204" pitchFamily="34" charset="0"/>
              </a:rPr>
              <a:t>www.kingsfund.org.uk</a:t>
            </a:r>
            <a:r>
              <a:rPr lang="en-GB" sz="1000" dirty="0">
                <a:latin typeface="Arial" panose="020B0604020202020204" pitchFamily="34" charset="0"/>
                <a:cs typeface="Arial" panose="020B0604020202020204" pitchFamily="34" charset="0"/>
              </a:rPr>
              <a:t>/insight-and-analysis/reports/better-services-people-long-term-conditions [Accessed 5 Mar.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Ehrenkranz, P. et al. (2021) ‘The revolving door of HIV care’, </a:t>
            </a:r>
            <a:r>
              <a:rPr lang="en-GB" sz="10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PLoS</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Medicine, 18(5), e1003651.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https://doi.org/10.1371/journal.pmed.1003651</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Ford, N. et al. (2014) ‘Adherence to HIV postexposure prophylaxis’, AIDS, 28(18), pp.2721–2727.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https://doi.org/10.1097/QAD.0000000000000504</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Frank, T.D. et al. (2019) ‘Global incidence and prevalence of HIV’, The Lancet HIV, 6(12), pp.e831–e859.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1"/>
              </a:rPr>
              <a:t>https://doi.org/10.1016/S2352-3018(19)30196-1</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GBD 2019 HIV Collaborators (2021) ‘Global HIV incidence and mortality’, The Lancet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HIV, 8(10), pp.e633–e651.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2"/>
              </a:rPr>
              <a:t>https://doi.org/10.1016/S2352-3018(21)00152-1</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Gooden, T.E. et al. (2026) ‘Psychological distress among people living with HIV’, BMC Psychology, 14(1), 89.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3"/>
              </a:rPr>
              <a:t>https://doi.org/10.1186/s40359-026-XXXXX</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Holmes, K.K., Levine, R. and Weaver, M. (2004) ‘Effectiveness of condoms’, Bulletin of the World Health Organization, 82(6), pp.454–461.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4"/>
              </a:rPr>
              <a:t>https://www.who.int/bulletin/volumes/82/6/454.pdf</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06 March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Maartens</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 </a:t>
            </a:r>
            <a:r>
              <a:rPr lang="en-GB" sz="10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Celum</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and Lewin, S.R. (2014) ‘HIV infection: epidemiology and treatment’, The Lancet, 384(9939), pp.258–271.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5"/>
              </a:rPr>
              <a:t>https://doi.org/10.1016/S0140-6736(14)60164-1</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8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93759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8531B3-31D4-3485-CE8B-56956F8186A0}"/>
              </a:ext>
            </a:extLst>
          </p:cNvPr>
          <p:cNvSpPr txBox="1"/>
          <p:nvPr/>
        </p:nvSpPr>
        <p:spPr>
          <a:xfrm>
            <a:off x="0" y="374982"/>
            <a:ext cx="11947161" cy="5324535"/>
          </a:xfrm>
          <a:prstGeom prst="rect">
            <a:avLst/>
          </a:prstGeom>
          <a:noFill/>
        </p:spPr>
        <p:txBody>
          <a:bodyPr wrap="square">
            <a:spAutoFit/>
          </a:bodyPr>
          <a:lstStyle/>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McCormack, S. et al. (2016) ‘Pre-exposure prophylaxis (PROUD study)’, The Lancet, 387(10013), pp.53–60.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https://doi.org/10.1016/S0140-6736(15)00056-2</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(2019) The NHS Long Term Plan.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https://www.longtermplan.nhs.uk</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06 March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NHS England (2022) Integrated Care Systems framework.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https://www.england.nhs.uk/integratedcare</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07 March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NICE (2022) HIV testing: increasing uptake among people who may have undiagnosed HIV.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https://www.nice.org.uk/guidance/ng60</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08 March 2026). </a:t>
            </a:r>
          </a:p>
          <a:p>
            <a:pPr algn="l">
              <a:buNone/>
            </a:pPr>
            <a:endPar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1000" dirty="0">
                <a:latin typeface="Arial" panose="020B0604020202020204" pitchFamily="34" charset="0"/>
                <a:cs typeface="Arial" panose="020B0604020202020204" pitchFamily="34" charset="0"/>
              </a:rPr>
              <a:t>Omollo, K. (2017). </a:t>
            </a:r>
            <a:r>
              <a:rPr lang="en-GB" sz="1000" i="1" dirty="0">
                <a:latin typeface="Arial" panose="020B0604020202020204" pitchFamily="34" charset="0"/>
                <a:cs typeface="Arial" panose="020B0604020202020204" pitchFamily="34" charset="0"/>
              </a:rPr>
              <a:t>CD161+CD4+ T Cells Depleted at the Cervix during HIV Infection | Immunopaedia</a:t>
            </a:r>
            <a:r>
              <a:rPr lang="en-GB" sz="1000" dirty="0">
                <a:latin typeface="Arial" panose="020B0604020202020204" pitchFamily="34" charset="0"/>
                <a:cs typeface="Arial" panose="020B0604020202020204" pitchFamily="34" charset="0"/>
              </a:rPr>
              <a:t>. [online] Immunopaedia | Advancing global immunology education. Available at: https://</a:t>
            </a:r>
            <a:r>
              <a:rPr lang="en-GB" sz="1000" dirty="0" err="1">
                <a:latin typeface="Arial" panose="020B0604020202020204" pitchFamily="34" charset="0"/>
                <a:cs typeface="Arial" panose="020B0604020202020204" pitchFamily="34" charset="0"/>
              </a:rPr>
              <a:t>www.immunopaedia.org.za</a:t>
            </a:r>
            <a:r>
              <a:rPr lang="en-GB" sz="1000" dirty="0">
                <a:latin typeface="Arial" panose="020B0604020202020204" pitchFamily="34" charset="0"/>
                <a:cs typeface="Arial" panose="020B0604020202020204" pitchFamily="34" charset="0"/>
              </a:rPr>
              <a:t>/breaking-news/2017-articles/cd161cd4-t-cells-depleted-at-the-cervix-during-hiv-infection/  Accessed 6 Mar.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Rachman, R. et al. (2024) ‘Opt-out HIV screening in emergency departments’, Journal of Clinical Virology, 175, 105735.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https://doi.org/10.1016/j.jcv.2024.105735</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Remien, R.H. et al. (2019) ‘Mental health and HIV/AIDS’, AIDS, 33(9), pp.1411–1420.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https://doi.org/10.1097/QAD.0000000000002227</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Rodger, A.J. et al. (2019) ‘Risk of HIV transmission (PARTNER study)’, The Lancet, 393(10189), pp.2428–2438.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https://doi.org/10.1016/S0140-6736(19)30418-0</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Rodger, A., Phillips, A. and Lundgren, J. (2011) ‘Prevention with ART’, New England Journal of Medicine, 365(20), pp.1934–1935.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https://doi.org/10.1056/NEJMc1113648</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Stone, L. (2019) ‘The perfect PARTNER’, Nature Reviews Urology, 16(7), pp.387–387.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1"/>
              </a:rPr>
              <a:t>https://doi.org/10.1038/s41585-019-0209-6</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King’s Fund (2022) Public health funding and the NHS.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2"/>
              </a:rPr>
              <a:t>https://www.kingsfund.org.uk</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08 March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UK Health Security Agency (2023) HIV in the United Kingdom: 2023 report.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3"/>
              </a:rPr>
              <a:t>https://www.gov.uk/government/publications/hiv-in-the-united-kingdom</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09 March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UNAIDS (2023) Global HIV &amp; AIDS statistics — fact sheet.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4"/>
              </a:rPr>
              <a:t>https://www.unaids.org/en/resources/fact-sheet</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09 March 2026).</a:t>
            </a:r>
          </a:p>
          <a:p>
            <a:endParaRPr lang="en-GB" sz="1000" b="1" dirty="0">
              <a:solidFill>
                <a:srgbClr val="000000"/>
              </a:solidFill>
              <a:latin typeface="Arial" panose="020B0604020202020204" pitchFamily="34" charset="0"/>
              <a:ea typeface="Calibri" panose="020F050202020403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Waverley Care. (n.d.). </a:t>
            </a:r>
            <a:r>
              <a:rPr lang="en-GB" sz="1000" i="1" dirty="0">
                <a:latin typeface="Arial" panose="020B0604020202020204" pitchFamily="34" charset="0"/>
                <a:cs typeface="Arial" panose="020B0604020202020204" pitchFamily="34" charset="0"/>
              </a:rPr>
              <a:t>Waverley Care is Scotland’s HIV and Hepatitis C charity</a:t>
            </a:r>
            <a:r>
              <a:rPr lang="en-GB" sz="1000" dirty="0">
                <a:latin typeface="Arial" panose="020B0604020202020204" pitchFamily="34" charset="0"/>
                <a:cs typeface="Arial" panose="020B0604020202020204" pitchFamily="34" charset="0"/>
              </a:rPr>
              <a:t>. [online] Available at: https://</a:t>
            </a:r>
            <a:r>
              <a:rPr lang="en-GB" sz="1000" dirty="0" err="1">
                <a:latin typeface="Arial" panose="020B0604020202020204" pitchFamily="34" charset="0"/>
                <a:cs typeface="Arial" panose="020B0604020202020204" pitchFamily="34" charset="0"/>
              </a:rPr>
              <a:t>www.waverleycare.org</a:t>
            </a:r>
            <a:r>
              <a:rPr lang="en-GB" sz="1000" dirty="0">
                <a:latin typeface="Arial" panose="020B0604020202020204" pitchFamily="34" charset="0"/>
                <a:cs typeface="Arial" panose="020B0604020202020204" pitchFamily="34" charset="0"/>
              </a:rPr>
              <a:t>/information-advice/</a:t>
            </a:r>
            <a:r>
              <a:rPr lang="en-GB" sz="1000" dirty="0" err="1">
                <a:latin typeface="Arial" panose="020B0604020202020204" pitchFamily="34" charset="0"/>
                <a:cs typeface="Arial" panose="020B0604020202020204" pitchFamily="34" charset="0"/>
              </a:rPr>
              <a:t>hiv</a:t>
            </a: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hiv</a:t>
            </a:r>
            <a:r>
              <a:rPr lang="en-GB" sz="1000" dirty="0">
                <a:latin typeface="Arial" panose="020B0604020202020204" pitchFamily="34" charset="0"/>
                <a:cs typeface="Arial" panose="020B0604020202020204" pitchFamily="34" charset="0"/>
              </a:rPr>
              <a:t>-prevention/ [Accessed 5 Mar.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Weller, S.C. and Davis-Beaty, K. (2012) ‘Condom effectiveness’, Cochrane Database of Systematic Reviews, (3).Available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5"/>
              </a:rPr>
              <a:t>https://doi.org/10.1002/14651858.CD003255</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5"/>
              </a:rPr>
              <a:t>. pub4</a:t>
            </a:r>
            <a:endPar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Health Organization (2002) Innovative care for chronic conditions.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6"/>
              </a:rPr>
              <a:t>https://www.who.int/publications/i/item/innovative-care-for-chronic-conditions-building-blocks-for-actions</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22 February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buNone/>
            </a:pP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Health Organization (2014) Guidelines on post-exposure prophylaxis for HIV. Available at: </a:t>
            </a:r>
            <a:r>
              <a:rPr lang="en-GB" sz="10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7"/>
              </a:rPr>
              <a:t>https://www.who.int/publications/i/item/9789241506830</a:t>
            </a:r>
            <a:r>
              <a:rPr lang="en-GB" sz="10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09 March 2026).</a:t>
            </a:r>
            <a:endParaRPr lang="en-GB" sz="1000" b="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649310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2333</Words>
  <Application>Microsoft Office PowerPoint</Application>
  <PresentationFormat>Widescreen</PresentationFormat>
  <Paragraphs>150</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Times New Roman</vt:lpstr>
      <vt:lpstr>Office Theme</vt:lpstr>
      <vt:lpstr>HIV: Diagnosis, Management and Whole-Person Care in the United Kingdom</vt:lpstr>
      <vt:lpstr>HIV is a retrovirus targeting CD4 T lymphocytes (Maartens et al., 2014; Deeks et al., 2015)  Untreated infection progresses to AIDS (WHO, 2023)  Effective ART suppresses viral replication and restores immune function (Deeks et al., 2013)  Undetectable viral load eliminates sexual transmission risk (Rodger et al., 2019; Stone, 2019)  HIV is now managed as a chronic condition in the UK </vt:lpstr>
      <vt:lpstr>Slide 3 – Epidemiology: Global and UK Perspective </vt:lpstr>
      <vt:lpstr>Slide 4 – Economic and Social Burden </vt:lpstr>
      <vt:lpstr>Slide 5 – Diagnosis and Initial Assessment </vt:lpstr>
      <vt:lpstr>Slide 6 – Treatment in the United Kingdom </vt:lpstr>
      <vt:lpstr>Slide 7 – Prevention Strategies </vt:lpstr>
      <vt:lpstr>Slide 8 – Comorbidities and Ageing </vt:lpstr>
      <vt:lpstr>Slide 9 – Management Frameworks </vt:lpstr>
      <vt:lpstr>Slide 10 – Co-productive Care: Skills and Values </vt:lpstr>
      <vt:lpstr>Slide 11 – Applying the Personalised Care Model </vt:lpstr>
      <vt:lpstr>Slide 12 – Critical 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HIV: Diagnosis, Management and Whole-Person Care in the United Kingdom</dc:title>
  <dc:creator>Mujeeb Mahamood</dc:creator>
  <cp:lastModifiedBy>charlotte jackson</cp:lastModifiedBy>
  <cp:revision>6</cp:revision>
  <dcterms:created xsi:type="dcterms:W3CDTF">2026-03-03T22:30:32Z</dcterms:created>
  <dcterms:modified xsi:type="dcterms:W3CDTF">2026-03-10T11:48:06Z</dcterms:modified>
</cp:coreProperties>
</file>