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tmp" ContentType="image/png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61" r:id="rId3"/>
    <p:sldId id="257" r:id="rId4"/>
    <p:sldId id="258" r:id="rId5"/>
    <p:sldId id="259" r:id="rId6"/>
    <p:sldId id="260" r:id="rId7"/>
    <p:sldId id="262" r:id="rId8"/>
    <p:sldId id="263" r:id="rId9"/>
    <p:sldId id="264" r:id="rId10"/>
    <p:sldId id="265" r:id="rId11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4995" autoAdjust="0"/>
    <p:restoredTop sz="94660"/>
  </p:normalViewPr>
  <p:slideViewPr>
    <p:cSldViewPr snapToGrid="0">
      <p:cViewPr varScale="1">
        <p:scale>
          <a:sx n="65" d="100"/>
          <a:sy n="65" d="100"/>
        </p:scale>
        <p:origin x="414" y="7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154955" y="1447800"/>
            <a:ext cx="8825658" cy="3329581"/>
          </a:xfrm>
        </p:spPr>
        <p:txBody>
          <a:bodyPr anchor="b"/>
          <a:lstStyle>
            <a:lvl1pPr>
              <a:defRPr sz="7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54955" y="4777380"/>
            <a:ext cx="8825658" cy="861420"/>
          </a:xfrm>
        </p:spPr>
        <p:txBody>
          <a:bodyPr anchor="t"/>
          <a:lstStyle>
            <a:lvl1pPr marL="0" indent="0" algn="l">
              <a:buNone/>
              <a:defRPr cap="all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EBE2303-1876-419C-B028-FE9C6B3F999D}" type="datetimeFigureOut">
              <a:rPr lang="en-GB" smtClean="0"/>
              <a:t>14/08/2022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C41CC43-CB0C-470B-B6FB-6F67312C456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0651845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EBE2303-1876-419C-B028-FE9C6B3F999D}" type="datetimeFigureOut">
              <a:rPr lang="en-GB" smtClean="0"/>
              <a:t>14/08/2022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C41CC43-CB0C-470B-B6FB-6F67312C456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025560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6" y="2861733"/>
            <a:ext cx="8825657" cy="1915647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5" y="4777381"/>
            <a:ext cx="8825658" cy="860400"/>
          </a:xfrm>
        </p:spPr>
        <p:txBody>
          <a:bodyPr anchor="t"/>
          <a:lstStyle>
            <a:lvl1pPr marL="0" indent="0" algn="l">
              <a:buNone/>
              <a:defRPr sz="2000" cap="all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EBE2303-1876-419C-B028-FE9C6B3F999D}" type="datetimeFigureOut">
              <a:rPr lang="en-GB" smtClean="0"/>
              <a:t>14/08/2022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C41CC43-CB0C-470B-B6FB-6F67312C456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7194726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103312" y="2060575"/>
            <a:ext cx="4396339" cy="4195763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654493" y="2056092"/>
            <a:ext cx="4396341" cy="4200245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EBE2303-1876-419C-B028-FE9C6B3F999D}" type="datetimeFigureOut">
              <a:rPr lang="en-GB" smtClean="0"/>
              <a:t>14/08/2022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C41CC43-CB0C-470B-B6FB-6F67312C456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2864688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03313" y="1905000"/>
            <a:ext cx="439633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03312" y="2514600"/>
            <a:ext cx="4396339" cy="3741738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654495" y="1905000"/>
            <a:ext cx="4396339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654495" y="2514600"/>
            <a:ext cx="4396339" cy="3741738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EBE2303-1876-419C-B028-FE9C6B3F999D}" type="datetimeFigureOut">
              <a:rPr lang="en-GB" smtClean="0"/>
              <a:t>14/08/2022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C41CC43-CB0C-470B-B6FB-6F67312C456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6101785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7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EBE2303-1876-419C-B028-FE9C6B3F999D}" type="datetimeFigureOut">
              <a:rPr lang="en-GB" smtClean="0"/>
              <a:t>14/08/2022</a:t>
            </a:fld>
            <a:endParaRPr lang="en-GB"/>
          </a:p>
        </p:txBody>
      </p:sp>
      <p:sp>
        <p:nvSpPr>
          <p:cNvPr id="5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C41CC43-CB0C-470B-B6FB-6F67312C456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6366478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EBE2303-1876-419C-B028-FE9C6B3F999D}" type="datetimeFigureOut">
              <a:rPr lang="en-GB" smtClean="0"/>
              <a:t>14/08/2022</a:t>
            </a:fld>
            <a:endParaRPr lang="en-GB"/>
          </a:p>
        </p:txBody>
      </p:sp>
      <p:sp>
        <p:nvSpPr>
          <p:cNvPr id="5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C41CC43-CB0C-470B-B6FB-6F67312C456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1559900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3" y="1447800"/>
            <a:ext cx="3401064" cy="1447800"/>
          </a:xfrm>
        </p:spPr>
        <p:txBody>
          <a:bodyPr anchor="b"/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84616" y="1447800"/>
            <a:ext cx="5195997" cy="4572000"/>
          </a:xfrm>
        </p:spPr>
        <p:txBody>
          <a:bodyPr anchor="ctr"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3" y="3129280"/>
            <a:ext cx="3401063" cy="2895599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7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EBE2303-1876-419C-B028-FE9C6B3F999D}" type="datetimeFigureOut">
              <a:rPr lang="en-GB" smtClean="0"/>
              <a:t>14/08/2022</a:t>
            </a:fld>
            <a:endParaRPr lang="en-GB"/>
          </a:p>
        </p:txBody>
      </p:sp>
      <p:sp>
        <p:nvSpPr>
          <p:cNvPr id="5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C41CC43-CB0C-470B-B6FB-6F67312C456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0292587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3907" y="1854192"/>
            <a:ext cx="5092906" cy="1574808"/>
          </a:xfrm>
        </p:spPr>
        <p:txBody>
          <a:bodyPr anchor="b">
            <a:normAutofit/>
          </a:bodyPr>
          <a:lstStyle>
            <a:lvl1pPr algn="l">
              <a:defRPr sz="36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949546" y="1143000"/>
            <a:ext cx="3200400" cy="4572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3657600"/>
            <a:ext cx="5084979" cy="1371600"/>
          </a:xfrm>
        </p:spPr>
        <p:txBody>
          <a:bodyPr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EBE2303-1876-419C-B028-FE9C6B3F999D}" type="datetimeFigureOut">
              <a:rPr lang="en-GB" smtClean="0"/>
              <a:t>14/08/2022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C41CC43-CB0C-470B-B6FB-6F67312C456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0404291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6" y="4800587"/>
            <a:ext cx="8825657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154955" y="685800"/>
            <a:ext cx="8825658" cy="3640666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6" y="5367325"/>
            <a:ext cx="8825656" cy="493712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EBE2303-1876-419C-B028-FE9C6B3F999D}" type="datetimeFigureOut">
              <a:rPr lang="en-GB" smtClean="0"/>
              <a:t>14/08/2022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C41CC43-CB0C-470B-B6FB-6F67312C456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972132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1447800"/>
            <a:ext cx="8825659" cy="1981200"/>
          </a:xfrm>
        </p:spPr>
        <p:txBody>
          <a:bodyPr/>
          <a:lstStyle>
            <a:lvl1pPr>
              <a:defRPr sz="48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8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3657600"/>
            <a:ext cx="8825659" cy="2362200"/>
          </a:xfrm>
        </p:spPr>
        <p:txBody>
          <a:bodyPr anchor="ctr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EBE2303-1876-419C-B028-FE9C6B3F999D}" type="datetimeFigureOut">
              <a:rPr lang="en-GB" smtClean="0"/>
              <a:t>14/08/2022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C41CC43-CB0C-470B-B6FB-6F67312C456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40856216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574801" y="1447800"/>
            <a:ext cx="7999315" cy="2323374"/>
          </a:xfrm>
        </p:spPr>
        <p:txBody>
          <a:bodyPr/>
          <a:lstStyle>
            <a:lvl1pPr>
              <a:defRPr sz="48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1" name="Text Placeholder 3"/>
          <p:cNvSpPr>
            <a:spLocks noGrp="1"/>
          </p:cNvSpPr>
          <p:nvPr>
            <p:ph type="body" sz="half" idx="14"/>
          </p:nvPr>
        </p:nvSpPr>
        <p:spPr>
          <a:xfrm>
            <a:off x="1930400" y="3771174"/>
            <a:ext cx="7279649" cy="342174"/>
          </a:xfrm>
        </p:spPr>
        <p:txBody>
          <a:bodyPr vert="horz" lIns="91440" tIns="45720" rIns="91440" bIns="45720" rtlCol="0" anchor="t">
            <a:normAutofit/>
          </a:bodyPr>
          <a:lstStyle>
            <a:lvl1pPr marL="0" indent="0">
              <a:buNone/>
              <a:defRPr lang="en-US" sz="1400" b="0" i="0" kern="1200" cap="small" dirty="0">
                <a:solidFill>
                  <a:schemeClr val="bg2">
                    <a:lumMod val="40000"/>
                    <a:lumOff val="60000"/>
                  </a:schemeClr>
                </a:solidFill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marL="0" lvl="0" indent="0"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10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4350657"/>
            <a:ext cx="8825659" cy="1676400"/>
          </a:xfrm>
        </p:spPr>
        <p:txBody>
          <a:bodyPr anchor="ctr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EBE2303-1876-419C-B028-FE9C6B3F999D}" type="datetimeFigureOut">
              <a:rPr lang="en-GB" smtClean="0"/>
              <a:t>14/08/2022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C41CC43-CB0C-470B-B6FB-6F67312C456C}" type="slidenum">
              <a:rPr lang="en-GB" smtClean="0"/>
              <a:t>‹#›</a:t>
            </a:fld>
            <a:endParaRPr lang="en-GB"/>
          </a:p>
        </p:txBody>
      </p:sp>
      <p:sp>
        <p:nvSpPr>
          <p:cNvPr id="12" name="TextBox 11"/>
          <p:cNvSpPr txBox="1"/>
          <p:nvPr/>
        </p:nvSpPr>
        <p:spPr>
          <a:xfrm>
            <a:off x="898295" y="971253"/>
            <a:ext cx="801912" cy="196977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algn="r">
              <a:defRPr sz="12200" b="0" i="0">
                <a:solidFill>
                  <a:schemeClr val="bg2">
                    <a:lumMod val="40000"/>
                    <a:lumOff val="60000"/>
                  </a:schemeClr>
                </a:solidFill>
                <a:latin typeface="Arial"/>
                <a:ea typeface="+mj-ea"/>
                <a:cs typeface="+mj-cs"/>
              </a:defRPr>
            </a:lvl1pPr>
          </a:lstStyle>
          <a:p>
            <a:pPr lvl="0"/>
            <a:r>
              <a:rPr lang="en-US" dirty="0"/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9330490" y="2613787"/>
            <a:ext cx="801912" cy="196977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algn="r">
              <a:defRPr sz="12200" b="0" i="0">
                <a:solidFill>
                  <a:schemeClr val="bg2">
                    <a:lumMod val="40000"/>
                    <a:lumOff val="60000"/>
                  </a:schemeClr>
                </a:solidFill>
                <a:latin typeface="Arial"/>
                <a:ea typeface="+mj-ea"/>
                <a:cs typeface="+mj-cs"/>
              </a:defRPr>
            </a:lvl1pPr>
          </a:lstStyle>
          <a:p>
            <a:pPr lvl="0"/>
            <a:r>
              <a:rPr lang="en-US" dirty="0"/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2799226869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3124201"/>
            <a:ext cx="8825660" cy="1653180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4" y="4777381"/>
            <a:ext cx="8825659" cy="860400"/>
          </a:xfrm>
        </p:spPr>
        <p:txBody>
          <a:bodyPr anchor="t"/>
          <a:lstStyle>
            <a:lvl1pPr marL="0" indent="0" algn="l">
              <a:buNone/>
              <a:defRPr sz="2000" cap="none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EBE2303-1876-419C-B028-FE9C6B3F999D}" type="datetimeFigureOut">
              <a:rPr lang="en-GB" smtClean="0"/>
              <a:t>14/08/2022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C41CC43-CB0C-470B-B6FB-6F67312C456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39369199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sz="4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32947" y="1981200"/>
            <a:ext cx="2946866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6" name="Text Placeholder 3"/>
          <p:cNvSpPr>
            <a:spLocks noGrp="1"/>
          </p:cNvSpPr>
          <p:nvPr>
            <p:ph type="body" sz="half" idx="15"/>
          </p:nvPr>
        </p:nvSpPr>
        <p:spPr>
          <a:xfrm>
            <a:off x="652463" y="2667000"/>
            <a:ext cx="2927350" cy="358933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3883659" y="1981200"/>
            <a:ext cx="2936241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9" name="Text Placeholder 3"/>
          <p:cNvSpPr>
            <a:spLocks noGrp="1"/>
          </p:cNvSpPr>
          <p:nvPr>
            <p:ph type="body" sz="half" idx="16"/>
          </p:nvPr>
        </p:nvSpPr>
        <p:spPr>
          <a:xfrm>
            <a:off x="3873106" y="2667000"/>
            <a:ext cx="2946794" cy="358933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4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124700" y="1981200"/>
            <a:ext cx="2932113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0" name="Text Placeholder 3"/>
          <p:cNvSpPr>
            <a:spLocks noGrp="1"/>
          </p:cNvSpPr>
          <p:nvPr>
            <p:ph type="body" sz="half" idx="17"/>
          </p:nvPr>
        </p:nvSpPr>
        <p:spPr>
          <a:xfrm>
            <a:off x="7124700" y="2667000"/>
            <a:ext cx="2932113" cy="358933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cxnSp>
        <p:nvCxnSpPr>
          <p:cNvPr id="17" name="Straight Connector 16"/>
          <p:cNvCxnSpPr/>
          <p:nvPr/>
        </p:nvCxnSpPr>
        <p:spPr>
          <a:xfrm>
            <a:off x="3726142" y="2133600"/>
            <a:ext cx="0" cy="3962400"/>
          </a:xfrm>
          <a:prstGeom prst="line">
            <a:avLst/>
          </a:prstGeom>
          <a:ln w="12700" cmpd="sng">
            <a:solidFill>
              <a:schemeClr val="bg2">
                <a:lumMod val="40000"/>
                <a:lumOff val="60000"/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8" name="Straight Connector 17"/>
          <p:cNvCxnSpPr/>
          <p:nvPr/>
        </p:nvCxnSpPr>
        <p:spPr>
          <a:xfrm>
            <a:off x="6962227" y="2133600"/>
            <a:ext cx="0" cy="3966882"/>
          </a:xfrm>
          <a:prstGeom prst="line">
            <a:avLst/>
          </a:prstGeom>
          <a:ln w="12700" cmpd="sng">
            <a:solidFill>
              <a:schemeClr val="bg2">
                <a:lumMod val="40000"/>
                <a:lumOff val="60000"/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EBE2303-1876-419C-B028-FE9C6B3F999D}" type="datetimeFigureOut">
              <a:rPr lang="en-GB" smtClean="0"/>
              <a:t>14/08/2022</a:t>
            </a:fld>
            <a:endParaRPr lang="en-GB"/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C41CC43-CB0C-470B-B6FB-6F67312C456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79210550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Picture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sz="4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52463" y="4250949"/>
            <a:ext cx="2940050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9" name="Picture Placeholder 2"/>
          <p:cNvSpPr>
            <a:spLocks noGrp="1" noChangeAspect="1"/>
          </p:cNvSpPr>
          <p:nvPr>
            <p:ph type="pic" idx="15"/>
          </p:nvPr>
        </p:nvSpPr>
        <p:spPr>
          <a:xfrm>
            <a:off x="652463" y="2209800"/>
            <a:ext cx="2940050" cy="1524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2" name="Text Placeholder 3"/>
          <p:cNvSpPr>
            <a:spLocks noGrp="1"/>
          </p:cNvSpPr>
          <p:nvPr>
            <p:ph type="body" sz="half" idx="18"/>
          </p:nvPr>
        </p:nvSpPr>
        <p:spPr>
          <a:xfrm>
            <a:off x="652463" y="4827211"/>
            <a:ext cx="2940050" cy="659189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3889375" y="4250949"/>
            <a:ext cx="2930525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0" name="Picture Placeholder 2"/>
          <p:cNvSpPr>
            <a:spLocks noGrp="1" noChangeAspect="1"/>
          </p:cNvSpPr>
          <p:nvPr>
            <p:ph type="pic" idx="21"/>
          </p:nvPr>
        </p:nvSpPr>
        <p:spPr>
          <a:xfrm>
            <a:off x="3889374" y="2209800"/>
            <a:ext cx="2930525" cy="1524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3" name="Text Placeholder 3"/>
          <p:cNvSpPr>
            <a:spLocks noGrp="1"/>
          </p:cNvSpPr>
          <p:nvPr>
            <p:ph type="body" sz="half" idx="19"/>
          </p:nvPr>
        </p:nvSpPr>
        <p:spPr>
          <a:xfrm>
            <a:off x="3888022" y="4827210"/>
            <a:ext cx="2934406" cy="659189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4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124700" y="4250949"/>
            <a:ext cx="2932113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1" name="Picture Placeholder 2"/>
          <p:cNvSpPr>
            <a:spLocks noGrp="1" noChangeAspect="1"/>
          </p:cNvSpPr>
          <p:nvPr>
            <p:ph type="pic" idx="22"/>
          </p:nvPr>
        </p:nvSpPr>
        <p:spPr>
          <a:xfrm>
            <a:off x="7124699" y="2209800"/>
            <a:ext cx="2932113" cy="1524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4" name="Text Placeholder 3"/>
          <p:cNvSpPr>
            <a:spLocks noGrp="1"/>
          </p:cNvSpPr>
          <p:nvPr>
            <p:ph type="body" sz="half" idx="20"/>
          </p:nvPr>
        </p:nvSpPr>
        <p:spPr>
          <a:xfrm>
            <a:off x="7124575" y="4827208"/>
            <a:ext cx="2935997" cy="659189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cxnSp>
        <p:nvCxnSpPr>
          <p:cNvPr id="19" name="Straight Connector 18"/>
          <p:cNvCxnSpPr/>
          <p:nvPr/>
        </p:nvCxnSpPr>
        <p:spPr>
          <a:xfrm>
            <a:off x="3726142" y="2133600"/>
            <a:ext cx="0" cy="3962400"/>
          </a:xfrm>
          <a:prstGeom prst="line">
            <a:avLst/>
          </a:prstGeom>
          <a:ln w="12700" cmpd="sng">
            <a:solidFill>
              <a:schemeClr val="bg2">
                <a:lumMod val="40000"/>
                <a:lumOff val="60000"/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20" name="Straight Connector 19"/>
          <p:cNvCxnSpPr/>
          <p:nvPr/>
        </p:nvCxnSpPr>
        <p:spPr>
          <a:xfrm>
            <a:off x="6962227" y="2133600"/>
            <a:ext cx="0" cy="3966882"/>
          </a:xfrm>
          <a:prstGeom prst="line">
            <a:avLst/>
          </a:prstGeom>
          <a:ln w="12700" cmpd="sng">
            <a:solidFill>
              <a:schemeClr val="bg2">
                <a:lumMod val="40000"/>
                <a:lumOff val="60000"/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EBE2303-1876-419C-B028-FE9C6B3F999D}" type="datetimeFigureOut">
              <a:rPr lang="en-GB" smtClean="0"/>
              <a:t>14/08/2022</a:t>
            </a:fld>
            <a:endParaRPr lang="en-GB"/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C41CC43-CB0C-470B-B6FB-6F67312C456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88893171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 anchorCtr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EBE2303-1876-419C-B028-FE9C6B3F999D}" type="datetimeFigureOut">
              <a:rPr lang="en-GB" smtClean="0"/>
              <a:t>14/08/2022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C41CC43-CB0C-470B-B6FB-6F67312C456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98758838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304212" y="430213"/>
            <a:ext cx="1752601" cy="5826125"/>
          </a:xfrm>
        </p:spPr>
        <p:txBody>
          <a:bodyPr vert="eaVert" anchor="b" anchorCtr="0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52463" y="887414"/>
            <a:ext cx="7423149" cy="5368924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EBE2303-1876-419C-B028-FE9C6B3F999D}" type="datetimeFigureOut">
              <a:rPr lang="en-GB" smtClean="0"/>
              <a:t>14/08/2022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C41CC43-CB0C-470B-B6FB-6F67312C456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2732761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21" Type="http://schemas.openxmlformats.org/officeDocument/2006/relationships/image" Target="../media/image4.png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20" Type="http://schemas.openxmlformats.org/officeDocument/2006/relationships/image" Target="../media/image3.png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image" Target="../media/image2.png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Relationship Id="rId22" Type="http://schemas.openxmlformats.org/officeDocument/2006/relationships/image" Target="../media/image5.png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/>
          <p:cNvPicPr>
            <a:picLocks noChangeAspect="1"/>
          </p:cNvPicPr>
          <p:nvPr/>
        </p:nvPicPr>
        <p:blipFill rotWithShape="1">
          <a:blip r:embed="rId1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613"/>
          <a:stretch/>
        </p:blipFill>
        <p:spPr>
          <a:xfrm>
            <a:off x="0" y="2669685"/>
            <a:ext cx="4037012" cy="4188315"/>
          </a:xfrm>
          <a:prstGeom prst="rect">
            <a:avLst/>
          </a:prstGeom>
        </p:spPr>
      </p:pic>
      <p:pic>
        <p:nvPicPr>
          <p:cNvPr id="7" name="Picture 6"/>
          <p:cNvPicPr>
            <a:picLocks noChangeAspect="1"/>
          </p:cNvPicPr>
          <p:nvPr/>
        </p:nvPicPr>
        <p:blipFill rotWithShape="1">
          <a:blip r:embed="rId2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5640"/>
          <a:stretch/>
        </p:blipFill>
        <p:spPr>
          <a:xfrm>
            <a:off x="0" y="2892347"/>
            <a:ext cx="1522412" cy="2365453"/>
          </a:xfrm>
          <a:prstGeom prst="rect">
            <a:avLst/>
          </a:prstGeom>
        </p:spPr>
      </p:pic>
      <p:sp>
        <p:nvSpPr>
          <p:cNvPr id="16" name="Oval 15"/>
          <p:cNvSpPr/>
          <p:nvPr/>
        </p:nvSpPr>
        <p:spPr>
          <a:xfrm>
            <a:off x="8609012" y="1676400"/>
            <a:ext cx="2819400" cy="2819400"/>
          </a:xfrm>
          <a:prstGeom prst="ellipse">
            <a:avLst/>
          </a:prstGeom>
          <a:gradFill flip="none" rotWithShape="1">
            <a:gsLst>
              <a:gs pos="0">
                <a:schemeClr val="bg2">
                  <a:lumMod val="60000"/>
                  <a:lumOff val="40000"/>
                  <a:alpha val="7000"/>
                </a:schemeClr>
              </a:gs>
              <a:gs pos="69000">
                <a:schemeClr val="bg2">
                  <a:lumMod val="60000"/>
                  <a:lumOff val="40000"/>
                  <a:alpha val="0"/>
                </a:schemeClr>
              </a:gs>
              <a:gs pos="36000">
                <a:schemeClr val="bg2">
                  <a:lumMod val="60000"/>
                  <a:lumOff val="40000"/>
                  <a:alpha val="6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pic>
        <p:nvPicPr>
          <p:cNvPr id="9" name="Picture 8"/>
          <p:cNvPicPr>
            <a:picLocks noChangeAspect="1"/>
          </p:cNvPicPr>
          <p:nvPr/>
        </p:nvPicPr>
        <p:blipFill rotWithShape="1">
          <a:blip r:embed="rId2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8813"/>
          <a:stretch/>
        </p:blipFill>
        <p:spPr>
          <a:xfrm>
            <a:off x="7999412" y="0"/>
            <a:ext cx="1603387" cy="1141407"/>
          </a:xfrm>
          <a:prstGeom prst="rect">
            <a:avLst/>
          </a:prstGeom>
        </p:spPr>
      </p:pic>
      <p:pic>
        <p:nvPicPr>
          <p:cNvPr id="10" name="Picture 9"/>
          <p:cNvPicPr>
            <a:picLocks noChangeAspect="1"/>
          </p:cNvPicPr>
          <p:nvPr/>
        </p:nvPicPr>
        <p:blipFill rotWithShape="1">
          <a:blip r:embed="rId2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23320"/>
          <a:stretch/>
        </p:blipFill>
        <p:spPr>
          <a:xfrm>
            <a:off x="8605878" y="6096000"/>
            <a:ext cx="993734" cy="762000"/>
          </a:xfrm>
          <a:prstGeom prst="rect">
            <a:avLst/>
          </a:prstGeom>
        </p:spPr>
      </p:pic>
      <p:sp>
        <p:nvSpPr>
          <p:cNvPr id="14" name="Rectangle 13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46111" y="452718"/>
            <a:ext cx="9404723" cy="1400530"/>
          </a:xfrm>
          <a:prstGeom prst="rect">
            <a:avLst/>
          </a:prstGeom>
        </p:spPr>
        <p:txBody>
          <a:bodyPr vert="horz" lIns="91440" tIns="45720" rIns="91440" bIns="45720" rtlCol="0" anchor="t">
            <a:no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03312" y="2052918"/>
            <a:ext cx="8946541" cy="4195481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 rot="5400000">
            <a:off x="10155639" y="1790701"/>
            <a:ext cx="990599" cy="304799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l">
              <a:defRPr sz="1100" b="0" i="0">
                <a:solidFill>
                  <a:schemeClr val="tx1">
                    <a:tint val="75000"/>
                    <a:alpha val="60000"/>
                  </a:schemeClr>
                </a:solidFill>
              </a:defRPr>
            </a:lvl1pPr>
          </a:lstStyle>
          <a:p>
            <a:fld id="{6EBE2303-1876-419C-B028-FE9C6B3F999D}" type="datetimeFigureOut">
              <a:rPr lang="en-GB" smtClean="0"/>
              <a:t>14/08/2022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 rot="5400000">
            <a:off x="8951573" y="3225297"/>
            <a:ext cx="3859795" cy="304801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100" b="0" i="0">
                <a:solidFill>
                  <a:schemeClr val="tx1">
                    <a:tint val="75000"/>
                    <a:alpha val="60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 bwMode="gray">
          <a:xfrm>
            <a:off x="10352540" y="295729"/>
            <a:ext cx="838199" cy="7676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ctr">
              <a:defRPr sz="2800" b="0" i="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C41CC43-CB0C-470B-B6FB-6F67312C456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55672903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  <p:sldLayoutId id="2147483672" r:id="rId12"/>
    <p:sldLayoutId id="2147483673" r:id="rId13"/>
    <p:sldLayoutId id="2147483674" r:id="rId14"/>
    <p:sldLayoutId id="2147483675" r:id="rId15"/>
    <p:sldLayoutId id="2147483676" r:id="rId16"/>
    <p:sldLayoutId id="2147483677" r:id="rId17"/>
  </p:sldLayoutIdLst>
  <p:txStyles>
    <p:titleStyle>
      <a:lvl1pPr algn="l" defTabSz="457200" rtl="0" eaLnBrk="1" latinLnBrk="0" hangingPunct="1">
        <a:spcBef>
          <a:spcPct val="0"/>
        </a:spcBef>
        <a:buNone/>
        <a:defRPr sz="4200" b="0" i="0" kern="1200">
          <a:solidFill>
            <a:schemeClr val="tx2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2000" b="0" i="0" kern="1200">
          <a:solidFill>
            <a:schemeClr val="tx1"/>
          </a:solidFill>
          <a:latin typeface="+mj-lt"/>
          <a:ea typeface="+mj-ea"/>
          <a:cs typeface="+mj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800" b="0" i="0" kern="1200">
          <a:solidFill>
            <a:schemeClr val="tx1"/>
          </a:solidFill>
          <a:latin typeface="+mj-lt"/>
          <a:ea typeface="+mj-ea"/>
          <a:cs typeface="+mj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600" b="0" i="0" kern="1200">
          <a:solidFill>
            <a:schemeClr val="tx1"/>
          </a:solidFill>
          <a:latin typeface="+mj-lt"/>
          <a:ea typeface="+mj-ea"/>
          <a:cs typeface="+mj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5pPr>
      <a:lvl6pPr marL="2506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tmp"/><Relationship Id="rId1" Type="http://schemas.openxmlformats.org/officeDocument/2006/relationships/slideLayout" Target="../slideLayouts/slideLayout9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tmp"/><Relationship Id="rId1" Type="http://schemas.openxmlformats.org/officeDocument/2006/relationships/slideLayout" Target="../slideLayouts/slideLayout9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tmp"/><Relationship Id="rId1" Type="http://schemas.openxmlformats.org/officeDocument/2006/relationships/slideLayout" Target="../slideLayouts/slideLayout8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tmp"/><Relationship Id="rId1" Type="http://schemas.openxmlformats.org/officeDocument/2006/relationships/slideLayout" Target="../slideLayouts/slideLayout9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tmp"/><Relationship Id="rId2" Type="http://schemas.openxmlformats.org/officeDocument/2006/relationships/image" Target="../media/image10.tmp"/><Relationship Id="rId1" Type="http://schemas.openxmlformats.org/officeDocument/2006/relationships/slideLayout" Target="../slideLayouts/slideLayout8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tmp"/><Relationship Id="rId1" Type="http://schemas.openxmlformats.org/officeDocument/2006/relationships/slideLayout" Target="../slideLayouts/slideLayout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8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4E81620-2AF3-AE1F-F435-F1BAC0337391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607574"/>
            <a:ext cx="9144000" cy="1994463"/>
          </a:xfrm>
        </p:spPr>
        <p:txBody>
          <a:bodyPr/>
          <a:lstStyle/>
          <a:p>
            <a:r>
              <a:rPr lang="en-GB" dirty="0"/>
              <a:t>Key skills for becoming a future manager 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A6D8E34-4AFF-E29B-1969-1059836E3574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7"/>
            <a:ext cx="9144000" cy="3074065"/>
          </a:xfrm>
        </p:spPr>
        <p:txBody>
          <a:bodyPr/>
          <a:lstStyle/>
          <a:p>
            <a:pPr algn="l"/>
            <a:r>
              <a:rPr lang="en-GB" dirty="0"/>
              <a:t>Student Name: Daniela Rusu</a:t>
            </a:r>
          </a:p>
          <a:p>
            <a:pPr algn="l"/>
            <a:r>
              <a:rPr lang="en-GB" dirty="0"/>
              <a:t>Student ID: 2133710</a:t>
            </a:r>
          </a:p>
          <a:p>
            <a:pPr algn="l"/>
            <a:r>
              <a:rPr lang="en-GB" dirty="0"/>
              <a:t>Module: Academic And Employability Skills </a:t>
            </a:r>
          </a:p>
          <a:p>
            <a:pPr algn="l"/>
            <a:r>
              <a:rPr lang="en-GB" dirty="0"/>
              <a:t>Module Code: BMSW4001</a:t>
            </a:r>
          </a:p>
          <a:p>
            <a:pPr algn="l"/>
            <a:r>
              <a:rPr lang="en-GB" dirty="0"/>
              <a:t>Lecturer: Sukhpreet Grewal</a:t>
            </a:r>
          </a:p>
        </p:txBody>
      </p:sp>
    </p:spTree>
    <p:extLst>
      <p:ext uri="{BB962C8B-B14F-4D97-AF65-F5344CB8AC3E}">
        <p14:creationId xmlns:p14="http://schemas.microsoft.com/office/powerpoint/2010/main" val="3143583406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340C6E1-4993-74E4-79B2-96E02B32E50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Key skills for becoming a future manager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6BAE81E-8F6B-0752-B128-EB80D63DB87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dirty="0"/>
              <a:t>    A competent manager does more than just supervise employees, projects, and results. Successful managers build a skill set that helps others to lead teams successfully.</a:t>
            </a:r>
          </a:p>
          <a:p>
            <a:pPr marL="0" indent="0">
              <a:buNone/>
            </a:pPr>
            <a:r>
              <a:rPr lang="en-GB" dirty="0"/>
              <a:t>    Key points of presentation:</a:t>
            </a:r>
          </a:p>
          <a:p>
            <a:r>
              <a:rPr lang="en-GB" dirty="0"/>
              <a:t>1 Skills that I already have </a:t>
            </a:r>
          </a:p>
          <a:p>
            <a:r>
              <a:rPr lang="en-GB" dirty="0"/>
              <a:t>2 Skills that I have to improve for my future job</a:t>
            </a:r>
          </a:p>
          <a:p>
            <a:r>
              <a:rPr lang="en-GB" dirty="0"/>
              <a:t>3 How I use SWOT analyses on my job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333913465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789B605-1A9F-D361-8B54-4525F325D26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46482" y="391886"/>
            <a:ext cx="6102187" cy="1054359"/>
          </a:xfrm>
        </p:spPr>
        <p:txBody>
          <a:bodyPr>
            <a:normAutofit fontScale="90000"/>
          </a:bodyPr>
          <a:lstStyle/>
          <a:p>
            <a:r>
              <a:rPr lang="en-GB" dirty="0"/>
              <a:t>1 Skills that I already have and use on my actual job: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D18A6047-DE8F-D25D-1A9C-656A824BBF9A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746481" y="1523206"/>
            <a:ext cx="5349519" cy="4345749"/>
          </a:xfrm>
        </p:spPr>
        <p:txBody>
          <a:bodyPr>
            <a:normAutofit/>
          </a:bodyPr>
          <a:lstStyle/>
          <a:p>
            <a:r>
              <a:rPr lang="en-GB" sz="2000" dirty="0"/>
              <a:t>     1 </a:t>
            </a:r>
            <a:r>
              <a:rPr lang="en-GB" sz="2000" dirty="0">
                <a:solidFill>
                  <a:srgbClr val="FF0000"/>
                </a:solidFill>
              </a:rPr>
              <a:t>Time management- 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000" dirty="0"/>
              <a:t>using my time efficient, I am achieving my goals easier and faster,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000" dirty="0"/>
              <a:t> important to help me prioritise better and increase  productivity.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000" dirty="0"/>
              <a:t>also reduce the day-by-day stress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000" dirty="0"/>
              <a:t>helps me to work smarter, not harder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000" dirty="0"/>
              <a:t>when I manage my time well, allows me to have a better control of my day 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GB" sz="2000" dirty="0"/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GB" sz="2000" dirty="0"/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GB" sz="2000" dirty="0"/>
          </a:p>
          <a:p>
            <a:endParaRPr lang="en-GB" sz="2000" dirty="0"/>
          </a:p>
        </p:txBody>
      </p:sp>
      <p:pic>
        <p:nvPicPr>
          <p:cNvPr id="14" name="Picture 13">
            <a:extLst>
              <a:ext uri="{FF2B5EF4-FFF2-40B4-BE49-F238E27FC236}">
                <a16:creationId xmlns:a16="http://schemas.microsoft.com/office/drawing/2014/main" id="{8325A5EE-E771-7498-6802-B35D94F212D6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317540" y="1940767"/>
            <a:ext cx="5349519" cy="4345748"/>
          </a:xfrm>
          <a:prstGeom prst="rect">
            <a:avLst/>
          </a:prstGeom>
          <a:ln w="228600" cap="sq" cmpd="thickThin">
            <a:solidFill>
              <a:srgbClr val="000000"/>
            </a:solidFill>
            <a:prstDash val="solid"/>
            <a:miter lim="800000"/>
          </a:ln>
          <a:effectLst>
            <a:innerShdw blurRad="76200">
              <a:srgbClr val="000000"/>
            </a:innerShdw>
          </a:effectLst>
        </p:spPr>
      </p:pic>
    </p:spTree>
    <p:extLst>
      <p:ext uri="{BB962C8B-B14F-4D97-AF65-F5344CB8AC3E}">
        <p14:creationId xmlns:p14="http://schemas.microsoft.com/office/powerpoint/2010/main" val="1147058128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5F8068F-5BD5-05C1-F9D4-50F5F960BC4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159861" y="377889"/>
            <a:ext cx="6848636" cy="979714"/>
          </a:xfrm>
        </p:spPr>
        <p:txBody>
          <a:bodyPr/>
          <a:lstStyle/>
          <a:p>
            <a:pPr algn="ctr"/>
            <a:r>
              <a:rPr lang="en-GB" dirty="0"/>
              <a:t>Actual Skills(cont.):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3B31DB3F-C976-5FC3-AEC9-26D8C63BD960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6708744" y="1581538"/>
            <a:ext cx="3946815" cy="4613987"/>
          </a:xfrm>
        </p:spPr>
        <p:txBody>
          <a:bodyPr/>
          <a:lstStyle/>
          <a:p>
            <a:r>
              <a:rPr lang="en-GB" sz="2000" dirty="0"/>
              <a:t> </a:t>
            </a:r>
            <a:r>
              <a:rPr lang="en-GB" sz="2000" dirty="0">
                <a:solidFill>
                  <a:srgbClr val="FF0000"/>
                </a:solidFill>
              </a:rPr>
              <a:t>2 Communication </a:t>
            </a:r>
            <a:r>
              <a:rPr lang="en-GB" sz="2000" dirty="0"/>
              <a:t>–is a key skill that I use with my colleagues and customers.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000" dirty="0"/>
              <a:t>will enhance a company’s productivity and efficiency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000" dirty="0"/>
              <a:t>help to prevent the wastage of precious time and resources (Cole, 2019)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000" dirty="0"/>
              <a:t>A clearer understanding of customer needs </a:t>
            </a:r>
          </a:p>
          <a:p>
            <a:endParaRPr lang="en-GB" dirty="0"/>
          </a:p>
        </p:txBody>
      </p:sp>
      <p:pic>
        <p:nvPicPr>
          <p:cNvPr id="9" name="Picture 8">
            <a:extLst>
              <a:ext uri="{FF2B5EF4-FFF2-40B4-BE49-F238E27FC236}">
                <a16:creationId xmlns:a16="http://schemas.microsoft.com/office/drawing/2014/main" id="{57F226E1-4E14-FBE1-11B6-593849F1245E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84671" y="969706"/>
            <a:ext cx="4598586" cy="5089196"/>
          </a:xfrm>
          <a:prstGeom prst="rect">
            <a:avLst/>
          </a:prstGeom>
          <a:ln w="228600" cap="sq" cmpd="thickThin">
            <a:solidFill>
              <a:srgbClr val="000000"/>
            </a:solidFill>
            <a:prstDash val="solid"/>
            <a:miter lim="800000"/>
          </a:ln>
          <a:effectLst>
            <a:innerShdw blurRad="76200">
              <a:srgbClr val="000000"/>
            </a:innerShdw>
          </a:effectLst>
        </p:spPr>
      </p:pic>
    </p:spTree>
    <p:extLst>
      <p:ext uri="{BB962C8B-B14F-4D97-AF65-F5344CB8AC3E}">
        <p14:creationId xmlns:p14="http://schemas.microsoft.com/office/powerpoint/2010/main" val="2918345593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8086919-D2DA-621C-A743-B38662DAE38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6580188" cy="1184988"/>
          </a:xfrm>
        </p:spPr>
        <p:txBody>
          <a:bodyPr/>
          <a:lstStyle/>
          <a:p>
            <a:pPr algn="ctr"/>
            <a:r>
              <a:rPr lang="en-GB" dirty="0"/>
              <a:t>Actual Skills(cont.):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03CCE2A5-7E8D-F61E-56A1-C01BD176EE45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9" y="1856791"/>
            <a:ext cx="4945192" cy="4282751"/>
          </a:xfrm>
        </p:spPr>
        <p:txBody>
          <a:bodyPr>
            <a:normAutofit/>
          </a:bodyPr>
          <a:lstStyle/>
          <a:p>
            <a:r>
              <a:rPr lang="en-GB" sz="2000" dirty="0"/>
              <a:t>      </a:t>
            </a:r>
            <a:r>
              <a:rPr lang="en-GB" sz="2000" dirty="0">
                <a:solidFill>
                  <a:srgbClr val="FF0000"/>
                </a:solidFill>
              </a:rPr>
              <a:t>3 Punctuality- </a:t>
            </a:r>
            <a:r>
              <a:rPr lang="en-GB" sz="2000" dirty="0"/>
              <a:t>is the ability to be prompt, attend appointments on time and submit your assignments by the deadline (Crews and May, 2016)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000" dirty="0"/>
              <a:t> requires forward preparation and making arrangements to guarantee that you can complete your duties on time.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GB" sz="2000" dirty="0"/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000" dirty="0"/>
              <a:t>No matter where my job is, it's crucial to constantly arrive at work on time.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GB" sz="2000" dirty="0"/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4F489CEC-583F-18E8-9142-D7AE2BCCCEAC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962261" y="884143"/>
            <a:ext cx="5831632" cy="5609962"/>
          </a:xfrm>
          <a:prstGeom prst="rect">
            <a:avLst/>
          </a:prstGeom>
          <a:ln w="228600" cap="sq" cmpd="thickThin">
            <a:solidFill>
              <a:srgbClr val="000000"/>
            </a:solidFill>
            <a:prstDash val="solid"/>
            <a:miter lim="800000"/>
          </a:ln>
          <a:effectLst>
            <a:innerShdw blurRad="76200">
              <a:srgbClr val="000000"/>
            </a:innerShdw>
          </a:effectLst>
        </p:spPr>
      </p:pic>
    </p:spTree>
    <p:extLst>
      <p:ext uri="{BB962C8B-B14F-4D97-AF65-F5344CB8AC3E}">
        <p14:creationId xmlns:p14="http://schemas.microsoft.com/office/powerpoint/2010/main" val="2773876221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D20583A-ECF5-08C5-F73B-000227F37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505062" y="233265"/>
            <a:ext cx="5667764" cy="1147666"/>
          </a:xfrm>
        </p:spPr>
        <p:txBody>
          <a:bodyPr/>
          <a:lstStyle/>
          <a:p>
            <a:pPr algn="ctr"/>
            <a:r>
              <a:rPr lang="en-GB" dirty="0"/>
              <a:t>Actual Skills(cont.):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511CD443-99EB-3AF3-6368-3E3C9E7EEBBE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5533087" y="1758820"/>
            <a:ext cx="6463246" cy="4940560"/>
          </a:xfrm>
        </p:spPr>
        <p:txBody>
          <a:bodyPr>
            <a:normAutofit/>
          </a:bodyPr>
          <a:lstStyle/>
          <a:p>
            <a:r>
              <a:rPr lang="en-GB" sz="2000" dirty="0"/>
              <a:t>    </a:t>
            </a:r>
            <a:r>
              <a:rPr lang="en-GB" sz="2000" dirty="0">
                <a:solidFill>
                  <a:srgbClr val="FF0000"/>
                </a:solidFill>
              </a:rPr>
              <a:t>4 Listening skills- </a:t>
            </a:r>
            <a:r>
              <a:rPr lang="en-GB" sz="2000" dirty="0"/>
              <a:t>Your ability to listen has a big impact on how productive you are at work and how well you get along with other people. </a:t>
            </a:r>
            <a:br>
              <a:rPr lang="en-GB" sz="2000" dirty="0"/>
            </a:br>
            <a:r>
              <a:rPr lang="en-GB" sz="2000" dirty="0"/>
              <a:t>Active listening will provide some advantages, per example: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000" dirty="0"/>
              <a:t>helps me to understand critical information better,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000" dirty="0"/>
              <a:t>involves listening with all senses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000" dirty="0"/>
              <a:t> improved self-esteem and confidence</a:t>
            </a:r>
          </a:p>
          <a:p>
            <a:endParaRPr lang="en-GB" sz="2000" dirty="0"/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AD8B812A-F99E-1DBA-FF5A-F900969E9A2F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24252" y="1038548"/>
            <a:ext cx="4580017" cy="4940560"/>
          </a:xfrm>
          <a:prstGeom prst="rect">
            <a:avLst/>
          </a:prstGeom>
          <a:ln w="228600" cap="sq" cmpd="thickThin">
            <a:solidFill>
              <a:srgbClr val="000000"/>
            </a:solidFill>
            <a:prstDash val="solid"/>
            <a:miter lim="800000"/>
          </a:ln>
          <a:effectLst>
            <a:innerShdw blurRad="76200">
              <a:srgbClr val="000000"/>
            </a:innerShdw>
          </a:effectLst>
        </p:spPr>
      </p:pic>
    </p:spTree>
    <p:extLst>
      <p:ext uri="{BB962C8B-B14F-4D97-AF65-F5344CB8AC3E}">
        <p14:creationId xmlns:p14="http://schemas.microsoft.com/office/powerpoint/2010/main" val="1247764734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7EEBF99-37AB-4DF4-8137-C39F3810F7A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211387" y="201354"/>
            <a:ext cx="7249853" cy="1138334"/>
          </a:xfrm>
        </p:spPr>
        <p:txBody>
          <a:bodyPr>
            <a:normAutofit/>
          </a:bodyPr>
          <a:lstStyle/>
          <a:p>
            <a:r>
              <a:rPr lang="en-GB" dirty="0"/>
              <a:t>2 Skills that I have to improve for my future job:</a:t>
            </a:r>
            <a:br>
              <a:rPr lang="en-GB" dirty="0"/>
            </a:b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432F4F6-6A8B-CF5A-047D-C05FAE4ACC7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127102" y="1775149"/>
            <a:ext cx="5742960" cy="3009122"/>
          </a:xfrm>
        </p:spPr>
        <p:txBody>
          <a:bodyPr>
            <a:normAutofit/>
          </a:bodyPr>
          <a:lstStyle/>
          <a:p>
            <a:r>
              <a:rPr lang="en-GB" dirty="0">
                <a:solidFill>
                  <a:srgbClr val="FF0000"/>
                </a:solidFill>
              </a:rPr>
              <a:t>Problem-solving</a:t>
            </a:r>
            <a:r>
              <a:rPr lang="en-GB" dirty="0"/>
              <a:t>- is the process of finding solution to eliminate impediments to reaching an  objective (Prasad, 2021).</a:t>
            </a:r>
          </a:p>
          <a:p>
            <a:r>
              <a:rPr lang="en-GB" dirty="0"/>
              <a:t>Improving this skill, will help me to define the problem, generate alternative solutions, evaluate and select an alternative.</a:t>
            </a:r>
          </a:p>
          <a:p>
            <a:endParaRPr lang="en-GB" sz="2400" dirty="0"/>
          </a:p>
          <a:p>
            <a:endParaRPr lang="en-GB" sz="2800" dirty="0"/>
          </a:p>
          <a:p>
            <a:endParaRPr lang="en-GB" dirty="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0C66E9A7-C829-9737-C9DB-85066041E060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769792" y="1399592"/>
            <a:ext cx="5066522" cy="2883159"/>
          </a:xfrm>
        </p:spPr>
        <p:txBody>
          <a:bodyPr>
            <a:normAutofit fontScale="85000" lnSpcReduction="20000"/>
          </a:bodyPr>
          <a:lstStyle/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dirty="0">
                <a:solidFill>
                  <a:srgbClr val="FF0000"/>
                </a:solidFill>
              </a:rPr>
              <a:t>Self-management</a:t>
            </a:r>
            <a:r>
              <a:rPr lang="en-GB" sz="2400" dirty="0"/>
              <a:t>- is about planning for the future, owning your present, and being conscientious about what you do - as well as learning how to do it better the next time (Patnaik, 2021).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dirty="0"/>
              <a:t>Improving my self management I will manage my behaviour, thoughts, and emotions in a conscious and productive way.</a:t>
            </a: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240659AA-526B-D85D-12DE-093E10FE083E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69792" y="4282751"/>
            <a:ext cx="4831422" cy="2373895"/>
          </a:xfrm>
          <a:prstGeom prst="rect">
            <a:avLst/>
          </a:prstGeom>
          <a:ln w="228600" cap="sq" cmpd="thickThin">
            <a:solidFill>
              <a:srgbClr val="000000"/>
            </a:solidFill>
            <a:prstDash val="solid"/>
            <a:miter lim="800000"/>
          </a:ln>
          <a:effectLst>
            <a:innerShdw blurRad="76200">
              <a:srgbClr val="000000"/>
            </a:innerShdw>
          </a:effectLst>
        </p:spPr>
      </p:pic>
      <p:pic>
        <p:nvPicPr>
          <p:cNvPr id="8" name="Picture 7">
            <a:extLst>
              <a:ext uri="{FF2B5EF4-FFF2-40B4-BE49-F238E27FC236}">
                <a16:creationId xmlns:a16="http://schemas.microsoft.com/office/drawing/2014/main" id="{73170BD0-3473-8DA9-E8C9-2FA5FDD2F61D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331100" y="4282751"/>
            <a:ext cx="5265876" cy="2347163"/>
          </a:xfrm>
          <a:prstGeom prst="rect">
            <a:avLst/>
          </a:prstGeom>
          <a:ln w="228600" cap="sq" cmpd="thickThin">
            <a:solidFill>
              <a:srgbClr val="000000"/>
            </a:solidFill>
            <a:prstDash val="solid"/>
            <a:miter lim="800000"/>
          </a:ln>
          <a:effectLst>
            <a:innerShdw blurRad="76200">
              <a:srgbClr val="000000"/>
            </a:innerShdw>
          </a:effectLst>
        </p:spPr>
      </p:pic>
    </p:spTree>
    <p:extLst>
      <p:ext uri="{BB962C8B-B14F-4D97-AF65-F5344CB8AC3E}">
        <p14:creationId xmlns:p14="http://schemas.microsoft.com/office/powerpoint/2010/main" val="3270019412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F88D829-AE90-585C-928C-99B798D7482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744857" y="335902"/>
            <a:ext cx="7930988" cy="1007706"/>
          </a:xfrm>
        </p:spPr>
        <p:txBody>
          <a:bodyPr/>
          <a:lstStyle/>
          <a:p>
            <a:pPr algn="ctr"/>
            <a:r>
              <a:rPr lang="en-GB" dirty="0"/>
              <a:t>2 Skills that I have to improve for my future job(cont.):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D5C9A7EF-4C16-768A-B16C-AA5205D1DFEE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4749249" cy="4464698"/>
          </a:xfrm>
        </p:spPr>
        <p:txBody>
          <a:bodyPr>
            <a:normAutofit/>
          </a:bodyPr>
          <a:lstStyle/>
          <a:p>
            <a:r>
              <a:rPr lang="en-GB" sz="2400" dirty="0">
                <a:solidFill>
                  <a:srgbClr val="FF0000"/>
                </a:solidFill>
              </a:rPr>
              <a:t>Teamwork</a:t>
            </a:r>
            <a:r>
              <a:rPr lang="en-GB" sz="2400" dirty="0"/>
              <a:t>- improving my teamwork skills will enable to: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dirty="0"/>
              <a:t> work harmoniously with other colleagues,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dirty="0"/>
              <a:t>It can increase my hiring chances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dirty="0"/>
              <a:t>It can help me to solve conflicts(Payne, 2000)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GB" sz="2400" dirty="0"/>
          </a:p>
          <a:p>
            <a:endParaRPr lang="en-GB" sz="2400" dirty="0"/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847A267A-9A36-62CC-D05D-CD2721EA6D11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482370" y="2057400"/>
            <a:ext cx="5273497" cy="4306078"/>
          </a:xfrm>
          <a:prstGeom prst="rect">
            <a:avLst/>
          </a:prstGeom>
          <a:ln w="228600" cap="sq" cmpd="thickThin">
            <a:solidFill>
              <a:srgbClr val="000000"/>
            </a:solidFill>
            <a:prstDash val="solid"/>
            <a:miter lim="800000"/>
          </a:ln>
          <a:effectLst>
            <a:innerShdw blurRad="76200">
              <a:srgbClr val="000000"/>
            </a:innerShdw>
          </a:effectLst>
        </p:spPr>
      </p:pic>
    </p:spTree>
    <p:extLst>
      <p:ext uri="{BB962C8B-B14F-4D97-AF65-F5344CB8AC3E}">
        <p14:creationId xmlns:p14="http://schemas.microsoft.com/office/powerpoint/2010/main" val="411897276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940ABCE-38AC-1058-9115-9C5D2D55B8B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7" y="326571"/>
            <a:ext cx="10422262" cy="1707502"/>
          </a:xfrm>
        </p:spPr>
        <p:txBody>
          <a:bodyPr>
            <a:normAutofit fontScale="90000"/>
          </a:bodyPr>
          <a:lstStyle/>
          <a:p>
            <a:r>
              <a:rPr lang="en-GB" sz="2400" dirty="0"/>
              <a:t>3 How I use SWOT(strengths, weaknesses, opportunities and threats) analyses on my job when I have to make some important decisions. </a:t>
            </a:r>
            <a:br>
              <a:rPr lang="en-GB" sz="2400" dirty="0"/>
            </a:br>
            <a:br>
              <a:rPr lang="en-GB" sz="2400" dirty="0"/>
            </a:br>
            <a:r>
              <a:rPr lang="en-GB" sz="2400" dirty="0"/>
              <a:t> As an example, when I have to change the beauty salon to a new location:</a:t>
            </a:r>
          </a:p>
        </p:txBody>
      </p:sp>
      <p:graphicFrame>
        <p:nvGraphicFramePr>
          <p:cNvPr id="8" name="Table 8">
            <a:extLst>
              <a:ext uri="{FF2B5EF4-FFF2-40B4-BE49-F238E27FC236}">
                <a16:creationId xmlns:a16="http://schemas.microsoft.com/office/drawing/2014/main" id="{5BCE9EEE-5563-E1BD-2FA3-C8518A2804BB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557040527"/>
              </p:ext>
            </p:extLst>
          </p:nvPr>
        </p:nvGraphicFramePr>
        <p:xfrm>
          <a:off x="649999" y="2304661"/>
          <a:ext cx="10702213" cy="4226768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5348208">
                  <a:extLst>
                    <a:ext uri="{9D8B030D-6E8A-4147-A177-3AD203B41FA5}">
                      <a16:colId xmlns:a16="http://schemas.microsoft.com/office/drawing/2014/main" val="1160199988"/>
                    </a:ext>
                  </a:extLst>
                </a:gridCol>
                <a:gridCol w="5354005">
                  <a:extLst>
                    <a:ext uri="{9D8B030D-6E8A-4147-A177-3AD203B41FA5}">
                      <a16:colId xmlns:a16="http://schemas.microsoft.com/office/drawing/2014/main" val="1843140787"/>
                    </a:ext>
                  </a:extLst>
                </a:gridCol>
              </a:tblGrid>
              <a:tr h="2113384">
                <a:tc>
                  <a:txBody>
                    <a:bodyPr/>
                    <a:lstStyle/>
                    <a:p>
                      <a:r>
                        <a:rPr lang="en-GB" dirty="0"/>
                        <a:t>Strengths-well trained team </a:t>
                      </a:r>
                    </a:p>
                    <a:p>
                      <a:r>
                        <a:rPr lang="en-GB" dirty="0"/>
                        <a:t>                  -high traffic location </a:t>
                      </a:r>
                    </a:p>
                    <a:p>
                      <a:r>
                        <a:rPr lang="en-GB" dirty="0"/>
                        <a:t>                  -discounted prices for customers</a:t>
                      </a:r>
                    </a:p>
                    <a:p>
                      <a:r>
                        <a:rPr lang="en-GB" dirty="0"/>
                        <a:t>                  -quality services 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Weaknesses-lack of team training</a:t>
                      </a:r>
                    </a:p>
                    <a:p>
                      <a:r>
                        <a:rPr lang="en-GB" dirty="0"/>
                        <a:t>                      -inventory</a:t>
                      </a:r>
                    </a:p>
                    <a:p>
                      <a:r>
                        <a:rPr lang="en-GB" dirty="0"/>
                        <a:t>                      -wrong location</a:t>
                      </a:r>
                    </a:p>
                    <a:p>
                      <a:r>
                        <a:rPr lang="en-GB" dirty="0"/>
                        <a:t>                      - no parking spaces for customers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88831664"/>
                  </a:ext>
                </a:extLst>
              </a:tr>
              <a:tr h="2113384">
                <a:tc>
                  <a:txBody>
                    <a:bodyPr/>
                    <a:lstStyle/>
                    <a:p>
                      <a:r>
                        <a:rPr lang="en-GB" dirty="0"/>
                        <a:t>Opportunities-new styling methods</a:t>
                      </a:r>
                    </a:p>
                    <a:p>
                      <a:r>
                        <a:rPr lang="en-GB" dirty="0"/>
                        <a:t>                         -introducing new products</a:t>
                      </a:r>
                    </a:p>
                    <a:p>
                      <a:r>
                        <a:rPr lang="en-GB" dirty="0"/>
                        <a:t>                         -bringing new brands </a:t>
                      </a:r>
                    </a:p>
                    <a:p>
                      <a:r>
                        <a:rPr lang="en-GB" dirty="0"/>
                        <a:t>                         -attracting new clients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Threats-competitive saloons from new location</a:t>
                      </a:r>
                    </a:p>
                    <a:p>
                      <a:r>
                        <a:rPr lang="en-GB" dirty="0"/>
                        <a:t>             -ending active promotions </a:t>
                      </a:r>
                    </a:p>
                    <a:p>
                      <a:r>
                        <a:rPr lang="en-GB" dirty="0"/>
                        <a:t>             </a:t>
                      </a:r>
                      <a:r>
                        <a:rPr lang="en-GB"/>
                        <a:t>-losing </a:t>
                      </a:r>
                      <a:r>
                        <a:rPr lang="en-GB" dirty="0"/>
                        <a:t>the main customers</a:t>
                      </a:r>
                    </a:p>
                    <a:p>
                      <a:r>
                        <a:rPr lang="en-GB" dirty="0"/>
                        <a:t>             -transport network from the new location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600400369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341006572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0790D89-BD81-C4A2-E02C-A36C6CDA794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References: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90D378C-85DA-F50A-2690-780267F9702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/>
              <a:t>Crews, T., B., and May, K.,B. (2016). </a:t>
            </a:r>
            <a:r>
              <a:rPr lang="en-GB" i="1" dirty="0"/>
              <a:t>Digital Media: Concepts and Applications.</a:t>
            </a:r>
            <a:r>
              <a:rPr lang="en-GB" dirty="0"/>
              <a:t> 4</a:t>
            </a:r>
            <a:r>
              <a:rPr lang="en-GB" baseline="30000" dirty="0"/>
              <a:t>th</a:t>
            </a:r>
            <a:r>
              <a:rPr lang="en-GB" dirty="0"/>
              <a:t> Edition. Boston: Cengage Learning</a:t>
            </a:r>
          </a:p>
          <a:p>
            <a:r>
              <a:rPr lang="en-GB" dirty="0"/>
              <a:t>Cole, S. (2019). </a:t>
            </a:r>
            <a:r>
              <a:rPr lang="en-GB" i="1" dirty="0"/>
              <a:t>Communication Skills Training: 2 in 1: How to Handle Difficult Conversations, Improve Your  Persuasion Skills, And Become a Master at Public Speaking</a:t>
            </a:r>
            <a:r>
              <a:rPr lang="en-GB" dirty="0"/>
              <a:t>. Roland Bind</a:t>
            </a:r>
          </a:p>
          <a:p>
            <a:r>
              <a:rPr lang="en-GB" dirty="0"/>
              <a:t>Payne, M. (2000). </a:t>
            </a:r>
            <a:r>
              <a:rPr lang="en-GB" i="1" dirty="0"/>
              <a:t>Teamwork in </a:t>
            </a:r>
            <a:r>
              <a:rPr lang="en-GB" i="1" dirty="0" err="1"/>
              <a:t>Multiprofessional</a:t>
            </a:r>
            <a:r>
              <a:rPr lang="en-GB" i="1" dirty="0"/>
              <a:t> Care</a:t>
            </a:r>
            <a:r>
              <a:rPr lang="en-GB" dirty="0"/>
              <a:t>. Michigan: Lyceum Books </a:t>
            </a:r>
          </a:p>
          <a:p>
            <a:r>
              <a:rPr lang="en-GB" dirty="0"/>
              <a:t>Patnaik, S. (2021). </a:t>
            </a:r>
            <a:r>
              <a:rPr lang="en-GB" i="1" dirty="0"/>
              <a:t>Self-Management: For Individual and Organizational Success. </a:t>
            </a:r>
            <a:r>
              <a:rPr lang="en-GB" dirty="0"/>
              <a:t>Partridge Publishing </a:t>
            </a:r>
          </a:p>
          <a:p>
            <a:r>
              <a:rPr lang="en-GB" dirty="0"/>
              <a:t>Prasad, M. (2021). </a:t>
            </a:r>
            <a:r>
              <a:rPr lang="en-GB" i="1" dirty="0"/>
              <a:t>Problem-Solving Sociology: A Guide for Students</a:t>
            </a:r>
            <a:r>
              <a:rPr lang="en-GB" dirty="0"/>
              <a:t>. New York: Oxford University Press</a:t>
            </a:r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766478497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Ion">
  <a:themeElements>
    <a:clrScheme name="Ion">
      <a:dk1>
        <a:sysClr val="windowText" lastClr="000000"/>
      </a:dk1>
      <a:lt1>
        <a:sysClr val="window" lastClr="FFFFFF"/>
      </a:lt1>
      <a:dk2>
        <a:srgbClr val="1E5155"/>
      </a:dk2>
      <a:lt2>
        <a:srgbClr val="EBEBEB"/>
      </a:lt2>
      <a:accent1>
        <a:srgbClr val="B01513"/>
      </a:accent1>
      <a:accent2>
        <a:srgbClr val="EA6312"/>
      </a:accent2>
      <a:accent3>
        <a:srgbClr val="E6B729"/>
      </a:accent3>
      <a:accent4>
        <a:srgbClr val="6AAC90"/>
      </a:accent4>
      <a:accent5>
        <a:srgbClr val="54849A"/>
      </a:accent5>
      <a:accent6>
        <a:srgbClr val="9E5E9B"/>
      </a:accent6>
      <a:hlink>
        <a:srgbClr val="58C1BA"/>
      </a:hlink>
      <a:folHlink>
        <a:srgbClr val="9DFFCB"/>
      </a:folHlink>
    </a:clrScheme>
    <a:fontScheme name="Ion">
      <a:majorFont>
        <a:latin typeface="Century Gothic" panose="020B050202020202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Ion">
      <a:fillStyleLst>
        <a:solidFill>
          <a:schemeClr val="phClr"/>
        </a:solidFill>
        <a:gradFill rotWithShape="1">
          <a:gsLst>
            <a:gs pos="0">
              <a:schemeClr val="phClr">
                <a:tint val="64000"/>
                <a:lumMod val="118000"/>
              </a:schemeClr>
            </a:gs>
            <a:gs pos="100000">
              <a:schemeClr val="phClr">
                <a:tint val="92000"/>
                <a:alpha val="100000"/>
                <a:lumMod val="11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8000"/>
                <a:lumMod val="114000"/>
              </a:schemeClr>
            </a:gs>
            <a:gs pos="100000">
              <a:schemeClr val="phClr">
                <a:shade val="90000"/>
                <a:lumMod val="84000"/>
              </a:schemeClr>
            </a:gs>
          </a:gsLst>
          <a:lin ang="5400000" scaled="0"/>
        </a:gradFill>
      </a:fillStyleLst>
      <a:lnStyleLst>
        <a:ln w="9525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857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63500" dist="38100" dir="5400000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 prstMaterial="plastic">
            <a:bevelT w="0" h="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7000"/>
                <a:hueMod val="88000"/>
                <a:satMod val="130000"/>
                <a:lumMod val="124000"/>
              </a:schemeClr>
            </a:gs>
            <a:gs pos="100000">
              <a:schemeClr val="phClr">
                <a:tint val="96000"/>
                <a:shade val="88000"/>
                <a:hueMod val="108000"/>
                <a:satMod val="164000"/>
                <a:lumMod val="76000"/>
              </a:schemeClr>
            </a:gs>
          </a:gsLst>
          <a:path path="circle">
            <a:fillToRect l="45000" t="65000" r="125000" b="100000"/>
          </a:path>
        </a:gradFill>
        <a:blipFill rotWithShape="1">
          <a:blip xmlns:r="http://schemas.openxmlformats.org/officeDocument/2006/relationships" r:embed="rId1">
            <a:duotone>
              <a:schemeClr val="phClr">
                <a:shade val="69000"/>
                <a:hueMod val="108000"/>
                <a:satMod val="164000"/>
                <a:lumMod val="74000"/>
              </a:schemeClr>
              <a:schemeClr val="phClr">
                <a:tint val="96000"/>
                <a:hueMod val="88000"/>
                <a:satMod val="140000"/>
                <a:lumMod val="132000"/>
              </a:schemeClr>
            </a:duotone>
          </a:blip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Ion" id="{B8441ADB-2E43-4AF7-B97A-BD870242C6A8}" vid="{292E63A9-BB86-4E3D-B92A-7223C6510D2E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Ion</Template>
  <TotalTime>0</TotalTime>
  <Words>759</Words>
  <Application>Microsoft Office PowerPoint</Application>
  <PresentationFormat>Widescreen</PresentationFormat>
  <Paragraphs>70</Paragraphs>
  <Slides>10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10</vt:i4>
      </vt:variant>
    </vt:vector>
  </HeadingPairs>
  <TitlesOfParts>
    <vt:vector size="14" baseType="lpstr">
      <vt:lpstr>Arial</vt:lpstr>
      <vt:lpstr>Century Gothic</vt:lpstr>
      <vt:lpstr>Wingdings 3</vt:lpstr>
      <vt:lpstr>Ion</vt:lpstr>
      <vt:lpstr>Key skills for becoming a future manager </vt:lpstr>
      <vt:lpstr>Key skills for becoming a future manager </vt:lpstr>
      <vt:lpstr>1 Skills that I already have and use on my actual job:</vt:lpstr>
      <vt:lpstr>Actual Skills(cont.):</vt:lpstr>
      <vt:lpstr>Actual Skills(cont.):</vt:lpstr>
      <vt:lpstr>Actual Skills(cont.):</vt:lpstr>
      <vt:lpstr>2 Skills that I have to improve for my future job: </vt:lpstr>
      <vt:lpstr>2 Skills that I have to improve for my future job(cont.):</vt:lpstr>
      <vt:lpstr>3 How I use SWOT(strengths, weaknesses, opportunities and threats) analyses on my job when I have to make some important decisions.    As an example, when I have to change the beauty salon to a new location:</vt:lpstr>
      <vt:lpstr>References: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Key skills for becoming a manager</dc:title>
  <dc:creator>rusulucianandrei@yahoo.com</dc:creator>
  <cp:lastModifiedBy>Manjula Sivasatkunanathan</cp:lastModifiedBy>
  <cp:revision>13</cp:revision>
  <dcterms:created xsi:type="dcterms:W3CDTF">2022-08-10T12:23:37Z</dcterms:created>
  <dcterms:modified xsi:type="dcterms:W3CDTF">2022-08-14T09:37:44Z</dcterms:modified>
</cp:coreProperties>
</file>