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8" r:id="rId2"/>
    <p:sldId id="309" r:id="rId3"/>
    <p:sldId id="321" r:id="rId4"/>
    <p:sldId id="296" r:id="rId5"/>
    <p:sldId id="357" r:id="rId6"/>
    <p:sldId id="359" r:id="rId7"/>
    <p:sldId id="294" r:id="rId8"/>
    <p:sldId id="344" r:id="rId9"/>
    <p:sldId id="295" r:id="rId10"/>
    <p:sldId id="360" r:id="rId11"/>
    <p:sldId id="346" r:id="rId12"/>
    <p:sldId id="362" r:id="rId13"/>
    <p:sldId id="361" r:id="rId14"/>
    <p:sldId id="363" r:id="rId15"/>
    <p:sldId id="364" r:id="rId16"/>
    <p:sldId id="366" r:id="rId17"/>
    <p:sldId id="369" r:id="rId18"/>
    <p:sldId id="367" r:id="rId19"/>
    <p:sldId id="368" r:id="rId20"/>
    <p:sldId id="365" r:id="rId21"/>
    <p:sldId id="358" r:id="rId22"/>
    <p:sldId id="30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94660"/>
  </p:normalViewPr>
  <p:slideViewPr>
    <p:cSldViewPr snapToGrid="0">
      <p:cViewPr varScale="1">
        <p:scale>
          <a:sx n="90" d="100"/>
          <a:sy n="90" d="100"/>
        </p:scale>
        <p:origin x="36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266798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341527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767980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708925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09931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32338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860470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683767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578242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183300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721193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17/02/2019</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3761051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BTCfQ6Bb8Q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gcTx0YbJC0c"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positivepsychology.org.uk/self-efficacy-definition-bandura-meaning/" TargetMode="External"/><Relationship Id="rId2" Type="http://schemas.openxmlformats.org/officeDocument/2006/relationships/hyperlink" Target="http://www.ophi.org.uk/wp-content/uploads/OPHI-wp04.pdf" TargetMode="External"/><Relationship Id="rId1" Type="http://schemas.openxmlformats.org/officeDocument/2006/relationships/slideLayout" Target="../slideLayouts/slideLayout2.xml"/><Relationship Id="rId6" Type="http://schemas.openxmlformats.org/officeDocument/2006/relationships/hyperlink" Target="http://www.sixsigmatrainingfree.com/empowerment.html" TargetMode="External"/><Relationship Id="rId5" Type="http://schemas.openxmlformats.org/officeDocument/2006/relationships/hyperlink" Target="http://www.ophi.org.uk/wp-content/uploads/OPHI_wpAlkire.pdf" TargetMode="External"/><Relationship Id="rId4" Type="http://schemas.openxmlformats.org/officeDocument/2006/relationships/hyperlink" Target="https://www.youtube.com/watch?v=gcTx0YbJC0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0371-E02F-4AA6-8808-42BB5CA05301}"/>
              </a:ext>
            </a:extLst>
          </p:cNvPr>
          <p:cNvSpPr>
            <a:spLocks noGrp="1"/>
          </p:cNvSpPr>
          <p:nvPr>
            <p:ph type="ctrTitle"/>
          </p:nvPr>
        </p:nvSpPr>
        <p:spPr>
          <a:xfrm>
            <a:off x="2209800" y="44625"/>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br>
              <a:rPr lang="en-GB" b="1" dirty="0"/>
            </a:br>
            <a:r>
              <a:rPr lang="en-GB" sz="3100" b="1" dirty="0">
                <a:solidFill>
                  <a:schemeClr val="bg1">
                    <a:lumMod val="65000"/>
                  </a:schemeClr>
                </a:solidFill>
              </a:rPr>
              <a:t>Please take a moment to settle in </a:t>
            </a:r>
          </a:p>
        </p:txBody>
      </p:sp>
      <p:sp>
        <p:nvSpPr>
          <p:cNvPr id="3" name="TextBox 2">
            <a:extLst>
              <a:ext uri="{FF2B5EF4-FFF2-40B4-BE49-F238E27FC236}">
                <a16:creationId xmlns:a16="http://schemas.microsoft.com/office/drawing/2014/main" id="{5EDE0035-0668-4996-BF9A-DFCC359B850B}"/>
              </a:ext>
            </a:extLst>
          </p:cNvPr>
          <p:cNvSpPr txBox="1"/>
          <p:nvPr/>
        </p:nvSpPr>
        <p:spPr>
          <a:xfrm>
            <a:off x="304800" y="2328334"/>
            <a:ext cx="4986558" cy="923330"/>
          </a:xfrm>
          <a:prstGeom prst="rect">
            <a:avLst/>
          </a:prstGeom>
          <a:noFill/>
        </p:spPr>
        <p:txBody>
          <a:bodyPr wrap="none" rtlCol="0">
            <a:spAutoFit/>
          </a:bodyPr>
          <a:lstStyle/>
          <a:p>
            <a:r>
              <a:rPr lang="en-GB" dirty="0"/>
              <a:t>Song with lyrics student choice to be inserted here</a:t>
            </a:r>
          </a:p>
          <a:p>
            <a:r>
              <a:rPr lang="en-GB" dirty="0">
                <a:hlinkClick r:id="rId2"/>
              </a:rPr>
              <a:t>https://www.youtube.com/watch?v=BTCfQ6Bb8QE</a:t>
            </a:r>
            <a:endParaRPr lang="en-GB" dirty="0"/>
          </a:p>
          <a:p>
            <a:endParaRPr lang="en-GB" dirty="0"/>
          </a:p>
        </p:txBody>
      </p:sp>
      <p:sp>
        <p:nvSpPr>
          <p:cNvPr id="4" name="TextBox 3">
            <a:extLst>
              <a:ext uri="{FF2B5EF4-FFF2-40B4-BE49-F238E27FC236}">
                <a16:creationId xmlns:a16="http://schemas.microsoft.com/office/drawing/2014/main" id="{819D7A7A-0D60-45A9-B223-76B121F0F7F6}"/>
              </a:ext>
            </a:extLst>
          </p:cNvPr>
          <p:cNvSpPr txBox="1"/>
          <p:nvPr/>
        </p:nvSpPr>
        <p:spPr>
          <a:xfrm>
            <a:off x="8628483" y="6354509"/>
            <a:ext cx="3479286" cy="369332"/>
          </a:xfrm>
          <a:prstGeom prst="rect">
            <a:avLst/>
          </a:prstGeom>
          <a:noFill/>
        </p:spPr>
        <p:txBody>
          <a:bodyPr wrap="none" rtlCol="0">
            <a:spAutoFit/>
          </a:bodyPr>
          <a:lstStyle/>
          <a:p>
            <a:r>
              <a:rPr lang="en-GB" dirty="0"/>
              <a:t>(King, B. </a:t>
            </a:r>
            <a:r>
              <a:rPr lang="en-GB" dirty="0" err="1"/>
              <a:t>Leiber</a:t>
            </a:r>
            <a:r>
              <a:rPr lang="en-GB" dirty="0"/>
              <a:t>, J. </a:t>
            </a:r>
            <a:r>
              <a:rPr lang="en-GB" dirty="0" err="1"/>
              <a:t>Stroler</a:t>
            </a:r>
            <a:r>
              <a:rPr lang="en-GB" dirty="0"/>
              <a:t>, M 1961 ) </a:t>
            </a:r>
          </a:p>
        </p:txBody>
      </p:sp>
    </p:spTree>
    <p:extLst>
      <p:ext uri="{BB962C8B-B14F-4D97-AF65-F5344CB8AC3E}">
        <p14:creationId xmlns:p14="http://schemas.microsoft.com/office/powerpoint/2010/main" val="167805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09F3E-EC3A-4DD9-8521-D829792E49DE}"/>
              </a:ext>
            </a:extLst>
          </p:cNvPr>
          <p:cNvSpPr>
            <a:spLocks noGrp="1"/>
          </p:cNvSpPr>
          <p:nvPr>
            <p:ph idx="1"/>
          </p:nvPr>
        </p:nvSpPr>
        <p:spPr>
          <a:xfrm>
            <a:off x="127000" y="2616202"/>
            <a:ext cx="11938000" cy="1210732"/>
          </a:xfrm>
        </p:spPr>
        <p:txBody>
          <a:bodyPr>
            <a:normAutofit/>
          </a:bodyPr>
          <a:lstStyle/>
          <a:p>
            <a:pPr marL="0" indent="0" algn="ctr">
              <a:buNone/>
            </a:pPr>
            <a:r>
              <a:rPr lang="en-GB" sz="4000" b="1" dirty="0">
                <a:solidFill>
                  <a:schemeClr val="accent1"/>
                </a:solidFill>
              </a:rPr>
              <a:t>Empowerment and Self-Efficacy   </a:t>
            </a:r>
          </a:p>
        </p:txBody>
      </p:sp>
    </p:spTree>
    <p:extLst>
      <p:ext uri="{BB962C8B-B14F-4D97-AF65-F5344CB8AC3E}">
        <p14:creationId xmlns:p14="http://schemas.microsoft.com/office/powerpoint/2010/main" val="304056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1484785"/>
            <a:ext cx="8507288" cy="954107"/>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Wilks goes on to argue that there are two forms of empowerment</a:t>
            </a:r>
          </a:p>
        </p:txBody>
      </p:sp>
      <p:sp>
        <p:nvSpPr>
          <p:cNvPr id="4" name="TextBox 3">
            <a:extLst>
              <a:ext uri="{FF2B5EF4-FFF2-40B4-BE49-F238E27FC236}">
                <a16:creationId xmlns:a16="http://schemas.microsoft.com/office/drawing/2014/main" id="{B8B7C04B-3B80-4E0D-A9F9-303A3C1DA3CA}"/>
              </a:ext>
            </a:extLst>
          </p:cNvPr>
          <p:cNvSpPr txBox="1"/>
          <p:nvPr/>
        </p:nvSpPr>
        <p:spPr>
          <a:xfrm>
            <a:off x="1991544" y="2762926"/>
            <a:ext cx="8507288" cy="954107"/>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Structural empowerment – the removal of barriers which prevent access to material benefits</a:t>
            </a:r>
          </a:p>
        </p:txBody>
      </p:sp>
      <p:sp>
        <p:nvSpPr>
          <p:cNvPr id="6" name="TextBox 5">
            <a:extLst>
              <a:ext uri="{FF2B5EF4-FFF2-40B4-BE49-F238E27FC236}">
                <a16:creationId xmlns:a16="http://schemas.microsoft.com/office/drawing/2014/main" id="{5629CF32-AD13-4ED6-8A10-FBCF8FF69E29}"/>
              </a:ext>
            </a:extLst>
          </p:cNvPr>
          <p:cNvSpPr txBox="1"/>
          <p:nvPr/>
        </p:nvSpPr>
        <p:spPr>
          <a:xfrm>
            <a:off x="1991544" y="4077072"/>
            <a:ext cx="8352928" cy="1815882"/>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Psychological empowerment – improving levels of confidence, self-esteem – often produced by access to material benefits but will also be influenced by emotion</a:t>
            </a:r>
          </a:p>
        </p:txBody>
      </p:sp>
      <p:sp>
        <p:nvSpPr>
          <p:cNvPr id="7" name="TextBox 6">
            <a:extLst>
              <a:ext uri="{FF2B5EF4-FFF2-40B4-BE49-F238E27FC236}">
                <a16:creationId xmlns:a16="http://schemas.microsoft.com/office/drawing/2014/main" id="{5890A38B-0EDE-4727-BAE4-4CB4F5100A22}"/>
              </a:ext>
            </a:extLst>
          </p:cNvPr>
          <p:cNvSpPr txBox="1"/>
          <p:nvPr/>
        </p:nvSpPr>
        <p:spPr>
          <a:xfrm>
            <a:off x="8328248" y="6093296"/>
            <a:ext cx="1512168" cy="36933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(Wilks, 2012)</a:t>
            </a:r>
          </a:p>
        </p:txBody>
      </p:sp>
    </p:spTree>
    <p:extLst>
      <p:ext uri="{BB962C8B-B14F-4D97-AF65-F5344CB8AC3E}">
        <p14:creationId xmlns:p14="http://schemas.microsoft.com/office/powerpoint/2010/main" val="372813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EFDA7-FFAB-433F-8D39-409CB463F181}"/>
              </a:ext>
            </a:extLst>
          </p:cNvPr>
          <p:cNvSpPr txBox="1"/>
          <p:nvPr/>
        </p:nvSpPr>
        <p:spPr>
          <a:xfrm>
            <a:off x="1" y="267849"/>
            <a:ext cx="12124266" cy="707886"/>
          </a:xfrm>
          <a:prstGeom prst="rect">
            <a:avLst/>
          </a:prstGeom>
          <a:noFill/>
          <a:ln>
            <a:noFill/>
          </a:ln>
        </p:spPr>
        <p:txBody>
          <a:bodyPr wrap="squar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accent1"/>
                </a:solidFill>
                <a:effectLst/>
                <a:uLnTx/>
                <a:uFillTx/>
                <a:latin typeface="Calibri"/>
                <a:ea typeface="+mn-ea"/>
                <a:cs typeface="+mn-cs"/>
              </a:rPr>
              <a:t>The use of empowerment in advocacy</a:t>
            </a:r>
          </a:p>
        </p:txBody>
      </p:sp>
      <p:sp>
        <p:nvSpPr>
          <p:cNvPr id="3" name="TextBox 2">
            <a:extLst>
              <a:ext uri="{FF2B5EF4-FFF2-40B4-BE49-F238E27FC236}">
                <a16:creationId xmlns:a16="http://schemas.microsoft.com/office/drawing/2014/main" id="{7689250D-D1BD-4EEC-90D6-769E3CFB1EE4}"/>
              </a:ext>
            </a:extLst>
          </p:cNvPr>
          <p:cNvSpPr txBox="1"/>
          <p:nvPr/>
        </p:nvSpPr>
        <p:spPr>
          <a:xfrm>
            <a:off x="1965960" y="1986131"/>
            <a:ext cx="9674352" cy="1077218"/>
          </a:xfrm>
          <a:prstGeom prst="rect">
            <a:avLst/>
          </a:prstGeom>
          <a:noFill/>
          <a:ln>
            <a:noFill/>
          </a:ln>
        </p:spPr>
        <p:txBody>
          <a:bodyPr wrap="squar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‘The empowerment process resides in the person not the helper‘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(Lee, 1994, p.13 </a:t>
            </a:r>
            <a:r>
              <a:rPr kumimoji="0" lang="en-GB" sz="1800" b="0" i="1" u="none" strike="noStrike" kern="1200" cap="none" spc="0" normalizeH="0" baseline="0" noProof="0" dirty="0">
                <a:ln>
                  <a:noFill/>
                </a:ln>
                <a:solidFill>
                  <a:prstClr val="black"/>
                </a:solidFill>
                <a:effectLst/>
                <a:uLnTx/>
                <a:uFillTx/>
                <a:latin typeface="Calibri"/>
                <a:ea typeface="+mn-ea"/>
                <a:cs typeface="+mn-cs"/>
              </a:rPr>
              <a:t>cited in Lishman, 2007, p.272).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0868CD7D-2E3F-4433-B47A-ECF0EAA594E1}"/>
              </a:ext>
            </a:extLst>
          </p:cNvPr>
          <p:cNvSpPr/>
          <p:nvPr/>
        </p:nvSpPr>
        <p:spPr>
          <a:xfrm>
            <a:off x="1965960" y="3429000"/>
            <a:ext cx="9674352" cy="132343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This above statement by Lee, indicates the role for the advocate. This in turn will  instigate a position towards the client becoming self empowered. Primarily, the service user remains the main actor and retains ownership of the process of advocacy. Thus becoming  the final sequence in the advocacy engagement.</a:t>
            </a:r>
          </a:p>
        </p:txBody>
      </p:sp>
    </p:spTree>
    <p:extLst>
      <p:ext uri="{BB962C8B-B14F-4D97-AF65-F5344CB8AC3E}">
        <p14:creationId xmlns:p14="http://schemas.microsoft.com/office/powerpoint/2010/main" val="101722418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3BF450-6C81-4B89-A63D-603ECB86AE1E}"/>
              </a:ext>
            </a:extLst>
          </p:cNvPr>
          <p:cNvSpPr txBox="1"/>
          <p:nvPr/>
        </p:nvSpPr>
        <p:spPr>
          <a:xfrm>
            <a:off x="1205846" y="484536"/>
            <a:ext cx="9651617"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4F81BD"/>
                </a:solidFill>
                <a:effectLst/>
                <a:uLnTx/>
                <a:uFillTx/>
                <a:latin typeface="Calibri"/>
                <a:ea typeface="+mn-ea"/>
                <a:cs typeface="+mn-cs"/>
              </a:rPr>
              <a:t>Lucy Greer a student on a masters in social work degree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4F81BD"/>
                </a:solidFill>
                <a:effectLst/>
                <a:uLnTx/>
                <a:uFillTx/>
                <a:latin typeface="Calibri"/>
                <a:ea typeface="+mn-ea"/>
                <a:cs typeface="+mn-cs"/>
              </a:rPr>
              <a:t> gives a her view on empowerment </a:t>
            </a:r>
          </a:p>
        </p:txBody>
      </p:sp>
      <p:sp>
        <p:nvSpPr>
          <p:cNvPr id="3" name="TextBox 2">
            <a:extLst>
              <a:ext uri="{FF2B5EF4-FFF2-40B4-BE49-F238E27FC236}">
                <a16:creationId xmlns:a16="http://schemas.microsoft.com/office/drawing/2014/main" id="{67DE13BE-65C3-4A4A-A722-34FDC9AFCD0F}"/>
              </a:ext>
            </a:extLst>
          </p:cNvPr>
          <p:cNvSpPr txBox="1"/>
          <p:nvPr/>
        </p:nvSpPr>
        <p:spPr>
          <a:xfrm>
            <a:off x="3680338" y="2514600"/>
            <a:ext cx="4831323"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hlinkClick r:id="rId2"/>
              </a:rPr>
              <a:t>https://www.youtube.com/watch?v=gcTx0YbJC0c</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TextBox 3">
            <a:extLst>
              <a:ext uri="{FF2B5EF4-FFF2-40B4-BE49-F238E27FC236}">
                <a16:creationId xmlns:a16="http://schemas.microsoft.com/office/drawing/2014/main" id="{8C3CD8C6-C8ED-4B98-9824-14FC4F872449}"/>
              </a:ext>
            </a:extLst>
          </p:cNvPr>
          <p:cNvSpPr txBox="1"/>
          <p:nvPr/>
        </p:nvSpPr>
        <p:spPr>
          <a:xfrm>
            <a:off x="10007600" y="6053667"/>
            <a:ext cx="138069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(Greer 2017)</a:t>
            </a:r>
          </a:p>
        </p:txBody>
      </p:sp>
    </p:spTree>
    <p:extLst>
      <p:ext uri="{BB962C8B-B14F-4D97-AF65-F5344CB8AC3E}">
        <p14:creationId xmlns:p14="http://schemas.microsoft.com/office/powerpoint/2010/main" val="2900713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043D6B-4462-45B3-A4F0-76A44DE24690}"/>
              </a:ext>
            </a:extLst>
          </p:cNvPr>
          <p:cNvSpPr txBox="1"/>
          <p:nvPr/>
        </p:nvSpPr>
        <p:spPr>
          <a:xfrm>
            <a:off x="510176" y="2841935"/>
            <a:ext cx="11171648"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4F81BD"/>
                </a:solidFill>
                <a:effectLst/>
                <a:uLnTx/>
                <a:uFillTx/>
                <a:latin typeface="Calibri"/>
                <a:ea typeface="+mn-ea"/>
                <a:cs typeface="+mn-cs"/>
              </a:rPr>
              <a:t>Can we relate what was said in the video about social work to advocacy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4F81BD"/>
                </a:solidFill>
                <a:effectLst/>
                <a:uLnTx/>
                <a:uFillTx/>
                <a:latin typeface="Calibri"/>
                <a:ea typeface="+mn-ea"/>
                <a:cs typeface="+mn-cs"/>
              </a:rPr>
              <a:t>Discus with the group </a:t>
            </a:r>
          </a:p>
        </p:txBody>
      </p:sp>
    </p:spTree>
    <p:extLst>
      <p:ext uri="{BB962C8B-B14F-4D97-AF65-F5344CB8AC3E}">
        <p14:creationId xmlns:p14="http://schemas.microsoft.com/office/powerpoint/2010/main" val="4033245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264DB7-608D-49B9-8764-FB1FBBEF571C}"/>
              </a:ext>
            </a:extLst>
          </p:cNvPr>
          <p:cNvSpPr txBox="1"/>
          <p:nvPr/>
        </p:nvSpPr>
        <p:spPr>
          <a:xfrm>
            <a:off x="2736554" y="283531"/>
            <a:ext cx="6718891" cy="707886"/>
          </a:xfrm>
          <a:prstGeom prst="rect">
            <a:avLst/>
          </a:prstGeom>
          <a:noFill/>
          <a:ln>
            <a:solidFill>
              <a:schemeClr val="bg2"/>
            </a:solidFill>
          </a:ln>
        </p:spPr>
        <p:txBody>
          <a:bodyPr wrap="non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Calibri"/>
                <a:ea typeface="+mn-ea"/>
                <a:cs typeface="+mn-cs"/>
              </a:rPr>
              <a:t>Understanding Empowerment </a:t>
            </a:r>
          </a:p>
        </p:txBody>
      </p:sp>
      <p:sp>
        <p:nvSpPr>
          <p:cNvPr id="3" name="TextBox 2">
            <a:extLst>
              <a:ext uri="{FF2B5EF4-FFF2-40B4-BE49-F238E27FC236}">
                <a16:creationId xmlns:a16="http://schemas.microsoft.com/office/drawing/2014/main" id="{F5933395-1CDD-4229-B48B-33C199D22A2A}"/>
              </a:ext>
            </a:extLst>
          </p:cNvPr>
          <p:cNvSpPr txBox="1"/>
          <p:nvPr/>
        </p:nvSpPr>
        <p:spPr>
          <a:xfrm>
            <a:off x="169333" y="1213151"/>
            <a:ext cx="10372436" cy="1569660"/>
          </a:xfrm>
          <a:prstGeom prst="rect">
            <a:avLst/>
          </a:prstGeom>
          <a:noFill/>
          <a:ln>
            <a:noFill/>
          </a:ln>
        </p:spPr>
        <p:txBody>
          <a:bodyPr wrap="squar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Empowerment as a concept is related to the position of self and can be represented by many definitions and meanings as diversions in social economic contexts (Ibrham, and Alkire2007).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4" name="Picture 3">
            <a:extLst>
              <a:ext uri="{FF2B5EF4-FFF2-40B4-BE49-F238E27FC236}">
                <a16:creationId xmlns:a16="http://schemas.microsoft.com/office/drawing/2014/main" id="{2D80C751-7D45-48A8-8813-A1B892DDB631}"/>
              </a:ext>
            </a:extLst>
          </p:cNvPr>
          <p:cNvPicPr>
            <a:picLocks noChangeAspect="1"/>
          </p:cNvPicPr>
          <p:nvPr/>
        </p:nvPicPr>
        <p:blipFill>
          <a:blip r:embed="rId2"/>
          <a:stretch>
            <a:fillRect/>
          </a:stretch>
        </p:blipFill>
        <p:spPr>
          <a:xfrm>
            <a:off x="2375284" y="2614278"/>
            <a:ext cx="6502400" cy="3297646"/>
          </a:xfrm>
          <a:prstGeom prst="rect">
            <a:avLst/>
          </a:prstGeom>
        </p:spPr>
      </p:pic>
      <p:sp>
        <p:nvSpPr>
          <p:cNvPr id="5" name="TextBox 4">
            <a:extLst>
              <a:ext uri="{FF2B5EF4-FFF2-40B4-BE49-F238E27FC236}">
                <a16:creationId xmlns:a16="http://schemas.microsoft.com/office/drawing/2014/main" id="{86EFD201-5771-4F50-9A23-8AEC9F3A0FF0}"/>
              </a:ext>
            </a:extLst>
          </p:cNvPr>
          <p:cNvSpPr txBox="1"/>
          <p:nvPr/>
        </p:nvSpPr>
        <p:spPr>
          <a:xfrm>
            <a:off x="10186130" y="6413058"/>
            <a:ext cx="2063578" cy="369332"/>
          </a:xfrm>
          <a:prstGeom prst="rect">
            <a:avLst/>
          </a:prstGeom>
          <a:noFill/>
          <a:ln>
            <a:solidFill>
              <a:schemeClr val="bg2"/>
            </a:solidFill>
          </a:ln>
        </p:spPr>
        <p:txBody>
          <a:bodyPr wrap="non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(Six sigma, no date )</a:t>
            </a:r>
          </a:p>
        </p:txBody>
      </p:sp>
    </p:spTree>
    <p:extLst>
      <p:ext uri="{BB962C8B-B14F-4D97-AF65-F5344CB8AC3E}">
        <p14:creationId xmlns:p14="http://schemas.microsoft.com/office/powerpoint/2010/main" val="75446193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1340768"/>
            <a:ext cx="8507288" cy="1815882"/>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One further consideration when considering the concept of empowerment is that we are usually talking of a situation where ‘power’ is not evenly distributed</a:t>
            </a:r>
          </a:p>
        </p:txBody>
      </p:sp>
      <p:sp>
        <p:nvSpPr>
          <p:cNvPr id="6" name="TextBox 5">
            <a:extLst>
              <a:ext uri="{FF2B5EF4-FFF2-40B4-BE49-F238E27FC236}">
                <a16:creationId xmlns:a16="http://schemas.microsoft.com/office/drawing/2014/main" id="{5629CF32-AD13-4ED6-8A10-FBCF8FF69E29}"/>
              </a:ext>
            </a:extLst>
          </p:cNvPr>
          <p:cNvSpPr txBox="1"/>
          <p:nvPr/>
        </p:nvSpPr>
        <p:spPr>
          <a:xfrm>
            <a:off x="1991544" y="3212977"/>
            <a:ext cx="8352928" cy="138499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Wilks (2012) makes the point that practitioners and the organisations they work for can be very ‘powerful’</a:t>
            </a:r>
          </a:p>
        </p:txBody>
      </p:sp>
      <p:sp>
        <p:nvSpPr>
          <p:cNvPr id="8" name="TextBox 7">
            <a:extLst>
              <a:ext uri="{FF2B5EF4-FFF2-40B4-BE49-F238E27FC236}">
                <a16:creationId xmlns:a16="http://schemas.microsoft.com/office/drawing/2014/main" id="{BFC9B5BE-698A-4E50-BF27-996034581971}"/>
              </a:ext>
            </a:extLst>
          </p:cNvPr>
          <p:cNvSpPr txBox="1"/>
          <p:nvPr/>
        </p:nvSpPr>
        <p:spPr>
          <a:xfrm>
            <a:off x="1981200" y="4568236"/>
            <a:ext cx="8352928" cy="138499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Thus the way in which that </a:t>
            </a:r>
            <a:r>
              <a:rPr kumimoji="0" lang="en-GB" sz="2800" b="1" i="0" u="none" strike="noStrike" kern="1200" cap="none" spc="0" normalizeH="0" baseline="0" noProof="0" dirty="0">
                <a:ln>
                  <a:noFill/>
                </a:ln>
                <a:solidFill>
                  <a:prstClr val="black"/>
                </a:solidFill>
                <a:effectLst/>
                <a:uLnTx/>
                <a:uFillTx/>
                <a:latin typeface="Calibri"/>
                <a:ea typeface="+mn-ea"/>
                <a:cs typeface="+mn-cs"/>
              </a:rPr>
              <a:t>power</a:t>
            </a:r>
            <a:r>
              <a:rPr kumimoji="0" lang="en-GB" sz="2800" b="0" i="0" u="none" strike="noStrike" kern="1200" cap="none" spc="0" normalizeH="0" baseline="0" noProof="0" dirty="0">
                <a:ln>
                  <a:noFill/>
                </a:ln>
                <a:solidFill>
                  <a:prstClr val="black"/>
                </a:solidFill>
                <a:effectLst/>
                <a:uLnTx/>
                <a:uFillTx/>
                <a:latin typeface="Calibri"/>
                <a:ea typeface="+mn-ea"/>
                <a:cs typeface="+mn-cs"/>
              </a:rPr>
              <a:t> is exercised can positively or negatively affect the experience of service users</a:t>
            </a:r>
          </a:p>
        </p:txBody>
      </p:sp>
    </p:spTree>
    <p:extLst>
      <p:ext uri="{BB962C8B-B14F-4D97-AF65-F5344CB8AC3E}">
        <p14:creationId xmlns:p14="http://schemas.microsoft.com/office/powerpoint/2010/main" val="162690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93D7A4-B6BA-4907-A8D6-236F3739AE50}"/>
              </a:ext>
            </a:extLst>
          </p:cNvPr>
          <p:cNvSpPr txBox="1"/>
          <p:nvPr/>
        </p:nvSpPr>
        <p:spPr>
          <a:xfrm>
            <a:off x="6096000" y="1528679"/>
            <a:ext cx="184731" cy="369332"/>
          </a:xfrm>
          <a:prstGeom prst="rect">
            <a:avLst/>
          </a:prstGeom>
          <a:noFill/>
          <a:ln>
            <a:solidFill>
              <a:schemeClr val="bg2"/>
            </a:solidFill>
          </a:ln>
        </p:spPr>
        <p:txBody>
          <a:bodyPr wrap="non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Box 2">
            <a:extLst>
              <a:ext uri="{FF2B5EF4-FFF2-40B4-BE49-F238E27FC236}">
                <a16:creationId xmlns:a16="http://schemas.microsoft.com/office/drawing/2014/main" id="{4042E568-E695-408F-8023-2ED3C9B14BF2}"/>
              </a:ext>
            </a:extLst>
          </p:cNvPr>
          <p:cNvSpPr txBox="1"/>
          <p:nvPr/>
        </p:nvSpPr>
        <p:spPr>
          <a:xfrm>
            <a:off x="3418151" y="261044"/>
            <a:ext cx="5540427" cy="707886"/>
          </a:xfrm>
          <a:prstGeom prst="rect">
            <a:avLst/>
          </a:prstGeom>
          <a:noFill/>
          <a:ln>
            <a:noFill/>
          </a:ln>
        </p:spPr>
        <p:txBody>
          <a:bodyPr wrap="non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Calibri"/>
                <a:ea typeface="+mn-ea"/>
                <a:cs typeface="+mn-cs"/>
              </a:rPr>
              <a:t>Factors of empowerment</a:t>
            </a:r>
          </a:p>
        </p:txBody>
      </p:sp>
      <p:sp>
        <p:nvSpPr>
          <p:cNvPr id="4" name="TextBox 3">
            <a:extLst>
              <a:ext uri="{FF2B5EF4-FFF2-40B4-BE49-F238E27FC236}">
                <a16:creationId xmlns:a16="http://schemas.microsoft.com/office/drawing/2014/main" id="{3E98D594-9AC6-4C0A-B112-2230637CA779}"/>
              </a:ext>
            </a:extLst>
          </p:cNvPr>
          <p:cNvSpPr txBox="1"/>
          <p:nvPr/>
        </p:nvSpPr>
        <p:spPr>
          <a:xfrm>
            <a:off x="1032933" y="1349231"/>
            <a:ext cx="10828867" cy="4955203"/>
          </a:xfrm>
          <a:prstGeom prst="rect">
            <a:avLst/>
          </a:prstGeom>
          <a:noFill/>
          <a:ln>
            <a:noFill/>
          </a:ln>
        </p:spPr>
        <p:txBody>
          <a:bodyPr wrap="square" rtlCol="0" anchor="ctr" anchorCtr="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Many academics surmise empowerment as an increase in power as a measure of control, or shown with an ability to affect change (Ibrahim and Alkire 2007).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‘Empowerment, is the extent to which some categories of people are able to control their own destinies, even when their interests are opposed by those of other people, with whom they interact’ (Mason and Smith 2003 </a:t>
            </a:r>
            <a:r>
              <a:rPr kumimoji="0" lang="en-GB" sz="2800" b="0" i="1" u="none" strike="noStrike" kern="1200" cap="none" spc="0" normalizeH="0" baseline="0" noProof="0" dirty="0">
                <a:ln>
                  <a:noFill/>
                </a:ln>
                <a:solidFill>
                  <a:prstClr val="black"/>
                </a:solidFill>
                <a:effectLst/>
                <a:uLnTx/>
                <a:uFillTx/>
                <a:latin typeface="Calibri"/>
                <a:ea typeface="+mn-ea"/>
                <a:cs typeface="+mn-cs"/>
              </a:rPr>
              <a:t>cited in </a:t>
            </a:r>
            <a:r>
              <a:rPr kumimoji="0" lang="en-GB" sz="2800" b="0" i="0" u="none" strike="noStrike" kern="1200" cap="none" spc="0" normalizeH="0" baseline="0" noProof="0" dirty="0">
                <a:ln>
                  <a:noFill/>
                </a:ln>
                <a:solidFill>
                  <a:prstClr val="black"/>
                </a:solidFill>
                <a:effectLst/>
                <a:uLnTx/>
                <a:uFillTx/>
                <a:latin typeface="Calibri"/>
                <a:ea typeface="+mn-ea"/>
                <a:cs typeface="+mn-cs"/>
              </a:rPr>
              <a:t>Ibrahim and Alkire 2007).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 </a:t>
            </a:r>
          </a:p>
        </p:txBody>
      </p:sp>
    </p:spTree>
    <p:extLst>
      <p:ext uri="{BB962C8B-B14F-4D97-AF65-F5344CB8AC3E}">
        <p14:creationId xmlns:p14="http://schemas.microsoft.com/office/powerpoint/2010/main" val="3946643653"/>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A28B7E-95EA-4E62-BB8B-167E9A0B08FB}"/>
              </a:ext>
            </a:extLst>
          </p:cNvPr>
          <p:cNvSpPr/>
          <p:nvPr/>
        </p:nvSpPr>
        <p:spPr>
          <a:xfrm>
            <a:off x="753532" y="1659285"/>
            <a:ext cx="10684934" cy="3539430"/>
          </a:xfrm>
          <a:prstGeom prst="rect">
            <a:avLst/>
          </a:prstGeom>
        </p:spPr>
        <p:txBody>
          <a:bodyPr wrap="square">
            <a:spAutoFit/>
          </a:bodyPr>
          <a:lstStyle/>
          <a:p>
            <a:pPr lvl="0">
              <a:defRPr/>
            </a:pPr>
            <a:r>
              <a:rPr lang="en-GB" sz="2800" dirty="0">
                <a:solidFill>
                  <a:prstClr val="black"/>
                </a:solidFill>
              </a:rPr>
              <a:t>‘Empowerment Is a multifaceted idea meaning different things to different people. It has academic, rhetorical and radical associations towards it’ (Adams 2008, p.1).</a:t>
            </a:r>
          </a:p>
          <a:p>
            <a:pPr lvl="0">
              <a:defRPr/>
            </a:pPr>
            <a:endParaRPr lang="en-GB" sz="2800" dirty="0">
              <a:solidFill>
                <a:prstClr val="black"/>
              </a:solidFill>
            </a:endParaRPr>
          </a:p>
          <a:p>
            <a:pPr lvl="0">
              <a:defRPr/>
            </a:pPr>
            <a:r>
              <a:rPr lang="en-GB" sz="2800" dirty="0">
                <a:solidFill>
                  <a:prstClr val="black"/>
                </a:solidFill>
              </a:rPr>
              <a:t>No sole indication of empowerments definition is proven to be dominant. Therefore empowerment is noncompliant with any single ideology in social work. However, it can have associations with all of them in some form (Adams 2008).</a:t>
            </a:r>
          </a:p>
        </p:txBody>
      </p:sp>
      <p:sp>
        <p:nvSpPr>
          <p:cNvPr id="4" name="Rectangle 3">
            <a:extLst>
              <a:ext uri="{FF2B5EF4-FFF2-40B4-BE49-F238E27FC236}">
                <a16:creationId xmlns:a16="http://schemas.microsoft.com/office/drawing/2014/main" id="{451893EA-027A-4C0A-9F5C-CC6BEDAAB3D9}"/>
              </a:ext>
            </a:extLst>
          </p:cNvPr>
          <p:cNvSpPr/>
          <p:nvPr/>
        </p:nvSpPr>
        <p:spPr>
          <a:xfrm>
            <a:off x="3325786" y="585800"/>
            <a:ext cx="5540427" cy="707886"/>
          </a:xfrm>
          <a:prstGeom prst="rect">
            <a:avLst/>
          </a:prstGeom>
        </p:spPr>
        <p:txBody>
          <a:bodyPr wrap="none">
            <a:spAutoFit/>
          </a:bodyPr>
          <a:lstStyle/>
          <a:p>
            <a:pPr lvl="0">
              <a:defRPr/>
            </a:pPr>
            <a:r>
              <a:rPr lang="en-GB" sz="4000" b="1" dirty="0">
                <a:solidFill>
                  <a:srgbClr val="0070C0"/>
                </a:solidFill>
              </a:rPr>
              <a:t>Factors of empowerment</a:t>
            </a:r>
          </a:p>
        </p:txBody>
      </p:sp>
    </p:spTree>
    <p:extLst>
      <p:ext uri="{BB962C8B-B14F-4D97-AF65-F5344CB8AC3E}">
        <p14:creationId xmlns:p14="http://schemas.microsoft.com/office/powerpoint/2010/main" val="2682159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3165937"/>
            <a:ext cx="850728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Often, people seeking support from an Advocate will be in a position of real or perceived powerlessness </a:t>
            </a:r>
          </a:p>
        </p:txBody>
      </p:sp>
      <p:sp>
        <p:nvSpPr>
          <p:cNvPr id="6" name="TextBox 5">
            <a:extLst>
              <a:ext uri="{FF2B5EF4-FFF2-40B4-BE49-F238E27FC236}">
                <a16:creationId xmlns:a16="http://schemas.microsoft.com/office/drawing/2014/main" id="{5629CF32-AD13-4ED6-8A10-FBCF8FF69E29}"/>
              </a:ext>
            </a:extLst>
          </p:cNvPr>
          <p:cNvSpPr txBox="1"/>
          <p:nvPr/>
        </p:nvSpPr>
        <p:spPr>
          <a:xfrm>
            <a:off x="707248" y="1509172"/>
            <a:ext cx="1128155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4F81BD"/>
                </a:solidFill>
                <a:effectLst/>
                <a:uLnTx/>
                <a:uFillTx/>
                <a:latin typeface="Calibri"/>
                <a:ea typeface="+mn-ea"/>
                <a:cs typeface="+mn-cs"/>
              </a:rPr>
              <a:t>Guided Study Activity: Emotional aspects of seeking help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4F81BD"/>
                </a:solidFill>
                <a:effectLst/>
                <a:uLnTx/>
                <a:uFillTx/>
                <a:latin typeface="Calibri"/>
                <a:ea typeface="+mn-ea"/>
                <a:cs typeface="+mn-cs"/>
              </a:rPr>
              <a:t>class debate and discussion </a:t>
            </a:r>
          </a:p>
        </p:txBody>
      </p:sp>
      <p:sp>
        <p:nvSpPr>
          <p:cNvPr id="5" name="TextBox 4">
            <a:extLst>
              <a:ext uri="{FF2B5EF4-FFF2-40B4-BE49-F238E27FC236}">
                <a16:creationId xmlns:a16="http://schemas.microsoft.com/office/drawing/2014/main" id="{EA6123C0-B11D-4C77-9718-567735E0D0FA}"/>
              </a:ext>
            </a:extLst>
          </p:cNvPr>
          <p:cNvSpPr txBox="1"/>
          <p:nvPr/>
        </p:nvSpPr>
        <p:spPr>
          <a:xfrm>
            <a:off x="3215679" y="4430309"/>
            <a:ext cx="6264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schemeClr val="accent1"/>
                </a:solidFill>
                <a:effectLst/>
                <a:uLnTx/>
                <a:uFillTx/>
                <a:latin typeface="Calibri"/>
                <a:ea typeface="+mn-ea"/>
                <a:cs typeface="+mn-cs"/>
              </a:rPr>
              <a:t>What might a person seeking help be feeling? </a:t>
            </a:r>
          </a:p>
        </p:txBody>
      </p:sp>
    </p:spTree>
    <p:extLst>
      <p:ext uri="{BB962C8B-B14F-4D97-AF65-F5344CB8AC3E}">
        <p14:creationId xmlns:p14="http://schemas.microsoft.com/office/powerpoint/2010/main" val="31512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513F5-D7B5-4848-8D56-286BB1217BDB}"/>
              </a:ext>
            </a:extLst>
          </p:cNvPr>
          <p:cNvSpPr>
            <a:spLocks noGrp="1"/>
          </p:cNvSpPr>
          <p:nvPr>
            <p:ph type="title"/>
          </p:nvPr>
        </p:nvSpPr>
        <p:spPr/>
        <p:txBody>
          <a:bodyPr>
            <a:normAutofit fontScale="90000"/>
          </a:bodyPr>
          <a:lstStyle/>
          <a:p>
            <a:r>
              <a:rPr lang="en-GB" dirty="0">
                <a:solidFill>
                  <a:schemeClr val="accent1"/>
                </a:solidFill>
              </a:rPr>
              <a:t>Albert Bandura (1977,1994, 1997)</a:t>
            </a:r>
            <a:br>
              <a:rPr lang="en-GB" dirty="0">
                <a:solidFill>
                  <a:schemeClr val="accent1"/>
                </a:solidFill>
              </a:rPr>
            </a:br>
            <a:r>
              <a:rPr lang="en-GB" dirty="0">
                <a:solidFill>
                  <a:schemeClr val="accent1"/>
                </a:solidFill>
              </a:rPr>
              <a:t>Self efficacy 4 step theory </a:t>
            </a:r>
          </a:p>
        </p:txBody>
      </p:sp>
      <p:sp>
        <p:nvSpPr>
          <p:cNvPr id="4" name="Rectangle 3">
            <a:extLst>
              <a:ext uri="{FF2B5EF4-FFF2-40B4-BE49-F238E27FC236}">
                <a16:creationId xmlns:a16="http://schemas.microsoft.com/office/drawing/2014/main" id="{4E6B7C3F-BE01-4F58-8460-BFBB16B60E6E}"/>
              </a:ext>
            </a:extLst>
          </p:cNvPr>
          <p:cNvSpPr/>
          <p:nvPr/>
        </p:nvSpPr>
        <p:spPr>
          <a:xfrm>
            <a:off x="338667" y="1792492"/>
            <a:ext cx="11785600" cy="4031873"/>
          </a:xfrm>
          <a:prstGeom prst="rect">
            <a:avLst/>
          </a:prstGeom>
        </p:spPr>
        <p:txBody>
          <a:bodyPr wrap="square">
            <a:spAutoFit/>
          </a:bodyPr>
          <a:lstStyle/>
          <a:p>
            <a:r>
              <a:rPr lang="en-GB" sz="2000" b="1" dirty="0"/>
              <a:t>1. Mastery Experiences</a:t>
            </a:r>
          </a:p>
          <a:p>
            <a:r>
              <a:rPr lang="en-GB" sz="2000" dirty="0"/>
              <a:t>The first and foremost source of self-efficacy is through mastery experiences. However nothing is more powerful than having a direct experience of mastery to increase self-efficacy. Having a success, for example in mastering a task or controlling an environment, will build self- belief in that area whereas a failure will undermine that efficacy belief. To have a resilient sense of self-efficacy requires experience in overcoming obstacles through effort and perseverance.</a:t>
            </a:r>
          </a:p>
          <a:p>
            <a:endParaRPr lang="en-GB" sz="2000" dirty="0"/>
          </a:p>
          <a:p>
            <a:r>
              <a:rPr lang="en-GB" sz="2000" b="1" dirty="0"/>
              <a:t>2. Vicarious Experiences</a:t>
            </a:r>
          </a:p>
          <a:p>
            <a:r>
              <a:rPr lang="en-GB" sz="2000" dirty="0"/>
              <a:t>The second source of self-efficacy comes from our observation of people around us, especially people we consider as role models. Seeing people similar to ourselves succeed by their sustained effort raises our beliefs that we too possess the capabilities to master the activities needed for success in that area.</a:t>
            </a:r>
          </a:p>
          <a:p>
            <a:endParaRPr lang="en-GB" dirty="0"/>
          </a:p>
          <a:p>
            <a:endParaRPr lang="en-GB" dirty="0"/>
          </a:p>
        </p:txBody>
      </p:sp>
      <p:sp>
        <p:nvSpPr>
          <p:cNvPr id="5" name="Rectangle 4">
            <a:extLst>
              <a:ext uri="{FF2B5EF4-FFF2-40B4-BE49-F238E27FC236}">
                <a16:creationId xmlns:a16="http://schemas.microsoft.com/office/drawing/2014/main" id="{7EC84CC8-166E-46CC-9F39-7656366ED4A8}"/>
              </a:ext>
            </a:extLst>
          </p:cNvPr>
          <p:cNvSpPr/>
          <p:nvPr/>
        </p:nvSpPr>
        <p:spPr>
          <a:xfrm>
            <a:off x="10324886" y="6398696"/>
            <a:ext cx="1867114" cy="369332"/>
          </a:xfrm>
          <a:prstGeom prst="rect">
            <a:avLst/>
          </a:prstGeom>
        </p:spPr>
        <p:txBody>
          <a:bodyPr wrap="none">
            <a:spAutoFit/>
          </a:bodyPr>
          <a:lstStyle/>
          <a:p>
            <a:r>
              <a:rPr lang="en-GB" dirty="0"/>
              <a:t>Akhtar, M. (2008) </a:t>
            </a:r>
          </a:p>
        </p:txBody>
      </p:sp>
    </p:spTree>
    <p:extLst>
      <p:ext uri="{BB962C8B-B14F-4D97-AF65-F5344CB8AC3E}">
        <p14:creationId xmlns:p14="http://schemas.microsoft.com/office/powerpoint/2010/main" val="2245717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69C0-B857-46C8-8E54-065AD654186C}"/>
              </a:ext>
            </a:extLst>
          </p:cNvPr>
          <p:cNvSpPr>
            <a:spLocks noGrp="1"/>
          </p:cNvSpPr>
          <p:nvPr>
            <p:ph type="title"/>
          </p:nvPr>
        </p:nvSpPr>
        <p:spPr/>
        <p:txBody>
          <a:bodyPr>
            <a:normAutofit fontScale="90000"/>
          </a:bodyPr>
          <a:lstStyle/>
          <a:p>
            <a:r>
              <a:rPr lang="en-GB" dirty="0">
                <a:solidFill>
                  <a:schemeClr val="accent1"/>
                </a:solidFill>
              </a:rPr>
              <a:t>Albert Bandura (1977,1994,1997)</a:t>
            </a:r>
            <a:br>
              <a:rPr lang="en-GB" dirty="0">
                <a:solidFill>
                  <a:schemeClr val="accent1"/>
                </a:solidFill>
              </a:rPr>
            </a:br>
            <a:r>
              <a:rPr lang="en-GB" dirty="0">
                <a:solidFill>
                  <a:schemeClr val="accent1"/>
                </a:solidFill>
              </a:rPr>
              <a:t>Self efficacy 4 step theory </a:t>
            </a:r>
          </a:p>
        </p:txBody>
      </p:sp>
      <p:sp>
        <p:nvSpPr>
          <p:cNvPr id="3" name="Rectangle 2">
            <a:extLst>
              <a:ext uri="{FF2B5EF4-FFF2-40B4-BE49-F238E27FC236}">
                <a16:creationId xmlns:a16="http://schemas.microsoft.com/office/drawing/2014/main" id="{0502D528-0300-420F-9DA3-C6A469EAFBF7}"/>
              </a:ext>
            </a:extLst>
          </p:cNvPr>
          <p:cNvSpPr/>
          <p:nvPr/>
        </p:nvSpPr>
        <p:spPr>
          <a:xfrm>
            <a:off x="220133" y="2007950"/>
            <a:ext cx="11582400" cy="3139321"/>
          </a:xfrm>
          <a:prstGeom prst="rect">
            <a:avLst/>
          </a:prstGeom>
        </p:spPr>
        <p:txBody>
          <a:bodyPr wrap="square">
            <a:spAutoFit/>
          </a:bodyPr>
          <a:lstStyle/>
          <a:p>
            <a:r>
              <a:rPr lang="en-GB" sz="2000" b="1" dirty="0"/>
              <a:t>3. Verbal Persuasion self efficacy </a:t>
            </a:r>
          </a:p>
          <a:p>
            <a:r>
              <a:rPr lang="en-GB" sz="2000" dirty="0"/>
              <a:t>Influential people in our lives such as parents, teachers, managers or coaches can strengthen our beliefs that we have what it takes to succeed. Being persuaded that we possess the capabilities to master certain activities means that we are more likely to put in the effort and sustain it when problems arise.</a:t>
            </a:r>
          </a:p>
          <a:p>
            <a:endParaRPr lang="en-GB" sz="2000" dirty="0"/>
          </a:p>
          <a:p>
            <a:r>
              <a:rPr lang="en-GB" sz="2000" b="1" dirty="0"/>
              <a:t>4. Emotional &amp; Physiological States</a:t>
            </a:r>
          </a:p>
          <a:p>
            <a:r>
              <a:rPr lang="en-GB" sz="2000" dirty="0"/>
              <a:t>The state you’re in will influence how you judge your self-efficacy. Depression, for example, can dampen confidence in our capabilities. Stress reactions or tension are interpreted as signs of vulnerability to poor performance whereas positive emotions can boost our confidence in our skills.</a:t>
            </a:r>
          </a:p>
          <a:p>
            <a:endParaRPr lang="en-GB" dirty="0"/>
          </a:p>
        </p:txBody>
      </p:sp>
      <p:sp>
        <p:nvSpPr>
          <p:cNvPr id="4" name="Rectangle 3">
            <a:extLst>
              <a:ext uri="{FF2B5EF4-FFF2-40B4-BE49-F238E27FC236}">
                <a16:creationId xmlns:a16="http://schemas.microsoft.com/office/drawing/2014/main" id="{2946BBFC-5B3B-4DFE-BABF-3ECE78DAAB4B}"/>
              </a:ext>
            </a:extLst>
          </p:cNvPr>
          <p:cNvSpPr/>
          <p:nvPr/>
        </p:nvSpPr>
        <p:spPr>
          <a:xfrm>
            <a:off x="10149309" y="6292334"/>
            <a:ext cx="1867114" cy="369332"/>
          </a:xfrm>
          <a:prstGeom prst="rect">
            <a:avLst/>
          </a:prstGeom>
        </p:spPr>
        <p:txBody>
          <a:bodyPr wrap="none">
            <a:spAutoFit/>
          </a:bodyPr>
          <a:lstStyle/>
          <a:p>
            <a:r>
              <a:rPr lang="en-GB" dirty="0"/>
              <a:t>Akhtar, M. (2008) </a:t>
            </a:r>
          </a:p>
        </p:txBody>
      </p:sp>
    </p:spTree>
    <p:extLst>
      <p:ext uri="{BB962C8B-B14F-4D97-AF65-F5344CB8AC3E}">
        <p14:creationId xmlns:p14="http://schemas.microsoft.com/office/powerpoint/2010/main" val="3685708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9ADB-0CCF-407F-AC96-CDD255C59DD6}"/>
              </a:ext>
            </a:extLst>
          </p:cNvPr>
          <p:cNvSpPr>
            <a:spLocks noGrp="1"/>
          </p:cNvSpPr>
          <p:nvPr>
            <p:ph type="title"/>
          </p:nvPr>
        </p:nvSpPr>
        <p:spPr/>
        <p:txBody>
          <a:bodyPr/>
          <a:lstStyle/>
          <a:p>
            <a:r>
              <a:rPr lang="en-GB" dirty="0">
                <a:solidFill>
                  <a:schemeClr val="accent1"/>
                </a:solidFill>
              </a:rPr>
              <a:t>Albert Bandura and James Maddux</a:t>
            </a:r>
          </a:p>
        </p:txBody>
      </p:sp>
      <p:sp>
        <p:nvSpPr>
          <p:cNvPr id="3" name="Rectangle 2">
            <a:extLst>
              <a:ext uri="{FF2B5EF4-FFF2-40B4-BE49-F238E27FC236}">
                <a16:creationId xmlns:a16="http://schemas.microsoft.com/office/drawing/2014/main" id="{1397953A-ABC0-4023-96D3-1FF3F3182F67}"/>
              </a:ext>
            </a:extLst>
          </p:cNvPr>
          <p:cNvSpPr/>
          <p:nvPr/>
        </p:nvSpPr>
        <p:spPr>
          <a:xfrm>
            <a:off x="334433" y="2067342"/>
            <a:ext cx="11523133" cy="3139321"/>
          </a:xfrm>
          <a:prstGeom prst="rect">
            <a:avLst/>
          </a:prstGeom>
        </p:spPr>
        <p:txBody>
          <a:bodyPr wrap="square">
            <a:spAutoFit/>
          </a:bodyPr>
          <a:lstStyle/>
          <a:p>
            <a:r>
              <a:rPr lang="en-GB" b="1" dirty="0"/>
              <a:t>5. Imaginal Experiences</a:t>
            </a:r>
          </a:p>
          <a:p>
            <a:r>
              <a:rPr lang="en-GB" dirty="0"/>
              <a:t>Psychologist James Maddux has suggested a fifth route to self-efficacy through “imaginal experiences”, the art of visualising yourself behaving effectively or successfully in a given situation.</a:t>
            </a:r>
          </a:p>
          <a:p>
            <a:endParaRPr lang="en-GB" dirty="0"/>
          </a:p>
          <a:p>
            <a:r>
              <a:rPr lang="en-GB" dirty="0"/>
              <a:t>Further Reading</a:t>
            </a:r>
          </a:p>
          <a:p>
            <a:r>
              <a:rPr lang="en-GB" dirty="0"/>
              <a:t>Bandura, A. (1997). Self-efficacy. The exercise of control. New York:</a:t>
            </a:r>
          </a:p>
          <a:p>
            <a:r>
              <a:rPr lang="en-GB" dirty="0" err="1"/>
              <a:t>W.H.Freeman</a:t>
            </a:r>
            <a:r>
              <a:rPr lang="en-GB" dirty="0"/>
              <a:t> and </a:t>
            </a:r>
            <a:r>
              <a:rPr lang="en-GB" dirty="0" err="1"/>
              <a:t>Company.Emory</a:t>
            </a:r>
            <a:r>
              <a:rPr lang="en-GB" dirty="0"/>
              <a:t> University, Division of Educational Studies, Information on Self-Efficacy: A Community of Scholars.</a:t>
            </a:r>
          </a:p>
          <a:p>
            <a:r>
              <a:rPr lang="en-GB" dirty="0"/>
              <a:t>http://www.des.emory.edu/mfp/self-efficacy.htmlMaddux, J.E. (2005). Self-efficacy: The power of believing you can. In C.R</a:t>
            </a:r>
          </a:p>
          <a:p>
            <a:r>
              <a:rPr lang="en-GB" dirty="0"/>
              <a:t>Snyder &amp; S.J. Lopez, (Eds.), Handbook of positive psychology (pp. 227-287). New York: Oxford University Press.</a:t>
            </a:r>
          </a:p>
        </p:txBody>
      </p:sp>
      <p:sp>
        <p:nvSpPr>
          <p:cNvPr id="4" name="Rectangle 3">
            <a:extLst>
              <a:ext uri="{FF2B5EF4-FFF2-40B4-BE49-F238E27FC236}">
                <a16:creationId xmlns:a16="http://schemas.microsoft.com/office/drawing/2014/main" id="{23F92D28-5E31-49D7-9014-23FDFB014491}"/>
              </a:ext>
            </a:extLst>
          </p:cNvPr>
          <p:cNvSpPr/>
          <p:nvPr/>
        </p:nvSpPr>
        <p:spPr>
          <a:xfrm>
            <a:off x="10225510" y="6398696"/>
            <a:ext cx="1867114" cy="369332"/>
          </a:xfrm>
          <a:prstGeom prst="rect">
            <a:avLst/>
          </a:prstGeom>
        </p:spPr>
        <p:txBody>
          <a:bodyPr wrap="none">
            <a:spAutoFit/>
          </a:bodyPr>
          <a:lstStyle/>
          <a:p>
            <a:r>
              <a:rPr lang="en-GB" dirty="0"/>
              <a:t>Akhtar, M. (2008) </a:t>
            </a:r>
          </a:p>
        </p:txBody>
      </p:sp>
    </p:spTree>
    <p:extLst>
      <p:ext uri="{BB962C8B-B14F-4D97-AF65-F5344CB8AC3E}">
        <p14:creationId xmlns:p14="http://schemas.microsoft.com/office/powerpoint/2010/main" val="3948179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E789-BFC4-4EF3-9FD4-2F8C5F53CAAD}"/>
              </a:ext>
            </a:extLst>
          </p:cNvPr>
          <p:cNvSpPr>
            <a:spLocks noGrp="1"/>
          </p:cNvSpPr>
          <p:nvPr>
            <p:ph type="title"/>
          </p:nvPr>
        </p:nvSpPr>
        <p:spPr/>
        <p:txBody>
          <a:bodyPr>
            <a:normAutofit fontScale="90000"/>
          </a:bodyPr>
          <a:lstStyle/>
          <a:p>
            <a:r>
              <a:rPr lang="en-GB" dirty="0"/>
              <a:t>Albert Bandura Self efficacy key routes</a:t>
            </a:r>
            <a:br>
              <a:rPr lang="en-GB" dirty="0"/>
            </a:br>
            <a:endParaRPr lang="en-GB" dirty="0"/>
          </a:p>
        </p:txBody>
      </p:sp>
      <p:sp>
        <p:nvSpPr>
          <p:cNvPr id="3" name="TextBox 2">
            <a:extLst>
              <a:ext uri="{FF2B5EF4-FFF2-40B4-BE49-F238E27FC236}">
                <a16:creationId xmlns:a16="http://schemas.microsoft.com/office/drawing/2014/main" id="{C11B5F6B-177D-4158-9405-BAA4B44E2E7F}"/>
              </a:ext>
            </a:extLst>
          </p:cNvPr>
          <p:cNvSpPr txBox="1"/>
          <p:nvPr/>
        </p:nvSpPr>
        <p:spPr>
          <a:xfrm>
            <a:off x="423334" y="913342"/>
            <a:ext cx="5579533" cy="4308872"/>
          </a:xfrm>
          <a:prstGeom prst="rect">
            <a:avLst/>
          </a:prstGeom>
          <a:noFill/>
        </p:spPr>
        <p:txBody>
          <a:bodyPr wrap="square" rtlCol="0">
            <a:spAutoFit/>
          </a:bodyPr>
          <a:lstStyle/>
          <a:p>
            <a:endParaRPr lang="en-GB" sz="3200" dirty="0"/>
          </a:p>
          <a:p>
            <a:pPr marL="457200" indent="-457200">
              <a:buFont typeface="Wingdings" panose="05000000000000000000" pitchFamily="2" charset="2"/>
              <a:buChar char="v"/>
            </a:pPr>
            <a:r>
              <a:rPr lang="en-GB" sz="3200" dirty="0"/>
              <a:t>Mastery of the task </a:t>
            </a:r>
          </a:p>
          <a:p>
            <a:endParaRPr lang="en-GB" sz="3200" dirty="0"/>
          </a:p>
          <a:p>
            <a:pPr marL="457200" indent="-457200">
              <a:buFont typeface="Wingdings" panose="05000000000000000000" pitchFamily="2" charset="2"/>
              <a:buChar char="v"/>
            </a:pPr>
            <a:r>
              <a:rPr lang="en-GB" sz="3200" dirty="0"/>
              <a:t>Observation of others </a:t>
            </a:r>
          </a:p>
          <a:p>
            <a:endParaRPr lang="en-GB" sz="3200" dirty="0"/>
          </a:p>
          <a:p>
            <a:pPr marL="457200" indent="-457200">
              <a:buFont typeface="Wingdings" panose="05000000000000000000" pitchFamily="2" charset="2"/>
              <a:buChar char="v"/>
            </a:pPr>
            <a:r>
              <a:rPr lang="en-GB" sz="3200" dirty="0"/>
              <a:t>Influence and persuasion</a:t>
            </a:r>
          </a:p>
          <a:p>
            <a:endParaRPr lang="en-GB" sz="3200" dirty="0"/>
          </a:p>
          <a:p>
            <a:pPr marL="457200" indent="-457200">
              <a:buFont typeface="Wingdings" panose="05000000000000000000" pitchFamily="2" charset="2"/>
              <a:buChar char="v"/>
            </a:pPr>
            <a:r>
              <a:rPr lang="en-GB" sz="3200" dirty="0"/>
              <a:t>Self emotions </a:t>
            </a:r>
          </a:p>
          <a:p>
            <a:endParaRPr lang="en-GB" dirty="0"/>
          </a:p>
        </p:txBody>
      </p:sp>
      <p:sp>
        <p:nvSpPr>
          <p:cNvPr id="4" name="TextBox 3">
            <a:extLst>
              <a:ext uri="{FF2B5EF4-FFF2-40B4-BE49-F238E27FC236}">
                <a16:creationId xmlns:a16="http://schemas.microsoft.com/office/drawing/2014/main" id="{B6E26C32-92BA-4ADC-916A-1CD27A995C60}"/>
              </a:ext>
            </a:extLst>
          </p:cNvPr>
          <p:cNvSpPr txBox="1"/>
          <p:nvPr/>
        </p:nvSpPr>
        <p:spPr>
          <a:xfrm>
            <a:off x="5636923" y="4806408"/>
            <a:ext cx="6131743" cy="1569660"/>
          </a:xfrm>
          <a:prstGeom prst="rect">
            <a:avLst/>
          </a:prstGeom>
          <a:noFill/>
        </p:spPr>
        <p:txBody>
          <a:bodyPr wrap="none" rtlCol="0">
            <a:spAutoFit/>
          </a:bodyPr>
          <a:lstStyle/>
          <a:p>
            <a:r>
              <a:rPr lang="en-GB" sz="3200" b="1" dirty="0">
                <a:solidFill>
                  <a:schemeClr val="accent1"/>
                </a:solidFill>
              </a:rPr>
              <a:t>As a group discus how self efficacy </a:t>
            </a:r>
          </a:p>
          <a:p>
            <a:r>
              <a:rPr lang="en-GB" sz="3200" b="1" dirty="0">
                <a:solidFill>
                  <a:schemeClr val="accent1"/>
                </a:solidFill>
              </a:rPr>
              <a:t>can improve your advocacy skills </a:t>
            </a:r>
          </a:p>
          <a:p>
            <a:r>
              <a:rPr lang="en-GB" sz="3200" b="1" dirty="0">
                <a:solidFill>
                  <a:schemeClr val="accent1"/>
                </a:solidFill>
              </a:rPr>
              <a:t>and how it may help your client ?</a:t>
            </a:r>
          </a:p>
        </p:txBody>
      </p:sp>
      <p:pic>
        <p:nvPicPr>
          <p:cNvPr id="6" name="Picture 5">
            <a:extLst>
              <a:ext uri="{FF2B5EF4-FFF2-40B4-BE49-F238E27FC236}">
                <a16:creationId xmlns:a16="http://schemas.microsoft.com/office/drawing/2014/main" id="{C08DBFB9-8E87-4089-A8C9-FCB06B3C97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1577" y="1719000"/>
            <a:ext cx="2902434" cy="2697556"/>
          </a:xfrm>
          <a:prstGeom prst="rect">
            <a:avLst/>
          </a:prstGeom>
        </p:spPr>
      </p:pic>
    </p:spTree>
    <p:extLst>
      <p:ext uri="{BB962C8B-B14F-4D97-AF65-F5344CB8AC3E}">
        <p14:creationId xmlns:p14="http://schemas.microsoft.com/office/powerpoint/2010/main" val="2639821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17DB-F5B5-448D-A6C3-BD94144982E3}"/>
              </a:ext>
            </a:extLst>
          </p:cNvPr>
          <p:cNvSpPr>
            <a:spLocks noGrp="1"/>
          </p:cNvSpPr>
          <p:nvPr>
            <p:ph type="title"/>
          </p:nvPr>
        </p:nvSpPr>
        <p:spPr>
          <a:xfrm>
            <a:off x="647700" y="113771"/>
            <a:ext cx="10972800" cy="1143000"/>
          </a:xfrm>
        </p:spPr>
        <p:txBody>
          <a:bodyPr>
            <a:normAutofit fontScale="90000"/>
          </a:bodyPr>
          <a:lstStyle/>
          <a:p>
            <a:r>
              <a:rPr lang="en-GB" dirty="0"/>
              <a:t>How Self-Efficacy can Influence You</a:t>
            </a:r>
            <a:br>
              <a:rPr lang="en-GB" dirty="0"/>
            </a:br>
            <a:endParaRPr lang="en-GB" dirty="0"/>
          </a:p>
        </p:txBody>
      </p:sp>
      <p:sp>
        <p:nvSpPr>
          <p:cNvPr id="3" name="Rectangle 2">
            <a:extLst>
              <a:ext uri="{FF2B5EF4-FFF2-40B4-BE49-F238E27FC236}">
                <a16:creationId xmlns:a16="http://schemas.microsoft.com/office/drawing/2014/main" id="{17B877D5-6505-4577-9767-E0CE86DA6054}"/>
              </a:ext>
            </a:extLst>
          </p:cNvPr>
          <p:cNvSpPr/>
          <p:nvPr/>
        </p:nvSpPr>
        <p:spPr>
          <a:xfrm>
            <a:off x="444500" y="1519872"/>
            <a:ext cx="11049000" cy="3693319"/>
          </a:xfrm>
          <a:prstGeom prst="rect">
            <a:avLst/>
          </a:prstGeom>
        </p:spPr>
        <p:txBody>
          <a:bodyPr wrap="square">
            <a:spAutoFit/>
          </a:bodyPr>
          <a:lstStyle/>
          <a:p>
            <a:r>
              <a:rPr lang="en-GB" dirty="0"/>
              <a:t>Albert Bandura goes on to explain how the degree to which someone believes in their own self-efficacy influences their functioning, this is expressed in four categories</a:t>
            </a:r>
          </a:p>
          <a:p>
            <a:endParaRPr lang="en-GB" dirty="0"/>
          </a:p>
          <a:p>
            <a:endParaRPr lang="en-GB" dirty="0"/>
          </a:p>
          <a:p>
            <a:pPr marL="342900" indent="-342900">
              <a:buFont typeface="Wingdings" panose="05000000000000000000" pitchFamily="2" charset="2"/>
              <a:buChar char="v"/>
            </a:pPr>
            <a:r>
              <a:rPr lang="en-GB" sz="3600" b="1" dirty="0">
                <a:solidFill>
                  <a:schemeClr val="accent1"/>
                </a:solidFill>
              </a:rPr>
              <a:t>Cognitive</a:t>
            </a:r>
          </a:p>
          <a:p>
            <a:pPr marL="342900" indent="-342900">
              <a:buFont typeface="Wingdings" panose="05000000000000000000" pitchFamily="2" charset="2"/>
              <a:buChar char="v"/>
            </a:pPr>
            <a:r>
              <a:rPr lang="en-GB" sz="3600" b="1" dirty="0">
                <a:solidFill>
                  <a:schemeClr val="accent1"/>
                </a:solidFill>
              </a:rPr>
              <a:t>Motivational </a:t>
            </a:r>
          </a:p>
          <a:p>
            <a:pPr marL="342900" indent="-342900">
              <a:buFont typeface="Wingdings" panose="05000000000000000000" pitchFamily="2" charset="2"/>
              <a:buChar char="v"/>
            </a:pPr>
            <a:r>
              <a:rPr lang="en-GB" sz="3600" b="1" dirty="0">
                <a:solidFill>
                  <a:schemeClr val="accent1"/>
                </a:solidFill>
              </a:rPr>
              <a:t>Emotional</a:t>
            </a:r>
          </a:p>
          <a:p>
            <a:pPr marL="342900" indent="-342900">
              <a:buFont typeface="Wingdings" panose="05000000000000000000" pitchFamily="2" charset="2"/>
              <a:buChar char="v"/>
            </a:pPr>
            <a:r>
              <a:rPr lang="en-GB" sz="3600" b="1" dirty="0">
                <a:solidFill>
                  <a:schemeClr val="accent1"/>
                </a:solidFill>
              </a:rPr>
              <a:t>Decisional.</a:t>
            </a:r>
          </a:p>
          <a:p>
            <a:endParaRPr lang="en-GB" b="1" dirty="0">
              <a:solidFill>
                <a:schemeClr val="accent1"/>
              </a:solidFill>
            </a:endParaRPr>
          </a:p>
        </p:txBody>
      </p:sp>
      <p:sp>
        <p:nvSpPr>
          <p:cNvPr id="5" name="Rectangle 4">
            <a:extLst>
              <a:ext uri="{FF2B5EF4-FFF2-40B4-BE49-F238E27FC236}">
                <a16:creationId xmlns:a16="http://schemas.microsoft.com/office/drawing/2014/main" id="{301EAB5A-6187-4CCD-AC3E-7C19A84ABD21}"/>
              </a:ext>
            </a:extLst>
          </p:cNvPr>
          <p:cNvSpPr/>
          <p:nvPr/>
        </p:nvSpPr>
        <p:spPr>
          <a:xfrm>
            <a:off x="9575801" y="6374897"/>
            <a:ext cx="2082800" cy="369332"/>
          </a:xfrm>
          <a:prstGeom prst="rect">
            <a:avLst/>
          </a:prstGeom>
        </p:spPr>
        <p:txBody>
          <a:bodyPr wrap="square">
            <a:spAutoFit/>
          </a:bodyPr>
          <a:lstStyle/>
          <a:p>
            <a:r>
              <a:rPr lang="en-GB" dirty="0"/>
              <a:t>Buchanan, J. (2016)</a:t>
            </a:r>
          </a:p>
        </p:txBody>
      </p:sp>
      <p:pic>
        <p:nvPicPr>
          <p:cNvPr id="7" name="Picture 6">
            <a:extLst>
              <a:ext uri="{FF2B5EF4-FFF2-40B4-BE49-F238E27FC236}">
                <a16:creationId xmlns:a16="http://schemas.microsoft.com/office/drawing/2014/main" id="{9FB4653B-BBE4-4D33-9E63-3AC516AB4B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6366" y="2769128"/>
            <a:ext cx="2476501" cy="2281767"/>
          </a:xfrm>
          <a:prstGeom prst="rect">
            <a:avLst/>
          </a:prstGeom>
        </p:spPr>
      </p:pic>
    </p:spTree>
    <p:extLst>
      <p:ext uri="{BB962C8B-B14F-4D97-AF65-F5344CB8AC3E}">
        <p14:creationId xmlns:p14="http://schemas.microsoft.com/office/powerpoint/2010/main" val="1223833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390756-ED7B-4556-88BC-2E0FE00D9061}"/>
              </a:ext>
            </a:extLst>
          </p:cNvPr>
          <p:cNvSpPr/>
          <p:nvPr/>
        </p:nvSpPr>
        <p:spPr>
          <a:xfrm>
            <a:off x="427566" y="1500706"/>
            <a:ext cx="11336867" cy="2616101"/>
          </a:xfrm>
          <a:prstGeom prst="rect">
            <a:avLst/>
          </a:prstGeom>
        </p:spPr>
        <p:txBody>
          <a:bodyPr wrap="square">
            <a:spAutoFit/>
          </a:bodyPr>
          <a:lstStyle/>
          <a:p>
            <a:r>
              <a:rPr lang="en-GB" sz="2400" b="1" dirty="0"/>
              <a:t>Cognitive</a:t>
            </a:r>
          </a:p>
          <a:p>
            <a:r>
              <a:rPr lang="en-GB" sz="2000" dirty="0"/>
              <a:t>Thinking in self-enhancing (optimistic) or self-debilitating (pessimistic) ways can greatly influence functioning. To believe that one’s actions have an impact on their experience and environment allows for a self-sustaining optimistic view of life-that no matter what the circumstance something can be done to effect the ultimate outcome.</a:t>
            </a:r>
          </a:p>
          <a:p>
            <a:endParaRPr lang="en-GB" sz="2000" dirty="0"/>
          </a:p>
          <a:p>
            <a:r>
              <a:rPr lang="en-GB" sz="2000" dirty="0"/>
              <a:t>Without this belief, a more pessimistic thought process often takes predominance where events are thought of as ‘out-of-my-hands’ and the individual is simply a passenger in the ride that is life.</a:t>
            </a:r>
          </a:p>
        </p:txBody>
      </p:sp>
    </p:spTree>
    <p:extLst>
      <p:ext uri="{BB962C8B-B14F-4D97-AF65-F5344CB8AC3E}">
        <p14:creationId xmlns:p14="http://schemas.microsoft.com/office/powerpoint/2010/main" val="2521220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FFA3B36-96EA-4F20-9B79-3CCBC1AA6F6B}"/>
              </a:ext>
            </a:extLst>
          </p:cNvPr>
          <p:cNvSpPr/>
          <p:nvPr/>
        </p:nvSpPr>
        <p:spPr>
          <a:xfrm>
            <a:off x="317500" y="1426907"/>
            <a:ext cx="11557000" cy="3231654"/>
          </a:xfrm>
          <a:prstGeom prst="rect">
            <a:avLst/>
          </a:prstGeom>
        </p:spPr>
        <p:txBody>
          <a:bodyPr wrap="square">
            <a:spAutoFit/>
          </a:bodyPr>
          <a:lstStyle/>
          <a:p>
            <a:r>
              <a:rPr lang="en-GB" sz="2400" b="1" dirty="0"/>
              <a:t>Motivational</a:t>
            </a:r>
          </a:p>
          <a:p>
            <a:r>
              <a:rPr lang="en-GB" sz="2000" dirty="0"/>
              <a:t>Based on how opportunities and obstacles are interpreted, it is easy to become victim to believing effort is futile in the face of obstacles, finally giving up altogether.</a:t>
            </a:r>
          </a:p>
          <a:p>
            <a:endParaRPr lang="en-GB" sz="2000" dirty="0"/>
          </a:p>
          <a:p>
            <a:r>
              <a:rPr lang="en-GB" sz="2000" dirty="0"/>
              <a:t>The alternative is seeing obstacles as something to be overcome, if the right skills and motivation were developed and employed.</a:t>
            </a:r>
          </a:p>
          <a:p>
            <a:endParaRPr lang="en-GB" sz="2000" dirty="0"/>
          </a:p>
          <a:p>
            <a:r>
              <a:rPr lang="en-GB" sz="2000" dirty="0"/>
              <a:t>Self-efficacy means believing in the value of motivation to influence an outcome. Feeling secure in this belief leads to self-determined motivation—therefore it is not a question of ‘can I reach my goal?’ but rather ‘what is required for me to reach my goal?’</a:t>
            </a:r>
          </a:p>
        </p:txBody>
      </p:sp>
      <p:sp>
        <p:nvSpPr>
          <p:cNvPr id="4" name="Rectangle 3">
            <a:extLst>
              <a:ext uri="{FF2B5EF4-FFF2-40B4-BE49-F238E27FC236}">
                <a16:creationId xmlns:a16="http://schemas.microsoft.com/office/drawing/2014/main" id="{C035136B-12EE-4ACA-9AA5-72D0BAE867FB}"/>
              </a:ext>
            </a:extLst>
          </p:cNvPr>
          <p:cNvSpPr/>
          <p:nvPr/>
        </p:nvSpPr>
        <p:spPr>
          <a:xfrm>
            <a:off x="10173947" y="6419334"/>
            <a:ext cx="2018053" cy="369332"/>
          </a:xfrm>
          <a:prstGeom prst="rect">
            <a:avLst/>
          </a:prstGeom>
        </p:spPr>
        <p:txBody>
          <a:bodyPr wrap="none">
            <a:spAutoFit/>
          </a:bodyPr>
          <a:lstStyle/>
          <a:p>
            <a:r>
              <a:rPr lang="en-GB" dirty="0"/>
              <a:t>Buchanan, J. (2016)</a:t>
            </a:r>
          </a:p>
        </p:txBody>
      </p:sp>
    </p:spTree>
    <p:extLst>
      <p:ext uri="{BB962C8B-B14F-4D97-AF65-F5344CB8AC3E}">
        <p14:creationId xmlns:p14="http://schemas.microsoft.com/office/powerpoint/2010/main" val="1745369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39C6A6E-CDAA-4104-AC66-FD37F783A72A}"/>
              </a:ext>
            </a:extLst>
          </p:cNvPr>
          <p:cNvSpPr/>
          <p:nvPr/>
        </p:nvSpPr>
        <p:spPr>
          <a:xfrm>
            <a:off x="491066" y="1540008"/>
            <a:ext cx="11624733" cy="2923877"/>
          </a:xfrm>
          <a:prstGeom prst="rect">
            <a:avLst/>
          </a:prstGeom>
        </p:spPr>
        <p:txBody>
          <a:bodyPr wrap="square">
            <a:spAutoFit/>
          </a:bodyPr>
          <a:lstStyle/>
          <a:p>
            <a:r>
              <a:rPr lang="en-GB" sz="2400" b="1" dirty="0"/>
              <a:t>Emotional</a:t>
            </a:r>
          </a:p>
          <a:p>
            <a:r>
              <a:rPr lang="en-GB" sz="2000" dirty="0"/>
              <a:t>Revisiting the idea of how states of physiology (our moods and feelings) influence self-efficacy, it works in reverse as well. A strong sense of self-efficacy means recognizing that it is normal and human to feel discouraged in the face of failure. However believing in one’s ability to ‘bounce back’ can influence the outcome of an experience.</a:t>
            </a:r>
          </a:p>
          <a:p>
            <a:endParaRPr lang="en-GB" sz="2000" dirty="0"/>
          </a:p>
          <a:p>
            <a:r>
              <a:rPr lang="en-GB" sz="2000" dirty="0"/>
              <a:t>When we learn that we are not at the mercy of our physiological states, we become less susceptible to emotional reactions. We are then able to grow competent in our self efficacy to deal with emotional challenges. This relates to the concept of emotional intelligence.</a:t>
            </a:r>
          </a:p>
        </p:txBody>
      </p:sp>
      <p:sp>
        <p:nvSpPr>
          <p:cNvPr id="4" name="Rectangle 3">
            <a:extLst>
              <a:ext uri="{FF2B5EF4-FFF2-40B4-BE49-F238E27FC236}">
                <a16:creationId xmlns:a16="http://schemas.microsoft.com/office/drawing/2014/main" id="{5A24E05E-DC99-4835-8C50-2820772A157F}"/>
              </a:ext>
            </a:extLst>
          </p:cNvPr>
          <p:cNvSpPr/>
          <p:nvPr/>
        </p:nvSpPr>
        <p:spPr>
          <a:xfrm>
            <a:off x="10173947" y="6377001"/>
            <a:ext cx="2018053" cy="369332"/>
          </a:xfrm>
          <a:prstGeom prst="rect">
            <a:avLst/>
          </a:prstGeom>
        </p:spPr>
        <p:txBody>
          <a:bodyPr wrap="none">
            <a:spAutoFit/>
          </a:bodyPr>
          <a:lstStyle/>
          <a:p>
            <a:r>
              <a:rPr lang="en-GB" dirty="0"/>
              <a:t>Buchanan, J. (2016)</a:t>
            </a:r>
          </a:p>
        </p:txBody>
      </p:sp>
    </p:spTree>
    <p:extLst>
      <p:ext uri="{BB962C8B-B14F-4D97-AF65-F5344CB8AC3E}">
        <p14:creationId xmlns:p14="http://schemas.microsoft.com/office/powerpoint/2010/main" val="145405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9F78AC7-76E4-4A62-A7B1-EA528CE8DB90}"/>
              </a:ext>
            </a:extLst>
          </p:cNvPr>
          <p:cNvSpPr/>
          <p:nvPr/>
        </p:nvSpPr>
        <p:spPr>
          <a:xfrm>
            <a:off x="537633" y="751344"/>
            <a:ext cx="11116734" cy="3139321"/>
          </a:xfrm>
          <a:prstGeom prst="rect">
            <a:avLst/>
          </a:prstGeom>
        </p:spPr>
        <p:txBody>
          <a:bodyPr wrap="square">
            <a:spAutoFit/>
          </a:bodyPr>
          <a:lstStyle/>
          <a:p>
            <a:endParaRPr lang="en-GB" dirty="0"/>
          </a:p>
          <a:p>
            <a:endParaRPr lang="en-GB" dirty="0"/>
          </a:p>
          <a:p>
            <a:endParaRPr lang="en-GB" dirty="0"/>
          </a:p>
          <a:p>
            <a:r>
              <a:rPr lang="en-GB" sz="2400" b="1" dirty="0"/>
              <a:t>Decisional</a:t>
            </a:r>
          </a:p>
          <a:p>
            <a:r>
              <a:rPr lang="en-GB" sz="2000" dirty="0"/>
              <a:t>Self-efficacy means that there is a choice when it comes how we choose to experience our situation. By employing self-efficacy one can choose which environments are best suited for their growth and development.</a:t>
            </a:r>
          </a:p>
          <a:p>
            <a:endParaRPr lang="en-GB" sz="2000" dirty="0"/>
          </a:p>
          <a:p>
            <a:r>
              <a:rPr lang="en-GB" sz="2000" dirty="0"/>
              <a:t>This is essentially addressing the idea of destiny vs agency where people develop their own destinies and create the opportunities they desire through thoughtful choices.</a:t>
            </a:r>
          </a:p>
        </p:txBody>
      </p:sp>
      <p:sp>
        <p:nvSpPr>
          <p:cNvPr id="4" name="Rectangle 3">
            <a:extLst>
              <a:ext uri="{FF2B5EF4-FFF2-40B4-BE49-F238E27FC236}">
                <a16:creationId xmlns:a16="http://schemas.microsoft.com/office/drawing/2014/main" id="{D2EDF5A4-9DE7-42BC-986E-A47A3CC7CE02}"/>
              </a:ext>
            </a:extLst>
          </p:cNvPr>
          <p:cNvSpPr/>
          <p:nvPr/>
        </p:nvSpPr>
        <p:spPr>
          <a:xfrm>
            <a:off x="10107706" y="6402401"/>
            <a:ext cx="2018053" cy="369332"/>
          </a:xfrm>
          <a:prstGeom prst="rect">
            <a:avLst/>
          </a:prstGeom>
        </p:spPr>
        <p:txBody>
          <a:bodyPr wrap="none">
            <a:spAutoFit/>
          </a:bodyPr>
          <a:lstStyle/>
          <a:p>
            <a:r>
              <a:rPr lang="en-GB" dirty="0"/>
              <a:t>Buchanan, J. (2016)</a:t>
            </a:r>
          </a:p>
        </p:txBody>
      </p:sp>
    </p:spTree>
    <p:extLst>
      <p:ext uri="{BB962C8B-B14F-4D97-AF65-F5344CB8AC3E}">
        <p14:creationId xmlns:p14="http://schemas.microsoft.com/office/powerpoint/2010/main" val="2301486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A5566-8C44-46F3-BA77-79013B002599}"/>
              </a:ext>
            </a:extLst>
          </p:cNvPr>
          <p:cNvSpPr>
            <a:spLocks noGrp="1"/>
          </p:cNvSpPr>
          <p:nvPr>
            <p:ph type="title"/>
          </p:nvPr>
        </p:nvSpPr>
        <p:spPr/>
        <p:txBody>
          <a:bodyPr>
            <a:normAutofit fontScale="90000"/>
          </a:bodyPr>
          <a:lstStyle/>
          <a:p>
            <a:r>
              <a:rPr lang="en-GB" b="1" dirty="0">
                <a:solidFill>
                  <a:schemeClr val="accent1"/>
                </a:solidFill>
              </a:rPr>
              <a:t>Any questions ?</a:t>
            </a:r>
            <a:br>
              <a:rPr lang="en-GB" dirty="0"/>
            </a:br>
            <a:endParaRPr lang="en-GB" dirty="0"/>
          </a:p>
        </p:txBody>
      </p:sp>
      <p:sp>
        <p:nvSpPr>
          <p:cNvPr id="3" name="TextBox 2">
            <a:extLst>
              <a:ext uri="{FF2B5EF4-FFF2-40B4-BE49-F238E27FC236}">
                <a16:creationId xmlns:a16="http://schemas.microsoft.com/office/drawing/2014/main" id="{4B901193-2813-42C9-BF5B-19FE07D70E28}"/>
              </a:ext>
            </a:extLst>
          </p:cNvPr>
          <p:cNvSpPr txBox="1"/>
          <p:nvPr/>
        </p:nvSpPr>
        <p:spPr>
          <a:xfrm>
            <a:off x="2135530" y="1232972"/>
            <a:ext cx="83442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Please make some new suggestions for songs on a piece of paper to introduce lectures  </a:t>
            </a:r>
          </a:p>
        </p:txBody>
      </p:sp>
    </p:spTree>
    <p:extLst>
      <p:ext uri="{BB962C8B-B14F-4D97-AF65-F5344CB8AC3E}">
        <p14:creationId xmlns:p14="http://schemas.microsoft.com/office/powerpoint/2010/main" val="3833617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E60E-00CE-426A-801D-0ACA54033EB6}"/>
              </a:ext>
            </a:extLst>
          </p:cNvPr>
          <p:cNvSpPr>
            <a:spLocks noGrp="1"/>
          </p:cNvSpPr>
          <p:nvPr>
            <p:ph type="title"/>
          </p:nvPr>
        </p:nvSpPr>
        <p:spPr>
          <a:xfrm>
            <a:off x="110066" y="130705"/>
            <a:ext cx="1634067" cy="457198"/>
          </a:xfrm>
        </p:spPr>
        <p:txBody>
          <a:bodyPr>
            <a:normAutofit fontScale="90000"/>
          </a:bodyPr>
          <a:lstStyle/>
          <a:p>
            <a:r>
              <a:rPr lang="en-GB" sz="2400" b="1" dirty="0"/>
              <a:t>References:</a:t>
            </a:r>
          </a:p>
        </p:txBody>
      </p:sp>
      <p:sp>
        <p:nvSpPr>
          <p:cNvPr id="3" name="Content Placeholder 2">
            <a:extLst>
              <a:ext uri="{FF2B5EF4-FFF2-40B4-BE49-F238E27FC236}">
                <a16:creationId xmlns:a16="http://schemas.microsoft.com/office/drawing/2014/main" id="{A341D2C6-98A6-4682-AC11-E3CFC2A5D562}"/>
              </a:ext>
            </a:extLst>
          </p:cNvPr>
          <p:cNvSpPr>
            <a:spLocks noGrp="1"/>
          </p:cNvSpPr>
          <p:nvPr>
            <p:ph idx="1"/>
          </p:nvPr>
        </p:nvSpPr>
        <p:spPr>
          <a:xfrm>
            <a:off x="0" y="719667"/>
            <a:ext cx="12192000" cy="5317065"/>
          </a:xfrm>
        </p:spPr>
        <p:txBody>
          <a:bodyPr>
            <a:normAutofit fontScale="25000" lnSpcReduction="20000"/>
          </a:bodyPr>
          <a:lstStyle/>
          <a:p>
            <a:pPr marL="0" indent="0">
              <a:buNone/>
            </a:pPr>
            <a:r>
              <a:rPr lang="en-GB" sz="4900" dirty="0">
                <a:latin typeface="+mj-lt"/>
                <a:cs typeface="Times New Roman" panose="02020603050405020304" pitchFamily="18" charset="0"/>
              </a:rPr>
              <a:t>Adams, R. (2008) </a:t>
            </a:r>
            <a:r>
              <a:rPr lang="en-GB" sz="4900" i="1" dirty="0">
                <a:latin typeface="+mj-lt"/>
                <a:cs typeface="Times New Roman" panose="02020603050405020304" pitchFamily="18" charset="0"/>
              </a:rPr>
              <a:t>Empowerment, Participation and Social Work</a:t>
            </a:r>
            <a:r>
              <a:rPr lang="en-GB" sz="4900" dirty="0">
                <a:latin typeface="+mj-lt"/>
                <a:cs typeface="Times New Roman" panose="02020603050405020304" pitchFamily="18" charset="0"/>
              </a:rPr>
              <a:t>. London : Macmillan International Higher Education. Available at : </a:t>
            </a:r>
            <a:r>
              <a:rPr lang="en-GB" sz="4900" dirty="0">
                <a:latin typeface="+mj-lt"/>
                <a:cs typeface="Times New Roman" panose="02020603050405020304" pitchFamily="18" charset="0"/>
                <a:hlinkClick r:id="rId2"/>
              </a:rPr>
              <a:t>http://www.ophi.org.uk/wp-content/uploads/OPHI-wp04.pdf</a:t>
            </a: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(Accessed 20/6/2018).</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Akhtar, M. (2008) What is Self-Efficacy? Bandura’s 4 Sources of Efficacy Beliefs. Available at : </a:t>
            </a:r>
            <a:r>
              <a:rPr lang="en-GB" sz="4900" dirty="0">
                <a:latin typeface="+mj-lt"/>
                <a:cs typeface="Times New Roman" panose="02020603050405020304" pitchFamily="18" charset="0"/>
                <a:hlinkClick r:id="rId3"/>
              </a:rPr>
              <a:t>http://positivepsychology.org.uk/self-efficacy-definition-bandura-meaning/</a:t>
            </a:r>
            <a:r>
              <a:rPr lang="en-GB" sz="4900" dirty="0">
                <a:latin typeface="+mj-lt"/>
                <a:cs typeface="Times New Roman" panose="02020603050405020304" pitchFamily="18" charset="0"/>
              </a:rPr>
              <a:t> (Downloaded 17/2/2019).</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Buchanan, J. (2016) </a:t>
            </a:r>
            <a:r>
              <a:rPr lang="en-GB" sz="4900" i="1" dirty="0">
                <a:latin typeface="+mj-lt"/>
                <a:cs typeface="Times New Roman" panose="02020603050405020304" pitchFamily="18" charset="0"/>
              </a:rPr>
              <a:t>Albert Bandura: Self Efficacy for Agentic Positive </a:t>
            </a:r>
            <a:r>
              <a:rPr lang="en-GB" sz="4900" dirty="0">
                <a:latin typeface="+mj-lt"/>
                <a:cs typeface="Times New Roman" panose="02020603050405020304" pitchFamily="18" charset="0"/>
              </a:rPr>
              <a:t>Available at: </a:t>
            </a:r>
          </a:p>
          <a:p>
            <a:pPr marL="0" indent="0">
              <a:buNone/>
            </a:pPr>
            <a:r>
              <a:rPr lang="en-GB" sz="4900" dirty="0">
                <a:latin typeface="+mj-lt"/>
                <a:cs typeface="Times New Roman" panose="02020603050405020304" pitchFamily="18" charset="0"/>
              </a:rPr>
              <a:t>http://Psychologyhttps://positivepsychologyprogram.com/bandura-self-efficacy/ (Downloaded 17/2/2019).</a:t>
            </a:r>
          </a:p>
          <a:p>
            <a:pPr marL="0" indent="0">
              <a:buNone/>
            </a:pPr>
            <a:endParaRPr lang="en-GB" sz="4900" dirty="0">
              <a:latin typeface="+mj-lt"/>
              <a:cs typeface="Times New Roman" panose="02020603050405020304" pitchFamily="18" charset="0"/>
            </a:endParaRPr>
          </a:p>
          <a:p>
            <a:pPr marL="0" indent="0">
              <a:buNone/>
            </a:pPr>
            <a:r>
              <a:rPr lang="en-GB" sz="4900" dirty="0">
                <a:latin typeface="+mj-lt"/>
              </a:rPr>
              <a:t>Bordieu, P. (1977) </a:t>
            </a:r>
            <a:r>
              <a:rPr lang="en-GB" sz="4900" i="1" dirty="0">
                <a:latin typeface="+mj-lt"/>
              </a:rPr>
              <a:t>Outline of a Theory of Practice. </a:t>
            </a:r>
            <a:r>
              <a:rPr lang="en-GB" sz="4900" dirty="0">
                <a:latin typeface="+mj-lt"/>
              </a:rPr>
              <a:t>Cambridge: Cambridge University Press.</a:t>
            </a:r>
          </a:p>
          <a:p>
            <a:pPr marL="0" indent="0">
              <a:buNone/>
            </a:pPr>
            <a:endParaRPr lang="en-GB" sz="4900" dirty="0">
              <a:latin typeface="+mj-lt"/>
            </a:endParaRPr>
          </a:p>
          <a:p>
            <a:pPr marL="0" indent="0">
              <a:buNone/>
            </a:pPr>
            <a:r>
              <a:rPr lang="en-GB" sz="4900" dirty="0">
                <a:latin typeface="+mj-lt"/>
                <a:cs typeface="Times New Roman" panose="02020603050405020304" pitchFamily="18" charset="0"/>
              </a:rPr>
              <a:t>Greer, L (2017) Empowerment, Strengths Based Practice and Advocacy. Available At: </a:t>
            </a:r>
            <a:r>
              <a:rPr lang="en-GB" sz="4900" dirty="0">
                <a:latin typeface="+mj-lt"/>
                <a:cs typeface="Times New Roman" panose="02020603050405020304" pitchFamily="18" charset="0"/>
                <a:hlinkClick r:id="rId4"/>
              </a:rPr>
              <a:t>https://www.youtube.com/watch?v=gcTx0YbJC0c</a:t>
            </a: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(Downloaded 11/2/2019).</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Ibrahaim, S. Alkire, S. (2007) </a:t>
            </a:r>
            <a:r>
              <a:rPr lang="en-GB" sz="4900" i="1" dirty="0">
                <a:latin typeface="+mj-lt"/>
                <a:cs typeface="Times New Roman" panose="02020603050405020304" pitchFamily="18" charset="0"/>
              </a:rPr>
              <a:t>Agency and empowerment proposal for internationally comparable indicators. </a:t>
            </a:r>
            <a:r>
              <a:rPr lang="en-GB" sz="4900" dirty="0">
                <a:latin typeface="+mj-lt"/>
                <a:cs typeface="Times New Roman" panose="02020603050405020304" pitchFamily="18" charset="0"/>
              </a:rPr>
              <a:t>Available at: </a:t>
            </a:r>
            <a:r>
              <a:rPr lang="en-GB" sz="4900" i="1" dirty="0">
                <a:latin typeface="+mj-lt"/>
                <a:cs typeface="Times New Roman" panose="02020603050405020304" pitchFamily="18" charset="0"/>
                <a:hlinkClick r:id="rId5"/>
              </a:rPr>
              <a:t>http://www.ophi.org.uk/wp-content/uploads/OPHI_wpAlkire.pdf</a:t>
            </a:r>
            <a:r>
              <a:rPr lang="en-GB" sz="4900" i="1" dirty="0">
                <a:latin typeface="+mj-lt"/>
                <a:cs typeface="Times New Roman" panose="02020603050405020304" pitchFamily="18" charset="0"/>
              </a:rPr>
              <a:t> </a:t>
            </a:r>
            <a:r>
              <a:rPr lang="en-GB" sz="4900" dirty="0">
                <a:latin typeface="+mj-lt"/>
                <a:cs typeface="Times New Roman" panose="02020603050405020304" pitchFamily="18" charset="0"/>
              </a:rPr>
              <a:t>(Accessed 20/6/2018).</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Lishman, J. (2007) </a:t>
            </a:r>
            <a:r>
              <a:rPr lang="en-GB" sz="4900" i="1" dirty="0">
                <a:latin typeface="+mj-lt"/>
                <a:cs typeface="Times New Roman" panose="02020603050405020304" pitchFamily="18" charset="0"/>
              </a:rPr>
              <a:t>Handbook for Practice Learning in Social Work and Social Care</a:t>
            </a:r>
            <a:r>
              <a:rPr lang="en-GB" sz="4900" dirty="0">
                <a:latin typeface="+mj-lt"/>
                <a:cs typeface="Times New Roman" panose="02020603050405020304" pitchFamily="18" charset="0"/>
              </a:rPr>
              <a:t>. London: Jessica Kingsley Publishers. </a:t>
            </a:r>
          </a:p>
          <a:p>
            <a:pPr marL="0" indent="0">
              <a:buNone/>
            </a:pPr>
            <a:endParaRPr lang="en-GB" sz="4800" dirty="0">
              <a:latin typeface="+mj-lt"/>
            </a:endParaRPr>
          </a:p>
          <a:p>
            <a:pPr marL="0" indent="0">
              <a:buNone/>
            </a:pPr>
            <a:r>
              <a:rPr lang="en-GB" sz="4800" dirty="0"/>
              <a:t>king , B. Liber, J. Stoller, M. (1961) </a:t>
            </a:r>
            <a:r>
              <a:rPr lang="en-GB" sz="4800" i="1" dirty="0"/>
              <a:t>Stand by me. </a:t>
            </a:r>
            <a:r>
              <a:rPr lang="en-GB" sz="4800" dirty="0"/>
              <a:t>Alto records. </a:t>
            </a:r>
          </a:p>
          <a:p>
            <a:pPr marL="0" indent="0">
              <a:buNone/>
            </a:pPr>
            <a:endParaRPr lang="en-GB" sz="4800" dirty="0"/>
          </a:p>
          <a:p>
            <a:pPr marL="0" indent="0">
              <a:buNone/>
            </a:pPr>
            <a:r>
              <a:rPr lang="en-GB" sz="4800" dirty="0">
                <a:latin typeface="+mj-lt"/>
              </a:rPr>
              <a:t>Six sigma (No date) Empowerment. Available at: </a:t>
            </a:r>
            <a:r>
              <a:rPr lang="en-GB" sz="4800" dirty="0">
                <a:latin typeface="+mj-lt"/>
                <a:hlinkClick r:id="rId6"/>
              </a:rPr>
              <a:t>http://www.sixsigmatrainingfree.com/empowerment.html</a:t>
            </a:r>
            <a:endParaRPr lang="en-GB" sz="4800" dirty="0">
              <a:latin typeface="+mj-lt"/>
            </a:endParaRPr>
          </a:p>
          <a:p>
            <a:pPr marL="0" indent="0">
              <a:buNone/>
            </a:pPr>
            <a:r>
              <a:rPr lang="en-GB" sz="4800" dirty="0">
                <a:latin typeface="+mj-lt"/>
              </a:rPr>
              <a:t>(Accessed 20/6/2018).</a:t>
            </a:r>
          </a:p>
          <a:p>
            <a:pPr marL="0" indent="0">
              <a:buNone/>
            </a:pPr>
            <a:endParaRPr lang="en-GB" sz="4900" i="1" dirty="0">
              <a:latin typeface="+mj-lt"/>
            </a:endParaRPr>
          </a:p>
          <a:p>
            <a:pPr marL="0" indent="0">
              <a:buNone/>
            </a:pPr>
            <a:r>
              <a:rPr lang="en-GB" sz="4900" dirty="0">
                <a:latin typeface="+mj-lt"/>
              </a:rPr>
              <a:t>Wilks, T. (2012) </a:t>
            </a:r>
            <a:r>
              <a:rPr lang="en-GB" sz="4900" i="1" dirty="0">
                <a:latin typeface="+mj-lt"/>
              </a:rPr>
              <a:t>Advocacy and Social Work Practice</a:t>
            </a:r>
            <a:r>
              <a:rPr lang="en-GB" sz="4900" dirty="0">
                <a:latin typeface="+mj-lt"/>
              </a:rPr>
              <a:t> Maidenhead: Open University Press </a:t>
            </a:r>
          </a:p>
          <a:p>
            <a:endParaRPr lang="en-GB" dirty="0"/>
          </a:p>
        </p:txBody>
      </p:sp>
    </p:spTree>
    <p:extLst>
      <p:ext uri="{BB962C8B-B14F-4D97-AF65-F5344CB8AC3E}">
        <p14:creationId xmlns:p14="http://schemas.microsoft.com/office/powerpoint/2010/main" val="2102003119"/>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1791</Words>
  <Application>Microsoft Office PowerPoint</Application>
  <PresentationFormat>Widescreen</PresentationFormat>
  <Paragraphs>140</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Times New Roman</vt:lpstr>
      <vt:lpstr>Wingdings</vt:lpstr>
      <vt:lpstr>UWTSD PPT Template</vt:lpstr>
      <vt:lpstr>Welcome to ECAY 4001  Advocacy in the Contemporary World   Please take a moment to settle in </vt:lpstr>
      <vt:lpstr>PowerPoint Presentation</vt:lpstr>
      <vt:lpstr>Promoting Independence – Key Concepts: Empowerment</vt:lpstr>
      <vt:lpstr>PowerPoint Presentation</vt:lpstr>
      <vt:lpstr>PowerPoint Presentation</vt:lpstr>
      <vt:lpstr>PowerPoint Presentation</vt:lpstr>
      <vt:lpstr>PowerPoint Presentation</vt:lpstr>
      <vt:lpstr>Promoting Independence – Key Concepts: Empowerment</vt:lpstr>
      <vt:lpstr>PowerPoint Presentation</vt:lpstr>
      <vt:lpstr>PowerPoint Presentation</vt:lpstr>
      <vt:lpstr>Promoting Independence – Key Concepts: Empowerment</vt:lpstr>
      <vt:lpstr>Albert Bandura (1977,1994, 1997) Self efficacy 4 step theory </vt:lpstr>
      <vt:lpstr>Albert Bandura (1977,1994,1997) Self efficacy 4 step theory </vt:lpstr>
      <vt:lpstr>Albert Bandura and James Maddux</vt:lpstr>
      <vt:lpstr>Albert Bandura Self efficacy key routes </vt:lpstr>
      <vt:lpstr>How Self-Efficacy can Influence You </vt:lpstr>
      <vt:lpstr>PowerPoint Presentation</vt:lpstr>
      <vt:lpstr>PowerPoint Presentation</vt:lpstr>
      <vt:lpstr>PowerPoint Presentation</vt:lpstr>
      <vt:lpstr>PowerPoint Presentation</vt:lpstr>
      <vt:lpstr>Any questions ?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ECAY 4001  Advocacy in the Contemporary World   Please take a moment to settle in </dc:title>
  <dc:creator>peter williams</dc:creator>
  <cp:lastModifiedBy>peter williams</cp:lastModifiedBy>
  <cp:revision>21</cp:revision>
  <dcterms:created xsi:type="dcterms:W3CDTF">2019-02-17T19:38:01Z</dcterms:created>
  <dcterms:modified xsi:type="dcterms:W3CDTF">2019-02-17T22:25:50Z</dcterms:modified>
</cp:coreProperties>
</file>