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Lato" panose="020F0502020204030203" pitchFamily="34" charset="0"/>
      <p:regular r:id="rId15"/>
      <p:bold r:id="rId16"/>
      <p:italic r:id="rId17"/>
      <p:boldItalic r:id="rId18"/>
    </p:embeddedFont>
    <p:embeddedFont>
      <p:font typeface="Montserrat" pitchFamily="2" charset="77"/>
      <p:regular r:id="rId19"/>
      <p:bold r:id="rId20"/>
      <p:italic r:id="rId21"/>
      <p:boldItalic r:id="rId22"/>
    </p:embeddedFont>
    <p:embeddedFont>
      <p:font typeface="Pacifico" pitchFamily="2" charset="77"/>
      <p:regular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50"/>
  </p:normalViewPr>
  <p:slideViewPr>
    <p:cSldViewPr snapToGrid="0">
      <p:cViewPr varScale="1">
        <p:scale>
          <a:sx n="160" d="100"/>
          <a:sy n="160" d="100"/>
        </p:scale>
        <p:origin x="240"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31ce5a1b9b0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31ce5a1b9b0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presentation identifies how a UK-based MNC such as Unilever may approach cultural issues when considering an important strategic partnership with a Chinese firm. The first subject explores the concept of culture and the components that are deemed crucial in this globalised economy. The presentation begins with a theoretical framework, for instance, Hofstede's Cultural dimensional framework to justify the way culture determines negotiations. It then names some fundamental aspects of culture peculiar to the Chinese context, the consequent impact on people at work, and ways of addressing these issues. Lastly, the recommendations for changes along with a brief of the primary recommendations that are vital to have a successful deal are presented.</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1ce5a1b9b0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31ce5a1b9b0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Culture is a way through which people in a specific community or workplace think, behave, and even communicate. Hypothesised cognition offers a mode of identifying what is appropriate, desirable or obligatory in a particular or in numerous situations, including business bargaining. In a cross-cultural business environment factors such as culture do impact issues like communication, decision-making, conflict-solving, and building rapport consequently, cultural sensitivity is essential in business (Minkov and Kaasa, 2022). Communication style is one of the aspects of culture. Informal way or conversation is favoured in the UK where the message is passed directly and focuses on simplicity, speed and rationality. While the structure is flexible, the messages given are usually quite straightforward without much option for interpretation. On the other hand, the Chinese form of communication is indirect and inclined toward diplomatic relationships. Said statements and brought probes are far more influential than words, which explains why emotional intelligence matters.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31ce5a1b9b0_0_1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31ce5a1b9b0_0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other important cross-cultural variables are individualism and collectivism. The culture of the UK is more individualistic which rewards individual performance and individual efforts wherever possible and the culture of China is more Collectivistic which rewards conformity, obedience and cooperation. This divergence has implications on how goals are defined, decisions made and what measures success in business collaborations. Culturally, time orientation as well as power distance does affect business culture (Azeem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2021). In comparison where UK organisations are geared towards the short-term and employees exercise limited obedience to superior officers Chinese firms value long-term business associations and elders’ authority. It is therefore helpful to be aware of such differences to enable negotiations and action without falling foul of unwitting prestige.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31ce5a1b9b0_0_15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31ce5a1b9b0_0_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Hofstede’s Cultural Dimensions Theory provides a strong foundation on which one can understand the effects that culture has on negotiations. These include power distance, individualism and collectivism, masculinity and femininity, and long-term orientation; which when used to compare the UK and Chinese cultures well, are the power distance, individualism or collectivism, and long-term orientation. Hofstede organizational culture dimension power distance focuses on the level to which power is centralized and how subordinate subordinates within a society tolerate such centralization of power. In Chinese culture, intolerance of uncertainty, which is low in power distance, is complemented by high power distance, reflected in respect for authorities, age, and rank. This is in contrast to the lower power distance evident in the UK, where subordinates and superiors are more likely to mingle and treat each other as more or less, equal.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31ce5a1b9b0_0_14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31ce5a1b9b0_0_1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particular, what concerns negotiation with the Chinese business partners, ignoring the hierarchy as a value can become fatal. Those particularly involved in the negotiations for the UK must ensure that communication and decisions being made are conveyed to the right authority. Hofstede’s power distance and uncertainty avoidance influence the perception of power and the way that organizations are run; the UK has the least power distance and lowest uncertainty avoidance while China comes third lowest in power distance but the highest in uncertainty avoidance (Żemojtel-Piotrowska and Piotrowski, 2023). This has implications on bargaining behaviour whereby now the UK firms will heavily rely on individual regard terms while the Chinese firms will heavily rely on relationship regard terms. Long-term orientation displays the Chinese tendency towards continuity of cooperation, which UK negotiators with their possible tendency of short-term thinking must learn to appreciate and match. Organisationally, Hofstede’s dimensions enable an organisation to work out how to do business in another country, and to match strategy to the partner’s culture.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31ce5a1b9b0_0_16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31ce5a1b9b0_0_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Working with Chinese firms requires the consideration of several aspects of this culture which is not the same as the UK culture as analysis of the following negotiating processes will demonstrate. The first is the Guanxi Practice which is a recurrent aspect in China’s Culture that bases its business relations on personal relations or connections. Unlike in the UK where the relationship aspect of the transactions is downplayed in favour of a courteous and businesslike approach, transactions in China depend mostly on the relations between the negotiators. It is established based on enduring efforts, frequent interactions as well as demonstrative goodwill to establish mutual understanding (Zhou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2021). Another of them is indirect communication, which may have several negative effects on communication. Lack of confrontation, body language or implied meanings are some of the other strategies that are common in Chinese negotiators. This approach can prove misleading and rather unpalatable to the UK negotiators who rely on blunt negotiations. For example, while dealing with a Chinese partner, he may be dissatisfied with one of the proposals offered but instead of declining the proposal, he will remain unclear. These are the points that warrant vast comprehension to prevent different interpretations from perpetrating misunderstanding.</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31ce5a1b9b0_0_16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31ce5a1b9b0_0_1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Authority is considered very important in Chinese organizations particularly since decision-making is centralized at the upper levels of the organizational structure. UK negotiators highly involved in negotiation at various degrees must afford this structure due credence and direct necessary decisions to the proper authority. Furthermore, doing things mostly carries the notion of not standing for public criticism or the use of what they call ‘gung ho’ tactics since these hurt relationships (Yan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2020). The pursuit of a win-win situation must be done whilst keeping harmony and empathy since it preserves the levels of trust and since negotiations entail cultural differences, it is very sensitive and needs to be handled strategically.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31ce5a1b9b0_0_1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31ce5a1b9b0_0_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further the UK’s deals, firms require tactics peculiar to Chinese culture to have been adopted. The first process is that, culturally sensitive education and training for particular members of the discussion team. Thus, every company should ensure that its team members learn about Chinese manners, expectations and norms in order to avoid contradiction and establish trust more efficiently. The establishment of relationships, through developing guanxi, is equally important to the other area of investment. This process is more than business sessions, it is comprised of eating together, joining official cultural events, and making acts of kindness. The above activities show preparedness and create the necessary foundation of trust required in affiliation marketing arrangements (Ernst, 2022). The other noteworthy strategy is all about adjusting the communication approaches. It could be said that British negotiators should not use explicit language and be more polite instead. The value orientation of Chinese business partners, their expectations, and attitudes can be effectively understood only with great patience during their conversations and nonverbal signals that are often deliberately and intentionally transmitted. When there is language limitation, the use of translators or brokers will also add to clear comprehension.</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Hierarchy has to be respected in all business negotiations as failure to do that may lead to negative outcomes. Negotiating with biases and level of power Esteem: Making an identification of the organization’s key decision makers early in the process and addressing them as such shows cultural respect. UK firms should also anticipate having to work for a longer time frame for decision-making because; China has a structured hierarchical system that takes time to approve decisions (Xiong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2023). UK negotiators should have flexibility, more than one round of discussion, and a predisposition to win-win strategies, which are consistent with the Chinese harmonics. Hofstede also notes that this culture obliges them to avoid negative actions which would lead to ‘face loss’, and has to present criticisms as ‘face-building,’ focusing on achievements.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31ce5a1b9b0_0_18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31ce5a1b9b0_0_1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It will be pertinent to point out that negotiation between UK firms and Chinese counterparts calls for an appreciable understanding of cultural distinctiveness and flexibility. Cultural imperatives that include guanxi, use of indirect communication, hierarchical structure of decision making and ‘face’ are potent cultural factors that are somewhat intimidating but rich in opportunities when forming lasting partnerships. Cultural models such as Hofstede’s Cultural Dimensions are useful when it comes to understanding cultural disparities thus a UK firm is in a position to develop with high levels of alert when it comes to issues of negotiations. It is emphasized that when there are communication barriers apparent in the cultures of disseminating organizations and their audiences, it is possible to focus on such tangible steps as cultural sensibility training, cultivating relationships with key audience constituents, efforts to adapt messages according to cultural differences, and acknowledging audience seniority. Global consciousness and flexibility are one of the emerging proficiency profiles for effectiveness in international commerce. Otherwise, firms such as Unilever of the UK can then have sound relationship and cooperation with Chinese counterparts for mutual beneficial and sustainable business environment.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31ce5a1b9b0_0_1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31ce5a1b9b0_0_1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31ce5a1b9b0_0_20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1ce5a1b9b0_0_2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33"/>
        <p:cNvGrpSpPr/>
        <p:nvPr/>
      </p:nvGrpSpPr>
      <p:grpSpPr>
        <a:xfrm>
          <a:off x="0" y="0"/>
          <a:ext cx="0" cy="0"/>
          <a:chOff x="0" y="0"/>
          <a:chExt cx="0" cy="0"/>
        </a:xfrm>
      </p:grpSpPr>
      <p:sp>
        <p:nvSpPr>
          <p:cNvPr id="134" name="Google Shape;134;p13"/>
          <p:cNvSpPr txBox="1">
            <a:spLocks noGrp="1"/>
          </p:cNvSpPr>
          <p:nvPr>
            <p:ph type="title"/>
          </p:nvPr>
        </p:nvSpPr>
        <p:spPr>
          <a:xfrm>
            <a:off x="1041991" y="469127"/>
            <a:ext cx="3530008" cy="1622066"/>
          </a:xfrm>
        </p:spPr>
        <p:txBody>
          <a:bodyPr spcFirstLastPara="1" wrap="square" lIns="91425" tIns="91425" rIns="91425" bIns="91425" anchor="t" anchorCtr="0">
            <a:noAutofit/>
          </a:bodyPr>
          <a:lstStyle/>
          <a:p>
            <a:pPr marL="0" lvl="0" indent="0" rtl="0">
              <a:spcBef>
                <a:spcPts val="0"/>
              </a:spcBef>
              <a:spcAft>
                <a:spcPts val="0"/>
              </a:spcAft>
              <a:buNone/>
            </a:pPr>
            <a:r>
              <a:rPr lang="en-GB" sz="2800" dirty="0"/>
              <a:t>International Business Communications </a:t>
            </a:r>
          </a:p>
        </p:txBody>
      </p:sp>
      <p:sp>
        <p:nvSpPr>
          <p:cNvPr id="135" name="Google Shape;135;p13"/>
          <p:cNvSpPr txBox="1">
            <a:spLocks noGrp="1"/>
          </p:cNvSpPr>
          <p:nvPr>
            <p:ph type="subTitle" idx="1"/>
          </p:nvPr>
        </p:nvSpPr>
        <p:spPr>
          <a:xfrm>
            <a:off x="1041991" y="3252083"/>
            <a:ext cx="3204005" cy="1152940"/>
          </a:xfrm>
        </p:spPr>
        <p:txBody>
          <a:bodyPr spcFirstLastPara="1" wrap="square" lIns="91425" tIns="91425" rIns="91425" bIns="91425" anchor="t" anchorCtr="0">
            <a:noAutofit/>
          </a:bodyPr>
          <a:lstStyle/>
          <a:p>
            <a:pPr marL="0" lvl="0" indent="0" rtl="0">
              <a:lnSpc>
                <a:spcPct val="90000"/>
              </a:lnSpc>
              <a:spcBef>
                <a:spcPts val="0"/>
              </a:spcBef>
              <a:spcAft>
                <a:spcPts val="600"/>
              </a:spcAft>
              <a:buNone/>
            </a:pPr>
            <a:r>
              <a:rPr lang="en-GB" sz="1200" dirty="0"/>
              <a:t>Building a Strategic Partnership Between a UK-Based Company and a Chinese Firm</a:t>
            </a:r>
          </a:p>
        </p:txBody>
      </p:sp>
      <p:sp>
        <p:nvSpPr>
          <p:cNvPr id="140" name="Text Placeholder 3">
            <a:extLst>
              <a:ext uri="{FF2B5EF4-FFF2-40B4-BE49-F238E27FC236}">
                <a16:creationId xmlns:a16="http://schemas.microsoft.com/office/drawing/2014/main" id="{EA29B507-3C51-0C52-B1CE-D0078D756D67}"/>
              </a:ext>
            </a:extLst>
          </p:cNvPr>
          <p:cNvSpPr>
            <a:spLocks noGrp="1"/>
          </p:cNvSpPr>
          <p:nvPr>
            <p:ph type="body" idx="2"/>
          </p:nvPr>
        </p:nvSpPr>
        <p:spPr>
          <a:xfrm>
            <a:off x="4571999" y="3252082"/>
            <a:ext cx="4285753" cy="1486895"/>
          </a:xfrm>
        </p:spPr>
        <p:txBody>
          <a:bodyPr>
            <a:normAutofit/>
          </a:bodyPr>
          <a:lstStyle/>
          <a:p>
            <a:pPr algn="r"/>
            <a:r>
              <a:rPr lang="en-US" dirty="0"/>
              <a:t>STUDENT NAME: VASILE ROSCA</a:t>
            </a:r>
          </a:p>
          <a:p>
            <a:pPr algn="r"/>
            <a:r>
              <a:rPr lang="en-US" dirty="0"/>
              <a:t>STUDENT ID: 2215818</a:t>
            </a:r>
          </a:p>
          <a:p>
            <a:pPr algn="r"/>
            <a:r>
              <a:rPr lang="en-US" dirty="0"/>
              <a:t>MODULE CODE: LCBB6001</a:t>
            </a:r>
          </a:p>
          <a:p>
            <a:pPr algn="r"/>
            <a:r>
              <a:rPr lang="en-US" dirty="0"/>
              <a:t>LECTURER NAME: DR. REXON NTING</a:t>
            </a:r>
          </a:p>
          <a:p>
            <a:endParaRPr lang="en-US" dirty="0"/>
          </a:p>
        </p:txBody>
      </p:sp>
      <p:pic>
        <p:nvPicPr>
          <p:cNvPr id="6" name="Picture 2" descr="Press Releases 2020 | University of Wales Trinity Saint David">
            <a:extLst>
              <a:ext uri="{FF2B5EF4-FFF2-40B4-BE49-F238E27FC236}">
                <a16:creationId xmlns:a16="http://schemas.microsoft.com/office/drawing/2014/main" id="{E755C756-DFA6-5D30-0AD7-FEE9CFB921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7907" y="549839"/>
            <a:ext cx="3009845" cy="1256519"/>
          </a:xfrm>
          <a:prstGeom prst="rect">
            <a:avLst/>
          </a:prstGeom>
          <a:noFill/>
          <a:ln>
            <a:solidFill>
              <a:schemeClr val="accent2"/>
            </a:solid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Outline of the Presentation</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41" name="Google Shape;141;p14"/>
          <p:cNvSpPr txBox="1">
            <a:spLocks noGrp="1"/>
          </p:cNvSpPr>
          <p:nvPr>
            <p:ph type="body" idx="1"/>
          </p:nvPr>
        </p:nvSpPr>
        <p:spPr>
          <a:xfrm>
            <a:off x="1297500" y="1567550"/>
            <a:ext cx="3836400" cy="2911200"/>
          </a:xfrm>
          <a:prstGeom prst="rect">
            <a:avLst/>
          </a:prstGeom>
        </p:spPr>
        <p:txBody>
          <a:bodyPr spcFirstLastPara="1" wrap="square" lIns="91425" tIns="91425" rIns="91425" bIns="91425" anchor="t" anchorCtr="0">
            <a:normAutofit/>
          </a:bodyPr>
          <a:lstStyle/>
          <a:p>
            <a:pPr marL="457200" lvl="0" indent="-311150" algn="l" rtl="0">
              <a:spcBef>
                <a:spcPts val="0"/>
              </a:spcBef>
              <a:spcAft>
                <a:spcPts val="0"/>
              </a:spcAft>
              <a:buSzPts val="1300"/>
              <a:buChar char="●"/>
            </a:pPr>
            <a:r>
              <a:rPr lang="en"/>
              <a:t>Explore culture's impact on global negotiations using Hofstede's Cultural Dimensions Framework.</a:t>
            </a:r>
            <a:endParaRPr/>
          </a:p>
          <a:p>
            <a:pPr marL="457200" lvl="0" indent="-311150" algn="l" rtl="0">
              <a:spcBef>
                <a:spcPts val="0"/>
              </a:spcBef>
              <a:spcAft>
                <a:spcPts val="0"/>
              </a:spcAft>
              <a:buSzPts val="1300"/>
              <a:buChar char="●"/>
            </a:pPr>
            <a:r>
              <a:rPr lang="en"/>
              <a:t>Identify key cultural traits in China and their influence on workplace dynamics.</a:t>
            </a:r>
            <a:endParaRPr/>
          </a:p>
          <a:p>
            <a:pPr marL="457200" lvl="0" indent="-311150" algn="l" rtl="0">
              <a:spcBef>
                <a:spcPts val="0"/>
              </a:spcBef>
              <a:spcAft>
                <a:spcPts val="0"/>
              </a:spcAft>
              <a:buSzPts val="1300"/>
              <a:buChar char="●"/>
            </a:pPr>
            <a:r>
              <a:rPr lang="en"/>
              <a:t>Provide recommendations to address cultural challenges and foster successful strategic partnerships.</a:t>
            </a:r>
            <a:endParaRPr/>
          </a:p>
          <a:p>
            <a:pPr marL="0" lvl="0" indent="0" algn="l" rtl="0">
              <a:spcBef>
                <a:spcPts val="1200"/>
              </a:spcBef>
              <a:spcAft>
                <a:spcPts val="1200"/>
              </a:spcAft>
              <a:buNone/>
            </a:pPr>
            <a:endParaRPr/>
          </a:p>
        </p:txBody>
      </p:sp>
      <p:pic>
        <p:nvPicPr>
          <p:cNvPr id="142" name="Google Shape;142;p14"/>
          <p:cNvPicPr preferRelativeResize="0"/>
          <p:nvPr/>
        </p:nvPicPr>
        <p:blipFill>
          <a:blip r:embed="rId3">
            <a:alphaModFix/>
          </a:blip>
          <a:stretch>
            <a:fillRect/>
          </a:stretch>
        </p:blipFill>
        <p:spPr>
          <a:xfrm>
            <a:off x="5871150" y="1948975"/>
            <a:ext cx="2809875" cy="16287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Define Culture and Its Various Elements</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48" name="Google Shape;148;p15"/>
          <p:cNvSpPr txBox="1">
            <a:spLocks noGrp="1"/>
          </p:cNvSpPr>
          <p:nvPr>
            <p:ph type="body" idx="1"/>
          </p:nvPr>
        </p:nvSpPr>
        <p:spPr>
          <a:xfrm>
            <a:off x="1297500" y="1567550"/>
            <a:ext cx="4188900" cy="2911200"/>
          </a:xfrm>
          <a:prstGeom prst="rect">
            <a:avLst/>
          </a:prstGeom>
        </p:spPr>
        <p:txBody>
          <a:bodyPr spcFirstLastPara="1" wrap="square" lIns="91425" tIns="91425" rIns="91425" bIns="91425" anchor="t" anchorCtr="0">
            <a:normAutofit/>
          </a:bodyPr>
          <a:lstStyle/>
          <a:p>
            <a:pPr marL="457200" lvl="0" indent="-311150" algn="l" rtl="0">
              <a:spcBef>
                <a:spcPts val="0"/>
              </a:spcBef>
              <a:spcAft>
                <a:spcPts val="0"/>
              </a:spcAft>
              <a:buSzPts val="1300"/>
              <a:buChar char="●"/>
            </a:pPr>
            <a:r>
              <a:rPr lang="en"/>
              <a:t>Culture shapes communication styles, decision-making, conflict resolution, and rapport in cross-cultural business.</a:t>
            </a:r>
            <a:endParaRPr/>
          </a:p>
          <a:p>
            <a:pPr marL="457200" lvl="0" indent="-311150" algn="l" rtl="0">
              <a:spcBef>
                <a:spcPts val="0"/>
              </a:spcBef>
              <a:spcAft>
                <a:spcPts val="0"/>
              </a:spcAft>
              <a:buSzPts val="1300"/>
              <a:buChar char="●"/>
            </a:pPr>
            <a:r>
              <a:rPr lang="en"/>
              <a:t>UK communication favors directness, simplicity, and speed, with flexible yet clear messaging.</a:t>
            </a:r>
            <a:endParaRPr/>
          </a:p>
          <a:p>
            <a:pPr marL="457200" lvl="0" indent="-311150" algn="l" rtl="0">
              <a:spcBef>
                <a:spcPts val="0"/>
              </a:spcBef>
              <a:spcAft>
                <a:spcPts val="0"/>
              </a:spcAft>
              <a:buSzPts val="1300"/>
              <a:buChar char="●"/>
            </a:pPr>
            <a:r>
              <a:rPr lang="en"/>
              <a:t>Chinese communication emphasizes diplomacy, indirectness, and emotional intelligence over explicit verbal expression.</a:t>
            </a:r>
            <a:endParaRPr/>
          </a:p>
          <a:p>
            <a:pPr marL="0" lvl="0" indent="0" algn="l" rtl="0">
              <a:spcBef>
                <a:spcPts val="1200"/>
              </a:spcBef>
              <a:spcAft>
                <a:spcPts val="1200"/>
              </a:spcAft>
              <a:buNone/>
            </a:pPr>
            <a:endParaRPr/>
          </a:p>
        </p:txBody>
      </p:sp>
      <p:pic>
        <p:nvPicPr>
          <p:cNvPr id="149" name="Google Shape;149;p15"/>
          <p:cNvPicPr preferRelativeResize="0"/>
          <p:nvPr/>
        </p:nvPicPr>
        <p:blipFill>
          <a:blip r:embed="rId3">
            <a:alphaModFix/>
          </a:blip>
          <a:stretch>
            <a:fillRect/>
          </a:stretch>
        </p:blipFill>
        <p:spPr>
          <a:xfrm>
            <a:off x="5638800" y="1820775"/>
            <a:ext cx="3352800" cy="201168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1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Continuation</a:t>
            </a:r>
            <a:endParaRPr/>
          </a:p>
        </p:txBody>
      </p:sp>
      <p:sp>
        <p:nvSpPr>
          <p:cNvPr id="155" name="Google Shape;155;p16"/>
          <p:cNvSpPr txBox="1">
            <a:spLocks noGrp="1"/>
          </p:cNvSpPr>
          <p:nvPr>
            <p:ph type="body" idx="1"/>
          </p:nvPr>
        </p:nvSpPr>
        <p:spPr>
          <a:xfrm>
            <a:off x="1297500" y="1567550"/>
            <a:ext cx="4028700" cy="2911200"/>
          </a:xfrm>
          <a:prstGeom prst="rect">
            <a:avLst/>
          </a:prstGeom>
        </p:spPr>
        <p:txBody>
          <a:bodyPr spcFirstLastPara="1" wrap="square" lIns="91425" tIns="91425" rIns="91425" bIns="91425" anchor="t" anchorCtr="0">
            <a:normAutofit/>
          </a:bodyPr>
          <a:lstStyle/>
          <a:p>
            <a:pPr marL="457200" lvl="0" indent="-311150" algn="l" rtl="0">
              <a:spcBef>
                <a:spcPts val="0"/>
              </a:spcBef>
              <a:spcAft>
                <a:spcPts val="0"/>
              </a:spcAft>
              <a:buSzPts val="1300"/>
              <a:buChar char="●"/>
            </a:pPr>
            <a:r>
              <a:rPr lang="en"/>
              <a:t>UK values individual performance; China emphasizes conformity, obedience, and cooperation.</a:t>
            </a:r>
            <a:endParaRPr/>
          </a:p>
          <a:p>
            <a:pPr marL="457200" lvl="0" indent="-311150" algn="l" rtl="0">
              <a:spcBef>
                <a:spcPts val="0"/>
              </a:spcBef>
              <a:spcAft>
                <a:spcPts val="0"/>
              </a:spcAft>
              <a:buSzPts val="1300"/>
              <a:buChar char="●"/>
            </a:pPr>
            <a:r>
              <a:rPr lang="en"/>
              <a:t>Time orientation differs: UK focuses on short-term, China on long-term business relations.</a:t>
            </a:r>
            <a:endParaRPr/>
          </a:p>
          <a:p>
            <a:pPr marL="457200" lvl="0" indent="-311150" algn="l" rtl="0">
              <a:spcBef>
                <a:spcPts val="0"/>
              </a:spcBef>
              <a:spcAft>
                <a:spcPts val="0"/>
              </a:spcAft>
              <a:buSzPts val="1300"/>
              <a:buChar char="●"/>
            </a:pPr>
            <a:r>
              <a:rPr lang="en"/>
              <a:t>UK shows limited obedience; Chinese culture respects elders' authority in business contexts.</a:t>
            </a:r>
            <a:endParaRPr/>
          </a:p>
          <a:p>
            <a:pPr marL="0" lvl="0" indent="0" algn="l" rtl="0">
              <a:spcBef>
                <a:spcPts val="1200"/>
              </a:spcBef>
              <a:spcAft>
                <a:spcPts val="1200"/>
              </a:spcAft>
              <a:buNone/>
            </a:pPr>
            <a:endParaRPr/>
          </a:p>
        </p:txBody>
      </p:sp>
      <p:pic>
        <p:nvPicPr>
          <p:cNvPr id="156" name="Google Shape;156;p16"/>
          <p:cNvPicPr preferRelativeResize="0"/>
          <p:nvPr/>
        </p:nvPicPr>
        <p:blipFill>
          <a:blip r:embed="rId3">
            <a:alphaModFix/>
          </a:blip>
          <a:stretch>
            <a:fillRect/>
          </a:stretch>
        </p:blipFill>
        <p:spPr>
          <a:xfrm>
            <a:off x="5478600" y="1460250"/>
            <a:ext cx="3513002" cy="23420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1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Theoretical Underpinning About Impact of Culture</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2" name="Google Shape;162;p17"/>
          <p:cNvSpPr txBox="1">
            <a:spLocks noGrp="1"/>
          </p:cNvSpPr>
          <p:nvPr>
            <p:ph type="body" idx="1"/>
          </p:nvPr>
        </p:nvSpPr>
        <p:spPr>
          <a:xfrm>
            <a:off x="1297500" y="1567550"/>
            <a:ext cx="3964800" cy="2911200"/>
          </a:xfrm>
          <a:prstGeom prst="rect">
            <a:avLst/>
          </a:prstGeom>
        </p:spPr>
        <p:txBody>
          <a:bodyPr spcFirstLastPara="1" wrap="square" lIns="91425" tIns="91425" rIns="91425" bIns="91425" anchor="t" anchorCtr="0">
            <a:normAutofit/>
          </a:bodyPr>
          <a:lstStyle/>
          <a:p>
            <a:pPr marL="457200" lvl="0" indent="-311150" algn="l" rtl="0">
              <a:spcBef>
                <a:spcPts val="0"/>
              </a:spcBef>
              <a:spcAft>
                <a:spcPts val="0"/>
              </a:spcAft>
              <a:buSzPts val="1300"/>
              <a:buChar char="●"/>
            </a:pPr>
            <a:r>
              <a:rPr lang="en"/>
              <a:t>Chinese culture emphasizes respect for authority and high power distance in hierarchies.</a:t>
            </a:r>
            <a:endParaRPr/>
          </a:p>
          <a:p>
            <a:pPr marL="457200" lvl="0" indent="-311150" algn="l" rtl="0">
              <a:spcBef>
                <a:spcPts val="0"/>
              </a:spcBef>
              <a:spcAft>
                <a:spcPts val="0"/>
              </a:spcAft>
              <a:buSzPts val="1300"/>
              <a:buChar char="●"/>
            </a:pPr>
            <a:r>
              <a:rPr lang="en"/>
              <a:t>UK culture values equality, fostering low power distance between superiors and subordinates.</a:t>
            </a:r>
            <a:endParaRPr/>
          </a:p>
          <a:p>
            <a:pPr marL="457200" lvl="0" indent="-311150" algn="l" rtl="0">
              <a:spcBef>
                <a:spcPts val="0"/>
              </a:spcBef>
              <a:spcAft>
                <a:spcPts val="0"/>
              </a:spcAft>
              <a:buSzPts val="1300"/>
              <a:buChar char="●"/>
            </a:pPr>
            <a:r>
              <a:rPr lang="en"/>
              <a:t>Differences in power distance influence negotiation dynamics between UK and Chinese counterparts.</a:t>
            </a:r>
            <a:endParaRPr/>
          </a:p>
          <a:p>
            <a:pPr marL="457200" lvl="0" indent="0" algn="l" rtl="0">
              <a:spcBef>
                <a:spcPts val="1200"/>
              </a:spcBef>
              <a:spcAft>
                <a:spcPts val="1200"/>
              </a:spcAft>
              <a:buNone/>
            </a:pPr>
            <a:endParaRPr/>
          </a:p>
        </p:txBody>
      </p:sp>
      <p:pic>
        <p:nvPicPr>
          <p:cNvPr id="163" name="Google Shape;163;p17"/>
          <p:cNvPicPr preferRelativeResize="0"/>
          <p:nvPr/>
        </p:nvPicPr>
        <p:blipFill>
          <a:blip r:embed="rId3">
            <a:alphaModFix/>
          </a:blip>
          <a:stretch>
            <a:fillRect/>
          </a:stretch>
        </p:blipFill>
        <p:spPr>
          <a:xfrm>
            <a:off x="5414700" y="1460250"/>
            <a:ext cx="3576900" cy="263373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Continuation</a:t>
            </a:r>
            <a:endParaRPr/>
          </a:p>
        </p:txBody>
      </p:sp>
      <p:sp>
        <p:nvSpPr>
          <p:cNvPr id="169" name="Google Shape;169;p18"/>
          <p:cNvSpPr txBox="1">
            <a:spLocks noGrp="1"/>
          </p:cNvSpPr>
          <p:nvPr>
            <p:ph type="body" idx="1"/>
          </p:nvPr>
        </p:nvSpPr>
        <p:spPr>
          <a:xfrm>
            <a:off x="1297500" y="1567550"/>
            <a:ext cx="3531900" cy="2911200"/>
          </a:xfrm>
          <a:prstGeom prst="rect">
            <a:avLst/>
          </a:prstGeom>
        </p:spPr>
        <p:txBody>
          <a:bodyPr spcFirstLastPara="1" wrap="square" lIns="91425" tIns="91425" rIns="91425" bIns="91425" anchor="t" anchorCtr="0">
            <a:normAutofit/>
          </a:bodyPr>
          <a:lstStyle/>
          <a:p>
            <a:pPr marL="457200" lvl="0" indent="-311150" algn="l" rtl="0">
              <a:spcBef>
                <a:spcPts val="0"/>
              </a:spcBef>
              <a:spcAft>
                <a:spcPts val="0"/>
              </a:spcAft>
              <a:buSzPts val="1300"/>
              <a:buChar char="●"/>
            </a:pPr>
            <a:r>
              <a:rPr lang="en"/>
              <a:t>UK negotiators must respect hierarchy to align with Chinese cultural values in decisions.</a:t>
            </a:r>
            <a:endParaRPr/>
          </a:p>
          <a:p>
            <a:pPr marL="457200" lvl="0" indent="-311150" algn="l" rtl="0">
              <a:spcBef>
                <a:spcPts val="0"/>
              </a:spcBef>
              <a:spcAft>
                <a:spcPts val="0"/>
              </a:spcAft>
              <a:buSzPts val="1300"/>
              <a:buChar char="●"/>
            </a:pPr>
            <a:r>
              <a:rPr lang="en"/>
              <a:t>Chinese firms prioritize relationship-based terms, contrasting with UK's focus on individual agreements.</a:t>
            </a:r>
            <a:endParaRPr/>
          </a:p>
          <a:p>
            <a:pPr marL="457200" lvl="0" indent="-311150" algn="l" rtl="0">
              <a:spcBef>
                <a:spcPts val="0"/>
              </a:spcBef>
              <a:spcAft>
                <a:spcPts val="0"/>
              </a:spcAft>
              <a:buSzPts val="1300"/>
              <a:buChar char="●"/>
            </a:pPr>
            <a:r>
              <a:rPr lang="en"/>
              <a:t>Long-term orientation in Chinese culture demands UK adaptation for sustained cooperation.</a:t>
            </a:r>
            <a:endParaRPr/>
          </a:p>
          <a:p>
            <a:pPr marL="0" lvl="0" indent="0" algn="l" rtl="0">
              <a:spcBef>
                <a:spcPts val="1200"/>
              </a:spcBef>
              <a:spcAft>
                <a:spcPts val="1200"/>
              </a:spcAft>
              <a:buNone/>
            </a:pPr>
            <a:endParaRPr/>
          </a:p>
        </p:txBody>
      </p:sp>
      <p:pic>
        <p:nvPicPr>
          <p:cNvPr id="170" name="Google Shape;170;p18"/>
          <p:cNvPicPr preferRelativeResize="0"/>
          <p:nvPr/>
        </p:nvPicPr>
        <p:blipFill>
          <a:blip r:embed="rId3">
            <a:alphaModFix/>
          </a:blip>
          <a:stretch>
            <a:fillRect/>
          </a:stretch>
        </p:blipFill>
        <p:spPr>
          <a:xfrm>
            <a:off x="5574675" y="1493050"/>
            <a:ext cx="2381875" cy="215740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1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Cultural Elements Based on the Chinese to Overcome</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76" name="Google Shape;176;p19"/>
          <p:cNvSpPr txBox="1">
            <a:spLocks noGrp="1"/>
          </p:cNvSpPr>
          <p:nvPr>
            <p:ph type="body" idx="1"/>
          </p:nvPr>
        </p:nvSpPr>
        <p:spPr>
          <a:xfrm>
            <a:off x="1297500" y="1567550"/>
            <a:ext cx="3780300" cy="2911200"/>
          </a:xfrm>
          <a:prstGeom prst="rect">
            <a:avLst/>
          </a:prstGeom>
        </p:spPr>
        <p:txBody>
          <a:bodyPr spcFirstLastPara="1" wrap="square" lIns="91425" tIns="91425" rIns="91425" bIns="91425" anchor="t" anchorCtr="0">
            <a:normAutofit/>
          </a:bodyPr>
          <a:lstStyle/>
          <a:p>
            <a:pPr marL="457200" lvl="0" indent="-311150" algn="l" rtl="0">
              <a:spcBef>
                <a:spcPts val="0"/>
              </a:spcBef>
              <a:spcAft>
                <a:spcPts val="0"/>
              </a:spcAft>
              <a:buSzPts val="1300"/>
              <a:buChar char="●"/>
            </a:pPr>
            <a:r>
              <a:rPr lang="en"/>
              <a:t>Guanxi Practice emphasizes personal relationships over formal business approaches in negotiations.</a:t>
            </a:r>
            <a:endParaRPr/>
          </a:p>
          <a:p>
            <a:pPr marL="457200" lvl="0" indent="-311150" algn="l" rtl="0">
              <a:spcBef>
                <a:spcPts val="0"/>
              </a:spcBef>
              <a:spcAft>
                <a:spcPts val="0"/>
              </a:spcAft>
              <a:buSzPts val="1300"/>
              <a:buChar char="●"/>
            </a:pPr>
            <a:r>
              <a:rPr lang="en"/>
              <a:t>Indirect communication includes non-confrontational strategies, body language, and implied meanings.</a:t>
            </a:r>
            <a:endParaRPr/>
          </a:p>
          <a:p>
            <a:pPr marL="457200" lvl="0" indent="-311150" algn="l" rtl="0">
              <a:spcBef>
                <a:spcPts val="0"/>
              </a:spcBef>
              <a:spcAft>
                <a:spcPts val="0"/>
              </a:spcAft>
              <a:buSzPts val="1300"/>
              <a:buChar char="●"/>
            </a:pPr>
            <a:r>
              <a:rPr lang="en"/>
              <a:t>Misinterpretations arise when Chinese negotiators avoid direct rejection, causing ambiguity for UK counterparts.</a:t>
            </a:r>
            <a:endParaRPr/>
          </a:p>
          <a:p>
            <a:pPr marL="457200" lvl="0" indent="0" algn="l" rtl="0">
              <a:spcBef>
                <a:spcPts val="1200"/>
              </a:spcBef>
              <a:spcAft>
                <a:spcPts val="1200"/>
              </a:spcAft>
              <a:buNone/>
            </a:pPr>
            <a:endParaRPr/>
          </a:p>
        </p:txBody>
      </p:sp>
      <p:pic>
        <p:nvPicPr>
          <p:cNvPr id="177" name="Google Shape;177;p19"/>
          <p:cNvPicPr preferRelativeResize="0"/>
          <p:nvPr/>
        </p:nvPicPr>
        <p:blipFill>
          <a:blip r:embed="rId3">
            <a:alphaModFix/>
          </a:blip>
          <a:stretch>
            <a:fillRect/>
          </a:stretch>
        </p:blipFill>
        <p:spPr>
          <a:xfrm>
            <a:off x="5230200" y="1517625"/>
            <a:ext cx="3761400" cy="210825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Continuation</a:t>
            </a:r>
            <a:endParaRPr/>
          </a:p>
        </p:txBody>
      </p:sp>
      <p:sp>
        <p:nvSpPr>
          <p:cNvPr id="183" name="Google Shape;183;p20"/>
          <p:cNvSpPr txBox="1">
            <a:spLocks noGrp="1"/>
          </p:cNvSpPr>
          <p:nvPr>
            <p:ph type="body" idx="1"/>
          </p:nvPr>
        </p:nvSpPr>
        <p:spPr>
          <a:xfrm>
            <a:off x="1297500" y="1567550"/>
            <a:ext cx="3676200" cy="2911200"/>
          </a:xfrm>
          <a:prstGeom prst="rect">
            <a:avLst/>
          </a:prstGeom>
        </p:spPr>
        <p:txBody>
          <a:bodyPr spcFirstLastPara="1" wrap="square" lIns="91425" tIns="91425" rIns="91425" bIns="91425" anchor="t" anchorCtr="0">
            <a:normAutofit/>
          </a:bodyPr>
          <a:lstStyle/>
          <a:p>
            <a:pPr marL="457200" lvl="0" indent="-311150" algn="l" rtl="0">
              <a:spcBef>
                <a:spcPts val="0"/>
              </a:spcBef>
              <a:spcAft>
                <a:spcPts val="0"/>
              </a:spcAft>
              <a:buSzPts val="1300"/>
              <a:buChar char="●"/>
            </a:pPr>
            <a:r>
              <a:rPr lang="en"/>
              <a:t>Authority in Chinese organizations is centralized, requiring decisions to address proper channels.</a:t>
            </a:r>
            <a:endParaRPr/>
          </a:p>
          <a:p>
            <a:pPr marL="457200" lvl="0" indent="-311150" algn="l" rtl="0">
              <a:spcBef>
                <a:spcPts val="0"/>
              </a:spcBef>
              <a:spcAft>
                <a:spcPts val="0"/>
              </a:spcAft>
              <a:buSzPts val="1300"/>
              <a:buChar char="●"/>
            </a:pPr>
            <a:r>
              <a:rPr lang="en"/>
              <a:t>Maintaining harmony and empathy is essential to foster trust during negotiations.</a:t>
            </a:r>
            <a:endParaRPr/>
          </a:p>
          <a:p>
            <a:pPr marL="457200" lvl="0" indent="-311150" algn="l" rtl="0">
              <a:spcBef>
                <a:spcPts val="0"/>
              </a:spcBef>
              <a:spcAft>
                <a:spcPts val="0"/>
              </a:spcAft>
              <a:buSzPts val="1300"/>
              <a:buChar char="●"/>
            </a:pPr>
            <a:r>
              <a:rPr lang="en"/>
              <a:t>Avoid public criticism or aggressive tactics to preserve relationships and cultural sensitivity.</a:t>
            </a:r>
            <a:endParaRPr/>
          </a:p>
          <a:p>
            <a:pPr marL="457200" lvl="0" indent="0" algn="l" rtl="0">
              <a:spcBef>
                <a:spcPts val="1200"/>
              </a:spcBef>
              <a:spcAft>
                <a:spcPts val="1200"/>
              </a:spcAft>
              <a:buNone/>
            </a:pPr>
            <a:endParaRPr/>
          </a:p>
        </p:txBody>
      </p:sp>
      <p:pic>
        <p:nvPicPr>
          <p:cNvPr id="184" name="Google Shape;184;p20"/>
          <p:cNvPicPr preferRelativeResize="0"/>
          <p:nvPr/>
        </p:nvPicPr>
        <p:blipFill>
          <a:blip r:embed="rId3">
            <a:alphaModFix/>
          </a:blip>
          <a:stretch>
            <a:fillRect/>
          </a:stretch>
        </p:blipFill>
        <p:spPr>
          <a:xfrm>
            <a:off x="5126100" y="1460250"/>
            <a:ext cx="3865500" cy="258344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2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Discuss Negotiation Strategies for a Successful Deal</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90" name="Google Shape;190;p21"/>
          <p:cNvSpPr txBox="1">
            <a:spLocks noGrp="1"/>
          </p:cNvSpPr>
          <p:nvPr>
            <p:ph type="body" idx="1"/>
          </p:nvPr>
        </p:nvSpPr>
        <p:spPr>
          <a:xfrm>
            <a:off x="1297500" y="1567550"/>
            <a:ext cx="3732300" cy="2911200"/>
          </a:xfrm>
          <a:prstGeom prst="rect">
            <a:avLst/>
          </a:prstGeom>
        </p:spPr>
        <p:txBody>
          <a:bodyPr spcFirstLastPara="1" wrap="square" lIns="91425" tIns="91425" rIns="91425" bIns="91425" anchor="t" anchorCtr="0">
            <a:normAutofit fontScale="92500" lnSpcReduction="10000"/>
          </a:bodyPr>
          <a:lstStyle/>
          <a:p>
            <a:pPr marL="457200" lvl="0" indent="-304958" algn="l" rtl="0">
              <a:spcBef>
                <a:spcPts val="0"/>
              </a:spcBef>
              <a:spcAft>
                <a:spcPts val="0"/>
              </a:spcAft>
              <a:buSzPct val="100000"/>
              <a:buChar char="●"/>
            </a:pPr>
            <a:r>
              <a:rPr lang="en"/>
              <a:t>Provide culturally sensitive training on Chinese manners, norms, and expectations for teams.</a:t>
            </a:r>
            <a:endParaRPr/>
          </a:p>
          <a:p>
            <a:pPr marL="457200" lvl="0" indent="-304958" algn="l" rtl="0">
              <a:spcBef>
                <a:spcPts val="0"/>
              </a:spcBef>
              <a:spcAft>
                <a:spcPts val="0"/>
              </a:spcAft>
              <a:buSzPct val="100000"/>
              <a:buChar char="●"/>
            </a:pPr>
            <a:r>
              <a:rPr lang="en"/>
              <a:t>Build trust through guanxi by engaging in shared meals and cultural events.</a:t>
            </a:r>
            <a:endParaRPr/>
          </a:p>
          <a:p>
            <a:pPr marL="457200" lvl="0" indent="-304958" algn="l" rtl="0">
              <a:spcBef>
                <a:spcPts val="0"/>
              </a:spcBef>
              <a:spcAft>
                <a:spcPts val="0"/>
              </a:spcAft>
              <a:buSzPct val="100000"/>
              <a:buChar char="●"/>
            </a:pPr>
            <a:r>
              <a:rPr lang="en"/>
              <a:t>Use polite, indirect communication, and rely on translators when language barriers arise.</a:t>
            </a:r>
            <a:endParaRPr/>
          </a:p>
          <a:p>
            <a:pPr marL="457200" lvl="0" indent="-304958" algn="l" rtl="0">
              <a:spcBef>
                <a:spcPts val="0"/>
              </a:spcBef>
              <a:spcAft>
                <a:spcPts val="0"/>
              </a:spcAft>
              <a:buSzPct val="100000"/>
              <a:buChar char="●"/>
            </a:pPr>
            <a:r>
              <a:rPr lang="en"/>
              <a:t>Respect hierarchical structures by addressing key decision-makers with appropriate cultural deference.</a:t>
            </a:r>
            <a:endParaRPr/>
          </a:p>
          <a:p>
            <a:pPr marL="457200" lvl="0" indent="-304958" algn="l" rtl="0">
              <a:spcBef>
                <a:spcPts val="0"/>
              </a:spcBef>
              <a:spcAft>
                <a:spcPts val="0"/>
              </a:spcAft>
              <a:buSzPct val="100000"/>
              <a:buChar char="●"/>
            </a:pPr>
            <a:r>
              <a:rPr lang="en"/>
              <a:t>Embrace patience, flexibility, and win-win strategies aligned with Chinese values and harmony.</a:t>
            </a:r>
            <a:endParaRPr/>
          </a:p>
          <a:p>
            <a:pPr marL="457200" lvl="0" indent="0" algn="l" rtl="0">
              <a:spcBef>
                <a:spcPts val="1200"/>
              </a:spcBef>
              <a:spcAft>
                <a:spcPts val="1200"/>
              </a:spcAft>
              <a:buNone/>
            </a:pPr>
            <a:endParaRPr/>
          </a:p>
        </p:txBody>
      </p:sp>
      <p:pic>
        <p:nvPicPr>
          <p:cNvPr id="191" name="Google Shape;191;p21"/>
          <p:cNvPicPr preferRelativeResize="0"/>
          <p:nvPr/>
        </p:nvPicPr>
        <p:blipFill>
          <a:blip r:embed="rId3">
            <a:alphaModFix/>
          </a:blip>
          <a:stretch>
            <a:fillRect/>
          </a:stretch>
        </p:blipFill>
        <p:spPr>
          <a:xfrm>
            <a:off x="5526700" y="1676550"/>
            <a:ext cx="3028476" cy="20189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22"/>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Conclusion</a:t>
            </a:r>
            <a:endParaRPr/>
          </a:p>
        </p:txBody>
      </p:sp>
      <p:sp>
        <p:nvSpPr>
          <p:cNvPr id="197" name="Google Shape;197;p22"/>
          <p:cNvSpPr txBox="1">
            <a:spLocks noGrp="1"/>
          </p:cNvSpPr>
          <p:nvPr>
            <p:ph type="body" idx="1"/>
          </p:nvPr>
        </p:nvSpPr>
        <p:spPr>
          <a:xfrm>
            <a:off x="1297500" y="1567550"/>
            <a:ext cx="3772500" cy="2911200"/>
          </a:xfrm>
          <a:prstGeom prst="rect">
            <a:avLst/>
          </a:prstGeom>
        </p:spPr>
        <p:txBody>
          <a:bodyPr spcFirstLastPara="1" wrap="square" lIns="91425" tIns="91425" rIns="91425" bIns="91425" anchor="t" anchorCtr="0">
            <a:normAutofit/>
          </a:bodyPr>
          <a:lstStyle/>
          <a:p>
            <a:pPr marL="457200" lvl="0" indent="-311150" algn="l" rtl="0">
              <a:spcBef>
                <a:spcPts val="0"/>
              </a:spcBef>
              <a:spcAft>
                <a:spcPts val="0"/>
              </a:spcAft>
              <a:buSzPts val="1300"/>
              <a:buChar char="●"/>
            </a:pPr>
            <a:r>
              <a:rPr lang="en"/>
              <a:t>Understanding guanxi and indirect communication fosters strong UK-China business partnerships.</a:t>
            </a:r>
            <a:endParaRPr/>
          </a:p>
          <a:p>
            <a:pPr marL="457200" lvl="0" indent="-311150" algn="l" rtl="0">
              <a:spcBef>
                <a:spcPts val="0"/>
              </a:spcBef>
              <a:spcAft>
                <a:spcPts val="0"/>
              </a:spcAft>
              <a:buSzPts val="1300"/>
              <a:buChar char="●"/>
            </a:pPr>
            <a:r>
              <a:rPr lang="en"/>
              <a:t>Hofstede’s Cultural Dimensions help UK firms navigate cultural disparities in negotiations effectively.</a:t>
            </a:r>
            <a:endParaRPr/>
          </a:p>
          <a:p>
            <a:pPr marL="457200" lvl="0" indent="-311150" algn="l" rtl="0">
              <a:spcBef>
                <a:spcPts val="0"/>
              </a:spcBef>
              <a:spcAft>
                <a:spcPts val="0"/>
              </a:spcAft>
              <a:buSzPts val="1300"/>
              <a:buChar char="●"/>
            </a:pPr>
            <a:r>
              <a:rPr lang="en"/>
              <a:t>Cultural sensibility training enhances global consciousness for sustainable international business relations.</a:t>
            </a:r>
            <a:endParaRPr/>
          </a:p>
          <a:p>
            <a:pPr marL="0" lvl="0" indent="0" algn="l" rtl="0">
              <a:spcBef>
                <a:spcPts val="1200"/>
              </a:spcBef>
              <a:spcAft>
                <a:spcPts val="1200"/>
              </a:spcAft>
              <a:buNone/>
            </a:pPr>
            <a:endParaRPr/>
          </a:p>
        </p:txBody>
      </p:sp>
      <p:pic>
        <p:nvPicPr>
          <p:cNvPr id="198" name="Google Shape;198;p22"/>
          <p:cNvPicPr preferRelativeResize="0"/>
          <p:nvPr/>
        </p:nvPicPr>
        <p:blipFill>
          <a:blip r:embed="rId3">
            <a:alphaModFix/>
          </a:blip>
          <a:stretch>
            <a:fillRect/>
          </a:stretch>
        </p:blipFill>
        <p:spPr>
          <a:xfrm>
            <a:off x="5919425" y="1500188"/>
            <a:ext cx="2143125" cy="21431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2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Reference</a:t>
            </a:r>
            <a:endParaRPr/>
          </a:p>
        </p:txBody>
      </p:sp>
      <p:sp>
        <p:nvSpPr>
          <p:cNvPr id="204" name="Google Shape;204;p23"/>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fontScale="85000" lnSpcReduction="20000"/>
          </a:bodyPr>
          <a:lstStyle/>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Azeem, M., Ahmed, M., Haider, S. and Sajjad, M., 2021. Expanding competitive advantage through organizational culture, knowledge sharing and organizational innovation. </a:t>
            </a:r>
            <a:r>
              <a:rPr lang="en" sz="1200" i="1">
                <a:solidFill>
                  <a:srgbClr val="222222"/>
                </a:solidFill>
                <a:highlight>
                  <a:srgbClr val="FFFFFF"/>
                </a:highlight>
                <a:latin typeface="Times New Roman"/>
                <a:ea typeface="Times New Roman"/>
                <a:cs typeface="Times New Roman"/>
                <a:sym typeface="Times New Roman"/>
              </a:rPr>
              <a:t>Technology in Society</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66</a:t>
            </a:r>
            <a:r>
              <a:rPr lang="en" sz="1200">
                <a:solidFill>
                  <a:srgbClr val="222222"/>
                </a:solidFill>
                <a:highlight>
                  <a:srgbClr val="FFFFFF"/>
                </a:highlight>
                <a:latin typeface="Times New Roman"/>
                <a:ea typeface="Times New Roman"/>
                <a:cs typeface="Times New Roman"/>
                <a:sym typeface="Times New Roman"/>
              </a:rPr>
              <a:t>, p.101635.</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Ernst, M., 2022. Control Through Cooperation? Assessing China's Economic and Military-Strategic Interests in the South China Sea. </a:t>
            </a:r>
            <a:r>
              <a:rPr lang="en" sz="1200" i="1">
                <a:solidFill>
                  <a:srgbClr val="222222"/>
                </a:solidFill>
                <a:highlight>
                  <a:srgbClr val="FFFFFF"/>
                </a:highlight>
                <a:latin typeface="Times New Roman"/>
                <a:ea typeface="Times New Roman"/>
                <a:cs typeface="Times New Roman"/>
                <a:sym typeface="Times New Roman"/>
              </a:rPr>
              <a:t>J. Territorial &amp; Mar. Stud.</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9</a:t>
            </a:r>
            <a:r>
              <a:rPr lang="en" sz="1200">
                <a:solidFill>
                  <a:srgbClr val="222222"/>
                </a:solidFill>
                <a:highlight>
                  <a:srgbClr val="FFFFFF"/>
                </a:highlight>
                <a:latin typeface="Times New Roman"/>
                <a:ea typeface="Times New Roman"/>
                <a:cs typeface="Times New Roman"/>
                <a:sym typeface="Times New Roman"/>
              </a:rPr>
              <a:t>, p.7.</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Minkov, M. and Kaasa, A., 2022. Do dimensions of culture exist objectively? A validation of the revised Minkov-Hofstede model of culture with World Values Survey items and scores for 102 countries. </a:t>
            </a:r>
            <a:r>
              <a:rPr lang="en" sz="1200" i="1">
                <a:solidFill>
                  <a:srgbClr val="222222"/>
                </a:solidFill>
                <a:highlight>
                  <a:srgbClr val="FFFFFF"/>
                </a:highlight>
                <a:latin typeface="Times New Roman"/>
                <a:ea typeface="Times New Roman"/>
                <a:cs typeface="Times New Roman"/>
                <a:sym typeface="Times New Roman"/>
              </a:rPr>
              <a:t>Journal of International Management</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28</a:t>
            </a:r>
            <a:r>
              <a:rPr lang="en" sz="1200">
                <a:solidFill>
                  <a:srgbClr val="222222"/>
                </a:solidFill>
                <a:highlight>
                  <a:srgbClr val="FFFFFF"/>
                </a:highlight>
                <a:latin typeface="Times New Roman"/>
                <a:ea typeface="Times New Roman"/>
                <a:cs typeface="Times New Roman"/>
                <a:sym typeface="Times New Roman"/>
              </a:rPr>
              <a:t>(4), p.100971.</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Xiong, Q., Deng, F., Li, H. and Xie, D., 2023. The Optimal Premerger Notification Rule: Empirical Analysis Based on Micro-Data of China. </a:t>
            </a:r>
            <a:r>
              <a:rPr lang="en" sz="1200" i="1">
                <a:solidFill>
                  <a:srgbClr val="222222"/>
                </a:solidFill>
                <a:highlight>
                  <a:srgbClr val="FFFFFF"/>
                </a:highlight>
                <a:latin typeface="Times New Roman"/>
                <a:ea typeface="Times New Roman"/>
                <a:cs typeface="Times New Roman"/>
                <a:sym typeface="Times New Roman"/>
              </a:rPr>
              <a:t>Available at SSRN 4505772</a:t>
            </a:r>
            <a:r>
              <a:rPr lang="en" sz="1200">
                <a:solidFill>
                  <a:srgbClr val="222222"/>
                </a:solidFill>
                <a:highlight>
                  <a:srgbClr val="FFFFFF"/>
                </a:highlight>
                <a:latin typeface="Times New Roman"/>
                <a:ea typeface="Times New Roman"/>
                <a:cs typeface="Times New Roman"/>
                <a:sym typeface="Times New Roman"/>
              </a:rPr>
              <a:t>.</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Yan, B., Zhang, X., Wu, L., Zhu, H. and Chen, B., 2020. Why do countries respond differently to COVID-19? A comparative study of Sweden, China, France, and Japan. </a:t>
            </a:r>
            <a:r>
              <a:rPr lang="en" sz="1200" i="1">
                <a:solidFill>
                  <a:srgbClr val="222222"/>
                </a:solidFill>
                <a:highlight>
                  <a:srgbClr val="FFFFFF"/>
                </a:highlight>
                <a:latin typeface="Times New Roman"/>
                <a:ea typeface="Times New Roman"/>
                <a:cs typeface="Times New Roman"/>
                <a:sym typeface="Times New Roman"/>
              </a:rPr>
              <a:t>The American review of public administration</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50</a:t>
            </a:r>
            <a:r>
              <a:rPr lang="en" sz="1200">
                <a:solidFill>
                  <a:srgbClr val="222222"/>
                </a:solidFill>
                <a:highlight>
                  <a:srgbClr val="FFFFFF"/>
                </a:highlight>
                <a:latin typeface="Times New Roman"/>
                <a:ea typeface="Times New Roman"/>
                <a:cs typeface="Times New Roman"/>
                <a:sym typeface="Times New Roman"/>
              </a:rPr>
              <a:t>(6-7), pp.762-769.</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Żemojtel-Piotrowska, M. and Piotrowski, J., 2023. Hofstede’s cultural dimensions theory. In </a:t>
            </a:r>
            <a:r>
              <a:rPr lang="en" sz="1200" i="1">
                <a:solidFill>
                  <a:srgbClr val="222222"/>
                </a:solidFill>
                <a:highlight>
                  <a:srgbClr val="FFFFFF"/>
                </a:highlight>
                <a:latin typeface="Times New Roman"/>
                <a:ea typeface="Times New Roman"/>
                <a:cs typeface="Times New Roman"/>
                <a:sym typeface="Times New Roman"/>
              </a:rPr>
              <a:t>Encyclopedia of Sexual Psychology and Behavior</a:t>
            </a:r>
            <a:r>
              <a:rPr lang="en" sz="1200">
                <a:solidFill>
                  <a:srgbClr val="222222"/>
                </a:solidFill>
                <a:highlight>
                  <a:srgbClr val="FFFFFF"/>
                </a:highlight>
                <a:latin typeface="Times New Roman"/>
                <a:ea typeface="Times New Roman"/>
                <a:cs typeface="Times New Roman"/>
                <a:sym typeface="Times New Roman"/>
              </a:rPr>
              <a:t> (pp. 1-4). Cham: Springer International Publishing.</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rgbClr val="222222"/>
                </a:solidFill>
                <a:highlight>
                  <a:srgbClr val="FFFFFF"/>
                </a:highlight>
                <a:latin typeface="Times New Roman"/>
                <a:ea typeface="Times New Roman"/>
                <a:cs typeface="Times New Roman"/>
                <a:sym typeface="Times New Roman"/>
              </a:rPr>
              <a:t>Zhou, S., Blazquez, M., McCormick, H. and Barnes, L., 2021. How social media influencers’ narrative strategies benefit cultivating influencer marketing: Tackling issues of cultural barriers, commercialised content, and sponsorship disclosure. </a:t>
            </a:r>
            <a:r>
              <a:rPr lang="en" sz="1200" i="1">
                <a:solidFill>
                  <a:srgbClr val="222222"/>
                </a:solidFill>
                <a:highlight>
                  <a:srgbClr val="FFFFFF"/>
                </a:highlight>
                <a:latin typeface="Times New Roman"/>
                <a:ea typeface="Times New Roman"/>
                <a:cs typeface="Times New Roman"/>
                <a:sym typeface="Times New Roman"/>
              </a:rPr>
              <a:t>Journal of Business Research</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134</a:t>
            </a:r>
            <a:r>
              <a:rPr lang="en" sz="1200">
                <a:solidFill>
                  <a:srgbClr val="222222"/>
                </a:solidFill>
                <a:highlight>
                  <a:srgbClr val="FFFFFF"/>
                </a:highlight>
                <a:latin typeface="Times New Roman"/>
                <a:ea typeface="Times New Roman"/>
                <a:cs typeface="Times New Roman"/>
                <a:sym typeface="Times New Roman"/>
              </a:rPr>
              <a:t>, pp.122-142.</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1200"/>
              </a:spcAft>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24"/>
          <p:cNvSpPr txBox="1">
            <a:spLocks noGrp="1"/>
          </p:cNvSpPr>
          <p:nvPr>
            <p:ph type="title"/>
          </p:nvPr>
        </p:nvSpPr>
        <p:spPr>
          <a:xfrm>
            <a:off x="1393650" y="2036150"/>
            <a:ext cx="7038900" cy="914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9600">
                <a:latin typeface="Pacifico"/>
                <a:ea typeface="Pacifico"/>
                <a:cs typeface="Pacifico"/>
                <a:sym typeface="Pacifico"/>
              </a:rPr>
              <a:t>Thank You</a:t>
            </a:r>
            <a:endParaRPr sz="9600">
              <a:latin typeface="Pacifico"/>
              <a:ea typeface="Pacifico"/>
              <a:cs typeface="Pacifico"/>
              <a:sym typeface="Pacifico"/>
            </a:endParaRPr>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2456</Words>
  <Application>Microsoft Macintosh PowerPoint</Application>
  <PresentationFormat>On-screen Show (16:9)</PresentationFormat>
  <Paragraphs>63</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Pacifico</vt:lpstr>
      <vt:lpstr>Arial</vt:lpstr>
      <vt:lpstr>Times New Roman</vt:lpstr>
      <vt:lpstr>Lato</vt:lpstr>
      <vt:lpstr>Montserrat</vt:lpstr>
      <vt:lpstr>Focus</vt:lpstr>
      <vt:lpstr>International Business Communications </vt:lpstr>
      <vt:lpstr>Outline of the Presentation  </vt:lpstr>
      <vt:lpstr>Define Culture and Its Various Elements  </vt:lpstr>
      <vt:lpstr>Continuation</vt:lpstr>
      <vt:lpstr>Theoretical Underpinning About Impact of Culture  </vt:lpstr>
      <vt:lpstr>Continuation</vt:lpstr>
      <vt:lpstr>Cultural Elements Based on the Chinese to Overcome  </vt:lpstr>
      <vt:lpstr>Continuation</vt:lpstr>
      <vt:lpstr>Discuss Negotiation Strategies for a Successful Deal  </vt:lpstr>
      <vt:lpstr>Conclusion</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Vasile Rosca</cp:lastModifiedBy>
  <cp:revision>2</cp:revision>
  <dcterms:modified xsi:type="dcterms:W3CDTF">2024-12-11T12:32:45Z</dcterms:modified>
</cp:coreProperties>
</file>