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77" r:id="rId13"/>
    <p:sldId id="268" r:id="rId14"/>
    <p:sldId id="269" r:id="rId15"/>
    <p:sldId id="278" r:id="rId16"/>
    <p:sldId id="270" r:id="rId17"/>
    <p:sldId id="271" r:id="rId18"/>
    <p:sldId id="279" r:id="rId19"/>
    <p:sldId id="281" r:id="rId20"/>
    <p:sldId id="282" r:id="rId21"/>
    <p:sldId id="283" r:id="rId22"/>
    <p:sldId id="256" r:id="rId23"/>
    <p:sldId id="257" r:id="rId24"/>
    <p:sldId id="258" r:id="rId25"/>
    <p:sldId id="259" r:id="rId26"/>
    <p:sldId id="260" r:id="rId27"/>
    <p:sldId id="261"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2" d="100"/>
          <a:sy n="112"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3/5/25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3/5/25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3/5/25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3/5/25</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Research paper review</a:t>
            </a:r>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a:t>Give two reasons why women with obesity were identified as an important population segment to investigate in this study?</a:t>
            </a:r>
          </a:p>
          <a:p>
            <a:pPr marL="0" indent="0">
              <a:buNone/>
            </a:pPr>
            <a:r>
              <a:rPr lang="en-GB" dirty="0"/>
              <a:t>Page 1</a:t>
            </a:r>
          </a:p>
        </p:txBody>
      </p:sp>
    </p:spTree>
    <p:extLst>
      <p:ext uri="{BB962C8B-B14F-4D97-AF65-F5344CB8AC3E}">
        <p14:creationId xmlns:p14="http://schemas.microsoft.com/office/powerpoint/2010/main" val="907754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p>
          <a:p>
            <a:pPr lvl="0"/>
            <a:r>
              <a:rPr lang="en-GB" dirty="0"/>
              <a:t>The 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a:t>2. Identify two advantages &amp; two dis-advantages of a MICE based approach to exercise participation </a:t>
            </a:r>
          </a:p>
          <a:p>
            <a:pPr marL="0" indent="0">
              <a:buNone/>
            </a:pPr>
            <a:endParaRPr lang="en-GB" dirty="0"/>
          </a:p>
          <a:p>
            <a:pPr marL="0" indent="0">
              <a:buNone/>
            </a:pPr>
            <a:r>
              <a:rPr lang="en-GB" dirty="0"/>
              <a:t>Page 2</a:t>
            </a:r>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Two advantages:</a:t>
            </a:r>
            <a:endParaRPr lang="en-GB" dirty="0"/>
          </a:p>
          <a:p>
            <a:pPr lvl="0"/>
            <a:r>
              <a:rPr lang="en-GB" dirty="0"/>
              <a:t>it provides an adequate stimulus for clinically meaningful adaptations in </a:t>
            </a:r>
            <a:r>
              <a:rPr lang="en-GB" dirty="0" err="1"/>
              <a:t>cardiometabolic</a:t>
            </a:r>
            <a:r>
              <a:rPr lang="en-GB" dirty="0"/>
              <a:t> parameters,</a:t>
            </a:r>
          </a:p>
          <a:p>
            <a:pPr lvl="0"/>
            <a:r>
              <a:rPr lang="en-GB" dirty="0"/>
              <a:t>it entails low risk of injury and other adverse events, and </a:t>
            </a:r>
          </a:p>
          <a:p>
            <a:pPr lvl="0"/>
            <a:r>
              <a:rPr lang="en-GB" dirty="0"/>
              <a:t>it is presumed to be tolerable for most individuals. Thus,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“moderate activity provides little metabolic stress and, as a result, confers little improvement in aerobic fitness and minimal weight loss,” 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requiring a minimum daily investment of 30-60 min 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3. Investigations of affect and enjoyment in response to HIIE sessions among healthy adults have been contradictory. </a:t>
            </a:r>
          </a:p>
          <a:p>
            <a:endParaRPr lang="en-GB" dirty="0"/>
          </a:p>
          <a:p>
            <a:r>
              <a:rPr lang="en-GB" dirty="0"/>
              <a:t>The authors suggest that this apparent inconsistency of experimental results may be due to methodological differences. </a:t>
            </a:r>
          </a:p>
          <a:p>
            <a:r>
              <a:rPr lang="en-GB" dirty="0"/>
              <a:t>Briefly Identify and explain (</a:t>
            </a:r>
            <a:r>
              <a:rPr lang="en-GB" u="sng" dirty="0"/>
              <a:t>in your own words</a:t>
            </a:r>
            <a:r>
              <a:rPr lang="en-GB" dirty="0"/>
              <a:t>) 2 of the 4 reasons cited.</a:t>
            </a:r>
          </a:p>
          <a:p>
            <a:pPr marL="0" indent="0">
              <a:buNone/>
            </a:pPr>
            <a:r>
              <a:rPr lang="en-GB" dirty="0"/>
              <a:t>Page 3 </a:t>
            </a:r>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br>
              <a:rPr lang="en-GB" sz="2200" dirty="0"/>
            </a:br>
            <a:r>
              <a:rPr lang="en-GB" sz="2200" dirty="0"/>
              <a:t>Briefly Identify and explain (</a:t>
            </a:r>
            <a:r>
              <a:rPr lang="en-GB" sz="2200" u="sng" dirty="0"/>
              <a:t>in your own words</a:t>
            </a:r>
            <a:r>
              <a:rPr lang="en-GB" sz="2200" dirty="0"/>
              <a:t>) 2 of the 4 reasons cited.  </a:t>
            </a:r>
            <a:br>
              <a:rPr lang="en-GB" dirty="0"/>
            </a:br>
            <a:r>
              <a:rPr lang="en-GB" dirty="0"/>
              <a:t>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endParaRPr lang="en-GB" dirty="0"/>
          </a:p>
          <a:p>
            <a:endParaRPr lang="en-GB" dirty="0"/>
          </a:p>
          <a:p>
            <a:r>
              <a:rPr lang="en-GB" b="1" dirty="0"/>
              <a:t>Studies were not set at a consistent and accurate ‘moderate intensity’ so a correct comparison was not established.</a:t>
            </a:r>
            <a:endParaRPr lang="en-GB" dirty="0"/>
          </a:p>
          <a:p>
            <a:pPr marL="0" indent="0">
              <a:buNone/>
            </a:pPr>
            <a:endParaRPr lang="en-GB" dirty="0"/>
          </a:p>
          <a:p>
            <a:r>
              <a:rPr lang="en-GB" b="1" dirty="0"/>
              <a:t>Inconsistencies in duration of HIIE vs. MICE with some HIIE sessions equal in time or longer than the MICE.</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4. Identify what impact this has on how the study was designed.</a:t>
            </a:r>
          </a:p>
          <a:p>
            <a:endParaRPr lang="en-GB" dirty="0"/>
          </a:p>
          <a:p>
            <a:r>
              <a:rPr lang="en-GB" dirty="0"/>
              <a:t>Also…</a:t>
            </a:r>
          </a:p>
          <a:p>
            <a:endParaRPr lang="en-GB" dirty="0"/>
          </a:p>
          <a:p>
            <a:pPr marL="0" indent="0">
              <a:buNone/>
            </a:pPr>
            <a:r>
              <a:rPr lang="en-GB" dirty="0"/>
              <a:t>5. What impact does using a within-subject design have on the measurement of the two psychological outcome measures used?</a:t>
            </a:r>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a:t>4. Identify what impact this has on how the study was designed.</a:t>
            </a:r>
          </a:p>
          <a:p>
            <a:pPr marL="0" indent="0">
              <a:buNone/>
            </a:pPr>
            <a:endParaRPr lang="en-GB" dirty="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a:p>
          <a:p>
            <a:pPr lvl="0"/>
            <a:r>
              <a:rPr lang="en-GB" dirty="0"/>
              <a:t>Using 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r>
              <a:rPr lang="en-GB" dirty="0"/>
              <a:t>Page 7</a:t>
            </a:r>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10000"/>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pPr lvl="0"/>
            <a:r>
              <a:rPr lang="en-GB" b="1" dirty="0"/>
              <a:t>Feeling State</a:t>
            </a:r>
            <a:r>
              <a:rPr lang="en-GB" dirty="0"/>
              <a:t> ratings declined during the bouts in both conditions but the decrease was larger during HIIE/AIT (_3.46 ± 2.04 units) than MICE (_2.25 ± 1.62 units), t (23) ¼ 2.37, p ¼ 0.026. (Fig. 2A</a:t>
            </a:r>
            <a:r>
              <a:rPr lang="en-GB" b="1" dirty="0"/>
              <a:t>)</a:t>
            </a:r>
            <a:endParaRPr lang="en-GB" dirty="0"/>
          </a:p>
          <a:p>
            <a:pPr lvl="0"/>
            <a:r>
              <a:rPr lang="en-GB" b="1" dirty="0"/>
              <a:t>Feeling 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(Fig 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that it is the during affect experienced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a:t>8. Highlight what, if any impact this study could have on how intensity is prescribed for individuals who are similar to the sample used in this 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a:t>9. What additional factors may need to be considered when working with similar aged obese women using HIIE?</a:t>
            </a:r>
          </a:p>
          <a:p>
            <a:pPr marL="0" indent="0">
              <a:buNone/>
            </a:pPr>
            <a:endParaRPr lang="en-GB" dirty="0"/>
          </a:p>
          <a:p>
            <a:pPr marL="0" indent="0">
              <a:buNone/>
            </a:pPr>
            <a:r>
              <a:rPr lang="en-GB" dirty="0"/>
              <a:t>Limitations – page 8</a:t>
            </a:r>
          </a:p>
        </p:txBody>
      </p:sp>
    </p:spTree>
    <p:extLst>
      <p:ext uri="{BB962C8B-B14F-4D97-AF65-F5344CB8AC3E}">
        <p14:creationId xmlns:p14="http://schemas.microsoft.com/office/powerpoint/2010/main" val="3693888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a:t>9. What additional factors may need to be considered when working with similar aged obese women using HIIE?</a:t>
            </a:r>
          </a:p>
          <a:p>
            <a:pPr marL="0" indent="0">
              <a:buNone/>
            </a:pPr>
            <a:endParaRPr lang="en-GB" dirty="0"/>
          </a:p>
          <a:p>
            <a:pPr lvl="0"/>
            <a:r>
              <a:rPr lang="en-GB" b="1" dirty="0"/>
              <a:t>Not generalizable to all obese women as many will have additional 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p>
          <a:p>
            <a:pPr lvl="1"/>
            <a:endParaRPr lang="en-GB" dirty="0"/>
          </a:p>
          <a:p>
            <a:pPr lvl="0"/>
            <a:r>
              <a:rPr lang="en-GB" b="1" dirty="0"/>
              <a:t>Other HIIE protocols may yield different 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33580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and Interventions</a:t>
            </a:r>
          </a:p>
        </p:txBody>
      </p:sp>
      <p:sp>
        <p:nvSpPr>
          <p:cNvPr id="3" name="Content Placeholder 2"/>
          <p:cNvSpPr>
            <a:spLocks noGrp="1"/>
          </p:cNvSpPr>
          <p:nvPr>
            <p:ph idx="1"/>
          </p:nvPr>
        </p:nvSpPr>
        <p:spPr/>
        <p:txBody>
          <a:bodyPr>
            <a:normAutofit fontScale="92500" lnSpcReduction="10000"/>
          </a:bodyPr>
          <a:lstStyle/>
          <a:p>
            <a:r>
              <a:rPr lang="en-GB" sz="2400" b="1" dirty="0"/>
              <a:t>Questions:</a:t>
            </a:r>
            <a:endParaRPr lang="en-GB" sz="2000" dirty="0"/>
          </a:p>
          <a:p>
            <a:r>
              <a:rPr lang="en-GB" sz="2400" dirty="0"/>
              <a:t>1. Be prepared to describe and discuss:</a:t>
            </a:r>
            <a:endParaRPr lang="en-GB" sz="2000" dirty="0"/>
          </a:p>
          <a:p>
            <a:pPr lvl="0"/>
            <a:r>
              <a:rPr lang="en-GB" sz="2400" dirty="0"/>
              <a:t>An intervention / strategy that have been proposed to increase physical activity for one of the following groups: </a:t>
            </a:r>
            <a:endParaRPr lang="en-GB" sz="2000" dirty="0"/>
          </a:p>
          <a:p>
            <a:pPr lvl="1"/>
            <a:r>
              <a:rPr lang="en-GB" sz="2200" dirty="0"/>
              <a:t>Older adults with chronic disease</a:t>
            </a:r>
          </a:p>
          <a:p>
            <a:pPr lvl="1"/>
            <a:r>
              <a:rPr lang="en-GB" sz="2200" dirty="0"/>
              <a:t>Older adults generally – 65yrs +</a:t>
            </a:r>
          </a:p>
          <a:p>
            <a:pPr lvl="1"/>
            <a:r>
              <a:rPr lang="en-GB" sz="2200" dirty="0"/>
              <a:t>Parents with young children</a:t>
            </a:r>
          </a:p>
          <a:p>
            <a:pPr lvl="1"/>
            <a:r>
              <a:rPr lang="en-GB" sz="2200" dirty="0"/>
              <a:t>Working mothers</a:t>
            </a:r>
          </a:p>
          <a:p>
            <a:pPr lvl="1"/>
            <a:r>
              <a:rPr lang="en-GB" sz="2200" dirty="0"/>
              <a:t>Workplace interventions using lunchtime</a:t>
            </a:r>
          </a:p>
          <a:p>
            <a:pPr marL="457200" lvl="1" indent="0">
              <a:buNone/>
            </a:pPr>
            <a:endParaRPr lang="en-GB" sz="2200" dirty="0"/>
          </a:p>
          <a:p>
            <a:pPr marL="457200" lvl="1" indent="0">
              <a:buNone/>
            </a:pPr>
            <a:r>
              <a:rPr lang="en-GB" sz="2200" dirty="0"/>
              <a:t>Articles have been provided to do this on </a:t>
            </a:r>
            <a:r>
              <a:rPr lang="en-GB" sz="2200" dirty="0" err="1"/>
              <a:t>moodle</a:t>
            </a:r>
            <a:r>
              <a:rPr lang="en-GB" sz="2200" dirty="0"/>
              <a:t> / Teams page. </a:t>
            </a:r>
          </a:p>
        </p:txBody>
      </p:sp>
    </p:spTree>
    <p:extLst>
      <p:ext uri="{BB962C8B-B14F-4D97-AF65-F5344CB8AC3E}">
        <p14:creationId xmlns:p14="http://schemas.microsoft.com/office/powerpoint/2010/main" val="4166539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091" y="764373"/>
            <a:ext cx="9686109" cy="1293028"/>
          </a:xfrm>
        </p:spPr>
        <p:txBody>
          <a:bodyPr>
            <a:normAutofit fontScale="90000"/>
          </a:bodyPr>
          <a:lstStyle/>
          <a:p>
            <a:r>
              <a:rPr lang="en-GB" dirty="0"/>
              <a:t>Example assignments – Interview coursework…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83709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Case studies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59369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what we know…</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542848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Aspects to consider</a:t>
            </a:r>
          </a:p>
        </p:txBody>
      </p:sp>
      <p:sp>
        <p:nvSpPr>
          <p:cNvPr id="3" name="Content Placeholder 2"/>
          <p:cNvSpPr>
            <a:spLocks noGrp="1"/>
          </p:cNvSpPr>
          <p:nvPr>
            <p:ph idx="1"/>
          </p:nvPr>
        </p:nvSpPr>
        <p:spPr/>
        <p:txBody>
          <a:bodyPr>
            <a:normAutofit/>
          </a:bodyPr>
          <a:lstStyle/>
          <a:p>
            <a:r>
              <a:rPr lang="en-GB" dirty="0"/>
              <a:t>Background / demographics</a:t>
            </a:r>
          </a:p>
          <a:p>
            <a:pPr lvl="1"/>
            <a:r>
              <a:rPr lang="en-GB" dirty="0"/>
              <a:t>Age / exercise history / location (home / work) / funds to allocate to exercise / family and friends interests / access to different exercise facilities or green space / time demands / commitments / interests (hobbies) / beliefs and attitude to exercise and physical activity</a:t>
            </a:r>
          </a:p>
          <a:p>
            <a:pPr marL="457200" lvl="1" indent="0">
              <a:buNone/>
            </a:pPr>
            <a:endParaRPr lang="en-GB" dirty="0"/>
          </a:p>
          <a:p>
            <a:r>
              <a:rPr lang="en-GB" dirty="0"/>
              <a:t>Motivation to exercise</a:t>
            </a:r>
          </a:p>
          <a:p>
            <a:pPr lvl="1"/>
            <a:r>
              <a:rPr lang="en-GB" dirty="0"/>
              <a:t>Establish</a:t>
            </a:r>
          </a:p>
          <a:p>
            <a:pPr marL="457200" lvl="1" indent="0">
              <a:buNone/>
            </a:pPr>
            <a:endParaRPr lang="en-GB" dirty="0"/>
          </a:p>
          <a:p>
            <a:r>
              <a:rPr lang="en-GB" dirty="0"/>
              <a:t>Barriers to exercise </a:t>
            </a:r>
          </a:p>
          <a:p>
            <a:pPr lvl="1"/>
            <a:r>
              <a:rPr lang="en-GB" dirty="0"/>
              <a:t>Establish</a:t>
            </a:r>
          </a:p>
          <a:p>
            <a:pPr lvl="1"/>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1922461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497" y="738248"/>
            <a:ext cx="8610600" cy="1293028"/>
          </a:xfrm>
        </p:spPr>
        <p:txBody>
          <a:bodyPr>
            <a:normAutofit fontScale="90000"/>
          </a:bodyPr>
          <a:lstStyle/>
          <a:p>
            <a:r>
              <a:rPr lang="en-GB" dirty="0"/>
              <a:t>Read the case study and make notes in relation to important / relevant pieces of information…</a:t>
            </a:r>
          </a:p>
        </p:txBody>
      </p:sp>
      <p:sp>
        <p:nvSpPr>
          <p:cNvPr id="3" name="Content Placeholder 2"/>
          <p:cNvSpPr>
            <a:spLocks noGrp="1"/>
          </p:cNvSpPr>
          <p:nvPr>
            <p:ph idx="1"/>
          </p:nvPr>
        </p:nvSpPr>
        <p:spPr/>
        <p:txBody>
          <a:bodyPr>
            <a:normAutofit/>
          </a:bodyPr>
          <a:lstStyle/>
          <a:p>
            <a:r>
              <a:rPr lang="en-GB" dirty="0"/>
              <a:t>The aim of this task is to suggest appropriate interventions / strategies that are likely to encourage the participant to start and adhere to a regular exercise / physical activity programme. </a:t>
            </a:r>
          </a:p>
          <a:p>
            <a:endParaRPr lang="en-GB" dirty="0"/>
          </a:p>
          <a:p>
            <a:r>
              <a:rPr lang="en-GB" dirty="0"/>
              <a:t>Approaches to consider:</a:t>
            </a:r>
          </a:p>
          <a:p>
            <a:pPr lvl="1"/>
            <a:r>
              <a:rPr lang="en-GB" dirty="0"/>
              <a:t>Structured exercise</a:t>
            </a:r>
          </a:p>
          <a:p>
            <a:pPr lvl="2"/>
            <a:r>
              <a:rPr lang="en-GB" dirty="0"/>
              <a:t>Plus</a:t>
            </a:r>
          </a:p>
          <a:p>
            <a:pPr lvl="1"/>
            <a:r>
              <a:rPr lang="en-GB" dirty="0"/>
              <a:t>Increased general daily physical activity</a:t>
            </a:r>
          </a:p>
          <a:p>
            <a:pPr marL="457200" lvl="1" indent="0">
              <a:buNone/>
            </a:pPr>
            <a:endParaRPr lang="en-GB" dirty="0"/>
          </a:p>
          <a:p>
            <a:pPr lvl="1"/>
            <a:r>
              <a:rPr lang="en-GB" dirty="0"/>
              <a:t>Basic needs theory – Competence / Relatedness / Autonomy</a:t>
            </a:r>
          </a:p>
          <a:p>
            <a:pPr lvl="1"/>
            <a:endParaRPr lang="en-GB" dirty="0"/>
          </a:p>
          <a:p>
            <a:pPr lvl="1"/>
            <a:endParaRPr lang="en-GB" dirty="0"/>
          </a:p>
        </p:txBody>
      </p:sp>
    </p:spTree>
    <p:extLst>
      <p:ext uri="{BB962C8B-B14F-4D97-AF65-F5344CB8AC3E}">
        <p14:creationId xmlns:p14="http://schemas.microsoft.com/office/powerpoint/2010/main" val="4216912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139778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Work through the case study either individually or in a pair. </a:t>
            </a:r>
          </a:p>
          <a:p>
            <a:pPr marL="0" indent="0">
              <a:buNone/>
            </a:pPr>
            <a:endParaRPr lang="en-GB" dirty="0"/>
          </a:p>
          <a:p>
            <a:endParaRPr lang="en-GB" dirty="0"/>
          </a:p>
        </p:txBody>
      </p:sp>
    </p:spTree>
    <p:extLst>
      <p:ext uri="{BB962C8B-B14F-4D97-AF65-F5344CB8AC3E}">
        <p14:creationId xmlns:p14="http://schemas.microsoft.com/office/powerpoint/2010/main" val="2730134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and Interventions</a:t>
            </a:r>
          </a:p>
        </p:txBody>
      </p:sp>
      <p:sp>
        <p:nvSpPr>
          <p:cNvPr id="3" name="Content Placeholder 2"/>
          <p:cNvSpPr>
            <a:spLocks noGrp="1"/>
          </p:cNvSpPr>
          <p:nvPr>
            <p:ph idx="1"/>
          </p:nvPr>
        </p:nvSpPr>
        <p:spPr/>
        <p:txBody>
          <a:bodyPr>
            <a:normAutofit/>
          </a:bodyPr>
          <a:lstStyle/>
          <a:p>
            <a:r>
              <a:rPr lang="en-GB" sz="2400" b="1" dirty="0"/>
              <a:t>Questions:</a:t>
            </a:r>
            <a:endParaRPr lang="en-GB" sz="2000" dirty="0"/>
          </a:p>
          <a:p>
            <a:r>
              <a:rPr lang="en-GB" sz="2400" dirty="0"/>
              <a:t>1. Be prepared to describe and discuss:</a:t>
            </a:r>
            <a:endParaRPr lang="en-GB" sz="2000" dirty="0"/>
          </a:p>
          <a:p>
            <a:pPr lvl="0"/>
            <a:r>
              <a:rPr lang="en-GB" sz="2400" dirty="0"/>
              <a:t>Three interventions / strategies that have been proposed to increase physical activity for a population/s of your choice. </a:t>
            </a:r>
            <a:endParaRPr lang="en-GB" sz="2000" dirty="0"/>
          </a:p>
          <a:p>
            <a:pPr lvl="0"/>
            <a:endParaRPr lang="en-GB" sz="2400" dirty="0"/>
          </a:p>
          <a:p>
            <a:pPr lvl="0"/>
            <a:r>
              <a:rPr lang="en-GB" sz="2400" dirty="0"/>
              <a:t>Identify interventions that have been implemented / suggested to </a:t>
            </a:r>
          </a:p>
          <a:p>
            <a:pPr lvl="1"/>
            <a:r>
              <a:rPr lang="en-GB" sz="1800" dirty="0"/>
              <a:t>Encourage general PA </a:t>
            </a:r>
          </a:p>
          <a:p>
            <a:pPr lvl="1"/>
            <a:r>
              <a:rPr lang="en-GB" sz="1800" dirty="0"/>
              <a:t>Encourage adherence to exercise / PA</a:t>
            </a:r>
          </a:p>
          <a:p>
            <a:pPr lvl="1"/>
            <a:r>
              <a:rPr lang="en-GB" sz="1800" dirty="0"/>
              <a:t>Increase activity in a workplace</a:t>
            </a:r>
          </a:p>
        </p:txBody>
      </p:sp>
    </p:spTree>
    <p:extLst>
      <p:ext uri="{BB962C8B-B14F-4D97-AF65-F5344CB8AC3E}">
        <p14:creationId xmlns:p14="http://schemas.microsoft.com/office/powerpoint/2010/main" val="1344494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1616</TotalTime>
  <Words>2043</Words>
  <Application>Microsoft Macintosh PowerPoint</Application>
  <PresentationFormat>Widescreen</PresentationFormat>
  <Paragraphs>138</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Strategies and Interventions</vt:lpstr>
      <vt:lpstr>Example assignments – Interview coursework…</vt:lpstr>
      <vt:lpstr>Case studies</vt:lpstr>
      <vt:lpstr>Applying what we know…</vt:lpstr>
      <vt:lpstr>Aspects to consider</vt:lpstr>
      <vt:lpstr>Read the case study and make notes in relation to important / relevant pieces of information…</vt:lpstr>
      <vt:lpstr>Case study:</vt:lpstr>
      <vt:lpstr>Task:</vt:lpstr>
      <vt:lpstr>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Alison Connaughton</cp:lastModifiedBy>
  <cp:revision>34</cp:revision>
  <dcterms:created xsi:type="dcterms:W3CDTF">2021-04-07T14:15:05Z</dcterms:created>
  <dcterms:modified xsi:type="dcterms:W3CDTF">2025-03-05T17:41:28Z</dcterms:modified>
</cp:coreProperties>
</file>