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3.xml" ContentType="application/vnd.openxmlformats-officedocument.theme+xml"/>
  <Override PartName="/ppt/slideLayouts/slideLayout6.xml" ContentType="application/vnd.openxmlformats-officedocument.presentationml.slideLayout+xml"/>
  <Override PartName="/ppt/theme/theme4.xml" ContentType="application/vnd.openxmlformats-officedocument.theme+xml"/>
  <Override PartName="/ppt/slideLayouts/slideLayout7.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tags/tag3.xml" ContentType="application/vnd.openxmlformats-officedocument.presentationml.tags+xml"/>
  <Override PartName="/ppt/notesSlides/notesSlide4.xml" ContentType="application/vnd.openxmlformats-officedocument.presentationml.notesSlide+xml"/>
  <Override PartName="/ppt/tags/tag4.xml" ContentType="application/vnd.openxmlformats-officedocument.presentationml.tags+xml"/>
  <Override PartName="/ppt/notesSlides/notesSlide5.xml" ContentType="application/vnd.openxmlformats-officedocument.presentationml.notesSlide+xml"/>
  <Override PartName="/ppt/tags/tag5.xml" ContentType="application/vnd.openxmlformats-officedocument.presentationml.tags+xml"/>
  <Override PartName="/ppt/notesSlides/notesSlide6.xml" ContentType="application/vnd.openxmlformats-officedocument.presentationml.notesSlide+xml"/>
  <Override PartName="/ppt/tags/tag6.xml" ContentType="application/vnd.openxmlformats-officedocument.presentationml.tags+xml"/>
  <Override PartName="/ppt/notesSlides/notesSlide7.xml" ContentType="application/vnd.openxmlformats-officedocument.presentationml.notesSlide+xml"/>
  <Override PartName="/ppt/tags/tag7.xml" ContentType="application/vnd.openxmlformats-officedocument.presentationml.tags+xml"/>
  <Override PartName="/ppt/notesSlides/notesSlide8.xml" ContentType="application/vnd.openxmlformats-officedocument.presentationml.notesSlide+xml"/>
  <Override PartName="/ppt/tags/tag8.xml" ContentType="application/vnd.openxmlformats-officedocument.presentationml.tags+xml"/>
  <Override PartName="/ppt/notesSlides/notesSlide9.xml" ContentType="application/vnd.openxmlformats-officedocument.presentationml.notesSlide+xml"/>
  <Override PartName="/ppt/tags/tag9.xml" ContentType="application/vnd.openxmlformats-officedocument.presentationml.tags+xml"/>
  <Override PartName="/ppt/notesSlides/notesSlide1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4"/>
    <p:sldMasterId id="2147483676" r:id="rId5"/>
    <p:sldMasterId id="2147483678" r:id="rId6"/>
    <p:sldMasterId id="2147483680" r:id="rId7"/>
    <p:sldMasterId id="2147483682" r:id="rId8"/>
  </p:sldMasterIdLst>
  <p:notesMasterIdLst>
    <p:notesMasterId r:id="rId24"/>
  </p:notesMasterIdLst>
  <p:sldIdLst>
    <p:sldId id="292" r:id="rId9"/>
    <p:sldId id="294" r:id="rId10"/>
    <p:sldId id="500" r:id="rId11"/>
    <p:sldId id="958" r:id="rId12"/>
    <p:sldId id="959" r:id="rId13"/>
    <p:sldId id="548" r:id="rId14"/>
    <p:sldId id="961" r:id="rId15"/>
    <p:sldId id="942" r:id="rId16"/>
    <p:sldId id="549" r:id="rId17"/>
    <p:sldId id="963" r:id="rId18"/>
    <p:sldId id="968" r:id="rId19"/>
    <p:sldId id="964" r:id="rId20"/>
    <p:sldId id="965" r:id="rId21"/>
    <p:sldId id="967" r:id="rId22"/>
    <p:sldId id="405"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1BC4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F5A0ED9-55B8-43BE-B46F-B0E767286824}" v="14" dt="2023-03-18T17:18:01.91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99" autoAdjust="0"/>
    <p:restoredTop sz="95977" autoAdjust="0"/>
  </p:normalViewPr>
  <p:slideViewPr>
    <p:cSldViewPr snapToGrid="0">
      <p:cViewPr varScale="1">
        <p:scale>
          <a:sx n="96" d="100"/>
          <a:sy n="96" d="100"/>
        </p:scale>
        <p:origin x="48" y="384"/>
      </p:cViewPr>
      <p:guideLst/>
    </p:cSldViewPr>
  </p:slideViewPr>
  <p:outlineViewPr>
    <p:cViewPr>
      <p:scale>
        <a:sx n="33" d="100"/>
        <a:sy n="33" d="100"/>
      </p:scale>
      <p:origin x="0" y="0"/>
    </p:cViewPr>
  </p:outlin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5.xml"/><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3.xml"/><Relationship Id="rId7" Type="http://schemas.openxmlformats.org/officeDocument/2006/relationships/slideMaster" Target="slideMasters/slideMaster4.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8.xml"/><Relationship Id="rId20" Type="http://schemas.openxmlformats.org/officeDocument/2006/relationships/slide" Target="slides/slide12.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3.xml"/><Relationship Id="rId24" Type="http://schemas.openxmlformats.org/officeDocument/2006/relationships/notesMaster" Target="notesMasters/notesMaster1.xml"/><Relationship Id="rId5" Type="http://schemas.openxmlformats.org/officeDocument/2006/relationships/slideMaster" Target="slideMasters/slideMaster2.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tableStyles" Target="tableStyles.xml"/><Relationship Id="rId10" Type="http://schemas.openxmlformats.org/officeDocument/2006/relationships/slide" Target="slides/slide2.xml"/><Relationship Id="rId19" Type="http://schemas.openxmlformats.org/officeDocument/2006/relationships/slide" Target="slides/slide11.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unyaradzi Nicholas Murira" userId="6ab3fae5-94bd-47ef-9f25-6c1f645127cf" providerId="ADAL" clId="{AF5A0ED9-55B8-43BE-B46F-B0E767286824}"/>
    <pc:docChg chg="undo custSel addSld modSld">
      <pc:chgData name="Munyaradzi Nicholas Murira" userId="6ab3fae5-94bd-47ef-9f25-6c1f645127cf" providerId="ADAL" clId="{AF5A0ED9-55B8-43BE-B46F-B0E767286824}" dt="2023-03-18T17:21:59.621" v="35" actId="207"/>
      <pc:docMkLst>
        <pc:docMk/>
      </pc:docMkLst>
      <pc:sldChg chg="modNotesTx">
        <pc:chgData name="Munyaradzi Nicholas Murira" userId="6ab3fae5-94bd-47ef-9f25-6c1f645127cf" providerId="ADAL" clId="{AF5A0ED9-55B8-43BE-B46F-B0E767286824}" dt="2023-03-18T17:01:40.795" v="0"/>
        <pc:sldMkLst>
          <pc:docMk/>
          <pc:sldMk cId="3559111896" sldId="548"/>
        </pc:sldMkLst>
      </pc:sldChg>
      <pc:sldChg chg="modSp">
        <pc:chgData name="Munyaradzi Nicholas Murira" userId="6ab3fae5-94bd-47ef-9f25-6c1f645127cf" providerId="ADAL" clId="{AF5A0ED9-55B8-43BE-B46F-B0E767286824}" dt="2023-03-18T17:10:54.682" v="3" actId="113"/>
        <pc:sldMkLst>
          <pc:docMk/>
          <pc:sldMk cId="1264022735" sldId="964"/>
        </pc:sldMkLst>
        <pc:spChg chg="mod">
          <ac:chgData name="Munyaradzi Nicholas Murira" userId="6ab3fae5-94bd-47ef-9f25-6c1f645127cf" providerId="ADAL" clId="{AF5A0ED9-55B8-43BE-B46F-B0E767286824}" dt="2023-03-18T17:10:54.682" v="3" actId="113"/>
          <ac:spMkLst>
            <pc:docMk/>
            <pc:sldMk cId="1264022735" sldId="964"/>
            <ac:spMk id="3" creationId="{C02AA8F8-1E43-384B-8982-C0BB94049B5C}"/>
          </ac:spMkLst>
        </pc:spChg>
        <pc:spChg chg="mod">
          <ac:chgData name="Munyaradzi Nicholas Murira" userId="6ab3fae5-94bd-47ef-9f25-6c1f645127cf" providerId="ADAL" clId="{AF5A0ED9-55B8-43BE-B46F-B0E767286824}" dt="2023-03-18T17:10:49.790" v="2" actId="255"/>
          <ac:spMkLst>
            <pc:docMk/>
            <pc:sldMk cId="1264022735" sldId="964"/>
            <ac:spMk id="17" creationId="{00000000-0000-0000-0000-000000000000}"/>
          </ac:spMkLst>
        </pc:spChg>
      </pc:sldChg>
      <pc:sldChg chg="modSp add mod">
        <pc:chgData name="Munyaradzi Nicholas Murira" userId="6ab3fae5-94bd-47ef-9f25-6c1f645127cf" providerId="ADAL" clId="{AF5A0ED9-55B8-43BE-B46F-B0E767286824}" dt="2023-03-18T17:21:59.621" v="35" actId="207"/>
        <pc:sldMkLst>
          <pc:docMk/>
          <pc:sldMk cId="1434205347" sldId="968"/>
        </pc:sldMkLst>
        <pc:spChg chg="mod">
          <ac:chgData name="Munyaradzi Nicholas Murira" userId="6ab3fae5-94bd-47ef-9f25-6c1f645127cf" providerId="ADAL" clId="{AF5A0ED9-55B8-43BE-B46F-B0E767286824}" dt="2023-03-18T17:18:54.642" v="14" actId="20577"/>
          <ac:spMkLst>
            <pc:docMk/>
            <pc:sldMk cId="1434205347" sldId="968"/>
            <ac:spMk id="3" creationId="{C02AA8F8-1E43-384B-8982-C0BB94049B5C}"/>
          </ac:spMkLst>
        </pc:spChg>
        <pc:spChg chg="mod">
          <ac:chgData name="Munyaradzi Nicholas Murira" userId="6ab3fae5-94bd-47ef-9f25-6c1f645127cf" providerId="ADAL" clId="{AF5A0ED9-55B8-43BE-B46F-B0E767286824}" dt="2023-03-18T17:21:59.621" v="35" actId="207"/>
          <ac:spMkLst>
            <pc:docMk/>
            <pc:sldMk cId="1434205347" sldId="968"/>
            <ac:spMk id="17"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61D25BA-BC0B-4BCE-8F5B-DB902A0C47E0}" type="datetimeFigureOut">
              <a:rPr lang="en-GB" smtClean="0"/>
              <a:t>18/03/2023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FD43D11-169C-403B-AE90-DBA81AF33F77}" type="slidenum">
              <a:rPr lang="en-GB" smtClean="0"/>
              <a:t>‹#›</a:t>
            </a:fld>
            <a:endParaRPr lang="en-GB"/>
          </a:p>
        </p:txBody>
      </p:sp>
    </p:spTree>
    <p:extLst>
      <p:ext uri="{BB962C8B-B14F-4D97-AF65-F5344CB8AC3E}">
        <p14:creationId xmlns:p14="http://schemas.microsoft.com/office/powerpoint/2010/main" val="33177372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1</a:t>
            </a:fld>
            <a:endParaRPr lang="en-GB"/>
          </a:p>
        </p:txBody>
      </p:sp>
    </p:spTree>
    <p:extLst>
      <p:ext uri="{BB962C8B-B14F-4D97-AF65-F5344CB8AC3E}">
        <p14:creationId xmlns:p14="http://schemas.microsoft.com/office/powerpoint/2010/main" val="39643396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5</a:t>
            </a:fld>
            <a:endParaRPr lang="en-US" dirty="0"/>
          </a:p>
        </p:txBody>
      </p:sp>
    </p:spTree>
    <p:extLst>
      <p:ext uri="{BB962C8B-B14F-4D97-AF65-F5344CB8AC3E}">
        <p14:creationId xmlns:p14="http://schemas.microsoft.com/office/powerpoint/2010/main" val="1139086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buFont typeface="Arial" panose="020B0604020202020204" pitchFamily="34" charset="0"/>
              <a:buChar char="•"/>
            </a:pPr>
            <a:r>
              <a:rPr lang="en-US" b="0" i="0" dirty="0">
                <a:solidFill>
                  <a:srgbClr val="333333"/>
                </a:solidFill>
                <a:effectLst/>
                <a:latin typeface="CiscoSansTTLight"/>
              </a:rPr>
              <a:t>Maintains the incident response plan</a:t>
            </a:r>
          </a:p>
          <a:p>
            <a:pPr algn="l">
              <a:buFont typeface="Arial" panose="020B0604020202020204" pitchFamily="34" charset="0"/>
              <a:buChar char="•"/>
            </a:pPr>
            <a:r>
              <a:rPr lang="en-US" b="0" i="0" dirty="0">
                <a:solidFill>
                  <a:srgbClr val="333333"/>
                </a:solidFill>
                <a:effectLst/>
                <a:latin typeface="CiscoSansTTLight"/>
              </a:rPr>
              <a:t>Ensures its members are knowledgeable about the plan</a:t>
            </a:r>
          </a:p>
          <a:p>
            <a:pPr algn="l">
              <a:buFont typeface="Arial" panose="020B0604020202020204" pitchFamily="34" charset="0"/>
              <a:buChar char="•"/>
            </a:pPr>
            <a:r>
              <a:rPr lang="en-US" b="0" i="0" dirty="0">
                <a:solidFill>
                  <a:srgbClr val="333333"/>
                </a:solidFill>
                <a:effectLst/>
                <a:latin typeface="CiscoSansTTLight"/>
              </a:rPr>
              <a:t>Tests the plan</a:t>
            </a:r>
          </a:p>
          <a:p>
            <a:pPr algn="l">
              <a:buFont typeface="Arial" panose="020B0604020202020204" pitchFamily="34" charset="0"/>
              <a:buChar char="•"/>
            </a:pPr>
            <a:r>
              <a:rPr lang="en-US" b="0" i="0" dirty="0">
                <a:solidFill>
                  <a:srgbClr val="333333"/>
                </a:solidFill>
                <a:effectLst/>
                <a:latin typeface="CiscoSansTTLight"/>
              </a:rPr>
              <a:t>Gets management’s approval of the plan</a:t>
            </a:r>
          </a:p>
          <a:p>
            <a:pPr algn="l">
              <a:buFont typeface="Arial" panose="020B0604020202020204" pitchFamily="34" charset="0"/>
              <a:buNone/>
            </a:pPr>
            <a:endParaRPr lang="en-US" b="0" i="0" dirty="0">
              <a:solidFill>
                <a:srgbClr val="333333"/>
              </a:solidFill>
              <a:effectLst/>
              <a:latin typeface="CiscoSansTTLight"/>
            </a:endParaRPr>
          </a:p>
          <a:p>
            <a:r>
              <a:rPr lang="en-US" sz="1200" b="0" i="0" kern="1200" dirty="0">
                <a:solidFill>
                  <a:schemeClr val="tx1"/>
                </a:solidFill>
                <a:effectLst/>
                <a:latin typeface="+mn-lt"/>
                <a:ea typeface="+mn-ea"/>
                <a:cs typeface="+mn-cs"/>
              </a:rPr>
              <a:t>Detection and analysis includes the following:</a:t>
            </a:r>
          </a:p>
          <a:p>
            <a:r>
              <a:rPr lang="en-US" sz="1200" b="0" i="0" kern="1200" dirty="0">
                <a:solidFill>
                  <a:schemeClr val="tx1"/>
                </a:solidFill>
                <a:effectLst/>
                <a:latin typeface="+mn-lt"/>
                <a:ea typeface="+mn-ea"/>
                <a:cs typeface="+mn-cs"/>
              </a:rPr>
              <a:t>Alerts and notifications</a:t>
            </a:r>
          </a:p>
          <a:p>
            <a:r>
              <a:rPr lang="en-US" sz="1200" b="0" i="0" kern="1200" dirty="0">
                <a:solidFill>
                  <a:schemeClr val="tx1"/>
                </a:solidFill>
                <a:effectLst/>
                <a:latin typeface="+mn-lt"/>
                <a:ea typeface="+mn-ea"/>
                <a:cs typeface="+mn-cs"/>
              </a:rPr>
              <a:t>Monitoring and follow-up</a:t>
            </a:r>
          </a:p>
          <a:p>
            <a:r>
              <a:rPr lang="en-US" sz="1200" b="0" i="0" kern="1200" dirty="0">
                <a:solidFill>
                  <a:schemeClr val="tx1"/>
                </a:solidFill>
                <a:effectLst/>
                <a:latin typeface="+mn-lt"/>
                <a:ea typeface="+mn-ea"/>
                <a:cs typeface="+mn-cs"/>
              </a:rPr>
              <a:t>Incident analysis helps to identify the source, extent, impact, and details of a data breach</a:t>
            </a:r>
          </a:p>
          <a:p>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After identifying the breach, the organization needs to contain and eradicate it. The recovery stage includes the actions that the organization needs to take in order to resolve the breach and restore the systems involved</a:t>
            </a:r>
          </a:p>
          <a:p>
            <a:r>
              <a:rPr lang="en-US" sz="1200" b="0" i="0" kern="1200" dirty="0">
                <a:solidFill>
                  <a:schemeClr val="tx1"/>
                </a:solidFill>
                <a:effectLst/>
                <a:latin typeface="+mn-lt"/>
                <a:ea typeface="+mn-ea"/>
                <a:cs typeface="+mn-cs"/>
              </a:rPr>
              <a:t>A look at the lessons learned can help the organization to better prepare by improving upon its incident response plan.</a:t>
            </a:r>
          </a:p>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6</a:t>
            </a:fld>
            <a:endParaRPr lang="en-US" dirty="0"/>
          </a:p>
        </p:txBody>
      </p:sp>
    </p:spTree>
    <p:extLst>
      <p:ext uri="{BB962C8B-B14F-4D97-AF65-F5344CB8AC3E}">
        <p14:creationId xmlns:p14="http://schemas.microsoft.com/office/powerpoint/2010/main" val="6142753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mn-lt"/>
                <a:ea typeface="+mn-ea"/>
                <a:cs typeface="+mn-cs"/>
              </a:rPr>
              <a:t>Advanced threat intelligence is a type of event or profile data that can contribute to security monitoring and response. As the cyber criminals become more sophisticated, it is important to understand the malware maneuvers. With improved visibility into attack methodologies, an organization can respond more quickly to incidents.</a:t>
            </a:r>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7</a:t>
            </a:fld>
            <a:endParaRPr lang="en-US" dirty="0"/>
          </a:p>
        </p:txBody>
      </p:sp>
    </p:spTree>
    <p:extLst>
      <p:ext uri="{BB962C8B-B14F-4D97-AF65-F5344CB8AC3E}">
        <p14:creationId xmlns:p14="http://schemas.microsoft.com/office/powerpoint/2010/main" val="1154553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9</a:t>
            </a:fld>
            <a:endParaRPr lang="en-US" dirty="0"/>
          </a:p>
        </p:txBody>
      </p:sp>
    </p:spTree>
    <p:extLst>
      <p:ext uri="{BB962C8B-B14F-4D97-AF65-F5344CB8AC3E}">
        <p14:creationId xmlns:p14="http://schemas.microsoft.com/office/powerpoint/2010/main" val="26050075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10</a:t>
            </a:fld>
            <a:endParaRPr lang="en-US" dirty="0"/>
          </a:p>
        </p:txBody>
      </p:sp>
    </p:spTree>
    <p:extLst>
      <p:ext uri="{BB962C8B-B14F-4D97-AF65-F5344CB8AC3E}">
        <p14:creationId xmlns:p14="http://schemas.microsoft.com/office/powerpoint/2010/main" val="4359144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11</a:t>
            </a:fld>
            <a:endParaRPr lang="en-US" dirty="0"/>
          </a:p>
        </p:txBody>
      </p:sp>
    </p:spTree>
    <p:extLst>
      <p:ext uri="{BB962C8B-B14F-4D97-AF65-F5344CB8AC3E}">
        <p14:creationId xmlns:p14="http://schemas.microsoft.com/office/powerpoint/2010/main" val="33994644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12</a:t>
            </a:fld>
            <a:endParaRPr lang="en-US" dirty="0"/>
          </a:p>
        </p:txBody>
      </p:sp>
    </p:spTree>
    <p:extLst>
      <p:ext uri="{BB962C8B-B14F-4D97-AF65-F5344CB8AC3E}">
        <p14:creationId xmlns:p14="http://schemas.microsoft.com/office/powerpoint/2010/main" val="40097105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13</a:t>
            </a:fld>
            <a:endParaRPr lang="en-US" dirty="0"/>
          </a:p>
        </p:txBody>
      </p:sp>
    </p:spTree>
    <p:extLst>
      <p:ext uri="{BB962C8B-B14F-4D97-AF65-F5344CB8AC3E}">
        <p14:creationId xmlns:p14="http://schemas.microsoft.com/office/powerpoint/2010/main" val="33498618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14</a:t>
            </a:fld>
            <a:endParaRPr lang="en-US" dirty="0"/>
          </a:p>
        </p:txBody>
      </p:sp>
    </p:spTree>
    <p:extLst>
      <p:ext uri="{BB962C8B-B14F-4D97-AF65-F5344CB8AC3E}">
        <p14:creationId xmlns:p14="http://schemas.microsoft.com/office/powerpoint/2010/main" val="36799958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3.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38223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42232359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657040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cSld name="Multi_Slide">
    <p:spTree>
      <p:nvGrpSpPr>
        <p:cNvPr id="1" name=""/>
        <p:cNvGrpSpPr/>
        <p:nvPr/>
      </p:nvGrpSpPr>
      <p:grpSpPr>
        <a:xfrm>
          <a:off x="0" y="0"/>
          <a:ext cx="0" cy="0"/>
          <a:chOff x="0" y="0"/>
          <a:chExt cx="0" cy="0"/>
        </a:xfrm>
      </p:grpSpPr>
      <p:sp>
        <p:nvSpPr>
          <p:cNvPr id="5" name="Content Placeholder 2"/>
          <p:cNvSpPr>
            <a:spLocks noGrp="1"/>
          </p:cNvSpPr>
          <p:nvPr>
            <p:ph idx="1"/>
          </p:nvPr>
        </p:nvSpPr>
        <p:spPr>
          <a:xfrm>
            <a:off x="632885" y="1797052"/>
            <a:ext cx="11040076" cy="4098595"/>
          </a:xfrm>
          <a:prstGeom prst="rect">
            <a:avLst/>
          </a:prstGeom>
        </p:spPr>
        <p:txBody>
          <a:bodyPr lIns="91420" tIns="45710" rIns="91420" bIns="45710">
            <a:noAutofit/>
          </a:bodyPr>
          <a:lstStyle>
            <a:lvl1pPr marL="285690" marR="0" indent="-285690" algn="ctr" defTabSz="457105" rtl="0" eaLnBrk="1" fontAlgn="auto" latinLnBrk="0" hangingPunct="1">
              <a:lnSpc>
                <a:spcPct val="100000"/>
              </a:lnSpc>
              <a:spcBef>
                <a:spcPct val="20000"/>
              </a:spcBef>
              <a:spcAft>
                <a:spcPts val="0"/>
              </a:spcAft>
              <a:buClrTx/>
              <a:buSzTx/>
              <a:buFont typeface="Arial"/>
              <a:buNone/>
              <a:tabLst/>
              <a:defRPr sz="2000" b="0" i="0" baseline="0">
                <a:solidFill>
                  <a:schemeClr val="bg1"/>
                </a:solidFill>
                <a:latin typeface="+mn-lt"/>
                <a:cs typeface="CiscoSans ExtraLight"/>
              </a:defRPr>
            </a:lvl1pPr>
          </a:lstStyle>
          <a:p>
            <a:pPr lvl="0"/>
            <a:r>
              <a:rPr lang="en-US"/>
              <a:t>Click to edit Master text styles</a:t>
            </a:r>
          </a:p>
        </p:txBody>
      </p:sp>
      <p:sp>
        <p:nvSpPr>
          <p:cNvPr id="4" name="Title Placeholder 5"/>
          <p:cNvSpPr>
            <a:spLocks noGrp="1"/>
          </p:cNvSpPr>
          <p:nvPr>
            <p:ph type="title"/>
          </p:nvPr>
        </p:nvSpPr>
        <p:spPr bwMode="auto">
          <a:xfrm>
            <a:off x="583688" y="455085"/>
            <a:ext cx="11127317" cy="9757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rgbClr val="004C69"/>
                </a:solidFill>
              </a:defRPr>
            </a:lvl1pPr>
          </a:lstStyle>
          <a:p>
            <a:pPr lvl="0"/>
            <a:r>
              <a:rPr lang="en-US"/>
              <a:t>Click to edit Master title style</a:t>
            </a:r>
            <a:endParaRPr lang="en-GB" dirty="0"/>
          </a:p>
        </p:txBody>
      </p:sp>
    </p:spTree>
    <p:extLst>
      <p:ext uri="{BB962C8B-B14F-4D97-AF65-F5344CB8AC3E}">
        <p14:creationId xmlns:p14="http://schemas.microsoft.com/office/powerpoint/2010/main" val="24971171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t>18/03/2023</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2691732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F497BB8-93F1-3841-8173-4DF1241A59EB}"/>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
        <p:nvSpPr>
          <p:cNvPr id="4" name="Text Placeholder 2">
            <a:extLst>
              <a:ext uri="{FF2B5EF4-FFF2-40B4-BE49-F238E27FC236}">
                <a16:creationId xmlns:a16="http://schemas.microsoft.com/office/drawing/2014/main" id="{01F42012-9474-4F46-BD54-028036C91EB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15363690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BAABAF2-22C1-AC4B-8333-FD1A2385CB98}"/>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BDBEAAAA-701D-1142-BD3E-4627645949BB}"/>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287956795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slideLayout" Target="../slideLayouts/slideLayout4.xml"/><Relationship Id="rId1" Type="http://schemas.openxmlformats.org/officeDocument/2006/relationships/slideLayout" Target="../slideLayouts/slideLayout3.xml"/><Relationship Id="rId5" Type="http://schemas.openxmlformats.org/officeDocument/2006/relationships/image" Target="../media/image3.png"/><Relationship Id="rId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theme" Target="../theme/theme4.xml"/><Relationship Id="rId1" Type="http://schemas.openxmlformats.org/officeDocument/2006/relationships/slideLayout" Target="../slideLayouts/slideLayout6.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theme" Target="../theme/theme5.xml"/><Relationship Id="rId1"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540C29-F910-6D43-9045-53D256484F6D}" type="datetimeFigureOut">
              <a:rPr lang="en-US" smtClean="0"/>
              <a:t>3/18/2023</a:t>
            </a:fld>
            <a:endParaRPr lang="en-US"/>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F188F3-1707-3C44-A904-58D86E3FE638}" type="slidenum">
              <a:rPr lang="en-US" smtClean="0"/>
              <a:t>‹#›</a:t>
            </a:fld>
            <a:endParaRPr lang="en-US"/>
          </a:p>
        </p:txBody>
      </p:sp>
      <p:pic>
        <p:nvPicPr>
          <p:cNvPr id="8" name="Picture 7" descr="Logo&#10;&#10;Description automatically generated">
            <a:extLst>
              <a:ext uri="{FF2B5EF4-FFF2-40B4-BE49-F238E27FC236}">
                <a16:creationId xmlns:a16="http://schemas.microsoft.com/office/drawing/2014/main" id="{8EA94852-2BA4-0A45-840B-96DCEE0E009D}"/>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149329868"/>
      </p:ext>
    </p:extLst>
  </p:cSld>
  <p:clrMap bg1="lt1" tx1="dk1" bg2="lt2" tx2="dk2" accent1="accent1" accent2="accent2" accent3="accent3" accent4="accent4" accent5="accent5" accent6="accent6" hlink="hlink" folHlink="folHlink"/>
  <p:sldLayoutIdLst>
    <p:sldLayoutId id="214748367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0FD76DA-018B-3547-8990-82DB73013FC5}"/>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257813984"/>
      </p:ext>
    </p:extLst>
  </p:cSld>
  <p:clrMap bg1="lt1" tx1="dk1" bg2="lt2" tx2="dk2" accent1="accent1" accent2="accent2" accent3="accent3" accent4="accent4" accent5="accent5" accent6="accent6" hlink="hlink" folHlink="folHlink"/>
  <p:sldLayoutIdLst>
    <p:sldLayoutId id="214748367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4939C035-3B3A-3141-87AF-3CED54A86634}"/>
              </a:ext>
            </a:extLst>
          </p:cNvPr>
          <p:cNvPicPr>
            <a:picLocks noChangeAspect="1"/>
          </p:cNvPicPr>
          <p:nvPr userDrawn="1"/>
        </p:nvPicPr>
        <p:blipFill>
          <a:blip r:embed="rId5"/>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118905666"/>
      </p:ext>
    </p:extLst>
  </p:cSld>
  <p:clrMap bg1="lt1" tx1="dk1" bg2="lt2" tx2="dk2" accent1="accent1" accent2="accent2" accent3="accent3" accent4="accent4" accent5="accent5" accent6="accent6" hlink="hlink" folHlink="folHlink"/>
  <p:sldLayoutIdLst>
    <p:sldLayoutId id="2147483679" r:id="rId1"/>
    <p:sldLayoutId id="2147483684" r:id="rId2"/>
    <p:sldLayoutId id="2147483686"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DBBAB934-017A-D042-9617-3501BD1449E9}"/>
              </a:ext>
            </a:extLst>
          </p:cNvPr>
          <p:cNvPicPr>
            <a:picLocks noChangeAspect="1"/>
          </p:cNvPicPr>
          <p:nvPr userDrawn="1"/>
        </p:nvPicPr>
        <p:blipFill>
          <a:blip r:embed="rId3"/>
          <a:stretch>
            <a:fillRect/>
          </a:stretch>
        </p:blipFill>
        <p:spPr>
          <a:xfrm>
            <a:off x="0" y="12111"/>
            <a:ext cx="12192000" cy="6858000"/>
          </a:xfrm>
          <a:prstGeom prst="rect">
            <a:avLst/>
          </a:prstGeom>
        </p:spPr>
      </p:pic>
    </p:spTree>
    <p:extLst>
      <p:ext uri="{BB962C8B-B14F-4D97-AF65-F5344CB8AC3E}">
        <p14:creationId xmlns:p14="http://schemas.microsoft.com/office/powerpoint/2010/main" val="1072181288"/>
      </p:ext>
    </p:extLst>
  </p:cSld>
  <p:clrMap bg1="lt1" tx1="dk1" bg2="lt2" tx2="dk2" accent1="accent1" accent2="accent2" accent3="accent3" accent4="accent4" accent5="accent5" accent6="accent6" hlink="hlink" folHlink="folHlink"/>
  <p:sldLayoutIdLst>
    <p:sldLayoutId id="214748368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251BAB70-5F78-8E45-BF3D-7FB372DD419C}"/>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5E0E4F28-8131-874E-B467-742C87EEE44C}"/>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3393168259"/>
      </p:ext>
    </p:extLst>
  </p:cSld>
  <p:clrMap bg1="lt1" tx1="dk1" bg2="lt2" tx2="dk2" accent1="accent1" accent2="accent2" accent3="accent3" accent4="accent4" accent5="accent5" accent6="accent6" hlink="hlink" folHlink="folHlink"/>
  <p:sldLayoutIdLst>
    <p:sldLayoutId id="214748368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4.xml"/><Relationship Id="rId1" Type="http://schemas.openxmlformats.org/officeDocument/2006/relationships/tags" Target="../tags/tag1.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4.xml"/><Relationship Id="rId1" Type="http://schemas.openxmlformats.org/officeDocument/2006/relationships/tags" Target="../tags/tag2.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4.xml"/><Relationship Id="rId1" Type="http://schemas.openxmlformats.org/officeDocument/2006/relationships/tags" Target="../tags/tag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4.xml"/><Relationship Id="rId1" Type="http://schemas.openxmlformats.org/officeDocument/2006/relationships/tags" Target="../tags/tag4.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4.xml"/><Relationship Id="rId1" Type="http://schemas.openxmlformats.org/officeDocument/2006/relationships/tags" Target="../tags/tag5.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4.xml"/><Relationship Id="rId1" Type="http://schemas.openxmlformats.org/officeDocument/2006/relationships/tags" Target="../tags/tag6.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4.xml"/><Relationship Id="rId1" Type="http://schemas.openxmlformats.org/officeDocument/2006/relationships/tags" Target="../tags/tag7.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4.xml"/><Relationship Id="rId1" Type="http://schemas.openxmlformats.org/officeDocument/2006/relationships/tags" Target="../tags/tag8.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4.xml"/><Relationship Id="rId1" Type="http://schemas.openxmlformats.org/officeDocument/2006/relationships/tags" Target="../tags/tag9.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361451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DD4C10A-E4A0-4C54-98D4-C13432B17C16}"/>
              </a:ext>
            </a:extLst>
          </p:cNvPr>
          <p:cNvSpPr>
            <a:spLocks noGrp="1"/>
          </p:cNvSpPr>
          <p:nvPr>
            <p:ph idx="1"/>
          </p:nvPr>
        </p:nvSpPr>
        <p:spPr>
          <a:xfrm>
            <a:off x="282468" y="1470582"/>
            <a:ext cx="5519242" cy="620978"/>
          </a:xfrm>
        </p:spPr>
        <p:txBody>
          <a:bodyPr/>
          <a:lstStyle/>
          <a:p>
            <a:r>
              <a:rPr lang="en-GB" sz="4000" b="1" i="1" dirty="0">
                <a:effectLst>
                  <a:outerShdw blurRad="38100" dist="38100" dir="2700000" algn="tl">
                    <a:srgbClr val="000000">
                      <a:alpha val="43137"/>
                    </a:srgbClr>
                  </a:outerShdw>
                </a:effectLst>
              </a:rPr>
              <a:t>Availability </a:t>
            </a:r>
            <a:r>
              <a:rPr lang="en-GB" sz="4000" b="1" i="1" dirty="0" err="1">
                <a:effectLst>
                  <a:outerShdw blurRad="38100" dist="38100" dir="2700000" algn="tl">
                    <a:srgbClr val="000000">
                      <a:alpha val="43137"/>
                    </a:srgbClr>
                  </a:outerShdw>
                </a:effectLst>
              </a:rPr>
              <a:t>Cont</a:t>
            </a:r>
            <a:r>
              <a:rPr lang="en-GB" sz="4000" b="1" i="1" dirty="0">
                <a:effectLst>
                  <a:outerShdw blurRad="38100" dist="38100" dir="2700000" algn="tl">
                    <a:srgbClr val="000000">
                      <a:alpha val="43137"/>
                    </a:srgbClr>
                  </a:outerShdw>
                </a:effectLst>
              </a:rPr>
              <a:t>…</a:t>
            </a:r>
          </a:p>
        </p:txBody>
      </p:sp>
      <p:sp>
        <p:nvSpPr>
          <p:cNvPr id="3" name="Content Placeholder 2">
            <a:extLst>
              <a:ext uri="{FF2B5EF4-FFF2-40B4-BE49-F238E27FC236}">
                <a16:creationId xmlns:a16="http://schemas.microsoft.com/office/drawing/2014/main" id="{8A24508A-09F8-407C-BCEE-EED5957725C5}"/>
              </a:ext>
            </a:extLst>
          </p:cNvPr>
          <p:cNvSpPr>
            <a:spLocks noGrp="1"/>
          </p:cNvSpPr>
          <p:nvPr>
            <p:ph idx="10"/>
          </p:nvPr>
        </p:nvSpPr>
        <p:spPr/>
        <p:txBody>
          <a:bodyPr/>
          <a:lstStyle/>
          <a:p>
            <a:endParaRPr lang="en-GB" dirty="0"/>
          </a:p>
          <a:p>
            <a:endParaRPr lang="en-GB" dirty="0"/>
          </a:p>
          <a:p>
            <a:endParaRPr lang="en-GB" dirty="0"/>
          </a:p>
          <a:p>
            <a:endParaRPr lang="en-GB" dirty="0"/>
          </a:p>
          <a:p>
            <a:r>
              <a:rPr lang="en-GB" b="1" i="1" dirty="0"/>
              <a:t>Cybersecurity </a:t>
            </a:r>
          </a:p>
          <a:p>
            <a:r>
              <a:rPr lang="en-GB" b="1" i="1" dirty="0"/>
              <a:t>Essentials </a:t>
            </a:r>
            <a:r>
              <a:rPr lang="en-GB" i="1" dirty="0"/>
              <a:t>(ACCA4029)</a:t>
            </a:r>
            <a:br>
              <a:rPr lang="en-GB" i="1" dirty="0"/>
            </a:br>
            <a:endParaRPr lang="en-GB" i="1" dirty="0"/>
          </a:p>
          <a:p>
            <a:r>
              <a:rPr lang="en-GB" dirty="0"/>
              <a:t>Applied Computing - WISA</a:t>
            </a:r>
          </a:p>
        </p:txBody>
      </p:sp>
    </p:spTree>
    <p:extLst>
      <p:ext uri="{BB962C8B-B14F-4D97-AF65-F5344CB8AC3E}">
        <p14:creationId xmlns:p14="http://schemas.microsoft.com/office/powerpoint/2010/main" val="40596030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530427" y="901556"/>
            <a:ext cx="5461876" cy="3939540"/>
          </a:xfrm>
          <a:prstGeom prst="rect">
            <a:avLst/>
          </a:prstGeom>
        </p:spPr>
        <p:txBody>
          <a:bodyPr wrap="square">
            <a:spAutoFit/>
          </a:bodyPr>
          <a:lstStyle/>
          <a:p>
            <a:pPr algn="just">
              <a:spcBef>
                <a:spcPts val="0"/>
              </a:spcBef>
            </a:pPr>
            <a:r>
              <a:rPr lang="en-US" sz="2800" i="1" dirty="0">
                <a:solidFill>
                  <a:schemeClr val="tx1">
                    <a:lumMod val="50000"/>
                  </a:schemeClr>
                </a:solidFill>
              </a:rPr>
              <a:t>During today’s lecture, We shall understand how an incident response plan could improve high availability and how disaster recovery planning plays a vital part in implementing high availability.</a:t>
            </a:r>
          </a:p>
          <a:p>
            <a:pPr algn="just">
              <a:spcBef>
                <a:spcPts val="0"/>
              </a:spcBef>
            </a:pPr>
            <a:endParaRPr lang="en-US" sz="2800" i="1" dirty="0">
              <a:solidFill>
                <a:schemeClr val="tx1">
                  <a:lumMod val="50000"/>
                </a:schemeClr>
              </a:solidFill>
            </a:endParaRPr>
          </a:p>
          <a:p>
            <a:pPr algn="just">
              <a:spcBef>
                <a:spcPts val="0"/>
              </a:spcBef>
            </a:pPr>
            <a:endParaRPr lang="en-US" i="1" dirty="0">
              <a:solidFill>
                <a:schemeClr val="tx1">
                  <a:lumMod val="50000"/>
                </a:schemeClr>
              </a:solidFill>
            </a:endParaRPr>
          </a:p>
          <a:p>
            <a:pPr algn="just">
              <a:spcBef>
                <a:spcPts val="0"/>
              </a:spcBef>
            </a:pPr>
            <a:endParaRPr lang="en-US" i="1" dirty="0">
              <a:solidFill>
                <a:schemeClr val="tx1">
                  <a:lumMod val="50000"/>
                </a:schemeClr>
              </a:solidFill>
            </a:endParaRPr>
          </a:p>
          <a:p>
            <a:pPr algn="just">
              <a:spcBef>
                <a:spcPts val="0"/>
              </a:spcBef>
            </a:pPr>
            <a:r>
              <a:rPr lang="en-US" i="1" dirty="0">
                <a:solidFill>
                  <a:schemeClr val="tx1">
                    <a:lumMod val="50000"/>
                  </a:schemeClr>
                </a:solidFill>
              </a:rPr>
              <a:t>.</a:t>
            </a:r>
          </a:p>
        </p:txBody>
      </p:sp>
      <p:pic>
        <p:nvPicPr>
          <p:cNvPr id="5" name="Picture 4">
            <a:extLst>
              <a:ext uri="{FF2B5EF4-FFF2-40B4-BE49-F238E27FC236}">
                <a16:creationId xmlns:a16="http://schemas.microsoft.com/office/drawing/2014/main" id="{961390BA-6482-4793-8E13-AAF02E89961F}"/>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049558" y="202158"/>
            <a:ext cx="707013" cy="699398"/>
          </a:xfrm>
          <a:prstGeom prst="rect">
            <a:avLst/>
          </a:prstGeom>
          <a:noFill/>
          <a:ln>
            <a:noFill/>
          </a:ln>
        </p:spPr>
      </p:pic>
      <p:sp>
        <p:nvSpPr>
          <p:cNvPr id="3" name="Rectangle 2"/>
          <p:cNvSpPr/>
          <p:nvPr/>
        </p:nvSpPr>
        <p:spPr>
          <a:xfrm>
            <a:off x="270900" y="1212597"/>
            <a:ext cx="5670997" cy="2092881"/>
          </a:xfrm>
          <a:prstGeom prst="rect">
            <a:avLst/>
          </a:prstGeom>
        </p:spPr>
        <p:txBody>
          <a:bodyPr wrap="square">
            <a:spAutoFit/>
          </a:bodyPr>
          <a:lstStyle/>
          <a:p>
            <a:pPr fontAlgn="t"/>
            <a:r>
              <a:rPr lang="en-US" sz="2800" b="1" dirty="0">
                <a:solidFill>
                  <a:schemeClr val="bg1"/>
                </a:solidFill>
              </a:rPr>
              <a:t>Today’s Class</a:t>
            </a:r>
          </a:p>
          <a:p>
            <a:pPr marL="285750" indent="-285750" fontAlgn="t">
              <a:buFont typeface="Wingdings" panose="05000000000000000000" pitchFamily="2" charset="2"/>
              <a:buChar char="ü"/>
            </a:pPr>
            <a:r>
              <a:rPr lang="en-GB" sz="2800" b="1" dirty="0">
                <a:solidFill>
                  <a:schemeClr val="bg1"/>
                </a:solidFill>
              </a:rPr>
              <a:t>Availability</a:t>
            </a:r>
          </a:p>
          <a:p>
            <a:pPr marL="742950" lvl="1" indent="-285750" fontAlgn="t">
              <a:buFont typeface="Wingdings" panose="05000000000000000000" pitchFamily="2" charset="2"/>
              <a:buChar char="ü"/>
            </a:pPr>
            <a:r>
              <a:rPr lang="en-GB" sz="2800" b="1" dirty="0">
                <a:solidFill>
                  <a:schemeClr val="bg1"/>
                </a:solidFill>
              </a:rPr>
              <a:t>Incident Response</a:t>
            </a:r>
          </a:p>
          <a:p>
            <a:pPr marL="742950" lvl="1" indent="-285750" fontAlgn="t">
              <a:buFont typeface="Wingdings" panose="05000000000000000000" pitchFamily="2" charset="2"/>
              <a:buChar char="ü"/>
            </a:pPr>
            <a:r>
              <a:rPr lang="en-GB" sz="2800" b="1" dirty="0">
                <a:solidFill>
                  <a:schemeClr val="bg1"/>
                </a:solidFill>
              </a:rPr>
              <a:t>Disaster Recovery</a:t>
            </a:r>
          </a:p>
          <a:p>
            <a:pPr fontAlgn="t"/>
            <a:endParaRPr lang="en-GB" b="1" dirty="0">
              <a:solidFill>
                <a:schemeClr val="bg1"/>
              </a:solidFill>
            </a:endParaRPr>
          </a:p>
        </p:txBody>
      </p:sp>
    </p:spTree>
    <p:extLst>
      <p:ext uri="{BB962C8B-B14F-4D97-AF65-F5344CB8AC3E}">
        <p14:creationId xmlns:p14="http://schemas.microsoft.com/office/powerpoint/2010/main" val="9823677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3E0800-D182-4412-91F3-B1645153ED28}"/>
              </a:ext>
            </a:extLst>
          </p:cNvPr>
          <p:cNvSpPr>
            <a:spLocks noGrp="1"/>
          </p:cNvSpPr>
          <p:nvPr>
            <p:ph type="ctrTitle"/>
          </p:nvPr>
        </p:nvSpPr>
        <p:spPr/>
        <p:txBody>
          <a:bodyPr>
            <a:normAutofit/>
          </a:bodyPr>
          <a:lstStyle/>
          <a:p>
            <a:r>
              <a:rPr lang="en-US" sz="5400" dirty="0">
                <a:solidFill>
                  <a:schemeClr val="bg1"/>
                </a:solidFill>
              </a:rPr>
              <a:t>Incident Response Phases</a:t>
            </a:r>
            <a:endParaRPr lang="en-GB" sz="5400" dirty="0">
              <a:solidFill>
                <a:schemeClr val="bg1"/>
              </a:solidFill>
            </a:endParaRPr>
          </a:p>
        </p:txBody>
      </p:sp>
    </p:spTree>
    <p:extLst>
      <p:ext uri="{BB962C8B-B14F-4D97-AF65-F5344CB8AC3E}">
        <p14:creationId xmlns:p14="http://schemas.microsoft.com/office/powerpoint/2010/main" val="22435067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sz="4000" dirty="0"/>
              <a:t>Incident Response</a:t>
            </a:r>
          </a:p>
        </p:txBody>
      </p:sp>
      <p:sp>
        <p:nvSpPr>
          <p:cNvPr id="17" name="Rectangle 16"/>
          <p:cNvSpPr/>
          <p:nvPr/>
        </p:nvSpPr>
        <p:spPr>
          <a:xfrm>
            <a:off x="158996" y="1829465"/>
            <a:ext cx="11974341" cy="3539430"/>
          </a:xfrm>
          <a:prstGeom prst="rect">
            <a:avLst/>
          </a:prstGeom>
        </p:spPr>
        <p:txBody>
          <a:bodyPr wrap="square">
            <a:spAutoFit/>
          </a:bodyPr>
          <a:lstStyle/>
          <a:p>
            <a:pPr algn="just"/>
            <a:r>
              <a:rPr lang="en-US" sz="3200" dirty="0">
                <a:solidFill>
                  <a:srgbClr val="002060"/>
                </a:solidFill>
              </a:rPr>
              <a:t>Incident response defines the procedures that an organization follows after an event occurs outside the normal range. When an incident occurs, the organization must know how to respond. </a:t>
            </a:r>
          </a:p>
          <a:p>
            <a:pPr algn="just"/>
            <a:endParaRPr lang="en-US" sz="3200" dirty="0">
              <a:solidFill>
                <a:srgbClr val="002060"/>
              </a:solidFill>
            </a:endParaRPr>
          </a:p>
          <a:p>
            <a:pPr algn="just"/>
            <a:r>
              <a:rPr lang="en-US" sz="3200" dirty="0">
                <a:solidFill>
                  <a:srgbClr val="002060"/>
                </a:solidFill>
              </a:rPr>
              <a:t>Organizations needs to develop an incident response plan and put together a Computer Security Incident Response Team (CSIRT) to manage the response. </a:t>
            </a:r>
          </a:p>
        </p:txBody>
      </p:sp>
    </p:spTree>
    <p:custDataLst>
      <p:tags r:id="rId1"/>
    </p:custDataLst>
    <p:extLst>
      <p:ext uri="{BB962C8B-B14F-4D97-AF65-F5344CB8AC3E}">
        <p14:creationId xmlns:p14="http://schemas.microsoft.com/office/powerpoint/2010/main" val="3549957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sz="4000" dirty="0"/>
              <a:t>Incident Response  </a:t>
            </a:r>
            <a:r>
              <a:rPr lang="en-US" sz="4000" dirty="0" err="1"/>
              <a:t>Cont</a:t>
            </a:r>
            <a:r>
              <a:rPr lang="en-US" sz="4000" dirty="0"/>
              <a:t>…</a:t>
            </a:r>
          </a:p>
        </p:txBody>
      </p:sp>
      <p:sp>
        <p:nvSpPr>
          <p:cNvPr id="17" name="Rectangle 16"/>
          <p:cNvSpPr/>
          <p:nvPr/>
        </p:nvSpPr>
        <p:spPr>
          <a:xfrm>
            <a:off x="144087" y="681496"/>
            <a:ext cx="11974341" cy="4739759"/>
          </a:xfrm>
          <a:prstGeom prst="rect">
            <a:avLst/>
          </a:prstGeom>
        </p:spPr>
        <p:txBody>
          <a:bodyPr wrap="square">
            <a:spAutoFit/>
          </a:bodyPr>
          <a:lstStyle/>
          <a:p>
            <a:pPr algn="ctr"/>
            <a:r>
              <a:rPr lang="en-US" sz="3200" dirty="0">
                <a:solidFill>
                  <a:srgbClr val="C00000"/>
                </a:solidFill>
              </a:rPr>
              <a:t>Incident response  consist of four phases:</a:t>
            </a:r>
            <a:endParaRPr lang="en-US" sz="2800" dirty="0">
              <a:solidFill>
                <a:srgbClr val="C00000"/>
              </a:solidFill>
            </a:endParaRPr>
          </a:p>
          <a:p>
            <a:pPr marL="800100" lvl="1" indent="-342900" algn="just">
              <a:buFont typeface="+mj-lt"/>
              <a:buAutoNum type="arabicPeriod"/>
            </a:pPr>
            <a:r>
              <a:rPr lang="en-US" sz="2800" b="1" dirty="0">
                <a:solidFill>
                  <a:srgbClr val="002060"/>
                </a:solidFill>
              </a:rPr>
              <a:t>Preparation -</a:t>
            </a:r>
            <a:r>
              <a:rPr lang="en-US" sz="2800" i="1" dirty="0">
                <a:solidFill>
                  <a:srgbClr val="002060"/>
                </a:solidFill>
              </a:rPr>
              <a:t>planning for potential incidents</a:t>
            </a:r>
          </a:p>
          <a:p>
            <a:pPr lvl="1" algn="just"/>
            <a:endParaRPr lang="en-US" sz="2800" i="1" dirty="0">
              <a:solidFill>
                <a:srgbClr val="002060"/>
              </a:solidFill>
            </a:endParaRPr>
          </a:p>
          <a:p>
            <a:pPr lvl="1" algn="just"/>
            <a:r>
              <a:rPr lang="en-US" sz="2800" b="1" dirty="0">
                <a:solidFill>
                  <a:srgbClr val="002060"/>
                </a:solidFill>
              </a:rPr>
              <a:t>2.Detection and Analysis -</a:t>
            </a:r>
            <a:r>
              <a:rPr lang="en-US" sz="2800" i="1" dirty="0">
                <a:solidFill>
                  <a:srgbClr val="002060"/>
                </a:solidFill>
              </a:rPr>
              <a:t>discovering the incident</a:t>
            </a:r>
          </a:p>
          <a:p>
            <a:pPr marL="800100" lvl="1" indent="-342900" algn="just">
              <a:buFont typeface="+mj-lt"/>
              <a:buAutoNum type="arabicPeriod"/>
            </a:pPr>
            <a:endParaRPr lang="en-US" sz="2800" i="1" dirty="0">
              <a:solidFill>
                <a:srgbClr val="002060"/>
              </a:solidFill>
            </a:endParaRPr>
          </a:p>
          <a:p>
            <a:pPr lvl="1" algn="just"/>
            <a:r>
              <a:rPr lang="en-US" sz="2800" b="1" dirty="0">
                <a:solidFill>
                  <a:srgbClr val="002060"/>
                </a:solidFill>
              </a:rPr>
              <a:t>3.Containment and Eradication, and Recovery- </a:t>
            </a:r>
            <a:r>
              <a:rPr lang="en-US" sz="2800" i="1" dirty="0">
                <a:solidFill>
                  <a:srgbClr val="002060"/>
                </a:solidFill>
              </a:rPr>
              <a:t>efforts to immediately contain/eradicate the threat &amp; begin recovery</a:t>
            </a:r>
          </a:p>
          <a:p>
            <a:pPr lvl="1" algn="just"/>
            <a:endParaRPr lang="en-US" sz="2800" i="1" dirty="0">
              <a:solidFill>
                <a:srgbClr val="002060"/>
              </a:solidFill>
            </a:endParaRPr>
          </a:p>
          <a:p>
            <a:pPr lvl="1" algn="just"/>
            <a:r>
              <a:rPr lang="en-US" sz="2800" b="1" i="1" dirty="0">
                <a:solidFill>
                  <a:srgbClr val="002060"/>
                </a:solidFill>
              </a:rPr>
              <a:t>4.</a:t>
            </a:r>
            <a:r>
              <a:rPr lang="en-US" sz="2800" b="1" dirty="0">
                <a:solidFill>
                  <a:srgbClr val="002060"/>
                </a:solidFill>
              </a:rPr>
              <a:t>Post-Incident Follow-Up </a:t>
            </a:r>
            <a:r>
              <a:rPr lang="en-US" sz="2800" i="1" dirty="0">
                <a:solidFill>
                  <a:srgbClr val="002060"/>
                </a:solidFill>
              </a:rPr>
              <a:t>investigate the cause of the incident &amp; ask questions to better understand the nature of the threat</a:t>
            </a:r>
          </a:p>
          <a:p>
            <a:pPr algn="just"/>
            <a:endParaRPr lang="en-US" dirty="0">
              <a:solidFill>
                <a:srgbClr val="002060"/>
              </a:solidFill>
            </a:endParaRPr>
          </a:p>
        </p:txBody>
      </p:sp>
    </p:spTree>
    <p:custDataLst>
      <p:tags r:id="rId1"/>
    </p:custDataLst>
    <p:extLst>
      <p:ext uri="{BB962C8B-B14F-4D97-AF65-F5344CB8AC3E}">
        <p14:creationId xmlns:p14="http://schemas.microsoft.com/office/powerpoint/2010/main" val="3559111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sz="4000" dirty="0"/>
              <a:t>Incident Response  </a:t>
            </a:r>
            <a:r>
              <a:rPr lang="en-US" sz="4000" dirty="0" err="1"/>
              <a:t>Cont</a:t>
            </a:r>
            <a:r>
              <a:rPr lang="en-US" sz="4000" dirty="0"/>
              <a:t>…</a:t>
            </a:r>
          </a:p>
        </p:txBody>
      </p:sp>
      <p:sp>
        <p:nvSpPr>
          <p:cNvPr id="17" name="Rectangle 16"/>
          <p:cNvSpPr/>
          <p:nvPr/>
        </p:nvSpPr>
        <p:spPr>
          <a:xfrm>
            <a:off x="144087" y="681496"/>
            <a:ext cx="11974341" cy="5170646"/>
          </a:xfrm>
          <a:prstGeom prst="rect">
            <a:avLst/>
          </a:prstGeom>
        </p:spPr>
        <p:txBody>
          <a:bodyPr wrap="square">
            <a:spAutoFit/>
          </a:bodyPr>
          <a:lstStyle/>
          <a:p>
            <a:pPr algn="ctr"/>
            <a:r>
              <a:rPr lang="en-US" sz="3200" dirty="0">
                <a:solidFill>
                  <a:srgbClr val="FF0000"/>
                </a:solidFill>
                <a:latin typeface="Arial" charset="0"/>
              </a:rPr>
              <a:t>Incident Response Technologies </a:t>
            </a:r>
            <a:r>
              <a:rPr lang="en-US" sz="3200" dirty="0">
                <a:solidFill>
                  <a:srgbClr val="FF0000"/>
                </a:solidFill>
              </a:rPr>
              <a:t>:</a:t>
            </a:r>
            <a:endParaRPr lang="en-US" sz="2800" dirty="0">
              <a:solidFill>
                <a:srgbClr val="FF0000"/>
              </a:solidFill>
            </a:endParaRPr>
          </a:p>
          <a:p>
            <a:pPr algn="just"/>
            <a:r>
              <a:rPr lang="en-US" sz="2800" b="1" dirty="0">
                <a:solidFill>
                  <a:srgbClr val="002060"/>
                </a:solidFill>
              </a:rPr>
              <a:t>Network Admission Control (NAC)- </a:t>
            </a:r>
            <a:r>
              <a:rPr lang="en-US" sz="2800" i="1" dirty="0">
                <a:solidFill>
                  <a:srgbClr val="002060"/>
                </a:solidFill>
              </a:rPr>
              <a:t>allows network access for authorized users with compliant systems. A compliant system meets all of the policy requirements of the organization. </a:t>
            </a:r>
          </a:p>
          <a:p>
            <a:pPr algn="just"/>
            <a:r>
              <a:rPr lang="en-US" sz="2800" b="1" dirty="0">
                <a:solidFill>
                  <a:srgbClr val="002060"/>
                </a:solidFill>
              </a:rPr>
              <a:t>Intrusion Detection Systems (IDSs)- </a:t>
            </a:r>
            <a:r>
              <a:rPr lang="en-US" sz="2800" i="1" dirty="0">
                <a:solidFill>
                  <a:srgbClr val="002060"/>
                </a:solidFill>
              </a:rPr>
              <a:t>monitor the traffic on a network. IDS systems are passive. </a:t>
            </a:r>
          </a:p>
          <a:p>
            <a:pPr algn="just"/>
            <a:r>
              <a:rPr lang="en-US" sz="2800" b="1" dirty="0">
                <a:solidFill>
                  <a:srgbClr val="002060"/>
                </a:solidFill>
              </a:rPr>
              <a:t>Intrusion Prevention Systems- </a:t>
            </a:r>
            <a:r>
              <a:rPr lang="en-US" sz="2800" i="1" dirty="0">
                <a:solidFill>
                  <a:srgbClr val="002060"/>
                </a:solidFill>
              </a:rPr>
              <a:t>operates in inline mode. It can detect and immediately address a network problem.</a:t>
            </a:r>
          </a:p>
          <a:p>
            <a:pPr algn="just"/>
            <a:r>
              <a:rPr lang="en-US" sz="2800" b="1" dirty="0">
                <a:solidFill>
                  <a:srgbClr val="002060"/>
                </a:solidFill>
              </a:rPr>
              <a:t>Advanced Threat Intelligence -</a:t>
            </a:r>
            <a:r>
              <a:rPr lang="en-US" sz="2800" i="1" dirty="0">
                <a:solidFill>
                  <a:srgbClr val="002060"/>
                </a:solidFill>
              </a:rPr>
              <a:t>can help organizations detect attacks during one of the stages of the cyberattack (and sometimes before with the right information).</a:t>
            </a:r>
          </a:p>
          <a:p>
            <a:pPr algn="just"/>
            <a:endParaRPr lang="en-US" dirty="0">
              <a:solidFill>
                <a:srgbClr val="002060"/>
              </a:solidFill>
            </a:endParaRPr>
          </a:p>
        </p:txBody>
      </p:sp>
    </p:spTree>
    <p:custDataLst>
      <p:tags r:id="rId1"/>
    </p:custDataLst>
    <p:extLst>
      <p:ext uri="{BB962C8B-B14F-4D97-AF65-F5344CB8AC3E}">
        <p14:creationId xmlns:p14="http://schemas.microsoft.com/office/powerpoint/2010/main" val="10481904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3E0800-D182-4412-91F3-B1645153ED28}"/>
              </a:ext>
            </a:extLst>
          </p:cNvPr>
          <p:cNvSpPr>
            <a:spLocks noGrp="1"/>
          </p:cNvSpPr>
          <p:nvPr>
            <p:ph type="ctrTitle"/>
          </p:nvPr>
        </p:nvSpPr>
        <p:spPr/>
        <p:txBody>
          <a:bodyPr>
            <a:normAutofit/>
          </a:bodyPr>
          <a:lstStyle/>
          <a:p>
            <a:r>
              <a:rPr lang="en-US" sz="5400" dirty="0">
                <a:solidFill>
                  <a:schemeClr val="bg1"/>
                </a:solidFill>
              </a:rPr>
              <a:t>Disaster Recovery</a:t>
            </a:r>
            <a:endParaRPr lang="en-GB" sz="5400" dirty="0">
              <a:solidFill>
                <a:schemeClr val="bg1"/>
              </a:solidFill>
            </a:endParaRPr>
          </a:p>
        </p:txBody>
      </p:sp>
    </p:spTree>
    <p:extLst>
      <p:ext uri="{BB962C8B-B14F-4D97-AF65-F5344CB8AC3E}">
        <p14:creationId xmlns:p14="http://schemas.microsoft.com/office/powerpoint/2010/main" val="28660662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sz="4000" dirty="0"/>
              <a:t>Disaster Recovery Planning</a:t>
            </a:r>
          </a:p>
        </p:txBody>
      </p:sp>
      <p:sp>
        <p:nvSpPr>
          <p:cNvPr id="17" name="Rectangle 16"/>
          <p:cNvSpPr/>
          <p:nvPr/>
        </p:nvSpPr>
        <p:spPr>
          <a:xfrm>
            <a:off x="177146" y="1257965"/>
            <a:ext cx="11837707" cy="4001095"/>
          </a:xfrm>
          <a:prstGeom prst="rect">
            <a:avLst/>
          </a:prstGeom>
        </p:spPr>
        <p:txBody>
          <a:bodyPr wrap="square">
            <a:spAutoFit/>
          </a:bodyPr>
          <a:lstStyle/>
          <a:p>
            <a:pPr algn="just"/>
            <a:r>
              <a:rPr lang="en-US" sz="3600" b="1" dirty="0">
                <a:solidFill>
                  <a:srgbClr val="002060"/>
                </a:solidFill>
              </a:rPr>
              <a:t>Types of Disasters </a:t>
            </a:r>
          </a:p>
          <a:p>
            <a:pPr algn="just"/>
            <a:endParaRPr lang="en-US" sz="3600" dirty="0">
              <a:solidFill>
                <a:srgbClr val="002060"/>
              </a:solidFill>
            </a:endParaRPr>
          </a:p>
          <a:p>
            <a:pPr algn="just"/>
            <a:r>
              <a:rPr lang="en-US" sz="3200" dirty="0">
                <a:solidFill>
                  <a:srgbClr val="002060"/>
                </a:solidFill>
              </a:rPr>
              <a:t>It is critical to keep an organization functioning when a disaster occurs. A disaster includes any natural or human-caused event that damages assets or property and impairs the ability for the organization to continue operating.</a:t>
            </a:r>
          </a:p>
          <a:p>
            <a:pPr algn="just"/>
            <a:endParaRPr lang="en-US" b="1" dirty="0">
              <a:solidFill>
                <a:srgbClr val="002060"/>
              </a:solidFill>
            </a:endParaRPr>
          </a:p>
          <a:p>
            <a:pPr marL="285750" indent="-285750">
              <a:buFont typeface="Wingdings" panose="05000000000000000000" pitchFamily="2" charset="2"/>
              <a:buChar char="ü"/>
            </a:pPr>
            <a:endParaRPr lang="en-US" dirty="0">
              <a:solidFill>
                <a:srgbClr val="002060"/>
              </a:solidFill>
            </a:endParaRPr>
          </a:p>
          <a:p>
            <a:pPr marL="285750" indent="-285750" algn="just">
              <a:buFont typeface="Wingdings" panose="05000000000000000000" pitchFamily="2" charset="2"/>
              <a:buChar char="ü"/>
            </a:pPr>
            <a:endParaRPr lang="en-US" dirty="0">
              <a:solidFill>
                <a:srgbClr val="FF0000"/>
              </a:solidFill>
            </a:endParaRPr>
          </a:p>
        </p:txBody>
      </p:sp>
    </p:spTree>
    <p:custDataLst>
      <p:tags r:id="rId1"/>
    </p:custDataLst>
    <p:extLst>
      <p:ext uri="{BB962C8B-B14F-4D97-AF65-F5344CB8AC3E}">
        <p14:creationId xmlns:p14="http://schemas.microsoft.com/office/powerpoint/2010/main" val="19074195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sz="4000" dirty="0"/>
              <a:t>Disaster Recovery Planning </a:t>
            </a:r>
            <a:r>
              <a:rPr lang="en-US" sz="4000" dirty="0" err="1"/>
              <a:t>Cont</a:t>
            </a:r>
            <a:r>
              <a:rPr lang="en-US" sz="4000" dirty="0"/>
              <a:t>…</a:t>
            </a:r>
          </a:p>
        </p:txBody>
      </p:sp>
      <p:sp>
        <p:nvSpPr>
          <p:cNvPr id="17" name="Rectangle 16"/>
          <p:cNvSpPr/>
          <p:nvPr/>
        </p:nvSpPr>
        <p:spPr>
          <a:xfrm>
            <a:off x="127450" y="934943"/>
            <a:ext cx="11837707" cy="5724644"/>
          </a:xfrm>
          <a:prstGeom prst="rect">
            <a:avLst/>
          </a:prstGeom>
        </p:spPr>
        <p:txBody>
          <a:bodyPr wrap="square">
            <a:spAutoFit/>
          </a:bodyPr>
          <a:lstStyle/>
          <a:p>
            <a:pPr algn="just"/>
            <a:r>
              <a:rPr lang="en-US" sz="3600" b="1" dirty="0">
                <a:solidFill>
                  <a:srgbClr val="002060"/>
                </a:solidFill>
              </a:rPr>
              <a:t>Types of Disasters </a:t>
            </a:r>
          </a:p>
          <a:p>
            <a:pPr algn="just"/>
            <a:endParaRPr lang="en-US" sz="3600" b="1" dirty="0">
              <a:solidFill>
                <a:srgbClr val="002060"/>
              </a:solidFill>
            </a:endParaRPr>
          </a:p>
          <a:p>
            <a:pPr algn="just"/>
            <a:r>
              <a:rPr lang="en-US" sz="2400" b="1" dirty="0">
                <a:solidFill>
                  <a:srgbClr val="002060"/>
                </a:solidFill>
              </a:rPr>
              <a:t>Natural Disasters </a:t>
            </a:r>
            <a:endParaRPr lang="en-US" sz="2400" dirty="0">
              <a:solidFill>
                <a:srgbClr val="002060"/>
              </a:solidFill>
            </a:endParaRPr>
          </a:p>
          <a:p>
            <a:pPr marL="742950" lvl="1" indent="-285750" algn="just">
              <a:buFont typeface="Wingdings" panose="05000000000000000000" pitchFamily="2" charset="2"/>
              <a:buChar char="ü"/>
            </a:pPr>
            <a:r>
              <a:rPr lang="en-US" sz="2400" dirty="0">
                <a:solidFill>
                  <a:srgbClr val="002060"/>
                </a:solidFill>
              </a:rPr>
              <a:t>geological disasters (earthquakes, landslides, volcanoes, and tsunamis), meteorological disasters (hurricanes, tornadoes, snow storms, lightning, and hail), health disasters (widespread illnesses, quarantines, and pandemics) and miscellaneous disasters (fires, floods, solar storms, and avalanches).</a:t>
            </a:r>
          </a:p>
          <a:p>
            <a:pPr algn="just"/>
            <a:r>
              <a:rPr lang="en-US" sz="2400" b="1" dirty="0">
                <a:solidFill>
                  <a:srgbClr val="002060"/>
                </a:solidFill>
              </a:rPr>
              <a:t>Human-caused Disasters</a:t>
            </a:r>
            <a:r>
              <a:rPr lang="en-US" sz="2400" dirty="0">
                <a:solidFill>
                  <a:srgbClr val="002060"/>
                </a:solidFill>
              </a:rPr>
              <a:t> </a:t>
            </a:r>
          </a:p>
          <a:p>
            <a:pPr marL="742950" lvl="1" indent="-285750" algn="just">
              <a:buFont typeface="Wingdings" panose="05000000000000000000" pitchFamily="2" charset="2"/>
              <a:buChar char="ü"/>
            </a:pPr>
            <a:r>
              <a:rPr lang="en-US" sz="2400" dirty="0">
                <a:solidFill>
                  <a:srgbClr val="002060"/>
                </a:solidFill>
              </a:rPr>
              <a:t>labor events (strikes, walkouts, and slowdowns), social-political events (vandalism, blockades, protests, sabotage, terrorism, and war), materials events (hazardous spills and fires) and utilities disruptions (power failures, communication outages, fuel shortages, and radioactive fallout)</a:t>
            </a:r>
          </a:p>
          <a:p>
            <a:pPr algn="just"/>
            <a:endParaRPr lang="en-US" b="1" dirty="0">
              <a:solidFill>
                <a:srgbClr val="002060"/>
              </a:solidFill>
            </a:endParaRPr>
          </a:p>
          <a:p>
            <a:pPr marL="285750" indent="-285750">
              <a:buFont typeface="Wingdings" panose="05000000000000000000" pitchFamily="2" charset="2"/>
              <a:buChar char="ü"/>
            </a:pPr>
            <a:endParaRPr lang="en-US" dirty="0">
              <a:solidFill>
                <a:srgbClr val="002060"/>
              </a:solidFill>
            </a:endParaRPr>
          </a:p>
          <a:p>
            <a:pPr marL="285750" indent="-285750" algn="just">
              <a:buFont typeface="Wingdings" panose="05000000000000000000" pitchFamily="2" charset="2"/>
              <a:buChar char="ü"/>
            </a:pPr>
            <a:endParaRPr lang="en-US" dirty="0">
              <a:solidFill>
                <a:srgbClr val="FF0000"/>
              </a:solidFill>
            </a:endParaRPr>
          </a:p>
        </p:txBody>
      </p:sp>
    </p:spTree>
    <p:custDataLst>
      <p:tags r:id="rId1"/>
    </p:custDataLst>
    <p:extLst>
      <p:ext uri="{BB962C8B-B14F-4D97-AF65-F5344CB8AC3E}">
        <p14:creationId xmlns:p14="http://schemas.microsoft.com/office/powerpoint/2010/main" val="38693708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sz="4000" dirty="0"/>
              <a:t>Disaster Recovery Plan</a:t>
            </a:r>
          </a:p>
        </p:txBody>
      </p:sp>
      <p:sp>
        <p:nvSpPr>
          <p:cNvPr id="17" name="Rectangle 16"/>
          <p:cNvSpPr/>
          <p:nvPr/>
        </p:nvSpPr>
        <p:spPr>
          <a:xfrm>
            <a:off x="127450" y="934943"/>
            <a:ext cx="11837707" cy="4524315"/>
          </a:xfrm>
          <a:prstGeom prst="rect">
            <a:avLst/>
          </a:prstGeom>
        </p:spPr>
        <p:txBody>
          <a:bodyPr wrap="square">
            <a:spAutoFit/>
          </a:bodyPr>
          <a:lstStyle/>
          <a:p>
            <a:pPr lvl="1" algn="just"/>
            <a:r>
              <a:rPr lang="en-US" sz="2800" b="0" i="0" dirty="0">
                <a:solidFill>
                  <a:schemeClr val="accent1"/>
                </a:solidFill>
                <a:effectLst/>
                <a:latin typeface="CiscoSansTTLight"/>
              </a:rPr>
              <a:t>An organization puts its disaster recovery plan (DRP) into action while the disaster is ongoing and employees are scrambling to ensure critical systems are online.</a:t>
            </a:r>
          </a:p>
          <a:p>
            <a:pPr lvl="1" algn="just"/>
            <a:endParaRPr lang="en-US" sz="2800" dirty="0">
              <a:solidFill>
                <a:schemeClr val="accent1"/>
              </a:solidFill>
              <a:latin typeface="CiscoSansTTLight"/>
            </a:endParaRPr>
          </a:p>
          <a:p>
            <a:pPr lvl="1" algn="just"/>
            <a:r>
              <a:rPr lang="en-US" sz="2800" b="0" i="0" dirty="0">
                <a:solidFill>
                  <a:schemeClr val="accent1"/>
                </a:solidFill>
                <a:effectLst/>
                <a:latin typeface="CiscoSansTTLight"/>
              </a:rPr>
              <a:t>A DRP needs to identify which processes in the organization are the most critical. </a:t>
            </a:r>
            <a:endParaRPr lang="en-US" sz="2800" dirty="0">
              <a:solidFill>
                <a:schemeClr val="accent1"/>
              </a:solidFill>
              <a:latin typeface="CiscoSansTTLight"/>
            </a:endParaRPr>
          </a:p>
          <a:p>
            <a:pPr lvl="1" algn="just"/>
            <a:endParaRPr lang="en-US" sz="2800" b="0" i="0" dirty="0">
              <a:solidFill>
                <a:schemeClr val="accent1"/>
              </a:solidFill>
              <a:effectLst/>
              <a:latin typeface="CiscoSansTTLight"/>
            </a:endParaRPr>
          </a:p>
          <a:p>
            <a:pPr lvl="1" algn="just"/>
            <a:r>
              <a:rPr lang="en-US" sz="2800" b="0" i="0" dirty="0">
                <a:solidFill>
                  <a:schemeClr val="accent1"/>
                </a:solidFill>
                <a:effectLst/>
                <a:latin typeface="CiscoSansTTLight"/>
              </a:rPr>
              <a:t>During the recovery process, the organization restores its mission critical systems first.</a:t>
            </a:r>
            <a:endParaRPr lang="en-US" sz="2800" b="1" dirty="0">
              <a:solidFill>
                <a:schemeClr val="accent1"/>
              </a:solidFill>
            </a:endParaRPr>
          </a:p>
          <a:p>
            <a:pPr marL="285750" indent="-285750">
              <a:buFont typeface="Wingdings" panose="05000000000000000000" pitchFamily="2" charset="2"/>
              <a:buChar char="ü"/>
            </a:pPr>
            <a:endParaRPr lang="en-US" dirty="0">
              <a:solidFill>
                <a:srgbClr val="002060"/>
              </a:solidFill>
            </a:endParaRPr>
          </a:p>
          <a:p>
            <a:pPr marL="285750" indent="-285750" algn="just">
              <a:buFont typeface="Wingdings" panose="05000000000000000000" pitchFamily="2" charset="2"/>
              <a:buChar char="ü"/>
            </a:pPr>
            <a:endParaRPr lang="en-US" dirty="0">
              <a:solidFill>
                <a:srgbClr val="FF0000"/>
              </a:solidFill>
            </a:endParaRPr>
          </a:p>
        </p:txBody>
      </p:sp>
    </p:spTree>
    <p:custDataLst>
      <p:tags r:id="rId1"/>
    </p:custDataLst>
    <p:extLst>
      <p:ext uri="{BB962C8B-B14F-4D97-AF65-F5344CB8AC3E}">
        <p14:creationId xmlns:p14="http://schemas.microsoft.com/office/powerpoint/2010/main" val="14342053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sz="4000" b="1" dirty="0"/>
              <a:t>Business Continuity Planning</a:t>
            </a:r>
          </a:p>
        </p:txBody>
      </p:sp>
      <p:sp>
        <p:nvSpPr>
          <p:cNvPr id="17" name="Rectangle 16"/>
          <p:cNvSpPr/>
          <p:nvPr/>
        </p:nvSpPr>
        <p:spPr>
          <a:xfrm>
            <a:off x="127450" y="934943"/>
            <a:ext cx="11837707" cy="4247317"/>
          </a:xfrm>
          <a:prstGeom prst="rect">
            <a:avLst/>
          </a:prstGeom>
        </p:spPr>
        <p:txBody>
          <a:bodyPr wrap="square">
            <a:spAutoFit/>
          </a:bodyPr>
          <a:lstStyle/>
          <a:p>
            <a:pPr algn="just"/>
            <a:r>
              <a:rPr lang="en-US" sz="3200" b="1" dirty="0">
                <a:solidFill>
                  <a:srgbClr val="002060"/>
                </a:solidFill>
              </a:rPr>
              <a:t>Need for Business Continuity</a:t>
            </a:r>
          </a:p>
          <a:p>
            <a:pPr algn="just"/>
            <a:endParaRPr lang="en-US" sz="2400" b="1" dirty="0">
              <a:solidFill>
                <a:srgbClr val="002060"/>
              </a:solidFill>
            </a:endParaRPr>
          </a:p>
          <a:p>
            <a:pPr algn="just"/>
            <a:r>
              <a:rPr lang="en-US" sz="3200" i="1" dirty="0">
                <a:solidFill>
                  <a:srgbClr val="002060"/>
                </a:solidFill>
              </a:rPr>
              <a:t>Business continuity is one of the most important concepts in computer security. Even though companies do whatever they can to prevent disasters and loss of data, it is impossible to predict every scenario. It is important for companies to have plans in place that ensure business continuity regardless of what may occur. </a:t>
            </a:r>
          </a:p>
          <a:p>
            <a:pPr algn="just"/>
            <a:endParaRPr lang="en-US" b="1" dirty="0">
              <a:solidFill>
                <a:srgbClr val="002060"/>
              </a:solidFill>
            </a:endParaRPr>
          </a:p>
          <a:p>
            <a:pPr marL="285750" indent="-285750">
              <a:buFont typeface="Wingdings" panose="05000000000000000000" pitchFamily="2" charset="2"/>
              <a:buChar char="ü"/>
            </a:pPr>
            <a:endParaRPr lang="en-US" dirty="0">
              <a:solidFill>
                <a:srgbClr val="002060"/>
              </a:solidFill>
            </a:endParaRPr>
          </a:p>
          <a:p>
            <a:pPr marL="285750" indent="-285750" algn="just">
              <a:buFont typeface="Wingdings" panose="05000000000000000000" pitchFamily="2" charset="2"/>
              <a:buChar char="ü"/>
            </a:pPr>
            <a:endParaRPr lang="en-US" dirty="0">
              <a:solidFill>
                <a:srgbClr val="FF0000"/>
              </a:solidFill>
            </a:endParaRPr>
          </a:p>
        </p:txBody>
      </p:sp>
    </p:spTree>
    <p:custDataLst>
      <p:tags r:id="rId1"/>
    </p:custDataLst>
    <p:extLst>
      <p:ext uri="{BB962C8B-B14F-4D97-AF65-F5344CB8AC3E}">
        <p14:creationId xmlns:p14="http://schemas.microsoft.com/office/powerpoint/2010/main" val="12640227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sz="4000" b="0" dirty="0"/>
              <a:t>Business Continuity Planning </a:t>
            </a:r>
            <a:r>
              <a:rPr lang="en-US" sz="4000" b="0" dirty="0" err="1"/>
              <a:t>Cont</a:t>
            </a:r>
            <a:r>
              <a:rPr lang="en-US" sz="4000" b="0" dirty="0"/>
              <a:t>…</a:t>
            </a:r>
            <a:endParaRPr lang="en-US" sz="4000" dirty="0"/>
          </a:p>
        </p:txBody>
      </p:sp>
      <p:sp>
        <p:nvSpPr>
          <p:cNvPr id="17" name="Rectangle 16"/>
          <p:cNvSpPr/>
          <p:nvPr/>
        </p:nvSpPr>
        <p:spPr>
          <a:xfrm>
            <a:off x="127450" y="934943"/>
            <a:ext cx="11837707" cy="5293757"/>
          </a:xfrm>
          <a:prstGeom prst="rect">
            <a:avLst/>
          </a:prstGeom>
        </p:spPr>
        <p:txBody>
          <a:bodyPr wrap="square">
            <a:spAutoFit/>
          </a:bodyPr>
          <a:lstStyle/>
          <a:p>
            <a:pPr algn="just"/>
            <a:r>
              <a:rPr lang="en-US" sz="2400" b="1" dirty="0"/>
              <a:t>Business Continuity Considerations</a:t>
            </a:r>
          </a:p>
          <a:p>
            <a:pPr algn="just"/>
            <a:r>
              <a:rPr lang="en-US" sz="2400" dirty="0">
                <a:solidFill>
                  <a:schemeClr val="tx2">
                    <a:lumMod val="75000"/>
                  </a:schemeClr>
                </a:solidFill>
              </a:rPr>
              <a:t>Business continuity controls are more than just backing up data and providing redundant hardware. </a:t>
            </a:r>
          </a:p>
          <a:p>
            <a:pPr algn="just"/>
            <a:r>
              <a:rPr lang="en-US" sz="2400" dirty="0">
                <a:solidFill>
                  <a:schemeClr val="tx2">
                    <a:lumMod val="75000"/>
                  </a:schemeClr>
                </a:solidFill>
              </a:rPr>
              <a:t>Business Continuity Considerations should include:</a:t>
            </a:r>
            <a:endParaRPr lang="en-US" b="1" dirty="0">
              <a:solidFill>
                <a:schemeClr val="tx2">
                  <a:lumMod val="75000"/>
                </a:schemeClr>
              </a:solidFill>
            </a:endParaRPr>
          </a:p>
          <a:p>
            <a:pPr marL="742950" lvl="1" indent="-285750" algn="just">
              <a:buFont typeface="Wingdings" panose="05000000000000000000" pitchFamily="2" charset="2"/>
              <a:buChar char="ü"/>
            </a:pPr>
            <a:endParaRPr lang="en-US" sz="3200" dirty="0">
              <a:solidFill>
                <a:srgbClr val="002060"/>
              </a:solidFill>
            </a:endParaRPr>
          </a:p>
          <a:p>
            <a:pPr marL="742950" lvl="1" indent="-285750" algn="just">
              <a:buFont typeface="Wingdings" panose="05000000000000000000" pitchFamily="2" charset="2"/>
              <a:buChar char="ü"/>
            </a:pPr>
            <a:r>
              <a:rPr lang="en-US" sz="3200" dirty="0">
                <a:solidFill>
                  <a:srgbClr val="002060"/>
                </a:solidFill>
              </a:rPr>
              <a:t>Documenting configurations</a:t>
            </a:r>
          </a:p>
          <a:p>
            <a:pPr marL="742950" lvl="1" indent="-285750" algn="just">
              <a:buFont typeface="Wingdings" panose="05000000000000000000" pitchFamily="2" charset="2"/>
              <a:buChar char="ü"/>
            </a:pPr>
            <a:r>
              <a:rPr lang="en-US" sz="3200" dirty="0">
                <a:solidFill>
                  <a:srgbClr val="002060"/>
                </a:solidFill>
              </a:rPr>
              <a:t>Establishing alternate communications channels </a:t>
            </a:r>
          </a:p>
          <a:p>
            <a:pPr marL="742950" lvl="1" indent="-285750" algn="just">
              <a:buFont typeface="Wingdings" panose="05000000000000000000" pitchFamily="2" charset="2"/>
              <a:buChar char="ü"/>
            </a:pPr>
            <a:r>
              <a:rPr lang="en-US" sz="3200" dirty="0">
                <a:solidFill>
                  <a:srgbClr val="002060"/>
                </a:solidFill>
              </a:rPr>
              <a:t>Providing power</a:t>
            </a:r>
          </a:p>
          <a:p>
            <a:pPr marL="742950" lvl="1" indent="-285750" algn="just">
              <a:buFont typeface="Wingdings" panose="05000000000000000000" pitchFamily="2" charset="2"/>
              <a:buChar char="ü"/>
            </a:pPr>
            <a:r>
              <a:rPr lang="en-US" sz="3200" dirty="0">
                <a:solidFill>
                  <a:srgbClr val="002060"/>
                </a:solidFill>
              </a:rPr>
              <a:t>Identifying all dependencies for applications and processes </a:t>
            </a:r>
          </a:p>
          <a:p>
            <a:pPr marL="742950" lvl="1" indent="-285750" algn="just">
              <a:buFont typeface="Wingdings" panose="05000000000000000000" pitchFamily="2" charset="2"/>
              <a:buChar char="ü"/>
            </a:pPr>
            <a:r>
              <a:rPr lang="en-US" sz="3200" dirty="0">
                <a:solidFill>
                  <a:srgbClr val="002060"/>
                </a:solidFill>
              </a:rPr>
              <a:t>Understanding how to carry out automated tasks manually</a:t>
            </a:r>
          </a:p>
          <a:p>
            <a:endParaRPr lang="en-US" sz="3200" dirty="0">
              <a:solidFill>
                <a:srgbClr val="002060"/>
              </a:solidFill>
            </a:endParaRPr>
          </a:p>
          <a:p>
            <a:pPr marL="285750" indent="-285750" algn="just">
              <a:buFont typeface="Wingdings" panose="05000000000000000000" pitchFamily="2" charset="2"/>
              <a:buChar char="ü"/>
            </a:pPr>
            <a:endParaRPr lang="en-US" dirty="0">
              <a:solidFill>
                <a:srgbClr val="FF0000"/>
              </a:solidFill>
            </a:endParaRPr>
          </a:p>
        </p:txBody>
      </p:sp>
    </p:spTree>
    <p:custDataLst>
      <p:tags r:id="rId1"/>
    </p:custDataLst>
    <p:extLst>
      <p:ext uri="{BB962C8B-B14F-4D97-AF65-F5344CB8AC3E}">
        <p14:creationId xmlns:p14="http://schemas.microsoft.com/office/powerpoint/2010/main" val="39278287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sz="4000" b="0" dirty="0"/>
              <a:t>Business Continuity Planning </a:t>
            </a:r>
            <a:r>
              <a:rPr lang="en-US" sz="4000" b="0" dirty="0" err="1"/>
              <a:t>Cont</a:t>
            </a:r>
            <a:r>
              <a:rPr lang="en-US" sz="4000" b="0" dirty="0"/>
              <a:t>…</a:t>
            </a:r>
            <a:endParaRPr lang="en-US" sz="4000" dirty="0"/>
          </a:p>
        </p:txBody>
      </p:sp>
      <p:sp>
        <p:nvSpPr>
          <p:cNvPr id="17" name="Rectangle 16"/>
          <p:cNvSpPr/>
          <p:nvPr/>
        </p:nvSpPr>
        <p:spPr>
          <a:xfrm>
            <a:off x="127450" y="934943"/>
            <a:ext cx="11837707" cy="4616648"/>
          </a:xfrm>
          <a:prstGeom prst="rect">
            <a:avLst/>
          </a:prstGeom>
        </p:spPr>
        <p:txBody>
          <a:bodyPr wrap="square">
            <a:spAutoFit/>
          </a:bodyPr>
          <a:lstStyle/>
          <a:p>
            <a:pPr marL="0" indent="0">
              <a:buNone/>
            </a:pPr>
            <a:r>
              <a:rPr lang="en-US" sz="2400" b="1" dirty="0"/>
              <a:t>Business Continuity Best Practices</a:t>
            </a:r>
          </a:p>
          <a:p>
            <a:pPr marL="342900" indent="-342900">
              <a:buFont typeface="Wingdings" panose="05000000000000000000" pitchFamily="2" charset="2"/>
              <a:buChar char="ü"/>
            </a:pPr>
            <a:r>
              <a:rPr lang="en-US" sz="2800" dirty="0">
                <a:solidFill>
                  <a:schemeClr val="tx2">
                    <a:lumMod val="75000"/>
                  </a:schemeClr>
                </a:solidFill>
              </a:rPr>
              <a:t>Write a policy that provides guidance to develop the business continuity plan and assigns roles to carry out the tasks.</a:t>
            </a:r>
          </a:p>
          <a:p>
            <a:pPr marL="342900" indent="-342900">
              <a:buFont typeface="Wingdings" panose="05000000000000000000" pitchFamily="2" charset="2"/>
              <a:buChar char="ü"/>
            </a:pPr>
            <a:r>
              <a:rPr lang="en-US" sz="2800" dirty="0">
                <a:solidFill>
                  <a:schemeClr val="tx2">
                    <a:lumMod val="75000"/>
                  </a:schemeClr>
                </a:solidFill>
              </a:rPr>
              <a:t>Identify critical systems and processes, and prioritize them based on necessity.</a:t>
            </a:r>
          </a:p>
          <a:p>
            <a:pPr marL="342900" indent="-342900">
              <a:buFont typeface="Wingdings" panose="05000000000000000000" pitchFamily="2" charset="2"/>
              <a:buChar char="ü"/>
            </a:pPr>
            <a:r>
              <a:rPr lang="en-US" sz="2800" dirty="0">
                <a:solidFill>
                  <a:schemeClr val="tx2">
                    <a:lumMod val="75000"/>
                  </a:schemeClr>
                </a:solidFill>
              </a:rPr>
              <a:t>Identify vulnerabilities, threats, and calculate risks.</a:t>
            </a:r>
          </a:p>
          <a:p>
            <a:pPr marL="342900" indent="-342900">
              <a:buFont typeface="Wingdings" panose="05000000000000000000" pitchFamily="2" charset="2"/>
              <a:buChar char="ü"/>
            </a:pPr>
            <a:r>
              <a:rPr lang="en-US" sz="2800" dirty="0">
                <a:solidFill>
                  <a:schemeClr val="tx2">
                    <a:lumMod val="75000"/>
                  </a:schemeClr>
                </a:solidFill>
              </a:rPr>
              <a:t>Identify and implement controls and countermeasures to reduce risk.</a:t>
            </a:r>
          </a:p>
          <a:p>
            <a:pPr marL="342900" indent="-342900">
              <a:buFont typeface="Wingdings" panose="05000000000000000000" pitchFamily="2" charset="2"/>
              <a:buChar char="ü"/>
            </a:pPr>
            <a:r>
              <a:rPr lang="en-US" sz="2800" dirty="0">
                <a:solidFill>
                  <a:schemeClr val="tx2">
                    <a:lumMod val="75000"/>
                  </a:schemeClr>
                </a:solidFill>
              </a:rPr>
              <a:t>Devise methods to bring back critical systems quickly.</a:t>
            </a:r>
          </a:p>
          <a:p>
            <a:pPr marL="342900" indent="-342900">
              <a:buFont typeface="Wingdings" panose="05000000000000000000" pitchFamily="2" charset="2"/>
              <a:buChar char="ü"/>
            </a:pPr>
            <a:r>
              <a:rPr lang="en-US" sz="2800" dirty="0">
                <a:solidFill>
                  <a:schemeClr val="tx2">
                    <a:lumMod val="75000"/>
                  </a:schemeClr>
                </a:solidFill>
              </a:rPr>
              <a:t>Write procedures to keep the organization functioning when in a chaotic state.</a:t>
            </a:r>
          </a:p>
          <a:p>
            <a:pPr marL="342900" indent="-342900">
              <a:buFont typeface="Wingdings" panose="05000000000000000000" pitchFamily="2" charset="2"/>
              <a:buChar char="ü"/>
            </a:pPr>
            <a:r>
              <a:rPr lang="en-US" sz="2800" dirty="0">
                <a:solidFill>
                  <a:schemeClr val="tx2">
                    <a:lumMod val="75000"/>
                  </a:schemeClr>
                </a:solidFill>
              </a:rPr>
              <a:t>Test the plan.</a:t>
            </a:r>
          </a:p>
          <a:p>
            <a:pPr marL="342900" indent="-342900">
              <a:buFont typeface="Wingdings" panose="05000000000000000000" pitchFamily="2" charset="2"/>
              <a:buChar char="ü"/>
            </a:pPr>
            <a:r>
              <a:rPr lang="en-US" sz="2800" dirty="0">
                <a:solidFill>
                  <a:schemeClr val="tx2">
                    <a:lumMod val="75000"/>
                  </a:schemeClr>
                </a:solidFill>
              </a:rPr>
              <a:t>Update the plan regularly.</a:t>
            </a:r>
            <a:endParaRPr lang="en-US" sz="2800" b="1" dirty="0">
              <a:solidFill>
                <a:schemeClr val="tx2">
                  <a:lumMod val="75000"/>
                </a:schemeClr>
              </a:solidFill>
            </a:endParaRPr>
          </a:p>
          <a:p>
            <a:pPr algn="just"/>
            <a:endParaRPr lang="en-US" dirty="0">
              <a:solidFill>
                <a:srgbClr val="FF0000"/>
              </a:solidFill>
            </a:endParaRPr>
          </a:p>
        </p:txBody>
      </p:sp>
    </p:spTree>
    <p:custDataLst>
      <p:tags r:id="rId1"/>
    </p:custDataLst>
    <p:extLst>
      <p:ext uri="{BB962C8B-B14F-4D97-AF65-F5344CB8AC3E}">
        <p14:creationId xmlns:p14="http://schemas.microsoft.com/office/powerpoint/2010/main" val="35645071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DD4C10A-E4A0-4C54-98D4-C13432B17C16}"/>
              </a:ext>
            </a:extLst>
          </p:cNvPr>
          <p:cNvSpPr>
            <a:spLocks noGrp="1"/>
          </p:cNvSpPr>
          <p:nvPr>
            <p:ph idx="1"/>
          </p:nvPr>
        </p:nvSpPr>
        <p:spPr>
          <a:xfrm>
            <a:off x="282468" y="1470581"/>
            <a:ext cx="5042202" cy="3864989"/>
          </a:xfrm>
        </p:spPr>
        <p:txBody>
          <a:bodyPr/>
          <a:lstStyle/>
          <a:p>
            <a:endParaRPr lang="en-GB" sz="4000" b="1" dirty="0">
              <a:effectLst>
                <a:outerShdw blurRad="38100" dist="38100" dir="2700000" algn="tl">
                  <a:srgbClr val="000000">
                    <a:alpha val="43137"/>
                  </a:srgbClr>
                </a:outerShdw>
              </a:effectLst>
            </a:endParaRPr>
          </a:p>
          <a:p>
            <a:endParaRPr lang="en-GB" sz="4000" b="1" dirty="0">
              <a:effectLst>
                <a:outerShdw blurRad="38100" dist="38100" dir="2700000" algn="tl">
                  <a:srgbClr val="000000">
                    <a:alpha val="43137"/>
                  </a:srgbClr>
                </a:outerShdw>
              </a:effectLst>
            </a:endParaRPr>
          </a:p>
          <a:p>
            <a:r>
              <a:rPr lang="en-GB" sz="4000" b="1" dirty="0">
                <a:effectLst>
                  <a:outerShdw blurRad="38100" dist="38100" dir="2700000" algn="tl">
                    <a:srgbClr val="000000">
                      <a:alpha val="43137"/>
                    </a:srgbClr>
                  </a:outerShdw>
                </a:effectLst>
              </a:rPr>
              <a:t>Any Questions?</a:t>
            </a:r>
          </a:p>
          <a:p>
            <a:endParaRPr lang="en-GB" dirty="0"/>
          </a:p>
        </p:txBody>
      </p:sp>
    </p:spTree>
    <p:extLst>
      <p:ext uri="{BB962C8B-B14F-4D97-AF65-F5344CB8AC3E}">
        <p14:creationId xmlns:p14="http://schemas.microsoft.com/office/powerpoint/2010/main" val="84017083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UWTSD 200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200_Title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200_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200_Title Pag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UWTSD 200_Subtit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6E7CA236AE83B4C8AACB9AE9F32993B" ma:contentTypeVersion="13" ma:contentTypeDescription="Create a new document." ma:contentTypeScope="" ma:versionID="4bb53de7bfdb03c817a948bbaad46201">
  <xsd:schema xmlns:xsd="http://www.w3.org/2001/XMLSchema" xmlns:xs="http://www.w3.org/2001/XMLSchema" xmlns:p="http://schemas.microsoft.com/office/2006/metadata/properties" xmlns:ns3="9902240c-f584-4322-946e-7b0be23bca91" xmlns:ns4="d2ec016d-25cf-4c07-aa6b-c53e267faa6f" targetNamespace="http://schemas.microsoft.com/office/2006/metadata/properties" ma:root="true" ma:fieldsID="93540060aabd3f1cc1d4327f207ed870" ns3:_="" ns4:_="">
    <xsd:import namespace="9902240c-f584-4322-946e-7b0be23bca91"/>
    <xsd:import namespace="d2ec016d-25cf-4c07-aa6b-c53e267faa6f"/>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ServiceDateTaken" minOccurs="0"/>
                <xsd:element ref="ns4:SharedWithUsers" minOccurs="0"/>
                <xsd:element ref="ns4:SharedWithDetails" minOccurs="0"/>
                <xsd:element ref="ns4:SharingHintHash"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902240c-f584-4322-946e-7b0be23bca9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d2ec016d-25cf-4c07-aa6b-c53e267faa6f"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SharingHintHash" ma:index="19"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75D4FB9-0711-4A50-A1B2-06849CDA5EB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902240c-f584-4322-946e-7b0be23bca91"/>
    <ds:schemaRef ds:uri="d2ec016d-25cf-4c07-aa6b-c53e267faa6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9CC94F7-A2A6-4649-B1FC-1DCDCCB7722D}">
  <ds:schemaRefs>
    <ds:schemaRef ds:uri="http://schemas.microsoft.com/sharepoint/v3/contenttype/forms"/>
  </ds:schemaRefs>
</ds:datastoreItem>
</file>

<file path=customXml/itemProps3.xml><?xml version="1.0" encoding="utf-8"?>
<ds:datastoreItem xmlns:ds="http://schemas.openxmlformats.org/officeDocument/2006/customXml" ds:itemID="{3341C0C2-F5F1-4B28-B166-BFFEC8B89FE5}">
  <ds:schemaRefs>
    <ds:schemaRef ds:uri="d2ec016d-25cf-4c07-aa6b-c53e267faa6f"/>
    <ds:schemaRef ds:uri="http://purl.org/dc/elements/1.1/"/>
    <ds:schemaRef ds:uri="http://schemas.microsoft.com/office/2006/metadata/properties"/>
    <ds:schemaRef ds:uri="http://purl.org/dc/terms/"/>
    <ds:schemaRef ds:uri="9902240c-f584-4322-946e-7b0be23bca91"/>
    <ds:schemaRef ds:uri="http://schemas.microsoft.com/office/2006/documentManagement/types"/>
    <ds:schemaRef ds:uri="http://schemas.microsoft.com/office/infopath/2007/PartnerControls"/>
    <ds:schemaRef ds:uri="http://schemas.openxmlformats.org/package/2006/metadata/core-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3000</TotalTime>
  <Words>882</Words>
  <Application>Microsoft Office PowerPoint</Application>
  <PresentationFormat>Widescreen</PresentationFormat>
  <Paragraphs>108</Paragraphs>
  <Slides>15</Slides>
  <Notes>10</Notes>
  <HiddenSlides>0</HiddenSlides>
  <MMClips>0</MMClips>
  <ScaleCrop>false</ScaleCrop>
  <HeadingPairs>
    <vt:vector size="6" baseType="variant">
      <vt:variant>
        <vt:lpstr>Fonts Used</vt:lpstr>
      </vt:variant>
      <vt:variant>
        <vt:i4>5</vt:i4>
      </vt:variant>
      <vt:variant>
        <vt:lpstr>Theme</vt:lpstr>
      </vt:variant>
      <vt:variant>
        <vt:i4>5</vt:i4>
      </vt:variant>
      <vt:variant>
        <vt:lpstr>Slide Titles</vt:lpstr>
      </vt:variant>
      <vt:variant>
        <vt:i4>15</vt:i4>
      </vt:variant>
    </vt:vector>
  </HeadingPairs>
  <TitlesOfParts>
    <vt:vector size="25" baseType="lpstr">
      <vt:lpstr>CiscoSansTTLight</vt:lpstr>
      <vt:lpstr>Arial</vt:lpstr>
      <vt:lpstr>Calibri</vt:lpstr>
      <vt:lpstr>Calibri Light</vt:lpstr>
      <vt:lpstr>Wingdings</vt:lpstr>
      <vt:lpstr>UWTSD 200 Holding Page</vt:lpstr>
      <vt:lpstr>UWTSD 200_Title Page</vt:lpstr>
      <vt:lpstr>UWTSD 200_Text 1</vt:lpstr>
      <vt:lpstr>UWTSD 200_Title Page 2</vt:lpstr>
      <vt:lpstr>UWTSD 200_Subtitle 4</vt:lpstr>
      <vt:lpstr>PowerPoint Presentation</vt:lpstr>
      <vt:lpstr>PowerPoint Presentation</vt:lpstr>
      <vt:lpstr>PowerPoint Presentation</vt:lpstr>
      <vt:lpstr>Incident Response Phases</vt:lpstr>
      <vt:lpstr>Incident Response</vt:lpstr>
      <vt:lpstr>Incident Response  Cont…</vt:lpstr>
      <vt:lpstr>Incident Response  Cont…</vt:lpstr>
      <vt:lpstr>Disaster Recovery</vt:lpstr>
      <vt:lpstr>Disaster Recovery Planning</vt:lpstr>
      <vt:lpstr>Disaster Recovery Planning Cont…</vt:lpstr>
      <vt:lpstr>Disaster Recovery Plan</vt:lpstr>
      <vt:lpstr>Business Continuity Planning</vt:lpstr>
      <vt:lpstr>Business Continuity Planning Cont…</vt:lpstr>
      <vt:lpstr>Business Continuity Planning Cont…</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IP Services – Part 2 (NTP, FHRP, NAT) Applied Computing Wales Institute of Science and Art (WISA)</dc:title>
  <dc:creator>Nitheesh Kaliyamurthy</dc:creator>
  <cp:lastModifiedBy>Munyaradzi Nicholas Murira</cp:lastModifiedBy>
  <cp:revision>210</cp:revision>
  <dcterms:created xsi:type="dcterms:W3CDTF">2021-03-05T06:07:01Z</dcterms:created>
  <dcterms:modified xsi:type="dcterms:W3CDTF">2023-03-18T17:22:10Z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0x01010056E7CA236AE83B4C8AACB9AE9F32993B</vt:lpwstr>
  </property>
</Properties>
</file>