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handoutMasterIdLst>
    <p:handoutMasterId r:id="rId42"/>
  </p:handoutMasterIdLst>
  <p:sldIdLst>
    <p:sldId id="258" r:id="rId2"/>
    <p:sldId id="271" r:id="rId3"/>
    <p:sldId id="266" r:id="rId4"/>
    <p:sldId id="265" r:id="rId5"/>
    <p:sldId id="267" r:id="rId6"/>
    <p:sldId id="269" r:id="rId7"/>
    <p:sldId id="268" r:id="rId8"/>
    <p:sldId id="275" r:id="rId9"/>
    <p:sldId id="274" r:id="rId10"/>
    <p:sldId id="273" r:id="rId11"/>
    <p:sldId id="278" r:id="rId12"/>
    <p:sldId id="276" r:id="rId13"/>
    <p:sldId id="279" r:id="rId14"/>
    <p:sldId id="280" r:id="rId15"/>
    <p:sldId id="281" r:id="rId16"/>
    <p:sldId id="282" r:id="rId17"/>
    <p:sldId id="284" r:id="rId18"/>
    <p:sldId id="283" r:id="rId19"/>
    <p:sldId id="285" r:id="rId20"/>
    <p:sldId id="286" r:id="rId21"/>
    <p:sldId id="289" r:id="rId22"/>
    <p:sldId id="291" r:id="rId23"/>
    <p:sldId id="292" r:id="rId24"/>
    <p:sldId id="290" r:id="rId25"/>
    <p:sldId id="293" r:id="rId26"/>
    <p:sldId id="295" r:id="rId27"/>
    <p:sldId id="294" r:id="rId28"/>
    <p:sldId id="297" r:id="rId29"/>
    <p:sldId id="298" r:id="rId30"/>
    <p:sldId id="296" r:id="rId31"/>
    <p:sldId id="299" r:id="rId32"/>
    <p:sldId id="300" r:id="rId33"/>
    <p:sldId id="301" r:id="rId34"/>
    <p:sldId id="302" r:id="rId35"/>
    <p:sldId id="303" r:id="rId36"/>
    <p:sldId id="304" r:id="rId37"/>
    <p:sldId id="308" r:id="rId38"/>
    <p:sldId id="305" r:id="rId39"/>
    <p:sldId id="30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xX1UPwg//hR2XCt5p6dNw==" hashData="zJTzvOgo7uoUDwMOoi6nHWBULlQyQaSXiktFEmZ6tyJz6izzB5RI9tSFG9xHcEMYzv1RLMzr/sYpX9m3kaX6g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6718" autoAdjust="0"/>
  </p:normalViewPr>
  <p:slideViewPr>
    <p:cSldViewPr snapToGrid="0">
      <p:cViewPr varScale="1">
        <p:scale>
          <a:sx n="52" d="100"/>
          <a:sy n="52" d="100"/>
        </p:scale>
        <p:origin x="12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E980ED-F8DF-4D74-8226-7E54AD233F8B}"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8E3AFB-46A3-4FF2-917F-5E77223042DD}" type="slidenum">
              <a:rPr lang="en-GB" smtClean="0"/>
              <a:t>‹#›</a:t>
            </a:fld>
            <a:endParaRPr lang="en-GB"/>
          </a:p>
        </p:txBody>
      </p:sp>
    </p:spTree>
    <p:extLst>
      <p:ext uri="{BB962C8B-B14F-4D97-AF65-F5344CB8AC3E}">
        <p14:creationId xmlns:p14="http://schemas.microsoft.com/office/powerpoint/2010/main" val="277556790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02C7C4-6411-41C3-A1EA-AA71F2D0D23E}"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E253CD-D23A-4701-BAE6-72638E63D39A}" type="slidenum">
              <a:rPr lang="en-GB" smtClean="0"/>
              <a:t>‹#›</a:t>
            </a:fld>
            <a:endParaRPr lang="en-GB"/>
          </a:p>
        </p:txBody>
      </p:sp>
    </p:spTree>
    <p:extLst>
      <p:ext uri="{BB962C8B-B14F-4D97-AF65-F5344CB8AC3E}">
        <p14:creationId xmlns:p14="http://schemas.microsoft.com/office/powerpoint/2010/main" val="335488859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youtube.com/watch?v=P41xeb_hMU4&amp;feature=youtu.b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smtClean="0">
                <a:solidFill>
                  <a:schemeClr val="tx1"/>
                </a:solidFill>
                <a:effectLst/>
                <a:latin typeface="Arial" panose="020B0604020202020204" pitchFamily="34" charset="0"/>
                <a:ea typeface="+mn-ea"/>
                <a:cs typeface="Arial" panose="020B0604020202020204" pitchFamily="34" charset="0"/>
              </a:rPr>
              <a:t>By the end of this lesson, you will be able to:</a:t>
            </a:r>
          </a:p>
          <a:p>
            <a:pPr lvl="0"/>
            <a:endParaRPr lang="en-GB" sz="1100" b="1"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Define</a:t>
            </a:r>
            <a:r>
              <a:rPr lang="en-GB" sz="1100" kern="1200" dirty="0" smtClean="0">
                <a:solidFill>
                  <a:schemeClr val="tx1"/>
                </a:solidFill>
                <a:effectLst/>
                <a:latin typeface="Arial" panose="020B0604020202020204" pitchFamily="34" charset="0"/>
                <a:ea typeface="+mn-ea"/>
                <a:cs typeface="Arial" panose="020B0604020202020204" pitchFamily="34" charset="0"/>
              </a:rPr>
              <a:t> terms such as 'ethics', 'diversity', 'equality', 'human rights', 'bias', 'prejudice', 'discrimination' and 'stereotyping'</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Evaluate</a:t>
            </a:r>
            <a:r>
              <a:rPr lang="en-GB" sz="1100" kern="1200" dirty="0" smtClean="0">
                <a:solidFill>
                  <a:schemeClr val="tx1"/>
                </a:solidFill>
                <a:effectLst/>
                <a:latin typeface="Arial" panose="020B0604020202020204" pitchFamily="34" charset="0"/>
                <a:ea typeface="+mn-ea"/>
                <a:cs typeface="Arial" panose="020B0604020202020204" pitchFamily="34" charset="0"/>
              </a:rPr>
              <a:t> the impact of being a victim of bias, prejudice, discrimination or stereotyping</a:t>
            </a:r>
          </a:p>
          <a:p>
            <a:pPr marL="0" indent="0">
              <a:buFont typeface="+mj-lt"/>
              <a:buNone/>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indent="0">
              <a:buFont typeface="+mj-lt"/>
              <a:buNone/>
            </a:pPr>
            <a:r>
              <a:rPr lang="en-GB" sz="1100" b="1" kern="1200" dirty="0" smtClean="0">
                <a:solidFill>
                  <a:schemeClr val="tx1"/>
                </a:solidFill>
                <a:effectLst/>
                <a:latin typeface="Arial" panose="020B0604020202020204" pitchFamily="34" charset="0"/>
                <a:ea typeface="+mn-ea"/>
                <a:cs typeface="Arial" panose="020B0604020202020204" pitchFamily="34" charset="0"/>
              </a:rPr>
              <a:t>Note:</a:t>
            </a:r>
            <a:r>
              <a:rPr lang="en-GB" sz="1100" b="1" kern="1200" baseline="0" dirty="0" smtClean="0">
                <a:solidFill>
                  <a:schemeClr val="tx1"/>
                </a:solidFill>
                <a:effectLst/>
                <a:latin typeface="Arial" panose="020B0604020202020204" pitchFamily="34" charset="0"/>
                <a:ea typeface="+mn-ea"/>
                <a:cs typeface="Arial" panose="020B0604020202020204" pitchFamily="34" charset="0"/>
              </a:rPr>
              <a:t>  </a:t>
            </a:r>
            <a:r>
              <a:rPr lang="en-GB" sz="1100" dirty="0" smtClean="0">
                <a:latin typeface="Arial" panose="020B0604020202020204" pitchFamily="34" charset="0"/>
                <a:cs typeface="Arial" panose="020B0604020202020204" pitchFamily="34" charset="0"/>
              </a:rPr>
              <a:t>For the next few hours: </a:t>
            </a:r>
          </a:p>
          <a:p>
            <a:pPr marL="285750" indent="-2857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Be honest </a:t>
            </a:r>
          </a:p>
          <a:p>
            <a:pPr marL="285750" indent="-2857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Draw on personal experiences</a:t>
            </a:r>
          </a:p>
          <a:p>
            <a:pPr marL="285750" indent="-2857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Don’t worry about your language or terminology</a:t>
            </a:r>
          </a:p>
          <a:p>
            <a:pPr marL="285750" indent="-285750">
              <a:buFont typeface="Arial" panose="020B0604020202020204" pitchFamily="34" charset="0"/>
              <a:buChar char="•"/>
            </a:pPr>
            <a:r>
              <a:rPr lang="en-GB" sz="1100" dirty="0" smtClean="0">
                <a:latin typeface="Arial" panose="020B0604020202020204" pitchFamily="34" charset="0"/>
                <a:cs typeface="Arial" panose="020B0604020202020204" pitchFamily="34" charset="0"/>
              </a:rPr>
              <a:t>Keep conversations in the classroom </a:t>
            </a:r>
          </a:p>
          <a:p>
            <a:pPr marL="0" indent="0">
              <a:buFont typeface="+mj-lt"/>
              <a:buNone/>
            </a:pPr>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1</a:t>
            </a:fld>
            <a:endParaRPr lang="en-GB"/>
          </a:p>
        </p:txBody>
      </p:sp>
    </p:spTree>
    <p:extLst>
      <p:ext uri="{BB962C8B-B14F-4D97-AF65-F5344CB8AC3E}">
        <p14:creationId xmlns:p14="http://schemas.microsoft.com/office/powerpoint/2010/main" val="10654557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After giving</a:t>
            </a:r>
            <a:r>
              <a:rPr lang="en-GB" sz="1100" baseline="0" dirty="0" smtClean="0">
                <a:latin typeface="Arial" panose="020B0604020202020204" pitchFamily="34" charset="0"/>
                <a:cs typeface="Arial" panose="020B0604020202020204" pitchFamily="34" charset="0"/>
              </a:rPr>
              <a:t> </a:t>
            </a:r>
            <a:r>
              <a:rPr lang="en-GB" sz="1100" kern="1200" dirty="0" smtClean="0">
                <a:solidFill>
                  <a:schemeClr val="tx1"/>
                </a:solidFill>
                <a:effectLst/>
                <a:latin typeface="Arial" panose="020B0604020202020204" pitchFamily="34" charset="0"/>
                <a:ea typeface="+mn-ea"/>
                <a:cs typeface="Arial" panose="020B0604020202020204" pitchFamily="34" charset="0"/>
              </a:rPr>
              <a:t>an overview of the Equality Act 2010 and the rationale for its introduction, including previous legislation it replaces,</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trainer to ask:</a:t>
            </a:r>
          </a:p>
          <a:p>
            <a:pPr>
              <a:lnSpc>
                <a:spcPct val="100000"/>
              </a:lnSpc>
            </a:pPr>
            <a:endParaRPr lang="en-GB" sz="1100" kern="1200" baseline="0" dirty="0" smtClean="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baseline="0" dirty="0" smtClean="0">
                <a:solidFill>
                  <a:schemeClr val="tx1"/>
                </a:solidFill>
                <a:effectLst/>
                <a:latin typeface="Arial" panose="020B0604020202020204" pitchFamily="34" charset="0"/>
                <a:ea typeface="+mn-ea"/>
                <a:cs typeface="Arial" panose="020B0604020202020204" pitchFamily="34" charset="0"/>
              </a:rPr>
              <a:t>Q. How are we different?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record answers and facilitate a discussion around which of these are most influential.   Consideration should be given to protected characteristics, social class, personality, appearance etc.</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Before showing PPT slide 3, trainer to ask: </a:t>
            </a:r>
          </a:p>
          <a:p>
            <a:pPr>
              <a:lnSpc>
                <a:spcPct val="100000"/>
              </a:lnSpc>
            </a:pPr>
            <a:r>
              <a:rPr lang="en-GB" sz="1100" b="1" kern="1200" dirty="0" smtClean="0">
                <a:solidFill>
                  <a:schemeClr val="tx1"/>
                </a:solidFill>
                <a:effectLst/>
                <a:latin typeface="Arial" panose="020B0604020202020204" pitchFamily="34" charset="0"/>
                <a:ea typeface="+mn-ea"/>
                <a:cs typeface="Arial" panose="020B0604020202020204" pitchFamily="34" charset="0"/>
              </a:rPr>
              <a:t>Q.</a:t>
            </a:r>
            <a:r>
              <a:rPr lang="en-GB" sz="1100" kern="1200" dirty="0" smtClean="0">
                <a:solidFill>
                  <a:schemeClr val="tx1"/>
                </a:solidFill>
                <a:effectLst/>
                <a:latin typeface="Arial" panose="020B0604020202020204" pitchFamily="34" charset="0"/>
                <a:ea typeface="+mn-ea"/>
                <a:cs typeface="Arial" panose="020B0604020202020204" pitchFamily="34" charset="0"/>
              </a:rPr>
              <a:t> </a:t>
            </a:r>
            <a:r>
              <a:rPr lang="en-GB" sz="1100" b="1" kern="1200" dirty="0" smtClean="0">
                <a:solidFill>
                  <a:schemeClr val="tx1"/>
                </a:solidFill>
                <a:effectLst/>
                <a:latin typeface="Arial" panose="020B0604020202020204" pitchFamily="34" charset="0"/>
                <a:ea typeface="+mn-ea"/>
                <a:cs typeface="Arial" panose="020B0604020202020204" pitchFamily="34" charset="0"/>
              </a:rPr>
              <a:t>In relation to the Equality Act 2010, do you know what characteristics are protected?</a:t>
            </a:r>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endParaRPr lang="en-GB" sz="1100" b="1"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Equality Act 2010 </a:t>
            </a:r>
            <a:r>
              <a:rPr lang="en-GB" sz="1100" dirty="0" smtClean="0">
                <a:latin typeface="Arial" panose="020B0604020202020204" pitchFamily="34" charset="0"/>
                <a:cs typeface="Arial" panose="020B0604020202020204" pitchFamily="34" charset="0"/>
              </a:rPr>
              <a:t>recognises that people might suffer discrimination and be disadvantaged for many reasons</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The Act puts fairness at the heart of society, harmonises discrimination law, strengthens the law to support progress on Equalities and devolves the responsibility for discrimination to Wales.</a:t>
            </a:r>
            <a:br>
              <a:rPr lang="en-GB" sz="1100" dirty="0" smtClean="0">
                <a:latin typeface="Arial" panose="020B0604020202020204" pitchFamily="34" charset="0"/>
                <a:cs typeface="Arial" panose="020B0604020202020204" pitchFamily="34" charset="0"/>
              </a:rPr>
            </a:b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The Act consolidates the existing 116 different pieces of equality legislation, which gives people the right not to be treated less favourably. The protected characteristics (strands) will be looked at on the next slide.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Welsh Language is not part of the Equality Act as it is covered by its own specific piece of legislation.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u="sng" dirty="0" smtClean="0">
                <a:latin typeface="Arial" panose="020B0604020202020204" pitchFamily="34" charset="0"/>
                <a:cs typeface="Arial" panose="020B0604020202020204" pitchFamily="34" charset="0"/>
              </a:rPr>
              <a:t>The Welsh Language Measure 2011</a:t>
            </a:r>
          </a:p>
          <a:p>
            <a:pPr>
              <a:lnSpc>
                <a:spcPct val="100000"/>
              </a:lnSpc>
            </a:pPr>
            <a:endParaRPr lang="en-GB" sz="1100" b="1" u="sng"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Welsh Language (Wales) Measure 2011 modernised the existing legal framework regarding the use of the Welsh language in the delivery of public services.</a:t>
            </a:r>
            <a:endParaRPr lang="en-GB" sz="1100" b="1" u="sng" dirty="0" smtClean="0">
              <a:latin typeface="Arial" panose="020B0604020202020204" pitchFamily="34" charset="0"/>
              <a:cs typeface="Arial" panose="020B0604020202020204" pitchFamily="34" charset="0"/>
            </a:endParaRPr>
          </a:p>
          <a:p>
            <a:pPr>
              <a:lnSpc>
                <a:spcPct val="100000"/>
              </a:lnSpc>
            </a:pPr>
            <a:endParaRPr lang="en-GB" sz="1100" b="1"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The main points of interest</a:t>
            </a: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The following came into force on the 6th April 2011</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A new integrated General public Equality Duty (that extended the public duties to age, sexual orientation, religion or belief, gender reassignment, also including pregnancy and maternity)  The responsibility for these were devolved to Welsh Government.</a:t>
            </a:r>
          </a:p>
          <a:p>
            <a:pPr marL="171450" indent="-171450">
              <a:lnSpc>
                <a:spcPct val="100000"/>
              </a:lnSpc>
              <a:buFont typeface="Arial" panose="020B0604020202020204" pitchFamily="34" charset="0"/>
              <a:buChar char="•"/>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There is the need to have due regard to the need to:</a:t>
            </a:r>
            <a:endParaRPr lang="en-GB" sz="1100" dirty="0" smtClean="0">
              <a:latin typeface="Arial" panose="020B0604020202020204" pitchFamily="34" charset="0"/>
              <a:cs typeface="Arial" panose="020B0604020202020204" pitchFamily="34" charset="0"/>
            </a:endParaRP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Eliminate unlawful discrimination, harassment and victimisation</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Advance Equality of opportunity</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Foster good relations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Covers employment and the provision of goods and services (covers both staff and the public who access services)</a:t>
            </a:r>
          </a:p>
          <a:p>
            <a:pPr marL="171450" indent="-171450">
              <a:lnSpc>
                <a:spcPct val="100000"/>
              </a:lnSpc>
              <a:buFont typeface="Arial" panose="020B0604020202020204" pitchFamily="34" charset="0"/>
              <a:buChar char="•"/>
            </a:pPr>
            <a:r>
              <a:rPr lang="en-GB" sz="1100" dirty="0" smtClean="0">
                <a:latin typeface="Arial" panose="020B0604020202020204" pitchFamily="34" charset="0"/>
                <a:cs typeface="Arial" panose="020B0604020202020204" pitchFamily="34" charset="0"/>
              </a:rPr>
              <a:t>Covers 8 of the 9 protected characteristics – not Marriage and Civil Partnership</a:t>
            </a:r>
          </a:p>
          <a:p>
            <a:endParaRPr lang="en-GB" b="1" dirty="0"/>
          </a:p>
        </p:txBody>
      </p:sp>
      <p:sp>
        <p:nvSpPr>
          <p:cNvPr id="4" name="Slide Number Placeholder 3"/>
          <p:cNvSpPr>
            <a:spLocks noGrp="1"/>
          </p:cNvSpPr>
          <p:nvPr>
            <p:ph type="sldNum" sz="quarter" idx="10"/>
          </p:nvPr>
        </p:nvSpPr>
        <p:spPr/>
        <p:txBody>
          <a:bodyPr/>
          <a:lstStyle/>
          <a:p>
            <a:fld id="{44E253CD-D23A-4701-BAE6-72638E63D39A}" type="slidenum">
              <a:rPr lang="en-GB" smtClean="0"/>
              <a:t>2</a:t>
            </a:fld>
            <a:endParaRPr lang="en-GB"/>
          </a:p>
        </p:txBody>
      </p:sp>
    </p:spTree>
    <p:extLst>
      <p:ext uri="{BB962C8B-B14F-4D97-AF65-F5344CB8AC3E}">
        <p14:creationId xmlns:p14="http://schemas.microsoft.com/office/powerpoint/2010/main" val="4180550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a:t>
            </a:fld>
            <a:endParaRPr lang="en-GB"/>
          </a:p>
        </p:txBody>
      </p:sp>
    </p:spTree>
    <p:extLst>
      <p:ext uri="{BB962C8B-B14F-4D97-AF65-F5344CB8AC3E}">
        <p14:creationId xmlns:p14="http://schemas.microsoft.com/office/powerpoint/2010/main" val="4200302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Through discussion and Q&amp;A trainer explores gender and sexual identity:</a:t>
            </a:r>
          </a:p>
          <a:p>
            <a:r>
              <a:rPr lang="en-GB" sz="1100" dirty="0" smtClean="0">
                <a:latin typeface="Arial" panose="020B0604020202020204" pitchFamily="34" charset="0"/>
                <a:cs typeface="Arial" panose="020B0604020202020204" pitchFamily="34" charset="0"/>
              </a:rPr>
              <a:t>•	Gender as a social construction </a:t>
            </a:r>
          </a:p>
          <a:p>
            <a:r>
              <a:rPr lang="en-GB" sz="1100" dirty="0" smtClean="0">
                <a:latin typeface="Arial" panose="020B0604020202020204" pitchFamily="34" charset="0"/>
                <a:cs typeface="Arial" panose="020B0604020202020204" pitchFamily="34" charset="0"/>
              </a:rPr>
              <a:t>•	Stereotypes </a:t>
            </a:r>
          </a:p>
          <a:p>
            <a:r>
              <a:rPr lang="en-GB" sz="1100" dirty="0" smtClean="0">
                <a:latin typeface="Arial" panose="020B0604020202020204" pitchFamily="34" charset="0"/>
                <a:cs typeface="Arial" panose="020B0604020202020204" pitchFamily="34" charset="0"/>
              </a:rPr>
              <a:t>•	The transitioning process</a:t>
            </a:r>
          </a:p>
          <a:p>
            <a:r>
              <a:rPr lang="en-GB" sz="1100" dirty="0" smtClean="0">
                <a:latin typeface="Arial" panose="020B0604020202020204" pitchFamily="34" charset="0"/>
                <a:cs typeface="Arial" panose="020B0604020202020204" pitchFamily="34" charset="0"/>
              </a:rPr>
              <a:t>•	Scenarios where gender identity impacts on police response </a:t>
            </a:r>
          </a:p>
          <a:p>
            <a:r>
              <a:rPr lang="en-GB" sz="1100" dirty="0" smtClean="0">
                <a:latin typeface="Arial" panose="020B0604020202020204" pitchFamily="34" charset="0"/>
                <a:cs typeface="Arial" panose="020B0604020202020204" pitchFamily="34" charset="0"/>
              </a:rPr>
              <a:t>•	Differences between sexual orientation, gender identity, expression and biological sex</a:t>
            </a:r>
          </a:p>
          <a:p>
            <a:r>
              <a:rPr lang="en-GB" sz="1100" dirty="0" smtClean="0">
                <a:latin typeface="Arial" panose="020B0604020202020204" pitchFamily="34" charset="0"/>
                <a:cs typeface="Arial" panose="020B0604020202020204" pitchFamily="34" charset="0"/>
              </a:rPr>
              <a:t>•	Legislation around the Gender Recognition Act and police searches</a:t>
            </a:r>
          </a:p>
          <a:p>
            <a:r>
              <a:rPr lang="en-GB" sz="1100" dirty="0" smtClean="0">
                <a:latin typeface="Arial" panose="020B0604020202020204" pitchFamily="34" charset="0"/>
                <a:cs typeface="Arial" panose="020B0604020202020204" pitchFamily="34" charset="0"/>
              </a:rPr>
              <a:t>•	</a:t>
            </a:r>
            <a:r>
              <a:rPr lang="en-GB" sz="1100" dirty="0" err="1" smtClean="0">
                <a:latin typeface="Arial" panose="020B0604020202020204" pitchFamily="34" charset="0"/>
                <a:cs typeface="Arial" panose="020B0604020202020204" pitchFamily="34" charset="0"/>
              </a:rPr>
              <a:t>Misgendering</a:t>
            </a:r>
            <a:r>
              <a:rPr lang="en-GB" sz="110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	Vulnerability and sensitivities relating to LGBTQI+ people</a:t>
            </a:r>
          </a:p>
          <a:p>
            <a:r>
              <a:rPr lang="en-GB" sz="1100" dirty="0" smtClean="0">
                <a:latin typeface="Arial" panose="020B0604020202020204" pitchFamily="34" charset="0"/>
                <a:cs typeface="Arial" panose="020B0604020202020204" pitchFamily="34" charset="0"/>
              </a:rPr>
              <a:t>•	Lauren’s story – a video clip of Lauren, a trans woman, and her experiences with the Police </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4</a:t>
            </a:fld>
            <a:endParaRPr lang="en-GB"/>
          </a:p>
        </p:txBody>
      </p:sp>
    </p:spTree>
    <p:extLst>
      <p:ext uri="{BB962C8B-B14F-4D97-AF65-F5344CB8AC3E}">
        <p14:creationId xmlns:p14="http://schemas.microsoft.com/office/powerpoint/2010/main" val="285073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Explore gender and sexual identity. </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5</a:t>
            </a:fld>
            <a:endParaRPr lang="en-GB"/>
          </a:p>
        </p:txBody>
      </p:sp>
    </p:spTree>
    <p:extLst>
      <p:ext uri="{BB962C8B-B14F-4D97-AF65-F5344CB8AC3E}">
        <p14:creationId xmlns:p14="http://schemas.microsoft.com/office/powerpoint/2010/main" val="34456979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Play You Tube video – Laurens story (5 </a:t>
            </a:r>
            <a:r>
              <a:rPr lang="en-GB" sz="1100" dirty="0" err="1" smtClean="0">
                <a:latin typeface="Arial" panose="020B0604020202020204" pitchFamily="34" charset="0"/>
                <a:cs typeface="Arial" panose="020B0604020202020204" pitchFamily="34" charset="0"/>
              </a:rPr>
              <a:t>mins</a:t>
            </a:r>
            <a:r>
              <a:rPr lang="en-GB" sz="1100" dirty="0" smtClean="0">
                <a:latin typeface="Arial" panose="020B0604020202020204" pitchFamily="34" charset="0"/>
                <a:cs typeface="Arial" panose="020B0604020202020204" pitchFamily="34" charset="0"/>
              </a:rPr>
              <a:t> 22 seconds)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6</a:t>
            </a:fld>
            <a:endParaRPr lang="en-GB"/>
          </a:p>
        </p:txBody>
      </p:sp>
    </p:spTree>
    <p:extLst>
      <p:ext uri="{BB962C8B-B14F-4D97-AF65-F5344CB8AC3E}">
        <p14:creationId xmlns:p14="http://schemas.microsoft.com/office/powerpoint/2010/main" val="32929849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Language Quiz – students to complete a language quiz in pairs or small groups, discussing terminology, context and appropriateness. Quiz discussion should include coverage of: </a:t>
            </a:r>
          </a:p>
          <a:p>
            <a:r>
              <a:rPr lang="en-GB" sz="1100" dirty="0" smtClean="0">
                <a:latin typeface="Arial" panose="020B0604020202020204" pitchFamily="34" charset="0"/>
                <a:cs typeface="Arial" panose="020B0604020202020204" pitchFamily="34" charset="0"/>
              </a:rPr>
              <a:t>•	Medical and social models of disability </a:t>
            </a:r>
          </a:p>
          <a:p>
            <a:r>
              <a:rPr lang="en-GB" sz="1100" dirty="0" smtClean="0">
                <a:latin typeface="Arial" panose="020B0604020202020204" pitchFamily="34" charset="0"/>
                <a:cs typeface="Arial" panose="020B0604020202020204" pitchFamily="34" charset="0"/>
              </a:rPr>
              <a:t>•	Previous legislation discriminating against gay men (origins of homosexuality) </a:t>
            </a:r>
          </a:p>
          <a:p>
            <a:r>
              <a:rPr lang="en-GB" sz="1100" dirty="0" smtClean="0">
                <a:latin typeface="Arial" panose="020B0604020202020204" pitchFamily="34" charset="0"/>
                <a:cs typeface="Arial" panose="020B0604020202020204" pitchFamily="34" charset="0"/>
              </a:rPr>
              <a:t>•	Gypsy and Traveller culture and stereotypes</a:t>
            </a:r>
          </a:p>
          <a:p>
            <a:r>
              <a:rPr lang="en-GB" sz="1100" dirty="0" smtClean="0">
                <a:latin typeface="Arial" panose="020B0604020202020204" pitchFamily="34" charset="0"/>
                <a:cs typeface="Arial" panose="020B0604020202020204" pitchFamily="34" charset="0"/>
              </a:rPr>
              <a:t>•	Students’ experiences of contact with different communities </a:t>
            </a:r>
          </a:p>
          <a:p>
            <a:r>
              <a:rPr lang="en-GB" sz="1100" dirty="0" smtClean="0">
                <a:latin typeface="Arial" panose="020B0604020202020204" pitchFamily="34" charset="0"/>
                <a:cs typeface="Arial" panose="020B0604020202020204" pitchFamily="34" charset="0"/>
              </a:rPr>
              <a:t>•	Concept of vulnerability </a:t>
            </a:r>
          </a:p>
          <a:p>
            <a:r>
              <a:rPr lang="en-GB" sz="1100" dirty="0" smtClean="0">
                <a:latin typeface="Arial" panose="020B0604020202020204" pitchFamily="34" charset="0"/>
                <a:cs typeface="Arial" panose="020B0604020202020204" pitchFamily="34" charset="0"/>
              </a:rPr>
              <a:t>•	Importance of demographic monitoring</a:t>
            </a:r>
          </a:p>
          <a:p>
            <a:r>
              <a:rPr lang="en-GB" sz="1100" dirty="0" smtClean="0">
                <a:latin typeface="Arial" panose="020B0604020202020204" pitchFamily="34" charset="0"/>
                <a:cs typeface="Arial" panose="020B0604020202020204" pitchFamily="34" charset="0"/>
              </a:rPr>
              <a:t>•	Examples of unacceptable language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7</a:t>
            </a:fld>
            <a:endParaRPr lang="en-GB"/>
          </a:p>
        </p:txBody>
      </p:sp>
    </p:spTree>
    <p:extLst>
      <p:ext uri="{BB962C8B-B14F-4D97-AF65-F5344CB8AC3E}">
        <p14:creationId xmlns:p14="http://schemas.microsoft.com/office/powerpoint/2010/main" val="2613708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Trainer to lead discussion around experiences of people with Protected Characteristics, including influence of media, to explore concepts of bias and prejudice. Links to hate crime begin to be made (e.g. rise post </a:t>
            </a:r>
            <a:r>
              <a:rPr lang="en-GB" sz="1100" dirty="0" err="1" smtClean="0">
                <a:latin typeface="Arial" panose="020B0604020202020204" pitchFamily="34" charset="0"/>
                <a:cs typeface="Arial" panose="020B0604020202020204" pitchFamily="34" charset="0"/>
              </a:rPr>
              <a:t>Brexit</a:t>
            </a:r>
            <a:r>
              <a:rPr lang="en-GB" sz="1100" dirty="0" smtClean="0">
                <a:latin typeface="Arial" panose="020B0604020202020204" pitchFamily="34" charset="0"/>
                <a:cs typeface="Arial" panose="020B0604020202020204" pitchFamily="34" charset="0"/>
              </a:rPr>
              <a:t> and political campaigns). Exploration of the perception of the Police amongst specific communities and how these perceptions are formed.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rPr>
              <a:t>1.</a:t>
            </a:r>
            <a:r>
              <a:rPr lang="en-GB" sz="1100" baseline="0" dirty="0" smtClean="0">
                <a:latin typeface="Arial" panose="020B0604020202020204" pitchFamily="34" charset="0"/>
                <a:cs typeface="Arial" panose="020B0604020202020204" pitchFamily="34" charset="0"/>
              </a:rPr>
              <a:t> </a:t>
            </a:r>
            <a:r>
              <a:rPr lang="en-GB" sz="1100" dirty="0" smtClean="0">
                <a:solidFill>
                  <a:schemeClr val="accent5"/>
                </a:solidFill>
                <a:latin typeface="Arial" panose="020B0604020202020204" pitchFamily="34" charset="0"/>
                <a:cs typeface="Arial" panose="020B0604020202020204" pitchFamily="34" charset="0"/>
              </a:rPr>
              <a:t>(How Fair is Wales? 2011)</a:t>
            </a: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solidFill>
                  <a:schemeClr val="accent2"/>
                </a:solidFill>
                <a:latin typeface="Arial" panose="020B0604020202020204" pitchFamily="34" charset="0"/>
                <a:cs typeface="Arial" panose="020B0604020202020204" pitchFamily="34" charset="0"/>
              </a:rPr>
              <a:t>3. Disabled people are more likely to be in fear of physical attacks or verbal insults </a:t>
            </a:r>
            <a:endParaRPr lang="en-GB"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8</a:t>
            </a:fld>
            <a:endParaRPr lang="en-GB"/>
          </a:p>
        </p:txBody>
      </p:sp>
    </p:spTree>
    <p:extLst>
      <p:ext uri="{BB962C8B-B14F-4D97-AF65-F5344CB8AC3E}">
        <p14:creationId xmlns:p14="http://schemas.microsoft.com/office/powerpoint/2010/main" val="1356366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Links to hate crime begin to be made (e.g. rise post </a:t>
            </a:r>
            <a:r>
              <a:rPr lang="en-GB" sz="1100" kern="1200" dirty="0" err="1" smtClean="0">
                <a:solidFill>
                  <a:schemeClr val="tx1"/>
                </a:solidFill>
                <a:effectLst/>
                <a:latin typeface="Arial" panose="020B0604020202020204" pitchFamily="34" charset="0"/>
                <a:ea typeface="+mn-ea"/>
                <a:cs typeface="Arial" panose="020B0604020202020204" pitchFamily="34" charset="0"/>
              </a:rPr>
              <a:t>Brexit</a:t>
            </a:r>
            <a:r>
              <a:rPr lang="en-GB" sz="1100" kern="1200" dirty="0" smtClean="0">
                <a:solidFill>
                  <a:schemeClr val="tx1"/>
                </a:solidFill>
                <a:effectLst/>
                <a:latin typeface="Arial" panose="020B0604020202020204" pitchFamily="34" charset="0"/>
                <a:ea typeface="+mn-ea"/>
                <a:cs typeface="Arial" panose="020B0604020202020204" pitchFamily="34" charset="0"/>
              </a:rPr>
              <a:t> and political campaigns). Exploration of the perception of the Police amongst specific communities and how these perceptions are formed. </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9</a:t>
            </a:fld>
            <a:endParaRPr lang="en-GB"/>
          </a:p>
        </p:txBody>
      </p:sp>
    </p:spTree>
    <p:extLst>
      <p:ext uri="{BB962C8B-B14F-4D97-AF65-F5344CB8AC3E}">
        <p14:creationId xmlns:p14="http://schemas.microsoft.com/office/powerpoint/2010/main" val="2617111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Following discussion of the above, trainer to facilitate Activity 1: 7 types of discrimination:</a:t>
            </a:r>
          </a:p>
          <a:p>
            <a:pPr>
              <a:lnSpc>
                <a:spcPct val="100000"/>
              </a:lnSpc>
            </a:pPr>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Direct discrimination: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Direct discrimination occurs when someone is treated less favourably than another person because of a protected characteristic they have or are thought to have or because they associate with someone who has a protected characteristic.</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Indirect discrimination: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Applies to age, race, religion or belief, sex, sexual orientation, marriage and civil partnership, disability and gender reassignment. </a:t>
            </a: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Indirect discrimination can occur when you have a condition, rule, policy or even a practice, that applies to everyone but particularly disadvantages people who share a protected characteristic. Indirect discrimination can be justified if you can show that you acted reasonably i.e. that it is ‘a proportionate means of achieving a legitimate aim’.</a:t>
            </a:r>
          </a:p>
          <a:p>
            <a:pPr>
              <a:lnSpc>
                <a:spcPct val="100000"/>
              </a:lnSpc>
            </a:pPr>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Discrimination by association: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Applies to age, race, religion or belief, sexual orientation, disability, gender reassignment, and sex. This is direct discrimination against someone because they associate with another person who possesses a protected characteristic</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Discrimination by perception: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Applies to age, race, religion or belief, sexual orientation, disability, gender reassignment, and sex. This is direct discrimination against an individual because others think they possess a particular protected characteristic. It applies even if the person does not actually possess that characteristic.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Harassment: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Harassment is “unwanted conduct related to a relevant protected characteristic, which has the purpose or effect of violating an individual’s dignity or creating an intimidating, hostile, degrading, humiliating or offensive environment for that individual”. Harassment applies to all protected characteristics except for pregnancy and maternity and marriage and civil partnership.</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Failure to make adjustments for a disabled person:</a:t>
            </a: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endPar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Victimisation: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Victimisation occurs when an employee is treated badly because they have made or supported a complaint or raised a grievance under the Equality Act; or because they are suspected of doing so.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 Harassment of others: </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Applies to age, disability, gender reassignment, race, religion or belief, sex, and sexual orientation.  The Equality Act makes you potentially liable for harassment of your others. You may be liable when you are aware that harassment has taken place, and have not taken reasonable steps to prevent it from happening again. </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10</a:t>
            </a:fld>
            <a:endParaRPr lang="en-GB"/>
          </a:p>
        </p:txBody>
      </p:sp>
    </p:spTree>
    <p:extLst>
      <p:ext uri="{BB962C8B-B14F-4D97-AF65-F5344CB8AC3E}">
        <p14:creationId xmlns:p14="http://schemas.microsoft.com/office/powerpoint/2010/main" val="33495133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11</a:t>
            </a:fld>
            <a:endParaRPr lang="en-GB"/>
          </a:p>
        </p:txBody>
      </p:sp>
    </p:spTree>
    <p:extLst>
      <p:ext uri="{BB962C8B-B14F-4D97-AF65-F5344CB8AC3E}">
        <p14:creationId xmlns:p14="http://schemas.microsoft.com/office/powerpoint/2010/main" val="8567307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12</a:t>
            </a:fld>
            <a:endParaRPr lang="en-GB"/>
          </a:p>
        </p:txBody>
      </p:sp>
    </p:spTree>
    <p:extLst>
      <p:ext uri="{BB962C8B-B14F-4D97-AF65-F5344CB8AC3E}">
        <p14:creationId xmlns:p14="http://schemas.microsoft.com/office/powerpoint/2010/main" val="38578213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13</a:t>
            </a:fld>
            <a:endParaRPr lang="en-GB"/>
          </a:p>
        </p:txBody>
      </p:sp>
    </p:spTree>
    <p:extLst>
      <p:ext uri="{BB962C8B-B14F-4D97-AF65-F5344CB8AC3E}">
        <p14:creationId xmlns:p14="http://schemas.microsoft.com/office/powerpoint/2010/main" val="1900578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14</a:t>
            </a:fld>
            <a:endParaRPr lang="en-GB"/>
          </a:p>
        </p:txBody>
      </p:sp>
    </p:spTree>
    <p:extLst>
      <p:ext uri="{BB962C8B-B14F-4D97-AF65-F5344CB8AC3E}">
        <p14:creationId xmlns:p14="http://schemas.microsoft.com/office/powerpoint/2010/main" val="3051312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Students to guess the answer.  Discuss.</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Have you </a:t>
            </a:r>
            <a:r>
              <a:rPr lang="en-GB" sz="1100" b="0" kern="1200" dirty="0" smtClean="0">
                <a:solidFill>
                  <a:schemeClr val="tx1"/>
                </a:solidFill>
                <a:effectLst/>
                <a:latin typeface="Arial" panose="020B0604020202020204" pitchFamily="34" charset="0"/>
                <a:ea typeface="+mn-ea"/>
                <a:cs typeface="Arial" panose="020B0604020202020204" pitchFamily="34" charset="0"/>
              </a:rPr>
              <a:t>heard of unconscious bias?</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15</a:t>
            </a:fld>
            <a:endParaRPr lang="en-GB"/>
          </a:p>
        </p:txBody>
      </p:sp>
    </p:spTree>
    <p:extLst>
      <p:ext uri="{BB962C8B-B14F-4D97-AF65-F5344CB8AC3E}">
        <p14:creationId xmlns:p14="http://schemas.microsoft.com/office/powerpoint/2010/main" val="7435479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Our brains are hard wired to rapidly categorise people instinctively, and we use the most obvious and visible categories to do this: age, body weight, physical attractiveness, skin colour, gender and disability.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But we use many other less visible dimensions such as; accent, social background, sexual orientation, nationality, religion, education, and even job title or organisational department.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These categories automatically assign a whole suite of unconscious characteristics, good and bad, to anyone categorised as being from that group. </a:t>
            </a:r>
          </a:p>
          <a:p>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They are automatic and unconscious biases over which we have little control, and they influence everyone, no matter how unbiased we think we may be.</a:t>
            </a:r>
          </a:p>
          <a:p>
            <a:endParaRPr lang="en-GB" sz="1100" dirty="0" smtClean="0">
              <a:latin typeface="Arial" panose="020B0604020202020204" pitchFamily="34" charset="0"/>
              <a:cs typeface="Arial" panose="020B0604020202020204" pitchFamily="34" charset="0"/>
            </a:endParaRPr>
          </a:p>
          <a:p>
            <a:pPr algn="r"/>
            <a:r>
              <a:rPr lang="en-GB" sz="1100" dirty="0" smtClean="0">
                <a:latin typeface="Arial" panose="020B0604020202020204" pitchFamily="34" charset="0"/>
                <a:cs typeface="Arial" panose="020B0604020202020204" pitchFamily="34" charset="0"/>
              </a:rPr>
              <a:t>(Shire Professional Chartered Psychologists)</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16</a:t>
            </a:fld>
            <a:endParaRPr lang="en-GB"/>
          </a:p>
        </p:txBody>
      </p:sp>
    </p:spTree>
    <p:extLst>
      <p:ext uri="{BB962C8B-B14F-4D97-AF65-F5344CB8AC3E}">
        <p14:creationId xmlns:p14="http://schemas.microsoft.com/office/powerpoint/2010/main" val="3144558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17</a:t>
            </a:fld>
            <a:endParaRPr lang="en-GB"/>
          </a:p>
        </p:txBody>
      </p:sp>
    </p:spTree>
    <p:extLst>
      <p:ext uri="{BB962C8B-B14F-4D97-AF65-F5344CB8AC3E}">
        <p14:creationId xmlns:p14="http://schemas.microsoft.com/office/powerpoint/2010/main" val="1445285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Research around the impact of UB on decision making with a focus on people processes</a:t>
            </a: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18</a:t>
            </a:fld>
            <a:endParaRPr lang="en-GB"/>
          </a:p>
        </p:txBody>
      </p:sp>
    </p:spTree>
    <p:extLst>
      <p:ext uri="{BB962C8B-B14F-4D97-AF65-F5344CB8AC3E}">
        <p14:creationId xmlns:p14="http://schemas.microsoft.com/office/powerpoint/2010/main" val="42075633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Click on ‘http://’ link to go to webpage</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20</a:t>
            </a:fld>
            <a:endParaRPr lang="en-GB"/>
          </a:p>
        </p:txBody>
      </p:sp>
    </p:spTree>
    <p:extLst>
      <p:ext uri="{BB962C8B-B14F-4D97-AF65-F5344CB8AC3E}">
        <p14:creationId xmlns:p14="http://schemas.microsoft.com/office/powerpoint/2010/main" val="426823572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21</a:t>
            </a:fld>
            <a:endParaRPr lang="en-GB"/>
          </a:p>
        </p:txBody>
      </p:sp>
    </p:spTree>
    <p:extLst>
      <p:ext uri="{BB962C8B-B14F-4D97-AF65-F5344CB8AC3E}">
        <p14:creationId xmlns:p14="http://schemas.microsoft.com/office/powerpoint/2010/main" val="17943280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22</a:t>
            </a:fld>
            <a:endParaRPr lang="en-GB"/>
          </a:p>
        </p:txBody>
      </p:sp>
    </p:spTree>
    <p:extLst>
      <p:ext uri="{BB962C8B-B14F-4D97-AF65-F5344CB8AC3E}">
        <p14:creationId xmlns:p14="http://schemas.microsoft.com/office/powerpoint/2010/main" val="18882878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25</a:t>
            </a:fld>
            <a:endParaRPr lang="en-GB"/>
          </a:p>
        </p:txBody>
      </p:sp>
    </p:spTree>
    <p:extLst>
      <p:ext uri="{BB962C8B-B14F-4D97-AF65-F5344CB8AC3E}">
        <p14:creationId xmlns:p14="http://schemas.microsoft.com/office/powerpoint/2010/main" val="22712572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26</a:t>
            </a:fld>
            <a:endParaRPr lang="en-GB"/>
          </a:p>
        </p:txBody>
      </p:sp>
    </p:spTree>
    <p:extLst>
      <p:ext uri="{BB962C8B-B14F-4D97-AF65-F5344CB8AC3E}">
        <p14:creationId xmlns:p14="http://schemas.microsoft.com/office/powerpoint/2010/main" val="39052706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27</a:t>
            </a:fld>
            <a:endParaRPr lang="en-GB"/>
          </a:p>
        </p:txBody>
      </p:sp>
    </p:spTree>
    <p:extLst>
      <p:ext uri="{BB962C8B-B14F-4D97-AF65-F5344CB8AC3E}">
        <p14:creationId xmlns:p14="http://schemas.microsoft.com/office/powerpoint/2010/main" val="21020306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29</a:t>
            </a:fld>
            <a:endParaRPr lang="en-GB"/>
          </a:p>
        </p:txBody>
      </p:sp>
    </p:spTree>
    <p:extLst>
      <p:ext uri="{BB962C8B-B14F-4D97-AF65-F5344CB8AC3E}">
        <p14:creationId xmlns:p14="http://schemas.microsoft.com/office/powerpoint/2010/main" val="17403367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31</a:t>
            </a:fld>
            <a:endParaRPr lang="en-GB"/>
          </a:p>
        </p:txBody>
      </p:sp>
    </p:spTree>
    <p:extLst>
      <p:ext uri="{BB962C8B-B14F-4D97-AF65-F5344CB8AC3E}">
        <p14:creationId xmlns:p14="http://schemas.microsoft.com/office/powerpoint/2010/main" val="336226127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33</a:t>
            </a:fld>
            <a:endParaRPr lang="en-GB"/>
          </a:p>
        </p:txBody>
      </p:sp>
    </p:spTree>
    <p:extLst>
      <p:ext uri="{BB962C8B-B14F-4D97-AF65-F5344CB8AC3E}">
        <p14:creationId xmlns:p14="http://schemas.microsoft.com/office/powerpoint/2010/main" val="12680110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34</a:t>
            </a:fld>
            <a:endParaRPr lang="en-GB"/>
          </a:p>
        </p:txBody>
      </p:sp>
    </p:spTree>
    <p:extLst>
      <p:ext uri="{BB962C8B-B14F-4D97-AF65-F5344CB8AC3E}">
        <p14:creationId xmlns:p14="http://schemas.microsoft.com/office/powerpoint/2010/main" val="27625873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dirty="0" smtClean="0">
                <a:latin typeface="Arial" panose="020B0604020202020204" pitchFamily="34" charset="0"/>
                <a:cs typeface="Arial" panose="020B0604020202020204" pitchFamily="34" charset="0"/>
              </a:rPr>
              <a:t>&lt;iframe width="560" height="315" </a:t>
            </a:r>
            <a:r>
              <a:rPr lang="en-GB" sz="1100" dirty="0" err="1" smtClean="0">
                <a:latin typeface="Arial" panose="020B0604020202020204" pitchFamily="34" charset="0"/>
                <a:cs typeface="Arial" panose="020B0604020202020204" pitchFamily="34" charset="0"/>
              </a:rPr>
              <a:t>src</a:t>
            </a:r>
            <a:r>
              <a:rPr lang="en-GB" sz="1100" dirty="0" smtClean="0">
                <a:latin typeface="Arial" panose="020B0604020202020204" pitchFamily="34" charset="0"/>
                <a:cs typeface="Arial" panose="020B0604020202020204" pitchFamily="34" charset="0"/>
              </a:rPr>
              <a:t>="https://www.youtube.com/embed/P41xeb_hMU4" </a:t>
            </a:r>
            <a:r>
              <a:rPr lang="en-GB" sz="1100" dirty="0" err="1" smtClean="0">
                <a:latin typeface="Arial" panose="020B0604020202020204" pitchFamily="34" charset="0"/>
                <a:cs typeface="Arial" panose="020B0604020202020204" pitchFamily="34" charset="0"/>
              </a:rPr>
              <a:t>frameborder</a:t>
            </a:r>
            <a:r>
              <a:rPr lang="en-GB" sz="1100" dirty="0" smtClean="0">
                <a:latin typeface="Arial" panose="020B0604020202020204" pitchFamily="34" charset="0"/>
                <a:cs typeface="Arial" panose="020B0604020202020204" pitchFamily="34" charset="0"/>
              </a:rPr>
              <a:t>="0" allow="</a:t>
            </a:r>
            <a:r>
              <a:rPr lang="en-GB" sz="1100" dirty="0" err="1" smtClean="0">
                <a:latin typeface="Arial" panose="020B0604020202020204" pitchFamily="34" charset="0"/>
                <a:cs typeface="Arial" panose="020B0604020202020204" pitchFamily="34" charset="0"/>
              </a:rPr>
              <a:t>autoplay</a:t>
            </a:r>
            <a:r>
              <a:rPr lang="en-GB" sz="1100" dirty="0" smtClean="0">
                <a:latin typeface="Arial" panose="020B0604020202020204" pitchFamily="34" charset="0"/>
                <a:cs typeface="Arial" panose="020B0604020202020204" pitchFamily="34" charset="0"/>
              </a:rPr>
              <a:t>; encrypted-media" </a:t>
            </a:r>
            <a:r>
              <a:rPr lang="en-GB" sz="1100" dirty="0" err="1" smtClean="0">
                <a:latin typeface="Arial" panose="020B0604020202020204" pitchFamily="34" charset="0"/>
                <a:cs typeface="Arial" panose="020B0604020202020204" pitchFamily="34" charset="0"/>
              </a:rPr>
              <a:t>allowfullscreen</a:t>
            </a:r>
            <a:r>
              <a:rPr lang="en-GB" sz="1100" dirty="0" smtClean="0">
                <a:latin typeface="Arial" panose="020B0604020202020204" pitchFamily="34" charset="0"/>
                <a:cs typeface="Arial" panose="020B0604020202020204" pitchFamily="34" charset="0"/>
              </a:rPr>
              <a:t>&gt;&lt;/iframe&gt;</a:t>
            </a:r>
          </a:p>
          <a:p>
            <a:pPr>
              <a:lnSpc>
                <a:spcPct val="100000"/>
              </a:lnSpc>
            </a:pPr>
            <a:endParaRPr lang="en-GB" sz="1100" dirty="0" smtClean="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smtClean="0">
                <a:latin typeface="Arial" panose="020B0604020202020204" pitchFamily="34" charset="0"/>
                <a:cs typeface="Arial" panose="020B0604020202020204" pitchFamily="34" charset="0"/>
                <a:hlinkClick r:id="rId3"/>
              </a:rPr>
              <a:t>https://www.youtube.com/watch?v=P41xeb_hMU4&amp;feature=youtu.be</a:t>
            </a:r>
            <a:endParaRPr lang="en-GB"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35</a:t>
            </a:fld>
            <a:endParaRPr lang="en-GB"/>
          </a:p>
        </p:txBody>
      </p:sp>
    </p:spTree>
    <p:extLst>
      <p:ext uri="{BB962C8B-B14F-4D97-AF65-F5344CB8AC3E}">
        <p14:creationId xmlns:p14="http://schemas.microsoft.com/office/powerpoint/2010/main" val="352143642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latin typeface="Arial" panose="020B0604020202020204" pitchFamily="34" charset="0"/>
                <a:cs typeface="Arial" panose="020B0604020202020204" pitchFamily="34" charset="0"/>
              </a:rPr>
              <a:t>https://www.youtube.com/watch?v=iwDxe4GXj1s</a:t>
            </a:r>
          </a:p>
          <a:p>
            <a:endParaRPr lang="en-GB" sz="1100" b="1" dirty="0" smtClean="0">
              <a:latin typeface="Arial" panose="020B0604020202020204" pitchFamily="34" charset="0"/>
              <a:cs typeface="Arial" panose="020B0604020202020204" pitchFamily="34" charset="0"/>
            </a:endParaRPr>
          </a:p>
          <a:p>
            <a:r>
              <a:rPr lang="en-GB" sz="1100" b="0" dirty="0" smtClean="0">
                <a:latin typeface="Arial" panose="020B0604020202020204" pitchFamily="34" charset="0"/>
                <a:cs typeface="Arial" panose="020B0604020202020204" pitchFamily="34" charset="0"/>
              </a:rPr>
              <a:t>Murder of </a:t>
            </a:r>
            <a:r>
              <a:rPr lang="en-GB" sz="1100" b="0" dirty="0" err="1" smtClean="0">
                <a:latin typeface="Arial" panose="020B0604020202020204" pitchFamily="34" charset="0"/>
                <a:cs typeface="Arial" panose="020B0604020202020204" pitchFamily="34" charset="0"/>
              </a:rPr>
              <a:t>Bijan</a:t>
            </a:r>
            <a:r>
              <a:rPr lang="en-GB" sz="1100" b="0" dirty="0" smtClean="0">
                <a:latin typeface="Arial" panose="020B0604020202020204" pitchFamily="34" charset="0"/>
                <a:cs typeface="Arial" panose="020B0604020202020204" pitchFamily="34" charset="0"/>
              </a:rPr>
              <a:t> </a:t>
            </a:r>
            <a:r>
              <a:rPr lang="en-GB" sz="1100" b="0" dirty="0" err="1" smtClean="0">
                <a:latin typeface="Arial" panose="020B0604020202020204" pitchFamily="34" charset="0"/>
                <a:cs typeface="Arial" panose="020B0604020202020204" pitchFamily="34" charset="0"/>
              </a:rPr>
              <a:t>Ebrahimi</a:t>
            </a:r>
            <a:r>
              <a:rPr lang="en-GB" sz="1100" b="0" dirty="0" smtClean="0">
                <a:latin typeface="Arial" panose="020B0604020202020204" pitchFamily="34" charset="0"/>
                <a:cs typeface="Arial" panose="020B0604020202020204" pitchFamily="34" charset="0"/>
              </a:rPr>
              <a:t> - Channel 4 (6 </a:t>
            </a:r>
            <a:r>
              <a:rPr lang="en-GB" sz="1100" b="0" dirty="0" err="1" smtClean="0">
                <a:latin typeface="Arial" panose="020B0604020202020204" pitchFamily="34" charset="0"/>
                <a:cs typeface="Arial" panose="020B0604020202020204" pitchFamily="34" charset="0"/>
              </a:rPr>
              <a:t>mins</a:t>
            </a:r>
            <a:r>
              <a:rPr lang="en-GB" sz="1100" b="0" dirty="0" smtClean="0">
                <a:latin typeface="Arial" panose="020B0604020202020204" pitchFamily="34" charset="0"/>
                <a:cs typeface="Arial" panose="020B0604020202020204" pitchFamily="34" charset="0"/>
              </a:rPr>
              <a:t> 22 seconds) </a:t>
            </a:r>
            <a:endParaRPr lang="en-GB" sz="1100" b="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44E253CD-D23A-4701-BAE6-72638E63D39A}" type="slidenum">
              <a:rPr lang="en-GB" smtClean="0"/>
              <a:t>36</a:t>
            </a:fld>
            <a:endParaRPr lang="en-GB"/>
          </a:p>
        </p:txBody>
      </p:sp>
    </p:spTree>
    <p:extLst>
      <p:ext uri="{BB962C8B-B14F-4D97-AF65-F5344CB8AC3E}">
        <p14:creationId xmlns:p14="http://schemas.microsoft.com/office/powerpoint/2010/main" val="291896758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smtClean="0">
                <a:solidFill>
                  <a:schemeClr val="tx1"/>
                </a:solidFill>
                <a:effectLst/>
                <a:latin typeface="Arial" panose="020B0604020202020204" pitchFamily="34" charset="0"/>
                <a:ea typeface="+mn-ea"/>
                <a:cs typeface="Arial" panose="020B0604020202020204" pitchFamily="34" charset="0"/>
              </a:rPr>
              <a:t>Students to</a:t>
            </a:r>
            <a:r>
              <a:rPr lang="en-GB" sz="1100" kern="1200" baseline="0" dirty="0" smtClean="0">
                <a:solidFill>
                  <a:schemeClr val="tx1"/>
                </a:solidFill>
                <a:effectLst/>
                <a:latin typeface="Arial" panose="020B0604020202020204" pitchFamily="34" charset="0"/>
                <a:ea typeface="+mn-ea"/>
                <a:cs typeface="Arial" panose="020B0604020202020204" pitchFamily="34" charset="0"/>
              </a:rPr>
              <a:t> question:</a:t>
            </a:r>
          </a:p>
          <a:p>
            <a:pPr marL="17145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Risk of incident to victim</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Impact on victim/family/community</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Steps the police could take to mitigate the risks</a:t>
            </a:r>
          </a:p>
          <a:p>
            <a:pPr marL="171450" lvl="0" indent="-171450">
              <a:lnSpc>
                <a:spcPct val="100000"/>
              </a:lnSpc>
              <a:buFont typeface="Arial" panose="020B0604020202020204" pitchFamily="34" charset="0"/>
              <a:buChar char="•"/>
            </a:pPr>
            <a:r>
              <a:rPr lang="en-GB" sz="1100" kern="1200" dirty="0" smtClean="0">
                <a:solidFill>
                  <a:schemeClr val="tx1"/>
                </a:solidFill>
                <a:effectLst/>
                <a:latin typeface="Arial" panose="020B0604020202020204" pitchFamily="34" charset="0"/>
                <a:ea typeface="+mn-ea"/>
                <a:cs typeface="Arial" panose="020B0604020202020204" pitchFamily="34" charset="0"/>
              </a:rPr>
              <a:t>Other agencies that could be brought in to take over the risks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smtClean="0">
                <a:solidFill>
                  <a:schemeClr val="tx1"/>
                </a:solidFill>
                <a:effectLst/>
                <a:latin typeface="Arial" panose="020B0604020202020204" pitchFamily="34" charset="0"/>
                <a:ea typeface="+mn-ea"/>
                <a:cs typeface="Arial" panose="020B0604020202020204" pitchFamily="34" charset="0"/>
              </a:rPr>
              <a:t>Trainer to facilitate discussion and de-brief around student answers.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37</a:t>
            </a:fld>
            <a:endParaRPr lang="en-GB"/>
          </a:p>
        </p:txBody>
      </p:sp>
    </p:spTree>
    <p:extLst>
      <p:ext uri="{BB962C8B-B14F-4D97-AF65-F5344CB8AC3E}">
        <p14:creationId xmlns:p14="http://schemas.microsoft.com/office/powerpoint/2010/main" val="33161407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kern="1200" dirty="0" smtClean="0">
                <a:solidFill>
                  <a:schemeClr val="tx1"/>
                </a:solidFill>
                <a:effectLst/>
                <a:latin typeface="Arial" panose="020B0604020202020204" pitchFamily="34" charset="0"/>
                <a:ea typeface="+mn-ea"/>
                <a:cs typeface="Arial" panose="020B0604020202020204" pitchFamily="34" charset="0"/>
              </a:rPr>
              <a:t>Q. What do you think your responsibilities are when dealing with a hate crime?</a:t>
            </a:r>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44E253CD-D23A-4701-BAE6-72638E63D39A}" type="slidenum">
              <a:rPr lang="en-GB" smtClean="0"/>
              <a:t>38</a:t>
            </a:fld>
            <a:endParaRPr lang="en-GB"/>
          </a:p>
        </p:txBody>
      </p:sp>
    </p:spTree>
    <p:extLst>
      <p:ext uri="{BB962C8B-B14F-4D97-AF65-F5344CB8AC3E}">
        <p14:creationId xmlns:p14="http://schemas.microsoft.com/office/powerpoint/2010/main" val="4145916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7693939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6440543"/>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67980750"/>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42735655"/>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85052608"/>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565968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74574550"/>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883239199"/>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842817332"/>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130710115"/>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632905814"/>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13780416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3.png"/><Relationship Id="rId3" Type="http://schemas.openxmlformats.org/officeDocument/2006/relationships/image" Target="../media/image3.jpg"/><Relationship Id="rId7" Type="http://schemas.openxmlformats.org/officeDocument/2006/relationships/image" Target="../media/image7.png"/><Relationship Id="rId12"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0.png"/><Relationship Id="rId4" Type="http://schemas.openxmlformats.org/officeDocument/2006/relationships/hyperlink" Target="https://youtu.be/7H3OpRcWpeQ"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1.jp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32.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37.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38.png"/></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jpg"/><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0.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3.jpg"/><Relationship Id="rId7" Type="http://schemas.openxmlformats.org/officeDocument/2006/relationships/image" Target="../media/image45.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7.png"/><Relationship Id="rId4" Type="http://schemas.openxmlformats.org/officeDocument/2006/relationships/image" Target="../media/image42.png"/><Relationship Id="rId9" Type="http://schemas.openxmlformats.org/officeDocument/2006/relationships/hyperlink" Target="https://implicit.harvard.edu/implicit/takeatest.html"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image" Target="../media/image3.jpg"/><Relationship Id="rId7" Type="http://schemas.openxmlformats.org/officeDocument/2006/relationships/image" Target="../media/image51.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0.png"/><Relationship Id="rId5" Type="http://schemas.openxmlformats.org/officeDocument/2006/relationships/image" Target="../media/image49.png"/><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3.jpg"/><Relationship Id="rId1" Type="http://schemas.openxmlformats.org/officeDocument/2006/relationships/slideLayout" Target="../slideLayouts/slideLayout7.xml"/><Relationship Id="rId5" Type="http://schemas.openxmlformats.org/officeDocument/2006/relationships/image" Target="../media/image55.png"/><Relationship Id="rId4" Type="http://schemas.openxmlformats.org/officeDocument/2006/relationships/image" Target="../media/image54.png"/></Relationships>
</file>

<file path=ppt/slides/_rels/slide2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7.jpg"/></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9.png"/></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image" Target="../media/image61.jpe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 Id="rId5" Type="http://schemas.openxmlformats.org/officeDocument/2006/relationships/image" Target="../media/image64.png"/><Relationship Id="rId4" Type="http://schemas.openxmlformats.org/officeDocument/2006/relationships/hyperlink" Target="https://youtu.be/P41xeb_hMU4"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0.xml"/><Relationship Id="rId1" Type="http://schemas.openxmlformats.org/officeDocument/2006/relationships/slideLayout" Target="../slideLayouts/slideLayout7.xml"/><Relationship Id="rId5" Type="http://schemas.openxmlformats.org/officeDocument/2006/relationships/hyperlink" Target="https://www.youtube.com/watch?v=iwDxe4GXj1s" TargetMode="External"/><Relationship Id="rId4" Type="http://schemas.openxmlformats.org/officeDocument/2006/relationships/image" Target="../media/image65.png"/></Relationships>
</file>

<file path=ppt/slides/_rels/slide3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66.png"/></Relationships>
</file>

<file path=ppt/slides/_rels/slide3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39.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452748"/>
            <a:ext cx="4551903" cy="310854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Valuing Difference &amp; Inclusion </a:t>
            </a:r>
            <a:endParaRPr kumimoji="0" lang="en-GB" sz="4000" b="1" i="0" u="none" strike="noStrike" kern="1200" cap="none" spc="0" normalizeH="0" baseline="0" noProof="0" dirty="0" smtClean="0">
              <a:ln>
                <a:noFill/>
              </a:ln>
              <a:solidFill>
                <a:srgbClr val="CD1141"/>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Subtitle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smtClean="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rPr>
              <a:t>Speaker</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0522" y="109831"/>
            <a:ext cx="792549" cy="957155"/>
          </a:xfrm>
          <a:prstGeom prst="rect">
            <a:avLst/>
          </a:prstGeom>
        </p:spPr>
      </p:pic>
    </p:spTree>
    <p:extLst>
      <p:ext uri="{BB962C8B-B14F-4D97-AF65-F5344CB8AC3E}">
        <p14:creationId xmlns:p14="http://schemas.microsoft.com/office/powerpoint/2010/main" val="35395385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p:cNvSpPr txBox="1"/>
          <p:nvPr/>
        </p:nvSpPr>
        <p:spPr>
          <a:xfrm>
            <a:off x="2161309" y="5375564"/>
            <a:ext cx="7804727" cy="523220"/>
          </a:xfrm>
          <a:prstGeom prst="rect">
            <a:avLst/>
          </a:prstGeom>
          <a:noFill/>
        </p:spPr>
        <p:txBody>
          <a:bodyPr wrap="square" rtlCol="0">
            <a:spAutoFit/>
          </a:bodyPr>
          <a:lstStyle/>
          <a:p>
            <a:pPr algn="ctr"/>
            <a:r>
              <a:rPr lang="en-GB" sz="2800" dirty="0" smtClean="0"/>
              <a:t>Equality Act 2010 </a:t>
            </a:r>
            <a:endParaRPr lang="en-GB" sz="2800" dirty="0"/>
          </a:p>
        </p:txBody>
      </p:sp>
      <p:sp>
        <p:nvSpPr>
          <p:cNvPr id="6" name="Left Brace 5"/>
          <p:cNvSpPr/>
          <p:nvPr/>
        </p:nvSpPr>
        <p:spPr>
          <a:xfrm rot="16200000">
            <a:off x="5732752" y="2764703"/>
            <a:ext cx="504825" cy="4679950"/>
          </a:xfrm>
          <a:prstGeom prst="leftBrace">
            <a:avLst>
              <a:gd name="adj1" fmla="val 56818"/>
              <a:gd name="adj2" fmla="val 50000"/>
            </a:avLst>
          </a:prstGeom>
          <a:noFill/>
          <a:ln w="38100" cap="flat" cmpd="sng" algn="ctr">
            <a:solidFill>
              <a:sysClr val="windowText" lastClr="000000"/>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ysClr val="windowText" lastClr="000000"/>
              </a:solidFill>
              <a:effectLst/>
              <a:uLnTx/>
              <a:uFillTx/>
              <a:latin typeface="Calibri"/>
              <a:ea typeface="+mn-ea"/>
              <a:cs typeface="+mn-cs"/>
            </a:endParaRPr>
          </a:p>
        </p:txBody>
      </p:sp>
      <p:pic>
        <p:nvPicPr>
          <p:cNvPr id="8" name="Picture 7"/>
          <p:cNvPicPr>
            <a:picLocks noChangeAspect="1"/>
          </p:cNvPicPr>
          <p:nvPr/>
        </p:nvPicPr>
        <p:blipFill>
          <a:blip r:embed="rId4"/>
          <a:stretch>
            <a:fillRect/>
          </a:stretch>
        </p:blipFill>
        <p:spPr>
          <a:xfrm>
            <a:off x="1838296" y="4276436"/>
            <a:ext cx="2511770" cy="640135"/>
          </a:xfrm>
          <a:prstGeom prst="rect">
            <a:avLst/>
          </a:prstGeom>
        </p:spPr>
      </p:pic>
      <p:pic>
        <p:nvPicPr>
          <p:cNvPr id="9" name="Picture 8"/>
          <p:cNvPicPr>
            <a:picLocks noChangeAspect="1"/>
          </p:cNvPicPr>
          <p:nvPr/>
        </p:nvPicPr>
        <p:blipFill>
          <a:blip r:embed="rId5"/>
          <a:stretch>
            <a:fillRect/>
          </a:stretch>
        </p:blipFill>
        <p:spPr>
          <a:xfrm>
            <a:off x="6442230" y="4349593"/>
            <a:ext cx="5200339" cy="493819"/>
          </a:xfrm>
          <a:prstGeom prst="rect">
            <a:avLst/>
          </a:prstGeom>
        </p:spPr>
      </p:pic>
      <p:pic>
        <p:nvPicPr>
          <p:cNvPr id="10" name="Picture 9"/>
          <p:cNvPicPr>
            <a:picLocks noChangeAspect="1"/>
          </p:cNvPicPr>
          <p:nvPr/>
        </p:nvPicPr>
        <p:blipFill>
          <a:blip r:embed="rId6"/>
          <a:stretch>
            <a:fillRect/>
          </a:stretch>
        </p:blipFill>
        <p:spPr>
          <a:xfrm>
            <a:off x="293861" y="3782617"/>
            <a:ext cx="5194242" cy="493819"/>
          </a:xfrm>
          <a:prstGeom prst="rect">
            <a:avLst/>
          </a:prstGeom>
        </p:spPr>
      </p:pic>
      <p:pic>
        <p:nvPicPr>
          <p:cNvPr id="12" name="Picture 11"/>
          <p:cNvPicPr>
            <a:picLocks noChangeAspect="1"/>
          </p:cNvPicPr>
          <p:nvPr/>
        </p:nvPicPr>
        <p:blipFill>
          <a:blip r:embed="rId7"/>
          <a:stretch>
            <a:fillRect/>
          </a:stretch>
        </p:blipFill>
        <p:spPr>
          <a:xfrm>
            <a:off x="6063672" y="3807276"/>
            <a:ext cx="5724640" cy="493819"/>
          </a:xfrm>
          <a:prstGeom prst="rect">
            <a:avLst/>
          </a:prstGeom>
        </p:spPr>
      </p:pic>
      <p:pic>
        <p:nvPicPr>
          <p:cNvPr id="13" name="Picture 12"/>
          <p:cNvPicPr>
            <a:picLocks noChangeAspect="1"/>
          </p:cNvPicPr>
          <p:nvPr/>
        </p:nvPicPr>
        <p:blipFill>
          <a:blip r:embed="rId8"/>
          <a:stretch>
            <a:fillRect/>
          </a:stretch>
        </p:blipFill>
        <p:spPr>
          <a:xfrm>
            <a:off x="2870936" y="3160753"/>
            <a:ext cx="6450127" cy="536494"/>
          </a:xfrm>
          <a:prstGeom prst="rect">
            <a:avLst/>
          </a:prstGeom>
        </p:spPr>
      </p:pic>
      <p:pic>
        <p:nvPicPr>
          <p:cNvPr id="14" name="Picture 13"/>
          <p:cNvPicPr>
            <a:picLocks noChangeAspect="1"/>
          </p:cNvPicPr>
          <p:nvPr/>
        </p:nvPicPr>
        <p:blipFill>
          <a:blip r:embed="rId9"/>
          <a:stretch>
            <a:fillRect/>
          </a:stretch>
        </p:blipFill>
        <p:spPr>
          <a:xfrm>
            <a:off x="6709904" y="2462207"/>
            <a:ext cx="4432176" cy="749873"/>
          </a:xfrm>
          <a:prstGeom prst="rect">
            <a:avLst/>
          </a:prstGeom>
        </p:spPr>
      </p:pic>
      <p:pic>
        <p:nvPicPr>
          <p:cNvPr id="15" name="Picture 14"/>
          <p:cNvPicPr>
            <a:picLocks noChangeAspect="1"/>
          </p:cNvPicPr>
          <p:nvPr/>
        </p:nvPicPr>
        <p:blipFill>
          <a:blip r:embed="rId10"/>
          <a:stretch>
            <a:fillRect/>
          </a:stretch>
        </p:blipFill>
        <p:spPr>
          <a:xfrm>
            <a:off x="1413882" y="2193912"/>
            <a:ext cx="2603218" cy="1176630"/>
          </a:xfrm>
          <a:prstGeom prst="rect">
            <a:avLst/>
          </a:prstGeom>
        </p:spPr>
      </p:pic>
      <p:pic>
        <p:nvPicPr>
          <p:cNvPr id="16" name="Picture 15"/>
          <p:cNvPicPr>
            <a:picLocks noChangeAspect="1"/>
          </p:cNvPicPr>
          <p:nvPr/>
        </p:nvPicPr>
        <p:blipFill>
          <a:blip r:embed="rId11"/>
          <a:stretch>
            <a:fillRect/>
          </a:stretch>
        </p:blipFill>
        <p:spPr>
          <a:xfrm>
            <a:off x="2065005" y="1504784"/>
            <a:ext cx="3517697" cy="749873"/>
          </a:xfrm>
          <a:prstGeom prst="rect">
            <a:avLst/>
          </a:prstGeom>
        </p:spPr>
      </p:pic>
      <p:pic>
        <p:nvPicPr>
          <p:cNvPr id="17" name="Picture 16"/>
          <p:cNvPicPr>
            <a:picLocks noChangeAspect="1"/>
          </p:cNvPicPr>
          <p:nvPr/>
        </p:nvPicPr>
        <p:blipFill>
          <a:blip r:embed="rId12"/>
          <a:stretch>
            <a:fillRect/>
          </a:stretch>
        </p:blipFill>
        <p:spPr>
          <a:xfrm>
            <a:off x="6233825" y="1738820"/>
            <a:ext cx="3798137" cy="640135"/>
          </a:xfrm>
          <a:prstGeom prst="rect">
            <a:avLst/>
          </a:prstGeom>
        </p:spPr>
      </p:pic>
      <p:pic>
        <p:nvPicPr>
          <p:cNvPr id="18" name="Picture 17"/>
          <p:cNvPicPr>
            <a:picLocks noChangeAspect="1"/>
          </p:cNvPicPr>
          <p:nvPr/>
        </p:nvPicPr>
        <p:blipFill>
          <a:blip r:embed="rId13"/>
          <a:stretch>
            <a:fillRect/>
          </a:stretch>
        </p:blipFill>
        <p:spPr>
          <a:xfrm>
            <a:off x="2920911" y="1064264"/>
            <a:ext cx="6285521" cy="493819"/>
          </a:xfrm>
          <a:prstGeom prst="rect">
            <a:avLst/>
          </a:prstGeom>
        </p:spPr>
      </p:pic>
      <p:sp>
        <p:nvSpPr>
          <p:cNvPr id="19" name="TextBox 18"/>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Law</a:t>
            </a:r>
            <a:endParaRPr lang="en-GB" sz="3600" b="1" dirty="0">
              <a:solidFill>
                <a:schemeClr val="bg1"/>
              </a:solidFill>
            </a:endParaRPr>
          </a:p>
        </p:txBody>
      </p:sp>
    </p:spTree>
    <p:extLst>
      <p:ext uri="{BB962C8B-B14F-4D97-AF65-F5344CB8AC3E}">
        <p14:creationId xmlns:p14="http://schemas.microsoft.com/office/powerpoint/2010/main" val="4789126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2137469" y="1127265"/>
            <a:ext cx="3939058" cy="4767937"/>
          </a:xfrm>
          <a:prstGeom prst="rect">
            <a:avLst/>
          </a:prstGeom>
        </p:spPr>
      </p:pic>
      <p:pic>
        <p:nvPicPr>
          <p:cNvPr id="7" name="Picture 6"/>
          <p:cNvPicPr>
            <a:picLocks noChangeAspect="1"/>
          </p:cNvPicPr>
          <p:nvPr/>
        </p:nvPicPr>
        <p:blipFill>
          <a:blip r:embed="rId5"/>
          <a:stretch>
            <a:fillRect/>
          </a:stretch>
        </p:blipFill>
        <p:spPr>
          <a:xfrm>
            <a:off x="6424939" y="2986933"/>
            <a:ext cx="4389500" cy="1048603"/>
          </a:xfrm>
          <a:prstGeom prst="rect">
            <a:avLst/>
          </a:prstGeom>
        </p:spPr>
      </p:pic>
      <p:pic>
        <p:nvPicPr>
          <p:cNvPr id="8" name="Picture 7"/>
          <p:cNvPicPr>
            <a:picLocks noChangeAspect="1"/>
          </p:cNvPicPr>
          <p:nvPr/>
        </p:nvPicPr>
        <p:blipFill>
          <a:blip r:embed="rId6"/>
          <a:stretch>
            <a:fillRect/>
          </a:stretch>
        </p:blipFill>
        <p:spPr>
          <a:xfrm>
            <a:off x="6424939" y="999087"/>
            <a:ext cx="4468755" cy="1871634"/>
          </a:xfrm>
          <a:prstGeom prst="rect">
            <a:avLst/>
          </a:prstGeom>
        </p:spPr>
      </p:pic>
      <p:pic>
        <p:nvPicPr>
          <p:cNvPr id="9" name="Picture 8"/>
          <p:cNvPicPr>
            <a:picLocks noChangeAspect="1"/>
          </p:cNvPicPr>
          <p:nvPr/>
        </p:nvPicPr>
        <p:blipFill>
          <a:blip r:embed="rId7"/>
          <a:stretch>
            <a:fillRect/>
          </a:stretch>
        </p:blipFill>
        <p:spPr>
          <a:xfrm>
            <a:off x="6424939" y="4151748"/>
            <a:ext cx="4389500" cy="1597290"/>
          </a:xfrm>
          <a:prstGeom prst="rect">
            <a:avLst/>
          </a:prstGeom>
        </p:spPr>
      </p:pic>
      <p:sp>
        <p:nvSpPr>
          <p:cNvPr id="10" name="TextBox 9"/>
          <p:cNvSpPr txBox="1"/>
          <p:nvPr/>
        </p:nvSpPr>
        <p:spPr>
          <a:xfrm>
            <a:off x="1060231" y="178438"/>
            <a:ext cx="983346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Equality Act 2010: Protected Characteristics</a:t>
            </a:r>
            <a:endParaRPr lang="en-GB" sz="3600" b="1" dirty="0">
              <a:solidFill>
                <a:schemeClr val="bg1"/>
              </a:solidFill>
            </a:endParaRPr>
          </a:p>
        </p:txBody>
      </p:sp>
    </p:spTree>
    <p:extLst>
      <p:ext uri="{BB962C8B-B14F-4D97-AF65-F5344CB8AC3E}">
        <p14:creationId xmlns:p14="http://schemas.microsoft.com/office/powerpoint/2010/main" val="2051179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385530" y="922255"/>
            <a:ext cx="7273158" cy="4182218"/>
          </a:xfrm>
          <a:prstGeom prst="rect">
            <a:avLst/>
          </a:prstGeom>
        </p:spPr>
      </p:pic>
    </p:spTree>
    <p:extLst>
      <p:ext uri="{BB962C8B-B14F-4D97-AF65-F5344CB8AC3E}">
        <p14:creationId xmlns:p14="http://schemas.microsoft.com/office/powerpoint/2010/main" val="243178735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653854" y="362930"/>
            <a:ext cx="8718036" cy="5614903"/>
          </a:xfrm>
          <a:prstGeom prst="rect">
            <a:avLst/>
          </a:prstGeom>
        </p:spPr>
      </p:pic>
    </p:spTree>
    <p:extLst>
      <p:ext uri="{BB962C8B-B14F-4D97-AF65-F5344CB8AC3E}">
        <p14:creationId xmlns:p14="http://schemas.microsoft.com/office/powerpoint/2010/main" val="1239850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Rectangle 5"/>
          <p:cNvSpPr/>
          <p:nvPr/>
        </p:nvSpPr>
        <p:spPr>
          <a:xfrm>
            <a:off x="2512291" y="1452893"/>
            <a:ext cx="7444509" cy="3785652"/>
          </a:xfrm>
          <a:prstGeom prst="rect">
            <a:avLst/>
          </a:prstGeom>
        </p:spPr>
        <p:txBody>
          <a:bodyPr wrap="square">
            <a:spAutoFit/>
          </a:bodyPr>
          <a:lstStyle/>
          <a:p>
            <a:r>
              <a:rPr lang="en-GB" sz="2400" dirty="0" smtClean="0"/>
              <a:t>“For a Trans woman to be called “sir” or “he” or for a Trans man to be called “miss” or “she” may seem to the outsider to be of little consequence, but to a Trans person it says “your struggles are worthless”, “you don’t deserve respect” or worse “freak”. </a:t>
            </a:r>
          </a:p>
          <a:p>
            <a:endParaRPr lang="en-GB" sz="2400" dirty="0" smtClean="0"/>
          </a:p>
          <a:p>
            <a:r>
              <a:rPr lang="en-GB" sz="2400" dirty="0" smtClean="0"/>
              <a:t>On good days we can perhaps cope, when family and friends get it wrong, perhaps even understand, but on bad days it can be the thing that breaks us; and if we are calling the police, it’s a bad day!”</a:t>
            </a:r>
            <a:endParaRPr lang="en-GB" sz="2400" dirty="0"/>
          </a:p>
        </p:txBody>
      </p:sp>
      <p:sp>
        <p:nvSpPr>
          <p:cNvPr id="7" name="TextBox 6"/>
          <p:cNvSpPr txBox="1"/>
          <p:nvPr/>
        </p:nvSpPr>
        <p:spPr>
          <a:xfrm>
            <a:off x="2040960" y="188436"/>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err="1" smtClean="0">
                <a:solidFill>
                  <a:schemeClr val="bg1"/>
                </a:solidFill>
              </a:rPr>
              <a:t>Misgendering</a:t>
            </a:r>
            <a:endParaRPr lang="en-GB" sz="3200" b="1" dirty="0">
              <a:solidFill>
                <a:schemeClr val="bg1"/>
              </a:solidFill>
            </a:endParaRPr>
          </a:p>
        </p:txBody>
      </p:sp>
      <p:pic>
        <p:nvPicPr>
          <p:cNvPr id="4" name="Picture 3">
            <a:hlinkClick r:id="rId4"/>
          </p:cNvPr>
          <p:cNvPicPr>
            <a:picLocks noChangeAspect="1"/>
          </p:cNvPicPr>
          <p:nvPr/>
        </p:nvPicPr>
        <p:blipFill>
          <a:blip r:embed="rId5"/>
          <a:stretch>
            <a:fillRect/>
          </a:stretch>
        </p:blipFill>
        <p:spPr>
          <a:xfrm>
            <a:off x="10609451" y="4469553"/>
            <a:ext cx="1106197" cy="768992"/>
          </a:xfrm>
          <a:prstGeom prst="rect">
            <a:avLst/>
          </a:prstGeom>
        </p:spPr>
      </p:pic>
    </p:spTree>
    <p:extLst>
      <p:ext uri="{BB962C8B-B14F-4D97-AF65-F5344CB8AC3E}">
        <p14:creationId xmlns:p14="http://schemas.microsoft.com/office/powerpoint/2010/main" val="696737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22270"/>
          <a:stretch/>
        </p:blipFill>
        <p:spPr>
          <a:xfrm>
            <a:off x="2178996" y="1361873"/>
            <a:ext cx="7704306" cy="4552544"/>
          </a:xfrm>
          <a:prstGeom prst="rect">
            <a:avLst/>
          </a:prstGeom>
        </p:spPr>
      </p:pic>
      <p:sp>
        <p:nvSpPr>
          <p:cNvPr id="6" name="TextBox 5"/>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Quick Quiz</a:t>
            </a:r>
            <a:endParaRPr lang="en-GB" sz="3600" b="1" dirty="0">
              <a:solidFill>
                <a:schemeClr val="bg1"/>
              </a:solidFill>
            </a:endParaRPr>
          </a:p>
        </p:txBody>
      </p:sp>
    </p:spTree>
    <p:extLst>
      <p:ext uri="{BB962C8B-B14F-4D97-AF65-F5344CB8AC3E}">
        <p14:creationId xmlns:p14="http://schemas.microsoft.com/office/powerpoint/2010/main" val="852842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613423" y="1539569"/>
            <a:ext cx="3507945" cy="3816429"/>
          </a:xfrm>
          <a:prstGeom prst="rect">
            <a:avLst/>
          </a:prstGeom>
          <a:solidFill>
            <a:srgbClr val="7030A0"/>
          </a:solidFill>
          <a:ln>
            <a:solidFill>
              <a:schemeClr val="tx1"/>
            </a:solidFill>
          </a:ln>
        </p:spPr>
        <p:txBody>
          <a:bodyPr wrap="square">
            <a:spAutoFit/>
          </a:bodyPr>
          <a:lstStyle/>
          <a:p>
            <a:r>
              <a:rPr lang="en-GB" sz="2200" b="1" dirty="0" smtClean="0">
                <a:solidFill>
                  <a:schemeClr val="bg1"/>
                </a:solidFill>
              </a:rPr>
              <a:t>63% of people think Gypsy Travellers are unsuitable to be teachers and 38% would be unhappy about a close relative marrying a Gypsy Traveller. Nearly 66% of people strongly disagree that they would have no objection to a Gypsy Traveller site being near their home. </a:t>
            </a:r>
            <a:endParaRPr lang="en-GB" sz="2200" b="1" dirty="0">
              <a:solidFill>
                <a:schemeClr val="bg1"/>
              </a:solidFill>
            </a:endParaRPr>
          </a:p>
        </p:txBody>
      </p:sp>
      <p:sp>
        <p:nvSpPr>
          <p:cNvPr id="5" name="Rectangle 4"/>
          <p:cNvSpPr/>
          <p:nvPr/>
        </p:nvSpPr>
        <p:spPr>
          <a:xfrm>
            <a:off x="4255385" y="1108517"/>
            <a:ext cx="3482163" cy="2431435"/>
          </a:xfrm>
          <a:prstGeom prst="rect">
            <a:avLst/>
          </a:prstGeom>
          <a:solidFill>
            <a:srgbClr val="FF0000"/>
          </a:solidFill>
          <a:ln>
            <a:solidFill>
              <a:schemeClr val="tx1"/>
            </a:solidFill>
          </a:ln>
        </p:spPr>
        <p:txBody>
          <a:bodyPr wrap="square">
            <a:spAutoFit/>
          </a:bodyPr>
          <a:lstStyle/>
          <a:p>
            <a:r>
              <a:rPr lang="en-GB" sz="2200" b="1" dirty="0" smtClean="0">
                <a:solidFill>
                  <a:schemeClr val="bg1"/>
                </a:solidFill>
              </a:rPr>
              <a:t>73</a:t>
            </a:r>
            <a:r>
              <a:rPr lang="en-GB" sz="2200" b="1" dirty="0">
                <a:solidFill>
                  <a:schemeClr val="bg1"/>
                </a:solidFill>
              </a:rPr>
              <a:t>% of Trans people have experienced comments, threatening behaviour, physical abuse, verbal abuse or sexual abuse while in public spaces </a:t>
            </a:r>
            <a:r>
              <a:rPr lang="en-GB" sz="2000" b="1" i="1" dirty="0" smtClean="0">
                <a:solidFill>
                  <a:schemeClr val="bg1"/>
                </a:solidFill>
              </a:rPr>
              <a:t>(</a:t>
            </a:r>
            <a:r>
              <a:rPr lang="en-GB" sz="2000" b="1" i="1" dirty="0">
                <a:solidFill>
                  <a:schemeClr val="bg1"/>
                </a:solidFill>
              </a:rPr>
              <a:t>Whittle et al. 2007</a:t>
            </a:r>
            <a:r>
              <a:rPr lang="en-GB" sz="2000" b="1" i="1" dirty="0" smtClean="0">
                <a:solidFill>
                  <a:schemeClr val="bg1"/>
                </a:solidFill>
              </a:rPr>
              <a:t>)</a:t>
            </a:r>
            <a:endParaRPr lang="en-GB" sz="2000" b="1" i="1" dirty="0">
              <a:solidFill>
                <a:schemeClr val="bg1"/>
              </a:solidFill>
            </a:endParaRPr>
          </a:p>
        </p:txBody>
      </p:sp>
      <p:sp>
        <p:nvSpPr>
          <p:cNvPr id="6" name="Rectangle 5"/>
          <p:cNvSpPr/>
          <p:nvPr/>
        </p:nvSpPr>
        <p:spPr>
          <a:xfrm>
            <a:off x="7906249" y="1534462"/>
            <a:ext cx="3482163" cy="3754874"/>
          </a:xfrm>
          <a:prstGeom prst="rect">
            <a:avLst/>
          </a:prstGeom>
          <a:solidFill>
            <a:srgbClr val="00B050"/>
          </a:solidFill>
          <a:ln>
            <a:solidFill>
              <a:schemeClr val="tx1"/>
            </a:solidFill>
          </a:ln>
        </p:spPr>
        <p:txBody>
          <a:bodyPr wrap="square">
            <a:spAutoFit/>
          </a:bodyPr>
          <a:lstStyle/>
          <a:p>
            <a:r>
              <a:rPr lang="en-GB" sz="2200" b="1" dirty="0" smtClean="0">
                <a:solidFill>
                  <a:schemeClr val="bg1"/>
                </a:solidFill>
              </a:rPr>
              <a:t>20% of LGB </a:t>
            </a:r>
            <a:r>
              <a:rPr lang="en-GB" sz="2200" b="1" dirty="0">
                <a:solidFill>
                  <a:schemeClr val="bg1"/>
                </a:solidFill>
              </a:rPr>
              <a:t>people expect to be treated worse than heterosexual people when reporting a crime if the police officer knew their sexual orientation and almost </a:t>
            </a:r>
            <a:r>
              <a:rPr lang="en-GB" sz="2200" b="1" dirty="0" smtClean="0">
                <a:solidFill>
                  <a:schemeClr val="bg1"/>
                </a:solidFill>
              </a:rPr>
              <a:t>50% </a:t>
            </a:r>
            <a:r>
              <a:rPr lang="en-GB" sz="2200" b="1" dirty="0">
                <a:solidFill>
                  <a:schemeClr val="bg1"/>
                </a:solidFill>
              </a:rPr>
              <a:t>of LGB people expect </a:t>
            </a:r>
            <a:r>
              <a:rPr lang="en-GB" sz="2200" b="1" dirty="0" smtClean="0">
                <a:solidFill>
                  <a:schemeClr val="bg1"/>
                </a:solidFill>
              </a:rPr>
              <a:t>they </a:t>
            </a:r>
            <a:r>
              <a:rPr lang="en-GB" sz="2200" b="1" dirty="0">
                <a:solidFill>
                  <a:schemeClr val="bg1"/>
                </a:solidFill>
              </a:rPr>
              <a:t>would face barriers to becoming a </a:t>
            </a:r>
            <a:r>
              <a:rPr lang="en-GB" sz="2200" b="1" dirty="0" smtClean="0">
                <a:solidFill>
                  <a:schemeClr val="bg1"/>
                </a:solidFill>
              </a:rPr>
              <a:t>PCSO </a:t>
            </a:r>
            <a:r>
              <a:rPr lang="en-GB" sz="2000" b="1" i="1" dirty="0" smtClean="0">
                <a:solidFill>
                  <a:schemeClr val="bg1"/>
                </a:solidFill>
              </a:rPr>
              <a:t>(Stonewall</a:t>
            </a:r>
            <a:r>
              <a:rPr lang="en-GB" sz="2000" b="1" i="1" dirty="0">
                <a:solidFill>
                  <a:schemeClr val="bg1"/>
                </a:solidFill>
              </a:rPr>
              <a:t>, A practical Guide for Police Forces, 2013) </a:t>
            </a:r>
          </a:p>
        </p:txBody>
      </p:sp>
      <p:sp>
        <p:nvSpPr>
          <p:cNvPr id="7" name="Rectangle 6"/>
          <p:cNvSpPr/>
          <p:nvPr/>
        </p:nvSpPr>
        <p:spPr>
          <a:xfrm>
            <a:off x="4255386" y="3827003"/>
            <a:ext cx="3482163" cy="2092881"/>
          </a:xfrm>
          <a:prstGeom prst="rect">
            <a:avLst/>
          </a:prstGeom>
          <a:solidFill>
            <a:srgbClr val="002060"/>
          </a:solidFill>
          <a:ln>
            <a:solidFill>
              <a:schemeClr val="tx1"/>
            </a:solidFill>
          </a:ln>
        </p:spPr>
        <p:txBody>
          <a:bodyPr wrap="square">
            <a:spAutoFit/>
          </a:bodyPr>
          <a:lstStyle/>
          <a:p>
            <a:r>
              <a:rPr lang="en-GB" sz="2200" b="1" dirty="0" smtClean="0">
                <a:solidFill>
                  <a:schemeClr val="bg1"/>
                </a:solidFill>
              </a:rPr>
              <a:t>Disabled </a:t>
            </a:r>
            <a:r>
              <a:rPr lang="en-GB" sz="2200" b="1" dirty="0">
                <a:solidFill>
                  <a:schemeClr val="bg1"/>
                </a:solidFill>
              </a:rPr>
              <a:t>people are around 10% more likely to have experienced a crime in the past 12 months than non-disabled people </a:t>
            </a:r>
            <a:r>
              <a:rPr lang="en-GB" sz="2000" b="1" i="1" dirty="0" smtClean="0">
                <a:solidFill>
                  <a:schemeClr val="bg1"/>
                </a:solidFill>
              </a:rPr>
              <a:t>(</a:t>
            </a:r>
            <a:r>
              <a:rPr lang="en-GB" sz="2000" b="1" i="1" dirty="0">
                <a:solidFill>
                  <a:schemeClr val="bg1"/>
                </a:solidFill>
              </a:rPr>
              <a:t>British Crime Survey)</a:t>
            </a:r>
          </a:p>
        </p:txBody>
      </p:sp>
      <p:sp>
        <p:nvSpPr>
          <p:cNvPr id="8" name="TextBox 7"/>
          <p:cNvSpPr txBox="1"/>
          <p:nvPr/>
        </p:nvSpPr>
        <p:spPr>
          <a:xfrm>
            <a:off x="284218" y="266257"/>
            <a:ext cx="1145918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Experiences of People with Protected Characteristics</a:t>
            </a:r>
            <a:endParaRPr lang="en-GB" sz="3200" b="1" dirty="0">
              <a:solidFill>
                <a:schemeClr val="bg1"/>
              </a:solidFill>
            </a:endParaRPr>
          </a:p>
        </p:txBody>
      </p:sp>
    </p:spTree>
    <p:extLst>
      <p:ext uri="{BB962C8B-B14F-4D97-AF65-F5344CB8AC3E}">
        <p14:creationId xmlns:p14="http://schemas.microsoft.com/office/powerpoint/2010/main" val="153500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4"/>
          <a:srcRect b="21050"/>
          <a:stretch/>
        </p:blipFill>
        <p:spPr>
          <a:xfrm>
            <a:off x="814647" y="682238"/>
            <a:ext cx="10366735" cy="4786334"/>
          </a:xfrm>
          <a:prstGeom prst="rect">
            <a:avLst/>
          </a:prstGeom>
        </p:spPr>
      </p:pic>
    </p:spTree>
    <p:extLst>
      <p:ext uri="{BB962C8B-B14F-4D97-AF65-F5344CB8AC3E}">
        <p14:creationId xmlns:p14="http://schemas.microsoft.com/office/powerpoint/2010/main" val="1440311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859489" y="1397097"/>
            <a:ext cx="8829964" cy="4401205"/>
          </a:xfrm>
          <a:prstGeom prst="rect">
            <a:avLst/>
          </a:prstGeom>
        </p:spPr>
        <p:txBody>
          <a:bodyPr wrap="square">
            <a:spAutoFit/>
          </a:bodyPr>
          <a:lstStyle/>
          <a:p>
            <a:r>
              <a:rPr lang="en-GB" sz="2800" b="1" dirty="0"/>
              <a:t>Public Sector organisations must have due regard to the </a:t>
            </a:r>
          </a:p>
          <a:p>
            <a:r>
              <a:rPr lang="en-GB" sz="2800" b="1" dirty="0"/>
              <a:t>need to........</a:t>
            </a:r>
          </a:p>
          <a:p>
            <a:endParaRPr lang="en-GB" sz="2800" dirty="0"/>
          </a:p>
          <a:p>
            <a:r>
              <a:rPr lang="en-GB" sz="2800" b="1" dirty="0">
                <a:solidFill>
                  <a:srgbClr val="FF0000"/>
                </a:solidFill>
              </a:rPr>
              <a:t>Eliminate discrimination, harassment and victimisation</a:t>
            </a:r>
          </a:p>
          <a:p>
            <a:endParaRPr lang="en-GB" sz="2800" dirty="0"/>
          </a:p>
          <a:p>
            <a:r>
              <a:rPr lang="en-GB" sz="2800" b="1" dirty="0">
                <a:solidFill>
                  <a:srgbClr val="002060"/>
                </a:solidFill>
              </a:rPr>
              <a:t>Advance equality of opportunity between people who share a PC and people who don’t</a:t>
            </a:r>
          </a:p>
          <a:p>
            <a:endParaRPr lang="en-GB" sz="2800" dirty="0"/>
          </a:p>
          <a:p>
            <a:r>
              <a:rPr lang="en-GB" sz="2800" b="1" dirty="0">
                <a:solidFill>
                  <a:srgbClr val="00B050"/>
                </a:solidFill>
              </a:rPr>
              <a:t>Encourage positive relations between people who share a PC and people who don’t </a:t>
            </a:r>
          </a:p>
        </p:txBody>
      </p:sp>
      <p:sp>
        <p:nvSpPr>
          <p:cNvPr id="5" name="TextBox 4"/>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Equality Act 2010: The Public Duty</a:t>
            </a:r>
            <a:endParaRPr lang="en-GB" sz="3600" b="1" dirty="0">
              <a:solidFill>
                <a:schemeClr val="bg1"/>
              </a:solidFill>
            </a:endParaRPr>
          </a:p>
        </p:txBody>
      </p:sp>
    </p:spTree>
    <p:extLst>
      <p:ext uri="{BB962C8B-B14F-4D97-AF65-F5344CB8AC3E}">
        <p14:creationId xmlns:p14="http://schemas.microsoft.com/office/powerpoint/2010/main" val="440288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5" end="5"/>
                                            </p:txEl>
                                          </p:spTgt>
                                        </p:tgtEl>
                                        <p:attrNameLst>
                                          <p:attrName>style.visibility</p:attrName>
                                        </p:attrNameLst>
                                      </p:cBhvr>
                                      <p:to>
                                        <p:strVal val="visible"/>
                                      </p:to>
                                    </p:set>
                                    <p:animEffect transition="in" filter="fade">
                                      <p:cBhvr>
                                        <p:cTn id="20" dur="500"/>
                                        <p:tgtEl>
                                          <p:spTgt spid="2">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animEffect transition="in" filter="fade">
                                      <p:cBhvr>
                                        <p:cTn id="25"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2713733" y="1169247"/>
            <a:ext cx="6937849" cy="1066892"/>
          </a:xfrm>
          <a:prstGeom prst="rect">
            <a:avLst/>
          </a:prstGeom>
        </p:spPr>
      </p:pic>
      <p:sp>
        <p:nvSpPr>
          <p:cNvPr id="4" name="Rectangle 3"/>
          <p:cNvSpPr/>
          <p:nvPr/>
        </p:nvSpPr>
        <p:spPr>
          <a:xfrm>
            <a:off x="3134658" y="1988557"/>
            <a:ext cx="6096000" cy="3785652"/>
          </a:xfrm>
          <a:prstGeom prst="rect">
            <a:avLst/>
          </a:prstGeom>
        </p:spPr>
        <p:txBody>
          <a:bodyPr>
            <a:spAutoFit/>
          </a:bodyPr>
          <a:lstStyle/>
          <a:p>
            <a:endParaRPr lang="en-GB" sz="2400" dirty="0"/>
          </a:p>
          <a:p>
            <a:r>
              <a:rPr lang="en-GB" sz="2400" dirty="0"/>
              <a:t>‘Positive Action is when an employer takes steps to help or encourage certain groups of people with different needs or who are </a:t>
            </a:r>
            <a:r>
              <a:rPr lang="en-GB" sz="2400" dirty="0">
                <a:solidFill>
                  <a:srgbClr val="FF0000"/>
                </a:solidFill>
              </a:rPr>
              <a:t>under represented or disadvantaged</a:t>
            </a:r>
            <a:r>
              <a:rPr lang="en-GB" sz="2400" dirty="0"/>
              <a:t> in some way, access work or training’ (CAB)</a:t>
            </a:r>
          </a:p>
          <a:p>
            <a:endParaRPr lang="en-GB" sz="2400" dirty="0"/>
          </a:p>
          <a:p>
            <a:r>
              <a:rPr lang="en-GB" sz="2400" dirty="0"/>
              <a:t>‘Positive action does not mean people will be employed or promoted simply because they share a particular characteristic’ (</a:t>
            </a:r>
            <a:r>
              <a:rPr lang="en-GB" sz="2400" dirty="0" err="1"/>
              <a:t>CofP</a:t>
            </a:r>
            <a:r>
              <a:rPr lang="en-GB" sz="2400" dirty="0"/>
              <a:t>)</a:t>
            </a:r>
          </a:p>
        </p:txBody>
      </p:sp>
      <p:sp>
        <p:nvSpPr>
          <p:cNvPr id="5" name="TextBox 4"/>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What is ‘Positive Action’?</a:t>
            </a:r>
            <a:endParaRPr lang="en-GB" sz="3600" b="1" dirty="0">
              <a:solidFill>
                <a:schemeClr val="bg1"/>
              </a:solidFill>
            </a:endParaRPr>
          </a:p>
        </p:txBody>
      </p:sp>
    </p:spTree>
    <p:extLst>
      <p:ext uri="{BB962C8B-B14F-4D97-AF65-F5344CB8AC3E}">
        <p14:creationId xmlns:p14="http://schemas.microsoft.com/office/powerpoint/2010/main" val="4211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863163" y="1234810"/>
            <a:ext cx="8401016" cy="3828620"/>
          </a:xfrm>
          <a:prstGeom prst="rect">
            <a:avLst/>
          </a:prstGeom>
        </p:spPr>
      </p:pic>
      <p:pic>
        <p:nvPicPr>
          <p:cNvPr id="4" name="Picture 3"/>
          <p:cNvPicPr>
            <a:picLocks noChangeAspect="1"/>
          </p:cNvPicPr>
          <p:nvPr/>
        </p:nvPicPr>
        <p:blipFill>
          <a:blip r:embed="rId5"/>
          <a:stretch>
            <a:fillRect/>
          </a:stretch>
        </p:blipFill>
        <p:spPr>
          <a:xfrm>
            <a:off x="1455992" y="5463473"/>
            <a:ext cx="9169179" cy="493819"/>
          </a:xfrm>
          <a:prstGeom prst="rect">
            <a:avLst/>
          </a:prstGeom>
        </p:spPr>
      </p:pic>
      <p:sp>
        <p:nvSpPr>
          <p:cNvPr id="5" name="TextBox 4"/>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Lega</a:t>
            </a:r>
            <a:r>
              <a:rPr lang="en-GB" sz="3600" b="1" dirty="0">
                <a:solidFill>
                  <a:schemeClr val="bg1"/>
                </a:solidFill>
              </a:rPr>
              <a:t>l</a:t>
            </a:r>
            <a:r>
              <a:rPr lang="en-GB" sz="3600" b="1" dirty="0" smtClean="0">
                <a:solidFill>
                  <a:schemeClr val="bg1"/>
                </a:solidFill>
              </a:rPr>
              <a:t> Stuff …</a:t>
            </a:r>
            <a:endParaRPr lang="en-GB" sz="3600" b="1" dirty="0">
              <a:solidFill>
                <a:schemeClr val="bg1"/>
              </a:solidFill>
            </a:endParaRPr>
          </a:p>
        </p:txBody>
      </p:sp>
    </p:spTree>
    <p:extLst>
      <p:ext uri="{BB962C8B-B14F-4D97-AF65-F5344CB8AC3E}">
        <p14:creationId xmlns:p14="http://schemas.microsoft.com/office/powerpoint/2010/main" val="29805731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953042" y="4030528"/>
            <a:ext cx="8212024" cy="1755800"/>
          </a:xfrm>
          <a:prstGeom prst="rect">
            <a:avLst/>
          </a:prstGeom>
        </p:spPr>
      </p:pic>
      <p:pic>
        <p:nvPicPr>
          <p:cNvPr id="3" name="Picture 2"/>
          <p:cNvPicPr>
            <a:picLocks noChangeAspect="1"/>
          </p:cNvPicPr>
          <p:nvPr/>
        </p:nvPicPr>
        <p:blipFill>
          <a:blip r:embed="rId5"/>
          <a:stretch>
            <a:fillRect/>
          </a:stretch>
        </p:blipFill>
        <p:spPr>
          <a:xfrm>
            <a:off x="1953042" y="694616"/>
            <a:ext cx="8212024" cy="1146147"/>
          </a:xfrm>
          <a:prstGeom prst="rect">
            <a:avLst/>
          </a:prstGeom>
        </p:spPr>
      </p:pic>
      <p:pic>
        <p:nvPicPr>
          <p:cNvPr id="4" name="Picture 3"/>
          <p:cNvPicPr>
            <a:picLocks noChangeAspect="1"/>
          </p:cNvPicPr>
          <p:nvPr/>
        </p:nvPicPr>
        <p:blipFill>
          <a:blip r:embed="rId6"/>
          <a:stretch>
            <a:fillRect/>
          </a:stretch>
        </p:blipFill>
        <p:spPr>
          <a:xfrm>
            <a:off x="1953042" y="2518798"/>
            <a:ext cx="8437595" cy="841321"/>
          </a:xfrm>
          <a:prstGeom prst="rect">
            <a:avLst/>
          </a:prstGeom>
        </p:spPr>
      </p:pic>
    </p:spTree>
    <p:extLst>
      <p:ext uri="{BB962C8B-B14F-4D97-AF65-F5344CB8AC3E}">
        <p14:creationId xmlns:p14="http://schemas.microsoft.com/office/powerpoint/2010/main" val="3330298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338081" y="545094"/>
            <a:ext cx="4066384" cy="5102794"/>
          </a:xfrm>
          <a:prstGeom prst="rect">
            <a:avLst/>
          </a:prstGeom>
          <a:ln>
            <a:solidFill>
              <a:schemeClr val="tx1"/>
            </a:solidFill>
          </a:ln>
        </p:spPr>
      </p:pic>
      <p:pic>
        <p:nvPicPr>
          <p:cNvPr id="3" name="Picture 2"/>
          <p:cNvPicPr>
            <a:picLocks noChangeAspect="1"/>
          </p:cNvPicPr>
          <p:nvPr/>
        </p:nvPicPr>
        <p:blipFill>
          <a:blip r:embed="rId5"/>
          <a:stretch>
            <a:fillRect/>
          </a:stretch>
        </p:blipFill>
        <p:spPr>
          <a:xfrm>
            <a:off x="7087207" y="545094"/>
            <a:ext cx="3042168" cy="3310415"/>
          </a:xfrm>
          <a:prstGeom prst="rect">
            <a:avLst/>
          </a:prstGeom>
          <a:ln>
            <a:solidFill>
              <a:schemeClr val="tx1"/>
            </a:solidFill>
          </a:ln>
        </p:spPr>
      </p:pic>
      <p:pic>
        <p:nvPicPr>
          <p:cNvPr id="4" name="Picture 3"/>
          <p:cNvPicPr>
            <a:picLocks noChangeAspect="1"/>
          </p:cNvPicPr>
          <p:nvPr/>
        </p:nvPicPr>
        <p:blipFill>
          <a:blip r:embed="rId6"/>
          <a:stretch>
            <a:fillRect/>
          </a:stretch>
        </p:blipFill>
        <p:spPr>
          <a:xfrm>
            <a:off x="6626919" y="4094881"/>
            <a:ext cx="3962743" cy="1402202"/>
          </a:xfrm>
          <a:prstGeom prst="rect">
            <a:avLst/>
          </a:prstGeom>
          <a:ln>
            <a:solidFill>
              <a:schemeClr val="tx1"/>
            </a:solidFill>
          </a:ln>
        </p:spPr>
      </p:pic>
    </p:spTree>
    <p:extLst>
      <p:ext uri="{BB962C8B-B14F-4D97-AF65-F5344CB8AC3E}">
        <p14:creationId xmlns:p14="http://schemas.microsoft.com/office/powerpoint/2010/main" val="392643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BEBA8EAE-BF5A-486C-A8C5-ECC9F3942E4B}">
                <a14:imgProps xmlns:a14="http://schemas.microsoft.com/office/drawing/2010/main">
                  <a14:imgLayer r:embed="rId5">
                    <a14:imgEffect>
                      <a14:colorTemperature colorTemp="3960"/>
                    </a14:imgEffect>
                    <a14:imgEffect>
                      <a14:saturation sat="43000"/>
                    </a14:imgEffect>
                  </a14:imgLayer>
                </a14:imgProps>
              </a:ext>
            </a:extLst>
          </a:blip>
          <a:stretch>
            <a:fillRect/>
          </a:stretch>
        </p:blipFill>
        <p:spPr>
          <a:xfrm>
            <a:off x="2099725" y="1070896"/>
            <a:ext cx="7992549" cy="4804609"/>
          </a:xfrm>
          <a:prstGeom prst="rect">
            <a:avLst/>
          </a:prstGeom>
        </p:spPr>
      </p:pic>
      <p:sp>
        <p:nvSpPr>
          <p:cNvPr id="5" name="Rectangle 4"/>
          <p:cNvSpPr/>
          <p:nvPr/>
        </p:nvSpPr>
        <p:spPr>
          <a:xfrm>
            <a:off x="2255367" y="1070896"/>
            <a:ext cx="7992549" cy="4524315"/>
          </a:xfrm>
          <a:prstGeom prst="rect">
            <a:avLst/>
          </a:prstGeom>
        </p:spPr>
        <p:txBody>
          <a:bodyPr wrap="square">
            <a:spAutoFit/>
          </a:bodyPr>
          <a:lstStyle/>
          <a:p>
            <a:r>
              <a:rPr lang="en-GB" sz="2400" b="1" dirty="0"/>
              <a:t>A young boy and his father are on their way home from football practice when a distracted driver crosses the centre line and hits them head on. The father dies at the scene of this horrible car accident, but the boy is still alive when the emergency medical technicians arrive.</a:t>
            </a:r>
          </a:p>
          <a:p>
            <a:endParaRPr lang="en-GB" sz="2400" b="1" dirty="0"/>
          </a:p>
          <a:p>
            <a:r>
              <a:rPr lang="en-GB" sz="2400" b="1" dirty="0"/>
              <a:t>The boy is transported to the hospital in an ambulance and he is taken immediately into surgery. But the surgeon steps out of the operating room and says, "Call </a:t>
            </a:r>
            <a:r>
              <a:rPr lang="en-GB" sz="2400" b="1" dirty="0" err="1"/>
              <a:t>Dr.</a:t>
            </a:r>
            <a:r>
              <a:rPr lang="en-GB" sz="2400" b="1" dirty="0"/>
              <a:t> Baker to the operating room. I can't operate on this boy - he is my son!”</a:t>
            </a:r>
          </a:p>
          <a:p>
            <a:pPr algn="ctr"/>
            <a:endParaRPr lang="en-GB" sz="2400" b="1" dirty="0"/>
          </a:p>
          <a:p>
            <a:pPr algn="ctr"/>
            <a:r>
              <a:rPr lang="en-GB" sz="2400" b="1" dirty="0"/>
              <a:t>Who is the surgeon?</a:t>
            </a:r>
          </a:p>
        </p:txBody>
      </p:sp>
      <p:sp>
        <p:nvSpPr>
          <p:cNvPr id="6" name="TextBox 5"/>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A Riddle …</a:t>
            </a:r>
            <a:endParaRPr lang="en-GB" sz="3600" b="1" dirty="0">
              <a:solidFill>
                <a:schemeClr val="bg1"/>
              </a:solidFill>
            </a:endParaRPr>
          </a:p>
        </p:txBody>
      </p:sp>
    </p:spTree>
    <p:extLst>
      <p:ext uri="{BB962C8B-B14F-4D97-AF65-F5344CB8AC3E}">
        <p14:creationId xmlns:p14="http://schemas.microsoft.com/office/powerpoint/2010/main" val="960877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6588964" y="1005463"/>
            <a:ext cx="4651219" cy="4783451"/>
          </a:xfrm>
          <a:prstGeom prst="rect">
            <a:avLst/>
          </a:prstGeom>
        </p:spPr>
      </p:pic>
      <p:sp>
        <p:nvSpPr>
          <p:cNvPr id="2" name="Rectangle 1"/>
          <p:cNvSpPr/>
          <p:nvPr/>
        </p:nvSpPr>
        <p:spPr>
          <a:xfrm>
            <a:off x="1383628" y="1462780"/>
            <a:ext cx="5205336" cy="1200329"/>
          </a:xfrm>
          <a:prstGeom prst="rect">
            <a:avLst/>
          </a:prstGeom>
        </p:spPr>
        <p:txBody>
          <a:bodyPr wrap="square">
            <a:spAutoFit/>
          </a:bodyPr>
          <a:lstStyle/>
          <a:p>
            <a:r>
              <a:rPr lang="en-GB" sz="2400" b="1" dirty="0" smtClean="0"/>
              <a:t>The </a:t>
            </a:r>
            <a:r>
              <a:rPr lang="en-GB" sz="2400" b="1" dirty="0"/>
              <a:t>process </a:t>
            </a:r>
            <a:r>
              <a:rPr lang="en-GB" sz="2400" dirty="0"/>
              <a:t>by which associations are made without being consciously aware of the process….. </a:t>
            </a:r>
          </a:p>
        </p:txBody>
      </p:sp>
      <p:sp>
        <p:nvSpPr>
          <p:cNvPr id="4" name="TextBox 3"/>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Unconscious Bias: What is it?</a:t>
            </a:r>
            <a:endParaRPr lang="en-GB" sz="3600" b="1" dirty="0">
              <a:solidFill>
                <a:schemeClr val="bg1"/>
              </a:solidFill>
            </a:endParaRPr>
          </a:p>
        </p:txBody>
      </p:sp>
      <p:sp>
        <p:nvSpPr>
          <p:cNvPr id="6" name="Rectangle 5"/>
          <p:cNvSpPr/>
          <p:nvPr/>
        </p:nvSpPr>
        <p:spPr>
          <a:xfrm>
            <a:off x="1383628" y="3111258"/>
            <a:ext cx="5205336" cy="2677656"/>
          </a:xfrm>
          <a:prstGeom prst="rect">
            <a:avLst/>
          </a:prstGeom>
        </p:spPr>
        <p:txBody>
          <a:bodyPr wrap="square">
            <a:spAutoFit/>
          </a:bodyPr>
          <a:lstStyle/>
          <a:p>
            <a:r>
              <a:rPr lang="en-GB" sz="2400" b="1" dirty="0" smtClean="0">
                <a:solidFill>
                  <a:srgbClr val="000000"/>
                </a:solidFill>
              </a:rPr>
              <a:t>Unconscious bias </a:t>
            </a:r>
            <a:r>
              <a:rPr lang="en-GB" sz="2400" dirty="0" smtClean="0">
                <a:solidFill>
                  <a:srgbClr val="000000"/>
                </a:solidFill>
              </a:rPr>
              <a:t>happens </a:t>
            </a:r>
            <a:r>
              <a:rPr lang="en-GB" sz="2400" dirty="0">
                <a:solidFill>
                  <a:srgbClr val="000000"/>
                </a:solidFill>
              </a:rPr>
              <a:t>automatically, is outside of our control and is triggered by our brain making quick judgments and assessments of people and situations, influenced by our background, cultural environment and personal </a:t>
            </a:r>
            <a:r>
              <a:rPr lang="en-GB" sz="2400" dirty="0" smtClean="0">
                <a:solidFill>
                  <a:srgbClr val="000000"/>
                </a:solidFill>
              </a:rPr>
              <a:t>experiences.</a:t>
            </a:r>
            <a:endParaRPr lang="en-GB" sz="2400" dirty="0"/>
          </a:p>
        </p:txBody>
      </p:sp>
    </p:spTree>
    <p:extLst>
      <p:ext uri="{BB962C8B-B14F-4D97-AF65-F5344CB8AC3E}">
        <p14:creationId xmlns:p14="http://schemas.microsoft.com/office/powerpoint/2010/main" val="3959843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898540" y="3970909"/>
            <a:ext cx="8394920" cy="1853345"/>
          </a:xfrm>
          <a:prstGeom prst="rect">
            <a:avLst/>
          </a:prstGeom>
        </p:spPr>
      </p:pic>
      <p:pic>
        <p:nvPicPr>
          <p:cNvPr id="3" name="Picture 2"/>
          <p:cNvPicPr>
            <a:picLocks noChangeAspect="1"/>
          </p:cNvPicPr>
          <p:nvPr/>
        </p:nvPicPr>
        <p:blipFill>
          <a:blip r:embed="rId5"/>
          <a:stretch>
            <a:fillRect/>
          </a:stretch>
        </p:blipFill>
        <p:spPr>
          <a:xfrm>
            <a:off x="8382522" y="1652674"/>
            <a:ext cx="2871465" cy="1871634"/>
          </a:xfrm>
          <a:prstGeom prst="rect">
            <a:avLst/>
          </a:prstGeom>
        </p:spPr>
      </p:pic>
      <p:pic>
        <p:nvPicPr>
          <p:cNvPr id="4" name="Picture 3"/>
          <p:cNvPicPr>
            <a:picLocks noChangeAspect="1"/>
          </p:cNvPicPr>
          <p:nvPr/>
        </p:nvPicPr>
        <p:blipFill>
          <a:blip r:embed="rId6"/>
          <a:stretch>
            <a:fillRect/>
          </a:stretch>
        </p:blipFill>
        <p:spPr>
          <a:xfrm>
            <a:off x="896400" y="2771237"/>
            <a:ext cx="5218628" cy="890093"/>
          </a:xfrm>
          <a:prstGeom prst="rect">
            <a:avLst/>
          </a:prstGeom>
        </p:spPr>
      </p:pic>
      <p:pic>
        <p:nvPicPr>
          <p:cNvPr id="5" name="Picture 4"/>
          <p:cNvPicPr>
            <a:picLocks noChangeAspect="1"/>
          </p:cNvPicPr>
          <p:nvPr/>
        </p:nvPicPr>
        <p:blipFill>
          <a:blip r:embed="rId7"/>
          <a:stretch>
            <a:fillRect/>
          </a:stretch>
        </p:blipFill>
        <p:spPr>
          <a:xfrm>
            <a:off x="896400" y="1618241"/>
            <a:ext cx="7230483" cy="890093"/>
          </a:xfrm>
          <a:prstGeom prst="rect">
            <a:avLst/>
          </a:prstGeom>
        </p:spPr>
      </p:pic>
      <p:sp>
        <p:nvSpPr>
          <p:cNvPr id="7" name="TextBox 6"/>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What Causes Unconscious Bias?</a:t>
            </a:r>
            <a:endParaRPr lang="en-GB" sz="3600" b="1" dirty="0">
              <a:solidFill>
                <a:schemeClr val="bg1"/>
              </a:solidFill>
            </a:endParaRPr>
          </a:p>
        </p:txBody>
      </p:sp>
    </p:spTree>
    <p:extLst>
      <p:ext uri="{BB962C8B-B14F-4D97-AF65-F5344CB8AC3E}">
        <p14:creationId xmlns:p14="http://schemas.microsoft.com/office/powerpoint/2010/main" val="11926060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8268376" y="1597345"/>
            <a:ext cx="2658060" cy="3290932"/>
          </a:xfrm>
          <a:prstGeom prst="rect">
            <a:avLst/>
          </a:prstGeom>
        </p:spPr>
      </p:pic>
      <p:sp>
        <p:nvSpPr>
          <p:cNvPr id="5" name="Rectangle 4"/>
          <p:cNvSpPr/>
          <p:nvPr/>
        </p:nvSpPr>
        <p:spPr>
          <a:xfrm>
            <a:off x="1366982" y="2605714"/>
            <a:ext cx="6096000" cy="1274195"/>
          </a:xfrm>
          <a:prstGeom prst="rect">
            <a:avLst/>
          </a:prstGeom>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solidFill>
                  <a:srgbClr val="002060"/>
                </a:solidFill>
                <a:effectLst/>
                <a:uLnTx/>
                <a:uFillTx/>
              </a:rPr>
              <a:t>Confirmation Bias </a:t>
            </a:r>
            <a:endParaRPr kumimoji="0" lang="en-GB" sz="24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Seeing and hearing what we expect to and ignoring the evidence to the contrary</a:t>
            </a:r>
          </a:p>
        </p:txBody>
      </p:sp>
      <p:sp>
        <p:nvSpPr>
          <p:cNvPr id="7" name="Rectangle 6"/>
          <p:cNvSpPr/>
          <p:nvPr/>
        </p:nvSpPr>
        <p:spPr>
          <a:xfrm>
            <a:off x="1366982" y="4145604"/>
            <a:ext cx="6096000" cy="1643527"/>
          </a:xfrm>
          <a:prstGeom prst="rect">
            <a:avLst/>
          </a:prstGeom>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solidFill>
                  <a:srgbClr val="002060"/>
                </a:solidFill>
                <a:effectLst/>
                <a:uLnTx/>
                <a:uFillTx/>
              </a:rPr>
              <a:t>Source Bias </a:t>
            </a: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Placing more value on information that has come from a source we trust and not testing information rigorously </a:t>
            </a:r>
          </a:p>
        </p:txBody>
      </p:sp>
      <p:sp>
        <p:nvSpPr>
          <p:cNvPr id="8" name="Rectangle 7"/>
          <p:cNvSpPr/>
          <p:nvPr/>
        </p:nvSpPr>
        <p:spPr>
          <a:xfrm>
            <a:off x="1366982" y="1065825"/>
            <a:ext cx="6096000" cy="1274195"/>
          </a:xfrm>
          <a:prstGeom prst="rect">
            <a:avLst/>
          </a:prstGeom>
        </p:spPr>
        <p:txBody>
          <a:bodyPr>
            <a:spAutoFit/>
          </a:bodyPr>
          <a:lstStyle/>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1" i="0" u="none" strike="noStrike" kern="0" cap="none" spc="0" normalizeH="0" baseline="0" noProof="0" dirty="0">
                <a:ln>
                  <a:noFill/>
                </a:ln>
                <a:solidFill>
                  <a:srgbClr val="002060"/>
                </a:solidFill>
                <a:effectLst/>
                <a:uLnTx/>
                <a:uFillTx/>
              </a:rPr>
              <a:t>Affinity Bias </a:t>
            </a:r>
            <a:endParaRPr kumimoji="0" lang="en-GB" sz="2400" b="0" i="0" u="none" strike="noStrike" kern="0" cap="none" spc="0" normalizeH="0" baseline="0" noProof="0" dirty="0">
              <a:ln>
                <a:noFill/>
              </a:ln>
              <a:solidFill>
                <a:srgbClr val="002060"/>
              </a:solidFill>
              <a:effectLst/>
              <a:uLnTx/>
              <a:uFillTx/>
            </a:endParaRPr>
          </a:p>
          <a:p>
            <a:pPr marL="0" marR="0" lvl="0" indent="0" defTabSz="914400" eaLnBrk="1" fontAlgn="auto" latinLnBrk="0" hangingPunct="1">
              <a:lnSpc>
                <a:spcPct val="100000"/>
              </a:lnSpc>
              <a:spcBef>
                <a:spcPct val="20000"/>
              </a:spcBef>
              <a:spcAft>
                <a:spcPts val="0"/>
              </a:spcAft>
              <a:buClr>
                <a:srgbClr val="1E047F"/>
              </a:buClr>
              <a:buSzPct val="85000"/>
              <a:buFontTx/>
              <a:buNone/>
              <a:tabLst/>
              <a:defRPr/>
            </a:pPr>
            <a:r>
              <a:rPr kumimoji="0" lang="en-GB" sz="2400" b="0" i="0" u="none" strike="noStrike" kern="0" cap="none" spc="0" normalizeH="0" baseline="0" noProof="0" dirty="0">
                <a:ln>
                  <a:noFill/>
                </a:ln>
                <a:solidFill>
                  <a:sysClr val="windowText" lastClr="000000"/>
                </a:solidFill>
                <a:effectLst/>
                <a:uLnTx/>
                <a:uFillTx/>
              </a:rPr>
              <a:t>Preferring people who are similar to us (career, gender, accent, sexual </a:t>
            </a:r>
            <a:r>
              <a:rPr kumimoji="0" lang="en-GB" sz="2400" b="0" i="0" u="none" strike="noStrike" kern="0" cap="none" spc="0" normalizeH="0" baseline="0" noProof="0" dirty="0" smtClean="0">
                <a:ln>
                  <a:noFill/>
                </a:ln>
                <a:solidFill>
                  <a:sysClr val="windowText" lastClr="000000"/>
                </a:solidFill>
                <a:effectLst/>
                <a:uLnTx/>
                <a:uFillTx/>
              </a:rPr>
              <a:t>orientation</a:t>
            </a:r>
            <a:endParaRPr kumimoji="0" lang="en-GB" sz="2400" b="0" i="0" u="none" strike="noStrike" kern="0" cap="none" spc="0" normalizeH="0" baseline="0" noProof="0" dirty="0">
              <a:ln>
                <a:noFill/>
              </a:ln>
              <a:solidFill>
                <a:sysClr val="windowText" lastClr="000000"/>
              </a:solidFill>
              <a:effectLst/>
              <a:uLnTx/>
              <a:uFillTx/>
            </a:endParaRPr>
          </a:p>
        </p:txBody>
      </p:sp>
      <p:sp>
        <p:nvSpPr>
          <p:cNvPr id="9" name="TextBox 8"/>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Types of Bias</a:t>
            </a:r>
            <a:endParaRPr lang="en-GB" sz="3600" b="1" dirty="0">
              <a:solidFill>
                <a:schemeClr val="bg1"/>
              </a:solidFill>
            </a:endParaRPr>
          </a:p>
        </p:txBody>
      </p:sp>
    </p:spTree>
    <p:extLst>
      <p:ext uri="{BB962C8B-B14F-4D97-AF65-F5344CB8AC3E}">
        <p14:creationId xmlns:p14="http://schemas.microsoft.com/office/powerpoint/2010/main" val="4083432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922757" y="1031131"/>
            <a:ext cx="6346486" cy="5040713"/>
          </a:xfrm>
          <a:prstGeom prst="rect">
            <a:avLst/>
          </a:prstGeom>
        </p:spPr>
      </p:pic>
      <p:pic>
        <p:nvPicPr>
          <p:cNvPr id="6" name="Picture 5"/>
          <p:cNvPicPr>
            <a:picLocks noChangeAspect="1"/>
          </p:cNvPicPr>
          <p:nvPr/>
        </p:nvPicPr>
        <p:blipFill>
          <a:blip r:embed="rId4"/>
          <a:stretch>
            <a:fillRect/>
          </a:stretch>
        </p:blipFill>
        <p:spPr>
          <a:xfrm>
            <a:off x="2587448" y="1328746"/>
            <a:ext cx="7017104" cy="4200508"/>
          </a:xfrm>
          <a:prstGeom prst="rect">
            <a:avLst/>
          </a:prstGeom>
        </p:spPr>
      </p:pic>
      <p:pic>
        <p:nvPicPr>
          <p:cNvPr id="12" name="Picture 11"/>
          <p:cNvPicPr>
            <a:picLocks noChangeAspect="1"/>
          </p:cNvPicPr>
          <p:nvPr/>
        </p:nvPicPr>
        <p:blipFill>
          <a:blip r:embed="rId5"/>
          <a:stretch>
            <a:fillRect/>
          </a:stretch>
        </p:blipFill>
        <p:spPr>
          <a:xfrm>
            <a:off x="3287949" y="1724242"/>
            <a:ext cx="5417365" cy="3212870"/>
          </a:xfrm>
          <a:prstGeom prst="rect">
            <a:avLst/>
          </a:prstGeom>
        </p:spPr>
      </p:pic>
      <p:sp>
        <p:nvSpPr>
          <p:cNvPr id="13" name="Rectangle 12"/>
          <p:cNvSpPr/>
          <p:nvPr/>
        </p:nvSpPr>
        <p:spPr>
          <a:xfrm>
            <a:off x="3486686" y="2389379"/>
            <a:ext cx="5218628" cy="1384995"/>
          </a:xfrm>
          <a:prstGeom prst="rect">
            <a:avLst/>
          </a:prstGeom>
        </p:spPr>
        <p:txBody>
          <a:bodyPr wrap="square">
            <a:spAutoFit/>
          </a:bodyPr>
          <a:lstStyle/>
          <a:p>
            <a:pPr algn="ctr"/>
            <a:r>
              <a:rPr lang="en-GB" sz="2800" dirty="0">
                <a:solidFill>
                  <a:srgbClr val="C00000"/>
                </a:solidFill>
              </a:rPr>
              <a:t>Attractive people earn 3%-4</a:t>
            </a:r>
            <a:r>
              <a:rPr lang="en-GB" sz="2800" dirty="0" smtClean="0">
                <a:solidFill>
                  <a:srgbClr val="C00000"/>
                </a:solidFill>
              </a:rPr>
              <a:t>%             more than </a:t>
            </a:r>
            <a:r>
              <a:rPr lang="en-GB" sz="2800" dirty="0">
                <a:solidFill>
                  <a:srgbClr val="C00000"/>
                </a:solidFill>
              </a:rPr>
              <a:t>people </a:t>
            </a:r>
            <a:endParaRPr lang="en-GB" sz="2800" dirty="0" smtClean="0">
              <a:solidFill>
                <a:srgbClr val="C00000"/>
              </a:solidFill>
            </a:endParaRPr>
          </a:p>
          <a:p>
            <a:pPr algn="ctr"/>
            <a:r>
              <a:rPr lang="en-GB" sz="2800" dirty="0" smtClean="0">
                <a:solidFill>
                  <a:srgbClr val="C00000"/>
                </a:solidFill>
              </a:rPr>
              <a:t>with </a:t>
            </a:r>
            <a:r>
              <a:rPr lang="en-GB" sz="2800" dirty="0">
                <a:solidFill>
                  <a:srgbClr val="C00000"/>
                </a:solidFill>
              </a:rPr>
              <a:t>below average looks</a:t>
            </a:r>
          </a:p>
        </p:txBody>
      </p:sp>
      <p:sp>
        <p:nvSpPr>
          <p:cNvPr id="7" name="TextBox 6"/>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Impacts of Unconscious Bias</a:t>
            </a:r>
            <a:endParaRPr lang="en-GB" sz="3600" b="1" dirty="0">
              <a:solidFill>
                <a:schemeClr val="bg1"/>
              </a:solidFill>
            </a:endParaRPr>
          </a:p>
        </p:txBody>
      </p:sp>
    </p:spTree>
    <p:extLst>
      <p:ext uri="{BB962C8B-B14F-4D97-AF65-F5344CB8AC3E}">
        <p14:creationId xmlns:p14="http://schemas.microsoft.com/office/powerpoint/2010/main" val="103757943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stretch>
            <a:fillRect/>
          </a:stretch>
        </p:blipFill>
        <p:spPr>
          <a:xfrm>
            <a:off x="2217142" y="1177507"/>
            <a:ext cx="7541406" cy="1682642"/>
          </a:xfrm>
          <a:prstGeom prst="rect">
            <a:avLst/>
          </a:prstGeom>
        </p:spPr>
      </p:pic>
      <p:pic>
        <p:nvPicPr>
          <p:cNvPr id="5" name="Picture 4"/>
          <p:cNvPicPr>
            <a:picLocks noChangeAspect="1"/>
          </p:cNvPicPr>
          <p:nvPr/>
        </p:nvPicPr>
        <p:blipFill>
          <a:blip r:embed="rId5"/>
          <a:stretch>
            <a:fillRect/>
          </a:stretch>
        </p:blipFill>
        <p:spPr>
          <a:xfrm>
            <a:off x="2217142" y="3206190"/>
            <a:ext cx="3907875" cy="2530059"/>
          </a:xfrm>
          <a:prstGeom prst="rect">
            <a:avLst/>
          </a:prstGeom>
        </p:spPr>
      </p:pic>
      <p:pic>
        <p:nvPicPr>
          <p:cNvPr id="6" name="Picture 5"/>
          <p:cNvPicPr>
            <a:picLocks noChangeAspect="1"/>
          </p:cNvPicPr>
          <p:nvPr/>
        </p:nvPicPr>
        <p:blipFill>
          <a:blip r:embed="rId6"/>
          <a:stretch>
            <a:fillRect/>
          </a:stretch>
        </p:blipFill>
        <p:spPr>
          <a:xfrm>
            <a:off x="6707232" y="3206190"/>
            <a:ext cx="3182388" cy="2530059"/>
          </a:xfrm>
          <a:prstGeom prst="rect">
            <a:avLst/>
          </a:prstGeom>
        </p:spPr>
      </p:pic>
      <p:pic>
        <p:nvPicPr>
          <p:cNvPr id="7" name="Picture 6"/>
          <p:cNvPicPr>
            <a:picLocks noChangeAspect="1"/>
          </p:cNvPicPr>
          <p:nvPr/>
        </p:nvPicPr>
        <p:blipFill>
          <a:blip r:embed="rId7"/>
          <a:stretch>
            <a:fillRect/>
          </a:stretch>
        </p:blipFill>
        <p:spPr>
          <a:xfrm>
            <a:off x="7002913" y="3875469"/>
            <a:ext cx="2591025" cy="1743607"/>
          </a:xfrm>
          <a:prstGeom prst="rect">
            <a:avLst/>
          </a:prstGeom>
        </p:spPr>
      </p:pic>
      <p:pic>
        <p:nvPicPr>
          <p:cNvPr id="8" name="Picture 7"/>
          <p:cNvPicPr>
            <a:picLocks noChangeAspect="1"/>
          </p:cNvPicPr>
          <p:nvPr/>
        </p:nvPicPr>
        <p:blipFill>
          <a:blip r:embed="rId8"/>
          <a:stretch>
            <a:fillRect/>
          </a:stretch>
        </p:blipFill>
        <p:spPr>
          <a:xfrm>
            <a:off x="7393088" y="3282518"/>
            <a:ext cx="3078747" cy="493819"/>
          </a:xfrm>
          <a:prstGeom prst="rect">
            <a:avLst/>
          </a:prstGeom>
        </p:spPr>
      </p:pic>
      <p:pic>
        <p:nvPicPr>
          <p:cNvPr id="2" name="Picture 1">
            <a:hlinkClick r:id="rId9"/>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818729" y="4711318"/>
            <a:ext cx="907758" cy="907758"/>
          </a:xfrm>
          <a:prstGeom prst="rect">
            <a:avLst/>
          </a:prstGeom>
        </p:spPr>
      </p:pic>
      <p:sp>
        <p:nvSpPr>
          <p:cNvPr id="9" name="TextBox 8"/>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Local Examples</a:t>
            </a:r>
            <a:endParaRPr lang="en-GB" sz="3600" b="1" dirty="0">
              <a:solidFill>
                <a:schemeClr val="bg1"/>
              </a:solidFill>
            </a:endParaRPr>
          </a:p>
        </p:txBody>
      </p:sp>
    </p:spTree>
    <p:extLst>
      <p:ext uri="{BB962C8B-B14F-4D97-AF65-F5344CB8AC3E}">
        <p14:creationId xmlns:p14="http://schemas.microsoft.com/office/powerpoint/2010/main" val="3726530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766916" y="1139041"/>
            <a:ext cx="10706925" cy="4832092"/>
          </a:xfrm>
          <a:prstGeom prst="rect">
            <a:avLst/>
          </a:prstGeom>
        </p:spPr>
        <p:txBody>
          <a:bodyPr wrap="square">
            <a:spAutoFit/>
          </a:bodyPr>
          <a:lstStyle/>
          <a:p>
            <a:r>
              <a:rPr lang="en-GB" sz="2400" b="1" dirty="0">
                <a:solidFill>
                  <a:srgbClr val="002060"/>
                </a:solidFill>
              </a:rPr>
              <a:t>Hate </a:t>
            </a:r>
            <a:r>
              <a:rPr lang="en-GB" sz="2400" b="1" dirty="0" smtClean="0">
                <a:solidFill>
                  <a:srgbClr val="002060"/>
                </a:solidFill>
              </a:rPr>
              <a:t>incident: </a:t>
            </a:r>
            <a:endParaRPr lang="en-GB" sz="2400" b="1" dirty="0">
              <a:solidFill>
                <a:srgbClr val="002060"/>
              </a:solidFill>
            </a:endParaRPr>
          </a:p>
          <a:p>
            <a:r>
              <a:rPr lang="en-GB" sz="2400" dirty="0"/>
              <a:t>‘Any non-crime incident which is perceived by the victim or any other person to be motivated by hostility or prejudice based on actual or perceived disability, race, religion and belief, sexual orientation and transgender’</a:t>
            </a:r>
          </a:p>
          <a:p>
            <a:endParaRPr lang="en-GB" sz="2400" dirty="0"/>
          </a:p>
          <a:p>
            <a:r>
              <a:rPr lang="en-GB" sz="2400" b="1" dirty="0">
                <a:solidFill>
                  <a:srgbClr val="002060"/>
                </a:solidFill>
              </a:rPr>
              <a:t>Hate </a:t>
            </a:r>
            <a:r>
              <a:rPr lang="en-GB" sz="2400" b="1" dirty="0" smtClean="0">
                <a:solidFill>
                  <a:srgbClr val="002060"/>
                </a:solidFill>
              </a:rPr>
              <a:t>crime:</a:t>
            </a:r>
            <a:endParaRPr lang="en-GB" sz="2400" b="1" dirty="0">
              <a:solidFill>
                <a:srgbClr val="002060"/>
              </a:solidFill>
            </a:endParaRPr>
          </a:p>
          <a:p>
            <a:r>
              <a:rPr lang="en-GB" sz="2400" dirty="0"/>
              <a:t>‘A criminal offence which is perceived, by the victim or any other person to be motivated by a hostility or prejudice based on a person’s actual or perceived disability, race, religion and belief, sexual orientation and transgender’</a:t>
            </a:r>
          </a:p>
          <a:p>
            <a:r>
              <a:rPr lang="en-GB" sz="2400" dirty="0"/>
              <a:t>Agreed by Home Office and National Police Chiefs Council</a:t>
            </a:r>
          </a:p>
          <a:p>
            <a:endParaRPr lang="en-GB" sz="2400" dirty="0"/>
          </a:p>
          <a:p>
            <a:pPr algn="ctr"/>
            <a:r>
              <a:rPr lang="en-GB" sz="3200" dirty="0">
                <a:solidFill>
                  <a:srgbClr val="FF0000"/>
                </a:solidFill>
              </a:rPr>
              <a:t>What could suggest hate motivation?</a:t>
            </a:r>
          </a:p>
        </p:txBody>
      </p:sp>
      <p:sp>
        <p:nvSpPr>
          <p:cNvPr id="5" name="TextBox 4"/>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Definitions ….</a:t>
            </a:r>
            <a:endParaRPr lang="en-GB" sz="3600" b="1" dirty="0">
              <a:solidFill>
                <a:schemeClr val="bg1"/>
              </a:solidFill>
            </a:endParaRPr>
          </a:p>
        </p:txBody>
      </p:sp>
    </p:spTree>
    <p:extLst>
      <p:ext uri="{BB962C8B-B14F-4D97-AF65-F5344CB8AC3E}">
        <p14:creationId xmlns:p14="http://schemas.microsoft.com/office/powerpoint/2010/main" val="1482556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500"/>
                                        <p:tgtEl>
                                          <p:spTgt spid="4">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4" end="4"/>
                                            </p:txEl>
                                          </p:spTgt>
                                        </p:tgtEl>
                                        <p:attrNameLst>
                                          <p:attrName>style.visibility</p:attrName>
                                        </p:attrNameLst>
                                      </p:cBhvr>
                                      <p:to>
                                        <p:strVal val="visible"/>
                                      </p:to>
                                    </p:set>
                                    <p:animEffect transition="in" filter="fade">
                                      <p:cBhvr>
                                        <p:cTn id="18" dur="500"/>
                                        <p:tgtEl>
                                          <p:spTgt spid="4">
                                            <p:txEl>
                                              <p:pRg st="4" end="4"/>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Effect transition="in" filter="fade">
                                      <p:cBhvr>
                                        <p:cTn id="21" dur="500"/>
                                        <p:tgtEl>
                                          <p:spTgt spid="4">
                                            <p:txEl>
                                              <p:pRg st="5" end="5"/>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7" end="7"/>
                                            </p:txEl>
                                          </p:spTgt>
                                        </p:tgtEl>
                                        <p:attrNameLst>
                                          <p:attrName>style.visibility</p:attrName>
                                        </p:attrNameLst>
                                      </p:cBhvr>
                                      <p:to>
                                        <p:strVal val="visible"/>
                                      </p:to>
                                    </p:set>
                                    <p:animEffect transition="in" filter="fade">
                                      <p:cBhvr>
                                        <p:cTn id="26"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1111045" y="1106405"/>
            <a:ext cx="2310584" cy="1940440"/>
          </a:xfrm>
          <a:prstGeom prst="rect">
            <a:avLst/>
          </a:prstGeom>
        </p:spPr>
      </p:pic>
      <p:pic>
        <p:nvPicPr>
          <p:cNvPr id="4" name="Picture 3"/>
          <p:cNvPicPr>
            <a:picLocks noChangeAspect="1"/>
          </p:cNvPicPr>
          <p:nvPr/>
        </p:nvPicPr>
        <p:blipFill>
          <a:blip r:embed="rId5"/>
          <a:stretch>
            <a:fillRect/>
          </a:stretch>
        </p:blipFill>
        <p:spPr>
          <a:xfrm>
            <a:off x="4584291" y="1155058"/>
            <a:ext cx="2371550" cy="1902588"/>
          </a:xfrm>
          <a:prstGeom prst="rect">
            <a:avLst/>
          </a:prstGeom>
        </p:spPr>
      </p:pic>
      <p:pic>
        <p:nvPicPr>
          <p:cNvPr id="5" name="Picture 4"/>
          <p:cNvPicPr>
            <a:picLocks noChangeAspect="1"/>
          </p:cNvPicPr>
          <p:nvPr/>
        </p:nvPicPr>
        <p:blipFill>
          <a:blip r:embed="rId6"/>
          <a:stretch>
            <a:fillRect/>
          </a:stretch>
        </p:blipFill>
        <p:spPr>
          <a:xfrm>
            <a:off x="8292924" y="1125331"/>
            <a:ext cx="2670148" cy="1962043"/>
          </a:xfrm>
          <a:prstGeom prst="rect">
            <a:avLst/>
          </a:prstGeom>
        </p:spPr>
      </p:pic>
      <p:sp>
        <p:nvSpPr>
          <p:cNvPr id="6" name="Rectangle 5"/>
          <p:cNvSpPr/>
          <p:nvPr/>
        </p:nvSpPr>
        <p:spPr>
          <a:xfrm>
            <a:off x="1111044" y="3163133"/>
            <a:ext cx="2830377" cy="2554545"/>
          </a:xfrm>
          <a:prstGeom prst="rect">
            <a:avLst/>
          </a:prstGeom>
        </p:spPr>
        <p:txBody>
          <a:bodyPr wrap="square">
            <a:spAutoFit/>
          </a:bodyPr>
          <a:lstStyle/>
          <a:p>
            <a:pPr>
              <a:spcBef>
                <a:spcPct val="0"/>
              </a:spcBef>
            </a:pPr>
            <a:r>
              <a:rPr lang="en-GB" altLang="en-US" sz="2000" b="1" dirty="0">
                <a:solidFill>
                  <a:srgbClr val="002060"/>
                </a:solidFill>
              </a:rPr>
              <a:t>Stephen Lawrence </a:t>
            </a:r>
            <a:r>
              <a:rPr lang="en-GB" altLang="en-US" sz="2000" dirty="0">
                <a:solidFill>
                  <a:srgbClr val="002060"/>
                </a:solidFill>
              </a:rPr>
              <a:t>– stabbed and killed in a racist attack in south east London whilst waiting for a bus in 1993. In January 2012 Gary Dobson and David Norris were found guilty of his murder. </a:t>
            </a:r>
          </a:p>
        </p:txBody>
      </p:sp>
      <p:pic>
        <p:nvPicPr>
          <p:cNvPr id="8" name="Picture 7"/>
          <p:cNvPicPr>
            <a:picLocks noChangeAspect="1"/>
          </p:cNvPicPr>
          <p:nvPr/>
        </p:nvPicPr>
        <p:blipFill>
          <a:blip r:embed="rId7"/>
          <a:stretch>
            <a:fillRect/>
          </a:stretch>
        </p:blipFill>
        <p:spPr>
          <a:xfrm>
            <a:off x="8185920" y="3113806"/>
            <a:ext cx="2884156" cy="2798276"/>
          </a:xfrm>
          <a:prstGeom prst="rect">
            <a:avLst/>
          </a:prstGeom>
        </p:spPr>
      </p:pic>
      <p:pic>
        <p:nvPicPr>
          <p:cNvPr id="9" name="Picture 8"/>
          <p:cNvPicPr>
            <a:picLocks noChangeAspect="1"/>
          </p:cNvPicPr>
          <p:nvPr/>
        </p:nvPicPr>
        <p:blipFill>
          <a:blip r:embed="rId8"/>
          <a:stretch>
            <a:fillRect/>
          </a:stretch>
        </p:blipFill>
        <p:spPr>
          <a:xfrm>
            <a:off x="4459266" y="3113806"/>
            <a:ext cx="3432131" cy="3052724"/>
          </a:xfrm>
          <a:prstGeom prst="rect">
            <a:avLst/>
          </a:prstGeom>
        </p:spPr>
      </p:pic>
      <p:sp>
        <p:nvSpPr>
          <p:cNvPr id="10" name="TextBox 9"/>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What does hate crime look like?</a:t>
            </a:r>
            <a:endParaRPr lang="en-GB" sz="3600" b="1" dirty="0">
              <a:solidFill>
                <a:schemeClr val="bg1"/>
              </a:solidFill>
            </a:endParaRPr>
          </a:p>
        </p:txBody>
      </p:sp>
    </p:spTree>
    <p:extLst>
      <p:ext uri="{BB962C8B-B14F-4D97-AF65-F5344CB8AC3E}">
        <p14:creationId xmlns:p14="http://schemas.microsoft.com/office/powerpoint/2010/main" val="2949945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228745" y="690831"/>
            <a:ext cx="2565042" cy="1950889"/>
          </a:xfrm>
          <a:prstGeom prst="rect">
            <a:avLst/>
          </a:prstGeom>
        </p:spPr>
      </p:pic>
      <p:pic>
        <p:nvPicPr>
          <p:cNvPr id="3" name="Picture 2"/>
          <p:cNvPicPr>
            <a:picLocks noChangeAspect="1"/>
          </p:cNvPicPr>
          <p:nvPr/>
        </p:nvPicPr>
        <p:blipFill>
          <a:blip r:embed="rId4"/>
          <a:stretch>
            <a:fillRect/>
          </a:stretch>
        </p:blipFill>
        <p:spPr>
          <a:xfrm>
            <a:off x="4598050" y="678638"/>
            <a:ext cx="2591025" cy="1938696"/>
          </a:xfrm>
          <a:prstGeom prst="rect">
            <a:avLst/>
          </a:prstGeom>
        </p:spPr>
      </p:pic>
      <p:pic>
        <p:nvPicPr>
          <p:cNvPr id="4" name="Picture 3"/>
          <p:cNvPicPr>
            <a:picLocks noChangeAspect="1"/>
          </p:cNvPicPr>
          <p:nvPr/>
        </p:nvPicPr>
        <p:blipFill>
          <a:blip r:embed="rId5"/>
          <a:stretch>
            <a:fillRect/>
          </a:stretch>
        </p:blipFill>
        <p:spPr>
          <a:xfrm>
            <a:off x="7993339" y="654252"/>
            <a:ext cx="2658086" cy="1987468"/>
          </a:xfrm>
          <a:prstGeom prst="rect">
            <a:avLst/>
          </a:prstGeom>
        </p:spPr>
      </p:pic>
      <p:sp>
        <p:nvSpPr>
          <p:cNvPr id="5" name="Rectangle 4"/>
          <p:cNvSpPr/>
          <p:nvPr/>
        </p:nvSpPr>
        <p:spPr>
          <a:xfrm>
            <a:off x="1228745" y="3144316"/>
            <a:ext cx="2565042" cy="2862322"/>
          </a:xfrm>
          <a:prstGeom prst="rect">
            <a:avLst/>
          </a:prstGeom>
        </p:spPr>
        <p:txBody>
          <a:bodyPr wrap="square">
            <a:spAutoFit/>
          </a:bodyPr>
          <a:lstStyle/>
          <a:p>
            <a:pPr>
              <a:spcBef>
                <a:spcPct val="0"/>
              </a:spcBef>
            </a:pPr>
            <a:r>
              <a:rPr lang="en-GB" altLang="en-US" sz="2000" b="1" dirty="0"/>
              <a:t>Sophie Lancaster </a:t>
            </a:r>
            <a:r>
              <a:rPr lang="en-GB" altLang="en-US" sz="2000" dirty="0"/>
              <a:t>– attacked with her boyfriend in a park in Lancashire in 2007 because they dressed differently. Kicked repeatedly, Sophie died after spending 13 days in a coma </a:t>
            </a:r>
          </a:p>
        </p:txBody>
      </p:sp>
      <p:sp>
        <p:nvSpPr>
          <p:cNvPr id="6" name="Rectangle 5"/>
          <p:cNvSpPr/>
          <p:nvPr/>
        </p:nvSpPr>
        <p:spPr>
          <a:xfrm>
            <a:off x="4598049" y="3144316"/>
            <a:ext cx="2591025" cy="2554545"/>
          </a:xfrm>
          <a:prstGeom prst="rect">
            <a:avLst/>
          </a:prstGeom>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smtClean="0">
                <a:ln>
                  <a:noFill/>
                </a:ln>
                <a:effectLst/>
                <a:uLnTx/>
                <a:uFillTx/>
              </a:rPr>
              <a:t>Jody </a:t>
            </a:r>
            <a:r>
              <a:rPr kumimoji="0" lang="en-GB" altLang="en-US" sz="2000" b="1" i="0" u="none" strike="noStrike" kern="0" cap="none" spc="0" normalizeH="0" baseline="0" noProof="0" dirty="0" err="1" smtClean="0">
                <a:ln>
                  <a:noFill/>
                </a:ln>
                <a:effectLst/>
                <a:uLnTx/>
                <a:uFillTx/>
              </a:rPr>
              <a:t>Dobrowski</a:t>
            </a:r>
            <a:r>
              <a:rPr kumimoji="0" lang="en-GB" altLang="en-US" sz="2000" b="1" i="0" u="none" strike="noStrike" kern="0" cap="none" spc="0" normalizeH="0" baseline="0" noProof="0" dirty="0" smtClean="0">
                <a:ln>
                  <a:noFill/>
                </a:ln>
                <a:effectLst/>
                <a:uLnTx/>
                <a:uFillTx/>
              </a:rPr>
              <a:t> </a:t>
            </a:r>
            <a:r>
              <a:rPr kumimoji="0" lang="en-GB" altLang="en-US" sz="2000" b="0" i="0" u="none" strike="noStrike" kern="0" cap="none" spc="0" normalizeH="0" baseline="0" noProof="0" dirty="0" smtClean="0">
                <a:ln>
                  <a:noFill/>
                </a:ln>
                <a:effectLst/>
                <a:uLnTx/>
                <a:uFillTx/>
              </a:rPr>
              <a:t>– murdered in October 2005 on Clapham Common because of his sexual orientation. Beaten so badly he had to be identified by his fingerprints    </a:t>
            </a:r>
            <a:endParaRPr kumimoji="0" lang="en-GB" altLang="en-US" sz="2000" b="0" i="0" u="none" strike="noStrike" kern="0" cap="none" spc="0" normalizeH="0" baseline="0" noProof="0" dirty="0">
              <a:ln>
                <a:noFill/>
              </a:ln>
              <a:effectLst/>
              <a:uLnTx/>
              <a:uFillTx/>
            </a:endParaRPr>
          </a:p>
        </p:txBody>
      </p:sp>
      <p:sp>
        <p:nvSpPr>
          <p:cNvPr id="7" name="Rectangle 6"/>
          <p:cNvSpPr/>
          <p:nvPr/>
        </p:nvSpPr>
        <p:spPr>
          <a:xfrm>
            <a:off x="7993339" y="3144316"/>
            <a:ext cx="2658086" cy="2862322"/>
          </a:xfrm>
          <a:prstGeom prst="rect">
            <a:avLst/>
          </a:prstGeom>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smtClean="0">
                <a:ln>
                  <a:noFill/>
                </a:ln>
                <a:effectLst/>
                <a:uLnTx/>
                <a:uFillTx/>
              </a:rPr>
              <a:t>Johnny Delaney </a:t>
            </a:r>
            <a:r>
              <a:rPr kumimoji="0" lang="en-GB" altLang="en-US" sz="2000" b="0" i="0" u="none" strike="noStrike" kern="0" cap="none" spc="0" normalizeH="0" baseline="0" noProof="0" dirty="0" smtClean="0">
                <a:ln>
                  <a:noFill/>
                </a:ln>
                <a:effectLst/>
                <a:uLnTx/>
                <a:uFillTx/>
              </a:rPr>
              <a:t>– 15, was kicked to death by a group of teenagers in Cheshire, May 2003. One of gang stamped on Johnny's head with both feet and said he deserved it because "he was only a Gypsy"</a:t>
            </a:r>
            <a:endParaRPr kumimoji="0" lang="en-GB" altLang="en-US" sz="2000" b="0" i="0" u="none" strike="noStrike" kern="0" cap="none" spc="0" normalizeH="0" baseline="0" noProof="0" dirty="0">
              <a:ln>
                <a:noFill/>
              </a:ln>
              <a:effectLst/>
              <a:uLnTx/>
              <a:uFillTx/>
            </a:endParaRPr>
          </a:p>
        </p:txBody>
      </p:sp>
    </p:spTree>
    <p:extLst>
      <p:ext uri="{BB962C8B-B14F-4D97-AF65-F5344CB8AC3E}">
        <p14:creationId xmlns:p14="http://schemas.microsoft.com/office/powerpoint/2010/main" val="76582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gtEl>
                                        <p:attrNameLst>
                                          <p:attrName>style.visibility</p:attrName>
                                        </p:attrNameLst>
                                      </p:cBhvr>
                                      <p:to>
                                        <p:strVal val="visible"/>
                                      </p:to>
                                    </p:set>
                                    <p:animEffect transition="in" filter="fade">
                                      <p:cBhvr>
                                        <p:cTn id="3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040960" y="1277689"/>
            <a:ext cx="8045422" cy="4452248"/>
          </a:xfrm>
          <a:prstGeom prst="rect">
            <a:avLst/>
          </a:prstGeom>
        </p:spPr>
      </p:pic>
      <p:sp>
        <p:nvSpPr>
          <p:cNvPr id="4" name="TextBox 3"/>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Definitions</a:t>
            </a:r>
            <a:endParaRPr lang="en-GB" sz="3600" b="1" dirty="0">
              <a:solidFill>
                <a:schemeClr val="bg1"/>
              </a:solidFill>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373567" y="3258339"/>
            <a:ext cx="2527265" cy="2471598"/>
          </a:xfrm>
          <a:prstGeom prst="rect">
            <a:avLst/>
          </a:prstGeom>
        </p:spPr>
      </p:pic>
    </p:spTree>
    <p:extLst>
      <p:ext uri="{BB962C8B-B14F-4D97-AF65-F5344CB8AC3E}">
        <p14:creationId xmlns:p14="http://schemas.microsoft.com/office/powerpoint/2010/main" val="364774364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061745" y="1468105"/>
            <a:ext cx="10003852" cy="3785652"/>
          </a:xfrm>
          <a:prstGeom prst="rect">
            <a:avLst/>
          </a:prstGeom>
        </p:spPr>
        <p:txBody>
          <a:bodyPr wrap="square">
            <a:spAutoFit/>
          </a:bodyPr>
          <a:lstStyle/>
          <a:p>
            <a:pPr marL="342900" marR="0" lvl="0" indent="-342900" defTabSz="91440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0" cap="none" spc="0" normalizeH="0" baseline="0" noProof="0" dirty="0">
                <a:ln>
                  <a:noFill/>
                </a:ln>
                <a:effectLst/>
                <a:uLnTx/>
                <a:uFillTx/>
                <a:cs typeface="Arial" panose="020B0604020202020204" pitchFamily="34" charset="0"/>
              </a:rPr>
              <a:t>If someone thinks they (or someone else) has been targeted because of a recognised characteristic that’s enough to report</a:t>
            </a:r>
          </a:p>
          <a:p>
            <a:pPr marL="342900" marR="0" lvl="0" indent="-342900" defTabSz="914400" eaLnBrk="1" fontAlgn="auto" latinLnBrk="0" hangingPunct="1">
              <a:lnSpc>
                <a:spcPct val="100000"/>
              </a:lnSpc>
              <a:spcBef>
                <a:spcPts val="0"/>
              </a:spcBef>
              <a:spcAft>
                <a:spcPts val="0"/>
              </a:spcAft>
              <a:buClrTx/>
              <a:buSzTx/>
              <a:buFont typeface="Arial" pitchFamily="34" charset="0"/>
              <a:buChar char="•"/>
              <a:tabLst/>
              <a:defRPr/>
            </a:pPr>
            <a:endParaRPr kumimoji="0" lang="en-GB" sz="2400" b="0" i="0" u="none" strike="noStrike" kern="0" cap="none" spc="0" normalizeH="0" baseline="0" noProof="0" dirty="0">
              <a:ln>
                <a:noFill/>
              </a:ln>
              <a:effectLst/>
              <a:uLnTx/>
              <a:uFillTx/>
              <a:cs typeface="Arial" panose="020B0604020202020204" pitchFamily="34" charset="0"/>
            </a:endParaRPr>
          </a:p>
          <a:p>
            <a:pPr marL="342900" marR="0" lvl="0" indent="-342900" defTabSz="91440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0" cap="none" spc="0" normalizeH="0" baseline="0" noProof="0" dirty="0">
                <a:ln>
                  <a:noFill/>
                </a:ln>
                <a:effectLst/>
                <a:uLnTx/>
                <a:uFillTx/>
                <a:cs typeface="Arial" panose="020B0604020202020204" pitchFamily="34" charset="0"/>
              </a:rPr>
              <a:t>It’s not up to the Police to decide whether something is a hate incident or crime (although if it goes to court this will be a decision that is made by CPS)</a:t>
            </a:r>
          </a:p>
          <a:p>
            <a:pPr marL="0" marR="0" lvl="0" indent="0" defTabSz="914400" eaLnBrk="1" fontAlgn="auto" latinLnBrk="0" hangingPunct="1">
              <a:lnSpc>
                <a:spcPct val="100000"/>
              </a:lnSpc>
              <a:spcBef>
                <a:spcPts val="0"/>
              </a:spcBef>
              <a:spcAft>
                <a:spcPts val="0"/>
              </a:spcAft>
              <a:buClrTx/>
              <a:buSzTx/>
              <a:buFont typeface="Arial" charset="0"/>
              <a:buChar char="•"/>
              <a:tabLst/>
              <a:defRPr/>
            </a:pPr>
            <a:endParaRPr kumimoji="0" lang="en-GB" sz="2400" b="0" i="0" u="none" strike="noStrike" kern="0" cap="none" spc="0" normalizeH="0" baseline="0" noProof="0" dirty="0">
              <a:ln>
                <a:noFill/>
              </a:ln>
              <a:effectLst/>
              <a:uLnTx/>
              <a:uFillTx/>
              <a:cs typeface="Arial" panose="020B0604020202020204" pitchFamily="34" charset="0"/>
            </a:endParaRPr>
          </a:p>
          <a:p>
            <a:pPr marL="342900" marR="0" lvl="0" indent="-342900" defTabSz="91440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0" cap="none" spc="0" normalizeH="0" baseline="0" noProof="0" dirty="0">
                <a:ln>
                  <a:noFill/>
                </a:ln>
                <a:effectLst/>
                <a:uLnTx/>
                <a:uFillTx/>
                <a:cs typeface="Arial" panose="020B0604020202020204" pitchFamily="34" charset="0"/>
              </a:rPr>
              <a:t>Can be identified by someone else when the victim does not recognise a hate crime </a:t>
            </a:r>
          </a:p>
          <a:p>
            <a:pPr marL="0" marR="0" lvl="0" indent="0" defTabSz="914400" eaLnBrk="1" fontAlgn="auto" latinLnBrk="0" hangingPunct="1">
              <a:lnSpc>
                <a:spcPct val="100000"/>
              </a:lnSpc>
              <a:spcBef>
                <a:spcPts val="0"/>
              </a:spcBef>
              <a:spcAft>
                <a:spcPts val="0"/>
              </a:spcAft>
              <a:buClrTx/>
              <a:buSzTx/>
              <a:buFont typeface="Arial" charset="0"/>
              <a:buChar char="•"/>
              <a:tabLst/>
              <a:defRPr/>
            </a:pPr>
            <a:endParaRPr kumimoji="0" lang="en-GB" sz="2400" b="0" i="0" u="none" strike="noStrike" kern="0" cap="none" spc="0" normalizeH="0" baseline="0" noProof="0" dirty="0">
              <a:ln>
                <a:noFill/>
              </a:ln>
              <a:effectLst/>
              <a:uLnTx/>
              <a:uFillTx/>
              <a:cs typeface="Arial" panose="020B0604020202020204" pitchFamily="34" charset="0"/>
            </a:endParaRPr>
          </a:p>
          <a:p>
            <a:pPr marL="342900" marR="0" lvl="0" indent="-342900" defTabSz="914400" eaLnBrk="1" fontAlgn="auto" latinLnBrk="0" hangingPunct="1">
              <a:lnSpc>
                <a:spcPct val="100000"/>
              </a:lnSpc>
              <a:spcBef>
                <a:spcPts val="0"/>
              </a:spcBef>
              <a:spcAft>
                <a:spcPts val="0"/>
              </a:spcAft>
              <a:buClrTx/>
              <a:buSzTx/>
              <a:buFont typeface="Arial" pitchFamily="34" charset="0"/>
              <a:buChar char="•"/>
              <a:tabLst/>
              <a:defRPr/>
            </a:pPr>
            <a:r>
              <a:rPr kumimoji="0" lang="en-GB" sz="2400" b="0" i="0" u="none" strike="noStrike" kern="0" cap="none" spc="0" normalizeH="0" baseline="0" noProof="0" dirty="0">
                <a:ln>
                  <a:noFill/>
                </a:ln>
                <a:effectLst/>
                <a:uLnTx/>
                <a:uFillTx/>
                <a:cs typeface="Arial" panose="020B0604020202020204" pitchFamily="34" charset="0"/>
              </a:rPr>
              <a:t>Can be based on an actual or perceived characteristic</a:t>
            </a:r>
            <a:endParaRPr kumimoji="0" lang="en-GB" sz="2400" b="0" i="0" u="none" strike="noStrike" kern="0" cap="none" spc="0" normalizeH="0" baseline="0" noProof="0" dirty="0">
              <a:ln>
                <a:noFill/>
              </a:ln>
              <a:effectLst/>
              <a:uLnTx/>
              <a:uFillTx/>
            </a:endParaRPr>
          </a:p>
        </p:txBody>
      </p:sp>
      <p:sp>
        <p:nvSpPr>
          <p:cNvPr id="5" name="TextBox 4"/>
          <p:cNvSpPr txBox="1"/>
          <p:nvPr/>
        </p:nvSpPr>
        <p:spPr>
          <a:xfrm>
            <a:off x="2040960" y="188436"/>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Importance of Perception</a:t>
            </a:r>
            <a:endParaRPr lang="en-GB" sz="3600" b="1" dirty="0">
              <a:solidFill>
                <a:schemeClr val="bg1"/>
              </a:solidFill>
            </a:endParaRPr>
          </a:p>
        </p:txBody>
      </p:sp>
    </p:spTree>
    <p:extLst>
      <p:ext uri="{BB962C8B-B14F-4D97-AF65-F5344CB8AC3E}">
        <p14:creationId xmlns:p14="http://schemas.microsoft.com/office/powerpoint/2010/main" val="257918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6" end="6"/>
                                            </p:txEl>
                                          </p:spTgt>
                                        </p:tgtEl>
                                        <p:attrNameLst>
                                          <p:attrName>style.visibility</p:attrName>
                                        </p:attrNameLst>
                                      </p:cBhvr>
                                      <p:to>
                                        <p:strVal val="visible"/>
                                      </p:to>
                                    </p:set>
                                    <p:animEffect transition="in" filter="fade">
                                      <p:cBhvr>
                                        <p:cTn id="22"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517056" y="1956674"/>
            <a:ext cx="7520801" cy="2554545"/>
          </a:xfrm>
          <a:prstGeom prst="rect">
            <a:avLst/>
          </a:prstGeom>
        </p:spPr>
        <p:txBody>
          <a:bodyPr wrap="square">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3200" b="1" i="0" u="none" strike="noStrike" kern="0" cap="none" spc="0" normalizeH="0" baseline="0" noProof="0" dirty="0" smtClean="0">
                <a:ln>
                  <a:noFill/>
                </a:ln>
                <a:effectLst/>
                <a:uLnTx/>
                <a:uFillTx/>
                <a:latin typeface="Arial" charset="0"/>
              </a:rPr>
              <a:t>A gay man has reported being called ‘nonce’ and ‘kiddie fiddler’ by his neighbour. He believes his neighbour does not like him because of his sexual orientation</a:t>
            </a:r>
            <a:endParaRPr kumimoji="0" lang="en-GB" sz="3200" b="0" i="0" u="none" strike="noStrike" kern="0" cap="none" spc="0" normalizeH="0" baseline="0" noProof="0" dirty="0" smtClean="0">
              <a:ln>
                <a:noFill/>
              </a:ln>
              <a:effectLst/>
              <a:uLnTx/>
              <a:uFillTx/>
            </a:endParaRPr>
          </a:p>
        </p:txBody>
      </p:sp>
      <p:sp>
        <p:nvSpPr>
          <p:cNvPr id="4" name="TextBox 3"/>
          <p:cNvSpPr txBox="1"/>
          <p:nvPr/>
        </p:nvSpPr>
        <p:spPr>
          <a:xfrm>
            <a:off x="1733714" y="648968"/>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How would you record this incident?</a:t>
            </a:r>
            <a:endParaRPr lang="en-GB" sz="3600" b="1" dirty="0">
              <a:solidFill>
                <a:schemeClr val="bg1"/>
              </a:solidFill>
            </a:endParaRPr>
          </a:p>
        </p:txBody>
      </p:sp>
    </p:spTree>
    <p:extLst>
      <p:ext uri="{BB962C8B-B14F-4D97-AF65-F5344CB8AC3E}">
        <p14:creationId xmlns:p14="http://schemas.microsoft.com/office/powerpoint/2010/main" val="4164103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240077" y="1465238"/>
            <a:ext cx="9673729" cy="4031873"/>
          </a:xfrm>
          <a:prstGeom prst="rect">
            <a:avLst/>
          </a:prstGeom>
        </p:spPr>
        <p:txBody>
          <a:bodyPr wrap="square">
            <a:spAutoFit/>
          </a:bodyPr>
          <a:lstStyle/>
          <a:p>
            <a:pPr lvl="0" algn="ctr">
              <a:defRPr/>
            </a:pPr>
            <a:r>
              <a:rPr lang="en-GB" sz="3200" b="1" dirty="0">
                <a:latin typeface="Arial" charset="0"/>
              </a:rPr>
              <a:t>A young man with non-visible learning disabilities is attacked in the street by 2 men that he does not know who steal his mobile phone. He feels victimised because he has a learning disability, although the men say that they did not know him or that he had any kind of disability and did not use any abusive language during the attack. </a:t>
            </a:r>
          </a:p>
        </p:txBody>
      </p:sp>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How would you record this incident?</a:t>
            </a:r>
            <a:endParaRPr lang="en-GB" sz="3600" b="1" dirty="0">
              <a:solidFill>
                <a:schemeClr val="bg1"/>
              </a:solidFill>
            </a:endParaRPr>
          </a:p>
        </p:txBody>
      </p:sp>
    </p:spTree>
    <p:extLst>
      <p:ext uri="{BB962C8B-B14F-4D97-AF65-F5344CB8AC3E}">
        <p14:creationId xmlns:p14="http://schemas.microsoft.com/office/powerpoint/2010/main" val="4107516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349910" y="1914058"/>
            <a:ext cx="7895302" cy="3046988"/>
          </a:xfrm>
          <a:prstGeom prst="rect">
            <a:avLst/>
          </a:prstGeom>
        </p:spPr>
        <p:txBody>
          <a:bodyPr wrap="square">
            <a:spAutoFit/>
          </a:bodyPr>
          <a:lstStyle/>
          <a:p>
            <a:pPr lvl="0" algn="ctr">
              <a:defRPr/>
            </a:pPr>
            <a:r>
              <a:rPr lang="en-GB" sz="3200" b="1" dirty="0">
                <a:latin typeface="Arial" charset="0"/>
              </a:rPr>
              <a:t>A Polish male is beaten badly outside a takeaway whilst out with his girlfriend. The male believes that the attack is random, but his girlfriend is claiming that he was targeted because of his nationality. </a:t>
            </a:r>
          </a:p>
        </p:txBody>
      </p:sp>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How would you record this incident?</a:t>
            </a:r>
            <a:endParaRPr lang="en-GB" sz="3600" b="1" dirty="0">
              <a:solidFill>
                <a:schemeClr val="bg1"/>
              </a:solidFill>
            </a:endParaRPr>
          </a:p>
        </p:txBody>
      </p:sp>
    </p:spTree>
    <p:extLst>
      <p:ext uri="{BB962C8B-B14F-4D97-AF65-F5344CB8AC3E}">
        <p14:creationId xmlns:p14="http://schemas.microsoft.com/office/powerpoint/2010/main" val="3053240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458940" y="1884561"/>
            <a:ext cx="7865806" cy="3046988"/>
          </a:xfrm>
          <a:prstGeom prst="rect">
            <a:avLst/>
          </a:prstGeom>
        </p:spPr>
        <p:txBody>
          <a:bodyPr wrap="square">
            <a:spAutoFit/>
          </a:bodyPr>
          <a:lstStyle/>
          <a:p>
            <a:pPr lvl="0" algn="ctr">
              <a:defRPr/>
            </a:pPr>
            <a:r>
              <a:rPr lang="en-GB" sz="3200" b="1" dirty="0">
                <a:latin typeface="Arial" charset="0"/>
              </a:rPr>
              <a:t>The father of a 15 year old boy has recently undergone gender reassignment surgery and is now female. The son is receiving death threats at school, making reference to his father’s sex change.</a:t>
            </a:r>
          </a:p>
        </p:txBody>
      </p:sp>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How would you record this incident?</a:t>
            </a:r>
            <a:endParaRPr lang="en-GB" sz="3600" b="1" dirty="0">
              <a:solidFill>
                <a:schemeClr val="bg1"/>
              </a:solidFill>
            </a:endParaRPr>
          </a:p>
        </p:txBody>
      </p:sp>
    </p:spTree>
    <p:extLst>
      <p:ext uri="{BB962C8B-B14F-4D97-AF65-F5344CB8AC3E}">
        <p14:creationId xmlns:p14="http://schemas.microsoft.com/office/powerpoint/2010/main" val="1372438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828800" y="1768305"/>
            <a:ext cx="9271819" cy="3539430"/>
          </a:xfrm>
          <a:prstGeom prst="rect">
            <a:avLst/>
          </a:prstGeom>
        </p:spPr>
        <p:txBody>
          <a:bodyPr wrap="square">
            <a:sp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3200" b="1" i="0" u="none" strike="noStrike" kern="0" cap="none" spc="0" normalizeH="0" baseline="0" noProof="0" dirty="0" smtClean="0">
                <a:ln>
                  <a:noFill/>
                </a:ln>
                <a:effectLst/>
                <a:uLnTx/>
                <a:uFillTx/>
              </a:rPr>
              <a:t>A group of White British females are walking through Newport town centre and see a group of Asian females dressed for a night out. One remarks ‘I f***</a:t>
            </a:r>
            <a:r>
              <a:rPr kumimoji="0" lang="en-GB" altLang="en-US" sz="3200" b="1" i="0" u="none" strike="noStrike" kern="0" cap="none" spc="0" normalizeH="0" baseline="0" noProof="0" dirty="0" err="1" smtClean="0">
                <a:ln>
                  <a:noFill/>
                </a:ln>
                <a:effectLst/>
                <a:uLnTx/>
                <a:uFillTx/>
              </a:rPr>
              <a:t>ing</a:t>
            </a:r>
            <a:r>
              <a:rPr kumimoji="0" lang="en-GB" altLang="en-US" sz="3200" b="1" i="0" u="none" strike="noStrike" kern="0" cap="none" spc="0" normalizeH="0" baseline="0" noProof="0" dirty="0" smtClean="0">
                <a:ln>
                  <a:noFill/>
                </a:ln>
                <a:effectLst/>
                <a:uLnTx/>
                <a:uFillTx/>
              </a:rPr>
              <a:t> hate it when Muslims try and dress British. The group is then assaulted by the Asian females who call them ‘racist bitches’ during the attack. The assault victims make the complaint. </a:t>
            </a:r>
            <a:endParaRPr kumimoji="0" lang="en-GB" altLang="en-US" sz="3200" b="1" i="0" u="none" strike="noStrike" kern="0" cap="none" spc="0" normalizeH="0" baseline="0" noProof="0" dirty="0">
              <a:ln>
                <a:noFill/>
              </a:ln>
              <a:effectLst/>
              <a:uLnTx/>
              <a:uFillTx/>
            </a:endParaRPr>
          </a:p>
        </p:txBody>
      </p:sp>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How would you record this incident?</a:t>
            </a:r>
            <a:endParaRPr lang="en-GB" sz="3600" b="1" dirty="0">
              <a:solidFill>
                <a:schemeClr val="bg1"/>
              </a:solidFill>
            </a:endParaRPr>
          </a:p>
        </p:txBody>
      </p:sp>
    </p:spTree>
    <p:extLst>
      <p:ext uri="{BB962C8B-B14F-4D97-AF65-F5344CB8AC3E}">
        <p14:creationId xmlns:p14="http://schemas.microsoft.com/office/powerpoint/2010/main" val="2534859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465007" y="1623835"/>
            <a:ext cx="9635612" cy="3539430"/>
          </a:xfrm>
          <a:prstGeom prst="rect">
            <a:avLst/>
          </a:prstGeom>
        </p:spPr>
        <p:txBody>
          <a:bodyPr wrap="square">
            <a:sp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3200" b="1" i="0" u="none" strike="noStrike" kern="0" cap="none" spc="0" normalizeH="0" baseline="0" noProof="0" dirty="0" smtClean="0">
                <a:ln>
                  <a:noFill/>
                </a:ln>
                <a:effectLst/>
                <a:uLnTx/>
                <a:uFillTx/>
              </a:rPr>
              <a:t>A disabled female with shortened limbs is waiting at a cashpoint. It is a rugby international day. 2 men approach her from behind and grope her. She is unable to fend them off and is distressed and upset by the incident. She believes the incident was random and alcohol-fuelled. Her husband has called the police and has suggested she was targeted deliberately</a:t>
            </a:r>
            <a:r>
              <a:rPr kumimoji="0" lang="en-GB" altLang="en-US" sz="3200" b="1" i="0" u="none" strike="noStrike" kern="0" cap="none" spc="0" normalizeH="0" baseline="0" noProof="0" dirty="0" smtClean="0">
                <a:ln>
                  <a:noFill/>
                </a:ln>
                <a:solidFill>
                  <a:srgbClr val="2D2D8A"/>
                </a:solidFill>
                <a:effectLst/>
                <a:uLnTx/>
                <a:uFillTx/>
              </a:rPr>
              <a:t>. </a:t>
            </a:r>
            <a:endParaRPr kumimoji="0" lang="en-GB" altLang="en-US" sz="3200" b="1" i="0" u="none" strike="noStrike" kern="0" cap="none" spc="0" normalizeH="0" baseline="0" noProof="0" dirty="0">
              <a:ln>
                <a:noFill/>
              </a:ln>
              <a:solidFill>
                <a:srgbClr val="2D2D8A"/>
              </a:solidFill>
              <a:effectLst/>
              <a:uLnTx/>
              <a:uFillTx/>
            </a:endParaRPr>
          </a:p>
        </p:txBody>
      </p:sp>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How would you record this incident?</a:t>
            </a:r>
            <a:endParaRPr lang="en-GB" sz="3600" b="1" dirty="0">
              <a:solidFill>
                <a:schemeClr val="bg1"/>
              </a:solidFill>
            </a:endParaRPr>
          </a:p>
        </p:txBody>
      </p:sp>
    </p:spTree>
    <p:extLst>
      <p:ext uri="{BB962C8B-B14F-4D97-AF65-F5344CB8AC3E}">
        <p14:creationId xmlns:p14="http://schemas.microsoft.com/office/powerpoint/2010/main" val="2284556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120877" y="1530924"/>
            <a:ext cx="10441857" cy="2123658"/>
          </a:xfrm>
          <a:prstGeom prst="rect">
            <a:avLst/>
          </a:prstGeom>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400" b="1" i="0" u="none" strike="noStrike" kern="0" cap="none" spc="0" normalizeH="0" baseline="0" noProof="0" dirty="0" smtClean="0">
                <a:ln>
                  <a:noFill/>
                </a:ln>
                <a:solidFill>
                  <a:srgbClr val="000000"/>
                </a:solidFill>
                <a:effectLst/>
                <a:uLnTx/>
                <a:uFillTx/>
              </a:rPr>
              <a:t>The befriending of people, who are perceived by perpetrators to be vulnerable, for the purposes of taking advantage of, exploiting and/or abusing them. This can strongly be associated, but not exclusively associated, with people with a learning disability, learning difficulties or mental health conditions. </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smtClean="0">
              <a:ln>
                <a:noFill/>
              </a:ln>
              <a:solidFill>
                <a:srgbClr val="000000"/>
              </a:solidFill>
              <a:effectLst/>
              <a:uLnTx/>
              <a:uFillTx/>
            </a:endParaRP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smtClean="0">
              <a:ln>
                <a:noFill/>
              </a:ln>
              <a:solidFill>
                <a:srgbClr val="000000"/>
              </a:solidFill>
              <a:effectLst/>
              <a:uLnTx/>
              <a:uFillTx/>
            </a:endParaRP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1200" b="0" i="0" u="none" strike="noStrike" kern="0" cap="none" spc="0" normalizeH="0" baseline="0" noProof="0" dirty="0">
              <a:ln>
                <a:noFill/>
              </a:ln>
              <a:solidFill>
                <a:srgbClr val="000000"/>
              </a:solidFill>
              <a:effectLst/>
              <a:uLnTx/>
              <a:uFillTx/>
            </a:endParaRPr>
          </a:p>
        </p:txBody>
      </p:sp>
      <p:pic>
        <p:nvPicPr>
          <p:cNvPr id="4" name="Picture 3"/>
          <p:cNvPicPr>
            <a:picLocks noChangeAspect="1"/>
          </p:cNvPicPr>
          <p:nvPr/>
        </p:nvPicPr>
        <p:blipFill>
          <a:blip r:embed="rId3"/>
          <a:stretch>
            <a:fillRect/>
          </a:stretch>
        </p:blipFill>
        <p:spPr>
          <a:xfrm>
            <a:off x="1775533" y="3654583"/>
            <a:ext cx="8522947" cy="1780186"/>
          </a:xfrm>
          <a:prstGeom prst="rect">
            <a:avLst/>
          </a:prstGeom>
        </p:spPr>
      </p:pic>
      <p:sp>
        <p:nvSpPr>
          <p:cNvPr id="5" name="Rectangle 4"/>
          <p:cNvSpPr/>
          <p:nvPr/>
        </p:nvSpPr>
        <p:spPr>
          <a:xfrm>
            <a:off x="1986116" y="3882956"/>
            <a:ext cx="6845767" cy="1323439"/>
          </a:xfrm>
          <a:prstGeom prst="rect">
            <a:avLst/>
          </a:prstGeom>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1600" b="0" i="0" u="none" strike="noStrike" kern="0" cap="none" spc="0" normalizeH="0" baseline="0" noProof="0" dirty="0" smtClean="0">
                <a:ln>
                  <a:noFill/>
                </a:ln>
                <a:solidFill>
                  <a:srgbClr val="000000"/>
                </a:solidFill>
                <a:effectLst/>
                <a:uLnTx/>
                <a:uFillTx/>
              </a:rPr>
              <a:t>Some of the most horrific murders of disabled people in recent years have been mate crimes. Steven </a:t>
            </a:r>
            <a:r>
              <a:rPr kumimoji="0" lang="en-GB" altLang="en-US" sz="1600" b="0" i="0" u="none" strike="noStrike" kern="0" cap="none" spc="0" normalizeH="0" baseline="0" noProof="0" dirty="0" err="1" smtClean="0">
                <a:ln>
                  <a:noFill/>
                </a:ln>
                <a:solidFill>
                  <a:srgbClr val="000000"/>
                </a:solidFill>
                <a:effectLst/>
                <a:uLnTx/>
                <a:uFillTx/>
              </a:rPr>
              <a:t>Hoskin</a:t>
            </a:r>
            <a:r>
              <a:rPr kumimoji="0" lang="en-GB" altLang="en-US" sz="1600" b="0" i="0" u="none" strike="noStrike" kern="0" cap="none" spc="0" normalizeH="0" baseline="0" noProof="0" dirty="0" smtClean="0">
                <a:ln>
                  <a:noFill/>
                </a:ln>
                <a:solidFill>
                  <a:srgbClr val="000000"/>
                </a:solidFill>
                <a:effectLst/>
                <a:uLnTx/>
                <a:uFillTx/>
              </a:rPr>
              <a:t> had learning disabilities. He was made to wear a dog collar and lead and dragged around his own house by his ‘friends’. He was forced to call his captors, ‘Sir’ and ‘Madam’. His benefits were stolen. He was forced off a viaduct and fell to his death in July 2006. </a:t>
            </a:r>
            <a:endParaRPr kumimoji="0" lang="en-GB" altLang="en-US" sz="1600" b="0" i="0" u="none" strike="noStrike" kern="0" cap="none" spc="0" normalizeH="0" baseline="0" noProof="0" dirty="0">
              <a:ln>
                <a:noFill/>
              </a:ln>
              <a:solidFill>
                <a:srgbClr val="000000"/>
              </a:solidFill>
              <a:effectLst/>
              <a:uLnTx/>
              <a:uFillTx/>
            </a:endParaRPr>
          </a:p>
        </p:txBody>
      </p:sp>
      <p:pic>
        <p:nvPicPr>
          <p:cNvPr id="6" name="Picture 5"/>
          <p:cNvPicPr>
            <a:picLocks noChangeAspect="1"/>
          </p:cNvPicPr>
          <p:nvPr/>
        </p:nvPicPr>
        <p:blipFill>
          <a:blip r:embed="rId4"/>
          <a:stretch>
            <a:fillRect/>
          </a:stretch>
        </p:blipFill>
        <p:spPr>
          <a:xfrm>
            <a:off x="8831883" y="3897458"/>
            <a:ext cx="938865" cy="1127858"/>
          </a:xfrm>
          <a:prstGeom prst="rect">
            <a:avLst/>
          </a:prstGeom>
        </p:spPr>
      </p:pic>
      <p:sp>
        <p:nvSpPr>
          <p:cNvPr id="8" name="TextBox 7"/>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Mate Crime</a:t>
            </a:r>
            <a:endParaRPr lang="en-GB" sz="3600" b="1" dirty="0">
              <a:solidFill>
                <a:schemeClr val="bg1"/>
              </a:solidFill>
            </a:endParaRPr>
          </a:p>
        </p:txBody>
      </p:sp>
    </p:spTree>
    <p:extLst>
      <p:ext uri="{BB962C8B-B14F-4D97-AF65-F5344CB8AC3E}">
        <p14:creationId xmlns:p14="http://schemas.microsoft.com/office/powerpoint/2010/main" val="1863691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3013048" y="1361873"/>
            <a:ext cx="6528817" cy="4221804"/>
          </a:xfrm>
          <a:prstGeom prst="rect">
            <a:avLst/>
          </a:prstGeom>
        </p:spPr>
      </p:pic>
      <p:sp>
        <p:nvSpPr>
          <p:cNvPr id="5" name="TextBox 4"/>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H</a:t>
            </a:r>
            <a:r>
              <a:rPr lang="en-GB" sz="3600" b="1" dirty="0" smtClean="0">
                <a:solidFill>
                  <a:schemeClr val="bg1"/>
                </a:solidFill>
              </a:rPr>
              <a:t>ate Crime</a:t>
            </a:r>
            <a:endParaRPr lang="en-GB" sz="3600" b="1" dirty="0">
              <a:solidFill>
                <a:schemeClr val="bg1"/>
              </a:solidFill>
            </a:endParaRPr>
          </a:p>
        </p:txBody>
      </p:sp>
    </p:spTree>
    <p:extLst>
      <p:ext uri="{BB962C8B-B14F-4D97-AF65-F5344CB8AC3E}">
        <p14:creationId xmlns:p14="http://schemas.microsoft.com/office/powerpoint/2010/main" val="49422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Effects of Hate Crime</a:t>
            </a:r>
            <a:endParaRPr lang="en-GB" sz="3600" b="1" dirty="0">
              <a:solidFill>
                <a:schemeClr val="bg1"/>
              </a:solidFill>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33716" y="1213335"/>
            <a:ext cx="1828800" cy="1219200"/>
          </a:xfrm>
          <a:prstGeom prst="rect">
            <a:avLst/>
          </a:prstGeom>
          <a:ln>
            <a:noFill/>
          </a:ln>
        </p:spPr>
      </p:pic>
      <p:sp>
        <p:nvSpPr>
          <p:cNvPr id="3" name="TextBox 2"/>
          <p:cNvSpPr txBox="1"/>
          <p:nvPr/>
        </p:nvSpPr>
        <p:spPr>
          <a:xfrm>
            <a:off x="3972927" y="1504607"/>
            <a:ext cx="6848272" cy="584775"/>
          </a:xfrm>
          <a:prstGeom prst="rect">
            <a:avLst/>
          </a:prstGeom>
          <a:noFill/>
        </p:spPr>
        <p:txBody>
          <a:bodyPr wrap="square" rtlCol="0">
            <a:spAutoFit/>
          </a:bodyPr>
          <a:lstStyle/>
          <a:p>
            <a:r>
              <a:rPr lang="en-GB" sz="3200" b="1" dirty="0" smtClean="0">
                <a:solidFill>
                  <a:srgbClr val="FF0000"/>
                </a:solidFill>
              </a:rPr>
              <a:t>Impact</a:t>
            </a:r>
            <a:r>
              <a:rPr lang="en-GB" sz="3200" dirty="0" smtClean="0"/>
              <a:t> </a:t>
            </a:r>
            <a:r>
              <a:rPr lang="en-GB" sz="3200" dirty="0" smtClean="0">
                <a:solidFill>
                  <a:srgbClr val="002060"/>
                </a:solidFill>
              </a:rPr>
              <a:t>– victim, family, community</a:t>
            </a:r>
            <a:endParaRPr lang="en-GB" sz="3200" dirty="0">
              <a:solidFill>
                <a:srgbClr val="002060"/>
              </a:solidFill>
            </a:endParaRPr>
          </a:p>
        </p:txBody>
      </p:sp>
      <p:pic>
        <p:nvPicPr>
          <p:cNvPr id="7" name="Picture 6"/>
          <p:cNvPicPr>
            <a:picLocks noChangeAspect="1"/>
          </p:cNvPicPr>
          <p:nvPr/>
        </p:nvPicPr>
        <p:blipFill rotWithShape="1">
          <a:blip r:embed="rId5"/>
          <a:srcRect l="18727" t="6871" r="18612" b="9686"/>
          <a:stretch/>
        </p:blipFill>
        <p:spPr>
          <a:xfrm>
            <a:off x="2133600" y="2713826"/>
            <a:ext cx="1296226" cy="1167320"/>
          </a:xfrm>
          <a:prstGeom prst="rect">
            <a:avLst/>
          </a:prstGeom>
        </p:spPr>
      </p:pic>
      <p:sp>
        <p:nvSpPr>
          <p:cNvPr id="8" name="TextBox 7"/>
          <p:cNvSpPr txBox="1"/>
          <p:nvPr/>
        </p:nvSpPr>
        <p:spPr>
          <a:xfrm>
            <a:off x="3972927" y="2888720"/>
            <a:ext cx="6848272" cy="584775"/>
          </a:xfrm>
          <a:prstGeom prst="rect">
            <a:avLst/>
          </a:prstGeom>
          <a:noFill/>
        </p:spPr>
        <p:txBody>
          <a:bodyPr wrap="square" rtlCol="0">
            <a:spAutoFit/>
          </a:bodyPr>
          <a:lstStyle/>
          <a:p>
            <a:r>
              <a:rPr lang="en-GB" sz="3200" b="1" dirty="0" smtClean="0">
                <a:solidFill>
                  <a:srgbClr val="FF0000"/>
                </a:solidFill>
              </a:rPr>
              <a:t>Risks</a:t>
            </a:r>
            <a:r>
              <a:rPr lang="en-GB" sz="3200" dirty="0" smtClean="0"/>
              <a:t> </a:t>
            </a:r>
            <a:r>
              <a:rPr lang="en-GB" sz="3200" dirty="0" smtClean="0">
                <a:solidFill>
                  <a:srgbClr val="002060"/>
                </a:solidFill>
              </a:rPr>
              <a:t>– immediate and future</a:t>
            </a:r>
            <a:endParaRPr lang="en-GB" sz="3200" dirty="0">
              <a:solidFill>
                <a:srgbClr val="002060"/>
              </a:solidFill>
            </a:endParaRPr>
          </a:p>
        </p:txBody>
      </p:sp>
      <p:pic>
        <p:nvPicPr>
          <p:cNvPr id="9" name="Picture 8"/>
          <p:cNvPicPr>
            <a:picLocks noChangeAspect="1"/>
          </p:cNvPicPr>
          <p:nvPr/>
        </p:nvPicPr>
        <p:blipFill rotWithShape="1">
          <a:blip r:embed="rId6"/>
          <a:srcRect l="9261" t="17863" r="10675" b="14665"/>
          <a:stretch/>
        </p:blipFill>
        <p:spPr>
          <a:xfrm>
            <a:off x="1755364" y="4162437"/>
            <a:ext cx="1828800" cy="1219200"/>
          </a:xfrm>
          <a:prstGeom prst="rect">
            <a:avLst/>
          </a:prstGeom>
          <a:ln>
            <a:noFill/>
          </a:ln>
        </p:spPr>
      </p:pic>
      <p:sp>
        <p:nvSpPr>
          <p:cNvPr id="10" name="TextBox 9"/>
          <p:cNvSpPr txBox="1"/>
          <p:nvPr/>
        </p:nvSpPr>
        <p:spPr>
          <a:xfrm>
            <a:off x="3972927" y="4514456"/>
            <a:ext cx="6848272" cy="584775"/>
          </a:xfrm>
          <a:prstGeom prst="rect">
            <a:avLst/>
          </a:prstGeom>
          <a:noFill/>
        </p:spPr>
        <p:txBody>
          <a:bodyPr wrap="square" rtlCol="0">
            <a:spAutoFit/>
          </a:bodyPr>
          <a:lstStyle/>
          <a:p>
            <a:r>
              <a:rPr lang="en-GB" sz="3200" b="1" dirty="0" smtClean="0">
                <a:solidFill>
                  <a:srgbClr val="FF0000"/>
                </a:solidFill>
              </a:rPr>
              <a:t>Steps</a:t>
            </a:r>
            <a:r>
              <a:rPr lang="en-GB" sz="3200" dirty="0" smtClean="0"/>
              <a:t> </a:t>
            </a:r>
            <a:r>
              <a:rPr lang="en-GB" sz="3200" dirty="0" smtClean="0">
                <a:solidFill>
                  <a:srgbClr val="002060"/>
                </a:solidFill>
              </a:rPr>
              <a:t>– to mitigate impact and risks</a:t>
            </a:r>
            <a:endParaRPr lang="en-GB" sz="3200" dirty="0">
              <a:solidFill>
                <a:srgbClr val="002060"/>
              </a:solidFill>
            </a:endParaRPr>
          </a:p>
        </p:txBody>
      </p:sp>
    </p:spTree>
    <p:extLst>
      <p:ext uri="{BB962C8B-B14F-4D97-AF65-F5344CB8AC3E}">
        <p14:creationId xmlns:p14="http://schemas.microsoft.com/office/powerpoint/2010/main" val="4045771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8"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Rectangle 4"/>
          <p:cNvSpPr/>
          <p:nvPr/>
        </p:nvSpPr>
        <p:spPr>
          <a:xfrm>
            <a:off x="1414723" y="1033423"/>
            <a:ext cx="9725467" cy="830997"/>
          </a:xfrm>
          <a:prstGeom prst="rect">
            <a:avLst/>
          </a:prstGeom>
        </p:spPr>
        <p:txBody>
          <a:bodyPr wrap="square">
            <a:spAutoFit/>
          </a:bodyPr>
          <a:lstStyle/>
          <a:p>
            <a:pPr algn="ctr"/>
            <a:r>
              <a:rPr lang="en-GB" sz="2400" u="sng" dirty="0"/>
              <a:t>Disability Hate Crime </a:t>
            </a:r>
            <a:r>
              <a:rPr lang="en-GB" sz="2400" dirty="0"/>
              <a:t>  </a:t>
            </a:r>
            <a:r>
              <a:rPr lang="en-GB" sz="2400" u="sng" dirty="0"/>
              <a:t>Faith-based Hate Crime</a:t>
            </a:r>
            <a:r>
              <a:rPr lang="en-GB" sz="2400" dirty="0"/>
              <a:t>   </a:t>
            </a:r>
            <a:r>
              <a:rPr lang="en-GB" sz="2400" u="sng" dirty="0" smtClean="0"/>
              <a:t>Homophobic </a:t>
            </a:r>
            <a:r>
              <a:rPr lang="en-GB" sz="2400" u="sng" dirty="0"/>
              <a:t>Hate Crime</a:t>
            </a:r>
            <a:r>
              <a:rPr lang="en-GB" sz="2400" dirty="0"/>
              <a:t>   </a:t>
            </a:r>
            <a:endParaRPr lang="en-GB" sz="2400" dirty="0" smtClean="0"/>
          </a:p>
          <a:p>
            <a:pPr algn="ctr"/>
            <a:r>
              <a:rPr lang="en-GB" sz="2400" u="sng" dirty="0" smtClean="0"/>
              <a:t>Racist </a:t>
            </a:r>
            <a:r>
              <a:rPr lang="en-GB" sz="2400" u="sng" dirty="0"/>
              <a:t>Hate Crime </a:t>
            </a:r>
            <a:r>
              <a:rPr lang="en-GB" sz="2400" dirty="0"/>
              <a:t>   </a:t>
            </a:r>
            <a:r>
              <a:rPr lang="en-GB" sz="2400" u="sng" dirty="0"/>
              <a:t>Transphobic Hate Crime </a:t>
            </a:r>
          </a:p>
        </p:txBody>
      </p:sp>
      <p:sp>
        <p:nvSpPr>
          <p:cNvPr id="6" name="Rectangle 5"/>
          <p:cNvSpPr/>
          <p:nvPr/>
        </p:nvSpPr>
        <p:spPr>
          <a:xfrm>
            <a:off x="921972" y="1986066"/>
            <a:ext cx="10218218" cy="3693319"/>
          </a:xfrm>
          <a:prstGeom prst="rect">
            <a:avLst/>
          </a:prstGeom>
        </p:spPr>
        <p:txBody>
          <a:bodyPr wrap="square">
            <a:spAutoFit/>
          </a:bodyPr>
          <a:lstStyle/>
          <a:p>
            <a:pPr marL="0" marR="0" lvl="0" indent="0" defTabSz="914400" eaLnBrk="1" fontAlgn="auto" latinLnBrk="0" hangingPunct="1">
              <a:lnSpc>
                <a:spcPct val="100000"/>
              </a:lnSpc>
              <a:spcBef>
                <a:spcPct val="0"/>
              </a:spcBef>
              <a:spcAft>
                <a:spcPts val="0"/>
              </a:spcAft>
              <a:buClrTx/>
              <a:buSzTx/>
              <a:buFontTx/>
              <a:buNone/>
              <a:tabLst/>
              <a:defRPr/>
            </a:pPr>
            <a:r>
              <a:rPr kumimoji="0" lang="en-GB" altLang="en-US" sz="2400" b="1" i="1" u="none" strike="noStrike" kern="0" cap="none" spc="0" normalizeH="0" baseline="0" noProof="0" dirty="0" smtClean="0">
                <a:ln>
                  <a:noFill/>
                </a:ln>
                <a:effectLst/>
                <a:uLnTx/>
                <a:uFillTx/>
              </a:rPr>
              <a:t>“I’ve been in work sometimes and been really upset. And you feel like jumping off a cliff or hanging yourself or something because no one is helping you.”</a:t>
            </a:r>
            <a:r>
              <a:rPr kumimoji="0" lang="en-GB" altLang="en-US" sz="2400" b="0" i="0" u="none" strike="noStrike" kern="0" cap="none" spc="0" normalizeH="0" baseline="0" noProof="0" dirty="0" smtClean="0">
                <a:ln>
                  <a:noFill/>
                </a:ln>
                <a:effectLst/>
                <a:uLnTx/>
                <a:uFillTx/>
              </a:rPr>
              <a:t> </a:t>
            </a:r>
            <a:r>
              <a:rPr kumimoji="0" lang="en-GB" altLang="en-US" sz="2400" b="0" i="1" u="none" strike="noStrike" kern="0" cap="none" spc="0" normalizeH="0" baseline="0" noProof="0" dirty="0" err="1" smtClean="0">
                <a:ln>
                  <a:noFill/>
                </a:ln>
                <a:effectLst/>
                <a:uLnTx/>
                <a:uFillTx/>
              </a:rPr>
              <a:t>Seb</a:t>
            </a:r>
            <a:r>
              <a:rPr kumimoji="0" lang="en-GB" altLang="en-US" sz="2400" b="0" i="1" u="none" strike="noStrike" kern="0" cap="none" spc="0" normalizeH="0" baseline="0" noProof="0" dirty="0" smtClean="0">
                <a:ln>
                  <a:noFill/>
                </a:ln>
                <a:effectLst/>
                <a:uLnTx/>
                <a:uFillTx/>
              </a:rPr>
              <a:t>, victim of learning disability-hate crime living in Gwent</a:t>
            </a:r>
          </a:p>
          <a:p>
            <a:pPr marL="0" marR="0" lvl="0" indent="0" defTabSz="914400" eaLnBrk="1" fontAlgn="auto" latinLnBrk="0" hangingPunct="1">
              <a:lnSpc>
                <a:spcPct val="100000"/>
              </a:lnSpc>
              <a:spcBef>
                <a:spcPct val="0"/>
              </a:spcBef>
              <a:spcAft>
                <a:spcPts val="0"/>
              </a:spcAft>
              <a:buClrTx/>
              <a:buSzTx/>
              <a:buFontTx/>
              <a:buNone/>
              <a:tabLst/>
              <a:defRPr/>
            </a:pPr>
            <a:endParaRPr kumimoji="0" lang="en-GB" altLang="en-US" sz="2400" b="0" i="1" u="none" strike="noStrike" kern="0" cap="none" spc="0" normalizeH="0" baseline="0" noProof="0" dirty="0" smtClean="0">
              <a:ln>
                <a:noFill/>
              </a:ln>
              <a:effectLst/>
              <a:uLnTx/>
              <a:uFillTx/>
            </a:endParaRPr>
          </a:p>
          <a:p>
            <a:pPr marL="0" marR="0" lvl="0" indent="0" algn="ctr" defTabSz="914400" eaLnBrk="1" fontAlgn="auto" latinLnBrk="0" hangingPunct="1">
              <a:lnSpc>
                <a:spcPct val="100000"/>
              </a:lnSpc>
              <a:spcBef>
                <a:spcPct val="0"/>
              </a:spcBef>
              <a:spcAft>
                <a:spcPts val="0"/>
              </a:spcAft>
              <a:buClrTx/>
              <a:buSzTx/>
              <a:buFontTx/>
              <a:buNone/>
              <a:tabLst/>
              <a:defRPr/>
            </a:pPr>
            <a:r>
              <a:rPr kumimoji="0" lang="en-GB" altLang="en-US" sz="2400" b="1" i="1" u="none" strike="noStrike" kern="0" cap="none" spc="0" normalizeH="0" baseline="0" noProof="0" dirty="0" smtClean="0">
                <a:ln>
                  <a:noFill/>
                </a:ln>
                <a:effectLst/>
                <a:uLnTx/>
                <a:uFillTx/>
              </a:rPr>
              <a:t>“I’m not suicidal by emotion; I’ve sat down and been through the emotional bit. I’ve got to the place now where suicide is a lifestyle option. I now know that if it gets to point X, if A outweighs B then it’s something which...it’s a pragmatic choice” </a:t>
            </a:r>
            <a:r>
              <a:rPr kumimoji="0" lang="en-GB" altLang="en-US" sz="2400" b="0" i="1" u="none" strike="noStrike" kern="0" cap="none" spc="0" normalizeH="0" baseline="0" noProof="0" dirty="0" smtClean="0">
                <a:ln>
                  <a:noFill/>
                </a:ln>
                <a:effectLst/>
                <a:uLnTx/>
                <a:uFillTx/>
              </a:rPr>
              <a:t>Susie, a trans woman in South Wales(taken from the All Wales Hate Crime Research Project, 2013)</a:t>
            </a:r>
          </a:p>
          <a:p>
            <a:pPr marL="0" marR="0" lvl="0" indent="0" algn="r" defTabSz="914400" eaLnBrk="1" fontAlgn="auto" latinLnBrk="0" hangingPunct="1">
              <a:lnSpc>
                <a:spcPct val="100000"/>
              </a:lnSpc>
              <a:spcBef>
                <a:spcPct val="0"/>
              </a:spcBef>
              <a:spcAft>
                <a:spcPts val="0"/>
              </a:spcAft>
              <a:buClrTx/>
              <a:buSzTx/>
              <a:buFontTx/>
              <a:buNone/>
              <a:tabLst/>
              <a:defRPr/>
            </a:pPr>
            <a:endParaRPr kumimoji="0" lang="en-GB" altLang="en-US" sz="1800" b="0" i="1" u="none" strike="noStrike" kern="0" cap="none" spc="0" normalizeH="0" baseline="0" noProof="0" dirty="0" smtClean="0">
              <a:ln>
                <a:noFill/>
              </a:ln>
              <a:solidFill>
                <a:srgbClr val="1F497D"/>
              </a:solidFill>
              <a:effectLst/>
              <a:uLnTx/>
              <a:uFillTx/>
            </a:endParaRPr>
          </a:p>
        </p:txBody>
      </p:sp>
      <p:pic>
        <p:nvPicPr>
          <p:cNvPr id="2" name="Picture 1">
            <a:hlinkClick r:id="rId4"/>
          </p:cNvPr>
          <p:cNvPicPr>
            <a:picLocks noChangeAspect="1"/>
          </p:cNvPicPr>
          <p:nvPr/>
        </p:nvPicPr>
        <p:blipFill rotWithShape="1">
          <a:blip r:embed="rId5" cstate="print">
            <a:extLst>
              <a:ext uri="{28A0092B-C50C-407E-A947-70E740481C1C}">
                <a14:useLocalDpi xmlns:a14="http://schemas.microsoft.com/office/drawing/2010/main" val="0"/>
              </a:ext>
            </a:extLst>
          </a:blip>
          <a:srcRect l="30872" t="25078" r="30291" b="24885"/>
          <a:stretch/>
        </p:blipFill>
        <p:spPr>
          <a:xfrm>
            <a:off x="10954029" y="4647319"/>
            <a:ext cx="886507" cy="642468"/>
          </a:xfrm>
          <a:prstGeom prst="rect">
            <a:avLst/>
          </a:prstGeom>
        </p:spPr>
      </p:pic>
      <p:sp>
        <p:nvSpPr>
          <p:cNvPr id="7" name="TextBox 6"/>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Effects of Hate Crime</a:t>
            </a:r>
            <a:endParaRPr lang="en-GB" sz="3600" b="1" dirty="0">
              <a:solidFill>
                <a:schemeClr val="bg1"/>
              </a:solidFill>
            </a:endParaRPr>
          </a:p>
        </p:txBody>
      </p:sp>
    </p:spTree>
    <p:extLst>
      <p:ext uri="{BB962C8B-B14F-4D97-AF65-F5344CB8AC3E}">
        <p14:creationId xmlns:p14="http://schemas.microsoft.com/office/powerpoint/2010/main" val="4070262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2188124" y="1052632"/>
            <a:ext cx="7815749" cy="4383404"/>
          </a:xfrm>
          <a:prstGeom prst="rect">
            <a:avLst/>
          </a:prstGeom>
        </p:spPr>
      </p:pic>
      <p:sp>
        <p:nvSpPr>
          <p:cNvPr id="7" name="TextBox 6"/>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The Ultimate Risk</a:t>
            </a:r>
            <a:endParaRPr lang="en-GB" sz="3600" b="1" dirty="0">
              <a:solidFill>
                <a:schemeClr val="bg1"/>
              </a:solidFill>
            </a:endParaRPr>
          </a:p>
        </p:txBody>
      </p:sp>
      <p:sp>
        <p:nvSpPr>
          <p:cNvPr id="2" name="Rectangle 1"/>
          <p:cNvSpPr/>
          <p:nvPr/>
        </p:nvSpPr>
        <p:spPr>
          <a:xfrm>
            <a:off x="2743201" y="5251370"/>
            <a:ext cx="6538586" cy="646331"/>
          </a:xfrm>
          <a:prstGeom prst="rect">
            <a:avLst/>
          </a:prstGeom>
        </p:spPr>
        <p:txBody>
          <a:bodyPr wrap="square">
            <a:spAutoFit/>
          </a:bodyPr>
          <a:lstStyle/>
          <a:p>
            <a:pPr algn="ctr"/>
            <a:r>
              <a:rPr lang="en-GB" dirty="0">
                <a:hlinkClick r:id="rId5"/>
              </a:rPr>
              <a:t>https://</a:t>
            </a:r>
            <a:r>
              <a:rPr lang="en-GB" dirty="0" smtClean="0">
                <a:hlinkClick r:id="rId5"/>
              </a:rPr>
              <a:t>www.youtube.com/watch?v=iwDxe4GXj1s</a:t>
            </a:r>
            <a:endParaRPr lang="en-GB" dirty="0" smtClean="0"/>
          </a:p>
          <a:p>
            <a:pPr algn="ctr"/>
            <a:endParaRPr lang="en-GB" dirty="0"/>
          </a:p>
        </p:txBody>
      </p:sp>
    </p:spTree>
    <p:extLst>
      <p:ext uri="{BB962C8B-B14F-4D97-AF65-F5344CB8AC3E}">
        <p14:creationId xmlns:p14="http://schemas.microsoft.com/office/powerpoint/2010/main" val="2019062209"/>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1917291" y="623520"/>
            <a:ext cx="9144000" cy="5492972"/>
          </a:xfrm>
          <a:prstGeom prst="rect">
            <a:avLst/>
          </a:prstGeom>
        </p:spPr>
      </p:pic>
    </p:spTree>
    <p:extLst>
      <p:ext uri="{BB962C8B-B14F-4D97-AF65-F5344CB8AC3E}">
        <p14:creationId xmlns:p14="http://schemas.microsoft.com/office/powerpoint/2010/main" val="398571190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189379" y="1167319"/>
            <a:ext cx="8176155" cy="4828057"/>
          </a:xfrm>
          <a:prstGeom prst="rect">
            <a:avLst/>
          </a:prstGeom>
        </p:spPr>
      </p:pic>
      <p:sp>
        <p:nvSpPr>
          <p:cNvPr id="4" name="TextBox 3"/>
          <p:cNvSpPr txBox="1"/>
          <p:nvPr/>
        </p:nvSpPr>
        <p:spPr>
          <a:xfrm>
            <a:off x="1733716" y="285713"/>
            <a:ext cx="9087483"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Your Responsibility</a:t>
            </a:r>
            <a:endParaRPr lang="en-GB" sz="3600" b="1" dirty="0">
              <a:solidFill>
                <a:schemeClr val="bg1"/>
              </a:solidFill>
            </a:endParaRPr>
          </a:p>
        </p:txBody>
      </p:sp>
    </p:spTree>
    <p:extLst>
      <p:ext uri="{BB962C8B-B14F-4D97-AF65-F5344CB8AC3E}">
        <p14:creationId xmlns:p14="http://schemas.microsoft.com/office/powerpoint/2010/main" val="400172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486149" y="1064514"/>
            <a:ext cx="5582445" cy="4071695"/>
          </a:xfrm>
          <a:prstGeom prst="rect">
            <a:avLst/>
          </a:prstGeom>
        </p:spPr>
      </p:pic>
    </p:spTree>
    <p:extLst>
      <p:ext uri="{BB962C8B-B14F-4D97-AF65-F5344CB8AC3E}">
        <p14:creationId xmlns:p14="http://schemas.microsoft.com/office/powerpoint/2010/main" val="1461641596"/>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1633</TotalTime>
  <Words>2768</Words>
  <Application>Microsoft Office PowerPoint</Application>
  <PresentationFormat>Widescreen</PresentationFormat>
  <Paragraphs>249</Paragraphs>
  <Slides>39</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Calibri Light</vt:lpstr>
      <vt:lpstr>Microsoft Sans Serif</vt:lpstr>
      <vt:lpstr>Tahoma</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Jones,Sarah swp5354</cp:lastModifiedBy>
  <cp:revision>101</cp:revision>
  <dcterms:created xsi:type="dcterms:W3CDTF">2018-10-01T11:40:29Z</dcterms:created>
  <dcterms:modified xsi:type="dcterms:W3CDTF">2019-02-26T11:53:01Z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05c84325-aeae-46f4-b17d-393c895dc662</vt:lpwstr>
  </property>
  <property fmtid="{D5CDD505-2E9C-101B-9397-08002B2CF9AE}" pid="6" name="Classification">
    <vt:lpwstr>OFFICIAL</vt:lpwstr>
  </property>
  <property fmtid="{D5CDD505-2E9C-101B-9397-08002B2CF9AE}" pid="7" name="Visibility">
    <vt:lpwstr>NOT VISIBLE</vt:lpwstr>
  </property>
</Properties>
</file>