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1"/>
  </p:notesMasterIdLst>
  <p:sldIdLst>
    <p:sldId id="257" r:id="rId2"/>
    <p:sldId id="1291" r:id="rId3"/>
    <p:sldId id="269" r:id="rId4"/>
    <p:sldId id="258" r:id="rId5"/>
    <p:sldId id="261" r:id="rId6"/>
    <p:sldId id="274" r:id="rId7"/>
    <p:sldId id="276" r:id="rId8"/>
    <p:sldId id="270" r:id="rId9"/>
    <p:sldId id="273" r:id="rId10"/>
    <p:sldId id="271" r:id="rId11"/>
    <p:sldId id="1290" r:id="rId12"/>
    <p:sldId id="342" r:id="rId13"/>
    <p:sldId id="345" r:id="rId14"/>
    <p:sldId id="272" r:id="rId15"/>
    <p:sldId id="264" r:id="rId16"/>
    <p:sldId id="279" r:id="rId17"/>
    <p:sldId id="1285" r:id="rId18"/>
    <p:sldId id="288" r:id="rId19"/>
    <p:sldId id="282" r:id="rId20"/>
    <p:sldId id="1286" r:id="rId21"/>
    <p:sldId id="283" r:id="rId22"/>
    <p:sldId id="1287" r:id="rId23"/>
    <p:sldId id="284" r:id="rId24"/>
    <p:sldId id="285" r:id="rId25"/>
    <p:sldId id="286" r:id="rId26"/>
    <p:sldId id="1293" r:id="rId27"/>
    <p:sldId id="1294" r:id="rId28"/>
    <p:sldId id="1289" r:id="rId29"/>
    <p:sldId id="1292"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16" autoAdjust="0"/>
    <p:restoredTop sz="86486" autoAdjust="0"/>
  </p:normalViewPr>
  <p:slideViewPr>
    <p:cSldViewPr snapToGrid="0">
      <p:cViewPr varScale="1">
        <p:scale>
          <a:sx n="96" d="100"/>
          <a:sy n="96" d="100"/>
        </p:scale>
        <p:origin x="178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0CB4670-2F01-46F6-B284-B94FC432A9C9}"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GB"/>
        </a:p>
      </dgm:t>
    </dgm:pt>
    <dgm:pt modelId="{BC7D26A4-27B4-4F48-9751-42DC4841CF0B}">
      <dgm:prSet phldrT="[Text]"/>
      <dgm:spPr/>
      <dgm:t>
        <a:bodyPr/>
        <a:lstStyle/>
        <a:p>
          <a:endParaRPr lang="en-GB" dirty="0"/>
        </a:p>
      </dgm:t>
    </dgm:pt>
    <dgm:pt modelId="{D7569688-CB99-4BE0-83D2-E0534EB75073}" type="parTrans" cxnId="{07982E12-FBBD-4823-B61D-EA263EE7ED56}">
      <dgm:prSet/>
      <dgm:spPr/>
      <dgm:t>
        <a:bodyPr/>
        <a:lstStyle/>
        <a:p>
          <a:endParaRPr lang="en-GB"/>
        </a:p>
      </dgm:t>
    </dgm:pt>
    <dgm:pt modelId="{A16EE3D3-5C82-45D2-A2EF-E9D24E126CEB}" type="sibTrans" cxnId="{07982E12-FBBD-4823-B61D-EA263EE7ED56}">
      <dgm:prSet/>
      <dgm:spPr/>
      <dgm:t>
        <a:bodyPr/>
        <a:lstStyle/>
        <a:p>
          <a:endParaRPr lang="en-GB"/>
        </a:p>
      </dgm:t>
    </dgm:pt>
    <dgm:pt modelId="{9BF4A146-0A56-406D-BFB1-25B101E92B27}">
      <dgm:prSet phldrT="[Text]"/>
      <dgm:spPr/>
      <dgm:t>
        <a:bodyPr/>
        <a:lstStyle/>
        <a:p>
          <a:r>
            <a:rPr lang="en-GB" dirty="0"/>
            <a:t>Problem Identification</a:t>
          </a:r>
        </a:p>
      </dgm:t>
    </dgm:pt>
    <dgm:pt modelId="{C087876F-873E-48ED-90CD-1390D8F4A6C3}" type="parTrans" cxnId="{AB37AAC6-023F-45D0-A9AF-3B337FAB9D98}">
      <dgm:prSet/>
      <dgm:spPr/>
      <dgm:t>
        <a:bodyPr/>
        <a:lstStyle/>
        <a:p>
          <a:endParaRPr lang="en-GB"/>
        </a:p>
      </dgm:t>
    </dgm:pt>
    <dgm:pt modelId="{2813F95A-756D-4CBE-9972-39E1896EB9AE}" type="sibTrans" cxnId="{AB37AAC6-023F-45D0-A9AF-3B337FAB9D98}">
      <dgm:prSet/>
      <dgm:spPr/>
      <dgm:t>
        <a:bodyPr/>
        <a:lstStyle/>
        <a:p>
          <a:endParaRPr lang="en-GB"/>
        </a:p>
      </dgm:t>
    </dgm:pt>
    <dgm:pt modelId="{B0EA5390-7D5C-4404-9D58-71BAD386A8E7}">
      <dgm:prSet phldrT="[Text]"/>
      <dgm:spPr/>
      <dgm:t>
        <a:bodyPr/>
        <a:lstStyle/>
        <a:p>
          <a:endParaRPr lang="en-GB" dirty="0"/>
        </a:p>
      </dgm:t>
    </dgm:pt>
    <dgm:pt modelId="{F5C35E99-3994-4BC0-B1BE-C6EA2F3DDBBC}" type="parTrans" cxnId="{E55044DD-FEDC-4B09-B25A-A88F3BA6D5A3}">
      <dgm:prSet/>
      <dgm:spPr/>
      <dgm:t>
        <a:bodyPr/>
        <a:lstStyle/>
        <a:p>
          <a:endParaRPr lang="en-GB"/>
        </a:p>
      </dgm:t>
    </dgm:pt>
    <dgm:pt modelId="{76828F87-61D3-413E-BB97-C96A3F3CB334}" type="sibTrans" cxnId="{E55044DD-FEDC-4B09-B25A-A88F3BA6D5A3}">
      <dgm:prSet/>
      <dgm:spPr/>
      <dgm:t>
        <a:bodyPr/>
        <a:lstStyle/>
        <a:p>
          <a:endParaRPr lang="en-GB"/>
        </a:p>
      </dgm:t>
    </dgm:pt>
    <dgm:pt modelId="{2B2E94FD-D34B-494E-A8B9-2D26029F2746}">
      <dgm:prSet/>
      <dgm:spPr/>
      <dgm:t>
        <a:bodyPr/>
        <a:lstStyle/>
        <a:p>
          <a:r>
            <a:rPr lang="en-GB" dirty="0"/>
            <a:t>Implementation </a:t>
          </a:r>
        </a:p>
      </dgm:t>
    </dgm:pt>
    <dgm:pt modelId="{B4619F87-166E-4953-9A3F-88E023B8221B}" type="parTrans" cxnId="{09CAA32A-E92C-4A98-937B-B4922F85B41A}">
      <dgm:prSet/>
      <dgm:spPr/>
      <dgm:t>
        <a:bodyPr/>
        <a:lstStyle/>
        <a:p>
          <a:endParaRPr lang="en-GB"/>
        </a:p>
      </dgm:t>
    </dgm:pt>
    <dgm:pt modelId="{EBDBC62B-E0C7-4A0E-84CA-C4BC80D02FAB}" type="sibTrans" cxnId="{09CAA32A-E92C-4A98-937B-B4922F85B41A}">
      <dgm:prSet/>
      <dgm:spPr/>
      <dgm:t>
        <a:bodyPr/>
        <a:lstStyle/>
        <a:p>
          <a:endParaRPr lang="en-GB"/>
        </a:p>
      </dgm:t>
    </dgm:pt>
    <dgm:pt modelId="{7AEEF965-1DC6-4B07-8D66-775FDB2567C9}">
      <dgm:prSet phldrT="[Text]"/>
      <dgm:spPr/>
      <dgm:t>
        <a:bodyPr/>
        <a:lstStyle/>
        <a:p>
          <a:r>
            <a:rPr lang="en-GB" dirty="0"/>
            <a:t>Alternative generation and evaluation </a:t>
          </a:r>
        </a:p>
      </dgm:t>
    </dgm:pt>
    <dgm:pt modelId="{4498C584-AE7B-410E-913B-132B0E7EF633}" type="parTrans" cxnId="{F8BAD545-5CC0-4B82-BA9B-6C757A9E3F2A}">
      <dgm:prSet/>
      <dgm:spPr/>
      <dgm:t>
        <a:bodyPr/>
        <a:lstStyle/>
        <a:p>
          <a:endParaRPr lang="en-GB"/>
        </a:p>
      </dgm:t>
    </dgm:pt>
    <dgm:pt modelId="{234946AE-C7E6-4BE2-8D3F-4E7CF99DDB3E}" type="sibTrans" cxnId="{F8BAD545-5CC0-4B82-BA9B-6C757A9E3F2A}">
      <dgm:prSet/>
      <dgm:spPr/>
      <dgm:t>
        <a:bodyPr/>
        <a:lstStyle/>
        <a:p>
          <a:endParaRPr lang="en-GB"/>
        </a:p>
      </dgm:t>
    </dgm:pt>
    <dgm:pt modelId="{07FC7CBA-FADC-4BC2-A11D-DBB79FC3B740}">
      <dgm:prSet phldrT="[Text]"/>
      <dgm:spPr/>
      <dgm:t>
        <a:bodyPr/>
        <a:lstStyle/>
        <a:p>
          <a:r>
            <a:rPr lang="en-GB" dirty="0">
              <a:highlight>
                <a:srgbClr val="FFFF00"/>
              </a:highlight>
            </a:rPr>
            <a:t>Criteria definition </a:t>
          </a:r>
        </a:p>
      </dgm:t>
    </dgm:pt>
    <dgm:pt modelId="{F77A590E-D1A7-48E4-911E-7F4482DCFA00}" type="parTrans" cxnId="{341B745D-FE2D-4DAC-A35F-3766A336A7F8}">
      <dgm:prSet/>
      <dgm:spPr/>
      <dgm:t>
        <a:bodyPr/>
        <a:lstStyle/>
        <a:p>
          <a:endParaRPr lang="en-GB"/>
        </a:p>
      </dgm:t>
    </dgm:pt>
    <dgm:pt modelId="{2291FCFE-CDCA-4237-9639-A33C9E1F05F0}" type="sibTrans" cxnId="{341B745D-FE2D-4DAC-A35F-3766A336A7F8}">
      <dgm:prSet/>
      <dgm:spPr/>
      <dgm:t>
        <a:bodyPr/>
        <a:lstStyle/>
        <a:p>
          <a:endParaRPr lang="en-GB"/>
        </a:p>
      </dgm:t>
    </dgm:pt>
    <dgm:pt modelId="{3155ACE6-CD92-4A2E-87CE-0BEF08006824}">
      <dgm:prSet phldrT="[Text]"/>
      <dgm:spPr/>
      <dgm:t>
        <a:bodyPr/>
        <a:lstStyle/>
        <a:p>
          <a:endParaRPr lang="en-GB" dirty="0"/>
        </a:p>
      </dgm:t>
    </dgm:pt>
    <dgm:pt modelId="{AA6D2A7F-1D49-4F03-B71D-E9106B614F72}" type="parTrans" cxnId="{879D1034-8D8D-4ACE-8334-49110526A678}">
      <dgm:prSet/>
      <dgm:spPr/>
      <dgm:t>
        <a:bodyPr/>
        <a:lstStyle/>
        <a:p>
          <a:endParaRPr lang="en-GB"/>
        </a:p>
      </dgm:t>
    </dgm:pt>
    <dgm:pt modelId="{C690BCE7-2633-45C7-914D-25BA3AE4DB8C}" type="sibTrans" cxnId="{879D1034-8D8D-4ACE-8334-49110526A678}">
      <dgm:prSet/>
      <dgm:spPr/>
      <dgm:t>
        <a:bodyPr/>
        <a:lstStyle/>
        <a:p>
          <a:endParaRPr lang="en-GB"/>
        </a:p>
      </dgm:t>
    </dgm:pt>
    <dgm:pt modelId="{D40C34B5-F01E-4EA7-8AF8-9D3397C5E916}">
      <dgm:prSet phldrT="[Text]"/>
      <dgm:spPr/>
      <dgm:t>
        <a:bodyPr/>
        <a:lstStyle/>
        <a:p>
          <a:endParaRPr lang="en-GB" dirty="0"/>
        </a:p>
      </dgm:t>
    </dgm:pt>
    <dgm:pt modelId="{3BF88225-B4F7-4CD8-A5B7-8450F8DB8126}" type="parTrans" cxnId="{30F656F5-6B71-497A-A2BB-2E8660924AE6}">
      <dgm:prSet/>
      <dgm:spPr/>
      <dgm:t>
        <a:bodyPr/>
        <a:lstStyle/>
        <a:p>
          <a:endParaRPr lang="en-GB"/>
        </a:p>
      </dgm:t>
    </dgm:pt>
    <dgm:pt modelId="{6CB24768-B858-48B8-B1BC-692817468C52}" type="sibTrans" cxnId="{30F656F5-6B71-497A-A2BB-2E8660924AE6}">
      <dgm:prSet/>
      <dgm:spPr/>
      <dgm:t>
        <a:bodyPr/>
        <a:lstStyle/>
        <a:p>
          <a:endParaRPr lang="en-GB"/>
        </a:p>
      </dgm:t>
    </dgm:pt>
    <dgm:pt modelId="{21671F8E-ADCC-43CD-A990-2DD52719121E}" type="pres">
      <dgm:prSet presAssocID="{60CB4670-2F01-46F6-B284-B94FC432A9C9}" presName="linearFlow" presStyleCnt="0">
        <dgm:presLayoutVars>
          <dgm:dir/>
          <dgm:animLvl val="lvl"/>
          <dgm:resizeHandles val="exact"/>
        </dgm:presLayoutVars>
      </dgm:prSet>
      <dgm:spPr/>
    </dgm:pt>
    <dgm:pt modelId="{7F840A27-E365-43F1-B68F-B9A9784C142B}" type="pres">
      <dgm:prSet presAssocID="{BC7D26A4-27B4-4F48-9751-42DC4841CF0B}" presName="composite" presStyleCnt="0"/>
      <dgm:spPr/>
    </dgm:pt>
    <dgm:pt modelId="{073DBC79-9026-42B8-AD6A-6F9188664387}" type="pres">
      <dgm:prSet presAssocID="{BC7D26A4-27B4-4F48-9751-42DC4841CF0B}" presName="parentText" presStyleLbl="alignNode1" presStyleIdx="0" presStyleCnt="4">
        <dgm:presLayoutVars>
          <dgm:chMax val="1"/>
          <dgm:bulletEnabled val="1"/>
        </dgm:presLayoutVars>
      </dgm:prSet>
      <dgm:spPr/>
    </dgm:pt>
    <dgm:pt modelId="{94B3EB65-0575-4447-986C-53F81E98CCF0}" type="pres">
      <dgm:prSet presAssocID="{BC7D26A4-27B4-4F48-9751-42DC4841CF0B}" presName="descendantText" presStyleLbl="alignAcc1" presStyleIdx="0" presStyleCnt="4">
        <dgm:presLayoutVars>
          <dgm:bulletEnabled val="1"/>
        </dgm:presLayoutVars>
      </dgm:prSet>
      <dgm:spPr/>
    </dgm:pt>
    <dgm:pt modelId="{450E6773-BBBF-4D89-AA6C-1B9DF66BC2DB}" type="pres">
      <dgm:prSet presAssocID="{A16EE3D3-5C82-45D2-A2EF-E9D24E126CEB}" presName="sp" presStyleCnt="0"/>
      <dgm:spPr/>
    </dgm:pt>
    <dgm:pt modelId="{4A271C8C-9A75-4A18-8A2A-D91F851D532C}" type="pres">
      <dgm:prSet presAssocID="{3155ACE6-CD92-4A2E-87CE-0BEF08006824}" presName="composite" presStyleCnt="0"/>
      <dgm:spPr/>
    </dgm:pt>
    <dgm:pt modelId="{D2D7A8F7-83A2-4F76-852C-A2B844E6BE04}" type="pres">
      <dgm:prSet presAssocID="{3155ACE6-CD92-4A2E-87CE-0BEF08006824}" presName="parentText" presStyleLbl="alignNode1" presStyleIdx="1" presStyleCnt="4">
        <dgm:presLayoutVars>
          <dgm:chMax val="1"/>
          <dgm:bulletEnabled val="1"/>
        </dgm:presLayoutVars>
      </dgm:prSet>
      <dgm:spPr/>
    </dgm:pt>
    <dgm:pt modelId="{F65089E1-0C3E-4A73-8C23-5355D0F4B166}" type="pres">
      <dgm:prSet presAssocID="{3155ACE6-CD92-4A2E-87CE-0BEF08006824}" presName="descendantText" presStyleLbl="alignAcc1" presStyleIdx="1" presStyleCnt="4">
        <dgm:presLayoutVars>
          <dgm:bulletEnabled val="1"/>
        </dgm:presLayoutVars>
      </dgm:prSet>
      <dgm:spPr/>
    </dgm:pt>
    <dgm:pt modelId="{83368F3C-EE38-451B-9A69-A7337462AEF4}" type="pres">
      <dgm:prSet presAssocID="{C690BCE7-2633-45C7-914D-25BA3AE4DB8C}" presName="sp" presStyleCnt="0"/>
      <dgm:spPr/>
    </dgm:pt>
    <dgm:pt modelId="{F1EE0011-633F-4847-8126-4AD757EA4A3F}" type="pres">
      <dgm:prSet presAssocID="{D40C34B5-F01E-4EA7-8AF8-9D3397C5E916}" presName="composite" presStyleCnt="0"/>
      <dgm:spPr/>
    </dgm:pt>
    <dgm:pt modelId="{DCD5F3C3-47D5-49A3-B27A-194E51A20986}" type="pres">
      <dgm:prSet presAssocID="{D40C34B5-F01E-4EA7-8AF8-9D3397C5E916}" presName="parentText" presStyleLbl="alignNode1" presStyleIdx="2" presStyleCnt="4">
        <dgm:presLayoutVars>
          <dgm:chMax val="1"/>
          <dgm:bulletEnabled val="1"/>
        </dgm:presLayoutVars>
      </dgm:prSet>
      <dgm:spPr/>
    </dgm:pt>
    <dgm:pt modelId="{7659A367-3A94-4881-9E1C-0860B3A1FEB4}" type="pres">
      <dgm:prSet presAssocID="{D40C34B5-F01E-4EA7-8AF8-9D3397C5E916}" presName="descendantText" presStyleLbl="alignAcc1" presStyleIdx="2" presStyleCnt="4">
        <dgm:presLayoutVars>
          <dgm:bulletEnabled val="1"/>
        </dgm:presLayoutVars>
      </dgm:prSet>
      <dgm:spPr/>
    </dgm:pt>
    <dgm:pt modelId="{A4E31F18-2C98-4ACA-AB02-3377C4B2A2C8}" type="pres">
      <dgm:prSet presAssocID="{6CB24768-B858-48B8-B1BC-692817468C52}" presName="sp" presStyleCnt="0"/>
      <dgm:spPr/>
    </dgm:pt>
    <dgm:pt modelId="{DAD7FB37-47D8-456D-ACDE-5F87125725BB}" type="pres">
      <dgm:prSet presAssocID="{B0EA5390-7D5C-4404-9D58-71BAD386A8E7}" presName="composite" presStyleCnt="0"/>
      <dgm:spPr/>
    </dgm:pt>
    <dgm:pt modelId="{7C8B86ED-55D2-4511-9846-1D118167798D}" type="pres">
      <dgm:prSet presAssocID="{B0EA5390-7D5C-4404-9D58-71BAD386A8E7}" presName="parentText" presStyleLbl="alignNode1" presStyleIdx="3" presStyleCnt="4">
        <dgm:presLayoutVars>
          <dgm:chMax val="1"/>
          <dgm:bulletEnabled val="1"/>
        </dgm:presLayoutVars>
      </dgm:prSet>
      <dgm:spPr/>
    </dgm:pt>
    <dgm:pt modelId="{64B104E8-073B-416B-A1DD-58CCA88FB8E4}" type="pres">
      <dgm:prSet presAssocID="{B0EA5390-7D5C-4404-9D58-71BAD386A8E7}" presName="descendantText" presStyleLbl="alignAcc1" presStyleIdx="3" presStyleCnt="4">
        <dgm:presLayoutVars>
          <dgm:bulletEnabled val="1"/>
        </dgm:presLayoutVars>
      </dgm:prSet>
      <dgm:spPr/>
    </dgm:pt>
  </dgm:ptLst>
  <dgm:cxnLst>
    <dgm:cxn modelId="{07982E12-FBBD-4823-B61D-EA263EE7ED56}" srcId="{60CB4670-2F01-46F6-B284-B94FC432A9C9}" destId="{BC7D26A4-27B4-4F48-9751-42DC4841CF0B}" srcOrd="0" destOrd="0" parTransId="{D7569688-CB99-4BE0-83D2-E0534EB75073}" sibTransId="{A16EE3D3-5C82-45D2-A2EF-E9D24E126CEB}"/>
    <dgm:cxn modelId="{09CAA32A-E92C-4A98-937B-B4922F85B41A}" srcId="{B0EA5390-7D5C-4404-9D58-71BAD386A8E7}" destId="{2B2E94FD-D34B-494E-A8B9-2D26029F2746}" srcOrd="0" destOrd="0" parTransId="{B4619F87-166E-4953-9A3F-88E023B8221B}" sibTransId="{EBDBC62B-E0C7-4A0E-84CA-C4BC80D02FAB}"/>
    <dgm:cxn modelId="{BFCD2A31-CE85-454C-9C96-D20A58AE45A3}" type="presOf" srcId="{60CB4670-2F01-46F6-B284-B94FC432A9C9}" destId="{21671F8E-ADCC-43CD-A990-2DD52719121E}" srcOrd="0" destOrd="0" presId="urn:microsoft.com/office/officeart/2005/8/layout/chevron2"/>
    <dgm:cxn modelId="{879D1034-8D8D-4ACE-8334-49110526A678}" srcId="{60CB4670-2F01-46F6-B284-B94FC432A9C9}" destId="{3155ACE6-CD92-4A2E-87CE-0BEF08006824}" srcOrd="1" destOrd="0" parTransId="{AA6D2A7F-1D49-4F03-B71D-E9106B614F72}" sibTransId="{C690BCE7-2633-45C7-914D-25BA3AE4DB8C}"/>
    <dgm:cxn modelId="{341B745D-FE2D-4DAC-A35F-3766A336A7F8}" srcId="{3155ACE6-CD92-4A2E-87CE-0BEF08006824}" destId="{07FC7CBA-FADC-4BC2-A11D-DBB79FC3B740}" srcOrd="0" destOrd="0" parTransId="{F77A590E-D1A7-48E4-911E-7F4482DCFA00}" sibTransId="{2291FCFE-CDCA-4237-9639-A33C9E1F05F0}"/>
    <dgm:cxn modelId="{6074015F-7124-4CC5-B6A8-727D3C9DA673}" type="presOf" srcId="{7AEEF965-1DC6-4B07-8D66-775FDB2567C9}" destId="{7659A367-3A94-4881-9E1C-0860B3A1FEB4}" srcOrd="0" destOrd="0" presId="urn:microsoft.com/office/officeart/2005/8/layout/chevron2"/>
    <dgm:cxn modelId="{F8BAD545-5CC0-4B82-BA9B-6C757A9E3F2A}" srcId="{D40C34B5-F01E-4EA7-8AF8-9D3397C5E916}" destId="{7AEEF965-1DC6-4B07-8D66-775FDB2567C9}" srcOrd="0" destOrd="0" parTransId="{4498C584-AE7B-410E-913B-132B0E7EF633}" sibTransId="{234946AE-C7E6-4BE2-8D3F-4E7CF99DDB3E}"/>
    <dgm:cxn modelId="{765DFF69-1734-4982-B16C-3479DECE9178}" type="presOf" srcId="{D40C34B5-F01E-4EA7-8AF8-9D3397C5E916}" destId="{DCD5F3C3-47D5-49A3-B27A-194E51A20986}" srcOrd="0" destOrd="0" presId="urn:microsoft.com/office/officeart/2005/8/layout/chevron2"/>
    <dgm:cxn modelId="{3ADCE96C-6EA7-41D7-B58F-AB339776B398}" type="presOf" srcId="{2B2E94FD-D34B-494E-A8B9-2D26029F2746}" destId="{64B104E8-073B-416B-A1DD-58CCA88FB8E4}" srcOrd="0" destOrd="0" presId="urn:microsoft.com/office/officeart/2005/8/layout/chevron2"/>
    <dgm:cxn modelId="{39F9B494-2F13-45DE-A25C-F79D573A21CE}" type="presOf" srcId="{B0EA5390-7D5C-4404-9D58-71BAD386A8E7}" destId="{7C8B86ED-55D2-4511-9846-1D118167798D}" srcOrd="0" destOrd="0" presId="urn:microsoft.com/office/officeart/2005/8/layout/chevron2"/>
    <dgm:cxn modelId="{ADC056B9-52FF-4343-91C1-FE654071B7CD}" type="presOf" srcId="{9BF4A146-0A56-406D-BFB1-25B101E92B27}" destId="{94B3EB65-0575-4447-986C-53F81E98CCF0}" srcOrd="0" destOrd="0" presId="urn:microsoft.com/office/officeart/2005/8/layout/chevron2"/>
    <dgm:cxn modelId="{AB37AAC6-023F-45D0-A9AF-3B337FAB9D98}" srcId="{BC7D26A4-27B4-4F48-9751-42DC4841CF0B}" destId="{9BF4A146-0A56-406D-BFB1-25B101E92B27}" srcOrd="0" destOrd="0" parTransId="{C087876F-873E-48ED-90CD-1390D8F4A6C3}" sibTransId="{2813F95A-756D-4CBE-9972-39E1896EB9AE}"/>
    <dgm:cxn modelId="{437E97D0-F90F-4D03-AC60-5301284D1BE0}" type="presOf" srcId="{BC7D26A4-27B4-4F48-9751-42DC4841CF0B}" destId="{073DBC79-9026-42B8-AD6A-6F9188664387}" srcOrd="0" destOrd="0" presId="urn:microsoft.com/office/officeart/2005/8/layout/chevron2"/>
    <dgm:cxn modelId="{2E4BCFD6-612C-49D4-8E7D-0F37F1BAF408}" type="presOf" srcId="{3155ACE6-CD92-4A2E-87CE-0BEF08006824}" destId="{D2D7A8F7-83A2-4F76-852C-A2B844E6BE04}" srcOrd="0" destOrd="0" presId="urn:microsoft.com/office/officeart/2005/8/layout/chevron2"/>
    <dgm:cxn modelId="{E55044DD-FEDC-4B09-B25A-A88F3BA6D5A3}" srcId="{60CB4670-2F01-46F6-B284-B94FC432A9C9}" destId="{B0EA5390-7D5C-4404-9D58-71BAD386A8E7}" srcOrd="3" destOrd="0" parTransId="{F5C35E99-3994-4BC0-B1BE-C6EA2F3DDBBC}" sibTransId="{76828F87-61D3-413E-BB97-C96A3F3CB334}"/>
    <dgm:cxn modelId="{E9164CE5-34B4-48A7-BB35-6A0F4F19F260}" type="presOf" srcId="{07FC7CBA-FADC-4BC2-A11D-DBB79FC3B740}" destId="{F65089E1-0C3E-4A73-8C23-5355D0F4B166}" srcOrd="0" destOrd="0" presId="urn:microsoft.com/office/officeart/2005/8/layout/chevron2"/>
    <dgm:cxn modelId="{30F656F5-6B71-497A-A2BB-2E8660924AE6}" srcId="{60CB4670-2F01-46F6-B284-B94FC432A9C9}" destId="{D40C34B5-F01E-4EA7-8AF8-9D3397C5E916}" srcOrd="2" destOrd="0" parTransId="{3BF88225-B4F7-4CD8-A5B7-8450F8DB8126}" sibTransId="{6CB24768-B858-48B8-B1BC-692817468C52}"/>
    <dgm:cxn modelId="{2213A2A1-6E1E-4CE8-8E64-358DF8A09CD9}" type="presParOf" srcId="{21671F8E-ADCC-43CD-A990-2DD52719121E}" destId="{7F840A27-E365-43F1-B68F-B9A9784C142B}" srcOrd="0" destOrd="0" presId="urn:microsoft.com/office/officeart/2005/8/layout/chevron2"/>
    <dgm:cxn modelId="{E272A65E-0855-42BD-97E4-D035A7112095}" type="presParOf" srcId="{7F840A27-E365-43F1-B68F-B9A9784C142B}" destId="{073DBC79-9026-42B8-AD6A-6F9188664387}" srcOrd="0" destOrd="0" presId="urn:microsoft.com/office/officeart/2005/8/layout/chevron2"/>
    <dgm:cxn modelId="{9B892C4A-7BF0-479A-B14C-DD3C15F6F665}" type="presParOf" srcId="{7F840A27-E365-43F1-B68F-B9A9784C142B}" destId="{94B3EB65-0575-4447-986C-53F81E98CCF0}" srcOrd="1" destOrd="0" presId="urn:microsoft.com/office/officeart/2005/8/layout/chevron2"/>
    <dgm:cxn modelId="{41E48188-7873-4EB9-8868-A528D23DF563}" type="presParOf" srcId="{21671F8E-ADCC-43CD-A990-2DD52719121E}" destId="{450E6773-BBBF-4D89-AA6C-1B9DF66BC2DB}" srcOrd="1" destOrd="0" presId="urn:microsoft.com/office/officeart/2005/8/layout/chevron2"/>
    <dgm:cxn modelId="{13BDDDAB-BD8A-4A14-A24A-C806E0B73E86}" type="presParOf" srcId="{21671F8E-ADCC-43CD-A990-2DD52719121E}" destId="{4A271C8C-9A75-4A18-8A2A-D91F851D532C}" srcOrd="2" destOrd="0" presId="urn:microsoft.com/office/officeart/2005/8/layout/chevron2"/>
    <dgm:cxn modelId="{90D468B3-6E82-4715-AC2A-482943921E0D}" type="presParOf" srcId="{4A271C8C-9A75-4A18-8A2A-D91F851D532C}" destId="{D2D7A8F7-83A2-4F76-852C-A2B844E6BE04}" srcOrd="0" destOrd="0" presId="urn:microsoft.com/office/officeart/2005/8/layout/chevron2"/>
    <dgm:cxn modelId="{E95047EE-383C-4331-9335-DB7AAF53D55F}" type="presParOf" srcId="{4A271C8C-9A75-4A18-8A2A-D91F851D532C}" destId="{F65089E1-0C3E-4A73-8C23-5355D0F4B166}" srcOrd="1" destOrd="0" presId="urn:microsoft.com/office/officeart/2005/8/layout/chevron2"/>
    <dgm:cxn modelId="{E6321EE9-8671-43B1-ADC8-4476EBC97CA9}" type="presParOf" srcId="{21671F8E-ADCC-43CD-A990-2DD52719121E}" destId="{83368F3C-EE38-451B-9A69-A7337462AEF4}" srcOrd="3" destOrd="0" presId="urn:microsoft.com/office/officeart/2005/8/layout/chevron2"/>
    <dgm:cxn modelId="{E1E92F87-963E-45B5-AD05-6D788974EB73}" type="presParOf" srcId="{21671F8E-ADCC-43CD-A990-2DD52719121E}" destId="{F1EE0011-633F-4847-8126-4AD757EA4A3F}" srcOrd="4" destOrd="0" presId="urn:microsoft.com/office/officeart/2005/8/layout/chevron2"/>
    <dgm:cxn modelId="{E45F807D-7C1B-4F1F-96F7-6CBE8E8099A6}" type="presParOf" srcId="{F1EE0011-633F-4847-8126-4AD757EA4A3F}" destId="{DCD5F3C3-47D5-49A3-B27A-194E51A20986}" srcOrd="0" destOrd="0" presId="urn:microsoft.com/office/officeart/2005/8/layout/chevron2"/>
    <dgm:cxn modelId="{5712C4E7-3E54-4047-BA5F-B15B30802180}" type="presParOf" srcId="{F1EE0011-633F-4847-8126-4AD757EA4A3F}" destId="{7659A367-3A94-4881-9E1C-0860B3A1FEB4}" srcOrd="1" destOrd="0" presId="urn:microsoft.com/office/officeart/2005/8/layout/chevron2"/>
    <dgm:cxn modelId="{1BF0644B-4A57-4616-82AD-B2966A59FF5A}" type="presParOf" srcId="{21671F8E-ADCC-43CD-A990-2DD52719121E}" destId="{A4E31F18-2C98-4ACA-AB02-3377C4B2A2C8}" srcOrd="5" destOrd="0" presId="urn:microsoft.com/office/officeart/2005/8/layout/chevron2"/>
    <dgm:cxn modelId="{5201D55B-975D-4576-815F-B56CF3A4B08B}" type="presParOf" srcId="{21671F8E-ADCC-43CD-A990-2DD52719121E}" destId="{DAD7FB37-47D8-456D-ACDE-5F87125725BB}" srcOrd="6" destOrd="0" presId="urn:microsoft.com/office/officeart/2005/8/layout/chevron2"/>
    <dgm:cxn modelId="{E5AE30F3-83E9-4000-8D3B-3240DE3DF38F}" type="presParOf" srcId="{DAD7FB37-47D8-456D-ACDE-5F87125725BB}" destId="{7C8B86ED-55D2-4511-9846-1D118167798D}" srcOrd="0" destOrd="0" presId="urn:microsoft.com/office/officeart/2005/8/layout/chevron2"/>
    <dgm:cxn modelId="{B2742130-11C7-4AB3-8E44-0F68DC4B9609}" type="presParOf" srcId="{DAD7FB37-47D8-456D-ACDE-5F87125725BB}" destId="{64B104E8-073B-416B-A1DD-58CCA88FB8E4}"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3DBC79-9026-42B8-AD6A-6F9188664387}">
      <dsp:nvSpPr>
        <dsp:cNvPr id="0" name=""/>
        <dsp:cNvSpPr/>
      </dsp:nvSpPr>
      <dsp:spPr>
        <a:xfrm rot="5400000">
          <a:off x="-178445" y="180361"/>
          <a:ext cx="1189635" cy="832744"/>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1" y="418287"/>
        <a:ext cx="832744" cy="356891"/>
      </dsp:txXfrm>
    </dsp:sp>
    <dsp:sp modelId="{94B3EB65-0575-4447-986C-53F81E98CCF0}">
      <dsp:nvSpPr>
        <dsp:cNvPr id="0" name=""/>
        <dsp:cNvSpPr/>
      </dsp:nvSpPr>
      <dsp:spPr>
        <a:xfrm rot="5400000">
          <a:off x="4144540" y="-3309879"/>
          <a:ext cx="773263" cy="7396855"/>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en-GB" sz="3200" kern="1200" dirty="0"/>
            <a:t>Problem Identification</a:t>
          </a:r>
        </a:p>
      </dsp:txBody>
      <dsp:txXfrm rot="-5400000">
        <a:off x="832744" y="39665"/>
        <a:ext cx="7359107" cy="697767"/>
      </dsp:txXfrm>
    </dsp:sp>
    <dsp:sp modelId="{D2D7A8F7-83A2-4F76-852C-A2B844E6BE04}">
      <dsp:nvSpPr>
        <dsp:cNvPr id="0" name=""/>
        <dsp:cNvSpPr/>
      </dsp:nvSpPr>
      <dsp:spPr>
        <a:xfrm rot="5400000">
          <a:off x="-178445" y="1222475"/>
          <a:ext cx="1189635" cy="832744"/>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1" y="1460401"/>
        <a:ext cx="832744" cy="356891"/>
      </dsp:txXfrm>
    </dsp:sp>
    <dsp:sp modelId="{F65089E1-0C3E-4A73-8C23-5355D0F4B166}">
      <dsp:nvSpPr>
        <dsp:cNvPr id="0" name=""/>
        <dsp:cNvSpPr/>
      </dsp:nvSpPr>
      <dsp:spPr>
        <a:xfrm rot="5400000">
          <a:off x="4144540" y="-2267765"/>
          <a:ext cx="773263" cy="7396855"/>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en-GB" sz="3200" kern="1200" dirty="0">
              <a:highlight>
                <a:srgbClr val="FFFF00"/>
              </a:highlight>
            </a:rPr>
            <a:t>Criteria definition </a:t>
          </a:r>
        </a:p>
      </dsp:txBody>
      <dsp:txXfrm rot="-5400000">
        <a:off x="832744" y="1081779"/>
        <a:ext cx="7359107" cy="697767"/>
      </dsp:txXfrm>
    </dsp:sp>
    <dsp:sp modelId="{DCD5F3C3-47D5-49A3-B27A-194E51A20986}">
      <dsp:nvSpPr>
        <dsp:cNvPr id="0" name=""/>
        <dsp:cNvSpPr/>
      </dsp:nvSpPr>
      <dsp:spPr>
        <a:xfrm rot="5400000">
          <a:off x="-178445" y="2264590"/>
          <a:ext cx="1189635" cy="832744"/>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1" y="2502516"/>
        <a:ext cx="832744" cy="356891"/>
      </dsp:txXfrm>
    </dsp:sp>
    <dsp:sp modelId="{7659A367-3A94-4881-9E1C-0860B3A1FEB4}">
      <dsp:nvSpPr>
        <dsp:cNvPr id="0" name=""/>
        <dsp:cNvSpPr/>
      </dsp:nvSpPr>
      <dsp:spPr>
        <a:xfrm rot="5400000">
          <a:off x="4144540" y="-1225651"/>
          <a:ext cx="773263" cy="7396855"/>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en-GB" sz="3200" kern="1200" dirty="0"/>
            <a:t>Alternative generation and evaluation </a:t>
          </a:r>
        </a:p>
      </dsp:txBody>
      <dsp:txXfrm rot="-5400000">
        <a:off x="832744" y="2123893"/>
        <a:ext cx="7359107" cy="697767"/>
      </dsp:txXfrm>
    </dsp:sp>
    <dsp:sp modelId="{7C8B86ED-55D2-4511-9846-1D118167798D}">
      <dsp:nvSpPr>
        <dsp:cNvPr id="0" name=""/>
        <dsp:cNvSpPr/>
      </dsp:nvSpPr>
      <dsp:spPr>
        <a:xfrm rot="5400000">
          <a:off x="-178445" y="3306704"/>
          <a:ext cx="1189635" cy="832744"/>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1" y="3544630"/>
        <a:ext cx="832744" cy="356891"/>
      </dsp:txXfrm>
    </dsp:sp>
    <dsp:sp modelId="{64B104E8-073B-416B-A1DD-58CCA88FB8E4}">
      <dsp:nvSpPr>
        <dsp:cNvPr id="0" name=""/>
        <dsp:cNvSpPr/>
      </dsp:nvSpPr>
      <dsp:spPr>
        <a:xfrm rot="5400000">
          <a:off x="4144540" y="-183536"/>
          <a:ext cx="773263" cy="7396855"/>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en-GB" sz="3200" kern="1200" dirty="0"/>
            <a:t>Implementation </a:t>
          </a:r>
        </a:p>
      </dsp:txBody>
      <dsp:txXfrm rot="-5400000">
        <a:off x="832744" y="3166008"/>
        <a:ext cx="7359107" cy="697767"/>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7852BF3-E4ED-41BB-9318-1CA1C0BDAF8A}" type="datetimeFigureOut">
              <a:rPr lang="en-GB" smtClean="0"/>
              <a:t>01/04/2026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0C9728-7185-4651-A599-A33EA377192D}" type="slidenum">
              <a:rPr lang="en-GB" smtClean="0"/>
              <a:t>‹#›</a:t>
            </a:fld>
            <a:endParaRPr lang="en-GB"/>
          </a:p>
        </p:txBody>
      </p:sp>
    </p:spTree>
    <p:extLst>
      <p:ext uri="{BB962C8B-B14F-4D97-AF65-F5344CB8AC3E}">
        <p14:creationId xmlns:p14="http://schemas.microsoft.com/office/powerpoint/2010/main" val="22799507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2292837-C77A-45EC-8A78-D528AA8B4CE5}" type="slidenum">
              <a:rPr lang="en-US" smtClean="0"/>
              <a:t>1</a:t>
            </a:fld>
            <a:endParaRPr lang="en-US"/>
          </a:p>
        </p:txBody>
      </p:sp>
    </p:spTree>
    <p:extLst>
      <p:ext uri="{BB962C8B-B14F-4D97-AF65-F5344CB8AC3E}">
        <p14:creationId xmlns:p14="http://schemas.microsoft.com/office/powerpoint/2010/main" val="42701503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2292837-C77A-45EC-8A78-D528AA8B4CE5}" type="slidenum">
              <a:rPr lang="en-US" smtClean="0"/>
              <a:t>4</a:t>
            </a:fld>
            <a:endParaRPr lang="en-US"/>
          </a:p>
        </p:txBody>
      </p:sp>
    </p:spTree>
    <p:extLst>
      <p:ext uri="{BB962C8B-B14F-4D97-AF65-F5344CB8AC3E}">
        <p14:creationId xmlns:p14="http://schemas.microsoft.com/office/powerpoint/2010/main" val="2799161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p:spPr>
      </p:sp>
      <p:sp>
        <p:nvSpPr>
          <p:cNvPr id="2969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en-US" dirty="0"/>
              <a:t>This is most useful when you are considering a single decision and need to consider whether or not it is going to improve your individual situation</a:t>
            </a:r>
            <a:endParaRPr lang="en-GB" altLang="en-US" dirty="0"/>
          </a:p>
        </p:txBody>
      </p:sp>
      <p:sp>
        <p:nvSpPr>
          <p:cNvPr id="29700" name="Slide Number Placeholder 3"/>
          <p:cNvSpPr>
            <a:spLocks noGrp="1"/>
          </p:cNvSpPr>
          <p:nvPr>
            <p:ph type="sldNum" sz="quarter" idx="5"/>
          </p:nvPr>
        </p:nvSpPr>
        <p:spPr bwMode="auto">
          <a:noFill/>
          <a:ln>
            <a:miter lim="800000"/>
            <a:headEnd/>
            <a:tailEnd/>
          </a:ln>
        </p:spPr>
        <p:txBody>
          <a:bodyPr/>
          <a:lstStyle/>
          <a:p>
            <a:fld id="{80477207-BE40-44CC-97AF-694A62F8D23E}" type="slidenum">
              <a:rPr lang="en-GB" altLang="en-US"/>
              <a:pPr/>
              <a:t>5</a:t>
            </a:fld>
            <a:endParaRPr lang="en-GB" altLang="en-US"/>
          </a:p>
        </p:txBody>
      </p:sp>
    </p:spTree>
    <p:extLst>
      <p:ext uri="{BB962C8B-B14F-4D97-AF65-F5344CB8AC3E}">
        <p14:creationId xmlns:p14="http://schemas.microsoft.com/office/powerpoint/2010/main" val="5550743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2292837-C77A-45EC-8A78-D528AA8B4CE5}" type="slidenum">
              <a:rPr lang="en-US" smtClean="0"/>
              <a:t>6</a:t>
            </a:fld>
            <a:endParaRPr lang="en-US"/>
          </a:p>
        </p:txBody>
      </p:sp>
    </p:spTree>
    <p:extLst>
      <p:ext uri="{BB962C8B-B14F-4D97-AF65-F5344CB8AC3E}">
        <p14:creationId xmlns:p14="http://schemas.microsoft.com/office/powerpoint/2010/main" val="16724595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2292837-C77A-45EC-8A78-D528AA8B4CE5}" type="slidenum">
              <a:rPr lang="en-US" smtClean="0"/>
              <a:t>7</a:t>
            </a:fld>
            <a:endParaRPr lang="en-US"/>
          </a:p>
        </p:txBody>
      </p:sp>
    </p:spTree>
    <p:extLst>
      <p:ext uri="{BB962C8B-B14F-4D97-AF65-F5344CB8AC3E}">
        <p14:creationId xmlns:p14="http://schemas.microsoft.com/office/powerpoint/2010/main" val="13828721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Note:  The total score of the ‘Minus’ column should be subtracted from the total of the ‘plus’ column (see next slide) this is why a minus sign has been inserted behind 18 in the example here.</a:t>
            </a:r>
          </a:p>
        </p:txBody>
      </p:sp>
      <p:sp>
        <p:nvSpPr>
          <p:cNvPr id="4" name="Slide Number Placeholder 3"/>
          <p:cNvSpPr>
            <a:spLocks noGrp="1"/>
          </p:cNvSpPr>
          <p:nvPr>
            <p:ph type="sldNum" sz="quarter" idx="5"/>
          </p:nvPr>
        </p:nvSpPr>
        <p:spPr/>
        <p:txBody>
          <a:bodyPr/>
          <a:lstStyle/>
          <a:p>
            <a:fld id="{060C9728-7185-4651-A599-A33EA377192D}" type="slidenum">
              <a:rPr lang="en-GB" smtClean="0"/>
              <a:t>9</a:t>
            </a:fld>
            <a:endParaRPr lang="en-GB"/>
          </a:p>
        </p:txBody>
      </p:sp>
    </p:spTree>
    <p:extLst>
      <p:ext uri="{BB962C8B-B14F-4D97-AF65-F5344CB8AC3E}">
        <p14:creationId xmlns:p14="http://schemas.microsoft.com/office/powerpoint/2010/main" val="11730960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60C9728-7185-4651-A599-A33EA377192D}" type="slidenum">
              <a:rPr lang="en-GB" smtClean="0"/>
              <a:t>12</a:t>
            </a:fld>
            <a:endParaRPr lang="en-GB"/>
          </a:p>
        </p:txBody>
      </p:sp>
    </p:spTree>
    <p:extLst>
      <p:ext uri="{BB962C8B-B14F-4D97-AF65-F5344CB8AC3E}">
        <p14:creationId xmlns:p14="http://schemas.microsoft.com/office/powerpoint/2010/main" val="6967022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factors written in this slide are not set in stone.</a:t>
            </a:r>
          </a:p>
        </p:txBody>
      </p:sp>
      <p:sp>
        <p:nvSpPr>
          <p:cNvPr id="4" name="Slide Number Placeholder 3"/>
          <p:cNvSpPr>
            <a:spLocks noGrp="1"/>
          </p:cNvSpPr>
          <p:nvPr>
            <p:ph type="sldNum" sz="quarter" idx="5"/>
          </p:nvPr>
        </p:nvSpPr>
        <p:spPr/>
        <p:txBody>
          <a:bodyPr/>
          <a:lstStyle/>
          <a:p>
            <a:fld id="{060C9728-7185-4651-A599-A33EA377192D}" type="slidenum">
              <a:rPr lang="en-GB" smtClean="0"/>
              <a:t>13</a:t>
            </a:fld>
            <a:endParaRPr lang="en-GB"/>
          </a:p>
        </p:txBody>
      </p:sp>
    </p:spTree>
    <p:extLst>
      <p:ext uri="{BB962C8B-B14F-4D97-AF65-F5344CB8AC3E}">
        <p14:creationId xmlns:p14="http://schemas.microsoft.com/office/powerpoint/2010/main" val="39189989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p:spPr>
      </p:sp>
      <p:sp>
        <p:nvSpPr>
          <p:cNvPr id="3379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ltLang="en-US"/>
          </a:p>
        </p:txBody>
      </p:sp>
      <p:sp>
        <p:nvSpPr>
          <p:cNvPr id="33796" name="Slide Number Placeholder 3"/>
          <p:cNvSpPr>
            <a:spLocks noGrp="1"/>
          </p:cNvSpPr>
          <p:nvPr>
            <p:ph type="sldNum" sz="quarter" idx="5"/>
          </p:nvPr>
        </p:nvSpPr>
        <p:spPr bwMode="auto">
          <a:noFill/>
          <a:ln>
            <a:miter lim="800000"/>
            <a:headEnd/>
            <a:tailEnd/>
          </a:ln>
        </p:spPr>
        <p:txBody>
          <a:bodyPr/>
          <a:lstStyle/>
          <a:p>
            <a:fld id="{012EEAFA-DB00-4215-A04E-8A43055C0151}" type="slidenum">
              <a:rPr lang="en-GB" altLang="en-US"/>
              <a:pPr/>
              <a:t>15</a:t>
            </a:fld>
            <a:endParaRPr lang="en-GB" altLang="en-US"/>
          </a:p>
        </p:txBody>
      </p:sp>
    </p:spTree>
    <p:extLst>
      <p:ext uri="{BB962C8B-B14F-4D97-AF65-F5344CB8AC3E}">
        <p14:creationId xmlns:p14="http://schemas.microsoft.com/office/powerpoint/2010/main" val="34275389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p:spPr>
      </p:sp>
      <p:sp>
        <p:nvSpPr>
          <p:cNvPr id="3379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ltLang="en-US"/>
          </a:p>
        </p:txBody>
      </p:sp>
      <p:sp>
        <p:nvSpPr>
          <p:cNvPr id="33796" name="Slide Number Placeholder 3"/>
          <p:cNvSpPr>
            <a:spLocks noGrp="1"/>
          </p:cNvSpPr>
          <p:nvPr>
            <p:ph type="sldNum" sz="quarter" idx="5"/>
          </p:nvPr>
        </p:nvSpPr>
        <p:spPr bwMode="auto">
          <a:noFill/>
          <a:ln>
            <a:miter lim="800000"/>
            <a:headEnd/>
            <a:tailEnd/>
          </a:ln>
        </p:spPr>
        <p:txBody>
          <a:bodyPr/>
          <a:lstStyle/>
          <a:p>
            <a:fld id="{012EEAFA-DB00-4215-A04E-8A43055C0151}" type="slidenum">
              <a:rPr lang="en-GB" altLang="en-US"/>
              <a:pPr/>
              <a:t>16</a:t>
            </a:fld>
            <a:endParaRPr lang="en-GB" altLang="en-US"/>
          </a:p>
        </p:txBody>
      </p:sp>
    </p:spTree>
    <p:extLst>
      <p:ext uri="{BB962C8B-B14F-4D97-AF65-F5344CB8AC3E}">
        <p14:creationId xmlns:p14="http://schemas.microsoft.com/office/powerpoint/2010/main" val="33571186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60C9728-7185-4651-A599-A33EA377192D}" type="slidenum">
              <a:rPr lang="en-GB" smtClean="0"/>
              <a:t>17</a:t>
            </a:fld>
            <a:endParaRPr lang="en-GB"/>
          </a:p>
        </p:txBody>
      </p:sp>
    </p:spTree>
    <p:extLst>
      <p:ext uri="{BB962C8B-B14F-4D97-AF65-F5344CB8AC3E}">
        <p14:creationId xmlns:p14="http://schemas.microsoft.com/office/powerpoint/2010/main" val="4329828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Example: </a:t>
            </a:r>
          </a:p>
          <a:p>
            <a:r>
              <a:rPr lang="en-GB" dirty="0"/>
              <a:t>A windsurfing enthusiast is about to replace his car. He needs one that not only carries a board and sails, but also that will be good for business travel. He has always loved open-topped sports cars. No car he can find is good for all three things.</a:t>
            </a:r>
          </a:p>
          <a:p>
            <a:endParaRPr lang="en-GB" dirty="0"/>
          </a:p>
          <a:p>
            <a:r>
              <a:rPr lang="en-GB" dirty="0"/>
              <a:t>His options are:</a:t>
            </a:r>
          </a:p>
          <a:p>
            <a:endParaRPr lang="en-GB" dirty="0"/>
          </a:p>
          <a:p>
            <a:r>
              <a:rPr lang="en-GB" dirty="0"/>
              <a:t>A four wheel drive, hard topped vehicle</a:t>
            </a:r>
          </a:p>
          <a:p>
            <a:endParaRPr lang="en-GB" dirty="0"/>
          </a:p>
          <a:p>
            <a:r>
              <a:rPr lang="en-GB" dirty="0"/>
              <a:t>A comfortable 'family car'</a:t>
            </a:r>
          </a:p>
          <a:p>
            <a:endParaRPr lang="en-GB" dirty="0"/>
          </a:p>
          <a:p>
            <a:r>
              <a:rPr lang="en-GB" dirty="0"/>
              <a:t>An estate car</a:t>
            </a:r>
          </a:p>
          <a:p>
            <a:endParaRPr lang="en-GB" dirty="0"/>
          </a:p>
          <a:p>
            <a:r>
              <a:rPr lang="en-GB" dirty="0"/>
              <a:t>A sports car</a:t>
            </a:r>
          </a:p>
          <a:p>
            <a:endParaRPr lang="en-GB" dirty="0"/>
          </a:p>
          <a:p>
            <a:r>
              <a:rPr lang="en-GB" dirty="0"/>
              <a:t>Criteria that he wants to consider are:</a:t>
            </a:r>
          </a:p>
          <a:p>
            <a:endParaRPr lang="en-GB" dirty="0"/>
          </a:p>
          <a:p>
            <a:r>
              <a:rPr lang="en-GB" dirty="0"/>
              <a:t>Cost</a:t>
            </a:r>
          </a:p>
          <a:p>
            <a:endParaRPr lang="en-GB" dirty="0"/>
          </a:p>
          <a:p>
            <a:r>
              <a:rPr lang="en-GB" dirty="0"/>
              <a:t>Ability to carry a sail board at normal driving speed</a:t>
            </a:r>
          </a:p>
          <a:p>
            <a:endParaRPr lang="en-GB" dirty="0"/>
          </a:p>
          <a:p>
            <a:r>
              <a:rPr lang="en-GB" dirty="0"/>
              <a:t>Ability to store sails and equipment securely</a:t>
            </a:r>
          </a:p>
          <a:p>
            <a:endParaRPr lang="en-GB" dirty="0"/>
          </a:p>
          <a:p>
            <a:r>
              <a:rPr lang="en-GB" dirty="0"/>
              <a:t>Comfort over long distances</a:t>
            </a:r>
          </a:p>
          <a:p>
            <a:endParaRPr lang="en-GB" dirty="0"/>
          </a:p>
          <a:p>
            <a:r>
              <a:rPr lang="en-GB" dirty="0"/>
              <a:t>Fun!</a:t>
            </a:r>
          </a:p>
          <a:p>
            <a:endParaRPr lang="en-GB" dirty="0"/>
          </a:p>
          <a:p>
            <a:r>
              <a:rPr lang="en-GB" dirty="0"/>
              <a:t>Nice look and build quality to car</a:t>
            </a:r>
          </a:p>
          <a:p>
            <a:endParaRPr lang="en-GB" dirty="0"/>
          </a:p>
          <a:p>
            <a:r>
              <a:rPr lang="en-GB" dirty="0"/>
              <a:t>Firstly he draws up the table shown in Figure 1, and scores each option by how well it satisfies each factor:</a:t>
            </a:r>
          </a:p>
        </p:txBody>
      </p:sp>
      <p:sp>
        <p:nvSpPr>
          <p:cNvPr id="4" name="Slide Number Placeholder 3"/>
          <p:cNvSpPr>
            <a:spLocks noGrp="1"/>
          </p:cNvSpPr>
          <p:nvPr>
            <p:ph type="sldNum" sz="quarter" idx="10"/>
          </p:nvPr>
        </p:nvSpPr>
        <p:spPr/>
        <p:txBody>
          <a:bodyPr/>
          <a:lstStyle/>
          <a:p>
            <a:fld id="{060C9728-7185-4651-A599-A33EA377192D}" type="slidenum">
              <a:rPr lang="en-GB" smtClean="0"/>
              <a:t>18</a:t>
            </a:fld>
            <a:endParaRPr lang="en-GB"/>
          </a:p>
        </p:txBody>
      </p:sp>
    </p:spTree>
    <p:extLst>
      <p:ext uri="{BB962C8B-B14F-4D97-AF65-F5344CB8AC3E}">
        <p14:creationId xmlns:p14="http://schemas.microsoft.com/office/powerpoint/2010/main" val="16123041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Here, the estate car has the highest total and should be bought based on the grid analysis.</a:t>
            </a:r>
          </a:p>
        </p:txBody>
      </p:sp>
      <p:sp>
        <p:nvSpPr>
          <p:cNvPr id="4" name="Slide Number Placeholder 3"/>
          <p:cNvSpPr>
            <a:spLocks noGrp="1"/>
          </p:cNvSpPr>
          <p:nvPr>
            <p:ph type="sldNum" sz="quarter" idx="5"/>
          </p:nvPr>
        </p:nvSpPr>
        <p:spPr/>
        <p:txBody>
          <a:bodyPr/>
          <a:lstStyle/>
          <a:p>
            <a:fld id="{060C9728-7185-4651-A599-A33EA377192D}" type="slidenum">
              <a:rPr lang="en-GB" smtClean="0"/>
              <a:t>25</a:t>
            </a:fld>
            <a:endParaRPr lang="en-GB"/>
          </a:p>
        </p:txBody>
      </p:sp>
    </p:spTree>
    <p:extLst>
      <p:ext uri="{BB962C8B-B14F-4D97-AF65-F5344CB8AC3E}">
        <p14:creationId xmlns:p14="http://schemas.microsoft.com/office/powerpoint/2010/main" val="105166452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0976F1FC-73A0-4129-91D5-54B4531BDA4B}" type="datetimeFigureOut">
              <a:rPr lang="en-GB" smtClean="0"/>
              <a:t>01/04/2026</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31BEFFAF-EDDB-4D7D-9E76-86ED47AE3A3C}" type="slidenum">
              <a:rPr lang="en-GB" smtClean="0"/>
              <a:t>‹#›</a:t>
            </a:fld>
            <a:endParaRPr lang="en-GB"/>
          </a:p>
        </p:txBody>
      </p:sp>
    </p:spTree>
    <p:extLst>
      <p:ext uri="{BB962C8B-B14F-4D97-AF65-F5344CB8AC3E}">
        <p14:creationId xmlns:p14="http://schemas.microsoft.com/office/powerpoint/2010/main" val="587589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976F1FC-73A0-4129-91D5-54B4531BDA4B}" type="datetimeFigureOut">
              <a:rPr lang="en-GB" smtClean="0"/>
              <a:t>01/04/2026</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31BEFFAF-EDDB-4D7D-9E76-86ED47AE3A3C}" type="slidenum">
              <a:rPr lang="en-GB" smtClean="0"/>
              <a:t>‹#›</a:t>
            </a:fld>
            <a:endParaRPr lang="en-GB"/>
          </a:p>
        </p:txBody>
      </p:sp>
    </p:spTree>
    <p:extLst>
      <p:ext uri="{BB962C8B-B14F-4D97-AF65-F5344CB8AC3E}">
        <p14:creationId xmlns:p14="http://schemas.microsoft.com/office/powerpoint/2010/main" val="4092801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976F1FC-73A0-4129-91D5-54B4531BDA4B}" type="datetimeFigureOut">
              <a:rPr lang="en-GB" smtClean="0"/>
              <a:t>01/04/2026</a:t>
            </a:fld>
            <a:endParaRPr lang="en-GB"/>
          </a:p>
        </p:txBody>
      </p:sp>
      <p:sp>
        <p:nvSpPr>
          <p:cNvPr id="6" name="Slide Number Placeholder 5"/>
          <p:cNvSpPr>
            <a:spLocks noGrp="1"/>
          </p:cNvSpPr>
          <p:nvPr>
            <p:ph type="sldNum" sz="quarter" idx="12"/>
          </p:nvPr>
        </p:nvSpPr>
        <p:spPr/>
        <p:txBody>
          <a:bodyPr/>
          <a:lstStyle/>
          <a:p>
            <a:fld id="{31BEFFAF-EDDB-4D7D-9E76-86ED47AE3A3C}" type="slidenum">
              <a:rPr lang="en-GB" smtClean="0"/>
              <a:t>‹#›</a:t>
            </a:fld>
            <a:endParaRPr lang="en-GB"/>
          </a:p>
        </p:txBody>
      </p:sp>
    </p:spTree>
    <p:extLst>
      <p:ext uri="{BB962C8B-B14F-4D97-AF65-F5344CB8AC3E}">
        <p14:creationId xmlns:p14="http://schemas.microsoft.com/office/powerpoint/2010/main" val="4703665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976F1FC-73A0-4129-91D5-54B4531BDA4B}" type="datetimeFigureOut">
              <a:rPr lang="en-GB" smtClean="0"/>
              <a:t>01/04/2026</a:t>
            </a:fld>
            <a:endParaRPr lang="en-GB"/>
          </a:p>
        </p:txBody>
      </p:sp>
      <p:sp>
        <p:nvSpPr>
          <p:cNvPr id="7" name="Slide Number Placeholder 6"/>
          <p:cNvSpPr>
            <a:spLocks noGrp="1"/>
          </p:cNvSpPr>
          <p:nvPr>
            <p:ph type="sldNum" sz="quarter" idx="12"/>
          </p:nvPr>
        </p:nvSpPr>
        <p:spPr/>
        <p:txBody>
          <a:bodyPr/>
          <a:lstStyle/>
          <a:p>
            <a:fld id="{31BEFFAF-EDDB-4D7D-9E76-86ED47AE3A3C}" type="slidenum">
              <a:rPr lang="en-GB" smtClean="0"/>
              <a:t>‹#›</a:t>
            </a:fld>
            <a:endParaRPr lang="en-GB"/>
          </a:p>
        </p:txBody>
      </p:sp>
    </p:spTree>
    <p:extLst>
      <p:ext uri="{BB962C8B-B14F-4D97-AF65-F5344CB8AC3E}">
        <p14:creationId xmlns:p14="http://schemas.microsoft.com/office/powerpoint/2010/main" val="876373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976F1FC-73A0-4129-91D5-54B4531BDA4B}" type="datetimeFigureOut">
              <a:rPr lang="en-GB" smtClean="0"/>
              <a:t>01/04/2026</a:t>
            </a:fld>
            <a:endParaRPr lang="en-GB"/>
          </a:p>
        </p:txBody>
      </p:sp>
      <p:sp>
        <p:nvSpPr>
          <p:cNvPr id="9" name="Slide Number Placeholder 8"/>
          <p:cNvSpPr>
            <a:spLocks noGrp="1"/>
          </p:cNvSpPr>
          <p:nvPr>
            <p:ph type="sldNum" sz="quarter" idx="12"/>
          </p:nvPr>
        </p:nvSpPr>
        <p:spPr/>
        <p:txBody>
          <a:bodyPr/>
          <a:lstStyle/>
          <a:p>
            <a:fld id="{31BEFFAF-EDDB-4D7D-9E76-86ED47AE3A3C}" type="slidenum">
              <a:rPr lang="en-GB" smtClean="0"/>
              <a:t>‹#›</a:t>
            </a:fld>
            <a:endParaRPr lang="en-GB"/>
          </a:p>
        </p:txBody>
      </p:sp>
    </p:spTree>
    <p:extLst>
      <p:ext uri="{BB962C8B-B14F-4D97-AF65-F5344CB8AC3E}">
        <p14:creationId xmlns:p14="http://schemas.microsoft.com/office/powerpoint/2010/main" val="10886687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976F1FC-73A0-4129-91D5-54B4531BDA4B}" type="datetimeFigureOut">
              <a:rPr lang="en-GB" smtClean="0"/>
              <a:t>01/04/2026</a:t>
            </a:fld>
            <a:endParaRPr lang="en-GB"/>
          </a:p>
        </p:txBody>
      </p:sp>
      <p:sp>
        <p:nvSpPr>
          <p:cNvPr id="5" name="Slide Number Placeholder 4"/>
          <p:cNvSpPr>
            <a:spLocks noGrp="1"/>
          </p:cNvSpPr>
          <p:nvPr>
            <p:ph type="sldNum" sz="quarter" idx="12"/>
          </p:nvPr>
        </p:nvSpPr>
        <p:spPr/>
        <p:txBody>
          <a:bodyPr/>
          <a:lstStyle/>
          <a:p>
            <a:fld id="{31BEFFAF-EDDB-4D7D-9E76-86ED47AE3A3C}" type="slidenum">
              <a:rPr lang="en-GB" smtClean="0"/>
              <a:t>‹#›</a:t>
            </a:fld>
            <a:endParaRPr lang="en-GB"/>
          </a:p>
        </p:txBody>
      </p:sp>
    </p:spTree>
    <p:extLst>
      <p:ext uri="{BB962C8B-B14F-4D97-AF65-F5344CB8AC3E}">
        <p14:creationId xmlns:p14="http://schemas.microsoft.com/office/powerpoint/2010/main" val="3884022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76F1FC-73A0-4129-91D5-54B4531BDA4B}" type="datetimeFigureOut">
              <a:rPr lang="en-GB" smtClean="0"/>
              <a:t>01/04/2026</a:t>
            </a:fld>
            <a:endParaRPr lang="en-GB"/>
          </a:p>
        </p:txBody>
      </p:sp>
      <p:sp>
        <p:nvSpPr>
          <p:cNvPr id="4" name="Slide Number Placeholder 3"/>
          <p:cNvSpPr>
            <a:spLocks noGrp="1"/>
          </p:cNvSpPr>
          <p:nvPr>
            <p:ph type="sldNum" sz="quarter" idx="12"/>
          </p:nvPr>
        </p:nvSpPr>
        <p:spPr/>
        <p:txBody>
          <a:bodyPr/>
          <a:lstStyle/>
          <a:p>
            <a:fld id="{31BEFFAF-EDDB-4D7D-9E76-86ED47AE3A3C}" type="slidenum">
              <a:rPr lang="en-GB" smtClean="0"/>
              <a:t>‹#›</a:t>
            </a:fld>
            <a:endParaRPr lang="en-GB"/>
          </a:p>
        </p:txBody>
      </p:sp>
    </p:spTree>
    <p:extLst>
      <p:ext uri="{BB962C8B-B14F-4D97-AF65-F5344CB8AC3E}">
        <p14:creationId xmlns:p14="http://schemas.microsoft.com/office/powerpoint/2010/main" val="16953240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976F1FC-73A0-4129-91D5-54B4531BDA4B}" type="datetimeFigureOut">
              <a:rPr lang="en-GB" smtClean="0"/>
              <a:t>01/04/2026</a:t>
            </a:fld>
            <a:endParaRPr lang="en-GB"/>
          </a:p>
        </p:txBody>
      </p:sp>
      <p:sp>
        <p:nvSpPr>
          <p:cNvPr id="7" name="Slide Number Placeholder 6"/>
          <p:cNvSpPr>
            <a:spLocks noGrp="1"/>
          </p:cNvSpPr>
          <p:nvPr>
            <p:ph type="sldNum" sz="quarter" idx="12"/>
          </p:nvPr>
        </p:nvSpPr>
        <p:spPr/>
        <p:txBody>
          <a:bodyPr/>
          <a:lstStyle/>
          <a:p>
            <a:fld id="{31BEFFAF-EDDB-4D7D-9E76-86ED47AE3A3C}" type="slidenum">
              <a:rPr lang="en-GB" smtClean="0"/>
              <a:t>‹#›</a:t>
            </a:fld>
            <a:endParaRPr lang="en-GB"/>
          </a:p>
        </p:txBody>
      </p:sp>
    </p:spTree>
    <p:extLst>
      <p:ext uri="{BB962C8B-B14F-4D97-AF65-F5344CB8AC3E}">
        <p14:creationId xmlns:p14="http://schemas.microsoft.com/office/powerpoint/2010/main" val="30418176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976F1FC-73A0-4129-91D5-54B4531BDA4B}" type="datetimeFigureOut">
              <a:rPr lang="en-GB" smtClean="0"/>
              <a:t>01/04/2026</a:t>
            </a:fld>
            <a:endParaRPr lang="en-GB"/>
          </a:p>
        </p:txBody>
      </p:sp>
      <p:sp>
        <p:nvSpPr>
          <p:cNvPr id="7" name="Slide Number Placeholder 6"/>
          <p:cNvSpPr>
            <a:spLocks noGrp="1"/>
          </p:cNvSpPr>
          <p:nvPr>
            <p:ph type="sldNum" sz="quarter" idx="12"/>
          </p:nvPr>
        </p:nvSpPr>
        <p:spPr/>
        <p:txBody>
          <a:bodyPr/>
          <a:lstStyle/>
          <a:p>
            <a:fld id="{31BEFFAF-EDDB-4D7D-9E76-86ED47AE3A3C}" type="slidenum">
              <a:rPr lang="en-GB" smtClean="0"/>
              <a:t>‹#›</a:t>
            </a:fld>
            <a:endParaRPr lang="en-GB"/>
          </a:p>
        </p:txBody>
      </p:sp>
    </p:spTree>
    <p:extLst>
      <p:ext uri="{BB962C8B-B14F-4D97-AF65-F5344CB8AC3E}">
        <p14:creationId xmlns:p14="http://schemas.microsoft.com/office/powerpoint/2010/main" val="5584598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976F1FC-73A0-4129-91D5-54B4531BDA4B}" type="datetimeFigureOut">
              <a:rPr lang="en-GB" smtClean="0"/>
              <a:t>01/04/2026</a:t>
            </a:fld>
            <a:endParaRPr lang="en-GB"/>
          </a:p>
        </p:txBody>
      </p:sp>
      <p:sp>
        <p:nvSpPr>
          <p:cNvPr id="6" name="Slide Number Placeholder 5"/>
          <p:cNvSpPr>
            <a:spLocks noGrp="1"/>
          </p:cNvSpPr>
          <p:nvPr>
            <p:ph type="sldNum" sz="quarter" idx="12"/>
          </p:nvPr>
        </p:nvSpPr>
        <p:spPr/>
        <p:txBody>
          <a:bodyPr/>
          <a:lstStyle/>
          <a:p>
            <a:fld id="{31BEFFAF-EDDB-4D7D-9E76-86ED47AE3A3C}" type="slidenum">
              <a:rPr lang="en-GB" smtClean="0"/>
              <a:t>‹#›</a:t>
            </a:fld>
            <a:endParaRPr lang="en-GB"/>
          </a:p>
        </p:txBody>
      </p:sp>
    </p:spTree>
    <p:extLst>
      <p:ext uri="{BB962C8B-B14F-4D97-AF65-F5344CB8AC3E}">
        <p14:creationId xmlns:p14="http://schemas.microsoft.com/office/powerpoint/2010/main" val="12620133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976F1FC-73A0-4129-91D5-54B4531BDA4B}" type="datetimeFigureOut">
              <a:rPr lang="en-GB" smtClean="0"/>
              <a:t>01/04/2026</a:t>
            </a:fld>
            <a:endParaRPr lang="en-GB"/>
          </a:p>
        </p:txBody>
      </p:sp>
      <p:sp>
        <p:nvSpPr>
          <p:cNvPr id="6" name="Slide Number Placeholder 5"/>
          <p:cNvSpPr>
            <a:spLocks noGrp="1"/>
          </p:cNvSpPr>
          <p:nvPr>
            <p:ph type="sldNum" sz="quarter" idx="12"/>
          </p:nvPr>
        </p:nvSpPr>
        <p:spPr/>
        <p:txBody>
          <a:bodyPr/>
          <a:lstStyle/>
          <a:p>
            <a:fld id="{31BEFFAF-EDDB-4D7D-9E76-86ED47AE3A3C}" type="slidenum">
              <a:rPr lang="en-GB" smtClean="0"/>
              <a:t>‹#›</a:t>
            </a:fld>
            <a:endParaRPr lang="en-GB"/>
          </a:p>
        </p:txBody>
      </p:sp>
    </p:spTree>
    <p:extLst>
      <p:ext uri="{BB962C8B-B14F-4D97-AF65-F5344CB8AC3E}">
        <p14:creationId xmlns:p14="http://schemas.microsoft.com/office/powerpoint/2010/main" val="12014041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0976F1FC-73A0-4129-91D5-54B4531BDA4B}" type="datetimeFigureOut">
              <a:rPr lang="en-GB" smtClean="0"/>
              <a:t>01/04/2026</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31BEFFAF-EDDB-4D7D-9E76-86ED47AE3A3C}" type="slidenum">
              <a:rPr lang="en-GB" smtClean="0"/>
              <a:t>‹#›</a:t>
            </a:fld>
            <a:endParaRPr lang="en-GB"/>
          </a:p>
        </p:txBody>
      </p:sp>
    </p:spTree>
    <p:extLst>
      <p:ext uri="{BB962C8B-B14F-4D97-AF65-F5344CB8AC3E}">
        <p14:creationId xmlns:p14="http://schemas.microsoft.com/office/powerpoint/2010/main" val="156195932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virtuallibrary.info/pmi-plus-minus-interesting-strategy.html#:~:text=PMI%20%28plus%2C%20minus%2C%20interesting%29%20is%20a%20brainstorming%2C%20decision,Bono%2C%20a%20proponent%20of%20lateral%20and%20critical%20thinking." TargetMode="External"/><Relationship Id="rId2" Type="http://schemas.openxmlformats.org/officeDocument/2006/relationships/hyperlink" Target="http://mbatools.co.uk/Toolbox/DecisionMaking/gridanalysis.htm"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Title 1"/>
          <p:cNvSpPr>
            <a:spLocks noGrp="1"/>
          </p:cNvSpPr>
          <p:nvPr>
            <p:ph type="ctrTitle"/>
          </p:nvPr>
        </p:nvSpPr>
        <p:spPr>
          <a:xfrm>
            <a:off x="329411" y="1074442"/>
            <a:ext cx="8661242" cy="1229372"/>
          </a:xfrm>
        </p:spPr>
        <p:txBody>
          <a:bodyPr>
            <a:noAutofit/>
          </a:bodyPr>
          <a:lstStyle/>
          <a:p>
            <a:pPr eaLnBrk="1" hangingPunct="1"/>
            <a:r>
              <a:rPr lang="en-GB" altLang="en-US" sz="2800" b="1" dirty="0"/>
              <a:t>LCLM 4004: Problem Solving &amp; Decision Making</a:t>
            </a:r>
            <a:br>
              <a:rPr lang="en-GB" altLang="en-US" sz="2800" b="1" dirty="0"/>
            </a:br>
            <a:br>
              <a:rPr lang="en-GB" altLang="en-US" sz="2800" b="1" dirty="0"/>
            </a:br>
            <a:r>
              <a:rPr lang="en-GB" altLang="en-US" sz="2800" b="1" dirty="0"/>
              <a:t>Week 7</a:t>
            </a:r>
            <a:endParaRPr lang="en-US" altLang="en-US" sz="2800" b="1" dirty="0"/>
          </a:p>
        </p:txBody>
      </p:sp>
      <p:pic>
        <p:nvPicPr>
          <p:cNvPr id="2" name="Picture 1">
            <a:extLst>
              <a:ext uri="{FF2B5EF4-FFF2-40B4-BE49-F238E27FC236}">
                <a16:creationId xmlns:a16="http://schemas.microsoft.com/office/drawing/2014/main" id="{66E14252-AC08-41E1-B005-066C010FC171}"/>
              </a:ext>
            </a:extLst>
          </p:cNvPr>
          <p:cNvPicPr>
            <a:picLocks noChangeAspect="1"/>
          </p:cNvPicPr>
          <p:nvPr/>
        </p:nvPicPr>
        <p:blipFill>
          <a:blip r:embed="rId3"/>
          <a:stretch>
            <a:fillRect/>
          </a:stretch>
        </p:blipFill>
        <p:spPr>
          <a:xfrm>
            <a:off x="3304209" y="3429000"/>
            <a:ext cx="2535582" cy="2535582"/>
          </a:xfrm>
          <a:prstGeom prst="rect">
            <a:avLst/>
          </a:prstGeom>
        </p:spPr>
      </p:pic>
      <p:sp>
        <p:nvSpPr>
          <p:cNvPr id="8" name="Title 1">
            <a:extLst>
              <a:ext uri="{FF2B5EF4-FFF2-40B4-BE49-F238E27FC236}">
                <a16:creationId xmlns:a16="http://schemas.microsoft.com/office/drawing/2014/main" id="{A7065090-5601-4811-B9C0-B283281E3CAD}"/>
              </a:ext>
            </a:extLst>
          </p:cNvPr>
          <p:cNvSpPr txBox="1">
            <a:spLocks/>
          </p:cNvSpPr>
          <p:nvPr/>
        </p:nvSpPr>
        <p:spPr>
          <a:xfrm>
            <a:off x="685800" y="2499619"/>
            <a:ext cx="7772400" cy="763441"/>
          </a:xfrm>
          <a:prstGeom prst="rect">
            <a:avLst/>
          </a:prstGeom>
        </p:spPr>
        <p:txBody>
          <a:bodyPr vert="horz" lIns="91440" tIns="45720" rIns="91440" bIns="45720" rtlCol="0" anchor="ctr">
            <a:normAutofit fontScale="6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sz="4000" b="1" dirty="0">
                <a:solidFill>
                  <a:srgbClr val="FF0000"/>
                </a:solidFill>
                <a:highlight>
                  <a:srgbClr val="FFFF00"/>
                </a:highlight>
              </a:rPr>
              <a:t>Decision Making Tools – PMI analysis and Grid analysis</a:t>
            </a:r>
            <a:endParaRPr lang="en-US" altLang="en-US" sz="4000" b="1" dirty="0">
              <a:solidFill>
                <a:srgbClr val="FF0000"/>
              </a:solidFill>
              <a:highlight>
                <a:srgbClr val="FFFF00"/>
              </a:highlight>
            </a:endParaRPr>
          </a:p>
        </p:txBody>
      </p:sp>
    </p:spTree>
    <p:extLst>
      <p:ext uri="{BB962C8B-B14F-4D97-AF65-F5344CB8AC3E}">
        <p14:creationId xmlns:p14="http://schemas.microsoft.com/office/powerpoint/2010/main" val="19557892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A5210-58CD-428A-1FF3-2D41290D7F5B}"/>
              </a:ext>
            </a:extLst>
          </p:cNvPr>
          <p:cNvSpPr>
            <a:spLocks noGrp="1"/>
          </p:cNvSpPr>
          <p:nvPr>
            <p:ph type="title"/>
          </p:nvPr>
        </p:nvSpPr>
        <p:spPr/>
        <p:txBody>
          <a:bodyPr/>
          <a:lstStyle/>
          <a:p>
            <a:r>
              <a:rPr lang="en-GB" dirty="0"/>
              <a:t>Learning objectives</a:t>
            </a:r>
          </a:p>
        </p:txBody>
      </p:sp>
      <p:sp>
        <p:nvSpPr>
          <p:cNvPr id="3" name="Content Placeholder 2">
            <a:extLst>
              <a:ext uri="{FF2B5EF4-FFF2-40B4-BE49-F238E27FC236}">
                <a16:creationId xmlns:a16="http://schemas.microsoft.com/office/drawing/2014/main" id="{25356182-E15C-1F6C-3DD0-F7BC89DCAF07}"/>
              </a:ext>
            </a:extLst>
          </p:cNvPr>
          <p:cNvSpPr>
            <a:spLocks noGrp="1"/>
          </p:cNvSpPr>
          <p:nvPr>
            <p:ph idx="1"/>
          </p:nvPr>
        </p:nvSpPr>
        <p:spPr/>
        <p:txBody>
          <a:bodyPr/>
          <a:lstStyle/>
          <a:p>
            <a:r>
              <a:rPr lang="en-GB" dirty="0"/>
              <a:t>1. To understand the importance of decision-making tools</a:t>
            </a:r>
          </a:p>
          <a:p>
            <a:r>
              <a:rPr lang="en-GB" dirty="0"/>
              <a:t>2. To know how to conduct a PMI analysis</a:t>
            </a:r>
          </a:p>
          <a:p>
            <a:r>
              <a:rPr lang="en-GB" dirty="0"/>
              <a:t>3.To know how to conduct a GRID analysis</a:t>
            </a:r>
          </a:p>
        </p:txBody>
      </p:sp>
    </p:spTree>
    <p:extLst>
      <p:ext uri="{BB962C8B-B14F-4D97-AF65-F5344CB8AC3E}">
        <p14:creationId xmlns:p14="http://schemas.microsoft.com/office/powerpoint/2010/main" val="37370502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itle 1"/>
          <p:cNvSpPr>
            <a:spLocks noGrp="1"/>
          </p:cNvSpPr>
          <p:nvPr>
            <p:ph type="title"/>
          </p:nvPr>
        </p:nvSpPr>
        <p:spPr>
          <a:xfrm>
            <a:off x="363894" y="145473"/>
            <a:ext cx="8322906" cy="1207466"/>
          </a:xfrm>
        </p:spPr>
        <p:txBody>
          <a:bodyPr>
            <a:noAutofit/>
          </a:bodyPr>
          <a:lstStyle/>
          <a:p>
            <a:br>
              <a:rPr lang="en-GB" sz="3600" b="1" dirty="0">
                <a:solidFill>
                  <a:srgbClr val="0070C0"/>
                </a:solidFill>
              </a:rPr>
            </a:br>
            <a:r>
              <a:rPr lang="en-GB" sz="3600" b="1" dirty="0">
                <a:solidFill>
                  <a:srgbClr val="0070C0"/>
                </a:solidFill>
              </a:rPr>
              <a:t>Why do we need Decision making tools?</a:t>
            </a:r>
          </a:p>
        </p:txBody>
      </p:sp>
      <p:sp>
        <p:nvSpPr>
          <p:cNvPr id="3" name="Content Placeholder 2"/>
          <p:cNvSpPr>
            <a:spLocks noGrp="1"/>
          </p:cNvSpPr>
          <p:nvPr>
            <p:ph sz="half" idx="1"/>
          </p:nvPr>
        </p:nvSpPr>
        <p:spPr>
          <a:xfrm>
            <a:off x="457200" y="1520890"/>
            <a:ext cx="8229600" cy="3993501"/>
          </a:xfrm>
        </p:spPr>
        <p:txBody>
          <a:bodyPr>
            <a:noAutofit/>
          </a:bodyPr>
          <a:lstStyle/>
          <a:p>
            <a:pPr>
              <a:buFont typeface="Wingdings" panose="05000000000000000000" pitchFamily="2" charset="2"/>
              <a:buChar char="Ø"/>
              <a:defRPr/>
            </a:pPr>
            <a:r>
              <a:rPr lang="en-GB" sz="2400" dirty="0">
                <a:latin typeface="Times New Roman" panose="02020603050405020304" pitchFamily="18" charset="0"/>
                <a:cs typeface="Times New Roman" panose="02020603050405020304" pitchFamily="18" charset="0"/>
              </a:rPr>
              <a:t>Useful for difficult or challenging decisions </a:t>
            </a:r>
          </a:p>
          <a:p>
            <a:pPr>
              <a:buFont typeface="Wingdings" panose="05000000000000000000" pitchFamily="2" charset="2"/>
              <a:buChar char="Ø"/>
              <a:defRPr/>
            </a:pPr>
            <a:r>
              <a:rPr lang="en-GB" sz="2400" dirty="0">
                <a:latin typeface="Times New Roman" panose="02020603050405020304" pitchFamily="18" charset="0"/>
                <a:cs typeface="Times New Roman" panose="02020603050405020304" pitchFamily="18" charset="0"/>
              </a:rPr>
              <a:t>These decisions can involve:</a:t>
            </a:r>
          </a:p>
          <a:p>
            <a:pPr marL="0" indent="0" eaLnBrk="1" hangingPunct="1">
              <a:buNone/>
              <a:defRPr/>
            </a:pPr>
            <a:endParaRPr lang="en-GB" sz="2400" dirty="0">
              <a:latin typeface="Times New Roman" panose="02020603050405020304" pitchFamily="18" charset="0"/>
              <a:cs typeface="Times New Roman" panose="02020603050405020304" pitchFamily="18" charset="0"/>
            </a:endParaRPr>
          </a:p>
          <a:p>
            <a:pPr>
              <a:defRPr/>
            </a:pPr>
            <a:r>
              <a:rPr lang="en-GB" sz="2400" b="1" dirty="0">
                <a:latin typeface="Times New Roman" panose="02020603050405020304" pitchFamily="18" charset="0"/>
                <a:cs typeface="Times New Roman" panose="02020603050405020304" pitchFamily="18" charset="0"/>
              </a:rPr>
              <a:t>High risk consequences </a:t>
            </a:r>
            <a:r>
              <a:rPr lang="en-GB" sz="2400" dirty="0">
                <a:latin typeface="Times New Roman" panose="02020603050405020304" pitchFamily="18" charset="0"/>
                <a:cs typeface="Times New Roman" panose="02020603050405020304" pitchFamily="18" charset="0"/>
              </a:rPr>
              <a:t>– the impact of the decision may be significant</a:t>
            </a:r>
          </a:p>
          <a:p>
            <a:pPr>
              <a:defRPr/>
            </a:pPr>
            <a:r>
              <a:rPr lang="en-GB" sz="2400" b="1" dirty="0">
                <a:latin typeface="Times New Roman" panose="02020603050405020304" pitchFamily="18" charset="0"/>
                <a:cs typeface="Times New Roman" panose="02020603050405020304" pitchFamily="18" charset="0"/>
              </a:rPr>
              <a:t>Complexity</a:t>
            </a:r>
            <a:r>
              <a:rPr lang="en-GB" sz="2400" dirty="0">
                <a:latin typeface="Times New Roman" panose="02020603050405020304" pitchFamily="18" charset="0"/>
                <a:cs typeface="Times New Roman" panose="02020603050405020304" pitchFamily="18" charset="0"/>
              </a:rPr>
              <a:t> – many factors to consider</a:t>
            </a:r>
          </a:p>
          <a:p>
            <a:pPr eaLnBrk="1" hangingPunct="1">
              <a:defRPr/>
            </a:pPr>
            <a:r>
              <a:rPr lang="en-GB" sz="2400" b="1" dirty="0">
                <a:latin typeface="Times New Roman" panose="02020603050405020304" pitchFamily="18" charset="0"/>
                <a:cs typeface="Times New Roman" panose="02020603050405020304" pitchFamily="18" charset="0"/>
              </a:rPr>
              <a:t>Uncertainty</a:t>
            </a:r>
            <a:r>
              <a:rPr lang="en-GB" sz="2400" dirty="0">
                <a:latin typeface="Times New Roman" panose="02020603050405020304" pitchFamily="18" charset="0"/>
                <a:cs typeface="Times New Roman" panose="02020603050405020304" pitchFamily="18" charset="0"/>
              </a:rPr>
              <a:t> – many of the facts be unknown</a:t>
            </a:r>
          </a:p>
          <a:p>
            <a:r>
              <a:rPr lang="en-GB" sz="2400" b="1" dirty="0">
                <a:latin typeface="Times New Roman" panose="02020603050405020304" pitchFamily="18" charset="0"/>
                <a:cs typeface="Times New Roman" panose="02020603050405020304" pitchFamily="18" charset="0"/>
              </a:rPr>
              <a:t>Alternatives</a:t>
            </a:r>
            <a:r>
              <a:rPr lang="en-GB" sz="2400" dirty="0">
                <a:latin typeface="Times New Roman" panose="02020603050405020304" pitchFamily="18" charset="0"/>
                <a:cs typeface="Times New Roman" panose="02020603050405020304" pitchFamily="18" charset="0"/>
              </a:rPr>
              <a:t> – there may be various alternatives</a:t>
            </a:r>
          </a:p>
          <a:p>
            <a:r>
              <a:rPr lang="en-GB" sz="2400" b="1" dirty="0">
                <a:latin typeface="Times New Roman" panose="02020603050405020304" pitchFamily="18" charset="0"/>
                <a:cs typeface="Times New Roman" panose="02020603050405020304" pitchFamily="18" charset="0"/>
              </a:rPr>
              <a:t>Interpersonal issues </a:t>
            </a:r>
            <a:r>
              <a:rPr lang="en-GB" sz="2400" dirty="0">
                <a:latin typeface="Times New Roman" panose="02020603050405020304" pitchFamily="18" charset="0"/>
                <a:cs typeface="Times New Roman" panose="02020603050405020304" pitchFamily="18" charset="0"/>
              </a:rPr>
              <a:t>– How will other people react?</a:t>
            </a:r>
          </a:p>
          <a:p>
            <a:pPr eaLnBrk="1" hangingPunct="1">
              <a:defRPr/>
            </a:pPr>
            <a:endParaRPr lang="en-GB" sz="2000" dirty="0"/>
          </a:p>
        </p:txBody>
      </p:sp>
    </p:spTree>
    <p:extLst>
      <p:ext uri="{BB962C8B-B14F-4D97-AF65-F5344CB8AC3E}">
        <p14:creationId xmlns:p14="http://schemas.microsoft.com/office/powerpoint/2010/main" val="38099180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457200" y="587828"/>
            <a:ext cx="8229600" cy="483737"/>
          </a:xfrm>
        </p:spPr>
        <p:txBody>
          <a:bodyPr>
            <a:normAutofit fontScale="90000"/>
          </a:bodyPr>
          <a:lstStyle/>
          <a:p>
            <a:r>
              <a:rPr lang="en-GB" altLang="en-US" b="1" dirty="0"/>
              <a:t>PMI decision making tool</a:t>
            </a:r>
            <a:br>
              <a:rPr lang="en-GB" altLang="en-US" b="1" dirty="0"/>
            </a:br>
            <a:endParaRPr lang="en-US" altLang="en-US" b="1" dirty="0">
              <a:solidFill>
                <a:srgbClr val="7B9899"/>
              </a:solidFill>
            </a:endParaRPr>
          </a:p>
        </p:txBody>
      </p:sp>
      <p:sp>
        <p:nvSpPr>
          <p:cNvPr id="15363" name="Content Placeholder 2"/>
          <p:cNvSpPr>
            <a:spLocks noGrp="1"/>
          </p:cNvSpPr>
          <p:nvPr>
            <p:ph idx="1"/>
          </p:nvPr>
        </p:nvSpPr>
        <p:spPr>
          <a:xfrm>
            <a:off x="457199" y="1340363"/>
            <a:ext cx="8229601" cy="4055165"/>
          </a:xfrm>
        </p:spPr>
        <p:txBody>
          <a:bodyPr>
            <a:normAutofit/>
          </a:bodyPr>
          <a:lstStyle/>
          <a:p>
            <a:pPr>
              <a:buFont typeface="Wingdings" panose="05000000000000000000" pitchFamily="2" charset="2"/>
              <a:buChar char="Ø"/>
            </a:pPr>
            <a:r>
              <a:rPr lang="en-US" sz="2600" b="0" i="0" dirty="0">
                <a:solidFill>
                  <a:srgbClr val="111111"/>
                </a:solidFill>
                <a:effectLst/>
                <a:latin typeface="Times New Roman" panose="02020603050405020304" pitchFamily="18" charset="0"/>
                <a:cs typeface="Times New Roman" panose="02020603050405020304" pitchFamily="18" charset="0"/>
              </a:rPr>
              <a:t>PMI (</a:t>
            </a:r>
            <a:r>
              <a:rPr lang="en-US" sz="2600" b="1" i="0" dirty="0">
                <a:solidFill>
                  <a:srgbClr val="111111"/>
                </a:solidFill>
                <a:effectLst/>
                <a:latin typeface="Times New Roman" panose="02020603050405020304" pitchFamily="18" charset="0"/>
                <a:cs typeface="Times New Roman" panose="02020603050405020304" pitchFamily="18" charset="0"/>
              </a:rPr>
              <a:t>plus, minus, interesting</a:t>
            </a:r>
            <a:r>
              <a:rPr lang="en-US" sz="2600" b="0" i="0" dirty="0">
                <a:solidFill>
                  <a:srgbClr val="111111"/>
                </a:solidFill>
                <a:effectLst/>
                <a:latin typeface="Times New Roman" panose="02020603050405020304" pitchFamily="18" charset="0"/>
                <a:cs typeface="Times New Roman" panose="02020603050405020304" pitchFamily="18" charset="0"/>
              </a:rPr>
              <a:t>) is a </a:t>
            </a:r>
            <a:r>
              <a:rPr lang="en-US" sz="2600" b="0" i="0" u="sng" dirty="0">
                <a:solidFill>
                  <a:srgbClr val="111111"/>
                </a:solidFill>
                <a:effectLst/>
                <a:latin typeface="Times New Roman" panose="02020603050405020304" pitchFamily="18" charset="0"/>
                <a:cs typeface="Times New Roman" panose="02020603050405020304" pitchFamily="18" charset="0"/>
              </a:rPr>
              <a:t>brainstorming, decision making and critical thinking tool. </a:t>
            </a:r>
          </a:p>
          <a:p>
            <a:pPr>
              <a:buFont typeface="Wingdings" panose="05000000000000000000" pitchFamily="2" charset="2"/>
              <a:buChar char="Ø"/>
            </a:pPr>
            <a:r>
              <a:rPr lang="en-US" sz="2600" b="0" i="0" dirty="0">
                <a:solidFill>
                  <a:srgbClr val="111111"/>
                </a:solidFill>
                <a:effectLst/>
                <a:latin typeface="Times New Roman" panose="02020603050405020304" pitchFamily="18" charset="0"/>
                <a:cs typeface="Times New Roman" panose="02020603050405020304" pitchFamily="18" charset="0"/>
              </a:rPr>
              <a:t>It is used to encourage the </a:t>
            </a:r>
            <a:r>
              <a:rPr lang="en-US" sz="2600" b="0" i="0" u="sng" dirty="0">
                <a:solidFill>
                  <a:srgbClr val="111111"/>
                </a:solidFill>
                <a:effectLst/>
                <a:latin typeface="Times New Roman" panose="02020603050405020304" pitchFamily="18" charset="0"/>
                <a:cs typeface="Times New Roman" panose="02020603050405020304" pitchFamily="18" charset="0"/>
              </a:rPr>
              <a:t>examination of ideas</a:t>
            </a:r>
            <a:r>
              <a:rPr lang="en-US" sz="2600" b="0" i="0" dirty="0">
                <a:solidFill>
                  <a:srgbClr val="111111"/>
                </a:solidFill>
                <a:effectLst/>
                <a:latin typeface="Times New Roman" panose="02020603050405020304" pitchFamily="18" charset="0"/>
                <a:cs typeface="Times New Roman" panose="02020603050405020304" pitchFamily="18" charset="0"/>
              </a:rPr>
              <a:t>, concepts and experiences from more than one perspective. </a:t>
            </a:r>
          </a:p>
          <a:p>
            <a:pPr>
              <a:buFont typeface="Wingdings" panose="05000000000000000000" pitchFamily="2" charset="2"/>
              <a:buChar char="Ø"/>
            </a:pPr>
            <a:r>
              <a:rPr lang="en-US" sz="2600" b="0" i="0" dirty="0">
                <a:solidFill>
                  <a:srgbClr val="111111"/>
                </a:solidFill>
                <a:effectLst/>
                <a:latin typeface="Times New Roman" panose="02020603050405020304" pitchFamily="18" charset="0"/>
                <a:cs typeface="Times New Roman" panose="02020603050405020304" pitchFamily="18" charset="0"/>
              </a:rPr>
              <a:t>PMI was developed by Dr. Edward de Bono, a proponent of lateral and critical thinking. (Virtual Library, n.d.)</a:t>
            </a:r>
          </a:p>
          <a:p>
            <a:pPr>
              <a:buFont typeface="Wingdings" panose="05000000000000000000" pitchFamily="2" charset="2"/>
              <a:buChar char="Ø"/>
            </a:pPr>
            <a:r>
              <a:rPr lang="en-GB" sz="2600" dirty="0">
                <a:latin typeface="Times New Roman" panose="02020603050405020304" pitchFamily="18" charset="0"/>
                <a:cs typeface="Times New Roman" panose="02020603050405020304" pitchFamily="18" charset="0"/>
              </a:rPr>
              <a:t>It helps to make decisions quickly by analysing and weighing the pros and cons of  the available alternatives.</a:t>
            </a:r>
          </a:p>
          <a:p>
            <a:pPr>
              <a:buFont typeface="Wingdings" panose="05000000000000000000" pitchFamily="2" charset="2"/>
              <a:buChar char="Ø"/>
            </a:pPr>
            <a:endParaRPr lang="en-GB" alt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9806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a:xfrm>
            <a:off x="815975" y="237530"/>
            <a:ext cx="7870825" cy="646331"/>
          </a:xfrm>
        </p:spPr>
        <p:txBody>
          <a:bodyPr>
            <a:normAutofit/>
          </a:bodyPr>
          <a:lstStyle/>
          <a:p>
            <a:pPr algn="l" eaLnBrk="1" fontAlgn="auto" hangingPunct="1">
              <a:spcAft>
                <a:spcPts val="0"/>
              </a:spcAft>
              <a:defRPr/>
            </a:pPr>
            <a:r>
              <a:rPr lang="en-GB" altLang="en-US" sz="3600" b="1" dirty="0">
                <a:solidFill>
                  <a:srgbClr val="C00000"/>
                </a:solidFill>
                <a:effectLst>
                  <a:outerShdw blurRad="38100" dist="38100" dir="2700000" algn="tl">
                    <a:srgbClr val="000000">
                      <a:alpha val="43137"/>
                    </a:srgbClr>
                  </a:outerShdw>
                </a:effectLst>
                <a:latin typeface="+mn-lt"/>
                <a:cs typeface="Arial" panose="020B0604020202020204" pitchFamily="34" charset="0"/>
              </a:rPr>
              <a:t>PMI </a:t>
            </a:r>
            <a:r>
              <a:rPr lang="en-GB" altLang="en-US" sz="2800" dirty="0">
                <a:solidFill>
                  <a:srgbClr val="C00000"/>
                </a:solidFill>
                <a:latin typeface="+mn-lt"/>
                <a:cs typeface="Arial" panose="020B0604020202020204" pitchFamily="34" charset="0"/>
              </a:rPr>
              <a:t>– Decision Making Tool</a:t>
            </a:r>
          </a:p>
        </p:txBody>
      </p:sp>
      <p:sp>
        <p:nvSpPr>
          <p:cNvPr id="35843" name="Content Placeholder 2"/>
          <p:cNvSpPr>
            <a:spLocks noGrp="1"/>
          </p:cNvSpPr>
          <p:nvPr>
            <p:ph idx="1"/>
          </p:nvPr>
        </p:nvSpPr>
        <p:spPr>
          <a:xfrm>
            <a:off x="909637" y="1656352"/>
            <a:ext cx="2309507" cy="2333757"/>
          </a:xfrm>
        </p:spPr>
        <p:txBody>
          <a:bodyPr/>
          <a:lstStyle/>
          <a:p>
            <a:pPr marL="0" indent="0" eaLnBrk="1" hangingPunct="1">
              <a:buFont typeface="Arial" charset="0"/>
              <a:buNone/>
            </a:pPr>
            <a:r>
              <a:rPr lang="en-GB" altLang="en-US" b="1" dirty="0">
                <a:latin typeface="Arial" charset="0"/>
                <a:cs typeface="Arial" charset="0"/>
              </a:rPr>
              <a:t>P</a:t>
            </a:r>
            <a:r>
              <a:rPr lang="en-GB" altLang="en-US" dirty="0">
                <a:latin typeface="Arial" charset="0"/>
                <a:cs typeface="Arial" charset="0"/>
              </a:rPr>
              <a:t>lus</a:t>
            </a:r>
          </a:p>
          <a:p>
            <a:pPr marL="0" indent="0" eaLnBrk="1" hangingPunct="1">
              <a:buFont typeface="Arial" charset="0"/>
              <a:buNone/>
            </a:pPr>
            <a:endParaRPr lang="en-GB" altLang="en-US" sz="1000" b="1" dirty="0">
              <a:latin typeface="Arial" charset="0"/>
              <a:cs typeface="Arial" charset="0"/>
            </a:endParaRPr>
          </a:p>
          <a:p>
            <a:pPr marL="0" indent="0" eaLnBrk="1" hangingPunct="1">
              <a:buFont typeface="Arial" charset="0"/>
              <a:buNone/>
            </a:pPr>
            <a:r>
              <a:rPr lang="en-GB" altLang="en-US" b="1" dirty="0">
                <a:latin typeface="Arial" charset="0"/>
                <a:cs typeface="Arial" charset="0"/>
              </a:rPr>
              <a:t>M</a:t>
            </a:r>
            <a:r>
              <a:rPr lang="en-GB" altLang="en-US" dirty="0">
                <a:latin typeface="Arial" charset="0"/>
                <a:cs typeface="Arial" charset="0"/>
              </a:rPr>
              <a:t>inus</a:t>
            </a:r>
          </a:p>
          <a:p>
            <a:pPr marL="0" indent="0" eaLnBrk="1" hangingPunct="1">
              <a:buFont typeface="Arial" charset="0"/>
              <a:buNone/>
            </a:pPr>
            <a:endParaRPr lang="en-GB" altLang="en-US" sz="1000" b="1" dirty="0">
              <a:latin typeface="Arial" charset="0"/>
              <a:cs typeface="Arial" charset="0"/>
            </a:endParaRPr>
          </a:p>
          <a:p>
            <a:pPr marL="0" indent="0" eaLnBrk="1" hangingPunct="1">
              <a:buFont typeface="Arial" charset="0"/>
              <a:buNone/>
            </a:pPr>
            <a:r>
              <a:rPr lang="en-GB" altLang="en-US" b="1" dirty="0">
                <a:latin typeface="Arial" charset="0"/>
                <a:cs typeface="Arial" charset="0"/>
              </a:rPr>
              <a:t>I</a:t>
            </a:r>
            <a:r>
              <a:rPr lang="en-GB" altLang="en-US" dirty="0">
                <a:latin typeface="Arial" charset="0"/>
                <a:cs typeface="Arial" charset="0"/>
              </a:rPr>
              <a:t>nteresting</a:t>
            </a:r>
            <a:endParaRPr lang="en-GB" altLang="en-US" b="1" dirty="0">
              <a:latin typeface="Arial" charset="0"/>
              <a:cs typeface="Arial" charset="0"/>
            </a:endParaRPr>
          </a:p>
        </p:txBody>
      </p:sp>
      <p:sp>
        <p:nvSpPr>
          <p:cNvPr id="28678" name="Slide Number Placeholder 3"/>
          <p:cNvSpPr>
            <a:spLocks noGrp="1"/>
          </p:cNvSpPr>
          <p:nvPr>
            <p:ph type="sldNum" sz="quarter" idx="12"/>
          </p:nvPr>
        </p:nvSpPr>
        <p:spPr bwMode="auto">
          <a:noFill/>
          <a:ln>
            <a:miter lim="800000"/>
            <a:headEnd/>
            <a:tailEnd/>
          </a:ln>
        </p:spPr>
        <p:txBody>
          <a:bodyPr/>
          <a:lstStyle/>
          <a:p>
            <a:fld id="{19459D60-B3A6-46A7-892F-82618BBBB638}" type="slidenum">
              <a:rPr lang="en-GB" altLang="en-US"/>
              <a:pPr/>
              <a:t>5</a:t>
            </a:fld>
            <a:endParaRPr lang="en-GB" altLang="en-US"/>
          </a:p>
        </p:txBody>
      </p:sp>
      <p:pic>
        <p:nvPicPr>
          <p:cNvPr id="28677" name="Picture 2" descr="https://dougjohnson.wikispaces.com/file/view/plusminus.jpg/136042145/plusminus.jpg"/>
          <p:cNvPicPr>
            <a:picLocks noChangeAspect="1" noChangeArrowheads="1"/>
          </p:cNvPicPr>
          <p:nvPr/>
        </p:nvPicPr>
        <p:blipFill>
          <a:blip r:embed="rId3"/>
          <a:srcRect/>
          <a:stretch>
            <a:fillRect/>
          </a:stretch>
        </p:blipFill>
        <p:spPr bwMode="auto">
          <a:xfrm>
            <a:off x="3219144" y="1249519"/>
            <a:ext cx="5467656" cy="3584227"/>
          </a:xfrm>
          <a:prstGeom prst="rect">
            <a:avLst/>
          </a:prstGeom>
          <a:noFill/>
          <a:ln w="9525">
            <a:noFill/>
            <a:miter lim="800000"/>
            <a:headEnd/>
            <a:tailEnd/>
          </a:ln>
        </p:spPr>
      </p:pic>
      <p:sp>
        <p:nvSpPr>
          <p:cNvPr id="7" name="Rectangle 6"/>
          <p:cNvSpPr/>
          <p:nvPr/>
        </p:nvSpPr>
        <p:spPr>
          <a:xfrm>
            <a:off x="571472" y="4962150"/>
            <a:ext cx="8002512" cy="646331"/>
          </a:xfrm>
          <a:prstGeom prst="rect">
            <a:avLst/>
          </a:prstGeom>
        </p:spPr>
        <p:txBody>
          <a:bodyPr wrap="square">
            <a:spAutoFit/>
          </a:bodyPr>
          <a:lstStyle/>
          <a:p>
            <a:pPr algn="ctr"/>
            <a:r>
              <a:rPr lang="en-US" b="1" dirty="0"/>
              <a:t>PMI stands for '</a:t>
            </a:r>
            <a:r>
              <a:rPr lang="en-US" b="1" dirty="0">
                <a:solidFill>
                  <a:srgbClr val="C00000"/>
                </a:solidFill>
              </a:rPr>
              <a:t>P</a:t>
            </a:r>
            <a:r>
              <a:rPr lang="en-US" b="1" dirty="0"/>
              <a:t>lus/</a:t>
            </a:r>
            <a:r>
              <a:rPr lang="en-US" b="1" dirty="0">
                <a:solidFill>
                  <a:srgbClr val="C00000"/>
                </a:solidFill>
              </a:rPr>
              <a:t>M</a:t>
            </a:r>
            <a:r>
              <a:rPr lang="en-US" b="1" dirty="0"/>
              <a:t>inus/</a:t>
            </a:r>
            <a:r>
              <a:rPr lang="en-US" b="1" dirty="0">
                <a:solidFill>
                  <a:srgbClr val="C00000"/>
                </a:solidFill>
              </a:rPr>
              <a:t>I</a:t>
            </a:r>
            <a:r>
              <a:rPr lang="en-US" b="1" dirty="0"/>
              <a:t>nteresting'. It is a valuable improvement to the 'weighing pros and cons' technique. </a:t>
            </a:r>
          </a:p>
        </p:txBody>
      </p:sp>
    </p:spTree>
    <p:extLst>
      <p:ext uri="{BB962C8B-B14F-4D97-AF65-F5344CB8AC3E}">
        <p14:creationId xmlns:p14="http://schemas.microsoft.com/office/powerpoint/2010/main" val="38967721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5843">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584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1557" y="1215690"/>
            <a:ext cx="8599251" cy="4426619"/>
          </a:xfrm>
        </p:spPr>
        <p:txBody>
          <a:bodyPr>
            <a:normAutofit fontScale="92500" lnSpcReduction="20000"/>
          </a:bodyPr>
          <a:lstStyle/>
          <a:p>
            <a:pPr marL="0" indent="0" algn="just">
              <a:buNone/>
            </a:pPr>
            <a:r>
              <a:rPr lang="en-US" sz="2400" b="1" dirty="0">
                <a:solidFill>
                  <a:srgbClr val="C00000"/>
                </a:solidFill>
              </a:rPr>
              <a:t>PMI</a:t>
            </a:r>
            <a:r>
              <a:rPr lang="en-US" sz="2400" dirty="0"/>
              <a:t> is a good way of weighing the pros, cons and implications of a decision. When you have selected a course of action, PMI is a good technique to use to check that it is worth taking.</a:t>
            </a:r>
          </a:p>
          <a:p>
            <a:pPr marL="0" indent="0" algn="just">
              <a:buNone/>
            </a:pPr>
            <a:endParaRPr lang="en-US" sz="2400" dirty="0"/>
          </a:p>
          <a:p>
            <a:pPr algn="just"/>
            <a:r>
              <a:rPr lang="en-US" sz="2400" dirty="0"/>
              <a:t>To use the technique, draw up a table with three columns headed </a:t>
            </a:r>
            <a:r>
              <a:rPr lang="en-US" sz="2400" dirty="0">
                <a:solidFill>
                  <a:srgbClr val="C00000"/>
                </a:solidFill>
              </a:rPr>
              <a:t>P</a:t>
            </a:r>
            <a:r>
              <a:rPr lang="en-US" sz="2400" dirty="0"/>
              <a:t>lus, </a:t>
            </a:r>
            <a:r>
              <a:rPr lang="en-US" sz="2400" dirty="0">
                <a:solidFill>
                  <a:srgbClr val="C00000"/>
                </a:solidFill>
              </a:rPr>
              <a:t>M</a:t>
            </a:r>
            <a:r>
              <a:rPr lang="en-US" sz="2400" dirty="0"/>
              <a:t>inus and </a:t>
            </a:r>
            <a:r>
              <a:rPr lang="en-US" sz="2400" dirty="0">
                <a:solidFill>
                  <a:srgbClr val="C00000"/>
                </a:solidFill>
              </a:rPr>
              <a:t>I</a:t>
            </a:r>
            <a:r>
              <a:rPr lang="en-US" sz="2400" dirty="0"/>
              <a:t>nteresting (Implications).</a:t>
            </a:r>
          </a:p>
          <a:p>
            <a:pPr algn="just"/>
            <a:endParaRPr lang="en-US" sz="2400" dirty="0"/>
          </a:p>
          <a:p>
            <a:pPr algn="just"/>
            <a:r>
              <a:rPr lang="en-US" sz="2400" dirty="0"/>
              <a:t>Within the table write down all the positive points of following the course of action, all the negatives, and all the interesting implications and possible outcomes.</a:t>
            </a:r>
          </a:p>
          <a:p>
            <a:pPr marL="0" indent="0" algn="just">
              <a:buNone/>
            </a:pPr>
            <a:endParaRPr lang="en-US" sz="2400" dirty="0"/>
          </a:p>
          <a:p>
            <a:pPr algn="just"/>
            <a:r>
              <a:rPr lang="en-US" sz="2400" dirty="0"/>
              <a:t>If the decision is still not obvious, you can then score the table to show the importance of individual items. The total score should show whether it is worth implementing the decision or not.</a:t>
            </a:r>
          </a:p>
        </p:txBody>
      </p:sp>
      <p:sp>
        <p:nvSpPr>
          <p:cNvPr id="4" name="Title 1">
            <a:extLst>
              <a:ext uri="{FF2B5EF4-FFF2-40B4-BE49-F238E27FC236}">
                <a16:creationId xmlns:a16="http://schemas.microsoft.com/office/drawing/2014/main" id="{C1677B7F-B93B-487D-8725-C7F31A401937}"/>
              </a:ext>
            </a:extLst>
          </p:cNvPr>
          <p:cNvSpPr>
            <a:spLocks noGrp="1"/>
          </p:cNvSpPr>
          <p:nvPr>
            <p:ph type="title"/>
          </p:nvPr>
        </p:nvSpPr>
        <p:spPr>
          <a:xfrm>
            <a:off x="815975" y="237530"/>
            <a:ext cx="7870825" cy="646331"/>
          </a:xfrm>
        </p:spPr>
        <p:txBody>
          <a:bodyPr>
            <a:normAutofit/>
          </a:bodyPr>
          <a:lstStyle/>
          <a:p>
            <a:pPr algn="l" eaLnBrk="1" fontAlgn="auto" hangingPunct="1">
              <a:spcAft>
                <a:spcPts val="0"/>
              </a:spcAft>
              <a:defRPr/>
            </a:pPr>
            <a:r>
              <a:rPr lang="en-GB" altLang="en-US" sz="3600" b="1" dirty="0">
                <a:solidFill>
                  <a:srgbClr val="C00000"/>
                </a:solidFill>
                <a:effectLst>
                  <a:outerShdw blurRad="38100" dist="38100" dir="2700000" algn="tl">
                    <a:srgbClr val="000000">
                      <a:alpha val="43137"/>
                    </a:srgbClr>
                  </a:outerShdw>
                </a:effectLst>
                <a:latin typeface="+mn-lt"/>
                <a:cs typeface="Arial" panose="020B0604020202020204" pitchFamily="34" charset="0"/>
              </a:rPr>
              <a:t>PMI </a:t>
            </a:r>
            <a:r>
              <a:rPr lang="en-GB" altLang="en-US" sz="2800" dirty="0">
                <a:solidFill>
                  <a:srgbClr val="C00000"/>
                </a:solidFill>
                <a:latin typeface="+mn-lt"/>
                <a:cs typeface="Arial" panose="020B0604020202020204" pitchFamily="34" charset="0"/>
              </a:rPr>
              <a:t>– Decision Making Tool</a:t>
            </a:r>
          </a:p>
        </p:txBody>
      </p:sp>
    </p:spTree>
    <p:extLst>
      <p:ext uri="{BB962C8B-B14F-4D97-AF65-F5344CB8AC3E}">
        <p14:creationId xmlns:p14="http://schemas.microsoft.com/office/powerpoint/2010/main" val="10309971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0060" y="876300"/>
            <a:ext cx="8183880" cy="4787900"/>
          </a:xfrm>
        </p:spPr>
        <p:txBody>
          <a:bodyPr>
            <a:normAutofit/>
          </a:bodyPr>
          <a:lstStyle/>
          <a:p>
            <a:pPr marL="0" indent="0">
              <a:buNone/>
            </a:pPr>
            <a:r>
              <a:rPr lang="en-GB" sz="1600" dirty="0"/>
              <a:t>To complete you make a chart of  three columns - “Plus”, “Minus” and “Interesting.”</a:t>
            </a:r>
            <a:br>
              <a:rPr lang="en-GB" sz="1600" dirty="0"/>
            </a:br>
            <a:br>
              <a:rPr lang="en-GB" sz="1600" dirty="0"/>
            </a:br>
            <a:r>
              <a:rPr lang="en-GB" sz="1600" b="1" dirty="0"/>
              <a:t>Step 1. Consider the Plus Points </a:t>
            </a:r>
            <a:br>
              <a:rPr lang="en-GB" sz="1600" dirty="0"/>
            </a:br>
            <a:r>
              <a:rPr lang="en-GB" sz="1600" dirty="0"/>
              <a:t>In this step, simply enumerate all of the positive things you can think of.  Don’t critique yourself along the way, simply spill out all the positive points that you can think of.</a:t>
            </a:r>
            <a:br>
              <a:rPr lang="en-GB" sz="1600" dirty="0"/>
            </a:br>
            <a:br>
              <a:rPr lang="en-GB" sz="1600" dirty="0"/>
            </a:br>
            <a:r>
              <a:rPr lang="en-GB" sz="1600" b="1" dirty="0"/>
              <a:t>Step 2. Consider the Minus Points</a:t>
            </a:r>
            <a:br>
              <a:rPr lang="en-GB" sz="1600" dirty="0"/>
            </a:br>
            <a:r>
              <a:rPr lang="en-GB" sz="1600" dirty="0"/>
              <a:t>In this step, enumerate all of the negative things you can think of.  Again, don’t critique yourself.  Simply spill out all the negative points you can think of.</a:t>
            </a:r>
            <a:br>
              <a:rPr lang="en-GB" sz="1600" dirty="0"/>
            </a:br>
            <a:br>
              <a:rPr lang="en-GB" sz="1600" dirty="0"/>
            </a:br>
            <a:r>
              <a:rPr lang="en-GB" sz="1600" b="1" dirty="0"/>
              <a:t>Step 3. Consider the Interesting Points of the Situation. </a:t>
            </a:r>
            <a:br>
              <a:rPr lang="en-GB" sz="1600" dirty="0"/>
            </a:br>
            <a:r>
              <a:rPr lang="en-GB" sz="1600" dirty="0"/>
              <a:t>In this step, enumerate all the interesting points that you can think of.   Rather than positive or negative, they are simply points of interest that you should direct your attention to.</a:t>
            </a:r>
            <a:br>
              <a:rPr lang="en-GB" sz="1600" dirty="0"/>
            </a:br>
            <a:br>
              <a:rPr lang="en-GB" sz="1600" dirty="0"/>
            </a:br>
            <a:r>
              <a:rPr lang="en-GB" sz="1600" b="1" dirty="0"/>
              <a:t>Step 4. Make Your conclusion</a:t>
            </a:r>
            <a:br>
              <a:rPr lang="en-GB" sz="1600" dirty="0"/>
            </a:br>
            <a:r>
              <a:rPr lang="en-GB" sz="1600" dirty="0"/>
              <a:t>In this step, you make your judgement because you’ve scanned and organised three important aspects: the positives, the negatives, and the interesting.</a:t>
            </a:r>
            <a:endParaRPr lang="en-US" sz="1600" dirty="0"/>
          </a:p>
        </p:txBody>
      </p:sp>
      <p:sp>
        <p:nvSpPr>
          <p:cNvPr id="4" name="Title 1">
            <a:extLst>
              <a:ext uri="{FF2B5EF4-FFF2-40B4-BE49-F238E27FC236}">
                <a16:creationId xmlns:a16="http://schemas.microsoft.com/office/drawing/2014/main" id="{C1677B7F-B93B-487D-8725-C7F31A401937}"/>
              </a:ext>
            </a:extLst>
          </p:cNvPr>
          <p:cNvSpPr>
            <a:spLocks noGrp="1"/>
          </p:cNvSpPr>
          <p:nvPr>
            <p:ph type="title"/>
          </p:nvPr>
        </p:nvSpPr>
        <p:spPr>
          <a:xfrm>
            <a:off x="793115" y="135930"/>
            <a:ext cx="7870825" cy="646331"/>
          </a:xfrm>
        </p:spPr>
        <p:txBody>
          <a:bodyPr>
            <a:normAutofit/>
          </a:bodyPr>
          <a:lstStyle/>
          <a:p>
            <a:pPr algn="l" eaLnBrk="1" fontAlgn="auto" hangingPunct="1">
              <a:spcAft>
                <a:spcPts val="0"/>
              </a:spcAft>
              <a:defRPr/>
            </a:pPr>
            <a:r>
              <a:rPr lang="en-GB" altLang="en-US" sz="3600" b="1" dirty="0">
                <a:solidFill>
                  <a:srgbClr val="C00000"/>
                </a:solidFill>
                <a:effectLst>
                  <a:outerShdw blurRad="38100" dist="38100" dir="2700000" algn="tl">
                    <a:srgbClr val="000000">
                      <a:alpha val="43137"/>
                    </a:srgbClr>
                  </a:outerShdw>
                </a:effectLst>
                <a:latin typeface="+mn-lt"/>
                <a:cs typeface="Arial" panose="020B0604020202020204" pitchFamily="34" charset="0"/>
              </a:rPr>
              <a:t>PMI </a:t>
            </a:r>
            <a:r>
              <a:rPr lang="en-GB" altLang="en-US" sz="2800" dirty="0">
                <a:solidFill>
                  <a:srgbClr val="C00000"/>
                </a:solidFill>
                <a:latin typeface="+mn-lt"/>
                <a:cs typeface="Arial" panose="020B0604020202020204" pitchFamily="34" charset="0"/>
              </a:rPr>
              <a:t>– Decision Making Tool</a:t>
            </a:r>
          </a:p>
        </p:txBody>
      </p:sp>
    </p:spTree>
    <p:extLst>
      <p:ext uri="{BB962C8B-B14F-4D97-AF65-F5344CB8AC3E}">
        <p14:creationId xmlns:p14="http://schemas.microsoft.com/office/powerpoint/2010/main" val="19330400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Title 1"/>
          <p:cNvSpPr>
            <a:spLocks noGrp="1"/>
          </p:cNvSpPr>
          <p:nvPr>
            <p:ph type="title"/>
          </p:nvPr>
        </p:nvSpPr>
        <p:spPr>
          <a:xfrm>
            <a:off x="457200" y="325438"/>
            <a:ext cx="8229600" cy="715962"/>
          </a:xfrm>
        </p:spPr>
        <p:txBody>
          <a:bodyPr>
            <a:noAutofit/>
          </a:bodyPr>
          <a:lstStyle/>
          <a:p>
            <a:pPr eaLnBrk="1" hangingPunct="1"/>
            <a:r>
              <a:rPr lang="en-GB" sz="3600" b="1" dirty="0">
                <a:solidFill>
                  <a:srgbClr val="C00000"/>
                </a:solidFill>
              </a:rPr>
              <a:t>PMI – </a:t>
            </a:r>
            <a:r>
              <a:rPr lang="en-GB" sz="2400" b="1" dirty="0">
                <a:solidFill>
                  <a:srgbClr val="C00000"/>
                </a:solidFill>
              </a:rPr>
              <a:t>Example</a:t>
            </a:r>
            <a:endParaRPr lang="en-GB" sz="3600" b="1" dirty="0">
              <a:solidFill>
                <a:srgbClr val="C00000"/>
              </a:solidFill>
            </a:endParaRPr>
          </a:p>
        </p:txBody>
      </p:sp>
      <p:sp>
        <p:nvSpPr>
          <p:cNvPr id="54274" name="Content Placeholder 2"/>
          <p:cNvSpPr>
            <a:spLocks noGrp="1"/>
          </p:cNvSpPr>
          <p:nvPr>
            <p:ph sz="half" idx="1"/>
          </p:nvPr>
        </p:nvSpPr>
        <p:spPr>
          <a:xfrm>
            <a:off x="457200" y="1225685"/>
            <a:ext cx="8229600" cy="3791648"/>
          </a:xfrm>
        </p:spPr>
        <p:txBody>
          <a:bodyPr>
            <a:normAutofit/>
          </a:bodyPr>
          <a:lstStyle/>
          <a:p>
            <a:pPr marL="0" indent="0" algn="just" eaLnBrk="1" hangingPunct="1">
              <a:buNone/>
            </a:pPr>
            <a:endParaRPr lang="en-GB" dirty="0"/>
          </a:p>
          <a:p>
            <a:pPr marL="0" indent="0" algn="just" eaLnBrk="1" hangingPunct="1">
              <a:buNone/>
            </a:pPr>
            <a:r>
              <a:rPr lang="en-GB" b="1" dirty="0"/>
              <a:t>Example: </a:t>
            </a:r>
          </a:p>
          <a:p>
            <a:pPr algn="just" eaLnBrk="1" hangingPunct="1"/>
            <a:r>
              <a:rPr lang="en-GB" dirty="0"/>
              <a:t>A young teacher lives outside London. She is deciding whether or not to move to London. </a:t>
            </a:r>
          </a:p>
        </p:txBody>
      </p:sp>
    </p:spTree>
    <p:extLst>
      <p:ext uri="{BB962C8B-B14F-4D97-AF65-F5344CB8AC3E}">
        <p14:creationId xmlns:p14="http://schemas.microsoft.com/office/powerpoint/2010/main" val="32973698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Title 1"/>
          <p:cNvSpPr>
            <a:spLocks noGrp="1"/>
          </p:cNvSpPr>
          <p:nvPr>
            <p:ph type="title"/>
          </p:nvPr>
        </p:nvSpPr>
        <p:spPr>
          <a:xfrm>
            <a:off x="233464" y="120015"/>
            <a:ext cx="8521430" cy="741153"/>
          </a:xfrm>
        </p:spPr>
        <p:txBody>
          <a:bodyPr>
            <a:noAutofit/>
          </a:bodyPr>
          <a:lstStyle/>
          <a:p>
            <a:pPr eaLnBrk="1" hangingPunct="1"/>
            <a:r>
              <a:rPr lang="en-GB" sz="3600" b="1" dirty="0">
                <a:solidFill>
                  <a:srgbClr val="C00000"/>
                </a:solidFill>
              </a:rPr>
              <a:t>PMI</a:t>
            </a:r>
            <a:r>
              <a:rPr lang="en-GB" sz="3200" b="1" dirty="0">
                <a:solidFill>
                  <a:srgbClr val="C00000"/>
                </a:solidFill>
              </a:rPr>
              <a:t> – </a:t>
            </a:r>
            <a:r>
              <a:rPr lang="en-GB" sz="2400" b="1" dirty="0">
                <a:solidFill>
                  <a:srgbClr val="C00000"/>
                </a:solidFill>
              </a:rPr>
              <a:t>Weighing the Pros and Cons of a decision</a:t>
            </a:r>
            <a:endParaRPr lang="en-GB" sz="3200" b="1" dirty="0">
              <a:solidFill>
                <a:srgbClr val="C00000"/>
              </a:solidFill>
            </a:endParaRPr>
          </a:p>
        </p:txBody>
      </p:sp>
      <p:graphicFrame>
        <p:nvGraphicFramePr>
          <p:cNvPr id="5" name="Content Placeholder 4"/>
          <p:cNvGraphicFramePr>
            <a:graphicFrameLocks noGrp="1"/>
          </p:cNvGraphicFramePr>
          <p:nvPr>
            <p:ph sz="half" idx="2"/>
            <p:extLst>
              <p:ext uri="{D42A27DB-BD31-4B8C-83A1-F6EECF244321}">
                <p14:modId xmlns:p14="http://schemas.microsoft.com/office/powerpoint/2010/main" val="3412743939"/>
              </p:ext>
            </p:extLst>
          </p:nvPr>
        </p:nvGraphicFramePr>
        <p:xfrm>
          <a:off x="233464" y="977900"/>
          <a:ext cx="8618706" cy="4537684"/>
        </p:xfrm>
        <a:graphic>
          <a:graphicData uri="http://schemas.openxmlformats.org/drawingml/2006/table">
            <a:tbl>
              <a:tblPr firstRow="1" bandRow="1">
                <a:tableStyleId>{5C22544A-7EE6-4342-B048-85BDC9FD1C3A}</a:tableStyleId>
              </a:tblPr>
              <a:tblGrid>
                <a:gridCol w="2872902">
                  <a:extLst>
                    <a:ext uri="{9D8B030D-6E8A-4147-A177-3AD203B41FA5}">
                      <a16:colId xmlns:a16="http://schemas.microsoft.com/office/drawing/2014/main" val="20000"/>
                    </a:ext>
                  </a:extLst>
                </a:gridCol>
                <a:gridCol w="2872902">
                  <a:extLst>
                    <a:ext uri="{9D8B030D-6E8A-4147-A177-3AD203B41FA5}">
                      <a16:colId xmlns:a16="http://schemas.microsoft.com/office/drawing/2014/main" val="20001"/>
                    </a:ext>
                  </a:extLst>
                </a:gridCol>
                <a:gridCol w="2872902">
                  <a:extLst>
                    <a:ext uri="{9D8B030D-6E8A-4147-A177-3AD203B41FA5}">
                      <a16:colId xmlns:a16="http://schemas.microsoft.com/office/drawing/2014/main" val="20002"/>
                    </a:ext>
                  </a:extLst>
                </a:gridCol>
              </a:tblGrid>
              <a:tr h="707423">
                <a:tc>
                  <a:txBody>
                    <a:bodyPr/>
                    <a:lstStyle/>
                    <a:p>
                      <a:r>
                        <a:rPr lang="en-GB" sz="1400" dirty="0"/>
                        <a:t>Plus</a:t>
                      </a:r>
                    </a:p>
                  </a:txBody>
                  <a:tcPr marL="68580" marR="68580" marT="34290" marB="34290"/>
                </a:tc>
                <a:tc>
                  <a:txBody>
                    <a:bodyPr/>
                    <a:lstStyle/>
                    <a:p>
                      <a:r>
                        <a:rPr lang="en-GB" sz="1400" dirty="0"/>
                        <a:t>Minus</a:t>
                      </a:r>
                    </a:p>
                  </a:txBody>
                  <a:tcPr marL="68580" marR="68580" marT="34290" marB="34290"/>
                </a:tc>
                <a:tc>
                  <a:txBody>
                    <a:bodyPr/>
                    <a:lstStyle/>
                    <a:p>
                      <a:r>
                        <a:rPr lang="en-GB" sz="1400" dirty="0"/>
                        <a:t>Interesting / implications</a:t>
                      </a:r>
                    </a:p>
                  </a:txBody>
                  <a:tcPr marL="68580" marR="68580" marT="34290" marB="34290"/>
                </a:tc>
                <a:extLst>
                  <a:ext uri="{0D108BD9-81ED-4DB2-BD59-A6C34878D82A}">
                    <a16:rowId xmlns:a16="http://schemas.microsoft.com/office/drawing/2014/main" val="10000"/>
                  </a:ext>
                </a:extLst>
              </a:tr>
              <a:tr h="638377">
                <a:tc>
                  <a:txBody>
                    <a:bodyPr/>
                    <a:lstStyle/>
                    <a:p>
                      <a:r>
                        <a:rPr lang="en-GB" sz="1100" dirty="0"/>
                        <a:t>More events going on (+5)</a:t>
                      </a:r>
                    </a:p>
                  </a:txBody>
                  <a:tcPr marL="68580" marR="68580" marT="34290" marB="34290"/>
                </a:tc>
                <a:tc>
                  <a:txBody>
                    <a:bodyPr/>
                    <a:lstStyle/>
                    <a:p>
                      <a:r>
                        <a:rPr lang="en-GB" sz="1100" dirty="0"/>
                        <a:t>Have to sell house </a:t>
                      </a:r>
                    </a:p>
                    <a:p>
                      <a:r>
                        <a:rPr lang="en-GB" sz="1100" dirty="0"/>
                        <a:t>(6)</a:t>
                      </a:r>
                    </a:p>
                  </a:txBody>
                  <a:tcPr marL="68580" marR="68580" marT="34290" marB="34290"/>
                </a:tc>
                <a:tc>
                  <a:txBody>
                    <a:bodyPr/>
                    <a:lstStyle/>
                    <a:p>
                      <a:r>
                        <a:rPr lang="en-GB" sz="1100" dirty="0"/>
                        <a:t>Easier</a:t>
                      </a:r>
                      <a:r>
                        <a:rPr lang="en-GB" sz="1100" baseline="0" dirty="0"/>
                        <a:t> to find a new job (+1)</a:t>
                      </a:r>
                      <a:endParaRPr lang="en-GB" sz="1100" dirty="0"/>
                    </a:p>
                  </a:txBody>
                  <a:tcPr marL="68580" marR="68580" marT="34290" marB="34290"/>
                </a:tc>
                <a:extLst>
                  <a:ext uri="{0D108BD9-81ED-4DB2-BD59-A6C34878D82A}">
                    <a16:rowId xmlns:a16="http://schemas.microsoft.com/office/drawing/2014/main" val="10001"/>
                  </a:ext>
                </a:extLst>
              </a:tr>
              <a:tr h="638377">
                <a:tc>
                  <a:txBody>
                    <a:bodyPr/>
                    <a:lstStyle/>
                    <a:p>
                      <a:r>
                        <a:rPr lang="en-GB" sz="1100" dirty="0"/>
                        <a:t>Easier</a:t>
                      </a:r>
                      <a:r>
                        <a:rPr lang="en-GB" sz="1100" baseline="0" dirty="0"/>
                        <a:t> to see most of her friends (+5)</a:t>
                      </a:r>
                      <a:endParaRPr lang="en-GB" sz="1100" dirty="0"/>
                    </a:p>
                  </a:txBody>
                  <a:tcPr marL="68580" marR="68580" marT="34290" marB="34290"/>
                </a:tc>
                <a:tc>
                  <a:txBody>
                    <a:bodyPr/>
                    <a:lstStyle/>
                    <a:p>
                      <a:r>
                        <a:rPr lang="en-GB" sz="1100" dirty="0"/>
                        <a:t>More pollution (3)</a:t>
                      </a:r>
                    </a:p>
                  </a:txBody>
                  <a:tcPr marL="68580" marR="68580" marT="34290" marB="34290"/>
                </a:tc>
                <a:tc>
                  <a:txBody>
                    <a:bodyPr/>
                    <a:lstStyle/>
                    <a:p>
                      <a:r>
                        <a:rPr lang="en-GB" sz="1100" dirty="0"/>
                        <a:t>Opportunity to meet more people</a:t>
                      </a:r>
                      <a:r>
                        <a:rPr lang="en-GB" sz="1100" baseline="0" dirty="0"/>
                        <a:t> (+2)</a:t>
                      </a:r>
                      <a:endParaRPr lang="en-GB" sz="1100" dirty="0"/>
                    </a:p>
                  </a:txBody>
                  <a:tcPr marL="68580" marR="68580" marT="34290" marB="34290"/>
                </a:tc>
                <a:extLst>
                  <a:ext uri="{0D108BD9-81ED-4DB2-BD59-A6C34878D82A}">
                    <a16:rowId xmlns:a16="http://schemas.microsoft.com/office/drawing/2014/main" val="10002"/>
                  </a:ext>
                </a:extLst>
              </a:tr>
              <a:tr h="911967">
                <a:tc>
                  <a:txBody>
                    <a:bodyPr/>
                    <a:lstStyle/>
                    <a:p>
                      <a:r>
                        <a:rPr lang="en-GB" sz="1100" dirty="0"/>
                        <a:t>Easier to travel to holiday destinations (+3)</a:t>
                      </a:r>
                    </a:p>
                  </a:txBody>
                  <a:tcPr marL="68580" marR="68580" marT="34290" marB="34290"/>
                </a:tc>
                <a:tc>
                  <a:txBody>
                    <a:bodyPr/>
                    <a:lstStyle/>
                    <a:p>
                      <a:r>
                        <a:rPr lang="en-GB" sz="1100" dirty="0"/>
                        <a:t>Less space (3)</a:t>
                      </a:r>
                    </a:p>
                  </a:txBody>
                  <a:tcPr marL="68580" marR="68580" marT="34290" marB="34290"/>
                </a:tc>
                <a:tc>
                  <a:txBody>
                    <a:bodyPr/>
                    <a:lstStyle/>
                    <a:p>
                      <a:r>
                        <a:rPr lang="en-GB" sz="1100" dirty="0"/>
                        <a:t>More difficult</a:t>
                      </a:r>
                      <a:r>
                        <a:rPr lang="en-GB" sz="1100" baseline="0" dirty="0"/>
                        <a:t> </a:t>
                      </a:r>
                      <a:r>
                        <a:rPr lang="en-GB" sz="1100" dirty="0"/>
                        <a:t> to get own work done due to distraction (-</a:t>
                      </a:r>
                      <a:r>
                        <a:rPr lang="en-GB" sz="1100" baseline="0" dirty="0"/>
                        <a:t> </a:t>
                      </a:r>
                      <a:r>
                        <a:rPr lang="en-GB" sz="1100" dirty="0"/>
                        <a:t>4)</a:t>
                      </a:r>
                    </a:p>
                  </a:txBody>
                  <a:tcPr marL="68580" marR="68580" marT="34290" marB="34290"/>
                </a:tc>
                <a:extLst>
                  <a:ext uri="{0D108BD9-81ED-4DB2-BD59-A6C34878D82A}">
                    <a16:rowId xmlns:a16="http://schemas.microsoft.com/office/drawing/2014/main" val="10003"/>
                  </a:ext>
                </a:extLst>
              </a:tr>
              <a:tr h="638377">
                <a:tc>
                  <a:txBody>
                    <a:bodyPr/>
                    <a:lstStyle/>
                    <a:p>
                      <a:endParaRPr lang="en-GB" sz="1100"/>
                    </a:p>
                  </a:txBody>
                  <a:tcPr marL="68580" marR="68580" marT="34290" marB="34290"/>
                </a:tc>
                <a:tc>
                  <a:txBody>
                    <a:bodyPr/>
                    <a:lstStyle/>
                    <a:p>
                      <a:r>
                        <a:rPr lang="en-GB" sz="1100" dirty="0"/>
                        <a:t>No countryside (2)</a:t>
                      </a:r>
                    </a:p>
                  </a:txBody>
                  <a:tcPr marL="68580" marR="68580" marT="34290" marB="34290"/>
                </a:tc>
                <a:tc>
                  <a:txBody>
                    <a:bodyPr/>
                    <a:lstStyle/>
                    <a:p>
                      <a:endParaRPr lang="en-GB" sz="1100" dirty="0"/>
                    </a:p>
                  </a:txBody>
                  <a:tcPr marL="68580" marR="68580" marT="34290" marB="34290"/>
                </a:tc>
                <a:extLst>
                  <a:ext uri="{0D108BD9-81ED-4DB2-BD59-A6C34878D82A}">
                    <a16:rowId xmlns:a16="http://schemas.microsoft.com/office/drawing/2014/main" val="10004"/>
                  </a:ext>
                </a:extLst>
              </a:tr>
              <a:tr h="638377">
                <a:tc>
                  <a:txBody>
                    <a:bodyPr/>
                    <a:lstStyle/>
                    <a:p>
                      <a:endParaRPr lang="en-GB" sz="1100"/>
                    </a:p>
                  </a:txBody>
                  <a:tcPr marL="68580" marR="68580" marT="34290" marB="34290"/>
                </a:tc>
                <a:tc>
                  <a:txBody>
                    <a:bodyPr/>
                    <a:lstStyle/>
                    <a:p>
                      <a:r>
                        <a:rPr lang="en-GB" sz="1100" dirty="0"/>
                        <a:t>More difficult to get to work as she works outside London (4)</a:t>
                      </a:r>
                    </a:p>
                  </a:txBody>
                  <a:tcPr marL="68580" marR="68580" marT="34290" marB="34290"/>
                </a:tc>
                <a:tc>
                  <a:txBody>
                    <a:bodyPr/>
                    <a:lstStyle/>
                    <a:p>
                      <a:endParaRPr lang="en-GB" sz="1100" dirty="0"/>
                    </a:p>
                  </a:txBody>
                  <a:tcPr marL="68580" marR="68580" marT="34290" marB="34290"/>
                </a:tc>
                <a:extLst>
                  <a:ext uri="{0D108BD9-81ED-4DB2-BD59-A6C34878D82A}">
                    <a16:rowId xmlns:a16="http://schemas.microsoft.com/office/drawing/2014/main" val="10005"/>
                  </a:ext>
                </a:extLst>
              </a:tr>
              <a:tr h="364786">
                <a:tc>
                  <a:txBody>
                    <a:bodyPr/>
                    <a:lstStyle/>
                    <a:p>
                      <a:r>
                        <a:rPr lang="en-GB" sz="1100" dirty="0"/>
                        <a:t>Total = </a:t>
                      </a:r>
                      <a:r>
                        <a:rPr lang="en-GB" sz="1100" b="1" dirty="0"/>
                        <a:t>+13</a:t>
                      </a:r>
                    </a:p>
                  </a:txBody>
                  <a:tcPr marL="68580" marR="68580" marT="34290" marB="34290"/>
                </a:tc>
                <a:tc>
                  <a:txBody>
                    <a:bodyPr/>
                    <a:lstStyle/>
                    <a:p>
                      <a:r>
                        <a:rPr lang="en-GB" sz="1100" dirty="0"/>
                        <a:t>Total = </a:t>
                      </a:r>
                      <a:r>
                        <a:rPr lang="en-GB" sz="1100" b="1" dirty="0"/>
                        <a:t>-18</a:t>
                      </a:r>
                    </a:p>
                  </a:txBody>
                  <a:tcPr marL="68580" marR="68580" marT="34290" marB="34290"/>
                </a:tc>
                <a:tc>
                  <a:txBody>
                    <a:bodyPr/>
                    <a:lstStyle/>
                    <a:p>
                      <a:r>
                        <a:rPr lang="en-GB" sz="1100" dirty="0"/>
                        <a:t>Total = </a:t>
                      </a:r>
                      <a:r>
                        <a:rPr lang="en-GB" sz="1100" b="1" dirty="0"/>
                        <a:t>-1</a:t>
                      </a:r>
                    </a:p>
                  </a:txBody>
                  <a:tcPr marL="68580" marR="68580" marT="34290" marB="34290"/>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5707353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itle 4"/>
          <p:cNvSpPr>
            <a:spLocks noGrp="1"/>
          </p:cNvSpPr>
          <p:nvPr>
            <p:ph type="title"/>
          </p:nvPr>
        </p:nvSpPr>
        <p:spPr>
          <a:xfrm>
            <a:off x="457200" y="106942"/>
            <a:ext cx="8229600" cy="742890"/>
          </a:xfrm>
        </p:spPr>
        <p:txBody>
          <a:bodyPr>
            <a:normAutofit fontScale="90000"/>
          </a:bodyPr>
          <a:lstStyle/>
          <a:p>
            <a:pPr eaLnBrk="1" hangingPunct="1"/>
            <a:r>
              <a:rPr lang="en-GB" b="1" dirty="0">
                <a:solidFill>
                  <a:srgbClr val="0070C0"/>
                </a:solidFill>
              </a:rPr>
              <a:t>Results</a:t>
            </a:r>
          </a:p>
        </p:txBody>
      </p:sp>
      <p:sp>
        <p:nvSpPr>
          <p:cNvPr id="55298" name="Content Placeholder 5"/>
          <p:cNvSpPr>
            <a:spLocks noGrp="1"/>
          </p:cNvSpPr>
          <p:nvPr>
            <p:ph sz="half" idx="1"/>
          </p:nvPr>
        </p:nvSpPr>
        <p:spPr>
          <a:xfrm>
            <a:off x="533400" y="1417638"/>
            <a:ext cx="4038600" cy="2992041"/>
          </a:xfrm>
        </p:spPr>
        <p:txBody>
          <a:bodyPr>
            <a:normAutofit lnSpcReduction="10000"/>
          </a:bodyPr>
          <a:lstStyle/>
          <a:p>
            <a:pPr marL="0" indent="0" eaLnBrk="1" hangingPunct="1">
              <a:buNone/>
            </a:pPr>
            <a:r>
              <a:rPr lang="en-GB" dirty="0"/>
              <a:t>She scores the tables as:</a:t>
            </a:r>
          </a:p>
          <a:p>
            <a:pPr eaLnBrk="1" hangingPunct="1"/>
            <a:r>
              <a:rPr lang="en-GB" dirty="0"/>
              <a:t>13 (plus)</a:t>
            </a:r>
          </a:p>
          <a:p>
            <a:pPr eaLnBrk="1" hangingPunct="1"/>
            <a:r>
              <a:rPr lang="en-GB" dirty="0"/>
              <a:t>-18 (minus)</a:t>
            </a:r>
          </a:p>
          <a:p>
            <a:pPr eaLnBrk="1" hangingPunct="1"/>
            <a:r>
              <a:rPr lang="en-GB" dirty="0"/>
              <a:t>-1 (Interesting / Implications)</a:t>
            </a:r>
          </a:p>
          <a:p>
            <a:pPr eaLnBrk="1" hangingPunct="1"/>
            <a:r>
              <a:rPr lang="en-GB" dirty="0"/>
              <a:t>Total = -6</a:t>
            </a:r>
          </a:p>
          <a:p>
            <a:pPr eaLnBrk="1" hangingPunct="1"/>
            <a:endParaRPr lang="en-GB" dirty="0"/>
          </a:p>
        </p:txBody>
      </p:sp>
      <p:sp>
        <p:nvSpPr>
          <p:cNvPr id="55299" name="Content Placeholder 6"/>
          <p:cNvSpPr>
            <a:spLocks noGrp="1"/>
          </p:cNvSpPr>
          <p:nvPr>
            <p:ph sz="half" idx="2"/>
          </p:nvPr>
        </p:nvSpPr>
        <p:spPr>
          <a:xfrm>
            <a:off x="4648199" y="1417637"/>
            <a:ext cx="4194243" cy="2992041"/>
          </a:xfrm>
        </p:spPr>
        <p:txBody>
          <a:bodyPr>
            <a:normAutofit lnSpcReduction="10000"/>
          </a:bodyPr>
          <a:lstStyle/>
          <a:p>
            <a:pPr marL="0" indent="0" eaLnBrk="1" hangingPunct="1">
              <a:buNone/>
            </a:pPr>
            <a:r>
              <a:rPr lang="en-GB" b="1" dirty="0"/>
              <a:t>The outcome:</a:t>
            </a:r>
          </a:p>
          <a:p>
            <a:pPr eaLnBrk="1" hangingPunct="1"/>
            <a:r>
              <a:rPr lang="en-GB" dirty="0"/>
              <a:t>It would be much better for the teacher to live outside London, but close enough to travel if necessary.</a:t>
            </a:r>
          </a:p>
        </p:txBody>
      </p:sp>
    </p:spTree>
    <p:extLst>
      <p:ext uri="{BB962C8B-B14F-4D97-AF65-F5344CB8AC3E}">
        <p14:creationId xmlns:p14="http://schemas.microsoft.com/office/powerpoint/2010/main" val="26573089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0091CB-BE3B-C202-0649-E4F887D4FADA}"/>
              </a:ext>
            </a:extLst>
          </p:cNvPr>
          <p:cNvSpPr>
            <a:spLocks noGrp="1"/>
          </p:cNvSpPr>
          <p:nvPr>
            <p:ph type="title"/>
          </p:nvPr>
        </p:nvSpPr>
        <p:spPr/>
        <p:txBody>
          <a:bodyPr>
            <a:normAutofit fontScale="90000"/>
          </a:bodyPr>
          <a:lstStyle/>
          <a:p>
            <a:r>
              <a:rPr lang="en-GB" altLang="en-US" b="1" dirty="0"/>
              <a:t>Grid Analysis</a:t>
            </a:r>
            <a:br>
              <a:rPr lang="en-GB" altLang="en-US" b="1" dirty="0"/>
            </a:br>
            <a:endParaRPr lang="en-GB" dirty="0"/>
          </a:p>
        </p:txBody>
      </p:sp>
      <p:sp>
        <p:nvSpPr>
          <p:cNvPr id="3" name="Content Placeholder 2">
            <a:extLst>
              <a:ext uri="{FF2B5EF4-FFF2-40B4-BE49-F238E27FC236}">
                <a16:creationId xmlns:a16="http://schemas.microsoft.com/office/drawing/2014/main" id="{02C543B3-C722-45BE-D7AE-DE2BD8818C89}"/>
              </a:ext>
            </a:extLst>
          </p:cNvPr>
          <p:cNvSpPr>
            <a:spLocks noGrp="1"/>
          </p:cNvSpPr>
          <p:nvPr>
            <p:ph idx="1"/>
          </p:nvPr>
        </p:nvSpPr>
        <p:spPr/>
        <p:txBody>
          <a:bodyPr/>
          <a:lstStyle/>
          <a:p>
            <a:r>
              <a:rPr lang="en-GB" dirty="0"/>
              <a:t>This is another important decision making tool</a:t>
            </a:r>
          </a:p>
          <a:p>
            <a:r>
              <a:rPr lang="en-GB" dirty="0"/>
              <a:t>is used when making a choice where </a:t>
            </a:r>
            <a:r>
              <a:rPr lang="en-GB" dirty="0">
                <a:solidFill>
                  <a:srgbClr val="0070C0"/>
                </a:solidFill>
              </a:rPr>
              <a:t>many factors must be balanced.</a:t>
            </a:r>
          </a:p>
        </p:txBody>
      </p:sp>
    </p:spTree>
    <p:extLst>
      <p:ext uri="{BB962C8B-B14F-4D97-AF65-F5344CB8AC3E}">
        <p14:creationId xmlns:p14="http://schemas.microsoft.com/office/powerpoint/2010/main" val="10120180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8E6EE4-ECDE-481B-998B-1E7E2B5DDE64}"/>
              </a:ext>
            </a:extLst>
          </p:cNvPr>
          <p:cNvSpPr>
            <a:spLocks noGrp="1"/>
          </p:cNvSpPr>
          <p:nvPr>
            <p:ph type="title"/>
          </p:nvPr>
        </p:nvSpPr>
        <p:spPr>
          <a:xfrm>
            <a:off x="457200" y="136525"/>
            <a:ext cx="8229600" cy="792088"/>
          </a:xfrm>
        </p:spPr>
        <p:txBody>
          <a:bodyPr>
            <a:normAutofit/>
          </a:bodyPr>
          <a:lstStyle/>
          <a:p>
            <a:r>
              <a:rPr lang="en-GB" sz="4000" b="1" dirty="0"/>
              <a:t>The rational decision process </a:t>
            </a:r>
          </a:p>
        </p:txBody>
      </p:sp>
      <p:graphicFrame>
        <p:nvGraphicFramePr>
          <p:cNvPr id="6" name="Content Placeholder 5">
            <a:extLst>
              <a:ext uri="{FF2B5EF4-FFF2-40B4-BE49-F238E27FC236}">
                <a16:creationId xmlns:a16="http://schemas.microsoft.com/office/drawing/2014/main" id="{8B8A50D1-9F91-40B9-BF5A-17210D668789}"/>
              </a:ext>
            </a:extLst>
          </p:cNvPr>
          <p:cNvGraphicFramePr>
            <a:graphicFrameLocks noGrp="1"/>
          </p:cNvGraphicFramePr>
          <p:nvPr>
            <p:ph idx="1"/>
            <p:extLst>
              <p:ext uri="{D42A27DB-BD31-4B8C-83A1-F6EECF244321}">
                <p14:modId xmlns:p14="http://schemas.microsoft.com/office/powerpoint/2010/main" val="2231320614"/>
              </p:ext>
            </p:extLst>
          </p:nvPr>
        </p:nvGraphicFramePr>
        <p:xfrm>
          <a:off x="457200" y="1269094"/>
          <a:ext cx="8229600" cy="43198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Date Placeholder 3">
            <a:extLst>
              <a:ext uri="{FF2B5EF4-FFF2-40B4-BE49-F238E27FC236}">
                <a16:creationId xmlns:a16="http://schemas.microsoft.com/office/drawing/2014/main" id="{2F611831-C2A0-431E-82A6-FF49CCDA1677}"/>
              </a:ext>
            </a:extLst>
          </p:cNvPr>
          <p:cNvSpPr>
            <a:spLocks noGrp="1"/>
          </p:cNvSpPr>
          <p:nvPr>
            <p:ph type="dt" sz="half" idx="10"/>
          </p:nvPr>
        </p:nvSpPr>
        <p:spPr/>
        <p:txBody>
          <a:bodyPr/>
          <a:lstStyle/>
          <a:p>
            <a:pPr>
              <a:defRPr/>
            </a:pPr>
            <a:fld id="{2303D31F-598B-47EE-BA37-93F097A3D676}" type="datetime1">
              <a:rPr lang="en-GB" altLang="en-US" smtClean="0"/>
              <a:pPr>
                <a:defRPr/>
              </a:pPr>
              <a:t>01/04/2026</a:t>
            </a:fld>
            <a:endParaRPr lang="en-GB" altLang="en-US"/>
          </a:p>
        </p:txBody>
      </p:sp>
      <p:sp>
        <p:nvSpPr>
          <p:cNvPr id="5" name="Slide Number Placeholder 4">
            <a:extLst>
              <a:ext uri="{FF2B5EF4-FFF2-40B4-BE49-F238E27FC236}">
                <a16:creationId xmlns:a16="http://schemas.microsoft.com/office/drawing/2014/main" id="{04AAB01F-4CE5-42CC-8DF6-CEFD2AA2B62E}"/>
              </a:ext>
            </a:extLst>
          </p:cNvPr>
          <p:cNvSpPr>
            <a:spLocks noGrp="1"/>
          </p:cNvSpPr>
          <p:nvPr>
            <p:ph type="sldNum" sz="quarter" idx="12"/>
          </p:nvPr>
        </p:nvSpPr>
        <p:spPr/>
        <p:txBody>
          <a:bodyPr/>
          <a:lstStyle/>
          <a:p>
            <a:pPr>
              <a:defRPr/>
            </a:pPr>
            <a:fld id="{6550E941-99E4-4403-A917-B30FF69A9617}" type="slidenum">
              <a:rPr lang="en-GB" altLang="en-US" smtClean="0"/>
              <a:pPr>
                <a:defRPr/>
              </a:pPr>
              <a:t>12</a:t>
            </a:fld>
            <a:endParaRPr lang="en-GB" altLang="en-US"/>
          </a:p>
        </p:txBody>
      </p:sp>
    </p:spTree>
    <p:extLst>
      <p:ext uri="{BB962C8B-B14F-4D97-AF65-F5344CB8AC3E}">
        <p14:creationId xmlns:p14="http://schemas.microsoft.com/office/powerpoint/2010/main" val="29459922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00428D-5666-41E4-A3EF-5003C05CC481}"/>
              </a:ext>
            </a:extLst>
          </p:cNvPr>
          <p:cNvSpPr>
            <a:spLocks noGrp="1"/>
          </p:cNvSpPr>
          <p:nvPr>
            <p:ph type="title"/>
          </p:nvPr>
        </p:nvSpPr>
        <p:spPr>
          <a:xfrm>
            <a:off x="457200" y="274638"/>
            <a:ext cx="8229600" cy="778098"/>
          </a:xfrm>
        </p:spPr>
        <p:txBody>
          <a:bodyPr/>
          <a:lstStyle/>
          <a:p>
            <a:r>
              <a:rPr lang="en-GB" sz="4000" b="1" dirty="0">
                <a:highlight>
                  <a:srgbClr val="FFFF00"/>
                </a:highlight>
              </a:rPr>
              <a:t>Criteria definition </a:t>
            </a:r>
          </a:p>
        </p:txBody>
      </p:sp>
      <p:sp>
        <p:nvSpPr>
          <p:cNvPr id="3" name="Content Placeholder 2">
            <a:extLst>
              <a:ext uri="{FF2B5EF4-FFF2-40B4-BE49-F238E27FC236}">
                <a16:creationId xmlns:a16="http://schemas.microsoft.com/office/drawing/2014/main" id="{59E0A1CE-3637-4482-99E1-E16156EDA105}"/>
              </a:ext>
            </a:extLst>
          </p:cNvPr>
          <p:cNvSpPr>
            <a:spLocks noGrp="1"/>
          </p:cNvSpPr>
          <p:nvPr>
            <p:ph idx="1"/>
          </p:nvPr>
        </p:nvSpPr>
        <p:spPr>
          <a:xfrm>
            <a:off x="132080" y="1268760"/>
            <a:ext cx="8778240" cy="3821400"/>
          </a:xfrm>
        </p:spPr>
        <p:txBody>
          <a:bodyPr/>
          <a:lstStyle/>
          <a:p>
            <a:pPr algn="just"/>
            <a:r>
              <a:rPr lang="en-GB" sz="2400" dirty="0"/>
              <a:t>Many problems are multidimensional </a:t>
            </a:r>
            <a:r>
              <a:rPr lang="en-GB" sz="2400" dirty="0">
                <a:sym typeface="Wingdings" panose="05000000000000000000" pitchFamily="2" charset="2"/>
              </a:rPr>
              <a:t></a:t>
            </a:r>
            <a:r>
              <a:rPr lang="en-GB" sz="2400" dirty="0"/>
              <a:t>decision makers should identify the </a:t>
            </a:r>
            <a:r>
              <a:rPr lang="en-GB" sz="2400" u="sng" dirty="0"/>
              <a:t>key factors (criteria)</a:t>
            </a:r>
            <a:r>
              <a:rPr lang="en-GB" sz="2400" dirty="0"/>
              <a:t> which can influence a decision.</a:t>
            </a:r>
          </a:p>
          <a:p>
            <a:pPr algn="just"/>
            <a:endParaRPr lang="en-GB" sz="2400" dirty="0"/>
          </a:p>
          <a:p>
            <a:pPr algn="just"/>
            <a:r>
              <a:rPr lang="en-GB" sz="2400" dirty="0"/>
              <a:t>Examples of common factors (criteria) that business decisions may consider are: </a:t>
            </a:r>
          </a:p>
          <a:p>
            <a:pPr marL="400050" lvl="1" indent="0" algn="just">
              <a:buNone/>
            </a:pPr>
            <a:r>
              <a:rPr lang="en-GB" sz="2000" dirty="0"/>
              <a:t>- Price, Product / service quantity, quality of product/ service, implementation time, complexity of implementation, Cost of implementation, etc</a:t>
            </a:r>
          </a:p>
        </p:txBody>
      </p:sp>
      <p:sp>
        <p:nvSpPr>
          <p:cNvPr id="4" name="Date Placeholder 3">
            <a:extLst>
              <a:ext uri="{FF2B5EF4-FFF2-40B4-BE49-F238E27FC236}">
                <a16:creationId xmlns:a16="http://schemas.microsoft.com/office/drawing/2014/main" id="{6ED5967C-80F0-40B5-9116-069F6A40BBF8}"/>
              </a:ext>
            </a:extLst>
          </p:cNvPr>
          <p:cNvSpPr>
            <a:spLocks noGrp="1"/>
          </p:cNvSpPr>
          <p:nvPr>
            <p:ph type="dt" sz="half" idx="10"/>
          </p:nvPr>
        </p:nvSpPr>
        <p:spPr/>
        <p:txBody>
          <a:bodyPr/>
          <a:lstStyle/>
          <a:p>
            <a:pPr>
              <a:defRPr/>
            </a:pPr>
            <a:fld id="{2303D31F-598B-47EE-BA37-93F097A3D676}" type="datetime1">
              <a:rPr lang="en-GB" altLang="en-US" smtClean="0"/>
              <a:pPr>
                <a:defRPr/>
              </a:pPr>
              <a:t>01/04/2026</a:t>
            </a:fld>
            <a:endParaRPr lang="en-GB" altLang="en-US"/>
          </a:p>
        </p:txBody>
      </p:sp>
      <p:sp>
        <p:nvSpPr>
          <p:cNvPr id="5" name="Slide Number Placeholder 4">
            <a:extLst>
              <a:ext uri="{FF2B5EF4-FFF2-40B4-BE49-F238E27FC236}">
                <a16:creationId xmlns:a16="http://schemas.microsoft.com/office/drawing/2014/main" id="{60A8D57C-2718-4EC5-BF4C-02344E2FAC1C}"/>
              </a:ext>
            </a:extLst>
          </p:cNvPr>
          <p:cNvSpPr>
            <a:spLocks noGrp="1"/>
          </p:cNvSpPr>
          <p:nvPr>
            <p:ph type="sldNum" sz="quarter" idx="12"/>
          </p:nvPr>
        </p:nvSpPr>
        <p:spPr/>
        <p:txBody>
          <a:bodyPr/>
          <a:lstStyle/>
          <a:p>
            <a:pPr>
              <a:defRPr/>
            </a:pPr>
            <a:fld id="{6550E941-99E4-4403-A917-B30FF69A9617}" type="slidenum">
              <a:rPr lang="en-GB" altLang="en-US" smtClean="0"/>
              <a:pPr>
                <a:defRPr/>
              </a:pPr>
              <a:t>13</a:t>
            </a:fld>
            <a:endParaRPr lang="en-GB" altLang="en-US"/>
          </a:p>
        </p:txBody>
      </p:sp>
    </p:spTree>
    <p:extLst>
      <p:ext uri="{BB962C8B-B14F-4D97-AF65-F5344CB8AC3E}">
        <p14:creationId xmlns:p14="http://schemas.microsoft.com/office/powerpoint/2010/main" val="38388481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Title 1"/>
          <p:cNvSpPr>
            <a:spLocks noGrp="1"/>
          </p:cNvSpPr>
          <p:nvPr>
            <p:ph type="title"/>
          </p:nvPr>
        </p:nvSpPr>
        <p:spPr>
          <a:xfrm>
            <a:off x="457200" y="160338"/>
            <a:ext cx="8229600" cy="608148"/>
          </a:xfrm>
        </p:spPr>
        <p:txBody>
          <a:bodyPr>
            <a:normAutofit fontScale="90000"/>
          </a:bodyPr>
          <a:lstStyle/>
          <a:p>
            <a:pPr eaLnBrk="1" hangingPunct="1"/>
            <a:r>
              <a:rPr lang="en-GB" sz="3600" b="1" dirty="0">
                <a:solidFill>
                  <a:srgbClr val="0070C0"/>
                </a:solidFill>
              </a:rPr>
              <a:t>Grid Analysis</a:t>
            </a:r>
          </a:p>
        </p:txBody>
      </p:sp>
      <p:sp>
        <p:nvSpPr>
          <p:cNvPr id="56322" name="Content Placeholder 2"/>
          <p:cNvSpPr>
            <a:spLocks noGrp="1"/>
          </p:cNvSpPr>
          <p:nvPr>
            <p:ph idx="1"/>
          </p:nvPr>
        </p:nvSpPr>
        <p:spPr>
          <a:xfrm>
            <a:off x="457200" y="768486"/>
            <a:ext cx="8229600" cy="1585607"/>
          </a:xfrm>
        </p:spPr>
        <p:txBody>
          <a:bodyPr>
            <a:normAutofit fontScale="85000" lnSpcReduction="10000"/>
          </a:bodyPr>
          <a:lstStyle/>
          <a:p>
            <a:pPr eaLnBrk="1" hangingPunct="1"/>
            <a:r>
              <a:rPr lang="en-GB" sz="2400" dirty="0">
                <a:latin typeface="Times New Roman" panose="02020603050405020304" pitchFamily="18" charset="0"/>
                <a:cs typeface="Times New Roman" panose="02020603050405020304" pitchFamily="18" charset="0"/>
              </a:rPr>
              <a:t>Grid analysis is a useful technique to use for making a decision</a:t>
            </a:r>
          </a:p>
          <a:p>
            <a:pPr eaLnBrk="1" hangingPunct="1"/>
            <a:r>
              <a:rPr lang="en-GB" sz="2400" dirty="0">
                <a:latin typeface="Times New Roman" panose="02020603050405020304" pitchFamily="18" charset="0"/>
                <a:cs typeface="Times New Roman" panose="02020603050405020304" pitchFamily="18" charset="0"/>
              </a:rPr>
              <a:t>It is most effective where you have a number of good alternatives and many factors (criteria) to take into account (</a:t>
            </a:r>
            <a:r>
              <a:rPr lang="en-GB" sz="2400" dirty="0" err="1">
                <a:latin typeface="Times New Roman" panose="02020603050405020304" pitchFamily="18" charset="0"/>
                <a:cs typeface="Times New Roman" panose="02020603050405020304" pitchFamily="18" charset="0"/>
              </a:rPr>
              <a:t>mba</a:t>
            </a:r>
            <a:r>
              <a:rPr lang="en-GB" sz="2400" dirty="0">
                <a:latin typeface="Times New Roman" panose="02020603050405020304" pitchFamily="18" charset="0"/>
                <a:cs typeface="Times New Roman" panose="02020603050405020304" pitchFamily="18" charset="0"/>
              </a:rPr>
              <a:t> tools.co.uk, </a:t>
            </a:r>
            <a:r>
              <a:rPr lang="en-GB" sz="2400" dirty="0" err="1">
                <a:latin typeface="Times New Roman" panose="02020603050405020304" pitchFamily="18" charset="0"/>
                <a:cs typeface="Times New Roman" panose="02020603050405020304" pitchFamily="18" charset="0"/>
              </a:rPr>
              <a:t>n.d</a:t>
            </a:r>
            <a:r>
              <a:rPr lang="en-GB" sz="2400" dirty="0">
                <a:latin typeface="Times New Roman" panose="02020603050405020304" pitchFamily="18" charset="0"/>
                <a:cs typeface="Times New Roman" panose="02020603050405020304" pitchFamily="18" charset="0"/>
              </a:rPr>
              <a:t>).</a:t>
            </a:r>
          </a:p>
          <a:p>
            <a:pPr marL="285750" indent="-285750" algn="just">
              <a:spcBef>
                <a:spcPct val="0"/>
              </a:spcBef>
              <a:buFont typeface="Arial" panose="020B0604020202020204" pitchFamily="34" charset="0"/>
              <a:buChar char="•"/>
            </a:pPr>
            <a:r>
              <a:rPr lang="en-GB" altLang="en-US" sz="2400" dirty="0">
                <a:latin typeface="Times New Roman" panose="02020603050405020304" pitchFamily="18" charset="0"/>
                <a:cs typeface="Times New Roman" panose="02020603050405020304" pitchFamily="18" charset="0"/>
              </a:rPr>
              <a:t>It helps you to decide between several options where </a:t>
            </a:r>
            <a:r>
              <a:rPr lang="en-GB" altLang="en-US" sz="2400" u="sng" dirty="0">
                <a:latin typeface="Times New Roman" panose="02020603050405020304" pitchFamily="18" charset="0"/>
                <a:cs typeface="Times New Roman" panose="02020603050405020304" pitchFamily="18" charset="0"/>
              </a:rPr>
              <a:t>many factors </a:t>
            </a:r>
            <a:r>
              <a:rPr lang="en-GB" altLang="en-US" sz="2400" dirty="0">
                <a:latin typeface="Times New Roman" panose="02020603050405020304" pitchFamily="18" charset="0"/>
                <a:cs typeface="Times New Roman" panose="02020603050405020304" pitchFamily="18" charset="0"/>
              </a:rPr>
              <a:t>need to be taken into account.</a:t>
            </a:r>
          </a:p>
          <a:p>
            <a:pPr marL="285750" indent="-285750" algn="just">
              <a:spcBef>
                <a:spcPct val="0"/>
              </a:spcBef>
              <a:buFont typeface="Arial" panose="020B0604020202020204" pitchFamily="34" charset="0"/>
              <a:buChar char="•"/>
            </a:pPr>
            <a:endParaRPr lang="en-GB" altLang="en-US" sz="2400" dirty="0"/>
          </a:p>
          <a:p>
            <a:pPr eaLnBrk="1" hangingPunct="1"/>
            <a:endParaRPr lang="en-GB" sz="2100" dirty="0">
              <a:latin typeface="Times New Roman" panose="02020603050405020304" pitchFamily="18" charset="0"/>
              <a:cs typeface="Times New Roman" panose="02020603050405020304" pitchFamily="18" charset="0"/>
            </a:endParaRPr>
          </a:p>
        </p:txBody>
      </p:sp>
      <p:pic>
        <p:nvPicPr>
          <p:cNvPr id="4" name="Picture 2" descr="http://mahakam2012.files.wordpress.com/2012/07/w08-tbl02.png?w=640">
            <a:extLst>
              <a:ext uri="{FF2B5EF4-FFF2-40B4-BE49-F238E27FC236}">
                <a16:creationId xmlns:a16="http://schemas.microsoft.com/office/drawing/2014/main" id="{F3C89EB4-BDC3-4696-A8C9-EC33A73DDD96}"/>
              </a:ext>
            </a:extLst>
          </p:cNvPr>
          <p:cNvPicPr>
            <a:picLocks noChangeAspect="1" noChangeArrowheads="1"/>
          </p:cNvPicPr>
          <p:nvPr/>
        </p:nvPicPr>
        <p:blipFill>
          <a:blip r:embed="rId2"/>
          <a:srcRect/>
          <a:stretch>
            <a:fillRect/>
          </a:stretch>
        </p:blipFill>
        <p:spPr bwMode="auto">
          <a:xfrm>
            <a:off x="2135599" y="2493788"/>
            <a:ext cx="4872802" cy="3227562"/>
          </a:xfrm>
          <a:prstGeom prst="rect">
            <a:avLst/>
          </a:prstGeom>
          <a:noFill/>
          <a:ln w="9525">
            <a:noFill/>
            <a:miter lim="800000"/>
            <a:headEnd/>
            <a:tailEnd/>
          </a:ln>
        </p:spPr>
      </p:pic>
    </p:spTree>
    <p:extLst>
      <p:ext uri="{BB962C8B-B14F-4D97-AF65-F5344CB8AC3E}">
        <p14:creationId xmlns:p14="http://schemas.microsoft.com/office/powerpoint/2010/main" val="32064832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a:xfrm>
            <a:off x="708818" y="136525"/>
            <a:ext cx="7726363" cy="701675"/>
          </a:xfrm>
        </p:spPr>
        <p:txBody>
          <a:bodyPr>
            <a:normAutofit/>
          </a:bodyPr>
          <a:lstStyle/>
          <a:p>
            <a:pPr>
              <a:defRPr/>
            </a:pPr>
            <a:r>
              <a:rPr lang="en-GB" altLang="en-US" sz="3600" b="1" dirty="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Steps in using the Grid Analysis </a:t>
            </a:r>
            <a:endParaRPr lang="en-GB" altLang="en-US" sz="2800" dirty="0">
              <a:solidFill>
                <a:srgbClr val="0070C0"/>
              </a:solidFill>
              <a:latin typeface="Arial" panose="020B0604020202020204" pitchFamily="34" charset="0"/>
              <a:cs typeface="Arial" panose="020B0604020202020204" pitchFamily="34" charset="0"/>
            </a:endParaRPr>
          </a:p>
        </p:txBody>
      </p:sp>
      <p:sp>
        <p:nvSpPr>
          <p:cNvPr id="32774" name="Slide Number Placeholder 3"/>
          <p:cNvSpPr>
            <a:spLocks noGrp="1"/>
          </p:cNvSpPr>
          <p:nvPr>
            <p:ph type="sldNum" sz="quarter" idx="12"/>
          </p:nvPr>
        </p:nvSpPr>
        <p:spPr bwMode="auto">
          <a:noFill/>
          <a:ln>
            <a:miter lim="800000"/>
            <a:headEnd/>
            <a:tailEnd/>
          </a:ln>
        </p:spPr>
        <p:txBody>
          <a:bodyPr/>
          <a:lstStyle/>
          <a:p>
            <a:fld id="{6A06DCDC-5AEA-4340-AC05-11DB2D030FEF}" type="slidenum">
              <a:rPr lang="en-GB" altLang="en-US">
                <a:solidFill>
                  <a:schemeClr val="tx1"/>
                </a:solidFill>
              </a:rPr>
              <a:pPr/>
              <a:t>15</a:t>
            </a:fld>
            <a:endParaRPr lang="en-GB" altLang="en-US">
              <a:solidFill>
                <a:schemeClr val="tx1"/>
              </a:solidFill>
            </a:endParaRPr>
          </a:p>
        </p:txBody>
      </p:sp>
      <p:sp>
        <p:nvSpPr>
          <p:cNvPr id="3" name="Content Placeholder 2">
            <a:extLst>
              <a:ext uri="{FF2B5EF4-FFF2-40B4-BE49-F238E27FC236}">
                <a16:creationId xmlns:a16="http://schemas.microsoft.com/office/drawing/2014/main" id="{1D67DC66-C4D4-467A-937D-3526231EE5D5}"/>
              </a:ext>
            </a:extLst>
          </p:cNvPr>
          <p:cNvSpPr>
            <a:spLocks noGrp="1"/>
          </p:cNvSpPr>
          <p:nvPr>
            <p:ph idx="1"/>
          </p:nvPr>
        </p:nvSpPr>
        <p:spPr>
          <a:xfrm>
            <a:off x="0" y="838200"/>
            <a:ext cx="9042400" cy="4894118"/>
          </a:xfrm>
        </p:spPr>
        <p:txBody>
          <a:bodyPr>
            <a:normAutofit lnSpcReduction="10000"/>
          </a:bodyPr>
          <a:lstStyle/>
          <a:p>
            <a:pPr algn="just"/>
            <a:r>
              <a:rPr lang="en-GB" sz="2400" dirty="0">
                <a:latin typeface="Times New Roman" panose="02020603050405020304" pitchFamily="18" charset="0"/>
                <a:cs typeface="Times New Roman" panose="02020603050405020304" pitchFamily="18" charset="0"/>
              </a:rPr>
              <a:t>The </a:t>
            </a:r>
            <a:r>
              <a:rPr lang="en-GB" sz="2400" dirty="0">
                <a:highlight>
                  <a:srgbClr val="FFFF00"/>
                </a:highlight>
                <a:latin typeface="Times New Roman" panose="02020603050405020304" pitchFamily="18" charset="0"/>
                <a:cs typeface="Times New Roman" panose="02020603050405020304" pitchFamily="18" charset="0"/>
              </a:rPr>
              <a:t>first step </a:t>
            </a:r>
            <a:r>
              <a:rPr lang="en-GB" sz="2400" dirty="0">
                <a:latin typeface="Times New Roman" panose="02020603050405020304" pitchFamily="18" charset="0"/>
                <a:cs typeface="Times New Roman" panose="02020603050405020304" pitchFamily="18" charset="0"/>
              </a:rPr>
              <a:t>is to </a:t>
            </a:r>
            <a:r>
              <a:rPr lang="en-GB" sz="2400" b="1" dirty="0">
                <a:latin typeface="Times New Roman" panose="02020603050405020304" pitchFamily="18" charset="0"/>
                <a:cs typeface="Times New Roman" panose="02020603050405020304" pitchFamily="18" charset="0"/>
              </a:rPr>
              <a:t>list your options </a:t>
            </a:r>
            <a:r>
              <a:rPr lang="en-GB" sz="2400" dirty="0">
                <a:latin typeface="Times New Roman" panose="02020603050405020304" pitchFamily="18" charset="0"/>
                <a:cs typeface="Times New Roman" panose="02020603050405020304" pitchFamily="18" charset="0"/>
              </a:rPr>
              <a:t>and </a:t>
            </a:r>
            <a:r>
              <a:rPr lang="en-GB" sz="2400" b="1" dirty="0">
                <a:latin typeface="Times New Roman" panose="02020603050405020304" pitchFamily="18" charset="0"/>
                <a:cs typeface="Times New Roman" panose="02020603050405020304" pitchFamily="18" charset="0"/>
              </a:rPr>
              <a:t>then the factors (criteria) </a:t>
            </a:r>
            <a:r>
              <a:rPr lang="en-GB" sz="2400" dirty="0">
                <a:latin typeface="Times New Roman" panose="02020603050405020304" pitchFamily="18" charset="0"/>
                <a:cs typeface="Times New Roman" panose="02020603050405020304" pitchFamily="18" charset="0"/>
              </a:rPr>
              <a:t>that are important for making the decision. Lay these out in a table, with </a:t>
            </a:r>
            <a:r>
              <a:rPr lang="en-GB" sz="2400" u="sng" dirty="0">
                <a:latin typeface="Times New Roman" panose="02020603050405020304" pitchFamily="18" charset="0"/>
                <a:cs typeface="Times New Roman" panose="02020603050405020304" pitchFamily="18" charset="0"/>
              </a:rPr>
              <a:t>options as the row labels</a:t>
            </a:r>
            <a:r>
              <a:rPr lang="en-GB" sz="2400" dirty="0">
                <a:latin typeface="Times New Roman" panose="02020603050405020304" pitchFamily="18" charset="0"/>
                <a:cs typeface="Times New Roman" panose="02020603050405020304" pitchFamily="18" charset="0"/>
              </a:rPr>
              <a:t>, and </a:t>
            </a:r>
            <a:r>
              <a:rPr lang="en-GB" sz="2400" u="sng" dirty="0">
                <a:latin typeface="Times New Roman" panose="02020603050405020304" pitchFamily="18" charset="0"/>
                <a:cs typeface="Times New Roman" panose="02020603050405020304" pitchFamily="18" charset="0"/>
              </a:rPr>
              <a:t>factors as the column headings.</a:t>
            </a:r>
          </a:p>
          <a:p>
            <a:pPr algn="just"/>
            <a:endParaRPr lang="en-GB" sz="2400" u="sng" dirty="0">
              <a:latin typeface="Times New Roman" panose="02020603050405020304" pitchFamily="18" charset="0"/>
              <a:cs typeface="Times New Roman" panose="02020603050405020304" pitchFamily="18" charset="0"/>
            </a:endParaRPr>
          </a:p>
          <a:p>
            <a:pPr algn="just"/>
            <a:r>
              <a:rPr lang="en-GB" sz="2400" dirty="0">
                <a:highlight>
                  <a:srgbClr val="FFFF00"/>
                </a:highlight>
                <a:latin typeface="Times New Roman" panose="02020603050405020304" pitchFamily="18" charset="0"/>
                <a:cs typeface="Times New Roman" panose="02020603050405020304" pitchFamily="18" charset="0"/>
              </a:rPr>
              <a:t>Next</a:t>
            </a:r>
            <a:r>
              <a:rPr lang="en-GB" sz="2400" dirty="0">
                <a:latin typeface="Times New Roman" panose="02020603050405020304" pitchFamily="18" charset="0"/>
                <a:cs typeface="Times New Roman" panose="02020603050405020304" pitchFamily="18" charset="0"/>
              </a:rPr>
              <a:t> </a:t>
            </a:r>
            <a:r>
              <a:rPr lang="en-GB" sz="2400" b="1" dirty="0">
                <a:latin typeface="Times New Roman" panose="02020603050405020304" pitchFamily="18" charset="0"/>
                <a:cs typeface="Times New Roman" panose="02020603050405020304" pitchFamily="18" charset="0"/>
              </a:rPr>
              <a:t>work out the relative importance of the factors in your decision</a:t>
            </a:r>
            <a:r>
              <a:rPr lang="en-GB" sz="2400" dirty="0">
                <a:latin typeface="Times New Roman" panose="02020603050405020304" pitchFamily="18" charset="0"/>
                <a:cs typeface="Times New Roman" panose="02020603050405020304" pitchFamily="18" charset="0"/>
              </a:rPr>
              <a:t>. Show these as numbers.</a:t>
            </a:r>
            <a:r>
              <a:rPr lang="en-US" sz="2400" dirty="0">
                <a:latin typeface="Times New Roman" panose="02020603050405020304" pitchFamily="18" charset="0"/>
                <a:cs typeface="Times New Roman" panose="02020603050405020304" pitchFamily="18" charset="0"/>
              </a:rPr>
              <a:t> Rate each of the factors for relative importance, on </a:t>
            </a:r>
            <a:r>
              <a:rPr lang="en-US" sz="2400" u="sng" dirty="0">
                <a:latin typeface="Times New Roman" panose="02020603050405020304" pitchFamily="18" charset="0"/>
                <a:cs typeface="Times New Roman" panose="02020603050405020304" pitchFamily="18" charset="0"/>
              </a:rPr>
              <a:t>a scale of 0-5</a:t>
            </a:r>
            <a:r>
              <a:rPr lang="en-US" sz="2400" dirty="0">
                <a:latin typeface="Times New Roman" panose="02020603050405020304" pitchFamily="18" charset="0"/>
                <a:cs typeface="Times New Roman" panose="02020603050405020304" pitchFamily="18" charset="0"/>
              </a:rPr>
              <a:t>, where 5 is the most important. It is fine to have factors with equal importance.</a:t>
            </a:r>
          </a:p>
          <a:p>
            <a:pPr algn="just"/>
            <a:r>
              <a:rPr lang="en-GB" sz="2400" dirty="0">
                <a:highlight>
                  <a:srgbClr val="FFFF00"/>
                </a:highlight>
                <a:latin typeface="Times New Roman" panose="02020603050405020304" pitchFamily="18" charset="0"/>
                <a:cs typeface="Times New Roman" panose="02020603050405020304" pitchFamily="18" charset="0"/>
              </a:rPr>
              <a:t>The next step </a:t>
            </a:r>
            <a:r>
              <a:rPr lang="en-GB" sz="2400" dirty="0">
                <a:latin typeface="Times New Roman" panose="02020603050405020304" pitchFamily="18" charset="0"/>
                <a:cs typeface="Times New Roman" panose="02020603050405020304" pitchFamily="18" charset="0"/>
              </a:rPr>
              <a:t>is to </a:t>
            </a:r>
            <a:r>
              <a:rPr lang="en-GB" sz="2400" b="1" dirty="0">
                <a:latin typeface="Times New Roman" panose="02020603050405020304" pitchFamily="18" charset="0"/>
                <a:cs typeface="Times New Roman" panose="02020603050405020304" pitchFamily="18" charset="0"/>
              </a:rPr>
              <a:t>work your way across your table, scoring each option for each of the important factors in your decision</a:t>
            </a:r>
            <a:r>
              <a:rPr lang="en-GB" sz="2400" dirty="0">
                <a:latin typeface="Times New Roman" panose="02020603050405020304" pitchFamily="18" charset="0"/>
                <a:cs typeface="Times New Roman" panose="02020603050405020304" pitchFamily="18" charset="0"/>
              </a:rPr>
              <a:t>. Score each option from 0 (poor) to 3 (very good). You don’t have to have a different score for each option - if none of them are good for a particular factor in your decision, then all options should score 0.</a:t>
            </a:r>
          </a:p>
          <a:p>
            <a:pPr algn="just"/>
            <a:endParaRPr lang="en-US" sz="2400" dirty="0">
              <a:latin typeface="Times New Roman" panose="02020603050405020304" pitchFamily="18" charset="0"/>
              <a:cs typeface="Times New Roman" panose="02020603050405020304" pitchFamily="18" charset="0"/>
            </a:endParaRPr>
          </a:p>
          <a:p>
            <a:pPr algn="just"/>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76594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a:xfrm>
            <a:off x="457200" y="252081"/>
            <a:ext cx="8229600" cy="601360"/>
          </a:xfrm>
        </p:spPr>
        <p:txBody>
          <a:bodyPr>
            <a:noAutofit/>
          </a:bodyPr>
          <a:lstStyle/>
          <a:p>
            <a:pPr eaLnBrk="1" fontAlgn="auto" hangingPunct="1">
              <a:spcAft>
                <a:spcPts val="0"/>
              </a:spcAft>
              <a:defRPr/>
            </a:pPr>
            <a:r>
              <a:rPr lang="en-GB" altLang="en-US" sz="3200" b="1" dirty="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Steps in using the Grid Analysis (</a:t>
            </a:r>
            <a:r>
              <a:rPr lang="en-GB" altLang="en-US" sz="3200" b="1" i="1" dirty="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Contd</a:t>
            </a:r>
            <a:r>
              <a:rPr lang="en-GB" altLang="en-US" sz="3200" b="1" dirty="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endParaRPr lang="en-GB" altLang="en-US" sz="3200" dirty="0">
              <a:solidFill>
                <a:srgbClr val="0070C0"/>
              </a:solidFill>
              <a:latin typeface="Arial" panose="020B0604020202020204" pitchFamily="34" charset="0"/>
              <a:cs typeface="Arial" panose="020B0604020202020204" pitchFamily="34" charset="0"/>
            </a:endParaRPr>
          </a:p>
        </p:txBody>
      </p:sp>
      <p:sp>
        <p:nvSpPr>
          <p:cNvPr id="32774" name="Slide Number Placeholder 3"/>
          <p:cNvSpPr>
            <a:spLocks noGrp="1"/>
          </p:cNvSpPr>
          <p:nvPr>
            <p:ph type="sldNum" sz="quarter" idx="12"/>
          </p:nvPr>
        </p:nvSpPr>
        <p:spPr bwMode="auto">
          <a:noFill/>
          <a:ln>
            <a:miter lim="800000"/>
            <a:headEnd/>
            <a:tailEnd/>
          </a:ln>
        </p:spPr>
        <p:txBody>
          <a:bodyPr/>
          <a:lstStyle/>
          <a:p>
            <a:fld id="{6A06DCDC-5AEA-4340-AC05-11DB2D030FEF}" type="slidenum">
              <a:rPr lang="en-GB" altLang="en-US">
                <a:solidFill>
                  <a:schemeClr val="tx1"/>
                </a:solidFill>
              </a:rPr>
              <a:pPr/>
              <a:t>16</a:t>
            </a:fld>
            <a:endParaRPr lang="en-GB" altLang="en-US">
              <a:solidFill>
                <a:schemeClr val="tx1"/>
              </a:solidFill>
            </a:endParaRPr>
          </a:p>
        </p:txBody>
      </p:sp>
      <p:sp>
        <p:nvSpPr>
          <p:cNvPr id="3" name="Content Placeholder 2">
            <a:extLst>
              <a:ext uri="{FF2B5EF4-FFF2-40B4-BE49-F238E27FC236}">
                <a16:creationId xmlns:a16="http://schemas.microsoft.com/office/drawing/2014/main" id="{1D67DC66-C4D4-467A-937D-3526231EE5D5}"/>
              </a:ext>
            </a:extLst>
          </p:cNvPr>
          <p:cNvSpPr>
            <a:spLocks noGrp="1"/>
          </p:cNvSpPr>
          <p:nvPr>
            <p:ph idx="1"/>
          </p:nvPr>
        </p:nvSpPr>
        <p:spPr>
          <a:xfrm>
            <a:off x="0" y="853441"/>
            <a:ext cx="8869680" cy="4672294"/>
          </a:xfrm>
        </p:spPr>
        <p:txBody>
          <a:bodyPr>
            <a:normAutofit/>
          </a:bodyPr>
          <a:lstStyle/>
          <a:p>
            <a:pPr algn="just"/>
            <a:endParaRPr lang="en-GB" sz="2400" dirty="0"/>
          </a:p>
          <a:p>
            <a:pPr algn="just"/>
            <a:r>
              <a:rPr lang="en-GB" sz="2400" dirty="0">
                <a:highlight>
                  <a:srgbClr val="FFFF00"/>
                </a:highlight>
              </a:rPr>
              <a:t>Now</a:t>
            </a:r>
            <a:r>
              <a:rPr lang="en-GB" sz="2400" dirty="0"/>
              <a:t> </a:t>
            </a:r>
            <a:r>
              <a:rPr lang="en-GB" sz="2400" b="1" dirty="0"/>
              <a:t>multiply each of your scores by the values for your relative importance.</a:t>
            </a:r>
            <a:r>
              <a:rPr lang="en-GB" sz="2400" dirty="0"/>
              <a:t> This will give them the correct overall weight in your decision. </a:t>
            </a:r>
          </a:p>
          <a:p>
            <a:pPr algn="just"/>
            <a:endParaRPr lang="en-GB" sz="2400" dirty="0"/>
          </a:p>
          <a:p>
            <a:pPr algn="just"/>
            <a:r>
              <a:rPr lang="en-GB" sz="2400" dirty="0">
                <a:highlight>
                  <a:srgbClr val="FFFF00"/>
                </a:highlight>
              </a:rPr>
              <a:t>Finally </a:t>
            </a:r>
            <a:r>
              <a:rPr lang="en-GB" sz="2400" b="1" dirty="0"/>
              <a:t>add up these weighted scores for your options</a:t>
            </a:r>
            <a:r>
              <a:rPr lang="en-GB" sz="2400" dirty="0"/>
              <a:t>. The option that scores the highest wins!</a:t>
            </a:r>
          </a:p>
        </p:txBody>
      </p:sp>
    </p:spTree>
    <p:extLst>
      <p:ext uri="{BB962C8B-B14F-4D97-AF65-F5344CB8AC3E}">
        <p14:creationId xmlns:p14="http://schemas.microsoft.com/office/powerpoint/2010/main" val="18866222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67471"/>
          </a:xfrm>
        </p:spPr>
        <p:txBody>
          <a:bodyPr>
            <a:normAutofit fontScale="90000"/>
          </a:bodyPr>
          <a:lstStyle/>
          <a:p>
            <a:r>
              <a:rPr lang="en-GB" b="1" dirty="0">
                <a:solidFill>
                  <a:srgbClr val="0070C0"/>
                </a:solidFill>
              </a:rPr>
              <a:t>Grid Analysis – </a:t>
            </a:r>
            <a:r>
              <a:rPr lang="en-GB" b="1" dirty="0"/>
              <a:t>Worked example</a:t>
            </a:r>
            <a:endParaRPr lang="en-GB" b="1" dirty="0">
              <a:solidFill>
                <a:srgbClr val="0070C0"/>
              </a:solidFill>
            </a:endParaRPr>
          </a:p>
        </p:txBody>
      </p:sp>
      <p:sp>
        <p:nvSpPr>
          <p:cNvPr id="3" name="Content Placeholder 2"/>
          <p:cNvSpPr>
            <a:spLocks noGrp="1"/>
          </p:cNvSpPr>
          <p:nvPr>
            <p:ph idx="1"/>
          </p:nvPr>
        </p:nvSpPr>
        <p:spPr>
          <a:xfrm>
            <a:off x="457200" y="1503218"/>
            <a:ext cx="8382000" cy="3851564"/>
          </a:xfrm>
        </p:spPr>
        <p:txBody>
          <a:bodyPr/>
          <a:lstStyle/>
          <a:p>
            <a:pPr marL="0" indent="0" algn="just">
              <a:buNone/>
            </a:pPr>
            <a:r>
              <a:rPr lang="en-GB" dirty="0"/>
              <a:t>A windsurfing enthusiast is about to replace his car. He needs one that not only carries a board and sails, but also that will be good for business travel. He has always loved open-topped sports cars. No car he can find is good for all three things.</a:t>
            </a:r>
          </a:p>
        </p:txBody>
      </p:sp>
    </p:spTree>
    <p:extLst>
      <p:ext uri="{BB962C8B-B14F-4D97-AF65-F5344CB8AC3E}">
        <p14:creationId xmlns:p14="http://schemas.microsoft.com/office/powerpoint/2010/main" val="38420083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Title 3"/>
          <p:cNvSpPr>
            <a:spLocks noGrp="1"/>
          </p:cNvSpPr>
          <p:nvPr>
            <p:ph type="title"/>
          </p:nvPr>
        </p:nvSpPr>
        <p:spPr>
          <a:xfrm>
            <a:off x="457200" y="219220"/>
            <a:ext cx="8229600" cy="764453"/>
          </a:xfrm>
        </p:spPr>
        <p:txBody>
          <a:bodyPr>
            <a:noAutofit/>
          </a:bodyPr>
          <a:lstStyle/>
          <a:p>
            <a:pPr eaLnBrk="1" hangingPunct="1"/>
            <a:r>
              <a:rPr lang="en-GB" sz="3600" b="1" dirty="0">
                <a:solidFill>
                  <a:srgbClr val="0070C0"/>
                </a:solidFill>
              </a:rPr>
              <a:t>Grid Analysis Example Continued…</a:t>
            </a:r>
          </a:p>
        </p:txBody>
      </p:sp>
      <p:sp>
        <p:nvSpPr>
          <p:cNvPr id="5" name="Content Placeholder 4"/>
          <p:cNvSpPr>
            <a:spLocks noGrp="1"/>
          </p:cNvSpPr>
          <p:nvPr>
            <p:ph sz="half" idx="1"/>
          </p:nvPr>
        </p:nvSpPr>
        <p:spPr>
          <a:xfrm>
            <a:off x="457199" y="1932979"/>
            <a:ext cx="4038600" cy="2992041"/>
          </a:xfrm>
        </p:spPr>
        <p:txBody>
          <a:bodyPr>
            <a:normAutofit fontScale="85000" lnSpcReduction="20000"/>
          </a:bodyPr>
          <a:lstStyle/>
          <a:p>
            <a:pPr marL="0" indent="0" eaLnBrk="1" hangingPunct="1">
              <a:buNone/>
              <a:defRPr/>
            </a:pPr>
            <a:r>
              <a:rPr lang="en-GB" b="1" dirty="0"/>
              <a:t>His options are:</a:t>
            </a:r>
          </a:p>
          <a:p>
            <a:pPr marL="0" indent="0">
              <a:buNone/>
              <a:defRPr/>
            </a:pPr>
            <a:endParaRPr lang="en-GB" dirty="0"/>
          </a:p>
          <a:p>
            <a:pPr eaLnBrk="1" hangingPunct="1">
              <a:buFont typeface="Arial" panose="020B0604020202020204" pitchFamily="34" charset="0"/>
              <a:buChar char="•"/>
              <a:defRPr/>
            </a:pPr>
            <a:r>
              <a:rPr lang="en-GB" dirty="0"/>
              <a:t>Sports Car</a:t>
            </a:r>
          </a:p>
          <a:p>
            <a:pPr eaLnBrk="1" hangingPunct="1">
              <a:buFont typeface="Arial" panose="020B0604020202020204" pitchFamily="34" charset="0"/>
              <a:buChar char="•"/>
              <a:defRPr/>
            </a:pPr>
            <a:r>
              <a:rPr lang="en-GB" dirty="0"/>
              <a:t>SUV / 4x4</a:t>
            </a:r>
          </a:p>
          <a:p>
            <a:pPr eaLnBrk="1" hangingPunct="1">
              <a:buFont typeface="Arial" panose="020B0604020202020204" pitchFamily="34" charset="0"/>
              <a:buChar char="•"/>
              <a:defRPr/>
            </a:pPr>
            <a:r>
              <a:rPr lang="en-GB" dirty="0"/>
              <a:t>Family Car</a:t>
            </a:r>
          </a:p>
          <a:p>
            <a:pPr eaLnBrk="1" hangingPunct="1">
              <a:buFont typeface="Arial" panose="020B0604020202020204" pitchFamily="34" charset="0"/>
              <a:buChar char="•"/>
              <a:defRPr/>
            </a:pPr>
            <a:r>
              <a:rPr lang="en-GB" dirty="0"/>
              <a:t>Station Wagon</a:t>
            </a:r>
          </a:p>
          <a:p>
            <a:pPr eaLnBrk="1" hangingPunct="1">
              <a:buFont typeface="Arial" panose="020B0604020202020204" pitchFamily="34" charset="0"/>
              <a:buChar char="•"/>
              <a:defRPr/>
            </a:pPr>
            <a:endParaRPr lang="en-GB" dirty="0"/>
          </a:p>
        </p:txBody>
      </p:sp>
      <p:sp>
        <p:nvSpPr>
          <p:cNvPr id="57347" name="Content Placeholder 5"/>
          <p:cNvSpPr>
            <a:spLocks noGrp="1"/>
          </p:cNvSpPr>
          <p:nvPr>
            <p:ph sz="half" idx="2"/>
          </p:nvPr>
        </p:nvSpPr>
        <p:spPr>
          <a:xfrm>
            <a:off x="4648203" y="1447799"/>
            <a:ext cx="4038600" cy="3962400"/>
          </a:xfrm>
        </p:spPr>
        <p:txBody>
          <a:bodyPr>
            <a:normAutofit fontScale="85000" lnSpcReduction="20000"/>
          </a:bodyPr>
          <a:lstStyle/>
          <a:p>
            <a:pPr marL="0" indent="0" eaLnBrk="1" hangingPunct="1">
              <a:buNone/>
            </a:pPr>
            <a:r>
              <a:rPr lang="en-GB" b="1" dirty="0"/>
              <a:t>Criteria that he wants to consider are:</a:t>
            </a:r>
          </a:p>
          <a:p>
            <a:pPr eaLnBrk="1" hangingPunct="1"/>
            <a:r>
              <a:rPr lang="en-GB" dirty="0"/>
              <a:t>Cost </a:t>
            </a:r>
          </a:p>
          <a:p>
            <a:pPr eaLnBrk="1" hangingPunct="1"/>
            <a:r>
              <a:rPr lang="en-GB" dirty="0"/>
              <a:t>Ability to carry surf board</a:t>
            </a:r>
          </a:p>
          <a:p>
            <a:pPr eaLnBrk="1" hangingPunct="1"/>
            <a:r>
              <a:rPr lang="en-GB" dirty="0"/>
              <a:t>Able to store sails and equipment</a:t>
            </a:r>
          </a:p>
          <a:p>
            <a:pPr eaLnBrk="1" hangingPunct="1"/>
            <a:r>
              <a:rPr lang="en-GB" dirty="0"/>
              <a:t>Comfort over long distance</a:t>
            </a:r>
          </a:p>
          <a:p>
            <a:pPr eaLnBrk="1" hangingPunct="1"/>
            <a:r>
              <a:rPr lang="en-GB" dirty="0"/>
              <a:t>Fun</a:t>
            </a:r>
          </a:p>
          <a:p>
            <a:r>
              <a:rPr lang="en-GB" dirty="0"/>
              <a:t>Nice look and build quality to car</a:t>
            </a:r>
          </a:p>
          <a:p>
            <a:pPr eaLnBrk="1" hangingPunct="1"/>
            <a:endParaRPr lang="en-GB" dirty="0"/>
          </a:p>
        </p:txBody>
      </p:sp>
    </p:spTree>
    <p:extLst>
      <p:ext uri="{BB962C8B-B14F-4D97-AF65-F5344CB8AC3E}">
        <p14:creationId xmlns:p14="http://schemas.microsoft.com/office/powerpoint/2010/main" val="42122822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2D9C3-FF2B-4E4E-ABC8-C5E50C83DE90}"/>
              </a:ext>
            </a:extLst>
          </p:cNvPr>
          <p:cNvSpPr>
            <a:spLocks noGrp="1"/>
          </p:cNvSpPr>
          <p:nvPr>
            <p:ph type="title"/>
          </p:nvPr>
        </p:nvSpPr>
        <p:spPr/>
        <p:txBody>
          <a:bodyPr/>
          <a:lstStyle/>
          <a:p>
            <a:r>
              <a:rPr lang="en-GB" b="1" dirty="0"/>
              <a:t>Example</a:t>
            </a:r>
            <a:endParaRPr lang="en-GB" dirty="0"/>
          </a:p>
        </p:txBody>
      </p:sp>
      <p:graphicFrame>
        <p:nvGraphicFramePr>
          <p:cNvPr id="5" name="Content Placeholder 4">
            <a:extLst>
              <a:ext uri="{FF2B5EF4-FFF2-40B4-BE49-F238E27FC236}">
                <a16:creationId xmlns:a16="http://schemas.microsoft.com/office/drawing/2014/main" id="{8B29B0F1-8CA4-4AF8-AEDD-82A3936D4E02}"/>
              </a:ext>
            </a:extLst>
          </p:cNvPr>
          <p:cNvGraphicFramePr>
            <a:graphicFrameLocks noGrp="1"/>
          </p:cNvGraphicFramePr>
          <p:nvPr>
            <p:ph idx="1"/>
          </p:nvPr>
        </p:nvGraphicFramePr>
        <p:xfrm>
          <a:off x="353291" y="1900703"/>
          <a:ext cx="8437417" cy="3056594"/>
        </p:xfrm>
        <a:graphic>
          <a:graphicData uri="http://schemas.openxmlformats.org/drawingml/2006/table">
            <a:tbl>
              <a:tblPr>
                <a:tableStyleId>{3C2FFA5D-87B4-456A-9821-1D502468CF0F}</a:tableStyleId>
              </a:tblPr>
              <a:tblGrid>
                <a:gridCol w="1489364">
                  <a:extLst>
                    <a:ext uri="{9D8B030D-6E8A-4147-A177-3AD203B41FA5}">
                      <a16:colId xmlns:a16="http://schemas.microsoft.com/office/drawing/2014/main" val="578628512"/>
                    </a:ext>
                  </a:extLst>
                </a:gridCol>
                <a:gridCol w="851019">
                  <a:extLst>
                    <a:ext uri="{9D8B030D-6E8A-4147-A177-3AD203B41FA5}">
                      <a16:colId xmlns:a16="http://schemas.microsoft.com/office/drawing/2014/main" val="3653184694"/>
                    </a:ext>
                  </a:extLst>
                </a:gridCol>
                <a:gridCol w="1045206">
                  <a:extLst>
                    <a:ext uri="{9D8B030D-6E8A-4147-A177-3AD203B41FA5}">
                      <a16:colId xmlns:a16="http://schemas.microsoft.com/office/drawing/2014/main" val="429881163"/>
                    </a:ext>
                  </a:extLst>
                </a:gridCol>
                <a:gridCol w="1045206">
                  <a:extLst>
                    <a:ext uri="{9D8B030D-6E8A-4147-A177-3AD203B41FA5}">
                      <a16:colId xmlns:a16="http://schemas.microsoft.com/office/drawing/2014/main" val="4205240019"/>
                    </a:ext>
                  </a:extLst>
                </a:gridCol>
                <a:gridCol w="1045206">
                  <a:extLst>
                    <a:ext uri="{9D8B030D-6E8A-4147-A177-3AD203B41FA5}">
                      <a16:colId xmlns:a16="http://schemas.microsoft.com/office/drawing/2014/main" val="2395656862"/>
                    </a:ext>
                  </a:extLst>
                </a:gridCol>
                <a:gridCol w="958105">
                  <a:extLst>
                    <a:ext uri="{9D8B030D-6E8A-4147-A177-3AD203B41FA5}">
                      <a16:colId xmlns:a16="http://schemas.microsoft.com/office/drawing/2014/main" val="1738071687"/>
                    </a:ext>
                  </a:extLst>
                </a:gridCol>
                <a:gridCol w="958105">
                  <a:extLst>
                    <a:ext uri="{9D8B030D-6E8A-4147-A177-3AD203B41FA5}">
                      <a16:colId xmlns:a16="http://schemas.microsoft.com/office/drawing/2014/main" val="3082468713"/>
                    </a:ext>
                  </a:extLst>
                </a:gridCol>
                <a:gridCol w="1045206">
                  <a:extLst>
                    <a:ext uri="{9D8B030D-6E8A-4147-A177-3AD203B41FA5}">
                      <a16:colId xmlns:a16="http://schemas.microsoft.com/office/drawing/2014/main" val="2877376516"/>
                    </a:ext>
                  </a:extLst>
                </a:gridCol>
              </a:tblGrid>
              <a:tr h="439014">
                <a:tc>
                  <a:txBody>
                    <a:bodyPr/>
                    <a:lstStyle/>
                    <a:p>
                      <a:pPr algn="just">
                        <a:spcAft>
                          <a:spcPts val="0"/>
                        </a:spcAft>
                      </a:pPr>
                      <a:r>
                        <a:rPr lang="en-GB" sz="2400" b="1" dirty="0">
                          <a:effectLst/>
                        </a:rPr>
                        <a:t>Factors:</a:t>
                      </a:r>
                      <a:endParaRPr lang="en-GB" sz="2400" b="1"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100" dirty="0">
                          <a:effectLst/>
                        </a:rPr>
                        <a:t>Cost</a:t>
                      </a:r>
                      <a:endParaRPr lang="en-GB" sz="21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100" dirty="0">
                          <a:effectLst/>
                        </a:rPr>
                        <a:t>Board</a:t>
                      </a:r>
                      <a:endParaRPr lang="en-GB" sz="21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100" dirty="0">
                          <a:effectLst/>
                        </a:rPr>
                        <a:t>Storage</a:t>
                      </a:r>
                      <a:endParaRPr lang="en-GB" sz="21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100" dirty="0">
                          <a:effectLst/>
                        </a:rPr>
                        <a:t>Comfort</a:t>
                      </a:r>
                      <a:endParaRPr lang="en-GB" sz="21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100" dirty="0">
                          <a:effectLst/>
                        </a:rPr>
                        <a:t>Fun</a:t>
                      </a:r>
                      <a:endParaRPr lang="en-GB" sz="21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100" dirty="0">
                          <a:effectLst/>
                        </a:rPr>
                        <a:t>Look</a:t>
                      </a:r>
                      <a:endParaRPr lang="en-GB" sz="21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400">
                          <a:effectLst/>
                        </a:rPr>
                        <a:t>Total</a:t>
                      </a: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extLst>
                  <a:ext uri="{0D108BD9-81ED-4DB2-BD59-A6C34878D82A}">
                    <a16:rowId xmlns:a16="http://schemas.microsoft.com/office/drawing/2014/main" val="1242297498"/>
                  </a:ext>
                </a:extLst>
              </a:tr>
              <a:tr h="439014">
                <a:tc>
                  <a:txBody>
                    <a:bodyPr/>
                    <a:lstStyle/>
                    <a:p>
                      <a:pPr algn="just">
                        <a:spcAft>
                          <a:spcPts val="0"/>
                        </a:spcAft>
                      </a:pPr>
                      <a:r>
                        <a:rPr lang="en-GB" sz="2400" b="1" dirty="0">
                          <a:effectLst/>
                        </a:rPr>
                        <a:t>Weights:</a:t>
                      </a:r>
                      <a:endParaRPr lang="en-GB" sz="2400" b="1"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just">
                        <a:spcAft>
                          <a:spcPts val="0"/>
                        </a:spcAft>
                      </a:pPr>
                      <a:r>
                        <a:rPr lang="en-GB" sz="2400">
                          <a:effectLst/>
                        </a:rPr>
                        <a:t> </a:t>
                      </a: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just">
                        <a:spcAft>
                          <a:spcPts val="0"/>
                        </a:spcAft>
                      </a:pPr>
                      <a:r>
                        <a:rPr lang="en-GB" sz="2400">
                          <a:effectLst/>
                        </a:rPr>
                        <a:t> </a:t>
                      </a: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just">
                        <a:spcAft>
                          <a:spcPts val="0"/>
                        </a:spcAft>
                      </a:pPr>
                      <a:r>
                        <a:rPr lang="en-GB" sz="2400">
                          <a:effectLst/>
                        </a:rPr>
                        <a:t> </a:t>
                      </a: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just">
                        <a:spcAft>
                          <a:spcPts val="0"/>
                        </a:spcAft>
                      </a:pPr>
                      <a:r>
                        <a:rPr lang="en-GB" sz="2400">
                          <a:effectLst/>
                        </a:rPr>
                        <a:t> </a:t>
                      </a: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just">
                        <a:spcAft>
                          <a:spcPts val="0"/>
                        </a:spcAft>
                      </a:pPr>
                      <a:r>
                        <a:rPr lang="en-GB" sz="2400">
                          <a:effectLst/>
                        </a:rPr>
                        <a:t> </a:t>
                      </a: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just">
                        <a:spcAft>
                          <a:spcPts val="0"/>
                        </a:spcAft>
                      </a:pPr>
                      <a:r>
                        <a:rPr lang="en-GB" sz="2400">
                          <a:effectLst/>
                        </a:rPr>
                        <a:t> </a:t>
                      </a: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just">
                        <a:spcAft>
                          <a:spcPts val="0"/>
                        </a:spcAft>
                      </a:pPr>
                      <a:r>
                        <a:rPr lang="en-GB" sz="2400">
                          <a:effectLst/>
                        </a:rPr>
                        <a:t> </a:t>
                      </a: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extLst>
                  <a:ext uri="{0D108BD9-81ED-4DB2-BD59-A6C34878D82A}">
                    <a16:rowId xmlns:a16="http://schemas.microsoft.com/office/drawing/2014/main" val="1068557764"/>
                  </a:ext>
                </a:extLst>
              </a:tr>
              <a:tr h="439014">
                <a:tc>
                  <a:txBody>
                    <a:bodyPr/>
                    <a:lstStyle/>
                    <a:p>
                      <a:pPr algn="just">
                        <a:spcAft>
                          <a:spcPts val="0"/>
                        </a:spcAft>
                      </a:pPr>
                      <a:r>
                        <a:rPr lang="en-GB" sz="2400">
                          <a:effectLst/>
                        </a:rPr>
                        <a:t>Sports Car</a:t>
                      </a: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just">
                        <a:spcAft>
                          <a:spcPts val="0"/>
                        </a:spcAft>
                      </a:pPr>
                      <a:r>
                        <a:rPr lang="en-GB" sz="2400">
                          <a:effectLst/>
                        </a:rPr>
                        <a:t> </a:t>
                      </a: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extLst>
                  <a:ext uri="{0D108BD9-81ED-4DB2-BD59-A6C34878D82A}">
                    <a16:rowId xmlns:a16="http://schemas.microsoft.com/office/drawing/2014/main" val="508172142"/>
                  </a:ext>
                </a:extLst>
              </a:tr>
              <a:tr h="861524">
                <a:tc>
                  <a:txBody>
                    <a:bodyPr/>
                    <a:lstStyle/>
                    <a:p>
                      <a:pPr algn="just">
                        <a:spcAft>
                          <a:spcPts val="0"/>
                        </a:spcAft>
                      </a:pPr>
                      <a:r>
                        <a:rPr lang="en-GB" sz="2400">
                          <a:effectLst/>
                        </a:rPr>
                        <a:t>4Wheel Drive</a:t>
                      </a: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just">
                        <a:spcAft>
                          <a:spcPts val="0"/>
                        </a:spcAft>
                      </a:pPr>
                      <a:r>
                        <a:rPr lang="en-GB" sz="2400">
                          <a:effectLst/>
                        </a:rPr>
                        <a:t> </a:t>
                      </a: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extLst>
                  <a:ext uri="{0D108BD9-81ED-4DB2-BD59-A6C34878D82A}">
                    <a16:rowId xmlns:a16="http://schemas.microsoft.com/office/drawing/2014/main" val="3341858192"/>
                  </a:ext>
                </a:extLst>
              </a:tr>
              <a:tr h="439014">
                <a:tc>
                  <a:txBody>
                    <a:bodyPr/>
                    <a:lstStyle/>
                    <a:p>
                      <a:pPr algn="just">
                        <a:spcAft>
                          <a:spcPts val="0"/>
                        </a:spcAft>
                      </a:pPr>
                      <a:r>
                        <a:rPr lang="en-GB" sz="2400">
                          <a:effectLst/>
                        </a:rPr>
                        <a:t>Family Car</a:t>
                      </a: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just">
                        <a:spcAft>
                          <a:spcPts val="0"/>
                        </a:spcAft>
                      </a:pPr>
                      <a:r>
                        <a:rPr lang="en-GB" sz="2400">
                          <a:effectLst/>
                        </a:rPr>
                        <a:t> </a:t>
                      </a: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extLst>
                  <a:ext uri="{0D108BD9-81ED-4DB2-BD59-A6C34878D82A}">
                    <a16:rowId xmlns:a16="http://schemas.microsoft.com/office/drawing/2014/main" val="2578316325"/>
                  </a:ext>
                </a:extLst>
              </a:tr>
              <a:tr h="439014">
                <a:tc>
                  <a:txBody>
                    <a:bodyPr/>
                    <a:lstStyle/>
                    <a:p>
                      <a:pPr algn="just">
                        <a:spcAft>
                          <a:spcPts val="0"/>
                        </a:spcAft>
                      </a:pPr>
                      <a:r>
                        <a:rPr lang="en-GB" sz="2400">
                          <a:effectLst/>
                        </a:rPr>
                        <a:t>Estate Car</a:t>
                      </a: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just">
                        <a:spcAft>
                          <a:spcPts val="0"/>
                        </a:spcAft>
                      </a:pPr>
                      <a:r>
                        <a:rPr lang="en-GB" sz="2400" dirty="0">
                          <a:effectLst/>
                        </a:rPr>
                        <a:t> </a:t>
                      </a:r>
                      <a:endParaRPr lang="en-GB" sz="2400" dirty="0">
                        <a:effectLst/>
                        <a:latin typeface="Times New Roman" panose="02020603050405020304" pitchFamily="18" charset="0"/>
                        <a:ea typeface="Times New Roman" panose="02020603050405020304" pitchFamily="18" charset="0"/>
                      </a:endParaRPr>
                    </a:p>
                  </a:txBody>
                  <a:tcPr marL="7144" marR="7144" marT="7144" marB="7144" anchor="ctr"/>
                </a:tc>
                <a:extLst>
                  <a:ext uri="{0D108BD9-81ED-4DB2-BD59-A6C34878D82A}">
                    <a16:rowId xmlns:a16="http://schemas.microsoft.com/office/drawing/2014/main" val="700063512"/>
                  </a:ext>
                </a:extLst>
              </a:tr>
            </a:tbl>
          </a:graphicData>
        </a:graphic>
      </p:graphicFrame>
    </p:spTree>
    <p:extLst>
      <p:ext uri="{BB962C8B-B14F-4D97-AF65-F5344CB8AC3E}">
        <p14:creationId xmlns:p14="http://schemas.microsoft.com/office/powerpoint/2010/main" val="176236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5F049B0-FF71-4683-A9F2-BF6B250FFA4F}"/>
              </a:ext>
            </a:extLst>
          </p:cNvPr>
          <p:cNvSpPr>
            <a:spLocks noGrp="1"/>
          </p:cNvSpPr>
          <p:nvPr>
            <p:ph idx="1"/>
          </p:nvPr>
        </p:nvSpPr>
        <p:spPr>
          <a:xfrm>
            <a:off x="294640" y="758758"/>
            <a:ext cx="8625840" cy="4593736"/>
          </a:xfrm>
        </p:spPr>
        <p:txBody>
          <a:bodyPr>
            <a:noAutofit/>
          </a:bodyPr>
          <a:lstStyle/>
          <a:p>
            <a:pPr algn="just"/>
            <a:r>
              <a:rPr lang="en-GB" sz="2800" u="sng" dirty="0"/>
              <a:t>Work out the relative importance of the factors in your decision. Show these as numbers.</a:t>
            </a:r>
          </a:p>
          <a:p>
            <a:pPr algn="just"/>
            <a:endParaRPr lang="en-GB" sz="2800" u="sng" dirty="0"/>
          </a:p>
          <a:p>
            <a:pPr algn="just"/>
            <a:r>
              <a:rPr lang="en-US" sz="2800" u="sng" dirty="0"/>
              <a:t>Rate each of the factors</a:t>
            </a:r>
            <a:r>
              <a:rPr lang="en-US" sz="2800" dirty="0"/>
              <a:t> for relative importance, on </a:t>
            </a:r>
            <a:r>
              <a:rPr lang="en-US" sz="2800" u="sng" dirty="0"/>
              <a:t>a scale of 0-5</a:t>
            </a:r>
            <a:r>
              <a:rPr lang="en-US" sz="2800" dirty="0"/>
              <a:t>, where 5 is the most important. It is fine to have factors with equal importance.</a:t>
            </a:r>
          </a:p>
          <a:p>
            <a:pPr marL="0" indent="0" algn="just">
              <a:buNone/>
            </a:pPr>
            <a:endParaRPr lang="en-GB" sz="2800" dirty="0"/>
          </a:p>
        </p:txBody>
      </p:sp>
    </p:spTree>
    <p:extLst>
      <p:ext uri="{BB962C8B-B14F-4D97-AF65-F5344CB8AC3E}">
        <p14:creationId xmlns:p14="http://schemas.microsoft.com/office/powerpoint/2010/main" val="14982327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2D9C3-FF2B-4E4E-ABC8-C5E50C83DE90}"/>
              </a:ext>
            </a:extLst>
          </p:cNvPr>
          <p:cNvSpPr>
            <a:spLocks noGrp="1"/>
          </p:cNvSpPr>
          <p:nvPr>
            <p:ph type="title"/>
          </p:nvPr>
        </p:nvSpPr>
        <p:spPr>
          <a:xfrm>
            <a:off x="457200" y="274638"/>
            <a:ext cx="8229600" cy="847580"/>
          </a:xfrm>
        </p:spPr>
        <p:txBody>
          <a:bodyPr/>
          <a:lstStyle/>
          <a:p>
            <a:r>
              <a:rPr lang="en-GB" b="1" dirty="0"/>
              <a:t>Example</a:t>
            </a:r>
            <a:endParaRPr lang="en-GB" dirty="0"/>
          </a:p>
        </p:txBody>
      </p:sp>
      <p:graphicFrame>
        <p:nvGraphicFramePr>
          <p:cNvPr id="5" name="Content Placeholder 4">
            <a:extLst>
              <a:ext uri="{FF2B5EF4-FFF2-40B4-BE49-F238E27FC236}">
                <a16:creationId xmlns:a16="http://schemas.microsoft.com/office/drawing/2014/main" id="{8B29B0F1-8CA4-4AF8-AEDD-82A3936D4E02}"/>
              </a:ext>
            </a:extLst>
          </p:cNvPr>
          <p:cNvGraphicFramePr>
            <a:graphicFrameLocks noGrp="1"/>
          </p:cNvGraphicFramePr>
          <p:nvPr>
            <p:ph idx="1"/>
          </p:nvPr>
        </p:nvGraphicFramePr>
        <p:xfrm>
          <a:off x="290945" y="1920478"/>
          <a:ext cx="8548256" cy="3261121"/>
        </p:xfrm>
        <a:graphic>
          <a:graphicData uri="http://schemas.openxmlformats.org/drawingml/2006/table">
            <a:tbl>
              <a:tblPr>
                <a:tableStyleId>{3C2FFA5D-87B4-456A-9821-1D502468CF0F}</a:tableStyleId>
              </a:tblPr>
              <a:tblGrid>
                <a:gridCol w="1538685">
                  <a:extLst>
                    <a:ext uri="{9D8B030D-6E8A-4147-A177-3AD203B41FA5}">
                      <a16:colId xmlns:a16="http://schemas.microsoft.com/office/drawing/2014/main" val="578628512"/>
                    </a:ext>
                  </a:extLst>
                </a:gridCol>
                <a:gridCol w="1025791">
                  <a:extLst>
                    <a:ext uri="{9D8B030D-6E8A-4147-A177-3AD203B41FA5}">
                      <a16:colId xmlns:a16="http://schemas.microsoft.com/office/drawing/2014/main" val="3653184694"/>
                    </a:ext>
                  </a:extLst>
                </a:gridCol>
                <a:gridCol w="1025791">
                  <a:extLst>
                    <a:ext uri="{9D8B030D-6E8A-4147-A177-3AD203B41FA5}">
                      <a16:colId xmlns:a16="http://schemas.microsoft.com/office/drawing/2014/main" val="429881163"/>
                    </a:ext>
                  </a:extLst>
                </a:gridCol>
                <a:gridCol w="1025791">
                  <a:extLst>
                    <a:ext uri="{9D8B030D-6E8A-4147-A177-3AD203B41FA5}">
                      <a16:colId xmlns:a16="http://schemas.microsoft.com/office/drawing/2014/main" val="4205240019"/>
                    </a:ext>
                  </a:extLst>
                </a:gridCol>
                <a:gridCol w="1025791">
                  <a:extLst>
                    <a:ext uri="{9D8B030D-6E8A-4147-A177-3AD203B41FA5}">
                      <a16:colId xmlns:a16="http://schemas.microsoft.com/office/drawing/2014/main" val="2395656862"/>
                    </a:ext>
                  </a:extLst>
                </a:gridCol>
                <a:gridCol w="940308">
                  <a:extLst>
                    <a:ext uri="{9D8B030D-6E8A-4147-A177-3AD203B41FA5}">
                      <a16:colId xmlns:a16="http://schemas.microsoft.com/office/drawing/2014/main" val="1738071687"/>
                    </a:ext>
                  </a:extLst>
                </a:gridCol>
                <a:gridCol w="940308">
                  <a:extLst>
                    <a:ext uri="{9D8B030D-6E8A-4147-A177-3AD203B41FA5}">
                      <a16:colId xmlns:a16="http://schemas.microsoft.com/office/drawing/2014/main" val="3082468713"/>
                    </a:ext>
                  </a:extLst>
                </a:gridCol>
                <a:gridCol w="1025791">
                  <a:extLst>
                    <a:ext uri="{9D8B030D-6E8A-4147-A177-3AD203B41FA5}">
                      <a16:colId xmlns:a16="http://schemas.microsoft.com/office/drawing/2014/main" val="2877376516"/>
                    </a:ext>
                  </a:extLst>
                </a:gridCol>
              </a:tblGrid>
              <a:tr h="468390">
                <a:tc>
                  <a:txBody>
                    <a:bodyPr/>
                    <a:lstStyle/>
                    <a:p>
                      <a:pPr algn="just">
                        <a:spcAft>
                          <a:spcPts val="0"/>
                        </a:spcAft>
                      </a:pPr>
                      <a:r>
                        <a:rPr lang="en-GB" sz="2400" b="1" dirty="0">
                          <a:effectLst/>
                        </a:rPr>
                        <a:t>Factors:</a:t>
                      </a:r>
                      <a:endParaRPr lang="en-GB" sz="2400" b="1"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100" dirty="0">
                          <a:effectLst/>
                        </a:rPr>
                        <a:t>Cost</a:t>
                      </a:r>
                      <a:endParaRPr lang="en-GB" sz="21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100" dirty="0">
                          <a:effectLst/>
                        </a:rPr>
                        <a:t>Board</a:t>
                      </a:r>
                      <a:endParaRPr lang="en-GB" sz="21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100" dirty="0">
                          <a:effectLst/>
                        </a:rPr>
                        <a:t>Storage</a:t>
                      </a:r>
                      <a:endParaRPr lang="en-GB" sz="21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100" dirty="0">
                          <a:effectLst/>
                        </a:rPr>
                        <a:t>Comfort</a:t>
                      </a:r>
                      <a:endParaRPr lang="en-GB" sz="21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100" dirty="0">
                          <a:effectLst/>
                        </a:rPr>
                        <a:t>Fun</a:t>
                      </a:r>
                      <a:endParaRPr lang="en-GB" sz="21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100" dirty="0">
                          <a:effectLst/>
                        </a:rPr>
                        <a:t>Look</a:t>
                      </a:r>
                      <a:endParaRPr lang="en-GB" sz="21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400">
                          <a:effectLst/>
                        </a:rPr>
                        <a:t>Total</a:t>
                      </a: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extLst>
                  <a:ext uri="{0D108BD9-81ED-4DB2-BD59-A6C34878D82A}">
                    <a16:rowId xmlns:a16="http://schemas.microsoft.com/office/drawing/2014/main" val="1242297498"/>
                  </a:ext>
                </a:extLst>
              </a:tr>
              <a:tr h="468390">
                <a:tc>
                  <a:txBody>
                    <a:bodyPr/>
                    <a:lstStyle/>
                    <a:p>
                      <a:pPr algn="just">
                        <a:spcAft>
                          <a:spcPts val="0"/>
                        </a:spcAft>
                      </a:pPr>
                      <a:r>
                        <a:rPr lang="en-GB" sz="2400" b="1" dirty="0">
                          <a:effectLst/>
                        </a:rPr>
                        <a:t>Weights:</a:t>
                      </a:r>
                      <a:endParaRPr lang="en-GB" sz="2400" b="1"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400" b="1" dirty="0">
                          <a:effectLst/>
                        </a:rPr>
                        <a:t> 4</a:t>
                      </a:r>
                      <a:endParaRPr lang="en-GB" sz="2400" b="1"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400" b="1" dirty="0">
                          <a:effectLst/>
                        </a:rPr>
                        <a:t>5 </a:t>
                      </a:r>
                      <a:endParaRPr lang="en-GB" sz="2400" b="1"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400" b="1" dirty="0">
                          <a:effectLst/>
                        </a:rPr>
                        <a:t>1 </a:t>
                      </a:r>
                      <a:endParaRPr lang="en-GB" sz="2400" b="1"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400" b="1" dirty="0">
                          <a:effectLst/>
                        </a:rPr>
                        <a:t>2 </a:t>
                      </a:r>
                      <a:endParaRPr lang="en-GB" sz="2400" b="1"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400" b="1" dirty="0">
                          <a:effectLst/>
                        </a:rPr>
                        <a:t>3 </a:t>
                      </a:r>
                      <a:endParaRPr lang="en-GB" sz="2400" b="1"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400" b="1" dirty="0">
                          <a:effectLst/>
                        </a:rPr>
                        <a:t>4 </a:t>
                      </a:r>
                      <a:endParaRPr lang="en-GB" sz="2400" b="1"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just">
                        <a:spcAft>
                          <a:spcPts val="0"/>
                        </a:spcAft>
                      </a:pPr>
                      <a:r>
                        <a:rPr lang="en-GB" sz="2400" dirty="0">
                          <a:effectLst/>
                        </a:rPr>
                        <a:t> </a:t>
                      </a:r>
                      <a:endParaRPr lang="en-GB" sz="2400" dirty="0">
                        <a:effectLst/>
                        <a:latin typeface="Times New Roman" panose="02020603050405020304" pitchFamily="18" charset="0"/>
                        <a:ea typeface="Times New Roman" panose="02020603050405020304" pitchFamily="18" charset="0"/>
                      </a:endParaRPr>
                    </a:p>
                  </a:txBody>
                  <a:tcPr marL="7144" marR="7144" marT="7144" marB="7144" anchor="ctr"/>
                </a:tc>
                <a:extLst>
                  <a:ext uri="{0D108BD9-81ED-4DB2-BD59-A6C34878D82A}">
                    <a16:rowId xmlns:a16="http://schemas.microsoft.com/office/drawing/2014/main" val="1068557764"/>
                  </a:ext>
                </a:extLst>
              </a:tr>
              <a:tr h="468390">
                <a:tc>
                  <a:txBody>
                    <a:bodyPr/>
                    <a:lstStyle/>
                    <a:p>
                      <a:pPr algn="just">
                        <a:spcAft>
                          <a:spcPts val="0"/>
                        </a:spcAft>
                      </a:pPr>
                      <a:r>
                        <a:rPr lang="en-GB" sz="2400">
                          <a:effectLst/>
                        </a:rPr>
                        <a:t>Sports Car</a:t>
                      </a: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just">
                        <a:spcAft>
                          <a:spcPts val="0"/>
                        </a:spcAft>
                      </a:pPr>
                      <a:r>
                        <a:rPr lang="en-GB" sz="2400">
                          <a:effectLst/>
                        </a:rPr>
                        <a:t> </a:t>
                      </a: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extLst>
                  <a:ext uri="{0D108BD9-81ED-4DB2-BD59-A6C34878D82A}">
                    <a16:rowId xmlns:a16="http://schemas.microsoft.com/office/drawing/2014/main" val="508172142"/>
                  </a:ext>
                </a:extLst>
              </a:tr>
              <a:tr h="919171">
                <a:tc>
                  <a:txBody>
                    <a:bodyPr/>
                    <a:lstStyle/>
                    <a:p>
                      <a:pPr algn="just">
                        <a:spcAft>
                          <a:spcPts val="0"/>
                        </a:spcAft>
                      </a:pPr>
                      <a:r>
                        <a:rPr lang="en-GB" sz="2400">
                          <a:effectLst/>
                        </a:rPr>
                        <a:t>4Wheel Drive</a:t>
                      </a: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just">
                        <a:spcAft>
                          <a:spcPts val="0"/>
                        </a:spcAft>
                      </a:pPr>
                      <a:r>
                        <a:rPr lang="en-GB" sz="2400">
                          <a:effectLst/>
                        </a:rPr>
                        <a:t> </a:t>
                      </a: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extLst>
                  <a:ext uri="{0D108BD9-81ED-4DB2-BD59-A6C34878D82A}">
                    <a16:rowId xmlns:a16="http://schemas.microsoft.com/office/drawing/2014/main" val="3341858192"/>
                  </a:ext>
                </a:extLst>
              </a:tr>
              <a:tr h="468390">
                <a:tc>
                  <a:txBody>
                    <a:bodyPr/>
                    <a:lstStyle/>
                    <a:p>
                      <a:pPr algn="just">
                        <a:spcAft>
                          <a:spcPts val="0"/>
                        </a:spcAft>
                      </a:pPr>
                      <a:r>
                        <a:rPr lang="en-GB" sz="2400">
                          <a:effectLst/>
                        </a:rPr>
                        <a:t>Family Car</a:t>
                      </a: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just">
                        <a:spcAft>
                          <a:spcPts val="0"/>
                        </a:spcAft>
                      </a:pPr>
                      <a:r>
                        <a:rPr lang="en-GB" sz="2400">
                          <a:effectLst/>
                        </a:rPr>
                        <a:t> </a:t>
                      </a: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extLst>
                  <a:ext uri="{0D108BD9-81ED-4DB2-BD59-A6C34878D82A}">
                    <a16:rowId xmlns:a16="http://schemas.microsoft.com/office/drawing/2014/main" val="2578316325"/>
                  </a:ext>
                </a:extLst>
              </a:tr>
              <a:tr h="468390">
                <a:tc>
                  <a:txBody>
                    <a:bodyPr/>
                    <a:lstStyle/>
                    <a:p>
                      <a:pPr algn="just">
                        <a:spcAft>
                          <a:spcPts val="0"/>
                        </a:spcAft>
                      </a:pPr>
                      <a:r>
                        <a:rPr lang="en-GB" sz="2400">
                          <a:effectLst/>
                        </a:rPr>
                        <a:t>Estate Car</a:t>
                      </a: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endParaRPr lang="en-GB" sz="24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just">
                        <a:spcAft>
                          <a:spcPts val="0"/>
                        </a:spcAft>
                      </a:pPr>
                      <a:r>
                        <a:rPr lang="en-GB" sz="2400" dirty="0">
                          <a:effectLst/>
                        </a:rPr>
                        <a:t> </a:t>
                      </a:r>
                      <a:endParaRPr lang="en-GB" sz="2400" dirty="0">
                        <a:effectLst/>
                        <a:latin typeface="Times New Roman" panose="02020603050405020304" pitchFamily="18" charset="0"/>
                        <a:ea typeface="Times New Roman" panose="02020603050405020304" pitchFamily="18" charset="0"/>
                      </a:endParaRPr>
                    </a:p>
                  </a:txBody>
                  <a:tcPr marL="7144" marR="7144" marT="7144" marB="7144" anchor="ctr"/>
                </a:tc>
                <a:extLst>
                  <a:ext uri="{0D108BD9-81ED-4DB2-BD59-A6C34878D82A}">
                    <a16:rowId xmlns:a16="http://schemas.microsoft.com/office/drawing/2014/main" val="700063512"/>
                  </a:ext>
                </a:extLst>
              </a:tr>
            </a:tbl>
          </a:graphicData>
        </a:graphic>
      </p:graphicFrame>
    </p:spTree>
    <p:extLst>
      <p:ext uri="{BB962C8B-B14F-4D97-AF65-F5344CB8AC3E}">
        <p14:creationId xmlns:p14="http://schemas.microsoft.com/office/powerpoint/2010/main" val="8779396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07F54-EE65-40B4-B8D6-332045FFAD33}"/>
              </a:ext>
            </a:extLst>
          </p:cNvPr>
          <p:cNvSpPr>
            <a:spLocks noGrp="1"/>
          </p:cNvSpPr>
          <p:nvPr>
            <p:ph type="title"/>
          </p:nvPr>
        </p:nvSpPr>
        <p:spPr>
          <a:xfrm>
            <a:off x="457200" y="205365"/>
            <a:ext cx="8229600" cy="833726"/>
          </a:xfrm>
        </p:spPr>
        <p:txBody>
          <a:bodyPr>
            <a:normAutofit/>
          </a:bodyPr>
          <a:lstStyle/>
          <a:p>
            <a:r>
              <a:rPr lang="en-US" sz="4000" dirty="0"/>
              <a:t>Next step</a:t>
            </a:r>
            <a:endParaRPr lang="en-GB" sz="4000" dirty="0"/>
          </a:p>
        </p:txBody>
      </p:sp>
      <p:sp>
        <p:nvSpPr>
          <p:cNvPr id="3" name="Content Placeholder 2">
            <a:extLst>
              <a:ext uri="{FF2B5EF4-FFF2-40B4-BE49-F238E27FC236}">
                <a16:creationId xmlns:a16="http://schemas.microsoft.com/office/drawing/2014/main" id="{75F049B0-FF71-4683-A9F2-BF6B250FFA4F}"/>
              </a:ext>
            </a:extLst>
          </p:cNvPr>
          <p:cNvSpPr>
            <a:spLocks noGrp="1"/>
          </p:cNvSpPr>
          <p:nvPr>
            <p:ph idx="1"/>
          </p:nvPr>
        </p:nvSpPr>
        <p:spPr>
          <a:xfrm>
            <a:off x="457200" y="1177636"/>
            <a:ext cx="8412480" cy="4419600"/>
          </a:xfrm>
        </p:spPr>
        <p:txBody>
          <a:bodyPr>
            <a:normAutofit/>
          </a:bodyPr>
          <a:lstStyle/>
          <a:p>
            <a:pPr algn="just"/>
            <a:r>
              <a:rPr lang="en-GB" sz="2800" dirty="0">
                <a:latin typeface="Times New Roman" panose="02020603050405020304" pitchFamily="18" charset="0"/>
                <a:cs typeface="Times New Roman" panose="02020603050405020304" pitchFamily="18" charset="0"/>
              </a:rPr>
              <a:t>The next step is to </a:t>
            </a:r>
            <a:r>
              <a:rPr lang="en-GB" sz="2800" u="sng" dirty="0">
                <a:latin typeface="Times New Roman" panose="02020603050405020304" pitchFamily="18" charset="0"/>
                <a:cs typeface="Times New Roman" panose="02020603050405020304" pitchFamily="18" charset="0"/>
              </a:rPr>
              <a:t>work your way across your table, scoring each option for each of the important factors in your decision. </a:t>
            </a:r>
          </a:p>
          <a:p>
            <a:pPr algn="just"/>
            <a:r>
              <a:rPr lang="en-GB" sz="2800" u="sng" dirty="0">
                <a:latin typeface="Times New Roman" panose="02020603050405020304" pitchFamily="18" charset="0"/>
                <a:cs typeface="Times New Roman" panose="02020603050405020304" pitchFamily="18" charset="0"/>
              </a:rPr>
              <a:t>Score each option from 0 (poor) to 3 (very good). </a:t>
            </a:r>
          </a:p>
          <a:p>
            <a:pPr algn="just"/>
            <a:r>
              <a:rPr lang="en-GB" sz="2800" dirty="0">
                <a:latin typeface="Times New Roman" panose="02020603050405020304" pitchFamily="18" charset="0"/>
                <a:cs typeface="Times New Roman" panose="02020603050405020304" pitchFamily="18" charset="0"/>
              </a:rPr>
              <a:t>Note that you do not have to have a different score for each option </a:t>
            </a:r>
          </a:p>
          <a:p>
            <a:pPr algn="just">
              <a:buFontTx/>
              <a:buChar char="-"/>
            </a:pPr>
            <a:r>
              <a:rPr lang="en-GB" sz="2800" dirty="0">
                <a:latin typeface="Times New Roman" panose="02020603050405020304" pitchFamily="18" charset="0"/>
                <a:cs typeface="Times New Roman" panose="02020603050405020304" pitchFamily="18" charset="0"/>
              </a:rPr>
              <a:t>if none of them are good for a particular factor in your decision, then all options should score 0</a:t>
            </a:r>
          </a:p>
          <a:p>
            <a:pPr algn="just">
              <a:buFontTx/>
              <a:buChar char="-"/>
            </a:pPr>
            <a:r>
              <a:rPr lang="en-GB" sz="2800" dirty="0">
                <a:latin typeface="Times New Roman" panose="02020603050405020304" pitchFamily="18" charset="0"/>
                <a:cs typeface="Times New Roman" panose="02020603050405020304" pitchFamily="18" charset="0"/>
              </a:rPr>
              <a:t>good (low) price should have a high score</a:t>
            </a:r>
          </a:p>
        </p:txBody>
      </p:sp>
    </p:spTree>
    <p:extLst>
      <p:ext uri="{BB962C8B-B14F-4D97-AF65-F5344CB8AC3E}">
        <p14:creationId xmlns:p14="http://schemas.microsoft.com/office/powerpoint/2010/main" val="36339981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2D9C3-FF2B-4E4E-ABC8-C5E50C83DE90}"/>
              </a:ext>
            </a:extLst>
          </p:cNvPr>
          <p:cNvSpPr>
            <a:spLocks noGrp="1"/>
          </p:cNvSpPr>
          <p:nvPr>
            <p:ph type="title"/>
          </p:nvPr>
        </p:nvSpPr>
        <p:spPr>
          <a:xfrm>
            <a:off x="457199" y="260783"/>
            <a:ext cx="8229600" cy="1143000"/>
          </a:xfrm>
        </p:spPr>
        <p:txBody>
          <a:bodyPr/>
          <a:lstStyle/>
          <a:p>
            <a:r>
              <a:rPr lang="en-GB" b="1" dirty="0"/>
              <a:t>Example</a:t>
            </a:r>
            <a:endParaRPr lang="en-GB" dirty="0"/>
          </a:p>
        </p:txBody>
      </p:sp>
      <p:graphicFrame>
        <p:nvGraphicFramePr>
          <p:cNvPr id="5" name="Content Placeholder 4">
            <a:extLst>
              <a:ext uri="{FF2B5EF4-FFF2-40B4-BE49-F238E27FC236}">
                <a16:creationId xmlns:a16="http://schemas.microsoft.com/office/drawing/2014/main" id="{8B29B0F1-8CA4-4AF8-AEDD-82A3936D4E02}"/>
              </a:ext>
            </a:extLst>
          </p:cNvPr>
          <p:cNvGraphicFramePr>
            <a:graphicFrameLocks noGrp="1"/>
          </p:cNvGraphicFramePr>
          <p:nvPr>
            <p:ph idx="1"/>
          </p:nvPr>
        </p:nvGraphicFramePr>
        <p:xfrm>
          <a:off x="290946" y="1662545"/>
          <a:ext cx="8520548" cy="3505202"/>
        </p:xfrm>
        <a:graphic>
          <a:graphicData uri="http://schemas.openxmlformats.org/drawingml/2006/table">
            <a:tbl>
              <a:tblPr>
                <a:tableStyleId>{3C2FFA5D-87B4-456A-9821-1D502468CF0F}</a:tableStyleId>
              </a:tblPr>
              <a:tblGrid>
                <a:gridCol w="1533698">
                  <a:extLst>
                    <a:ext uri="{9D8B030D-6E8A-4147-A177-3AD203B41FA5}">
                      <a16:colId xmlns:a16="http://schemas.microsoft.com/office/drawing/2014/main" val="578628512"/>
                    </a:ext>
                  </a:extLst>
                </a:gridCol>
                <a:gridCol w="1022466">
                  <a:extLst>
                    <a:ext uri="{9D8B030D-6E8A-4147-A177-3AD203B41FA5}">
                      <a16:colId xmlns:a16="http://schemas.microsoft.com/office/drawing/2014/main" val="3653184694"/>
                    </a:ext>
                  </a:extLst>
                </a:gridCol>
                <a:gridCol w="1022466">
                  <a:extLst>
                    <a:ext uri="{9D8B030D-6E8A-4147-A177-3AD203B41FA5}">
                      <a16:colId xmlns:a16="http://schemas.microsoft.com/office/drawing/2014/main" val="429881163"/>
                    </a:ext>
                  </a:extLst>
                </a:gridCol>
                <a:gridCol w="1022466">
                  <a:extLst>
                    <a:ext uri="{9D8B030D-6E8A-4147-A177-3AD203B41FA5}">
                      <a16:colId xmlns:a16="http://schemas.microsoft.com/office/drawing/2014/main" val="4205240019"/>
                    </a:ext>
                  </a:extLst>
                </a:gridCol>
                <a:gridCol w="1022466">
                  <a:extLst>
                    <a:ext uri="{9D8B030D-6E8A-4147-A177-3AD203B41FA5}">
                      <a16:colId xmlns:a16="http://schemas.microsoft.com/office/drawing/2014/main" val="2395656862"/>
                    </a:ext>
                  </a:extLst>
                </a:gridCol>
                <a:gridCol w="937260">
                  <a:extLst>
                    <a:ext uri="{9D8B030D-6E8A-4147-A177-3AD203B41FA5}">
                      <a16:colId xmlns:a16="http://schemas.microsoft.com/office/drawing/2014/main" val="1738071687"/>
                    </a:ext>
                  </a:extLst>
                </a:gridCol>
                <a:gridCol w="937260">
                  <a:extLst>
                    <a:ext uri="{9D8B030D-6E8A-4147-A177-3AD203B41FA5}">
                      <a16:colId xmlns:a16="http://schemas.microsoft.com/office/drawing/2014/main" val="3082468713"/>
                    </a:ext>
                  </a:extLst>
                </a:gridCol>
                <a:gridCol w="1022466">
                  <a:extLst>
                    <a:ext uri="{9D8B030D-6E8A-4147-A177-3AD203B41FA5}">
                      <a16:colId xmlns:a16="http://schemas.microsoft.com/office/drawing/2014/main" val="2877376516"/>
                    </a:ext>
                  </a:extLst>
                </a:gridCol>
              </a:tblGrid>
              <a:tr h="503447">
                <a:tc>
                  <a:txBody>
                    <a:bodyPr/>
                    <a:lstStyle/>
                    <a:p>
                      <a:pPr algn="just">
                        <a:spcAft>
                          <a:spcPts val="0"/>
                        </a:spcAft>
                      </a:pPr>
                      <a:r>
                        <a:rPr lang="en-GB" sz="2400" b="1" dirty="0">
                          <a:effectLst/>
                        </a:rPr>
                        <a:t>Factors:</a:t>
                      </a:r>
                      <a:endParaRPr lang="en-GB" sz="2400" b="1"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100" dirty="0">
                          <a:effectLst/>
                        </a:rPr>
                        <a:t>Cost</a:t>
                      </a:r>
                      <a:endParaRPr lang="en-GB" sz="21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100" dirty="0">
                          <a:effectLst/>
                        </a:rPr>
                        <a:t>Board</a:t>
                      </a:r>
                      <a:endParaRPr lang="en-GB" sz="21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100" dirty="0">
                          <a:effectLst/>
                        </a:rPr>
                        <a:t>Storage</a:t>
                      </a:r>
                      <a:endParaRPr lang="en-GB" sz="21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100" dirty="0">
                          <a:effectLst/>
                        </a:rPr>
                        <a:t>Comfort</a:t>
                      </a:r>
                      <a:endParaRPr lang="en-GB" sz="21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100" dirty="0">
                          <a:effectLst/>
                        </a:rPr>
                        <a:t>Fun</a:t>
                      </a:r>
                      <a:endParaRPr lang="en-GB" sz="21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100" dirty="0">
                          <a:effectLst/>
                        </a:rPr>
                        <a:t>Look</a:t>
                      </a:r>
                      <a:endParaRPr lang="en-GB" sz="21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400">
                          <a:effectLst/>
                        </a:rPr>
                        <a:t>Total</a:t>
                      </a: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extLst>
                  <a:ext uri="{0D108BD9-81ED-4DB2-BD59-A6C34878D82A}">
                    <a16:rowId xmlns:a16="http://schemas.microsoft.com/office/drawing/2014/main" val="1242297498"/>
                  </a:ext>
                </a:extLst>
              </a:tr>
              <a:tr h="503447">
                <a:tc>
                  <a:txBody>
                    <a:bodyPr/>
                    <a:lstStyle/>
                    <a:p>
                      <a:pPr algn="just">
                        <a:spcAft>
                          <a:spcPts val="0"/>
                        </a:spcAft>
                      </a:pPr>
                      <a:r>
                        <a:rPr lang="en-GB" sz="2400" b="1" dirty="0">
                          <a:effectLst/>
                        </a:rPr>
                        <a:t>Weights:</a:t>
                      </a:r>
                      <a:endParaRPr lang="en-GB" sz="2400" b="1"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400" b="1" dirty="0">
                          <a:effectLst/>
                        </a:rPr>
                        <a:t> 4</a:t>
                      </a:r>
                      <a:endParaRPr lang="en-GB" sz="2400" b="1"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400" b="1" dirty="0">
                          <a:effectLst/>
                        </a:rPr>
                        <a:t>5 </a:t>
                      </a:r>
                      <a:endParaRPr lang="en-GB" sz="2400" b="1"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400" b="1" dirty="0">
                          <a:effectLst/>
                        </a:rPr>
                        <a:t>1 </a:t>
                      </a:r>
                      <a:endParaRPr lang="en-GB" sz="2400" b="1"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400" b="1" dirty="0">
                          <a:effectLst/>
                        </a:rPr>
                        <a:t>2 </a:t>
                      </a:r>
                      <a:endParaRPr lang="en-GB" sz="2400" b="1"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400" b="1" dirty="0">
                          <a:effectLst/>
                        </a:rPr>
                        <a:t>3 </a:t>
                      </a:r>
                      <a:endParaRPr lang="en-GB" sz="2400" b="1"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400" b="1" dirty="0">
                          <a:effectLst/>
                        </a:rPr>
                        <a:t>4 </a:t>
                      </a:r>
                      <a:endParaRPr lang="en-GB" sz="2400" b="1"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just">
                        <a:spcAft>
                          <a:spcPts val="0"/>
                        </a:spcAft>
                      </a:pPr>
                      <a:r>
                        <a:rPr lang="en-GB" sz="2400" dirty="0">
                          <a:effectLst/>
                        </a:rPr>
                        <a:t> </a:t>
                      </a:r>
                      <a:endParaRPr lang="en-GB" sz="2400" dirty="0">
                        <a:effectLst/>
                        <a:latin typeface="Times New Roman" panose="02020603050405020304" pitchFamily="18" charset="0"/>
                        <a:ea typeface="Times New Roman" panose="02020603050405020304" pitchFamily="18" charset="0"/>
                      </a:endParaRPr>
                    </a:p>
                  </a:txBody>
                  <a:tcPr marL="7144" marR="7144" marT="7144" marB="7144" anchor="ctr"/>
                </a:tc>
                <a:extLst>
                  <a:ext uri="{0D108BD9-81ED-4DB2-BD59-A6C34878D82A}">
                    <a16:rowId xmlns:a16="http://schemas.microsoft.com/office/drawing/2014/main" val="1068557764"/>
                  </a:ext>
                </a:extLst>
              </a:tr>
              <a:tr h="503447">
                <a:tc>
                  <a:txBody>
                    <a:bodyPr/>
                    <a:lstStyle/>
                    <a:p>
                      <a:pPr algn="just">
                        <a:spcAft>
                          <a:spcPts val="0"/>
                        </a:spcAft>
                      </a:pPr>
                      <a:r>
                        <a:rPr lang="en-GB" sz="2400">
                          <a:effectLst/>
                        </a:rPr>
                        <a:t>Sports Car</a:t>
                      </a: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1</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0</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0</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1</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3</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3</a:t>
                      </a:r>
                    </a:p>
                  </a:txBody>
                  <a:tcPr marL="7144" marR="7144" marT="7144" marB="7144" anchor="ctr"/>
                </a:tc>
                <a:tc>
                  <a:txBody>
                    <a:bodyPr/>
                    <a:lstStyle/>
                    <a:p>
                      <a:pPr algn="just">
                        <a:spcAft>
                          <a:spcPts val="0"/>
                        </a:spcAft>
                      </a:pPr>
                      <a:r>
                        <a:rPr lang="en-GB" sz="2400">
                          <a:effectLst/>
                        </a:rPr>
                        <a:t> </a:t>
                      </a: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extLst>
                  <a:ext uri="{0D108BD9-81ED-4DB2-BD59-A6C34878D82A}">
                    <a16:rowId xmlns:a16="http://schemas.microsoft.com/office/drawing/2014/main" val="508172142"/>
                  </a:ext>
                </a:extLst>
              </a:tr>
              <a:tr h="987967">
                <a:tc>
                  <a:txBody>
                    <a:bodyPr/>
                    <a:lstStyle/>
                    <a:p>
                      <a:pPr algn="just">
                        <a:spcAft>
                          <a:spcPts val="0"/>
                        </a:spcAft>
                      </a:pPr>
                      <a:r>
                        <a:rPr lang="en-GB" sz="2400">
                          <a:effectLst/>
                        </a:rPr>
                        <a:t>4Wheel Drive</a:t>
                      </a: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0</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3</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2</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2</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1</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1</a:t>
                      </a:r>
                    </a:p>
                  </a:txBody>
                  <a:tcPr marL="7144" marR="7144" marT="7144" marB="7144" anchor="ctr"/>
                </a:tc>
                <a:tc>
                  <a:txBody>
                    <a:bodyPr/>
                    <a:lstStyle/>
                    <a:p>
                      <a:pPr algn="just">
                        <a:spcAft>
                          <a:spcPts val="0"/>
                        </a:spcAft>
                      </a:pPr>
                      <a:r>
                        <a:rPr lang="en-GB" sz="2400">
                          <a:effectLst/>
                        </a:rPr>
                        <a:t> </a:t>
                      </a: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extLst>
                  <a:ext uri="{0D108BD9-81ED-4DB2-BD59-A6C34878D82A}">
                    <a16:rowId xmlns:a16="http://schemas.microsoft.com/office/drawing/2014/main" val="3341858192"/>
                  </a:ext>
                </a:extLst>
              </a:tr>
              <a:tr h="503447">
                <a:tc>
                  <a:txBody>
                    <a:bodyPr/>
                    <a:lstStyle/>
                    <a:p>
                      <a:pPr algn="just">
                        <a:spcAft>
                          <a:spcPts val="0"/>
                        </a:spcAft>
                      </a:pPr>
                      <a:r>
                        <a:rPr lang="en-GB" sz="2400">
                          <a:effectLst/>
                        </a:rPr>
                        <a:t>Family Car</a:t>
                      </a: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2</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2</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1</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3</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0</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0</a:t>
                      </a:r>
                    </a:p>
                  </a:txBody>
                  <a:tcPr marL="7144" marR="7144" marT="7144" marB="7144" anchor="ctr"/>
                </a:tc>
                <a:tc>
                  <a:txBody>
                    <a:bodyPr/>
                    <a:lstStyle/>
                    <a:p>
                      <a:pPr algn="just">
                        <a:spcAft>
                          <a:spcPts val="0"/>
                        </a:spcAft>
                      </a:pPr>
                      <a:r>
                        <a:rPr lang="en-GB" sz="2400">
                          <a:effectLst/>
                        </a:rPr>
                        <a:t> </a:t>
                      </a: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extLst>
                  <a:ext uri="{0D108BD9-81ED-4DB2-BD59-A6C34878D82A}">
                    <a16:rowId xmlns:a16="http://schemas.microsoft.com/office/drawing/2014/main" val="2578316325"/>
                  </a:ext>
                </a:extLst>
              </a:tr>
              <a:tr h="503447">
                <a:tc>
                  <a:txBody>
                    <a:bodyPr/>
                    <a:lstStyle/>
                    <a:p>
                      <a:pPr algn="just">
                        <a:spcAft>
                          <a:spcPts val="0"/>
                        </a:spcAft>
                      </a:pPr>
                      <a:r>
                        <a:rPr lang="en-GB" sz="2400">
                          <a:effectLst/>
                        </a:rPr>
                        <a:t>Estate Car</a:t>
                      </a: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2</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3</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3</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3</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0</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1</a:t>
                      </a:r>
                    </a:p>
                  </a:txBody>
                  <a:tcPr marL="7144" marR="7144" marT="7144" marB="7144" anchor="ctr"/>
                </a:tc>
                <a:tc>
                  <a:txBody>
                    <a:bodyPr/>
                    <a:lstStyle/>
                    <a:p>
                      <a:pPr algn="just">
                        <a:spcAft>
                          <a:spcPts val="0"/>
                        </a:spcAft>
                      </a:pPr>
                      <a:r>
                        <a:rPr lang="en-GB" sz="2400" dirty="0">
                          <a:effectLst/>
                        </a:rPr>
                        <a:t> </a:t>
                      </a:r>
                      <a:endParaRPr lang="en-GB" sz="2400" dirty="0">
                        <a:effectLst/>
                        <a:latin typeface="Times New Roman" panose="02020603050405020304" pitchFamily="18" charset="0"/>
                        <a:ea typeface="Times New Roman" panose="02020603050405020304" pitchFamily="18" charset="0"/>
                      </a:endParaRPr>
                    </a:p>
                  </a:txBody>
                  <a:tcPr marL="7144" marR="7144" marT="7144" marB="7144" anchor="ctr"/>
                </a:tc>
                <a:extLst>
                  <a:ext uri="{0D108BD9-81ED-4DB2-BD59-A6C34878D82A}">
                    <a16:rowId xmlns:a16="http://schemas.microsoft.com/office/drawing/2014/main" val="700063512"/>
                  </a:ext>
                </a:extLst>
              </a:tr>
            </a:tbl>
          </a:graphicData>
        </a:graphic>
      </p:graphicFrame>
    </p:spTree>
    <p:extLst>
      <p:ext uri="{BB962C8B-B14F-4D97-AF65-F5344CB8AC3E}">
        <p14:creationId xmlns:p14="http://schemas.microsoft.com/office/powerpoint/2010/main" val="33514292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07F54-EE65-40B4-B8D6-332045FFAD33}"/>
              </a:ext>
            </a:extLst>
          </p:cNvPr>
          <p:cNvSpPr>
            <a:spLocks noGrp="1"/>
          </p:cNvSpPr>
          <p:nvPr>
            <p:ph type="title"/>
          </p:nvPr>
        </p:nvSpPr>
        <p:spPr>
          <a:xfrm>
            <a:off x="457200" y="274638"/>
            <a:ext cx="8229600" cy="778307"/>
          </a:xfrm>
        </p:spPr>
        <p:txBody>
          <a:bodyPr>
            <a:normAutofit/>
          </a:bodyPr>
          <a:lstStyle/>
          <a:p>
            <a:r>
              <a:rPr lang="en-US" sz="4000" dirty="0"/>
              <a:t>Next step</a:t>
            </a:r>
            <a:endParaRPr lang="en-GB" sz="4000" dirty="0">
              <a:solidFill>
                <a:srgbClr val="0070C0"/>
              </a:solidFill>
            </a:endParaRPr>
          </a:p>
        </p:txBody>
      </p:sp>
      <p:sp>
        <p:nvSpPr>
          <p:cNvPr id="3" name="Content Placeholder 2">
            <a:extLst>
              <a:ext uri="{FF2B5EF4-FFF2-40B4-BE49-F238E27FC236}">
                <a16:creationId xmlns:a16="http://schemas.microsoft.com/office/drawing/2014/main" id="{75F049B0-FF71-4683-A9F2-BF6B250FFA4F}"/>
              </a:ext>
            </a:extLst>
          </p:cNvPr>
          <p:cNvSpPr>
            <a:spLocks noGrp="1"/>
          </p:cNvSpPr>
          <p:nvPr>
            <p:ph idx="1"/>
          </p:nvPr>
        </p:nvSpPr>
        <p:spPr>
          <a:xfrm>
            <a:off x="248920" y="1301403"/>
            <a:ext cx="8646160" cy="4255193"/>
          </a:xfrm>
        </p:spPr>
        <p:txBody>
          <a:bodyPr>
            <a:normAutofit/>
          </a:bodyPr>
          <a:lstStyle/>
          <a:p>
            <a:r>
              <a:rPr lang="en-GB" sz="2800" dirty="0">
                <a:latin typeface="Times New Roman" panose="02020603050405020304" pitchFamily="18" charset="0"/>
                <a:cs typeface="Times New Roman" panose="02020603050405020304" pitchFamily="18" charset="0"/>
              </a:rPr>
              <a:t>The next step is to </a:t>
            </a:r>
            <a:r>
              <a:rPr lang="en-GB" sz="2800" u="sng" dirty="0">
                <a:latin typeface="Times New Roman" panose="02020603050405020304" pitchFamily="18" charset="0"/>
                <a:cs typeface="Times New Roman" panose="02020603050405020304" pitchFamily="18" charset="0"/>
              </a:rPr>
              <a:t>multiply each of your scores by the values for your relative importance. </a:t>
            </a:r>
            <a:r>
              <a:rPr lang="en-GB" sz="2800" dirty="0">
                <a:latin typeface="Times New Roman" panose="02020603050405020304" pitchFamily="18" charset="0"/>
                <a:cs typeface="Times New Roman" panose="02020603050405020304" pitchFamily="18" charset="0"/>
              </a:rPr>
              <a:t>This will give them the correct overall weight in your decision.</a:t>
            </a:r>
          </a:p>
          <a:p>
            <a:endParaRPr lang="en-GB" sz="2800" dirty="0">
              <a:latin typeface="Times New Roman" panose="02020603050405020304" pitchFamily="18" charset="0"/>
              <a:cs typeface="Times New Roman" panose="02020603050405020304" pitchFamily="18" charset="0"/>
            </a:endParaRPr>
          </a:p>
          <a:p>
            <a:r>
              <a:rPr lang="en-GB" sz="2800" dirty="0">
                <a:latin typeface="Times New Roman" panose="02020603050405020304" pitchFamily="18" charset="0"/>
                <a:cs typeface="Times New Roman" panose="02020603050405020304" pitchFamily="18" charset="0"/>
              </a:rPr>
              <a:t>Finally </a:t>
            </a:r>
            <a:r>
              <a:rPr lang="en-GB" sz="2800" u="sng" dirty="0">
                <a:latin typeface="Times New Roman" panose="02020603050405020304" pitchFamily="18" charset="0"/>
                <a:cs typeface="Times New Roman" panose="02020603050405020304" pitchFamily="18" charset="0"/>
              </a:rPr>
              <a:t>add up these weighted scores for your options</a:t>
            </a:r>
            <a:r>
              <a:rPr lang="en-GB" sz="2800" dirty="0">
                <a:latin typeface="Times New Roman" panose="02020603050405020304" pitchFamily="18" charset="0"/>
                <a:cs typeface="Times New Roman" panose="02020603050405020304" pitchFamily="18" charset="0"/>
              </a:rPr>
              <a:t>. The option that scores the highest wins!</a:t>
            </a:r>
            <a:br>
              <a:rPr lang="en-GB" sz="2800" dirty="0">
                <a:latin typeface="Times New Roman" panose="02020603050405020304" pitchFamily="18" charset="0"/>
                <a:cs typeface="Times New Roman" panose="02020603050405020304" pitchFamily="18" charset="0"/>
              </a:rPr>
            </a:br>
            <a:endParaRPr lang="en-GB"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120076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2D9C3-FF2B-4E4E-ABC8-C5E50C83DE90}"/>
              </a:ext>
            </a:extLst>
          </p:cNvPr>
          <p:cNvSpPr>
            <a:spLocks noGrp="1"/>
          </p:cNvSpPr>
          <p:nvPr>
            <p:ph type="title"/>
          </p:nvPr>
        </p:nvSpPr>
        <p:spPr>
          <a:xfrm>
            <a:off x="457200" y="206259"/>
            <a:ext cx="8229600" cy="857250"/>
          </a:xfrm>
        </p:spPr>
        <p:txBody>
          <a:bodyPr/>
          <a:lstStyle/>
          <a:p>
            <a:r>
              <a:rPr lang="en-GB" b="1" dirty="0"/>
              <a:t>Example</a:t>
            </a:r>
            <a:endParaRPr lang="en-GB" dirty="0"/>
          </a:p>
        </p:txBody>
      </p:sp>
      <p:graphicFrame>
        <p:nvGraphicFramePr>
          <p:cNvPr id="5" name="Content Placeholder 4">
            <a:extLst>
              <a:ext uri="{FF2B5EF4-FFF2-40B4-BE49-F238E27FC236}">
                <a16:creationId xmlns:a16="http://schemas.microsoft.com/office/drawing/2014/main" id="{8B29B0F1-8CA4-4AF8-AEDD-82A3936D4E02}"/>
              </a:ext>
            </a:extLst>
          </p:cNvPr>
          <p:cNvGraphicFramePr>
            <a:graphicFrameLocks noGrp="1"/>
          </p:cNvGraphicFramePr>
          <p:nvPr>
            <p:ph idx="1"/>
            <p:extLst>
              <p:ext uri="{D42A27DB-BD31-4B8C-83A1-F6EECF244321}">
                <p14:modId xmlns:p14="http://schemas.microsoft.com/office/powerpoint/2010/main" val="3097828210"/>
              </p:ext>
            </p:extLst>
          </p:nvPr>
        </p:nvGraphicFramePr>
        <p:xfrm>
          <a:off x="266701" y="1690254"/>
          <a:ext cx="8610598" cy="3477492"/>
        </p:xfrm>
        <a:graphic>
          <a:graphicData uri="http://schemas.openxmlformats.org/drawingml/2006/table">
            <a:tbl>
              <a:tblPr>
                <a:tableStyleId>{3C2FFA5D-87B4-456A-9821-1D502468CF0F}</a:tableStyleId>
              </a:tblPr>
              <a:tblGrid>
                <a:gridCol w="1549908">
                  <a:extLst>
                    <a:ext uri="{9D8B030D-6E8A-4147-A177-3AD203B41FA5}">
                      <a16:colId xmlns:a16="http://schemas.microsoft.com/office/drawing/2014/main" val="578628512"/>
                    </a:ext>
                  </a:extLst>
                </a:gridCol>
                <a:gridCol w="1033272">
                  <a:extLst>
                    <a:ext uri="{9D8B030D-6E8A-4147-A177-3AD203B41FA5}">
                      <a16:colId xmlns:a16="http://schemas.microsoft.com/office/drawing/2014/main" val="3653184694"/>
                    </a:ext>
                  </a:extLst>
                </a:gridCol>
                <a:gridCol w="1033272">
                  <a:extLst>
                    <a:ext uri="{9D8B030D-6E8A-4147-A177-3AD203B41FA5}">
                      <a16:colId xmlns:a16="http://schemas.microsoft.com/office/drawing/2014/main" val="429881163"/>
                    </a:ext>
                  </a:extLst>
                </a:gridCol>
                <a:gridCol w="1033272">
                  <a:extLst>
                    <a:ext uri="{9D8B030D-6E8A-4147-A177-3AD203B41FA5}">
                      <a16:colId xmlns:a16="http://schemas.microsoft.com/office/drawing/2014/main" val="4205240019"/>
                    </a:ext>
                  </a:extLst>
                </a:gridCol>
                <a:gridCol w="1033272">
                  <a:extLst>
                    <a:ext uri="{9D8B030D-6E8A-4147-A177-3AD203B41FA5}">
                      <a16:colId xmlns:a16="http://schemas.microsoft.com/office/drawing/2014/main" val="2395656862"/>
                    </a:ext>
                  </a:extLst>
                </a:gridCol>
                <a:gridCol w="947165">
                  <a:extLst>
                    <a:ext uri="{9D8B030D-6E8A-4147-A177-3AD203B41FA5}">
                      <a16:colId xmlns:a16="http://schemas.microsoft.com/office/drawing/2014/main" val="1738071687"/>
                    </a:ext>
                  </a:extLst>
                </a:gridCol>
                <a:gridCol w="947165">
                  <a:extLst>
                    <a:ext uri="{9D8B030D-6E8A-4147-A177-3AD203B41FA5}">
                      <a16:colId xmlns:a16="http://schemas.microsoft.com/office/drawing/2014/main" val="3082468713"/>
                    </a:ext>
                  </a:extLst>
                </a:gridCol>
                <a:gridCol w="1033272">
                  <a:extLst>
                    <a:ext uri="{9D8B030D-6E8A-4147-A177-3AD203B41FA5}">
                      <a16:colId xmlns:a16="http://schemas.microsoft.com/office/drawing/2014/main" val="2877376516"/>
                    </a:ext>
                  </a:extLst>
                </a:gridCol>
              </a:tblGrid>
              <a:tr h="499467">
                <a:tc>
                  <a:txBody>
                    <a:bodyPr/>
                    <a:lstStyle/>
                    <a:p>
                      <a:pPr algn="just">
                        <a:spcAft>
                          <a:spcPts val="0"/>
                        </a:spcAft>
                      </a:pPr>
                      <a:r>
                        <a:rPr lang="en-GB" sz="2400" b="1" dirty="0">
                          <a:effectLst/>
                        </a:rPr>
                        <a:t>Factors:</a:t>
                      </a:r>
                      <a:endParaRPr lang="en-GB" sz="2400" b="1"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100" dirty="0">
                          <a:effectLst/>
                        </a:rPr>
                        <a:t>Cost</a:t>
                      </a:r>
                      <a:endParaRPr lang="en-GB" sz="21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100" dirty="0">
                          <a:effectLst/>
                        </a:rPr>
                        <a:t>Board</a:t>
                      </a:r>
                      <a:endParaRPr lang="en-GB" sz="21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100" dirty="0">
                          <a:effectLst/>
                        </a:rPr>
                        <a:t>Storage</a:t>
                      </a:r>
                      <a:endParaRPr lang="en-GB" sz="21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100" dirty="0">
                          <a:effectLst/>
                        </a:rPr>
                        <a:t>Comfort</a:t>
                      </a:r>
                      <a:endParaRPr lang="en-GB" sz="21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100" dirty="0">
                          <a:effectLst/>
                        </a:rPr>
                        <a:t>Fun</a:t>
                      </a:r>
                      <a:endParaRPr lang="en-GB" sz="21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100" dirty="0">
                          <a:effectLst/>
                        </a:rPr>
                        <a:t>Look</a:t>
                      </a:r>
                      <a:endParaRPr lang="en-GB" sz="2100"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400">
                          <a:effectLst/>
                        </a:rPr>
                        <a:t>Total</a:t>
                      </a: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extLst>
                  <a:ext uri="{0D108BD9-81ED-4DB2-BD59-A6C34878D82A}">
                    <a16:rowId xmlns:a16="http://schemas.microsoft.com/office/drawing/2014/main" val="1242297498"/>
                  </a:ext>
                </a:extLst>
              </a:tr>
              <a:tr h="499467">
                <a:tc>
                  <a:txBody>
                    <a:bodyPr/>
                    <a:lstStyle/>
                    <a:p>
                      <a:pPr algn="just">
                        <a:spcAft>
                          <a:spcPts val="0"/>
                        </a:spcAft>
                      </a:pPr>
                      <a:r>
                        <a:rPr lang="en-GB" sz="2400" b="1" dirty="0">
                          <a:effectLst/>
                        </a:rPr>
                        <a:t>Weights:</a:t>
                      </a:r>
                      <a:endParaRPr lang="en-GB" sz="2400" b="1"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400" b="1" dirty="0">
                          <a:effectLst/>
                        </a:rPr>
                        <a:t> 4</a:t>
                      </a:r>
                      <a:endParaRPr lang="en-GB" sz="2400" b="1"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400" b="1" dirty="0">
                          <a:effectLst/>
                        </a:rPr>
                        <a:t>5 </a:t>
                      </a:r>
                      <a:endParaRPr lang="en-GB" sz="2400" b="1"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400" b="1" dirty="0">
                          <a:effectLst/>
                        </a:rPr>
                        <a:t>1 </a:t>
                      </a:r>
                      <a:endParaRPr lang="en-GB" sz="2400" b="1"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400" b="1" dirty="0">
                          <a:effectLst/>
                        </a:rPr>
                        <a:t>2 </a:t>
                      </a:r>
                      <a:endParaRPr lang="en-GB" sz="2400" b="1"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400" b="1" dirty="0">
                          <a:effectLst/>
                        </a:rPr>
                        <a:t>3 </a:t>
                      </a:r>
                      <a:endParaRPr lang="en-GB" sz="2400" b="1"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ctr">
                        <a:spcAft>
                          <a:spcPts val="0"/>
                        </a:spcAft>
                      </a:pPr>
                      <a:r>
                        <a:rPr lang="en-GB" sz="2400" b="1" dirty="0">
                          <a:effectLst/>
                        </a:rPr>
                        <a:t>4 </a:t>
                      </a:r>
                      <a:endParaRPr lang="en-GB" sz="2400" b="1" dirty="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just">
                        <a:spcAft>
                          <a:spcPts val="0"/>
                        </a:spcAft>
                      </a:pPr>
                      <a:r>
                        <a:rPr lang="en-GB" sz="2400" dirty="0">
                          <a:effectLst/>
                        </a:rPr>
                        <a:t> </a:t>
                      </a:r>
                      <a:endParaRPr lang="en-GB" sz="2400" dirty="0">
                        <a:effectLst/>
                        <a:latin typeface="Times New Roman" panose="02020603050405020304" pitchFamily="18" charset="0"/>
                        <a:ea typeface="Times New Roman" panose="02020603050405020304" pitchFamily="18" charset="0"/>
                      </a:endParaRPr>
                    </a:p>
                  </a:txBody>
                  <a:tcPr marL="7144" marR="7144" marT="7144" marB="7144" anchor="ctr"/>
                </a:tc>
                <a:extLst>
                  <a:ext uri="{0D108BD9-81ED-4DB2-BD59-A6C34878D82A}">
                    <a16:rowId xmlns:a16="http://schemas.microsoft.com/office/drawing/2014/main" val="1068557764"/>
                  </a:ext>
                </a:extLst>
              </a:tr>
              <a:tr h="499467">
                <a:tc>
                  <a:txBody>
                    <a:bodyPr/>
                    <a:lstStyle/>
                    <a:p>
                      <a:pPr algn="just">
                        <a:spcAft>
                          <a:spcPts val="0"/>
                        </a:spcAft>
                      </a:pPr>
                      <a:r>
                        <a:rPr lang="en-GB" sz="2400">
                          <a:effectLst/>
                        </a:rPr>
                        <a:t>Sports Car</a:t>
                      </a: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1     </a:t>
                      </a:r>
                      <a:r>
                        <a:rPr lang="en-GB" sz="2400" b="1" dirty="0">
                          <a:solidFill>
                            <a:srgbClr val="FF0000"/>
                          </a:solidFill>
                          <a:effectLst/>
                          <a:latin typeface="Times New Roman" panose="02020603050405020304" pitchFamily="18" charset="0"/>
                          <a:ea typeface="Times New Roman" panose="02020603050405020304" pitchFamily="18" charset="0"/>
                        </a:rPr>
                        <a:t>4</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0    </a:t>
                      </a:r>
                      <a:r>
                        <a:rPr lang="en-GB" sz="2400" b="1" dirty="0">
                          <a:solidFill>
                            <a:srgbClr val="FF0000"/>
                          </a:solidFill>
                          <a:effectLst/>
                          <a:latin typeface="Times New Roman" panose="02020603050405020304" pitchFamily="18" charset="0"/>
                          <a:ea typeface="Times New Roman" panose="02020603050405020304" pitchFamily="18" charset="0"/>
                        </a:rPr>
                        <a:t>0</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0    </a:t>
                      </a:r>
                      <a:r>
                        <a:rPr lang="en-GB" sz="2400" b="1" dirty="0">
                          <a:solidFill>
                            <a:srgbClr val="FF0000"/>
                          </a:solidFill>
                          <a:effectLst/>
                          <a:latin typeface="Times New Roman" panose="02020603050405020304" pitchFamily="18" charset="0"/>
                          <a:ea typeface="Times New Roman" panose="02020603050405020304" pitchFamily="18" charset="0"/>
                        </a:rPr>
                        <a:t>0</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1    </a:t>
                      </a:r>
                      <a:r>
                        <a:rPr lang="en-GB" sz="2400" b="1" dirty="0">
                          <a:solidFill>
                            <a:srgbClr val="FF0000"/>
                          </a:solidFill>
                          <a:effectLst/>
                          <a:latin typeface="Times New Roman" panose="02020603050405020304" pitchFamily="18" charset="0"/>
                          <a:ea typeface="Times New Roman" panose="02020603050405020304" pitchFamily="18" charset="0"/>
                        </a:rPr>
                        <a:t>2</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3    </a:t>
                      </a:r>
                      <a:r>
                        <a:rPr lang="en-GB" sz="2400" b="1" dirty="0">
                          <a:solidFill>
                            <a:srgbClr val="FF0000"/>
                          </a:solidFill>
                          <a:effectLst/>
                          <a:latin typeface="Times New Roman" panose="02020603050405020304" pitchFamily="18" charset="0"/>
                          <a:ea typeface="Times New Roman" panose="02020603050405020304" pitchFamily="18" charset="0"/>
                        </a:rPr>
                        <a:t>9</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3    </a:t>
                      </a:r>
                      <a:r>
                        <a:rPr lang="en-GB" sz="2400" b="1" dirty="0">
                          <a:solidFill>
                            <a:srgbClr val="FF0000"/>
                          </a:solidFill>
                          <a:effectLst/>
                          <a:latin typeface="Times New Roman" panose="02020603050405020304" pitchFamily="18" charset="0"/>
                          <a:ea typeface="Times New Roman" panose="02020603050405020304" pitchFamily="18" charset="0"/>
                        </a:rPr>
                        <a:t>12</a:t>
                      </a:r>
                    </a:p>
                  </a:txBody>
                  <a:tcPr marL="7144" marR="7144" marT="7144" marB="7144" anchor="ctr"/>
                </a:tc>
                <a:tc>
                  <a:txBody>
                    <a:bodyPr/>
                    <a:lstStyle/>
                    <a:p>
                      <a:pPr algn="ctr">
                        <a:spcAft>
                          <a:spcPts val="0"/>
                        </a:spcAft>
                      </a:pPr>
                      <a:r>
                        <a:rPr lang="en-GB" sz="2400" b="1" dirty="0">
                          <a:solidFill>
                            <a:srgbClr val="7030A0"/>
                          </a:solidFill>
                          <a:effectLst/>
                        </a:rPr>
                        <a:t>27 </a:t>
                      </a:r>
                      <a:endParaRPr lang="en-GB" sz="2400" b="1" dirty="0">
                        <a:solidFill>
                          <a:srgbClr val="7030A0"/>
                        </a:solidFill>
                        <a:effectLst/>
                        <a:latin typeface="Times New Roman" panose="02020603050405020304" pitchFamily="18" charset="0"/>
                        <a:ea typeface="Times New Roman" panose="02020603050405020304" pitchFamily="18" charset="0"/>
                      </a:endParaRPr>
                    </a:p>
                  </a:txBody>
                  <a:tcPr marL="7144" marR="7144" marT="7144" marB="7144" anchor="ctr"/>
                </a:tc>
                <a:extLst>
                  <a:ext uri="{0D108BD9-81ED-4DB2-BD59-A6C34878D82A}">
                    <a16:rowId xmlns:a16="http://schemas.microsoft.com/office/drawing/2014/main" val="508172142"/>
                  </a:ext>
                </a:extLst>
              </a:tr>
              <a:tr h="980157">
                <a:tc>
                  <a:txBody>
                    <a:bodyPr/>
                    <a:lstStyle/>
                    <a:p>
                      <a:pPr algn="just">
                        <a:spcAft>
                          <a:spcPts val="0"/>
                        </a:spcAft>
                      </a:pPr>
                      <a:r>
                        <a:rPr lang="en-GB" sz="2400">
                          <a:effectLst/>
                        </a:rPr>
                        <a:t>4Wheel Drive</a:t>
                      </a: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0      </a:t>
                      </a:r>
                      <a:r>
                        <a:rPr lang="en-GB" sz="2400" b="1" dirty="0">
                          <a:solidFill>
                            <a:srgbClr val="FF0000"/>
                          </a:solidFill>
                          <a:effectLst/>
                          <a:latin typeface="Times New Roman" panose="02020603050405020304" pitchFamily="18" charset="0"/>
                          <a:ea typeface="Times New Roman" panose="02020603050405020304" pitchFamily="18" charset="0"/>
                        </a:rPr>
                        <a:t>0</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3    </a:t>
                      </a:r>
                      <a:r>
                        <a:rPr lang="en-GB" sz="2400" b="1" dirty="0">
                          <a:solidFill>
                            <a:srgbClr val="FF0000"/>
                          </a:solidFill>
                          <a:effectLst/>
                          <a:latin typeface="Times New Roman" panose="02020603050405020304" pitchFamily="18" charset="0"/>
                          <a:ea typeface="Times New Roman" panose="02020603050405020304" pitchFamily="18" charset="0"/>
                        </a:rPr>
                        <a:t>15</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2    </a:t>
                      </a:r>
                      <a:r>
                        <a:rPr lang="en-GB" sz="2400" b="1" dirty="0">
                          <a:solidFill>
                            <a:srgbClr val="FF0000"/>
                          </a:solidFill>
                          <a:effectLst/>
                          <a:latin typeface="Times New Roman" panose="02020603050405020304" pitchFamily="18" charset="0"/>
                          <a:ea typeface="Times New Roman" panose="02020603050405020304" pitchFamily="18" charset="0"/>
                        </a:rPr>
                        <a:t>2</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2    </a:t>
                      </a:r>
                      <a:r>
                        <a:rPr lang="en-GB" sz="2400" b="1" dirty="0">
                          <a:solidFill>
                            <a:srgbClr val="FF0000"/>
                          </a:solidFill>
                          <a:effectLst/>
                          <a:latin typeface="Times New Roman" panose="02020603050405020304" pitchFamily="18" charset="0"/>
                          <a:ea typeface="Times New Roman" panose="02020603050405020304" pitchFamily="18" charset="0"/>
                        </a:rPr>
                        <a:t>4</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1    </a:t>
                      </a:r>
                      <a:r>
                        <a:rPr lang="en-GB" sz="2400" b="1" dirty="0">
                          <a:solidFill>
                            <a:srgbClr val="FF0000"/>
                          </a:solidFill>
                          <a:effectLst/>
                          <a:latin typeface="Times New Roman" panose="02020603050405020304" pitchFamily="18" charset="0"/>
                          <a:ea typeface="Times New Roman" panose="02020603050405020304" pitchFamily="18" charset="0"/>
                        </a:rPr>
                        <a:t>3</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1    </a:t>
                      </a:r>
                      <a:r>
                        <a:rPr lang="en-GB" sz="2400" b="1" dirty="0">
                          <a:solidFill>
                            <a:srgbClr val="FF0000"/>
                          </a:solidFill>
                          <a:effectLst/>
                          <a:latin typeface="Times New Roman" panose="02020603050405020304" pitchFamily="18" charset="0"/>
                          <a:ea typeface="Times New Roman" panose="02020603050405020304" pitchFamily="18" charset="0"/>
                        </a:rPr>
                        <a:t>4</a:t>
                      </a:r>
                    </a:p>
                  </a:txBody>
                  <a:tcPr marL="7144" marR="7144" marT="7144" marB="7144" anchor="ctr"/>
                </a:tc>
                <a:tc>
                  <a:txBody>
                    <a:bodyPr/>
                    <a:lstStyle/>
                    <a:p>
                      <a:pPr algn="ctr">
                        <a:spcAft>
                          <a:spcPts val="0"/>
                        </a:spcAft>
                      </a:pPr>
                      <a:r>
                        <a:rPr lang="en-GB" sz="2400" b="1" dirty="0">
                          <a:solidFill>
                            <a:srgbClr val="7030A0"/>
                          </a:solidFill>
                          <a:effectLst/>
                        </a:rPr>
                        <a:t>28</a:t>
                      </a:r>
                      <a:endParaRPr lang="en-GB" sz="2400" b="1" dirty="0">
                        <a:solidFill>
                          <a:srgbClr val="7030A0"/>
                        </a:solidFill>
                        <a:effectLst/>
                        <a:latin typeface="Times New Roman" panose="02020603050405020304" pitchFamily="18" charset="0"/>
                        <a:ea typeface="Times New Roman" panose="02020603050405020304" pitchFamily="18" charset="0"/>
                      </a:endParaRPr>
                    </a:p>
                  </a:txBody>
                  <a:tcPr marL="7144" marR="7144" marT="7144" marB="7144" anchor="ctr"/>
                </a:tc>
                <a:extLst>
                  <a:ext uri="{0D108BD9-81ED-4DB2-BD59-A6C34878D82A}">
                    <a16:rowId xmlns:a16="http://schemas.microsoft.com/office/drawing/2014/main" val="3341858192"/>
                  </a:ext>
                </a:extLst>
              </a:tr>
              <a:tr h="499467">
                <a:tc>
                  <a:txBody>
                    <a:bodyPr/>
                    <a:lstStyle/>
                    <a:p>
                      <a:pPr algn="just">
                        <a:spcAft>
                          <a:spcPts val="0"/>
                        </a:spcAft>
                      </a:pPr>
                      <a:r>
                        <a:rPr lang="en-GB" sz="2400">
                          <a:effectLst/>
                        </a:rPr>
                        <a:t>Family Car</a:t>
                      </a: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2      </a:t>
                      </a:r>
                      <a:r>
                        <a:rPr lang="en-GB" sz="2400" b="1" dirty="0">
                          <a:solidFill>
                            <a:srgbClr val="FF0000"/>
                          </a:solidFill>
                          <a:effectLst/>
                          <a:latin typeface="Times New Roman" panose="02020603050405020304" pitchFamily="18" charset="0"/>
                          <a:ea typeface="Times New Roman" panose="02020603050405020304" pitchFamily="18" charset="0"/>
                        </a:rPr>
                        <a:t>8</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2    </a:t>
                      </a:r>
                      <a:r>
                        <a:rPr lang="en-GB" sz="2400" b="1" dirty="0">
                          <a:solidFill>
                            <a:srgbClr val="FF0000"/>
                          </a:solidFill>
                          <a:effectLst/>
                          <a:latin typeface="Times New Roman" panose="02020603050405020304" pitchFamily="18" charset="0"/>
                          <a:ea typeface="Times New Roman" panose="02020603050405020304" pitchFamily="18" charset="0"/>
                        </a:rPr>
                        <a:t>10</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1    </a:t>
                      </a:r>
                      <a:r>
                        <a:rPr lang="en-GB" sz="2400" b="1" dirty="0">
                          <a:solidFill>
                            <a:srgbClr val="FF0000"/>
                          </a:solidFill>
                          <a:effectLst/>
                          <a:latin typeface="Times New Roman" panose="02020603050405020304" pitchFamily="18" charset="0"/>
                          <a:ea typeface="Times New Roman" panose="02020603050405020304" pitchFamily="18" charset="0"/>
                        </a:rPr>
                        <a:t>1</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3    </a:t>
                      </a:r>
                      <a:r>
                        <a:rPr lang="en-GB" sz="2400" b="1" dirty="0">
                          <a:solidFill>
                            <a:srgbClr val="FF0000"/>
                          </a:solidFill>
                          <a:effectLst/>
                          <a:latin typeface="Times New Roman" panose="02020603050405020304" pitchFamily="18" charset="0"/>
                          <a:ea typeface="Times New Roman" panose="02020603050405020304" pitchFamily="18" charset="0"/>
                        </a:rPr>
                        <a:t>6</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0    </a:t>
                      </a:r>
                      <a:r>
                        <a:rPr lang="en-GB" sz="2400" b="1" dirty="0">
                          <a:solidFill>
                            <a:srgbClr val="FF0000"/>
                          </a:solidFill>
                          <a:effectLst/>
                          <a:latin typeface="Times New Roman" panose="02020603050405020304" pitchFamily="18" charset="0"/>
                          <a:ea typeface="Times New Roman" panose="02020603050405020304" pitchFamily="18" charset="0"/>
                        </a:rPr>
                        <a:t>0</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0    </a:t>
                      </a:r>
                      <a:r>
                        <a:rPr lang="en-GB" sz="2400" b="1" dirty="0">
                          <a:solidFill>
                            <a:srgbClr val="FF0000"/>
                          </a:solidFill>
                          <a:effectLst/>
                          <a:latin typeface="Times New Roman" panose="02020603050405020304" pitchFamily="18" charset="0"/>
                          <a:ea typeface="Times New Roman" panose="02020603050405020304" pitchFamily="18" charset="0"/>
                        </a:rPr>
                        <a:t>0</a:t>
                      </a:r>
                    </a:p>
                  </a:txBody>
                  <a:tcPr marL="7144" marR="7144" marT="7144" marB="7144" anchor="ctr"/>
                </a:tc>
                <a:tc>
                  <a:txBody>
                    <a:bodyPr/>
                    <a:lstStyle/>
                    <a:p>
                      <a:pPr algn="ctr">
                        <a:spcAft>
                          <a:spcPts val="0"/>
                        </a:spcAft>
                      </a:pPr>
                      <a:r>
                        <a:rPr lang="en-GB" sz="2400" b="1" dirty="0">
                          <a:solidFill>
                            <a:srgbClr val="7030A0"/>
                          </a:solidFill>
                          <a:effectLst/>
                        </a:rPr>
                        <a:t>25</a:t>
                      </a:r>
                      <a:endParaRPr lang="en-GB" sz="2400" b="1" dirty="0">
                        <a:solidFill>
                          <a:srgbClr val="7030A0"/>
                        </a:solidFill>
                        <a:effectLst/>
                        <a:latin typeface="Times New Roman" panose="02020603050405020304" pitchFamily="18" charset="0"/>
                        <a:ea typeface="Times New Roman" panose="02020603050405020304" pitchFamily="18" charset="0"/>
                      </a:endParaRPr>
                    </a:p>
                  </a:txBody>
                  <a:tcPr marL="7144" marR="7144" marT="7144" marB="7144" anchor="ctr"/>
                </a:tc>
                <a:extLst>
                  <a:ext uri="{0D108BD9-81ED-4DB2-BD59-A6C34878D82A}">
                    <a16:rowId xmlns:a16="http://schemas.microsoft.com/office/drawing/2014/main" val="2578316325"/>
                  </a:ext>
                </a:extLst>
              </a:tr>
              <a:tr h="499467">
                <a:tc>
                  <a:txBody>
                    <a:bodyPr/>
                    <a:lstStyle/>
                    <a:p>
                      <a:pPr algn="just">
                        <a:spcAft>
                          <a:spcPts val="0"/>
                        </a:spcAft>
                      </a:pPr>
                      <a:r>
                        <a:rPr lang="en-GB" sz="2400">
                          <a:effectLst/>
                        </a:rPr>
                        <a:t>Estate Car</a:t>
                      </a:r>
                      <a:endParaRPr lang="en-GB" sz="2400">
                        <a:effectLst/>
                        <a:latin typeface="Times New Roman" panose="02020603050405020304" pitchFamily="18" charset="0"/>
                        <a:ea typeface="Times New Roman" panose="02020603050405020304" pitchFamily="18" charset="0"/>
                      </a:endParaRP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2      </a:t>
                      </a:r>
                      <a:r>
                        <a:rPr lang="en-GB" sz="2400" b="1" dirty="0">
                          <a:solidFill>
                            <a:srgbClr val="FF0000"/>
                          </a:solidFill>
                          <a:effectLst/>
                          <a:latin typeface="Times New Roman" panose="02020603050405020304" pitchFamily="18" charset="0"/>
                          <a:ea typeface="Times New Roman" panose="02020603050405020304" pitchFamily="18" charset="0"/>
                        </a:rPr>
                        <a:t>8</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3    </a:t>
                      </a:r>
                      <a:r>
                        <a:rPr lang="en-GB" sz="2400" b="1" dirty="0">
                          <a:solidFill>
                            <a:srgbClr val="FF0000"/>
                          </a:solidFill>
                          <a:effectLst/>
                          <a:latin typeface="Times New Roman" panose="02020603050405020304" pitchFamily="18" charset="0"/>
                          <a:ea typeface="Times New Roman" panose="02020603050405020304" pitchFamily="18" charset="0"/>
                        </a:rPr>
                        <a:t>15</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3    </a:t>
                      </a:r>
                      <a:r>
                        <a:rPr lang="en-GB" sz="2400" b="1" dirty="0">
                          <a:solidFill>
                            <a:srgbClr val="FF0000"/>
                          </a:solidFill>
                          <a:effectLst/>
                          <a:latin typeface="Times New Roman" panose="02020603050405020304" pitchFamily="18" charset="0"/>
                          <a:ea typeface="Times New Roman" panose="02020603050405020304" pitchFamily="18" charset="0"/>
                        </a:rPr>
                        <a:t>3</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3    </a:t>
                      </a:r>
                      <a:r>
                        <a:rPr lang="en-GB" sz="2400" b="1" dirty="0">
                          <a:solidFill>
                            <a:srgbClr val="FF0000"/>
                          </a:solidFill>
                          <a:effectLst/>
                          <a:latin typeface="Times New Roman" panose="02020603050405020304" pitchFamily="18" charset="0"/>
                          <a:ea typeface="Times New Roman" panose="02020603050405020304" pitchFamily="18" charset="0"/>
                        </a:rPr>
                        <a:t>6</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0    </a:t>
                      </a:r>
                      <a:r>
                        <a:rPr lang="en-GB" sz="2400" b="1" dirty="0">
                          <a:solidFill>
                            <a:srgbClr val="FF0000"/>
                          </a:solidFill>
                          <a:effectLst/>
                          <a:latin typeface="Times New Roman" panose="02020603050405020304" pitchFamily="18" charset="0"/>
                          <a:ea typeface="Times New Roman" panose="02020603050405020304" pitchFamily="18" charset="0"/>
                        </a:rPr>
                        <a:t>0</a:t>
                      </a:r>
                    </a:p>
                  </a:txBody>
                  <a:tcPr marL="7144" marR="7144" marT="7144" marB="7144" anchor="ctr"/>
                </a:tc>
                <a:tc>
                  <a:txBody>
                    <a:bodyPr/>
                    <a:lstStyle/>
                    <a:p>
                      <a:pPr algn="l">
                        <a:spcAft>
                          <a:spcPts val="0"/>
                        </a:spcAft>
                      </a:pPr>
                      <a:r>
                        <a:rPr lang="en-GB" sz="2400" dirty="0">
                          <a:effectLst/>
                          <a:latin typeface="Times New Roman" panose="02020603050405020304" pitchFamily="18" charset="0"/>
                          <a:ea typeface="Times New Roman" panose="02020603050405020304" pitchFamily="18" charset="0"/>
                        </a:rPr>
                        <a:t>1    </a:t>
                      </a:r>
                      <a:r>
                        <a:rPr lang="en-GB" sz="2400" b="1" dirty="0">
                          <a:solidFill>
                            <a:srgbClr val="FF0000"/>
                          </a:solidFill>
                          <a:effectLst/>
                          <a:latin typeface="Times New Roman" panose="02020603050405020304" pitchFamily="18" charset="0"/>
                          <a:ea typeface="Times New Roman" panose="02020603050405020304" pitchFamily="18" charset="0"/>
                        </a:rPr>
                        <a:t>4</a:t>
                      </a:r>
                    </a:p>
                  </a:txBody>
                  <a:tcPr marL="7144" marR="7144" marT="7144" marB="7144" anchor="ctr"/>
                </a:tc>
                <a:tc>
                  <a:txBody>
                    <a:bodyPr/>
                    <a:lstStyle/>
                    <a:p>
                      <a:pPr algn="ctr">
                        <a:spcAft>
                          <a:spcPts val="0"/>
                        </a:spcAft>
                      </a:pPr>
                      <a:r>
                        <a:rPr lang="en-GB" sz="2400" b="1" dirty="0">
                          <a:solidFill>
                            <a:srgbClr val="7030A0"/>
                          </a:solidFill>
                          <a:effectLst/>
                        </a:rPr>
                        <a:t>36</a:t>
                      </a:r>
                      <a:endParaRPr lang="en-GB" sz="2400" b="1" dirty="0">
                        <a:solidFill>
                          <a:srgbClr val="7030A0"/>
                        </a:solidFill>
                        <a:effectLst/>
                        <a:latin typeface="Times New Roman" panose="02020603050405020304" pitchFamily="18" charset="0"/>
                        <a:ea typeface="Times New Roman" panose="02020603050405020304" pitchFamily="18" charset="0"/>
                      </a:endParaRPr>
                    </a:p>
                  </a:txBody>
                  <a:tcPr marL="7144" marR="7144" marT="7144" marB="7144" anchor="ctr"/>
                </a:tc>
                <a:extLst>
                  <a:ext uri="{0D108BD9-81ED-4DB2-BD59-A6C34878D82A}">
                    <a16:rowId xmlns:a16="http://schemas.microsoft.com/office/drawing/2014/main" val="700063512"/>
                  </a:ext>
                </a:extLst>
              </a:tr>
            </a:tbl>
          </a:graphicData>
        </a:graphic>
      </p:graphicFrame>
    </p:spTree>
    <p:extLst>
      <p:ext uri="{BB962C8B-B14F-4D97-AF65-F5344CB8AC3E}">
        <p14:creationId xmlns:p14="http://schemas.microsoft.com/office/powerpoint/2010/main" val="20111643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8282DF-56E8-F1A9-9741-2BDB06017C4A}"/>
              </a:ext>
            </a:extLst>
          </p:cNvPr>
          <p:cNvSpPr>
            <a:spLocks noGrp="1"/>
          </p:cNvSpPr>
          <p:nvPr>
            <p:ph type="title"/>
          </p:nvPr>
        </p:nvSpPr>
        <p:spPr>
          <a:xfrm>
            <a:off x="0" y="274638"/>
            <a:ext cx="9144000" cy="1143000"/>
          </a:xfrm>
        </p:spPr>
        <p:txBody>
          <a:bodyPr>
            <a:normAutofit fontScale="90000"/>
          </a:bodyPr>
          <a:lstStyle/>
          <a:p>
            <a:pPr lvl="0" eaLnBrk="0" fontAlgn="base" hangingPunct="0">
              <a:spcAft>
                <a:spcPct val="0"/>
              </a:spcAft>
            </a:pPr>
            <a:br>
              <a:rPr lang="en-GB" altLang="en-US" sz="2700" b="1" u="sng" dirty="0">
                <a:latin typeface="Arial" panose="020B0604020202020204" pitchFamily="34" charset="0"/>
                <a:ea typeface="Calibri" panose="020F0502020204030204" pitchFamily="34" charset="0"/>
                <a:cs typeface="Arial" panose="020B0604020202020204" pitchFamily="34" charset="0"/>
              </a:rPr>
            </a:br>
            <a:r>
              <a:rPr lang="en-GB" altLang="en-US" sz="2700" b="1" u="sng" dirty="0">
                <a:latin typeface="Arial" panose="020B0604020202020204" pitchFamily="34" charset="0"/>
                <a:ea typeface="Calibri" panose="020F0502020204030204" pitchFamily="34" charset="0"/>
                <a:cs typeface="Arial" panose="020B0604020202020204" pitchFamily="34" charset="0"/>
              </a:rPr>
              <a:t>Risk Analysis Template</a:t>
            </a:r>
            <a:br>
              <a:rPr lang="en-GB" altLang="en-US" sz="2200" dirty="0">
                <a:latin typeface="Arial" panose="020B0604020202020204" pitchFamily="34" charset="0"/>
                <a:cs typeface="Arial" panose="020B0604020202020204" pitchFamily="34" charset="0"/>
              </a:rPr>
            </a:br>
            <a:r>
              <a:rPr lang="en-GB" altLang="en-US" sz="2000" b="1" dirty="0">
                <a:latin typeface="Arial" panose="020B0604020202020204" pitchFamily="34" charset="0"/>
                <a:ea typeface="Calibri" panose="020F0502020204030204" pitchFamily="34" charset="0"/>
                <a:cs typeface="Arial" panose="020B0604020202020204" pitchFamily="34" charset="0"/>
              </a:rPr>
              <a:t>Note: add as many rows as you need to provide an effective Risk Analysis</a:t>
            </a:r>
            <a:br>
              <a:rPr lang="en-GB" altLang="en-US" sz="2000" dirty="0">
                <a:latin typeface="Arial" panose="020B0604020202020204" pitchFamily="34" charset="0"/>
              </a:rPr>
            </a:br>
            <a:endParaRPr lang="en-GB" sz="2000" dirty="0"/>
          </a:p>
        </p:txBody>
      </p:sp>
      <p:graphicFrame>
        <p:nvGraphicFramePr>
          <p:cNvPr id="4" name="Content Placeholder 3">
            <a:extLst>
              <a:ext uri="{FF2B5EF4-FFF2-40B4-BE49-F238E27FC236}">
                <a16:creationId xmlns:a16="http://schemas.microsoft.com/office/drawing/2014/main" id="{26A56F8F-1E64-A70A-17A2-3EFCE3EA99EB}"/>
              </a:ext>
            </a:extLst>
          </p:cNvPr>
          <p:cNvGraphicFramePr>
            <a:graphicFrameLocks noGrp="1"/>
          </p:cNvGraphicFramePr>
          <p:nvPr>
            <p:ph idx="1"/>
            <p:extLst>
              <p:ext uri="{D42A27DB-BD31-4B8C-83A1-F6EECF244321}">
                <p14:modId xmlns:p14="http://schemas.microsoft.com/office/powerpoint/2010/main" val="3557327888"/>
              </p:ext>
            </p:extLst>
          </p:nvPr>
        </p:nvGraphicFramePr>
        <p:xfrm>
          <a:off x="447262" y="1648342"/>
          <a:ext cx="8239540" cy="3977205"/>
        </p:xfrm>
        <a:graphic>
          <a:graphicData uri="http://schemas.openxmlformats.org/drawingml/2006/table">
            <a:tbl>
              <a:tblPr>
                <a:tableStyleId>{5C22544A-7EE6-4342-B048-85BDC9FD1C3A}</a:tableStyleId>
              </a:tblPr>
              <a:tblGrid>
                <a:gridCol w="331536">
                  <a:extLst>
                    <a:ext uri="{9D8B030D-6E8A-4147-A177-3AD203B41FA5}">
                      <a16:colId xmlns:a16="http://schemas.microsoft.com/office/drawing/2014/main" val="1070604046"/>
                    </a:ext>
                  </a:extLst>
                </a:gridCol>
                <a:gridCol w="1566943">
                  <a:extLst>
                    <a:ext uri="{9D8B030D-6E8A-4147-A177-3AD203B41FA5}">
                      <a16:colId xmlns:a16="http://schemas.microsoft.com/office/drawing/2014/main" val="2151640900"/>
                    </a:ext>
                  </a:extLst>
                </a:gridCol>
                <a:gridCol w="985883">
                  <a:extLst>
                    <a:ext uri="{9D8B030D-6E8A-4147-A177-3AD203B41FA5}">
                      <a16:colId xmlns:a16="http://schemas.microsoft.com/office/drawing/2014/main" val="117541682"/>
                    </a:ext>
                  </a:extLst>
                </a:gridCol>
                <a:gridCol w="906780">
                  <a:extLst>
                    <a:ext uri="{9D8B030D-6E8A-4147-A177-3AD203B41FA5}">
                      <a16:colId xmlns:a16="http://schemas.microsoft.com/office/drawing/2014/main" val="2956897062"/>
                    </a:ext>
                  </a:extLst>
                </a:gridCol>
                <a:gridCol w="985883">
                  <a:extLst>
                    <a:ext uri="{9D8B030D-6E8A-4147-A177-3AD203B41FA5}">
                      <a16:colId xmlns:a16="http://schemas.microsoft.com/office/drawing/2014/main" val="1238089827"/>
                    </a:ext>
                  </a:extLst>
                </a:gridCol>
                <a:gridCol w="1813560">
                  <a:extLst>
                    <a:ext uri="{9D8B030D-6E8A-4147-A177-3AD203B41FA5}">
                      <a16:colId xmlns:a16="http://schemas.microsoft.com/office/drawing/2014/main" val="3729542626"/>
                    </a:ext>
                  </a:extLst>
                </a:gridCol>
                <a:gridCol w="1648955">
                  <a:extLst>
                    <a:ext uri="{9D8B030D-6E8A-4147-A177-3AD203B41FA5}">
                      <a16:colId xmlns:a16="http://schemas.microsoft.com/office/drawing/2014/main" val="3910150171"/>
                    </a:ext>
                  </a:extLst>
                </a:gridCol>
              </a:tblGrid>
              <a:tr h="2022840">
                <a:tc>
                  <a:txBody>
                    <a:bodyPr/>
                    <a:lstStyle/>
                    <a:p>
                      <a:pPr algn="ctr">
                        <a:lnSpc>
                          <a:spcPct val="115000"/>
                        </a:lnSpc>
                        <a:spcAft>
                          <a:spcPts val="1000"/>
                        </a:spcAft>
                        <a:buNone/>
                      </a:pPr>
                      <a:r>
                        <a:rPr lang="en-GB" sz="1300">
                          <a:effectLst/>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702" marR="62702" marT="0" marB="0"/>
                </a:tc>
                <a:tc>
                  <a:txBody>
                    <a:bodyPr/>
                    <a:lstStyle/>
                    <a:p>
                      <a:pPr algn="ctr">
                        <a:lnSpc>
                          <a:spcPct val="115000"/>
                        </a:lnSpc>
                        <a:spcAft>
                          <a:spcPts val="1000"/>
                        </a:spcAft>
                        <a:buNone/>
                      </a:pPr>
                      <a:r>
                        <a:rPr lang="en-GB" sz="1300">
                          <a:effectLst/>
                        </a:rPr>
                        <a:t>What could cause a risk?</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702" marR="62702" marT="0" marB="0"/>
                </a:tc>
                <a:tc>
                  <a:txBody>
                    <a:bodyPr/>
                    <a:lstStyle/>
                    <a:p>
                      <a:pPr>
                        <a:lnSpc>
                          <a:spcPct val="115000"/>
                        </a:lnSpc>
                        <a:spcAft>
                          <a:spcPts val="1000"/>
                        </a:spcAft>
                        <a:buNone/>
                      </a:pPr>
                      <a:r>
                        <a:rPr lang="en-GB" sz="1300">
                          <a:effectLst/>
                        </a:rPr>
                        <a:t>What is the likelihood of the risk occurring? </a:t>
                      </a:r>
                      <a:endParaRPr lang="en-GB" sz="1000">
                        <a:effectLst/>
                      </a:endParaRPr>
                    </a:p>
                    <a:p>
                      <a:pPr>
                        <a:lnSpc>
                          <a:spcPct val="115000"/>
                        </a:lnSpc>
                        <a:spcAft>
                          <a:spcPts val="1000"/>
                        </a:spcAft>
                        <a:buNone/>
                      </a:pPr>
                      <a:r>
                        <a:rPr lang="en-GB" sz="1300">
                          <a:effectLst/>
                        </a:rPr>
                        <a:t>(1 – 5)</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702" marR="62702" marT="0" marB="0"/>
                </a:tc>
                <a:tc>
                  <a:txBody>
                    <a:bodyPr/>
                    <a:lstStyle/>
                    <a:p>
                      <a:pPr>
                        <a:lnSpc>
                          <a:spcPct val="115000"/>
                        </a:lnSpc>
                        <a:spcAft>
                          <a:spcPts val="1000"/>
                        </a:spcAft>
                        <a:buNone/>
                      </a:pPr>
                      <a:r>
                        <a:rPr lang="en-GB" sz="1300" dirty="0">
                          <a:effectLst/>
                        </a:rPr>
                        <a:t>What is the impact of this risk? </a:t>
                      </a:r>
                      <a:endParaRPr lang="en-GB" sz="1000" dirty="0">
                        <a:effectLst/>
                      </a:endParaRPr>
                    </a:p>
                    <a:p>
                      <a:pPr>
                        <a:lnSpc>
                          <a:spcPct val="115000"/>
                        </a:lnSpc>
                        <a:spcAft>
                          <a:spcPts val="1000"/>
                        </a:spcAft>
                        <a:buNone/>
                      </a:pPr>
                      <a:r>
                        <a:rPr lang="en-GB" sz="1300" dirty="0">
                          <a:effectLst/>
                        </a:rPr>
                        <a:t>(1 – 5)</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2702" marR="62702" marT="0" marB="0"/>
                </a:tc>
                <a:tc>
                  <a:txBody>
                    <a:bodyPr/>
                    <a:lstStyle/>
                    <a:p>
                      <a:pPr>
                        <a:lnSpc>
                          <a:spcPct val="115000"/>
                        </a:lnSpc>
                        <a:spcAft>
                          <a:spcPts val="1000"/>
                        </a:spcAft>
                        <a:buNone/>
                      </a:pPr>
                      <a:r>
                        <a:rPr lang="en-GB" sz="1300">
                          <a:effectLst/>
                        </a:rPr>
                        <a:t>Risk Factor = Likelihood X Impact</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702" marR="62702" marT="0" marB="0"/>
                </a:tc>
                <a:tc>
                  <a:txBody>
                    <a:bodyPr/>
                    <a:lstStyle/>
                    <a:p>
                      <a:pPr>
                        <a:lnSpc>
                          <a:spcPct val="115000"/>
                        </a:lnSpc>
                        <a:spcAft>
                          <a:spcPts val="1000"/>
                        </a:spcAft>
                        <a:buNone/>
                      </a:pPr>
                      <a:r>
                        <a:rPr lang="en-GB" sz="1300">
                          <a:effectLst/>
                        </a:rPr>
                        <a:t>What can you do to reduce this risk from happening?</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702" marR="62702" marT="0" marB="0"/>
                </a:tc>
                <a:tc>
                  <a:txBody>
                    <a:bodyPr/>
                    <a:lstStyle/>
                    <a:p>
                      <a:pPr>
                        <a:lnSpc>
                          <a:spcPct val="115000"/>
                        </a:lnSpc>
                        <a:spcAft>
                          <a:spcPts val="1000"/>
                        </a:spcAft>
                        <a:buNone/>
                      </a:pPr>
                      <a:r>
                        <a:rPr lang="en-GB" sz="1300">
                          <a:effectLst/>
                        </a:rPr>
                        <a:t>If it happens – what can you do to minimise the impact?</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702" marR="62702" marT="0" marB="0"/>
                </a:tc>
                <a:extLst>
                  <a:ext uri="{0D108BD9-81ED-4DB2-BD59-A6C34878D82A}">
                    <a16:rowId xmlns:a16="http://schemas.microsoft.com/office/drawing/2014/main" val="770103580"/>
                  </a:ext>
                </a:extLst>
              </a:tr>
              <a:tr h="651455">
                <a:tc>
                  <a:txBody>
                    <a:bodyPr/>
                    <a:lstStyle/>
                    <a:p>
                      <a:pPr algn="ctr">
                        <a:lnSpc>
                          <a:spcPct val="115000"/>
                        </a:lnSpc>
                        <a:spcAft>
                          <a:spcPts val="1000"/>
                        </a:spcAft>
                        <a:buNone/>
                      </a:pPr>
                      <a:r>
                        <a:rPr lang="en-GB" sz="1300">
                          <a:effectLst/>
                        </a:rPr>
                        <a:t>1</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702" marR="62702" marT="0" marB="0"/>
                </a:tc>
                <a:tc>
                  <a:txBody>
                    <a:bodyPr/>
                    <a:lstStyle/>
                    <a:p>
                      <a:pPr>
                        <a:lnSpc>
                          <a:spcPct val="115000"/>
                        </a:lnSpc>
                        <a:spcAft>
                          <a:spcPts val="1000"/>
                        </a:spcAft>
                        <a:buNone/>
                      </a:pPr>
                      <a:r>
                        <a:rPr lang="en-GB" sz="1000">
                          <a:effectLst/>
                        </a:rPr>
                        <a:t> </a:t>
                      </a:r>
                    </a:p>
                    <a:p>
                      <a:pPr>
                        <a:lnSpc>
                          <a:spcPct val="115000"/>
                        </a:lnSpc>
                        <a:spcAft>
                          <a:spcPts val="1000"/>
                        </a:spcAft>
                        <a:buNone/>
                      </a:pPr>
                      <a:r>
                        <a:rPr lang="en-GB" sz="1000">
                          <a:effectLst/>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702" marR="62702" marT="0" marB="0"/>
                </a:tc>
                <a:tc>
                  <a:txBody>
                    <a:bodyPr/>
                    <a:lstStyle/>
                    <a:p>
                      <a:pPr>
                        <a:lnSpc>
                          <a:spcPct val="115000"/>
                        </a:lnSpc>
                        <a:spcAft>
                          <a:spcPts val="1000"/>
                        </a:spcAft>
                        <a:buNone/>
                      </a:pPr>
                      <a:r>
                        <a:rPr lang="en-GB" sz="1000">
                          <a:effectLst/>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702" marR="62702" marT="0" marB="0"/>
                </a:tc>
                <a:tc>
                  <a:txBody>
                    <a:bodyPr/>
                    <a:lstStyle/>
                    <a:p>
                      <a:pPr>
                        <a:lnSpc>
                          <a:spcPct val="115000"/>
                        </a:lnSpc>
                        <a:spcAft>
                          <a:spcPts val="1000"/>
                        </a:spcAft>
                        <a:buNone/>
                      </a:pPr>
                      <a:r>
                        <a:rPr lang="en-GB" sz="1000">
                          <a:effectLst/>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702" marR="62702" marT="0" marB="0"/>
                </a:tc>
                <a:tc>
                  <a:txBody>
                    <a:bodyPr/>
                    <a:lstStyle/>
                    <a:p>
                      <a:pPr>
                        <a:lnSpc>
                          <a:spcPct val="115000"/>
                        </a:lnSpc>
                        <a:spcAft>
                          <a:spcPts val="1000"/>
                        </a:spcAft>
                        <a:buNone/>
                      </a:pPr>
                      <a:r>
                        <a:rPr lang="en-GB" sz="1000">
                          <a:effectLst/>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702" marR="62702" marT="0" marB="0"/>
                </a:tc>
                <a:tc>
                  <a:txBody>
                    <a:bodyPr/>
                    <a:lstStyle/>
                    <a:p>
                      <a:pPr>
                        <a:lnSpc>
                          <a:spcPct val="115000"/>
                        </a:lnSpc>
                        <a:spcAft>
                          <a:spcPts val="1000"/>
                        </a:spcAft>
                        <a:buNone/>
                      </a:pPr>
                      <a:r>
                        <a:rPr lang="en-GB" sz="1000">
                          <a:effectLst/>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702" marR="62702" marT="0" marB="0"/>
                </a:tc>
                <a:tc>
                  <a:txBody>
                    <a:bodyPr/>
                    <a:lstStyle/>
                    <a:p>
                      <a:pPr>
                        <a:lnSpc>
                          <a:spcPct val="115000"/>
                        </a:lnSpc>
                        <a:spcAft>
                          <a:spcPts val="1000"/>
                        </a:spcAft>
                        <a:buNone/>
                      </a:pPr>
                      <a:r>
                        <a:rPr lang="en-GB" sz="1000">
                          <a:effectLst/>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702" marR="62702" marT="0" marB="0"/>
                </a:tc>
                <a:extLst>
                  <a:ext uri="{0D108BD9-81ED-4DB2-BD59-A6C34878D82A}">
                    <a16:rowId xmlns:a16="http://schemas.microsoft.com/office/drawing/2014/main" val="3608890538"/>
                  </a:ext>
                </a:extLst>
              </a:tr>
              <a:tr h="651455">
                <a:tc>
                  <a:txBody>
                    <a:bodyPr/>
                    <a:lstStyle/>
                    <a:p>
                      <a:pPr algn="ctr">
                        <a:lnSpc>
                          <a:spcPct val="115000"/>
                        </a:lnSpc>
                        <a:spcAft>
                          <a:spcPts val="1000"/>
                        </a:spcAft>
                        <a:buNone/>
                      </a:pPr>
                      <a:r>
                        <a:rPr lang="en-GB" sz="1300">
                          <a:effectLst/>
                        </a:rPr>
                        <a:t>2</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702" marR="62702" marT="0" marB="0"/>
                </a:tc>
                <a:tc>
                  <a:txBody>
                    <a:bodyPr/>
                    <a:lstStyle/>
                    <a:p>
                      <a:pPr>
                        <a:lnSpc>
                          <a:spcPct val="115000"/>
                        </a:lnSpc>
                        <a:spcAft>
                          <a:spcPts val="1000"/>
                        </a:spcAft>
                        <a:buNone/>
                      </a:pPr>
                      <a:r>
                        <a:rPr lang="en-GB" sz="1000">
                          <a:effectLst/>
                        </a:rPr>
                        <a:t> </a:t>
                      </a:r>
                    </a:p>
                    <a:p>
                      <a:pPr>
                        <a:lnSpc>
                          <a:spcPct val="115000"/>
                        </a:lnSpc>
                        <a:spcAft>
                          <a:spcPts val="1000"/>
                        </a:spcAft>
                        <a:buNone/>
                      </a:pPr>
                      <a:r>
                        <a:rPr lang="en-GB" sz="1000">
                          <a:effectLst/>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702" marR="62702" marT="0" marB="0"/>
                </a:tc>
                <a:tc>
                  <a:txBody>
                    <a:bodyPr/>
                    <a:lstStyle/>
                    <a:p>
                      <a:pPr>
                        <a:lnSpc>
                          <a:spcPct val="115000"/>
                        </a:lnSpc>
                        <a:spcAft>
                          <a:spcPts val="1000"/>
                        </a:spcAft>
                        <a:buNone/>
                      </a:pPr>
                      <a:r>
                        <a:rPr lang="en-GB" sz="1000">
                          <a:effectLst/>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702" marR="62702" marT="0" marB="0"/>
                </a:tc>
                <a:tc>
                  <a:txBody>
                    <a:bodyPr/>
                    <a:lstStyle/>
                    <a:p>
                      <a:pPr>
                        <a:lnSpc>
                          <a:spcPct val="115000"/>
                        </a:lnSpc>
                        <a:spcAft>
                          <a:spcPts val="1000"/>
                        </a:spcAft>
                        <a:buNone/>
                      </a:pPr>
                      <a:r>
                        <a:rPr lang="en-GB" sz="1000">
                          <a:effectLst/>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702" marR="62702" marT="0" marB="0"/>
                </a:tc>
                <a:tc>
                  <a:txBody>
                    <a:bodyPr/>
                    <a:lstStyle/>
                    <a:p>
                      <a:pPr>
                        <a:lnSpc>
                          <a:spcPct val="115000"/>
                        </a:lnSpc>
                        <a:spcAft>
                          <a:spcPts val="1000"/>
                        </a:spcAft>
                        <a:buNone/>
                      </a:pPr>
                      <a:r>
                        <a:rPr lang="en-GB" sz="1000">
                          <a:effectLst/>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702" marR="62702" marT="0" marB="0"/>
                </a:tc>
                <a:tc>
                  <a:txBody>
                    <a:bodyPr/>
                    <a:lstStyle/>
                    <a:p>
                      <a:pPr>
                        <a:lnSpc>
                          <a:spcPct val="115000"/>
                        </a:lnSpc>
                        <a:spcAft>
                          <a:spcPts val="1000"/>
                        </a:spcAft>
                        <a:buNone/>
                      </a:pPr>
                      <a:r>
                        <a:rPr lang="en-GB" sz="1000">
                          <a:effectLst/>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702" marR="62702" marT="0" marB="0"/>
                </a:tc>
                <a:tc>
                  <a:txBody>
                    <a:bodyPr/>
                    <a:lstStyle/>
                    <a:p>
                      <a:pPr>
                        <a:lnSpc>
                          <a:spcPct val="115000"/>
                        </a:lnSpc>
                        <a:spcAft>
                          <a:spcPts val="1000"/>
                        </a:spcAft>
                        <a:buNone/>
                      </a:pPr>
                      <a:r>
                        <a:rPr lang="en-GB" sz="1000">
                          <a:effectLst/>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702" marR="62702" marT="0" marB="0"/>
                </a:tc>
                <a:extLst>
                  <a:ext uri="{0D108BD9-81ED-4DB2-BD59-A6C34878D82A}">
                    <a16:rowId xmlns:a16="http://schemas.microsoft.com/office/drawing/2014/main" val="3138959317"/>
                  </a:ext>
                </a:extLst>
              </a:tr>
              <a:tr h="651455">
                <a:tc>
                  <a:txBody>
                    <a:bodyPr/>
                    <a:lstStyle/>
                    <a:p>
                      <a:pPr algn="ctr">
                        <a:lnSpc>
                          <a:spcPct val="115000"/>
                        </a:lnSpc>
                        <a:spcAft>
                          <a:spcPts val="1000"/>
                        </a:spcAft>
                        <a:buNone/>
                      </a:pPr>
                      <a:r>
                        <a:rPr lang="en-GB" sz="1300">
                          <a:effectLst/>
                        </a:rPr>
                        <a:t>3</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702" marR="62702" marT="0" marB="0"/>
                </a:tc>
                <a:tc>
                  <a:txBody>
                    <a:bodyPr/>
                    <a:lstStyle/>
                    <a:p>
                      <a:pPr>
                        <a:lnSpc>
                          <a:spcPct val="115000"/>
                        </a:lnSpc>
                        <a:spcAft>
                          <a:spcPts val="1000"/>
                        </a:spcAft>
                        <a:buNone/>
                      </a:pPr>
                      <a:r>
                        <a:rPr lang="en-GB" sz="1000">
                          <a:effectLst/>
                        </a:rPr>
                        <a:t> </a:t>
                      </a:r>
                    </a:p>
                    <a:p>
                      <a:pPr>
                        <a:lnSpc>
                          <a:spcPct val="115000"/>
                        </a:lnSpc>
                        <a:spcAft>
                          <a:spcPts val="1000"/>
                        </a:spcAft>
                        <a:buNone/>
                      </a:pPr>
                      <a:r>
                        <a:rPr lang="en-GB" sz="1000">
                          <a:effectLst/>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702" marR="62702" marT="0" marB="0"/>
                </a:tc>
                <a:tc>
                  <a:txBody>
                    <a:bodyPr/>
                    <a:lstStyle/>
                    <a:p>
                      <a:pPr>
                        <a:lnSpc>
                          <a:spcPct val="115000"/>
                        </a:lnSpc>
                        <a:spcAft>
                          <a:spcPts val="1000"/>
                        </a:spcAft>
                        <a:buNone/>
                      </a:pPr>
                      <a:r>
                        <a:rPr lang="en-GB" sz="1000">
                          <a:effectLst/>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702" marR="62702" marT="0" marB="0"/>
                </a:tc>
                <a:tc>
                  <a:txBody>
                    <a:bodyPr/>
                    <a:lstStyle/>
                    <a:p>
                      <a:pPr>
                        <a:lnSpc>
                          <a:spcPct val="115000"/>
                        </a:lnSpc>
                        <a:spcAft>
                          <a:spcPts val="1000"/>
                        </a:spcAft>
                        <a:buNone/>
                      </a:pPr>
                      <a:r>
                        <a:rPr lang="en-GB" sz="1000">
                          <a:effectLst/>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702" marR="62702" marT="0" marB="0"/>
                </a:tc>
                <a:tc>
                  <a:txBody>
                    <a:bodyPr/>
                    <a:lstStyle/>
                    <a:p>
                      <a:pPr>
                        <a:lnSpc>
                          <a:spcPct val="115000"/>
                        </a:lnSpc>
                        <a:spcAft>
                          <a:spcPts val="1000"/>
                        </a:spcAft>
                        <a:buNone/>
                      </a:pPr>
                      <a:r>
                        <a:rPr lang="en-GB" sz="1000">
                          <a:effectLst/>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702" marR="62702" marT="0" marB="0"/>
                </a:tc>
                <a:tc>
                  <a:txBody>
                    <a:bodyPr/>
                    <a:lstStyle/>
                    <a:p>
                      <a:pPr>
                        <a:lnSpc>
                          <a:spcPct val="115000"/>
                        </a:lnSpc>
                        <a:spcAft>
                          <a:spcPts val="1000"/>
                        </a:spcAft>
                        <a:buNone/>
                      </a:pPr>
                      <a:r>
                        <a:rPr lang="en-GB" sz="1000">
                          <a:effectLst/>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702" marR="62702" marT="0" marB="0"/>
                </a:tc>
                <a:tc>
                  <a:txBody>
                    <a:bodyPr/>
                    <a:lstStyle/>
                    <a:p>
                      <a:pPr>
                        <a:lnSpc>
                          <a:spcPct val="115000"/>
                        </a:lnSpc>
                        <a:spcAft>
                          <a:spcPts val="1000"/>
                        </a:spcAft>
                        <a:buNone/>
                      </a:pPr>
                      <a:r>
                        <a:rPr lang="en-GB" sz="1000" dirty="0">
                          <a:effectLst/>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2702" marR="62702" marT="0" marB="0"/>
                </a:tc>
                <a:extLst>
                  <a:ext uri="{0D108BD9-81ED-4DB2-BD59-A6C34878D82A}">
                    <a16:rowId xmlns:a16="http://schemas.microsoft.com/office/drawing/2014/main" val="3623678077"/>
                  </a:ext>
                </a:extLst>
              </a:tr>
            </a:tbl>
          </a:graphicData>
        </a:graphic>
      </p:graphicFrame>
      <p:sp>
        <p:nvSpPr>
          <p:cNvPr id="5" name="Rectangle 1">
            <a:extLst>
              <a:ext uri="{FF2B5EF4-FFF2-40B4-BE49-F238E27FC236}">
                <a16:creationId xmlns:a16="http://schemas.microsoft.com/office/drawing/2014/main" id="{F7994DD6-918F-1F42-B0BF-CD8628529FA9}"/>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0159305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DCCCC5-AF07-1196-59CC-242C56581891}"/>
              </a:ext>
            </a:extLst>
          </p:cNvPr>
          <p:cNvSpPr>
            <a:spLocks noGrp="1"/>
          </p:cNvSpPr>
          <p:nvPr>
            <p:ph type="title"/>
          </p:nvPr>
        </p:nvSpPr>
        <p:spPr>
          <a:xfrm>
            <a:off x="457200" y="274638"/>
            <a:ext cx="8229600" cy="411162"/>
          </a:xfrm>
        </p:spPr>
        <p:txBody>
          <a:bodyPr>
            <a:normAutofit fontScale="90000"/>
          </a:bodyPr>
          <a:lstStyle/>
          <a:p>
            <a:r>
              <a:rPr lang="en-GB" dirty="0"/>
              <a:t>Class Activity</a:t>
            </a:r>
          </a:p>
        </p:txBody>
      </p:sp>
      <p:sp>
        <p:nvSpPr>
          <p:cNvPr id="3" name="Content Placeholder 2">
            <a:extLst>
              <a:ext uri="{FF2B5EF4-FFF2-40B4-BE49-F238E27FC236}">
                <a16:creationId xmlns:a16="http://schemas.microsoft.com/office/drawing/2014/main" id="{29DCB37D-926A-2816-2848-5F2158E4DBCE}"/>
              </a:ext>
            </a:extLst>
          </p:cNvPr>
          <p:cNvSpPr>
            <a:spLocks noGrp="1"/>
          </p:cNvSpPr>
          <p:nvPr>
            <p:ph idx="1"/>
          </p:nvPr>
        </p:nvSpPr>
        <p:spPr>
          <a:xfrm>
            <a:off x="457200" y="954158"/>
            <a:ext cx="8229600" cy="4563076"/>
          </a:xfrm>
        </p:spPr>
        <p:txBody>
          <a:bodyPr/>
          <a:lstStyle/>
          <a:p>
            <a:r>
              <a:rPr lang="en-GB" dirty="0">
                <a:solidFill>
                  <a:srgbClr val="FF0000"/>
                </a:solidFill>
              </a:rPr>
              <a:t>In small groups</a:t>
            </a:r>
            <a:r>
              <a:rPr lang="en-GB" dirty="0"/>
              <a:t>, read the problem below then:</a:t>
            </a:r>
          </a:p>
          <a:p>
            <a:pPr marL="514350" indent="-514350">
              <a:buAutoNum type="arabicPeriod"/>
            </a:pPr>
            <a:r>
              <a:rPr lang="en-GB" dirty="0"/>
              <a:t>provide one solution </a:t>
            </a:r>
          </a:p>
          <a:p>
            <a:pPr marL="514350" indent="-514350">
              <a:buAutoNum type="arabicPeriod"/>
            </a:pPr>
            <a:r>
              <a:rPr lang="en-GB" dirty="0"/>
              <a:t>evaluate it using PMI analysis. </a:t>
            </a:r>
          </a:p>
          <a:p>
            <a:endParaRPr lang="en-GB" dirty="0"/>
          </a:p>
          <a:p>
            <a:pPr marL="0" indent="0">
              <a:buNone/>
            </a:pPr>
            <a:r>
              <a:rPr lang="en-GB" dirty="0">
                <a:solidFill>
                  <a:srgbClr val="0070C0"/>
                </a:solidFill>
              </a:rPr>
              <a:t>Problem: </a:t>
            </a:r>
            <a:r>
              <a:rPr lang="en-GB" dirty="0"/>
              <a:t>At UWTSD, students are arriving late for classes.</a:t>
            </a:r>
            <a:endParaRPr lang="en-GB" dirty="0">
              <a:solidFill>
                <a:srgbClr val="0070C0"/>
              </a:solidFill>
            </a:endParaRPr>
          </a:p>
        </p:txBody>
      </p:sp>
    </p:spTree>
    <p:extLst>
      <p:ext uri="{BB962C8B-B14F-4D97-AF65-F5344CB8AC3E}">
        <p14:creationId xmlns:p14="http://schemas.microsoft.com/office/powerpoint/2010/main" val="12328489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5DBA9-04EC-A5E8-08E7-CB4D5422DF59}"/>
              </a:ext>
            </a:extLst>
          </p:cNvPr>
          <p:cNvSpPr>
            <a:spLocks noGrp="1"/>
          </p:cNvSpPr>
          <p:nvPr>
            <p:ph type="title"/>
          </p:nvPr>
        </p:nvSpPr>
        <p:spPr/>
        <p:txBody>
          <a:bodyPr/>
          <a:lstStyle/>
          <a:p>
            <a:r>
              <a:rPr lang="en-US" dirty="0"/>
              <a:t>References</a:t>
            </a:r>
            <a:endParaRPr lang="en-GB" dirty="0"/>
          </a:p>
        </p:txBody>
      </p:sp>
      <p:sp>
        <p:nvSpPr>
          <p:cNvPr id="3" name="Content Placeholder 2">
            <a:extLst>
              <a:ext uri="{FF2B5EF4-FFF2-40B4-BE49-F238E27FC236}">
                <a16:creationId xmlns:a16="http://schemas.microsoft.com/office/drawing/2014/main" id="{9C48F6EB-6709-4C18-7A43-D28D4F264E91}"/>
              </a:ext>
            </a:extLst>
          </p:cNvPr>
          <p:cNvSpPr>
            <a:spLocks noGrp="1"/>
          </p:cNvSpPr>
          <p:nvPr>
            <p:ph idx="1"/>
          </p:nvPr>
        </p:nvSpPr>
        <p:spPr/>
        <p:txBody>
          <a:bodyPr>
            <a:normAutofit/>
          </a:bodyPr>
          <a:lstStyle/>
          <a:p>
            <a:r>
              <a:rPr lang="en-US" sz="2000" dirty="0" err="1">
                <a:latin typeface="Times New Roman" panose="02020603050405020304" pitchFamily="18" charset="0"/>
                <a:cs typeface="Times New Roman" panose="02020603050405020304" pitchFamily="18" charset="0"/>
              </a:rPr>
              <a:t>Mba</a:t>
            </a:r>
            <a:r>
              <a:rPr lang="en-US" sz="2000" dirty="0">
                <a:latin typeface="Times New Roman" panose="02020603050405020304" pitchFamily="18" charset="0"/>
                <a:cs typeface="Times New Roman" panose="02020603050405020304" pitchFamily="18" charset="0"/>
              </a:rPr>
              <a:t> tools.co.uk (n.d.) </a:t>
            </a:r>
            <a:r>
              <a:rPr lang="en-US" sz="2000" i="1" dirty="0">
                <a:latin typeface="Times New Roman" panose="02020603050405020304" pitchFamily="18" charset="0"/>
                <a:cs typeface="Times New Roman" panose="02020603050405020304" pitchFamily="18" charset="0"/>
              </a:rPr>
              <a:t>Decision making </a:t>
            </a:r>
            <a:r>
              <a:rPr lang="en-US" sz="2000" dirty="0">
                <a:latin typeface="Times New Roman" panose="02020603050405020304" pitchFamily="18" charset="0"/>
                <a:cs typeface="Times New Roman" panose="02020603050405020304" pitchFamily="18" charset="0"/>
              </a:rPr>
              <a:t>[Online] Available from: </a:t>
            </a:r>
            <a:r>
              <a:rPr lang="en-GB" sz="2000" dirty="0">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Grid Analysis (mbatools.co.uk)</a:t>
            </a:r>
            <a:r>
              <a:rPr lang="en-GB" sz="2000" dirty="0">
                <a:latin typeface="Times New Roman" panose="02020603050405020304" pitchFamily="18" charset="0"/>
                <a:cs typeface="Times New Roman" panose="02020603050405020304" pitchFamily="18" charset="0"/>
              </a:rPr>
              <a:t> (Accessed: 26 March 2023)</a:t>
            </a:r>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Virtual Library (n.d.) </a:t>
            </a:r>
            <a:r>
              <a:rPr lang="en-GB" sz="2000" i="0" dirty="0">
                <a:effectLst/>
                <a:latin typeface="Times New Roman" panose="02020603050405020304" pitchFamily="18" charset="0"/>
                <a:cs typeface="Times New Roman" panose="02020603050405020304" pitchFamily="18" charset="0"/>
              </a:rPr>
              <a:t>PMI - </a:t>
            </a:r>
            <a:r>
              <a:rPr lang="en-GB" sz="2000" i="1" dirty="0">
                <a:effectLst/>
                <a:latin typeface="Times New Roman" panose="02020603050405020304" pitchFamily="18" charset="0"/>
                <a:cs typeface="Times New Roman" panose="02020603050405020304" pitchFamily="18" charset="0"/>
              </a:rPr>
              <a:t>Plus, Minus, Interesting </a:t>
            </a:r>
            <a:r>
              <a:rPr lang="en-GB" sz="2000" i="0" dirty="0">
                <a:effectLst/>
                <a:latin typeface="Times New Roman" panose="02020603050405020304" pitchFamily="18" charset="0"/>
                <a:cs typeface="Times New Roman" panose="02020603050405020304" pitchFamily="18" charset="0"/>
              </a:rPr>
              <a:t>[Onl</a:t>
            </a:r>
            <a:r>
              <a:rPr lang="en-GB" sz="2000" dirty="0">
                <a:latin typeface="Times New Roman" panose="02020603050405020304" pitchFamily="18" charset="0"/>
                <a:cs typeface="Times New Roman" panose="02020603050405020304" pitchFamily="18" charset="0"/>
              </a:rPr>
              <a:t>ine] Available from: </a:t>
            </a:r>
            <a:r>
              <a:rPr lang="en-US" sz="2000" dirty="0">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PMI Plus, Minus, Interesting Strategy - Virtual ​Library (virtuallibrary.info)</a:t>
            </a:r>
            <a:r>
              <a:rPr lang="en-GB" sz="2000" dirty="0">
                <a:latin typeface="Times New Roman" panose="02020603050405020304" pitchFamily="18" charset="0"/>
                <a:cs typeface="Times New Roman" panose="02020603050405020304" pitchFamily="18" charset="0"/>
              </a:rPr>
              <a:t> (Accessed: 26 March 2023).</a:t>
            </a:r>
          </a:p>
        </p:txBody>
      </p:sp>
    </p:spTree>
    <p:extLst>
      <p:ext uri="{BB962C8B-B14F-4D97-AF65-F5344CB8AC3E}">
        <p14:creationId xmlns:p14="http://schemas.microsoft.com/office/powerpoint/2010/main" val="14392777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6246A-5661-59CF-3116-6A75437F87D1}"/>
              </a:ext>
            </a:extLst>
          </p:cNvPr>
          <p:cNvSpPr>
            <a:spLocks noGrp="1"/>
          </p:cNvSpPr>
          <p:nvPr>
            <p:ph type="title"/>
          </p:nvPr>
        </p:nvSpPr>
        <p:spPr>
          <a:xfrm>
            <a:off x="457200" y="274638"/>
            <a:ext cx="8229600" cy="378505"/>
          </a:xfrm>
        </p:spPr>
        <p:txBody>
          <a:bodyPr>
            <a:normAutofit fontScale="90000"/>
          </a:bodyPr>
          <a:lstStyle/>
          <a:p>
            <a:r>
              <a:rPr lang="en-GB" dirty="0"/>
              <a:t>In-class activity</a:t>
            </a:r>
          </a:p>
        </p:txBody>
      </p:sp>
      <p:sp>
        <p:nvSpPr>
          <p:cNvPr id="3" name="Content Placeholder 2">
            <a:extLst>
              <a:ext uri="{FF2B5EF4-FFF2-40B4-BE49-F238E27FC236}">
                <a16:creationId xmlns:a16="http://schemas.microsoft.com/office/drawing/2014/main" id="{411AF179-A403-CC28-7CA0-695D20509695}"/>
              </a:ext>
            </a:extLst>
          </p:cNvPr>
          <p:cNvSpPr>
            <a:spLocks noGrp="1"/>
          </p:cNvSpPr>
          <p:nvPr>
            <p:ph idx="1"/>
          </p:nvPr>
        </p:nvSpPr>
        <p:spPr>
          <a:xfrm>
            <a:off x="457200" y="886002"/>
            <a:ext cx="8229600" cy="4631231"/>
          </a:xfrm>
        </p:spPr>
        <p:txBody>
          <a:bodyPr>
            <a:normAutofit lnSpcReduction="10000"/>
          </a:bodyPr>
          <a:lstStyle/>
          <a:p>
            <a:pPr marL="0" indent="0">
              <a:buNone/>
            </a:pPr>
            <a:r>
              <a:rPr lang="en-GB" dirty="0"/>
              <a:t>Considering the problem discussed in your presentation,</a:t>
            </a:r>
          </a:p>
          <a:p>
            <a:pPr lvl="0"/>
            <a:r>
              <a:rPr lang="en-GB" dirty="0"/>
              <a:t>Provide </a:t>
            </a:r>
            <a:r>
              <a:rPr lang="en-GB" dirty="0">
                <a:solidFill>
                  <a:srgbClr val="0070C0"/>
                </a:solidFill>
              </a:rPr>
              <a:t>2 solutions + evaluate </a:t>
            </a:r>
            <a:r>
              <a:rPr lang="en-GB" dirty="0"/>
              <a:t>them using </a:t>
            </a:r>
            <a:r>
              <a:rPr lang="en-GB" dirty="0">
                <a:solidFill>
                  <a:srgbClr val="0070C0"/>
                </a:solidFill>
              </a:rPr>
              <a:t>PMI analysis and/or GRID analysis</a:t>
            </a:r>
          </a:p>
          <a:p>
            <a:pPr lvl="0"/>
            <a:r>
              <a:rPr lang="en-GB" dirty="0"/>
              <a:t>Write 2-3 sentences of </a:t>
            </a:r>
            <a:r>
              <a:rPr lang="en-GB" dirty="0">
                <a:solidFill>
                  <a:srgbClr val="0070C0"/>
                </a:solidFill>
              </a:rPr>
              <a:t>how each solution will help solve the problem</a:t>
            </a:r>
          </a:p>
          <a:p>
            <a:pPr lvl="0"/>
            <a:r>
              <a:rPr lang="en-GB" dirty="0"/>
              <a:t>Conduct a </a:t>
            </a:r>
            <a:r>
              <a:rPr lang="en-GB" dirty="0">
                <a:solidFill>
                  <a:srgbClr val="0070C0"/>
                </a:solidFill>
              </a:rPr>
              <a:t>basic risk analysis </a:t>
            </a:r>
            <a:r>
              <a:rPr lang="en-GB" dirty="0"/>
              <a:t>– say what might go wrong with the chosen solution (1 paragraph).</a:t>
            </a:r>
          </a:p>
          <a:p>
            <a:endParaRPr lang="en-GB" dirty="0"/>
          </a:p>
        </p:txBody>
      </p:sp>
    </p:spTree>
    <p:extLst>
      <p:ext uri="{BB962C8B-B14F-4D97-AF65-F5344CB8AC3E}">
        <p14:creationId xmlns:p14="http://schemas.microsoft.com/office/powerpoint/2010/main" val="840555963"/>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uwtsd ppt temp.</Template>
  <TotalTime>768</TotalTime>
  <Words>2175</Words>
  <Application>Microsoft Office PowerPoint</Application>
  <PresentationFormat>On-screen Show (4:3)</PresentationFormat>
  <Paragraphs>373</Paragraphs>
  <Slides>29</Slides>
  <Notes>13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Myriad Pro</vt:lpstr>
      <vt:lpstr>Arial</vt:lpstr>
      <vt:lpstr>Calibri</vt:lpstr>
      <vt:lpstr>Times New Roman</vt:lpstr>
      <vt:lpstr>Wingdings</vt:lpstr>
      <vt:lpstr>20140311PresentationUWTSDTemplate</vt:lpstr>
      <vt:lpstr>LCLM 4004: Problem Solving &amp; Decision Making  Week 7</vt:lpstr>
      <vt:lpstr>Learning objectives</vt:lpstr>
      <vt:lpstr> Why do we need Decision making tools?</vt:lpstr>
      <vt:lpstr>PMI decision making tool </vt:lpstr>
      <vt:lpstr>PMI – Decision Making Tool</vt:lpstr>
      <vt:lpstr>PMI – Decision Making Tool</vt:lpstr>
      <vt:lpstr>PMI – Decision Making Tool</vt:lpstr>
      <vt:lpstr>PMI – Example</vt:lpstr>
      <vt:lpstr>PMI – Weighing the Pros and Cons of a decision</vt:lpstr>
      <vt:lpstr>Results</vt:lpstr>
      <vt:lpstr>Grid Analysis </vt:lpstr>
      <vt:lpstr>The rational decision process </vt:lpstr>
      <vt:lpstr>Criteria definition </vt:lpstr>
      <vt:lpstr>Grid Analysis</vt:lpstr>
      <vt:lpstr>Steps in using the Grid Analysis </vt:lpstr>
      <vt:lpstr>Steps in using the Grid Analysis (Contd)</vt:lpstr>
      <vt:lpstr>Grid Analysis – Worked example</vt:lpstr>
      <vt:lpstr>Grid Analysis Example Continued…</vt:lpstr>
      <vt:lpstr>Example</vt:lpstr>
      <vt:lpstr>PowerPoint Presentation</vt:lpstr>
      <vt:lpstr>Example</vt:lpstr>
      <vt:lpstr>Next step</vt:lpstr>
      <vt:lpstr>Example</vt:lpstr>
      <vt:lpstr>Next step</vt:lpstr>
      <vt:lpstr>Example</vt:lpstr>
      <vt:lpstr> Risk Analysis Template Note: add as many rows as you need to provide an effective Risk Analysis </vt:lpstr>
      <vt:lpstr>Class Activity</vt:lpstr>
      <vt:lpstr>References</vt:lpstr>
      <vt:lpstr>In-class activity</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Problem Solving &amp; Decision Making</dc:title>
  <dc:creator>Anthony Burns</dc:creator>
  <cp:lastModifiedBy>Anita Nan</cp:lastModifiedBy>
  <cp:revision>38</cp:revision>
  <dcterms:created xsi:type="dcterms:W3CDTF">2018-09-05T12:08:46Z</dcterms:created>
  <dcterms:modified xsi:type="dcterms:W3CDTF">2026-04-01T16:35:36Z</dcterms:modified>
</cp:coreProperties>
</file>