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8" r:id="rId2"/>
    <p:sldId id="256" r:id="rId3"/>
    <p:sldId id="257" r:id="rId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B81"/>
    <a:srgbClr val="4DFD0F"/>
    <a:srgbClr val="9856B6"/>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16"/>
    <p:restoredTop sz="94599"/>
  </p:normalViewPr>
  <p:slideViewPr>
    <p:cSldViewPr>
      <p:cViewPr>
        <p:scale>
          <a:sx n="130" d="100"/>
          <a:sy n="130" d="100"/>
        </p:scale>
        <p:origin x="848" y="-3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7748E1-4AF7-AA40-AEF6-C57C8BDDCDE0}" type="datetimeFigureOut">
              <a:rPr lang="en-US" smtClean="0"/>
              <a:t>3/6/22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F5677C-A26A-D54E-9FC6-4FF35D990BB4}" type="slidenum">
              <a:rPr lang="en-US" smtClean="0"/>
              <a:t>‹#›</a:t>
            </a:fld>
            <a:endParaRPr lang="en-US"/>
          </a:p>
        </p:txBody>
      </p:sp>
    </p:spTree>
    <p:extLst>
      <p:ext uri="{BB962C8B-B14F-4D97-AF65-F5344CB8AC3E}">
        <p14:creationId xmlns:p14="http://schemas.microsoft.com/office/powerpoint/2010/main" val="1588260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F5677C-A26A-D54E-9FC6-4FF35D990BB4}" type="slidenum">
              <a:rPr lang="en-US" smtClean="0"/>
              <a:t>2</a:t>
            </a:fld>
            <a:endParaRPr lang="en-US"/>
          </a:p>
        </p:txBody>
      </p:sp>
    </p:spTree>
    <p:extLst>
      <p:ext uri="{BB962C8B-B14F-4D97-AF65-F5344CB8AC3E}">
        <p14:creationId xmlns:p14="http://schemas.microsoft.com/office/powerpoint/2010/main" val="2897636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44AE4352-CB49-42B3-ABF4-E4BCC4A0C9D9}" type="datetimeFigureOut">
              <a:rPr lang="en-US" smtClean="0"/>
              <a:pPr/>
              <a:t>3/6/22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4AE4352-CB49-42B3-ABF4-E4BCC4A0C9D9}" type="datetimeFigureOut">
              <a:rPr lang="en-US" smtClean="0"/>
              <a:pPr/>
              <a:t>3/6/22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AE4352-CB49-42B3-ABF4-E4BCC4A0C9D9}" type="datetimeFigureOut">
              <a:rPr lang="en-US" smtClean="0"/>
              <a:pPr/>
              <a:t>3/6/22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44AE4352-CB49-42B3-ABF4-E4BCC4A0C9D9}" type="datetimeFigureOut">
              <a:rPr lang="en-US" smtClean="0"/>
              <a:pPr/>
              <a:t>3/6/22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44AE4352-CB49-42B3-ABF4-E4BCC4A0C9D9}" type="datetimeFigureOut">
              <a:rPr lang="en-US" smtClean="0"/>
              <a:pPr/>
              <a:t>3/6/22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44AE4352-CB49-42B3-ABF4-E4BCC4A0C9D9}" type="datetimeFigureOut">
              <a:rPr lang="en-US" smtClean="0"/>
              <a:pPr/>
              <a:t>3/6/22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AE4352-CB49-42B3-ABF4-E4BCC4A0C9D9}" type="datetimeFigureOut">
              <a:rPr lang="en-US" smtClean="0"/>
              <a:pPr/>
              <a:t>3/6/22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AE4352-CB49-42B3-ABF4-E4BCC4A0C9D9}" type="datetimeFigureOut">
              <a:rPr lang="en-US" smtClean="0"/>
              <a:pPr/>
              <a:t>3/6/22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AE4352-CB49-42B3-ABF4-E4BCC4A0C9D9}" type="datetimeFigureOut">
              <a:rPr lang="en-US" smtClean="0"/>
              <a:pPr/>
              <a:t>3/6/22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4AE4352-CB49-42B3-ABF4-E4BCC4A0C9D9}" type="datetimeFigureOut">
              <a:rPr lang="en-US" smtClean="0"/>
              <a:pPr/>
              <a:t>3/6/22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4AE4352-CB49-42B3-ABF4-E4BCC4A0C9D9}" type="datetimeFigureOut">
              <a:rPr lang="en-US" smtClean="0"/>
              <a:pPr/>
              <a:t>3/6/22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7B8552-B291-497A-976B-B5D3D2462AA0}"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AE4352-CB49-42B3-ABF4-E4BCC4A0C9D9}" type="datetimeFigureOut">
              <a:rPr lang="en-US" smtClean="0"/>
              <a:pPr/>
              <a:t>3/6/22</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7B8552-B291-497A-976B-B5D3D2462AA0}"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g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C507D9B-5C8F-3A44-8A6C-FFCC65D0FC33}"/>
              </a:ext>
            </a:extLst>
          </p:cNvPr>
          <p:cNvSpPr txBox="1"/>
          <p:nvPr/>
        </p:nvSpPr>
        <p:spPr>
          <a:xfrm>
            <a:off x="2483768" y="2204864"/>
            <a:ext cx="4176464" cy="2031325"/>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Ripa Begum</a:t>
            </a:r>
          </a:p>
          <a:p>
            <a:pPr algn="ctr"/>
            <a:r>
              <a:rPr lang="en-US" dirty="0">
                <a:latin typeface="Arial" panose="020B0604020202020204" pitchFamily="34" charset="0"/>
                <a:cs typeface="Arial" panose="020B0604020202020204" pitchFamily="34" charset="0"/>
              </a:rPr>
              <a:t>1911468</a:t>
            </a:r>
          </a:p>
          <a:p>
            <a:pPr algn="ctr"/>
            <a:r>
              <a:rPr lang="en-US" dirty="0">
                <a:latin typeface="Arial" panose="020B0604020202020204" pitchFamily="34" charset="0"/>
                <a:cs typeface="Arial" panose="020B0604020202020204" pitchFamily="34" charset="0"/>
              </a:rPr>
              <a:t>Health and Social Care (Cohort 4)</a:t>
            </a:r>
          </a:p>
          <a:p>
            <a:pPr algn="ctr"/>
            <a:r>
              <a:rPr lang="en-US" dirty="0">
                <a:latin typeface="Arial" panose="020B0604020202020204" pitchFamily="34" charset="0"/>
                <a:cs typeface="Arial" panose="020B0604020202020204" pitchFamily="34" charset="0"/>
              </a:rPr>
              <a:t>BMHP 6009</a:t>
            </a:r>
          </a:p>
          <a:p>
            <a:pPr algn="ctr"/>
            <a:r>
              <a:rPr lang="en-US" dirty="0">
                <a:latin typeface="Arial" panose="020B0604020202020204" pitchFamily="34" charset="0"/>
                <a:cs typeface="Arial" panose="020B0604020202020204" pitchFamily="34" charset="0"/>
              </a:rPr>
              <a:t>Living with Care: The Older Person </a:t>
            </a:r>
          </a:p>
          <a:p>
            <a:pPr algn="ctr"/>
            <a:r>
              <a:rPr lang="en-US" dirty="0">
                <a:latin typeface="Arial" panose="020B0604020202020204" pitchFamily="34" charset="0"/>
                <a:cs typeface="Arial" panose="020B0604020202020204" pitchFamily="34" charset="0"/>
              </a:rPr>
              <a:t>Joanne Davies </a:t>
            </a:r>
          </a:p>
          <a:p>
            <a:pPr algn="ctr"/>
            <a:r>
              <a:rPr lang="en-US" dirty="0">
                <a:latin typeface="Arial" panose="020B0604020202020204" pitchFamily="34" charset="0"/>
                <a:cs typeface="Arial" panose="020B0604020202020204" pitchFamily="34" charset="0"/>
              </a:rPr>
              <a:t>Component 1- Poster</a:t>
            </a:r>
          </a:p>
        </p:txBody>
      </p:sp>
    </p:spTree>
    <p:extLst>
      <p:ext uri="{BB962C8B-B14F-4D97-AF65-F5344CB8AC3E}">
        <p14:creationId xmlns:p14="http://schemas.microsoft.com/office/powerpoint/2010/main" val="895589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928669"/>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tx1"/>
                </a:solidFill>
                <a:latin typeface="Arial" panose="020B0604020202020204" pitchFamily="34" charset="0"/>
                <a:cs typeface="Arial" panose="020B0604020202020204" pitchFamily="34" charset="0"/>
              </a:rPr>
              <a:t>Dementia</a:t>
            </a:r>
          </a:p>
        </p:txBody>
      </p:sp>
      <p:sp>
        <p:nvSpPr>
          <p:cNvPr id="5" name="Rectangle 4"/>
          <p:cNvSpPr/>
          <p:nvPr/>
        </p:nvSpPr>
        <p:spPr>
          <a:xfrm>
            <a:off x="4929190" y="928670"/>
            <a:ext cx="2071702" cy="2143140"/>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200" b="1" dirty="0">
                <a:solidFill>
                  <a:schemeClr val="tx1"/>
                </a:solidFill>
                <a:latin typeface="Arial" panose="020B0604020202020204" pitchFamily="34" charset="0"/>
                <a:cs typeface="Arial" panose="020B0604020202020204" pitchFamily="34" charset="0"/>
              </a:rPr>
              <a:t>Individual who are at risk of Dementia</a:t>
            </a:r>
          </a:p>
          <a:p>
            <a:pPr algn="just"/>
            <a:r>
              <a:rPr lang="en-GB" sz="900" dirty="0">
                <a:solidFill>
                  <a:schemeClr val="tx1"/>
                </a:solidFill>
                <a:latin typeface="Arial" panose="020B0604020202020204" pitchFamily="34" charset="0"/>
                <a:cs typeface="Arial" panose="020B0604020202020204" pitchFamily="34" charset="0"/>
              </a:rPr>
              <a:t>The risk that is at higher level in case of Dementia is age, people who at age of 65 to 69 are largely affected by Dementia (Who, 2022). Similarly one person among five are affected with Dementia in between the age of 85 to 89. Almost 7.1% people over the age of 65 are affected with Dementia. In the UK over 42,000 people under 65 years of age are affected by Dementia (Dementia Statistics Hub, 2022). </a:t>
            </a:r>
            <a:endParaRPr lang="en-IN" sz="900" dirty="0">
              <a:solidFill>
                <a:schemeClr val="tx1"/>
              </a:solidFill>
              <a:latin typeface="Arial" panose="020B0604020202020204" pitchFamily="34" charset="0"/>
              <a:cs typeface="Arial" panose="020B0604020202020204" pitchFamily="34" charset="0"/>
            </a:endParaRPr>
          </a:p>
          <a:p>
            <a:pPr algn="ctr"/>
            <a:endParaRPr lang="en-IN" sz="900" dirty="0">
              <a:solidFill>
                <a:schemeClr val="tx1"/>
              </a:solidFill>
              <a:latin typeface="Times New Roman" pitchFamily="18" charset="0"/>
              <a:cs typeface="Times New Roman" pitchFamily="18" charset="0"/>
            </a:endParaRPr>
          </a:p>
        </p:txBody>
      </p:sp>
      <p:sp>
        <p:nvSpPr>
          <p:cNvPr id="6" name="Rectangle 5"/>
          <p:cNvSpPr/>
          <p:nvPr/>
        </p:nvSpPr>
        <p:spPr>
          <a:xfrm>
            <a:off x="0" y="928670"/>
            <a:ext cx="1857356" cy="171451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200" b="1" dirty="0">
              <a:solidFill>
                <a:schemeClr val="tx1"/>
              </a:solidFill>
              <a:latin typeface="Arial" panose="020B0604020202020204" pitchFamily="34" charset="0"/>
              <a:cs typeface="Arial" panose="020B0604020202020204" pitchFamily="34" charset="0"/>
            </a:endParaRPr>
          </a:p>
          <a:p>
            <a:pPr algn="ctr"/>
            <a:r>
              <a:rPr lang="en-IN" sz="1200" b="1" dirty="0">
                <a:solidFill>
                  <a:schemeClr val="tx1"/>
                </a:solidFill>
                <a:latin typeface="Arial" panose="020B0604020202020204" pitchFamily="34" charset="0"/>
                <a:cs typeface="Arial" panose="020B0604020202020204" pitchFamily="34" charset="0"/>
              </a:rPr>
              <a:t>Introduction</a:t>
            </a:r>
          </a:p>
          <a:p>
            <a:pPr algn="just"/>
            <a:r>
              <a:rPr lang="en-GB" sz="900" dirty="0">
                <a:solidFill>
                  <a:schemeClr val="tx1"/>
                </a:solidFill>
                <a:latin typeface="Arial" panose="020B0604020202020204" pitchFamily="34" charset="0"/>
                <a:cs typeface="Arial" panose="020B0604020202020204" pitchFamily="34" charset="0"/>
              </a:rPr>
              <a:t>Dementia can be defined as the loss of cognitive functioning and these include the loss of the ability of remembering, reasoning, fact and thinking which affects the daily activities of a person (Bayles </a:t>
            </a:r>
            <a:r>
              <a:rPr lang="en-GB" sz="900" i="1" dirty="0">
                <a:solidFill>
                  <a:schemeClr val="tx1"/>
                </a:solidFill>
                <a:latin typeface="Arial" panose="020B0604020202020204" pitchFamily="34" charset="0"/>
                <a:cs typeface="Arial" panose="020B0604020202020204" pitchFamily="34" charset="0"/>
              </a:rPr>
              <a:t>et al., </a:t>
            </a:r>
            <a:r>
              <a:rPr lang="en-GB" sz="900" dirty="0">
                <a:solidFill>
                  <a:schemeClr val="tx1"/>
                </a:solidFill>
                <a:latin typeface="Arial" panose="020B0604020202020204" pitchFamily="34" charset="0"/>
                <a:cs typeface="Arial" panose="020B0604020202020204" pitchFamily="34" charset="0"/>
              </a:rPr>
              <a:t>2018). Basically Dementia causes some of the damages and changes in the mind of an individual. </a:t>
            </a:r>
            <a:endParaRPr lang="en-IN" sz="900" dirty="0">
              <a:solidFill>
                <a:schemeClr val="tx1"/>
              </a:solidFill>
              <a:latin typeface="Arial" panose="020B0604020202020204" pitchFamily="34" charset="0"/>
              <a:cs typeface="Arial" panose="020B0604020202020204" pitchFamily="34" charset="0"/>
            </a:endParaRPr>
          </a:p>
          <a:p>
            <a:pPr algn="ctr"/>
            <a:endParaRPr lang="en-IN" sz="900" dirty="0">
              <a:latin typeface="Times New Roman" pitchFamily="18" charset="0"/>
              <a:cs typeface="Times New Roman" pitchFamily="18" charset="0"/>
            </a:endParaRPr>
          </a:p>
        </p:txBody>
      </p:sp>
      <p:sp>
        <p:nvSpPr>
          <p:cNvPr id="7" name="Rectangle 6"/>
          <p:cNvSpPr/>
          <p:nvPr/>
        </p:nvSpPr>
        <p:spPr>
          <a:xfrm>
            <a:off x="7000892" y="2428868"/>
            <a:ext cx="2143108" cy="2714644"/>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900" b="1" dirty="0">
                <a:solidFill>
                  <a:schemeClr val="tx1"/>
                </a:solidFill>
                <a:latin typeface="Arial" panose="020B0604020202020204" pitchFamily="34" charset="0"/>
                <a:cs typeface="Arial" panose="020B0604020202020204" pitchFamily="34" charset="0"/>
              </a:rPr>
              <a:t>Types and stages of Dementia and symptoms</a:t>
            </a:r>
          </a:p>
          <a:p>
            <a:pPr algn="just"/>
            <a:r>
              <a:rPr lang="en-GB" sz="900" dirty="0">
                <a:solidFill>
                  <a:schemeClr val="tx1"/>
                </a:solidFill>
                <a:latin typeface="Arial" panose="020B0604020202020204" pitchFamily="34" charset="0"/>
                <a:cs typeface="Arial" panose="020B0604020202020204" pitchFamily="34" charset="0"/>
              </a:rPr>
              <a:t>There are almost hundreds of diseases that are the reason of Dementia, however, the most common types of Dementia are- Alzheimer’s Dementia, Vascular and Lewy Body Dementia (Dementia, 2022). Generally 7 stages of Dementia are, “no impairment, very mild decline, mild decline, moderate decline, moderately severe decline, severe decline and very severe decline stage”. The symptoms of Dementia involve memory loss, confusion, and poor judgement, speaking difficulties and loss of expression and many more (National Institute on Aging, 2022). </a:t>
            </a:r>
            <a:endParaRPr lang="en-IN" sz="900" dirty="0">
              <a:solidFill>
                <a:schemeClr val="tx1"/>
              </a:solidFill>
              <a:latin typeface="Arial" panose="020B0604020202020204" pitchFamily="34" charset="0"/>
              <a:cs typeface="Arial" panose="020B0604020202020204" pitchFamily="34" charset="0"/>
            </a:endParaRPr>
          </a:p>
        </p:txBody>
      </p:sp>
      <p:sp>
        <p:nvSpPr>
          <p:cNvPr id="8" name="Rectangle 7"/>
          <p:cNvSpPr/>
          <p:nvPr/>
        </p:nvSpPr>
        <p:spPr>
          <a:xfrm>
            <a:off x="0" y="4143380"/>
            <a:ext cx="1857356" cy="2714620"/>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900" dirty="0">
              <a:solidFill>
                <a:schemeClr val="tx1"/>
              </a:solidFill>
              <a:latin typeface="Times New Roman" pitchFamily="18" charset="0"/>
              <a:cs typeface="Times New Roman" pitchFamily="18" charset="0"/>
            </a:endParaRPr>
          </a:p>
        </p:txBody>
      </p:sp>
      <p:sp>
        <p:nvSpPr>
          <p:cNvPr id="9" name="Rectangle 8"/>
          <p:cNvSpPr/>
          <p:nvPr/>
        </p:nvSpPr>
        <p:spPr>
          <a:xfrm>
            <a:off x="1857356" y="2428868"/>
            <a:ext cx="3071834" cy="20002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200" b="1" dirty="0">
                <a:solidFill>
                  <a:schemeClr val="tx1"/>
                </a:solidFill>
                <a:latin typeface="Arial" panose="020B0604020202020204" pitchFamily="34" charset="0"/>
                <a:cs typeface="Arial" panose="020B0604020202020204" pitchFamily="34" charset="0"/>
              </a:rPr>
              <a:t>Possible treatments and intervention of Dementia</a:t>
            </a:r>
          </a:p>
          <a:p>
            <a:pPr algn="just"/>
            <a:r>
              <a:rPr lang="en-GB" sz="900" dirty="0">
                <a:solidFill>
                  <a:schemeClr val="tx1"/>
                </a:solidFill>
                <a:latin typeface="Arial" panose="020B0604020202020204" pitchFamily="34" charset="0"/>
                <a:cs typeface="Arial" panose="020B0604020202020204" pitchFamily="34" charset="0"/>
              </a:rPr>
              <a:t>Aducanumab can be demonstrated as the first therapy of Dementia, along with that Donepezil, Galantamine and Exelon can be used to treat Dementia (Alzheimer's, 2022). The interventions for Dementia are: - pharmacological or drug intervention and non-pharmacological interventions. Among non-pharmacological interventions there are cognitive excite, recollections, validation, therapy related to reality orientation. Physical exercises, multisensory excite and aromatherapy” are also involved in the intervention of Dementia (Dementia, 2022). </a:t>
            </a:r>
            <a:endParaRPr lang="en-IN" sz="900" dirty="0">
              <a:solidFill>
                <a:schemeClr val="tx1"/>
              </a:solidFill>
              <a:latin typeface="Arial" panose="020B0604020202020204" pitchFamily="34" charset="0"/>
              <a:cs typeface="Arial" panose="020B0604020202020204" pitchFamily="34" charset="0"/>
            </a:endParaRPr>
          </a:p>
          <a:p>
            <a:pPr algn="just"/>
            <a:endParaRPr lang="en-IN" sz="800" dirty="0">
              <a:solidFill>
                <a:schemeClr val="tx1"/>
              </a:solidFill>
              <a:latin typeface="Times New Roman" pitchFamily="18" charset="0"/>
              <a:cs typeface="Times New Roman" pitchFamily="18" charset="0"/>
            </a:endParaRPr>
          </a:p>
        </p:txBody>
      </p:sp>
      <p:sp>
        <p:nvSpPr>
          <p:cNvPr id="10" name="Rectangle 9"/>
          <p:cNvSpPr/>
          <p:nvPr/>
        </p:nvSpPr>
        <p:spPr>
          <a:xfrm>
            <a:off x="7000892" y="5000636"/>
            <a:ext cx="2143108" cy="1857364"/>
          </a:xfrm>
          <a:prstGeom prst="rect">
            <a:avLst/>
          </a:prstGeom>
          <a:solidFill>
            <a:srgbClr val="898B8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500" dirty="0">
              <a:solidFill>
                <a:schemeClr val="tx1"/>
              </a:solidFill>
              <a:latin typeface="Times New Roman" pitchFamily="18" charset="0"/>
              <a:cs typeface="Times New Roman" pitchFamily="18" charset="0"/>
            </a:endParaRPr>
          </a:p>
        </p:txBody>
      </p:sp>
      <p:sp>
        <p:nvSpPr>
          <p:cNvPr id="11" name="Rectangle 10"/>
          <p:cNvSpPr/>
          <p:nvPr/>
        </p:nvSpPr>
        <p:spPr>
          <a:xfrm>
            <a:off x="3214678" y="4429132"/>
            <a:ext cx="1714512" cy="242886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900" b="1" dirty="0">
                <a:solidFill>
                  <a:schemeClr val="tx1"/>
                </a:solidFill>
                <a:latin typeface="Arial" panose="020B0604020202020204" pitchFamily="34" charset="0"/>
                <a:cs typeface="Arial" panose="020B0604020202020204" pitchFamily="34" charset="0"/>
              </a:rPr>
              <a:t>Theory of ageing and Dementia</a:t>
            </a:r>
          </a:p>
          <a:p>
            <a:pPr algn="just"/>
            <a:r>
              <a:rPr lang="en-GB" sz="850" dirty="0">
                <a:solidFill>
                  <a:schemeClr val="tx1"/>
                </a:solidFill>
                <a:latin typeface="Arial" panose="020B0604020202020204" pitchFamily="34" charset="0"/>
                <a:cs typeface="Arial" panose="020B0604020202020204" pitchFamily="34" charset="0"/>
              </a:rPr>
              <a:t>Ageing at the same time brings changes the physiological and mental function of a person at the same time. People start to face memory losses which are essentially related to age and gradually develop Dementia. The reason behind Dementia is the shrinkage of 60% to 80% of the brain tissues that happens with the increase in age (Kolpashnikova, 2021). Hence it is provided that in the UK 7.1% people of age 65 to 69 groups are affected by Dementia.</a:t>
            </a:r>
            <a:endParaRPr lang="en-IN" sz="850" dirty="0">
              <a:solidFill>
                <a:schemeClr val="tx1"/>
              </a:solidFill>
              <a:latin typeface="Arial" panose="020B0604020202020204" pitchFamily="34" charset="0"/>
              <a:cs typeface="Arial" panose="020B0604020202020204" pitchFamily="34" charset="0"/>
            </a:endParaRPr>
          </a:p>
        </p:txBody>
      </p:sp>
      <p:sp>
        <p:nvSpPr>
          <p:cNvPr id="13" name="Rectangle 12"/>
          <p:cNvSpPr/>
          <p:nvPr/>
        </p:nvSpPr>
        <p:spPr>
          <a:xfrm>
            <a:off x="4929190" y="3071810"/>
            <a:ext cx="2071670" cy="1725342"/>
          </a:xfrm>
          <a:prstGeom prst="rect">
            <a:avLst/>
          </a:prstGeom>
          <a:solidFill>
            <a:srgbClr val="4DFD0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950" b="1" dirty="0">
                <a:solidFill>
                  <a:schemeClr val="tx1"/>
                </a:solidFill>
                <a:latin typeface="Arial" panose="020B0604020202020204" pitchFamily="34" charset="0"/>
                <a:cs typeface="Arial" panose="020B0604020202020204" pitchFamily="34" charset="0"/>
              </a:rPr>
              <a:t>Conclusion </a:t>
            </a:r>
          </a:p>
          <a:p>
            <a:pPr algn="just"/>
            <a:r>
              <a:rPr lang="en-GB" sz="950" dirty="0">
                <a:solidFill>
                  <a:schemeClr val="tx1"/>
                </a:solidFill>
                <a:latin typeface="Arial" panose="020B0604020202020204" pitchFamily="34" charset="0"/>
                <a:cs typeface="Arial" panose="020B0604020202020204" pitchFamily="34" charset="0"/>
              </a:rPr>
              <a:t>To conclude it can be said that ageing and Dementia are closely related and at the same time, women are much more prone to get affected by Dementia and the presentation has successfully evaluated all the aspects related to Dementia with their causes, symptoms and interventions as well.</a:t>
            </a:r>
            <a:endParaRPr lang="en-IN" sz="950" dirty="0">
              <a:solidFill>
                <a:schemeClr val="tx1"/>
              </a:solidFill>
              <a:latin typeface="Arial" panose="020B0604020202020204" pitchFamily="34" charset="0"/>
              <a:cs typeface="Arial" panose="020B0604020202020204" pitchFamily="34" charset="0"/>
            </a:endParaRPr>
          </a:p>
        </p:txBody>
      </p:sp>
      <p:pic>
        <p:nvPicPr>
          <p:cNvPr id="11266" name="Picture 2"/>
          <p:cNvPicPr>
            <a:picLocks noChangeAspect="1" noChangeArrowheads="1"/>
          </p:cNvPicPr>
          <p:nvPr/>
        </p:nvPicPr>
        <p:blipFill>
          <a:blip r:embed="rId3"/>
          <a:srcRect/>
          <a:stretch>
            <a:fillRect/>
          </a:stretch>
        </p:blipFill>
        <p:spPr bwMode="auto">
          <a:xfrm>
            <a:off x="4929190" y="4714885"/>
            <a:ext cx="2047875" cy="2143116"/>
          </a:xfrm>
          <a:prstGeom prst="rect">
            <a:avLst/>
          </a:prstGeom>
          <a:noFill/>
          <a:ln w="9525">
            <a:noFill/>
            <a:miter lim="800000"/>
            <a:headEnd/>
            <a:tailEnd/>
          </a:ln>
          <a:effectLst/>
        </p:spPr>
      </p:pic>
      <p:pic>
        <p:nvPicPr>
          <p:cNvPr id="11267" name="Picture 3"/>
          <p:cNvPicPr>
            <a:picLocks noChangeAspect="1" noChangeArrowheads="1"/>
          </p:cNvPicPr>
          <p:nvPr/>
        </p:nvPicPr>
        <p:blipFill>
          <a:blip r:embed="rId4"/>
          <a:srcRect/>
          <a:stretch>
            <a:fillRect/>
          </a:stretch>
        </p:blipFill>
        <p:spPr bwMode="auto">
          <a:xfrm>
            <a:off x="0" y="2643182"/>
            <a:ext cx="1857356" cy="1500198"/>
          </a:xfrm>
          <a:prstGeom prst="rect">
            <a:avLst/>
          </a:prstGeom>
          <a:noFill/>
          <a:ln w="9525">
            <a:noFill/>
            <a:miter lim="800000"/>
            <a:headEnd/>
            <a:tailEnd/>
          </a:ln>
          <a:effectLst/>
        </p:spPr>
      </p:pic>
      <p:pic>
        <p:nvPicPr>
          <p:cNvPr id="11268" name="Picture 4"/>
          <p:cNvPicPr>
            <a:picLocks noChangeAspect="1" noChangeArrowheads="1"/>
          </p:cNvPicPr>
          <p:nvPr/>
        </p:nvPicPr>
        <p:blipFill>
          <a:blip r:embed="rId5"/>
          <a:srcRect/>
          <a:stretch>
            <a:fillRect/>
          </a:stretch>
        </p:blipFill>
        <p:spPr bwMode="auto">
          <a:xfrm>
            <a:off x="1857356" y="928671"/>
            <a:ext cx="3071833" cy="1500197"/>
          </a:xfrm>
          <a:prstGeom prst="rect">
            <a:avLst/>
          </a:prstGeom>
          <a:noFill/>
          <a:ln w="9525">
            <a:noFill/>
            <a:miter lim="800000"/>
            <a:headEnd/>
            <a:tailEnd/>
          </a:ln>
          <a:effectLst/>
        </p:spPr>
      </p:pic>
      <p:pic>
        <p:nvPicPr>
          <p:cNvPr id="11269" name="Picture 5"/>
          <p:cNvPicPr>
            <a:picLocks noChangeAspect="1" noChangeArrowheads="1"/>
          </p:cNvPicPr>
          <p:nvPr/>
        </p:nvPicPr>
        <p:blipFill>
          <a:blip r:embed="rId6"/>
          <a:srcRect/>
          <a:stretch>
            <a:fillRect/>
          </a:stretch>
        </p:blipFill>
        <p:spPr bwMode="auto">
          <a:xfrm>
            <a:off x="1857356" y="4429132"/>
            <a:ext cx="1357322" cy="2428868"/>
          </a:xfrm>
          <a:prstGeom prst="rect">
            <a:avLst/>
          </a:prstGeom>
          <a:noFill/>
          <a:ln w="9525">
            <a:noFill/>
            <a:miter lim="800000"/>
            <a:headEnd/>
            <a:tailEnd/>
          </a:ln>
          <a:effectLst/>
        </p:spPr>
      </p:pic>
      <p:pic>
        <p:nvPicPr>
          <p:cNvPr id="15" name="Picture 14" descr="dementia1-2.jpg"/>
          <p:cNvPicPr>
            <a:picLocks noChangeAspect="1"/>
          </p:cNvPicPr>
          <p:nvPr/>
        </p:nvPicPr>
        <p:blipFill>
          <a:blip r:embed="rId7" cstate="print"/>
          <a:stretch>
            <a:fillRect/>
          </a:stretch>
        </p:blipFill>
        <p:spPr>
          <a:xfrm>
            <a:off x="1" y="4143380"/>
            <a:ext cx="1857355" cy="2714620"/>
          </a:xfrm>
          <a:prstGeom prst="rect">
            <a:avLst/>
          </a:prstGeom>
        </p:spPr>
      </p:pic>
      <p:pic>
        <p:nvPicPr>
          <p:cNvPr id="16" name="Picture 15" descr="1-19532.jpeg"/>
          <p:cNvPicPr>
            <a:picLocks noChangeAspect="1"/>
          </p:cNvPicPr>
          <p:nvPr/>
        </p:nvPicPr>
        <p:blipFill>
          <a:blip r:embed="rId8" cstate="print"/>
          <a:stretch>
            <a:fillRect/>
          </a:stretch>
        </p:blipFill>
        <p:spPr>
          <a:xfrm>
            <a:off x="7000892" y="928670"/>
            <a:ext cx="2143108" cy="1500198"/>
          </a:xfrm>
          <a:prstGeom prst="rect">
            <a:avLst/>
          </a:prstGeom>
        </p:spPr>
      </p:pic>
      <p:pic>
        <p:nvPicPr>
          <p:cNvPr id="17" name="Picture 16" descr="dementia-patient-getty.gif"/>
          <p:cNvPicPr>
            <a:picLocks noChangeAspect="1"/>
          </p:cNvPicPr>
          <p:nvPr/>
        </p:nvPicPr>
        <p:blipFill>
          <a:blip r:embed="rId9"/>
          <a:stretch>
            <a:fillRect/>
          </a:stretch>
        </p:blipFill>
        <p:spPr>
          <a:xfrm>
            <a:off x="7000860" y="5000636"/>
            <a:ext cx="2143108" cy="185736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323528" y="980728"/>
            <a:ext cx="8229600" cy="4525963"/>
          </a:xfrm>
        </p:spPr>
        <p:txBody>
          <a:bodyPr>
            <a:noAutofit/>
          </a:bodyPr>
          <a:lstStyle/>
          <a:p>
            <a:pPr marL="0" indent="0" algn="ctr">
              <a:buNone/>
            </a:pPr>
            <a:endParaRPr lang="en-IN" sz="4800" b="1" dirty="0">
              <a:latin typeface="Times New Roman" pitchFamily="18" charset="0"/>
              <a:cs typeface="Times New Roman" pitchFamily="18" charset="0"/>
            </a:endParaRPr>
          </a:p>
          <a:p>
            <a:pPr algn="just"/>
            <a:r>
              <a:rPr lang="en-GB" sz="1200" dirty="0">
                <a:latin typeface="Arial" panose="020B0604020202020204" pitchFamily="34" charset="0"/>
                <a:cs typeface="Arial" panose="020B0604020202020204" pitchFamily="34" charset="0"/>
              </a:rPr>
              <a:t>Alzheimer's Disease and Dementia. 2022. </a:t>
            </a:r>
            <a:r>
              <a:rPr lang="en-GB" sz="1200" i="1" dirty="0">
                <a:latin typeface="Arial" panose="020B0604020202020204" pitchFamily="34" charset="0"/>
                <a:cs typeface="Arial" panose="020B0604020202020204" pitchFamily="34" charset="0"/>
              </a:rPr>
              <a:t>What Is Dementia?</a:t>
            </a:r>
            <a:r>
              <a:rPr lang="en-GB" sz="1200" dirty="0">
                <a:latin typeface="Arial" panose="020B0604020202020204" pitchFamily="34" charset="0"/>
                <a:cs typeface="Arial" panose="020B0604020202020204" pitchFamily="34" charset="0"/>
              </a:rPr>
              <a:t>. [online] Available at: &lt;https://www.alz.org/alzheimers-dementia/what-is-dementia&gt; [Accessed 26 February 2022].</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Alzheimer's Society. 2022. </a:t>
            </a:r>
            <a:r>
              <a:rPr lang="en-GB" sz="1200" i="1" dirty="0">
                <a:latin typeface="Arial" panose="020B0604020202020204" pitchFamily="34" charset="0"/>
                <a:cs typeface="Arial" panose="020B0604020202020204" pitchFamily="34" charset="0"/>
              </a:rPr>
              <a:t>Alzheimer's Society's view on equality, discrimination, and human rights</a:t>
            </a:r>
            <a:r>
              <a:rPr lang="en-GB" sz="1200" dirty="0">
                <a:latin typeface="Arial" panose="020B0604020202020204" pitchFamily="34" charset="0"/>
                <a:cs typeface="Arial" panose="020B0604020202020204" pitchFamily="34" charset="0"/>
              </a:rPr>
              <a:t>. [online] Available at: &lt;https://www.alzheimers.org.uk/about-us/poli&gt; [Accessed 26 February 2022].</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Alzheimer's Society. 2022. </a:t>
            </a:r>
            <a:r>
              <a:rPr lang="en-GB" sz="1200" i="1" dirty="0">
                <a:latin typeface="Arial" panose="020B0604020202020204" pitchFamily="34" charset="0"/>
                <a:cs typeface="Arial" panose="020B0604020202020204" pitchFamily="34" charset="0"/>
              </a:rPr>
              <a:t>Dementia and the Mental Capacity Act 2005</a:t>
            </a:r>
            <a:r>
              <a:rPr lang="en-GB" sz="1200" dirty="0">
                <a:latin typeface="Arial" panose="020B0604020202020204" pitchFamily="34" charset="0"/>
                <a:cs typeface="Arial" panose="020B0604020202020204" pitchFamily="34" charset="0"/>
              </a:rPr>
              <a:t>. [online] Available at: &lt; [Accessed 26 February 2022].</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Bayles</a:t>
            </a:r>
            <a:r>
              <a:rPr lang="en-GB" sz="1200" dirty="0">
                <a:latin typeface="Arial" panose="020B0604020202020204" pitchFamily="34" charset="0"/>
                <a:cs typeface="Arial" panose="020B0604020202020204" pitchFamily="34" charset="0"/>
              </a:rPr>
              <a:t>, K., McCullough, K. and </a:t>
            </a:r>
            <a:r>
              <a:rPr lang="en-GB" sz="1200" dirty="0" err="1">
                <a:latin typeface="Arial" panose="020B0604020202020204" pitchFamily="34" charset="0"/>
                <a:cs typeface="Arial" panose="020B0604020202020204" pitchFamily="34" charset="0"/>
              </a:rPr>
              <a:t>Tomoeda</a:t>
            </a:r>
            <a:r>
              <a:rPr lang="en-GB" sz="1200" dirty="0">
                <a:latin typeface="Arial" panose="020B0604020202020204" pitchFamily="34" charset="0"/>
                <a:cs typeface="Arial" panose="020B0604020202020204" pitchFamily="34" charset="0"/>
              </a:rPr>
              <a:t>, C.K., 2018. </a:t>
            </a:r>
            <a:r>
              <a:rPr lang="en-GB" sz="1200" i="1" dirty="0">
                <a:latin typeface="Arial" panose="020B0604020202020204" pitchFamily="34" charset="0"/>
                <a:cs typeface="Arial" panose="020B0604020202020204" pitchFamily="34" charset="0"/>
              </a:rPr>
              <a:t>Cognitive-communication disorders of MCI and dementia: definition, assessment, and clinical management</a:t>
            </a:r>
            <a:r>
              <a:rPr lang="en-GB" sz="1200" dirty="0">
                <a:latin typeface="Arial" panose="020B0604020202020204" pitchFamily="34" charset="0"/>
                <a:cs typeface="Arial" panose="020B0604020202020204" pitchFamily="34" charset="0"/>
              </a:rPr>
              <a:t>. Plural Publishing.</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Dementia Statistics Hub. 2022. </a:t>
            </a:r>
            <a:r>
              <a:rPr lang="en-GB" sz="1200" i="1" dirty="0">
                <a:latin typeface="Arial" panose="020B0604020202020204" pitchFamily="34" charset="0"/>
                <a:cs typeface="Arial" panose="020B0604020202020204" pitchFamily="34" charset="0"/>
              </a:rPr>
              <a:t>Prevalence by age in the UK - Dementia Statistics Hub</a:t>
            </a:r>
            <a:r>
              <a:rPr lang="en-GB" sz="1200" dirty="0">
                <a:latin typeface="Arial" panose="020B0604020202020204" pitchFamily="34" charset="0"/>
                <a:cs typeface="Arial" panose="020B0604020202020204" pitchFamily="34" charset="0"/>
              </a:rPr>
              <a:t>. [online] Available at: &lt;https://www.dementiastatistics.org/statistics/prevalence-by-age-in-the-uk/#:~:.&gt; [Accessed 26 February 2022].</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Dementia.ie. 2022. </a:t>
            </a:r>
            <a:r>
              <a:rPr lang="en-GB" sz="1200" i="1" dirty="0">
                <a:latin typeface="Arial" panose="020B0604020202020204" pitchFamily="34" charset="0"/>
                <a:cs typeface="Arial" panose="020B0604020202020204" pitchFamily="34" charset="0"/>
              </a:rPr>
              <a:t>Interventions – Dementia Services Information and Development Centre</a:t>
            </a:r>
            <a:r>
              <a:rPr lang="en-GB" sz="1200" dirty="0">
                <a:latin typeface="Arial" panose="020B0604020202020204" pitchFamily="34" charset="0"/>
                <a:cs typeface="Arial" panose="020B0604020202020204" pitchFamily="34" charset="0"/>
              </a:rPr>
              <a:t>. [online] Available at: &lt;https://dementia.ie/interventions/&gt; [Accessed 26 February 2022].</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Dementia.org.au. 2022. </a:t>
            </a:r>
            <a:r>
              <a:rPr lang="en-GB" sz="1200" i="1" dirty="0">
                <a:latin typeface="Arial" panose="020B0604020202020204" pitchFamily="34" charset="0"/>
                <a:cs typeface="Arial" panose="020B0604020202020204" pitchFamily="34" charset="0"/>
              </a:rPr>
              <a:t>Types of dementia</a:t>
            </a:r>
            <a:r>
              <a:rPr lang="en-GB" sz="1200" dirty="0">
                <a:latin typeface="Arial" panose="020B0604020202020204" pitchFamily="34" charset="0"/>
                <a:cs typeface="Arial" panose="020B0604020202020204" pitchFamily="34" charset="0"/>
              </a:rPr>
              <a:t>. [online] Available at: &lt;https://www.dementia.org.au/information/about-dementia/types-of-dementia&gt; [Accessed 26 February 2022].</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Kolpashnikova</a:t>
            </a:r>
            <a:r>
              <a:rPr lang="en-GB" sz="1200" dirty="0">
                <a:latin typeface="Arial" panose="020B0604020202020204" pitchFamily="34" charset="0"/>
                <a:cs typeface="Arial" panose="020B0604020202020204" pitchFamily="34" charset="0"/>
              </a:rPr>
              <a:t>, K., 2021. Ageing and dementia: age-period-cohort effects of policy intervention in England, 2006–2016. </a:t>
            </a:r>
            <a:r>
              <a:rPr lang="en-GB" sz="1200" i="1" dirty="0">
                <a:latin typeface="Arial" panose="020B0604020202020204" pitchFamily="34" charset="0"/>
                <a:cs typeface="Arial" panose="020B0604020202020204" pitchFamily="34" charset="0"/>
              </a:rPr>
              <a:t>BMC geriatrics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21</a:t>
            </a:r>
            <a:r>
              <a:rPr lang="en-GB" sz="1200" dirty="0">
                <a:latin typeface="Arial" panose="020B0604020202020204" pitchFamily="34" charset="0"/>
                <a:cs typeface="Arial" panose="020B0604020202020204" pitchFamily="34" charset="0"/>
              </a:rPr>
              <a:t>(1), pp.1-6.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National Institute on Aging. 2022. </a:t>
            </a:r>
            <a:r>
              <a:rPr lang="en-GB" sz="1200" i="1" dirty="0">
                <a:latin typeface="Arial" panose="020B0604020202020204" pitchFamily="34" charset="0"/>
                <a:cs typeface="Arial" panose="020B0604020202020204" pitchFamily="34" charset="0"/>
              </a:rPr>
              <a:t>What Is Dementia? Symptoms, Types, and Diagnosis</a:t>
            </a:r>
            <a:r>
              <a:rPr lang="en-GB" sz="1200" dirty="0">
                <a:latin typeface="Arial" panose="020B0604020202020204" pitchFamily="34" charset="0"/>
                <a:cs typeface="Arial" panose="020B0604020202020204" pitchFamily="34" charset="0"/>
              </a:rPr>
              <a:t>. [online] Available at: &lt;https://www.nia.nih.gov/health/what-is-dementia&gt; [Accessed 26 February 2022].</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Who.int. 2022. </a:t>
            </a:r>
            <a:r>
              <a:rPr lang="en-GB" sz="1200" i="1" dirty="0">
                <a:latin typeface="Arial" panose="020B0604020202020204" pitchFamily="34" charset="0"/>
                <a:cs typeface="Arial" panose="020B0604020202020204" pitchFamily="34" charset="0"/>
              </a:rPr>
              <a:t>Dementia</a:t>
            </a:r>
            <a:r>
              <a:rPr lang="en-GB" sz="1200" dirty="0">
                <a:latin typeface="Arial" panose="020B0604020202020204" pitchFamily="34" charset="0"/>
                <a:cs typeface="Arial" panose="020B0604020202020204" pitchFamily="34" charset="0"/>
              </a:rPr>
              <a:t>. [online] Available at: &lt;https://www.who.int/news-room/fact-sheets/detail/dementia#:~:text=Rates%20of%20dementia,and%20139%20million%20in%202050.&gt; [Accessed 26 February 2022].</a:t>
            </a:r>
            <a:endParaRPr lang="en-IN" sz="1200" dirty="0">
              <a:latin typeface="Arial" panose="020B0604020202020204" pitchFamily="34" charset="0"/>
              <a:cs typeface="Arial" panose="020B0604020202020204" pitchFamily="34" charset="0"/>
            </a:endParaRPr>
          </a:p>
          <a:p>
            <a:pPr marL="0" indent="0">
              <a:buNone/>
            </a:pPr>
            <a:endParaRPr lang="en-US" sz="4000" dirty="0"/>
          </a:p>
        </p:txBody>
      </p:sp>
    </p:spTree>
    <p:extLst>
      <p:ext uri="{BB962C8B-B14F-4D97-AF65-F5344CB8AC3E}">
        <p14:creationId xmlns:p14="http://schemas.microsoft.com/office/powerpoint/2010/main" val="3200647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{3FEA27FF-3FAD-F244-9E7F-6510537B467E}tf10001120</Template>
  <TotalTime>67</TotalTime>
  <Words>907</Words>
  <Application>Microsoft Macintosh PowerPoint</Application>
  <PresentationFormat>On-screen Show (4:3)</PresentationFormat>
  <Paragraphs>34</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Times New Roman</vt:lpstr>
      <vt:lpstr>Office Theme</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Humaira Rashid (Law)</cp:lastModifiedBy>
  <cp:revision>8</cp:revision>
  <dcterms:created xsi:type="dcterms:W3CDTF">2022-02-26T08:17:05Z</dcterms:created>
  <dcterms:modified xsi:type="dcterms:W3CDTF">2022-03-06T13:16:49Z</dcterms:modified>
</cp:coreProperties>
</file>