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6"/>
  </p:notesMasterIdLst>
  <p:sldIdLst>
    <p:sldId id="257" r:id="rId2"/>
    <p:sldId id="258" r:id="rId3"/>
    <p:sldId id="260" r:id="rId4"/>
    <p:sldId id="261" r:id="rId5"/>
    <p:sldId id="262" r:id="rId6"/>
    <p:sldId id="263" r:id="rId7"/>
    <p:sldId id="264" r:id="rId8"/>
    <p:sldId id="265" r:id="rId9"/>
    <p:sldId id="267" r:id="rId10"/>
    <p:sldId id="269" r:id="rId11"/>
    <p:sldId id="268" r:id="rId12"/>
    <p:sldId id="270" r:id="rId13"/>
    <p:sldId id="266" r:id="rId14"/>
    <p:sldId id="272"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718"/>
    <p:restoredTop sz="61018"/>
  </p:normalViewPr>
  <p:slideViewPr>
    <p:cSldViewPr>
      <p:cViewPr varScale="1">
        <p:scale>
          <a:sx n="58" d="100"/>
          <a:sy n="58" d="100"/>
        </p:scale>
        <p:origin x="200" y="3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9CCCB21-1921-4ABD-A845-B59061FF607B}" type="slidenum">
              <a:rPr lang="en-US" altLang="en-US"/>
              <a:pPr/>
              <a:t>‹#›</a:t>
            </a:fld>
            <a:endParaRPr lang="en-US" altLang="en-US"/>
          </a:p>
        </p:txBody>
      </p:sp>
    </p:spTree>
    <p:extLst>
      <p:ext uri="{BB962C8B-B14F-4D97-AF65-F5344CB8AC3E}">
        <p14:creationId xmlns:p14="http://schemas.microsoft.com/office/powerpoint/2010/main" val="95267073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Amlsynhwyraidd</a:t>
            </a:r>
            <a:r>
              <a:rPr lang="en-GB" dirty="0"/>
              <a:t>                                                         Multi sensory</a:t>
            </a:r>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1</a:t>
            </a:fld>
            <a:endParaRPr lang="en-US" altLang="en-US"/>
          </a:p>
        </p:txBody>
      </p:sp>
    </p:spTree>
    <p:extLst>
      <p:ext uri="{BB962C8B-B14F-4D97-AF65-F5344CB8AC3E}">
        <p14:creationId xmlns:p14="http://schemas.microsoft.com/office/powerpoint/2010/main" val="4162829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Taflen</a:t>
            </a:r>
            <a:r>
              <a:rPr lang="en-GB" baseline="0" dirty="0"/>
              <a:t> </a:t>
            </a:r>
            <a:r>
              <a:rPr lang="en-GB" baseline="0" dirty="0" err="1"/>
              <a:t>fesul</a:t>
            </a:r>
            <a:r>
              <a:rPr lang="en-GB" baseline="0" dirty="0"/>
              <a:t> </a:t>
            </a:r>
            <a:r>
              <a:rPr lang="en-GB" baseline="0" dirty="0" err="1"/>
              <a:t>grwp</a:t>
            </a:r>
            <a:r>
              <a:rPr lang="en-GB" baseline="0" dirty="0"/>
              <a:t>    Group task</a:t>
            </a:r>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2</a:t>
            </a:fld>
            <a:endParaRPr lang="en-US" altLang="en-US"/>
          </a:p>
        </p:txBody>
      </p:sp>
    </p:spTree>
    <p:extLst>
      <p:ext uri="{BB962C8B-B14F-4D97-AF65-F5344CB8AC3E}">
        <p14:creationId xmlns:p14="http://schemas.microsoft.com/office/powerpoint/2010/main" val="238367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http://www.youtube.com/watch?v=uxFIGWm9M6w&amp;feature=kp</a:t>
            </a:r>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3</a:t>
            </a:fld>
            <a:endParaRPr lang="en-US" altLang="en-US"/>
          </a:p>
        </p:txBody>
      </p:sp>
    </p:spTree>
    <p:extLst>
      <p:ext uri="{BB962C8B-B14F-4D97-AF65-F5344CB8AC3E}">
        <p14:creationId xmlns:p14="http://schemas.microsoft.com/office/powerpoint/2010/main" val="3330666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Pasio’r</a:t>
            </a:r>
            <a:r>
              <a:rPr lang="en-GB" dirty="0"/>
              <a:t> </a:t>
            </a:r>
            <a:r>
              <a:rPr lang="en-GB" dirty="0" err="1"/>
              <a:t>pren</a:t>
            </a:r>
            <a:r>
              <a:rPr lang="en-GB" dirty="0"/>
              <a:t> o </a:t>
            </a:r>
            <a:r>
              <a:rPr lang="en-GB" dirty="0" err="1"/>
              <a:t>gwmpas</a:t>
            </a:r>
            <a:r>
              <a:rPr lang="en-GB" dirty="0"/>
              <a:t>                                           Pass the wood</a:t>
            </a:r>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6</a:t>
            </a:fld>
            <a:endParaRPr lang="en-US" altLang="en-US"/>
          </a:p>
        </p:txBody>
      </p:sp>
    </p:spTree>
    <p:extLst>
      <p:ext uri="{BB962C8B-B14F-4D97-AF65-F5344CB8AC3E}">
        <p14:creationId xmlns:p14="http://schemas.microsoft.com/office/powerpoint/2010/main" val="18345953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Wythnos</a:t>
            </a:r>
            <a:r>
              <a:rPr lang="en-GB" dirty="0"/>
              <a:t> ail </a:t>
            </a:r>
            <a:r>
              <a:rPr lang="en-GB" dirty="0" err="1"/>
              <a:t>gylchu</a:t>
            </a:r>
            <a:r>
              <a:rPr lang="en-GB" dirty="0"/>
              <a:t>  Eco </a:t>
            </a:r>
            <a:r>
              <a:rPr lang="en-GB" dirty="0" err="1"/>
              <a:t>Ysgolion</a:t>
            </a:r>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7</a:t>
            </a:fld>
            <a:endParaRPr lang="en-US" altLang="en-US"/>
          </a:p>
        </p:txBody>
      </p:sp>
    </p:spTree>
    <p:extLst>
      <p:ext uri="{BB962C8B-B14F-4D97-AF65-F5344CB8AC3E}">
        <p14:creationId xmlns:p14="http://schemas.microsoft.com/office/powerpoint/2010/main" val="29444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Casglu</a:t>
            </a:r>
            <a:r>
              <a:rPr lang="en-GB" dirty="0"/>
              <a:t> </a:t>
            </a:r>
            <a:r>
              <a:rPr lang="en-GB" dirty="0" err="1"/>
              <a:t>deunydd</a:t>
            </a:r>
            <a:r>
              <a:rPr lang="en-GB" dirty="0"/>
              <a:t>                                                        Collecting materials/ objects</a:t>
            </a:r>
          </a:p>
          <a:p>
            <a:r>
              <a:rPr lang="en-GB" dirty="0" err="1"/>
              <a:t>FfLlaRh</a:t>
            </a:r>
            <a:r>
              <a:rPr lang="en-GB" dirty="0"/>
              <a:t>                                                                     LNF</a:t>
            </a:r>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8</a:t>
            </a:fld>
            <a:endParaRPr lang="en-US" altLang="en-US"/>
          </a:p>
        </p:txBody>
      </p:sp>
    </p:spTree>
    <p:extLst>
      <p:ext uri="{BB962C8B-B14F-4D97-AF65-F5344CB8AC3E}">
        <p14:creationId xmlns:p14="http://schemas.microsoft.com/office/powerpoint/2010/main" val="2768281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Llawlyfr</a:t>
            </a:r>
            <a:r>
              <a:rPr lang="en-GB" dirty="0"/>
              <a:t> </a:t>
            </a:r>
            <a:r>
              <a:rPr lang="en-GB" dirty="0" err="1"/>
              <a:t>Dysgu</a:t>
            </a:r>
            <a:r>
              <a:rPr lang="en-GB" dirty="0"/>
              <a:t> </a:t>
            </a:r>
            <a:r>
              <a:rPr lang="en-GB" dirty="0" err="1"/>
              <a:t>yn</a:t>
            </a:r>
            <a:r>
              <a:rPr lang="en-GB" dirty="0"/>
              <a:t> </a:t>
            </a:r>
            <a:r>
              <a:rPr lang="en-GB" dirty="0" err="1"/>
              <a:t>yr</a:t>
            </a:r>
            <a:r>
              <a:rPr lang="en-GB" dirty="0"/>
              <a:t> </a:t>
            </a:r>
            <a:r>
              <a:rPr lang="en-GB" dirty="0" err="1"/>
              <a:t>Awyr</a:t>
            </a:r>
            <a:r>
              <a:rPr lang="en-GB" dirty="0"/>
              <a:t> </a:t>
            </a:r>
            <a:r>
              <a:rPr lang="en-GB" dirty="0" err="1"/>
              <a:t>agored</a:t>
            </a:r>
            <a:endParaRPr lang="en-GB" dirty="0"/>
          </a:p>
          <a:p>
            <a:r>
              <a:rPr lang="en-GB" dirty="0"/>
              <a:t>Outdoor Learning Handbook</a:t>
            </a:r>
          </a:p>
          <a:p>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11</a:t>
            </a:fld>
            <a:endParaRPr lang="en-US" altLang="en-US"/>
          </a:p>
        </p:txBody>
      </p:sp>
    </p:spTree>
    <p:extLst>
      <p:ext uri="{BB962C8B-B14F-4D97-AF65-F5344CB8AC3E}">
        <p14:creationId xmlns:p14="http://schemas.microsoft.com/office/powerpoint/2010/main" val="3521402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ffectLst/>
              </a:rPr>
              <a:t>Friedrich Froebel (1782-1852) </a:t>
            </a:r>
            <a:endParaRPr lang="en-US" dirty="0">
              <a:effectLst/>
            </a:endParaRPr>
          </a:p>
          <a:p>
            <a:r>
              <a:rPr lang="en-US" dirty="0">
                <a:effectLst/>
              </a:rPr>
              <a:t>Friedrich Froebel, founder of the Kindergarten and inspired by Pestalozzi, strongly emphasized the significance of outdoor play. The name he gave the schools for young children he created, themselves testify of the latter. Kindergarten literally means 'garden for children', demonstrating Froebel's endeavor to highlight the importance of the 'outside world' and nature. Froebel's kindergarten was </a:t>
            </a:r>
            <a:r>
              <a:rPr lang="en-US" dirty="0" err="1">
                <a:effectLst/>
              </a:rPr>
              <a:t>knwon</a:t>
            </a:r>
            <a:r>
              <a:rPr lang="en-US" dirty="0">
                <a:effectLst/>
              </a:rPr>
              <a:t> to be tripartite and one of the three essential element consisted of a garden in which children and their educator grew plants, harvested and made something out of the harvested product. Not only did such activities stimulate young children's awareness of the natural world, they taught children the existing connections between the natural environment, food and health </a:t>
            </a:r>
          </a:p>
          <a:p>
            <a:r>
              <a:rPr lang="en-US" b="1" dirty="0" err="1">
                <a:effectLst/>
              </a:rPr>
              <a:t>Margareth</a:t>
            </a:r>
            <a:r>
              <a:rPr lang="en-US" b="1" dirty="0">
                <a:effectLst/>
              </a:rPr>
              <a:t> Mc Millan (1860-1931)</a:t>
            </a:r>
            <a:endParaRPr lang="en-US" dirty="0">
              <a:effectLst/>
            </a:endParaRPr>
          </a:p>
          <a:p>
            <a:r>
              <a:rPr lang="en-US" dirty="0">
                <a:effectLst/>
              </a:rPr>
              <a:t>In 1911 </a:t>
            </a:r>
            <a:r>
              <a:rPr lang="en-US" dirty="0" err="1">
                <a:effectLst/>
              </a:rPr>
              <a:t>Margareth</a:t>
            </a:r>
            <a:r>
              <a:rPr lang="en-US" dirty="0">
                <a:effectLst/>
              </a:rPr>
              <a:t> Mc Millan and her sister established an open-air nursery for poor children in Deptford, England. With a strong emphasis on children's health and well being, Mc Millan's theoretical and practical education of young children incorporated exercise and fresh air at the heart of children's play ventures (Young-</a:t>
            </a:r>
            <a:r>
              <a:rPr lang="en-US" dirty="0" err="1">
                <a:effectLst/>
              </a:rPr>
              <a:t>Ihm</a:t>
            </a:r>
            <a:r>
              <a:rPr lang="en-US" dirty="0">
                <a:effectLst/>
              </a:rPr>
              <a:t> Kwon, 2007).</a:t>
            </a:r>
          </a:p>
          <a:p>
            <a:r>
              <a:rPr lang="en-US" b="1" dirty="0">
                <a:effectLst/>
              </a:rPr>
              <a:t>Susan Isaacs (1885-1948)</a:t>
            </a:r>
            <a:endParaRPr lang="en-US" dirty="0">
              <a:effectLst/>
            </a:endParaRPr>
          </a:p>
          <a:p>
            <a:r>
              <a:rPr lang="en-US" dirty="0">
                <a:effectLst/>
              </a:rPr>
              <a:t>Susan Isaacs, psychologist and teacher was highly influenced by Froebel's educational ideas. She believed outdoor play to be extremely important and beneficial to young children. The Malting House School, which first opened as an experimental nursery school, and of which Susan Isaacs was in charge, had a well equipped garden with a play house, sand pit, tool shed, plots for gardening and one of the first climbing frame in Britain (Pound, 2005 in </a:t>
            </a:r>
            <a:r>
              <a:rPr lang="en-US" dirty="0" err="1">
                <a:effectLst/>
              </a:rPr>
              <a:t>Mickleburgh</a:t>
            </a:r>
            <a:r>
              <a:rPr lang="en-US" dirty="0">
                <a:effectLst/>
              </a:rPr>
              <a:t>, 2007). Although such outdoor provision may seem banal and hence taken for granted nowadays, it was highly innovative and original then. She also </a:t>
            </a:r>
            <a:r>
              <a:rPr lang="en-US" dirty="0" err="1">
                <a:effectLst/>
              </a:rPr>
              <a:t>organised</a:t>
            </a:r>
            <a:r>
              <a:rPr lang="en-US" dirty="0">
                <a:effectLst/>
              </a:rPr>
              <a:t> occasional trips away for the children in her care, which again was not something common to do by then.</a:t>
            </a:r>
          </a:p>
          <a:p>
            <a:r>
              <a:rPr lang="en-GB" b="1" dirty="0">
                <a:effectLst/>
              </a:rPr>
              <a:t>Jan White</a:t>
            </a:r>
          </a:p>
          <a:p>
            <a:r>
              <a:rPr lang="en-GB" b="1" dirty="0">
                <a:effectLst/>
              </a:rPr>
              <a:t>Andy Goldsworthy</a:t>
            </a:r>
            <a:endParaRPr lang="en-GB" b="1" dirty="0"/>
          </a:p>
          <a:p>
            <a:endParaRPr lang="en-US" dirty="0"/>
          </a:p>
        </p:txBody>
      </p:sp>
      <p:sp>
        <p:nvSpPr>
          <p:cNvPr id="4" name="Slide Number Placeholder 3"/>
          <p:cNvSpPr>
            <a:spLocks noGrp="1"/>
          </p:cNvSpPr>
          <p:nvPr>
            <p:ph type="sldNum" sz="quarter" idx="10"/>
          </p:nvPr>
        </p:nvSpPr>
        <p:spPr/>
        <p:txBody>
          <a:bodyPr/>
          <a:lstStyle/>
          <a:p>
            <a:fld id="{49CCCB21-1921-4ABD-A845-B59061FF607B}" type="slidenum">
              <a:rPr lang="en-US" altLang="en-US" smtClean="0"/>
              <a:pPr/>
              <a:t>12</a:t>
            </a:fld>
            <a:endParaRPr lang="en-US" altLang="en-US"/>
          </a:p>
        </p:txBody>
      </p:sp>
    </p:spTree>
    <p:extLst>
      <p:ext uri="{BB962C8B-B14F-4D97-AF65-F5344CB8AC3E}">
        <p14:creationId xmlns:p14="http://schemas.microsoft.com/office/powerpoint/2010/main" val="29156514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082" name="Picture 10" descr="j03959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074" name="Rectangle 2"/>
          <p:cNvSpPr>
            <a:spLocks noGrp="1" noChangeArrowheads="1"/>
          </p:cNvSpPr>
          <p:nvPr>
            <p:ph type="ctrTitle"/>
          </p:nvPr>
        </p:nvSpPr>
        <p:spPr>
          <a:xfrm>
            <a:off x="4648200" y="0"/>
            <a:ext cx="4495800" cy="2743200"/>
          </a:xfrm>
        </p:spPr>
        <p:txBody>
          <a:bodyPr/>
          <a:lstStyle>
            <a:lvl1pPr algn="r">
              <a:defRPr sz="4800"/>
            </a:lvl1pPr>
          </a:lstStyle>
          <a:p>
            <a:pPr lvl="0"/>
            <a:r>
              <a:rPr lang="en-US" altLang="en-US" noProof="0"/>
              <a:t>Click to edit Master title style</a:t>
            </a:r>
          </a:p>
        </p:txBody>
      </p:sp>
      <p:sp>
        <p:nvSpPr>
          <p:cNvPr id="3075" name="Rectangle 3"/>
          <p:cNvSpPr>
            <a:spLocks noGrp="1" noChangeArrowheads="1"/>
          </p:cNvSpPr>
          <p:nvPr>
            <p:ph type="subTitle" idx="1"/>
          </p:nvPr>
        </p:nvSpPr>
        <p:spPr>
          <a:xfrm>
            <a:off x="0" y="6172200"/>
            <a:ext cx="9144000" cy="685800"/>
          </a:xfrm>
        </p:spPr>
        <p:txBody>
          <a:bodyPr/>
          <a:lstStyle>
            <a:lvl1pPr marL="0" indent="0" algn="ctr">
              <a:buFontTx/>
              <a:buNone/>
              <a:defRPr>
                <a:solidFill>
                  <a:schemeClr val="bg1"/>
                </a:solidFill>
              </a:defRPr>
            </a:lvl1pPr>
          </a:lstStyle>
          <a:p>
            <a:pPr lvl="0"/>
            <a:r>
              <a:rPr lang="en-US" altLang="en-US" noProof="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r>
              <a:rPr lang="en-US" altLang="en-US"/>
              <a:t>Free Template from www.brainybetty.com</a:t>
            </a:r>
          </a:p>
        </p:txBody>
      </p:sp>
      <p:sp>
        <p:nvSpPr>
          <p:cNvPr id="6" name="Slide Number Placeholder 5"/>
          <p:cNvSpPr>
            <a:spLocks noGrp="1"/>
          </p:cNvSpPr>
          <p:nvPr>
            <p:ph type="sldNum" sz="quarter" idx="12"/>
          </p:nvPr>
        </p:nvSpPr>
        <p:spPr/>
        <p:txBody>
          <a:bodyPr/>
          <a:lstStyle>
            <a:lvl1pPr>
              <a:defRPr/>
            </a:lvl1pPr>
          </a:lstStyle>
          <a:p>
            <a:fld id="{35D97BB7-60A7-4206-9452-8628DCBE0A0D}" type="slidenum">
              <a:rPr lang="en-US" altLang="en-US"/>
              <a:pPr/>
              <a:t>‹#›</a:t>
            </a:fld>
            <a:endParaRPr lang="en-US" altLang="en-US"/>
          </a:p>
        </p:txBody>
      </p:sp>
    </p:spTree>
    <p:extLst>
      <p:ext uri="{BB962C8B-B14F-4D97-AF65-F5344CB8AC3E}">
        <p14:creationId xmlns:p14="http://schemas.microsoft.com/office/powerpoint/2010/main" val="4263385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r>
              <a:rPr lang="en-US" altLang="en-US"/>
              <a:t>Free Template from www.brainybetty.com</a:t>
            </a:r>
          </a:p>
        </p:txBody>
      </p:sp>
      <p:sp>
        <p:nvSpPr>
          <p:cNvPr id="6" name="Slide Number Placeholder 5"/>
          <p:cNvSpPr>
            <a:spLocks noGrp="1"/>
          </p:cNvSpPr>
          <p:nvPr>
            <p:ph type="sldNum" sz="quarter" idx="12"/>
          </p:nvPr>
        </p:nvSpPr>
        <p:spPr/>
        <p:txBody>
          <a:bodyPr/>
          <a:lstStyle>
            <a:lvl1pPr>
              <a:defRPr/>
            </a:lvl1pPr>
          </a:lstStyle>
          <a:p>
            <a:fld id="{A513F5B7-E038-4157-8663-31C30204334E}" type="slidenum">
              <a:rPr lang="en-US" altLang="en-US"/>
              <a:pPr/>
              <a:t>‹#›</a:t>
            </a:fld>
            <a:endParaRPr lang="en-US" altLang="en-US"/>
          </a:p>
        </p:txBody>
      </p:sp>
    </p:spTree>
    <p:extLst>
      <p:ext uri="{BB962C8B-B14F-4D97-AF65-F5344CB8AC3E}">
        <p14:creationId xmlns:p14="http://schemas.microsoft.com/office/powerpoint/2010/main" val="353738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447800"/>
            <a:ext cx="42291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447800"/>
            <a:ext cx="42291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r>
              <a:rPr lang="en-US" altLang="en-US"/>
              <a:t>Free Template from www.brainybetty.com</a:t>
            </a:r>
          </a:p>
        </p:txBody>
      </p:sp>
      <p:sp>
        <p:nvSpPr>
          <p:cNvPr id="7" name="Slide Number Placeholder 6"/>
          <p:cNvSpPr>
            <a:spLocks noGrp="1"/>
          </p:cNvSpPr>
          <p:nvPr>
            <p:ph type="sldNum" sz="quarter" idx="12"/>
          </p:nvPr>
        </p:nvSpPr>
        <p:spPr/>
        <p:txBody>
          <a:bodyPr/>
          <a:lstStyle>
            <a:lvl1pPr>
              <a:defRPr/>
            </a:lvl1pPr>
          </a:lstStyle>
          <a:p>
            <a:fld id="{54C2FBC9-6525-4A8C-BA75-D1CF4B4AE045}" type="slidenum">
              <a:rPr lang="en-US" altLang="en-US"/>
              <a:pPr/>
              <a:t>‹#›</a:t>
            </a:fld>
            <a:endParaRPr lang="en-US" altLang="en-US"/>
          </a:p>
        </p:txBody>
      </p:sp>
    </p:spTree>
    <p:extLst>
      <p:ext uri="{BB962C8B-B14F-4D97-AF65-F5344CB8AC3E}">
        <p14:creationId xmlns:p14="http://schemas.microsoft.com/office/powerpoint/2010/main" val="1957526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r>
              <a:rPr lang="en-US" altLang="en-US"/>
              <a:t>Free Template from www.brainybetty.com</a:t>
            </a:r>
          </a:p>
        </p:txBody>
      </p:sp>
      <p:sp>
        <p:nvSpPr>
          <p:cNvPr id="9" name="Slide Number Placeholder 8"/>
          <p:cNvSpPr>
            <a:spLocks noGrp="1"/>
          </p:cNvSpPr>
          <p:nvPr>
            <p:ph type="sldNum" sz="quarter" idx="12"/>
          </p:nvPr>
        </p:nvSpPr>
        <p:spPr/>
        <p:txBody>
          <a:bodyPr/>
          <a:lstStyle>
            <a:lvl1pPr>
              <a:defRPr/>
            </a:lvl1pPr>
          </a:lstStyle>
          <a:p>
            <a:fld id="{E9441517-0C3A-4F26-A8A7-A7431C03E009}" type="slidenum">
              <a:rPr lang="en-US" altLang="en-US"/>
              <a:pPr/>
              <a:t>‹#›</a:t>
            </a:fld>
            <a:endParaRPr lang="en-US" altLang="en-US"/>
          </a:p>
        </p:txBody>
      </p:sp>
    </p:spTree>
    <p:extLst>
      <p:ext uri="{BB962C8B-B14F-4D97-AF65-F5344CB8AC3E}">
        <p14:creationId xmlns:p14="http://schemas.microsoft.com/office/powerpoint/2010/main" val="3459415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r>
              <a:rPr lang="en-US" altLang="en-US"/>
              <a:t>Free Template from www.brainybetty.com</a:t>
            </a:r>
          </a:p>
        </p:txBody>
      </p:sp>
      <p:sp>
        <p:nvSpPr>
          <p:cNvPr id="5" name="Slide Number Placeholder 4"/>
          <p:cNvSpPr>
            <a:spLocks noGrp="1"/>
          </p:cNvSpPr>
          <p:nvPr>
            <p:ph type="sldNum" sz="quarter" idx="12"/>
          </p:nvPr>
        </p:nvSpPr>
        <p:spPr/>
        <p:txBody>
          <a:bodyPr/>
          <a:lstStyle>
            <a:lvl1pPr>
              <a:defRPr/>
            </a:lvl1pPr>
          </a:lstStyle>
          <a:p>
            <a:fld id="{55156C14-C8D6-413A-8C12-DD45C77BB64D}" type="slidenum">
              <a:rPr lang="en-US" altLang="en-US"/>
              <a:pPr/>
              <a:t>‹#›</a:t>
            </a:fld>
            <a:endParaRPr lang="en-US" altLang="en-US"/>
          </a:p>
        </p:txBody>
      </p:sp>
    </p:spTree>
    <p:extLst>
      <p:ext uri="{BB962C8B-B14F-4D97-AF65-F5344CB8AC3E}">
        <p14:creationId xmlns:p14="http://schemas.microsoft.com/office/powerpoint/2010/main" val="628437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r>
              <a:rPr lang="en-US" altLang="en-US"/>
              <a:t>Free Template from www.brainybetty.com</a:t>
            </a:r>
          </a:p>
        </p:txBody>
      </p:sp>
      <p:sp>
        <p:nvSpPr>
          <p:cNvPr id="4" name="Slide Number Placeholder 3"/>
          <p:cNvSpPr>
            <a:spLocks noGrp="1"/>
          </p:cNvSpPr>
          <p:nvPr>
            <p:ph type="sldNum" sz="quarter" idx="12"/>
          </p:nvPr>
        </p:nvSpPr>
        <p:spPr/>
        <p:txBody>
          <a:bodyPr/>
          <a:lstStyle>
            <a:lvl1pPr>
              <a:defRPr/>
            </a:lvl1pPr>
          </a:lstStyle>
          <a:p>
            <a:fld id="{18AD5695-B070-4D17-B1BF-80D9266CDA93}" type="slidenum">
              <a:rPr lang="en-US" altLang="en-US"/>
              <a:pPr/>
              <a:t>‹#›</a:t>
            </a:fld>
            <a:endParaRPr lang="en-US" altLang="en-US"/>
          </a:p>
        </p:txBody>
      </p:sp>
    </p:spTree>
    <p:extLst>
      <p:ext uri="{BB962C8B-B14F-4D97-AF65-F5344CB8AC3E}">
        <p14:creationId xmlns:p14="http://schemas.microsoft.com/office/powerpoint/2010/main" val="2115966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r>
              <a:rPr lang="en-US" altLang="en-US"/>
              <a:t>Free Template from www.brainybetty.com</a:t>
            </a:r>
          </a:p>
        </p:txBody>
      </p:sp>
      <p:sp>
        <p:nvSpPr>
          <p:cNvPr id="7" name="Slide Number Placeholder 6"/>
          <p:cNvSpPr>
            <a:spLocks noGrp="1"/>
          </p:cNvSpPr>
          <p:nvPr>
            <p:ph type="sldNum" sz="quarter" idx="12"/>
          </p:nvPr>
        </p:nvSpPr>
        <p:spPr/>
        <p:txBody>
          <a:bodyPr/>
          <a:lstStyle>
            <a:lvl1pPr>
              <a:defRPr/>
            </a:lvl1pPr>
          </a:lstStyle>
          <a:p>
            <a:fld id="{3FDE0940-811A-4ACE-AD77-BED6159B7579}" type="slidenum">
              <a:rPr lang="en-US" altLang="en-US"/>
              <a:pPr/>
              <a:t>‹#›</a:t>
            </a:fld>
            <a:endParaRPr lang="en-US" altLang="en-US"/>
          </a:p>
        </p:txBody>
      </p:sp>
    </p:spTree>
    <p:extLst>
      <p:ext uri="{BB962C8B-B14F-4D97-AF65-F5344CB8AC3E}">
        <p14:creationId xmlns:p14="http://schemas.microsoft.com/office/powerpoint/2010/main" val="4046957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r>
              <a:rPr lang="en-US" altLang="en-US"/>
              <a:t>Free Template from www.brainybetty.com</a:t>
            </a:r>
          </a:p>
        </p:txBody>
      </p:sp>
      <p:sp>
        <p:nvSpPr>
          <p:cNvPr id="7" name="Slide Number Placeholder 6"/>
          <p:cNvSpPr>
            <a:spLocks noGrp="1"/>
          </p:cNvSpPr>
          <p:nvPr>
            <p:ph type="sldNum" sz="quarter" idx="12"/>
          </p:nvPr>
        </p:nvSpPr>
        <p:spPr/>
        <p:txBody>
          <a:bodyPr/>
          <a:lstStyle>
            <a:lvl1pPr>
              <a:defRPr/>
            </a:lvl1pPr>
          </a:lstStyle>
          <a:p>
            <a:fld id="{C9D0DFBB-8461-425A-9476-034B36F76C3F}" type="slidenum">
              <a:rPr lang="en-US" altLang="en-US"/>
              <a:pPr/>
              <a:t>‹#›</a:t>
            </a:fld>
            <a:endParaRPr lang="en-US" altLang="en-US"/>
          </a:p>
        </p:txBody>
      </p:sp>
    </p:spTree>
    <p:extLst>
      <p:ext uri="{BB962C8B-B14F-4D97-AF65-F5344CB8AC3E}">
        <p14:creationId xmlns:p14="http://schemas.microsoft.com/office/powerpoint/2010/main" val="17241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r>
              <a:rPr lang="en-US" altLang="en-US"/>
              <a:t>Free Template from www.brainybetty.com</a:t>
            </a:r>
          </a:p>
        </p:txBody>
      </p:sp>
      <p:sp>
        <p:nvSpPr>
          <p:cNvPr id="6" name="Slide Number Placeholder 5"/>
          <p:cNvSpPr>
            <a:spLocks noGrp="1"/>
          </p:cNvSpPr>
          <p:nvPr>
            <p:ph type="sldNum" sz="quarter" idx="12"/>
          </p:nvPr>
        </p:nvSpPr>
        <p:spPr/>
        <p:txBody>
          <a:bodyPr/>
          <a:lstStyle>
            <a:lvl1pPr>
              <a:defRPr/>
            </a:lvl1pPr>
          </a:lstStyle>
          <a:p>
            <a:fld id="{FBAD5F52-1C63-4327-BA06-4995C8C476C7}" type="slidenum">
              <a:rPr lang="en-US" altLang="en-US"/>
              <a:pPr/>
              <a:t>‹#›</a:t>
            </a:fld>
            <a:endParaRPr lang="en-US" altLang="en-US"/>
          </a:p>
        </p:txBody>
      </p:sp>
    </p:spTree>
    <p:extLst>
      <p:ext uri="{BB962C8B-B14F-4D97-AF65-F5344CB8AC3E}">
        <p14:creationId xmlns:p14="http://schemas.microsoft.com/office/powerpoint/2010/main" val="3644291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228600"/>
            <a:ext cx="2152650" cy="57451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228600"/>
            <a:ext cx="6305550" cy="57451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r>
              <a:rPr lang="en-US" altLang="en-US"/>
              <a:t>Free Template from www.brainybetty.com</a:t>
            </a:r>
          </a:p>
        </p:txBody>
      </p:sp>
      <p:sp>
        <p:nvSpPr>
          <p:cNvPr id="6" name="Slide Number Placeholder 5"/>
          <p:cNvSpPr>
            <a:spLocks noGrp="1"/>
          </p:cNvSpPr>
          <p:nvPr>
            <p:ph type="sldNum" sz="quarter" idx="12"/>
          </p:nvPr>
        </p:nvSpPr>
        <p:spPr/>
        <p:txBody>
          <a:bodyPr/>
          <a:lstStyle>
            <a:lvl1pPr>
              <a:defRPr/>
            </a:lvl1pPr>
          </a:lstStyle>
          <a:p>
            <a:fld id="{2237D4BE-2DC9-4528-892D-8C34F77A29D3}" type="slidenum">
              <a:rPr lang="en-US" altLang="en-US"/>
              <a:pPr/>
              <a:t>‹#›</a:t>
            </a:fld>
            <a:endParaRPr lang="en-US" altLang="en-US"/>
          </a:p>
        </p:txBody>
      </p:sp>
    </p:spTree>
    <p:extLst>
      <p:ext uri="{BB962C8B-B14F-4D97-AF65-F5344CB8AC3E}">
        <p14:creationId xmlns:p14="http://schemas.microsoft.com/office/powerpoint/2010/main" val="1548834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5" name="Picture 11" descr="j0395964"/>
          <p:cNvPicPr>
            <a:picLocks noChangeAspect="1" noChangeArrowheads="1"/>
          </p:cNvPicPr>
          <p:nvPr/>
        </p:nvPicPr>
        <p:blipFill>
          <a:blip r:embed="rId13">
            <a:lum bright="70000" contrast="-70000"/>
            <a:grayscl/>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9"/>
          <p:cNvSpPr>
            <a:spLocks noChangeArrowheads="1"/>
          </p:cNvSpPr>
          <p:nvPr/>
        </p:nvSpPr>
        <p:spPr bwMode="auto">
          <a:xfrm>
            <a:off x="0" y="6019800"/>
            <a:ext cx="9144000" cy="838200"/>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6" name="Rectangle 2"/>
          <p:cNvSpPr>
            <a:spLocks noGrp="1" noChangeArrowheads="1"/>
          </p:cNvSpPr>
          <p:nvPr>
            <p:ph type="title"/>
          </p:nvPr>
        </p:nvSpPr>
        <p:spPr bwMode="auto">
          <a:xfrm>
            <a:off x="228600" y="228600"/>
            <a:ext cx="8610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228600" y="1447800"/>
            <a:ext cx="8610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228600" y="6324600"/>
            <a:ext cx="2133600" cy="23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defRPr>
            </a:lvl1pPr>
          </a:lstStyle>
          <a:p>
            <a:endParaRPr lang="en-US" altLang="en-US"/>
          </a:p>
        </p:txBody>
      </p:sp>
      <p:sp>
        <p:nvSpPr>
          <p:cNvPr id="1029" name="Rectangle 5"/>
          <p:cNvSpPr>
            <a:spLocks noGrp="1" noChangeArrowheads="1"/>
          </p:cNvSpPr>
          <p:nvPr>
            <p:ph type="ftr" sz="quarter" idx="3"/>
          </p:nvPr>
        </p:nvSpPr>
        <p:spPr bwMode="auto">
          <a:xfrm>
            <a:off x="228600" y="6629400"/>
            <a:ext cx="58674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defRPr>
            </a:lvl1pPr>
          </a:lstStyle>
          <a:p>
            <a:r>
              <a:rPr lang="en-US" altLang="en-US"/>
              <a:t>Free Template from www.brainybetty.com</a:t>
            </a:r>
          </a:p>
        </p:txBody>
      </p:sp>
      <p:sp>
        <p:nvSpPr>
          <p:cNvPr id="1030" name="Rectangle 6"/>
          <p:cNvSpPr>
            <a:spLocks noGrp="1" noChangeArrowheads="1"/>
          </p:cNvSpPr>
          <p:nvPr>
            <p:ph type="sldNum" sz="quarter" idx="4"/>
          </p:nvPr>
        </p:nvSpPr>
        <p:spPr bwMode="auto">
          <a:xfrm>
            <a:off x="8229600" y="6629400"/>
            <a:ext cx="7620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chemeClr val="bg1"/>
                </a:solidFill>
              </a:defRPr>
            </a:lvl1pPr>
          </a:lstStyle>
          <a:p>
            <a:fld id="{15E38FE7-2928-4B42-9932-4332D6308A5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rtl="0" eaLnBrk="1" fontAlgn="base" hangingPunct="1">
        <a:spcBef>
          <a:spcPct val="0"/>
        </a:spcBef>
        <a:spcAft>
          <a:spcPct val="0"/>
        </a:spcAft>
        <a:defRPr sz="4000">
          <a:solidFill>
            <a:schemeClr val="tx2"/>
          </a:solidFill>
          <a:latin typeface="+mj-lt"/>
          <a:ea typeface="+mj-ea"/>
          <a:cs typeface="+mj-cs"/>
        </a:defRPr>
      </a:lvl1pPr>
      <a:lvl2pPr algn="l" rtl="0" eaLnBrk="1" fontAlgn="base" hangingPunct="1">
        <a:spcBef>
          <a:spcPct val="0"/>
        </a:spcBef>
        <a:spcAft>
          <a:spcPct val="0"/>
        </a:spcAft>
        <a:defRPr sz="4000">
          <a:solidFill>
            <a:schemeClr val="tx2"/>
          </a:solidFill>
          <a:latin typeface="Arial" charset="0"/>
        </a:defRPr>
      </a:lvl2pPr>
      <a:lvl3pPr algn="l" rtl="0" eaLnBrk="1" fontAlgn="base" hangingPunct="1">
        <a:spcBef>
          <a:spcPct val="0"/>
        </a:spcBef>
        <a:spcAft>
          <a:spcPct val="0"/>
        </a:spcAft>
        <a:defRPr sz="4000">
          <a:solidFill>
            <a:schemeClr val="tx2"/>
          </a:solidFill>
          <a:latin typeface="Arial" charset="0"/>
        </a:defRPr>
      </a:lvl3pPr>
      <a:lvl4pPr algn="l" rtl="0" eaLnBrk="1" fontAlgn="base" hangingPunct="1">
        <a:spcBef>
          <a:spcPct val="0"/>
        </a:spcBef>
        <a:spcAft>
          <a:spcPct val="0"/>
        </a:spcAft>
        <a:defRPr sz="4000">
          <a:solidFill>
            <a:schemeClr val="tx2"/>
          </a:solidFill>
          <a:latin typeface="Arial" charset="0"/>
        </a:defRPr>
      </a:lvl4pPr>
      <a:lvl5pPr algn="l" rtl="0" eaLnBrk="1" fontAlgn="base" hangingPunct="1">
        <a:spcBef>
          <a:spcPct val="0"/>
        </a:spcBef>
        <a:spcAft>
          <a:spcPct val="0"/>
        </a:spcAft>
        <a:defRPr sz="4000">
          <a:solidFill>
            <a:schemeClr val="tx2"/>
          </a:solidFill>
          <a:latin typeface="Arial" charset="0"/>
        </a:defRPr>
      </a:lvl5pPr>
      <a:lvl6pPr marL="457200" algn="l" rtl="0" eaLnBrk="1" fontAlgn="base" hangingPunct="1">
        <a:spcBef>
          <a:spcPct val="0"/>
        </a:spcBef>
        <a:spcAft>
          <a:spcPct val="0"/>
        </a:spcAft>
        <a:defRPr sz="4000">
          <a:solidFill>
            <a:schemeClr val="tx2"/>
          </a:solidFill>
          <a:latin typeface="Arial" charset="0"/>
        </a:defRPr>
      </a:lvl6pPr>
      <a:lvl7pPr marL="914400" algn="l" rtl="0" eaLnBrk="1" fontAlgn="base" hangingPunct="1">
        <a:spcBef>
          <a:spcPct val="0"/>
        </a:spcBef>
        <a:spcAft>
          <a:spcPct val="0"/>
        </a:spcAft>
        <a:defRPr sz="4000">
          <a:solidFill>
            <a:schemeClr val="tx2"/>
          </a:solidFill>
          <a:latin typeface="Arial" charset="0"/>
        </a:defRPr>
      </a:lvl7pPr>
      <a:lvl8pPr marL="1371600" algn="l" rtl="0" eaLnBrk="1" fontAlgn="base" hangingPunct="1">
        <a:spcBef>
          <a:spcPct val="0"/>
        </a:spcBef>
        <a:spcAft>
          <a:spcPct val="0"/>
        </a:spcAft>
        <a:defRPr sz="4000">
          <a:solidFill>
            <a:schemeClr val="tx2"/>
          </a:solidFill>
          <a:latin typeface="Arial" charset="0"/>
        </a:defRPr>
      </a:lvl8pPr>
      <a:lvl9pPr marL="1828800" algn="l" rtl="0" eaLnBrk="1" fontAlgn="base" hangingPunct="1">
        <a:spcBef>
          <a:spcPct val="0"/>
        </a:spcBef>
        <a:spcAft>
          <a:spcPct val="0"/>
        </a:spcAft>
        <a:defRPr sz="40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image" Target="../media/image9.gif"/><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3638EE76-B402-4DB4-8E16-B6A698705A82}" type="slidenum">
              <a:rPr lang="en-US" altLang="en-US"/>
              <a:pPr/>
              <a:t>1</a:t>
            </a:fld>
            <a:endParaRPr lang="en-US" altLang="en-US"/>
          </a:p>
        </p:txBody>
      </p:sp>
      <p:sp>
        <p:nvSpPr>
          <p:cNvPr id="5124" name="Rectangle 4"/>
          <p:cNvSpPr>
            <a:spLocks noGrp="1" noChangeArrowheads="1"/>
          </p:cNvSpPr>
          <p:nvPr>
            <p:ph type="title"/>
          </p:nvPr>
        </p:nvSpPr>
        <p:spPr/>
        <p:txBody>
          <a:bodyPr/>
          <a:lstStyle/>
          <a:p>
            <a:r>
              <a:rPr lang="en-GB" altLang="en-US" sz="3600" dirty="0">
                <a:latin typeface="Berlin Sans FB" panose="020E0602020502020306" pitchFamily="34" charset="0"/>
              </a:rPr>
              <a:t>Gall </a:t>
            </a:r>
            <a:r>
              <a:rPr lang="en-GB" altLang="en-US" sz="3600" dirty="0" err="1">
                <a:latin typeface="Berlin Sans FB" panose="020E0602020502020306" pitchFamily="34" charset="0"/>
              </a:rPr>
              <a:t>pren</a:t>
            </a:r>
            <a:r>
              <a:rPr lang="en-GB" altLang="en-US" sz="3600" dirty="0">
                <a:latin typeface="Berlin Sans FB" panose="020E0602020502020306" pitchFamily="34" charset="0"/>
              </a:rPr>
              <a:t> </a:t>
            </a:r>
            <a:r>
              <a:rPr lang="en-GB" altLang="en-US" sz="3600" dirty="0" err="1">
                <a:latin typeface="Berlin Sans FB" panose="020E0602020502020306" pitchFamily="34" charset="0"/>
              </a:rPr>
              <a:t>fod</a:t>
            </a:r>
            <a:r>
              <a:rPr lang="en-GB" altLang="en-US" sz="3600" dirty="0">
                <a:latin typeface="Berlin Sans FB" panose="020E0602020502020306" pitchFamily="34" charset="0"/>
              </a:rPr>
              <a:t> </a:t>
            </a:r>
            <a:r>
              <a:rPr lang="en-GB" altLang="en-US" sz="3600" dirty="0" err="1">
                <a:latin typeface="Berlin Sans FB" panose="020E0602020502020306" pitchFamily="34" charset="0"/>
              </a:rPr>
              <a:t>yn</a:t>
            </a:r>
            <a:r>
              <a:rPr lang="en-GB" altLang="en-US" sz="3600" dirty="0">
                <a:latin typeface="Berlin Sans FB" panose="020E0602020502020306" pitchFamily="34" charset="0"/>
              </a:rPr>
              <a:t> </a:t>
            </a:r>
            <a:r>
              <a:rPr lang="en-GB" altLang="en-US" sz="3600" dirty="0" err="1">
                <a:latin typeface="Berlin Sans FB" panose="020E0602020502020306" pitchFamily="34" charset="0"/>
              </a:rPr>
              <a:t>wefreiddiol</a:t>
            </a:r>
            <a:r>
              <a:rPr lang="en-GB" altLang="en-US" sz="3600" dirty="0">
                <a:latin typeface="Berlin Sans FB" panose="020E0602020502020306" pitchFamily="34" charset="0"/>
              </a:rPr>
              <a:t>?</a:t>
            </a:r>
            <a:br>
              <a:rPr lang="en-GB" altLang="en-US" sz="3600" dirty="0">
                <a:latin typeface="Berlin Sans FB" panose="020E0602020502020306" pitchFamily="34" charset="0"/>
              </a:rPr>
            </a:br>
            <a:r>
              <a:rPr lang="en-GB" altLang="en-US" sz="3600" dirty="0">
                <a:latin typeface="Berlin Sans FB" panose="020E0602020502020306" pitchFamily="34" charset="0"/>
              </a:rPr>
              <a:t>                   Can wood really be inspiring?</a:t>
            </a:r>
            <a:endParaRPr lang="en-US" altLang="en-US" sz="3600" dirty="0">
              <a:latin typeface="Berlin Sans FB" panose="020E0602020502020306"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200" y="1454112"/>
            <a:ext cx="2362200" cy="23622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946" y="1524000"/>
            <a:ext cx="2619375" cy="174307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55500" y="4495800"/>
            <a:ext cx="2554754" cy="1308723"/>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9824" y="4114800"/>
            <a:ext cx="2106940" cy="1583532"/>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21924" y="1451893"/>
            <a:ext cx="1743075" cy="2619375"/>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96000" y="4071268"/>
            <a:ext cx="2495550" cy="1838325"/>
          </a:xfrm>
          <a:prstGeom prst="rect">
            <a:avLst/>
          </a:prstGeom>
        </p:spPr>
      </p:pic>
      <p:sp>
        <p:nvSpPr>
          <p:cNvPr id="4" name="TextBox 3">
            <a:extLst>
              <a:ext uri="{FF2B5EF4-FFF2-40B4-BE49-F238E27FC236}">
                <a16:creationId xmlns:a16="http://schemas.microsoft.com/office/drawing/2014/main" id="{7648BB36-0B06-2E43-B7D1-E08396C14EF0}"/>
              </a:ext>
            </a:extLst>
          </p:cNvPr>
          <p:cNvSpPr txBox="1"/>
          <p:nvPr/>
        </p:nvSpPr>
        <p:spPr>
          <a:xfrm>
            <a:off x="457200" y="6172200"/>
            <a:ext cx="5257800" cy="461665"/>
          </a:xfrm>
          <a:prstGeom prst="rect">
            <a:avLst/>
          </a:prstGeom>
          <a:noFill/>
        </p:spPr>
        <p:txBody>
          <a:bodyPr wrap="square" rtlCol="0">
            <a:spAutoFit/>
          </a:bodyPr>
          <a:lstStyle/>
          <a:p>
            <a:r>
              <a:rPr lang="en-US" sz="2400" b="1" dirty="0">
                <a:solidFill>
                  <a:schemeClr val="bg1"/>
                </a:solidFill>
              </a:rPr>
              <a:t>Slides created by Jennings, 2020</a:t>
            </a:r>
            <a:r>
              <a:rPr lang="en-US" dirty="0"/>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latin typeface="Berlin Sans FB" panose="020E0602020502020306" pitchFamily="34" charset="0"/>
              </a:rPr>
              <a:t>Dewch</a:t>
            </a:r>
            <a:r>
              <a:rPr lang="en-GB" dirty="0">
                <a:latin typeface="Berlin Sans FB" panose="020E0602020502020306" pitchFamily="34" charset="0"/>
              </a:rPr>
              <a:t> </a:t>
            </a:r>
            <a:r>
              <a:rPr lang="en-GB" dirty="0" err="1">
                <a:latin typeface="Berlin Sans FB" panose="020E0602020502020306" pitchFamily="34" charset="0"/>
              </a:rPr>
              <a:t>i</a:t>
            </a:r>
            <a:r>
              <a:rPr lang="en-GB" dirty="0">
                <a:latin typeface="Berlin Sans FB" panose="020E0602020502020306" pitchFamily="34" charset="0"/>
              </a:rPr>
              <a:t> </a:t>
            </a:r>
            <a:r>
              <a:rPr lang="en-GB" dirty="0" err="1">
                <a:latin typeface="Berlin Sans FB" panose="020E0602020502020306" pitchFamily="34" charset="0"/>
              </a:rPr>
              <a:t>feddwl</a:t>
            </a:r>
            <a:r>
              <a:rPr lang="en-GB" dirty="0">
                <a:latin typeface="Berlin Sans FB" panose="020E0602020502020306" pitchFamily="34" charset="0"/>
              </a:rPr>
              <a:t>?    Let’s think?</a:t>
            </a:r>
            <a:endParaRPr lang="en-US" dirty="0">
              <a:latin typeface="Berlin Sans FB" panose="020E0602020502020306" pitchFamily="34" charset="0"/>
            </a:endParaRPr>
          </a:p>
        </p:txBody>
      </p:sp>
      <p:sp>
        <p:nvSpPr>
          <p:cNvPr id="5" name="Slide Number Placeholder 4"/>
          <p:cNvSpPr>
            <a:spLocks noGrp="1"/>
          </p:cNvSpPr>
          <p:nvPr>
            <p:ph type="sldNum" sz="quarter" idx="12"/>
          </p:nvPr>
        </p:nvSpPr>
        <p:spPr/>
        <p:txBody>
          <a:bodyPr/>
          <a:lstStyle/>
          <a:p>
            <a:fld id="{35D97BB7-60A7-4206-9452-8628DCBE0A0D}" type="slidenum">
              <a:rPr lang="en-US" altLang="en-US" smtClean="0"/>
              <a:pPr/>
              <a:t>2</a:t>
            </a:fld>
            <a:endParaRPr lang="en-US" altLang="en-US"/>
          </a:p>
        </p:txBody>
      </p:sp>
      <p:sp>
        <p:nvSpPr>
          <p:cNvPr id="7" name="Content Placeholder 6"/>
          <p:cNvSpPr>
            <a:spLocks noGrp="1"/>
          </p:cNvSpPr>
          <p:nvPr>
            <p:ph idx="1"/>
          </p:nvPr>
        </p:nvSpPr>
        <p:spPr/>
        <p:txBody>
          <a:bodyPr/>
          <a:lstStyle/>
          <a:p>
            <a:pPr algn="ctr"/>
            <a:r>
              <a:rPr lang="en-GB" dirty="0" err="1">
                <a:solidFill>
                  <a:schemeClr val="tx1"/>
                </a:solidFill>
                <a:latin typeface="Berlin Sans FB" panose="020E0602020502020306" pitchFamily="34" charset="0"/>
              </a:rPr>
              <a:t>Storiau</a:t>
            </a:r>
            <a:r>
              <a:rPr lang="en-GB" dirty="0">
                <a:solidFill>
                  <a:schemeClr val="tx1"/>
                </a:solidFill>
                <a:latin typeface="Berlin Sans FB" panose="020E0602020502020306" pitchFamily="34" charset="0"/>
              </a:rPr>
              <a:t> / Stories</a:t>
            </a:r>
          </a:p>
          <a:p>
            <a:pPr marL="0" indent="0" algn="ctr">
              <a:buNone/>
            </a:pPr>
            <a:endParaRPr lang="en-US" dirty="0">
              <a:solidFill>
                <a:schemeClr val="tx1"/>
              </a:solidFill>
              <a:latin typeface="Berlin Sans FB" panose="020E0602020502020306" pitchFamily="34" charset="0"/>
            </a:endParaRPr>
          </a:p>
          <a:p>
            <a:pPr algn="ctr"/>
            <a:r>
              <a:rPr lang="en-GB" dirty="0" err="1">
                <a:solidFill>
                  <a:schemeClr val="tx1"/>
                </a:solidFill>
                <a:latin typeface="Berlin Sans FB" panose="020E0602020502020306" pitchFamily="34" charset="0"/>
              </a:rPr>
              <a:t>Caneuon</a:t>
            </a:r>
            <a:r>
              <a:rPr lang="en-GB" dirty="0">
                <a:solidFill>
                  <a:schemeClr val="tx1"/>
                </a:solidFill>
                <a:latin typeface="Berlin Sans FB" panose="020E0602020502020306" pitchFamily="34" charset="0"/>
              </a:rPr>
              <a:t> / Songs</a:t>
            </a:r>
          </a:p>
          <a:p>
            <a:pPr marL="0" indent="0" algn="ctr">
              <a:buNone/>
            </a:pPr>
            <a:endParaRPr lang="en-US" dirty="0">
              <a:solidFill>
                <a:schemeClr val="tx1"/>
              </a:solidFill>
              <a:latin typeface="Berlin Sans FB" panose="020E0602020502020306" pitchFamily="34" charset="0"/>
            </a:endParaRPr>
          </a:p>
          <a:p>
            <a:pPr algn="ctr"/>
            <a:r>
              <a:rPr lang="en-GB" dirty="0" err="1">
                <a:solidFill>
                  <a:schemeClr val="tx1"/>
                </a:solidFill>
                <a:latin typeface="Berlin Sans FB" panose="020E0602020502020306" pitchFamily="34" charset="0"/>
              </a:rPr>
              <a:t>Themau</a:t>
            </a:r>
            <a:r>
              <a:rPr lang="en-GB" dirty="0">
                <a:solidFill>
                  <a:schemeClr val="tx1"/>
                </a:solidFill>
                <a:latin typeface="Berlin Sans FB" panose="020E0602020502020306" pitchFamily="34" charset="0"/>
              </a:rPr>
              <a:t> / Themes</a:t>
            </a:r>
          </a:p>
          <a:p>
            <a:pPr marL="0" indent="0" algn="ctr">
              <a:buNone/>
            </a:pPr>
            <a:endParaRPr lang="en-US" dirty="0">
              <a:solidFill>
                <a:schemeClr val="tx1"/>
              </a:solidFill>
              <a:latin typeface="Berlin Sans FB" panose="020E0602020502020306" pitchFamily="34" charset="0"/>
            </a:endParaRPr>
          </a:p>
          <a:p>
            <a:pPr algn="ctr"/>
            <a:r>
              <a:rPr lang="en-GB" dirty="0" err="1">
                <a:solidFill>
                  <a:schemeClr val="tx1"/>
                </a:solidFill>
                <a:latin typeface="Berlin Sans FB" panose="020E0602020502020306" pitchFamily="34" charset="0"/>
              </a:rPr>
              <a:t>Cymeriadau</a:t>
            </a:r>
            <a:r>
              <a:rPr lang="en-GB" dirty="0">
                <a:solidFill>
                  <a:schemeClr val="tx1"/>
                </a:solidFill>
                <a:latin typeface="Berlin Sans FB" panose="020E0602020502020306" pitchFamily="34" charset="0"/>
              </a:rPr>
              <a:t> </a:t>
            </a:r>
            <a:r>
              <a:rPr lang="en-US" dirty="0">
                <a:latin typeface="Berlin Sans FB" panose="020E0602020502020306" pitchFamily="34" charset="0"/>
              </a:rPr>
              <a:t>/ </a:t>
            </a:r>
            <a:r>
              <a:rPr lang="en-GB" dirty="0">
                <a:solidFill>
                  <a:schemeClr val="tx1"/>
                </a:solidFill>
                <a:latin typeface="Berlin Sans FB" panose="020E0602020502020306" pitchFamily="34" charset="0"/>
              </a:rPr>
              <a:t>Characters</a:t>
            </a:r>
            <a:endParaRPr lang="en-US" dirty="0">
              <a:solidFill>
                <a:schemeClr val="tx1"/>
              </a:solidFill>
              <a:latin typeface="Berlin Sans FB" panose="020E0602020502020306" pitchFamily="34" charset="0"/>
            </a:endParaRPr>
          </a:p>
          <a:p>
            <a:pPr algn="ctr"/>
            <a:endParaRPr lang="en-US" dirty="0"/>
          </a:p>
        </p:txBody>
      </p:sp>
    </p:spTree>
    <p:extLst>
      <p:ext uri="{BB962C8B-B14F-4D97-AF65-F5344CB8AC3E}">
        <p14:creationId xmlns:p14="http://schemas.microsoft.com/office/powerpoint/2010/main" val="418555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If you go down to the woods….</a:t>
            </a:r>
            <a:endParaRPr lang="en-US" dirty="0">
              <a:latin typeface="Berlin Sans FB" panose="020E0602020502020306" pitchFamily="34" charset="0"/>
            </a:endParaRPr>
          </a:p>
        </p:txBody>
      </p:sp>
      <p:sp>
        <p:nvSpPr>
          <p:cNvPr id="3" name="Content Placeholder 2"/>
          <p:cNvSpPr>
            <a:spLocks noGrp="1"/>
          </p:cNvSpPr>
          <p:nvPr>
            <p:ph idx="1"/>
          </p:nvPr>
        </p:nvSpPr>
        <p:spPr>
          <a:xfrm>
            <a:off x="76200" y="1371600"/>
            <a:ext cx="8991600" cy="4602163"/>
          </a:xfrm>
        </p:spPr>
        <p:txBody>
          <a:bodyPr/>
          <a:lstStyle/>
          <a:p>
            <a:pPr marL="0" indent="0">
              <a:buNone/>
            </a:pPr>
            <a:r>
              <a:rPr lang="en-US" sz="2400" dirty="0">
                <a:effectLst/>
                <a:latin typeface="Berlin Sans FB" panose="020E0602020502020306" pitchFamily="34" charset="0"/>
              </a:rPr>
              <a:t>If you go down in the woods today you're sure of a big surprise</a:t>
            </a:r>
            <a:br>
              <a:rPr lang="en-US" sz="2400" dirty="0">
                <a:effectLst/>
                <a:latin typeface="Berlin Sans FB" panose="020E0602020502020306" pitchFamily="34" charset="0"/>
              </a:rPr>
            </a:br>
            <a:r>
              <a:rPr lang="en-US" sz="2400" dirty="0">
                <a:effectLst/>
                <a:latin typeface="Berlin Sans FB" panose="020E0602020502020306" pitchFamily="34" charset="0"/>
              </a:rPr>
              <a:t>If you go down in the woods today you'd better go in disguise</a:t>
            </a:r>
            <a:br>
              <a:rPr lang="en-US" sz="2400" dirty="0">
                <a:effectLst/>
                <a:latin typeface="Berlin Sans FB" panose="020E0602020502020306" pitchFamily="34" charset="0"/>
              </a:rPr>
            </a:br>
            <a:r>
              <a:rPr lang="en-US" sz="2400" dirty="0">
                <a:effectLst/>
                <a:latin typeface="Berlin Sans FB" panose="020E0602020502020306" pitchFamily="34" charset="0"/>
              </a:rPr>
              <a:t>For every bear that ever there was will gather there for certain</a:t>
            </a:r>
            <a:br>
              <a:rPr lang="en-US" sz="2400" dirty="0">
                <a:effectLst/>
                <a:latin typeface="Berlin Sans FB" panose="020E0602020502020306" pitchFamily="34" charset="0"/>
              </a:rPr>
            </a:br>
            <a:r>
              <a:rPr lang="en-US" sz="2400" dirty="0">
                <a:effectLst/>
                <a:latin typeface="Berlin Sans FB" panose="020E0602020502020306" pitchFamily="34" charset="0"/>
              </a:rPr>
              <a:t>Because today's the day the Teddy Bears have their picnic.</a:t>
            </a:r>
            <a:br>
              <a:rPr lang="en-US" sz="2400" dirty="0">
                <a:effectLst/>
                <a:latin typeface="Berlin Sans FB" panose="020E0602020502020306" pitchFamily="34" charset="0"/>
              </a:rPr>
            </a:br>
            <a:r>
              <a:rPr lang="en-US" sz="2400" dirty="0">
                <a:effectLst/>
              </a:rPr>
              <a:t> </a:t>
            </a:r>
            <a:br>
              <a:rPr lang="en-US" sz="2400" dirty="0">
                <a:effectLst/>
              </a:rPr>
            </a:br>
            <a:endParaRPr lang="en-US" sz="2400" dirty="0"/>
          </a:p>
        </p:txBody>
      </p:sp>
      <p:sp>
        <p:nvSpPr>
          <p:cNvPr id="5" name="Slide Number Placeholder 4"/>
          <p:cNvSpPr>
            <a:spLocks noGrp="1"/>
          </p:cNvSpPr>
          <p:nvPr>
            <p:ph type="sldNum" sz="quarter" idx="12"/>
          </p:nvPr>
        </p:nvSpPr>
        <p:spPr/>
        <p:txBody>
          <a:bodyPr/>
          <a:lstStyle/>
          <a:p>
            <a:fld id="{35D97BB7-60A7-4206-9452-8628DCBE0A0D}" type="slidenum">
              <a:rPr lang="en-US" altLang="en-US" smtClean="0"/>
              <a:pPr/>
              <a:t>3</a:t>
            </a:fld>
            <a:endParaRPr lang="en-US" alt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0" y="3234992"/>
            <a:ext cx="5334000" cy="2358356"/>
          </a:xfrm>
          <a:prstGeom prst="rect">
            <a:avLst/>
          </a:prstGeom>
        </p:spPr>
      </p:pic>
    </p:spTree>
    <p:extLst>
      <p:ext uri="{BB962C8B-B14F-4D97-AF65-F5344CB8AC3E}">
        <p14:creationId xmlns:p14="http://schemas.microsoft.com/office/powerpoint/2010/main" val="230689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Beth </a:t>
            </a:r>
            <a:r>
              <a:rPr lang="en-GB" dirty="0" err="1">
                <a:latin typeface="Berlin Sans FB" panose="020E0602020502020306" pitchFamily="34" charset="0"/>
              </a:rPr>
              <a:t>yw’r</a:t>
            </a:r>
            <a:r>
              <a:rPr lang="en-GB" dirty="0">
                <a:latin typeface="Berlin Sans FB" panose="020E0602020502020306" pitchFamily="34" charset="0"/>
              </a:rPr>
              <a:t> </a:t>
            </a:r>
            <a:r>
              <a:rPr lang="en-GB" dirty="0" err="1">
                <a:latin typeface="Berlin Sans FB" panose="020E0602020502020306" pitchFamily="34" charset="0"/>
              </a:rPr>
              <a:t>stori</a:t>
            </a:r>
            <a:r>
              <a:rPr lang="en-GB" dirty="0">
                <a:latin typeface="Berlin Sans FB" panose="020E0602020502020306" pitchFamily="34" charset="0"/>
              </a:rPr>
              <a:t>?  What’s the story?</a:t>
            </a:r>
            <a:endParaRPr lang="en-US" dirty="0">
              <a:latin typeface="Berlin Sans FB" panose="020E0602020502020306" pitchFamily="34" charset="0"/>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1108986">
            <a:off x="5470575" y="3997959"/>
            <a:ext cx="1936157" cy="1657350"/>
          </a:xfrm>
        </p:spPr>
      </p:pic>
      <p:sp>
        <p:nvSpPr>
          <p:cNvPr id="5" name="Slide Number Placeholder 4"/>
          <p:cNvSpPr>
            <a:spLocks noGrp="1"/>
          </p:cNvSpPr>
          <p:nvPr>
            <p:ph type="sldNum" sz="quarter" idx="12"/>
          </p:nvPr>
        </p:nvSpPr>
        <p:spPr/>
        <p:txBody>
          <a:bodyPr/>
          <a:lstStyle/>
          <a:p>
            <a:fld id="{35D97BB7-60A7-4206-9452-8628DCBE0A0D}" type="slidenum">
              <a:rPr lang="en-US" altLang="en-US" smtClean="0"/>
              <a:pPr/>
              <a:t>4</a:t>
            </a:fld>
            <a:endParaRPr lang="en-US" alt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6200" y="4724400"/>
            <a:ext cx="952500" cy="108585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157161">
            <a:off x="6243106" y="1509529"/>
            <a:ext cx="2286000" cy="200025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196684">
            <a:off x="915808" y="3286340"/>
            <a:ext cx="2085975" cy="2200275"/>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713878">
            <a:off x="456788" y="1504272"/>
            <a:ext cx="2526045" cy="1081776"/>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52800" y="1828800"/>
            <a:ext cx="1685925" cy="1685925"/>
          </a:xfrm>
          <a:prstGeom prst="rect">
            <a:avLst/>
          </a:prstGeom>
        </p:spPr>
      </p:pic>
    </p:spTree>
    <p:extLst>
      <p:ext uri="{BB962C8B-B14F-4D97-AF65-F5344CB8AC3E}">
        <p14:creationId xmlns:p14="http://schemas.microsoft.com/office/powerpoint/2010/main" val="3480905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Beth </a:t>
            </a:r>
            <a:r>
              <a:rPr lang="en-GB" dirty="0" err="1">
                <a:latin typeface="Berlin Sans FB" panose="020E0602020502020306" pitchFamily="34" charset="0"/>
              </a:rPr>
              <a:t>yw’r</a:t>
            </a:r>
            <a:r>
              <a:rPr lang="en-GB" dirty="0">
                <a:latin typeface="Berlin Sans FB" panose="020E0602020502020306" pitchFamily="34" charset="0"/>
              </a:rPr>
              <a:t> </a:t>
            </a:r>
            <a:r>
              <a:rPr lang="en-GB" dirty="0" err="1">
                <a:latin typeface="Berlin Sans FB" panose="020E0602020502020306" pitchFamily="34" charset="0"/>
              </a:rPr>
              <a:t>stori</a:t>
            </a:r>
            <a:r>
              <a:rPr lang="en-GB" dirty="0">
                <a:latin typeface="Berlin Sans FB" panose="020E0602020502020306" pitchFamily="34" charset="0"/>
              </a:rPr>
              <a:t>?  What’s the story?</a:t>
            </a:r>
            <a:endParaRPr lang="en-US" dirty="0">
              <a:latin typeface="Berlin Sans FB" panose="020E0602020502020306" pitchFamily="34" charset="0"/>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20722399">
            <a:off x="363839" y="1479490"/>
            <a:ext cx="2314575" cy="1971675"/>
          </a:xfrm>
        </p:spPr>
      </p:pic>
      <p:sp>
        <p:nvSpPr>
          <p:cNvPr id="5" name="Slide Number Placeholder 4"/>
          <p:cNvSpPr>
            <a:spLocks noGrp="1"/>
          </p:cNvSpPr>
          <p:nvPr>
            <p:ph type="sldNum" sz="quarter" idx="12"/>
          </p:nvPr>
        </p:nvSpPr>
        <p:spPr/>
        <p:txBody>
          <a:bodyPr/>
          <a:lstStyle/>
          <a:p>
            <a:fld id="{35D97BB7-60A7-4206-9452-8628DCBE0A0D}" type="slidenum">
              <a:rPr lang="en-US" altLang="en-US" smtClean="0"/>
              <a:pPr/>
              <a:t>5</a:t>
            </a:fld>
            <a:endParaRPr lang="en-US" alt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96937">
            <a:off x="5465837" y="3983612"/>
            <a:ext cx="2857500" cy="16002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530458">
            <a:off x="1052873" y="3745747"/>
            <a:ext cx="2418925" cy="178188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777448">
            <a:off x="6385498" y="1375332"/>
            <a:ext cx="2314575" cy="1971675"/>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22586" y="1433946"/>
            <a:ext cx="1752600" cy="2278380"/>
          </a:xfrm>
          <a:prstGeom prst="rect">
            <a:avLst/>
          </a:prstGeom>
        </p:spPr>
      </p:pic>
    </p:spTree>
    <p:extLst>
      <p:ext uri="{BB962C8B-B14F-4D97-AF65-F5344CB8AC3E}">
        <p14:creationId xmlns:p14="http://schemas.microsoft.com/office/powerpoint/2010/main" val="690817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Un </a:t>
            </a:r>
            <a:r>
              <a:rPr lang="en-GB" dirty="0" err="1">
                <a:latin typeface="Berlin Sans FB" panose="020E0602020502020306" pitchFamily="34" charset="0"/>
              </a:rPr>
              <a:t>tro</a:t>
            </a:r>
            <a:r>
              <a:rPr lang="en-GB" dirty="0">
                <a:latin typeface="Berlin Sans FB" panose="020E0602020502020306" pitchFamily="34" charset="0"/>
              </a:rPr>
              <a:t>….    Once upon a time…</a:t>
            </a:r>
            <a:endParaRPr lang="en-US" dirty="0">
              <a:latin typeface="Berlin Sans FB" panose="020E0602020502020306" pitchFamily="34" charset="0"/>
            </a:endParaRPr>
          </a:p>
        </p:txBody>
      </p:sp>
      <p:sp>
        <p:nvSpPr>
          <p:cNvPr id="3" name="Content Placeholder 2"/>
          <p:cNvSpPr>
            <a:spLocks noGrp="1"/>
          </p:cNvSpPr>
          <p:nvPr>
            <p:ph idx="1"/>
          </p:nvPr>
        </p:nvSpPr>
        <p:spPr/>
        <p:txBody>
          <a:bodyPr/>
          <a:lstStyle/>
          <a:p>
            <a:pPr marL="0" indent="0">
              <a:buNone/>
            </a:pPr>
            <a:r>
              <a:rPr lang="en-GB" sz="4000" dirty="0" err="1">
                <a:latin typeface="Berlin Sans FB" panose="020E0602020502020306" pitchFamily="34" charset="0"/>
              </a:rPr>
              <a:t>Pwy</a:t>
            </a:r>
            <a:r>
              <a:rPr lang="en-GB" sz="4000" dirty="0">
                <a:latin typeface="Berlin Sans FB" panose="020E0602020502020306" pitchFamily="34" charset="0"/>
              </a:rPr>
              <a:t>?            Who?</a:t>
            </a:r>
          </a:p>
          <a:p>
            <a:pPr marL="0" indent="0" algn="r">
              <a:buNone/>
            </a:pPr>
            <a:r>
              <a:rPr lang="en-GB" sz="4000" dirty="0">
                <a:latin typeface="Berlin Sans FB" panose="020E0602020502020306" pitchFamily="34" charset="0"/>
              </a:rPr>
              <a:t>Beth?            What?</a:t>
            </a:r>
          </a:p>
          <a:p>
            <a:pPr marL="0" indent="0">
              <a:buNone/>
            </a:pPr>
            <a:r>
              <a:rPr lang="en-GB" sz="4000" dirty="0" err="1">
                <a:latin typeface="Berlin Sans FB" panose="020E0602020502020306" pitchFamily="34" charset="0"/>
              </a:rPr>
              <a:t>Pryd</a:t>
            </a:r>
            <a:r>
              <a:rPr lang="en-GB" sz="4000" dirty="0">
                <a:latin typeface="Berlin Sans FB" panose="020E0602020502020306" pitchFamily="34" charset="0"/>
              </a:rPr>
              <a:t>?            When?</a:t>
            </a:r>
          </a:p>
          <a:p>
            <a:pPr marL="0" indent="0" algn="r">
              <a:buNone/>
            </a:pPr>
            <a:r>
              <a:rPr lang="en-GB" sz="4000" dirty="0" err="1">
                <a:latin typeface="Berlin Sans FB" panose="020E0602020502020306" pitchFamily="34" charset="0"/>
              </a:rPr>
              <a:t>Ble</a:t>
            </a:r>
            <a:r>
              <a:rPr lang="en-GB" sz="4000" dirty="0">
                <a:latin typeface="Berlin Sans FB" panose="020E0602020502020306" pitchFamily="34" charset="0"/>
              </a:rPr>
              <a:t>?              Where?</a:t>
            </a:r>
          </a:p>
          <a:p>
            <a:pPr marL="0" indent="0">
              <a:buNone/>
            </a:pPr>
            <a:r>
              <a:rPr lang="en-GB" sz="4000" dirty="0" err="1">
                <a:latin typeface="Berlin Sans FB" panose="020E0602020502020306" pitchFamily="34" charset="0"/>
              </a:rPr>
              <a:t>Sut</a:t>
            </a:r>
            <a:r>
              <a:rPr lang="en-GB" sz="4000" dirty="0">
                <a:latin typeface="Berlin Sans FB" panose="020E0602020502020306" pitchFamily="34" charset="0"/>
              </a:rPr>
              <a:t>?              How? </a:t>
            </a:r>
          </a:p>
          <a:p>
            <a:pPr marL="0" indent="0" algn="r">
              <a:buNone/>
            </a:pPr>
            <a:r>
              <a:rPr lang="en-GB" sz="4000" dirty="0">
                <a:latin typeface="Berlin Sans FB" panose="020E0602020502020306" pitchFamily="34" charset="0"/>
              </a:rPr>
              <a:t>Pam?            Why?   </a:t>
            </a:r>
            <a:endParaRPr lang="en-US" sz="4000" dirty="0">
              <a:latin typeface="Berlin Sans FB" panose="020E0602020502020306" pitchFamily="34" charset="0"/>
            </a:endParaRPr>
          </a:p>
        </p:txBody>
      </p:sp>
      <p:sp>
        <p:nvSpPr>
          <p:cNvPr id="5" name="Slide Number Placeholder 4"/>
          <p:cNvSpPr>
            <a:spLocks noGrp="1"/>
          </p:cNvSpPr>
          <p:nvPr>
            <p:ph type="sldNum" sz="quarter" idx="12"/>
          </p:nvPr>
        </p:nvSpPr>
        <p:spPr/>
        <p:txBody>
          <a:bodyPr/>
          <a:lstStyle/>
          <a:p>
            <a:fld id="{35D97BB7-60A7-4206-9452-8628DCBE0A0D}" type="slidenum">
              <a:rPr lang="en-US" altLang="en-US" smtClean="0"/>
              <a:pPr/>
              <a:t>6</a:t>
            </a:fld>
            <a:endParaRPr lang="en-US" altLang="en-US"/>
          </a:p>
        </p:txBody>
      </p:sp>
    </p:spTree>
    <p:extLst>
      <p:ext uri="{BB962C8B-B14F-4D97-AF65-F5344CB8AC3E}">
        <p14:creationId xmlns:p14="http://schemas.microsoft.com/office/powerpoint/2010/main" val="2844235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O </a:t>
            </a:r>
            <a:r>
              <a:rPr lang="en-GB" dirty="0" err="1">
                <a:latin typeface="Berlin Sans FB" panose="020E0602020502020306" pitchFamily="34" charset="0"/>
              </a:rPr>
              <a:t>ble</a:t>
            </a:r>
            <a:r>
              <a:rPr lang="en-GB" dirty="0">
                <a:latin typeface="Berlin Sans FB" panose="020E0602020502020306" pitchFamily="34" charset="0"/>
              </a:rPr>
              <a:t> daw </a:t>
            </a:r>
            <a:r>
              <a:rPr lang="en-GB" dirty="0" err="1">
                <a:latin typeface="Berlin Sans FB" panose="020E0602020502020306" pitchFamily="34" charset="0"/>
              </a:rPr>
              <a:t>papur</a:t>
            </a:r>
            <a:r>
              <a:rPr lang="en-GB" dirty="0">
                <a:latin typeface="Berlin Sans FB" panose="020E0602020502020306" pitchFamily="34" charset="0"/>
              </a:rPr>
              <a:t>?</a:t>
            </a:r>
            <a:br>
              <a:rPr lang="en-GB" dirty="0">
                <a:latin typeface="Berlin Sans FB" panose="020E0602020502020306" pitchFamily="34" charset="0"/>
              </a:rPr>
            </a:br>
            <a:r>
              <a:rPr lang="en-GB" dirty="0">
                <a:latin typeface="Berlin Sans FB" panose="020E0602020502020306" pitchFamily="34" charset="0"/>
              </a:rPr>
              <a:t>          Where does paper come from?</a:t>
            </a:r>
            <a:endParaRPr lang="en-US" dirty="0">
              <a:latin typeface="Berlin Sans FB" panose="020E0602020502020306" pitchFamily="34" charset="0"/>
            </a:endParaRPr>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1433629">
            <a:off x="5733131" y="1952403"/>
            <a:ext cx="2961580" cy="2221185"/>
          </a:xfrm>
        </p:spPr>
      </p:pic>
      <p:sp>
        <p:nvSpPr>
          <p:cNvPr id="5" name="Slide Number Placeholder 4"/>
          <p:cNvSpPr>
            <a:spLocks noGrp="1"/>
          </p:cNvSpPr>
          <p:nvPr>
            <p:ph type="sldNum" sz="quarter" idx="12"/>
          </p:nvPr>
        </p:nvSpPr>
        <p:spPr/>
        <p:txBody>
          <a:bodyPr/>
          <a:lstStyle/>
          <a:p>
            <a:fld id="{35D97BB7-60A7-4206-9452-8628DCBE0A0D}" type="slidenum">
              <a:rPr lang="en-US" altLang="en-US" smtClean="0"/>
              <a:pPr/>
              <a:t>7</a:t>
            </a:fld>
            <a:endParaRPr lang="en-US" altLang="en-US"/>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29000" y="1447800"/>
            <a:ext cx="1828229" cy="243840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9200" y="3923441"/>
            <a:ext cx="5714286" cy="1904762"/>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461019">
            <a:off x="373747" y="1792424"/>
            <a:ext cx="2549845" cy="1912384"/>
          </a:xfrm>
          <a:prstGeom prst="rect">
            <a:avLst/>
          </a:prstGeom>
        </p:spPr>
      </p:pic>
    </p:spTree>
    <p:extLst>
      <p:ext uri="{BB962C8B-B14F-4D97-AF65-F5344CB8AC3E}">
        <p14:creationId xmlns:p14="http://schemas.microsoft.com/office/powerpoint/2010/main" val="2864665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Berlin Sans FB" panose="020E0602020502020306" pitchFamily="34" charset="0"/>
              </a:rPr>
              <a:t>Y </a:t>
            </a:r>
            <a:r>
              <a:rPr lang="en-GB" dirty="0" err="1">
                <a:latin typeface="Berlin Sans FB" panose="020E0602020502020306" pitchFamily="34" charset="0"/>
              </a:rPr>
              <a:t>Tu</a:t>
            </a:r>
            <a:r>
              <a:rPr lang="en-GB" dirty="0">
                <a:latin typeface="Berlin Sans FB" panose="020E0602020502020306" pitchFamily="34" charset="0"/>
              </a:rPr>
              <a:t> Allan                    The Outdoors</a:t>
            </a:r>
            <a:endParaRPr lang="en-US" dirty="0">
              <a:latin typeface="Berlin Sans FB" panose="020E0602020502020306" pitchFamily="34" charset="0"/>
            </a:endParaRPr>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00400" y="1295400"/>
            <a:ext cx="2590800" cy="2590800"/>
          </a:xfrm>
        </p:spPr>
      </p:pic>
      <p:sp>
        <p:nvSpPr>
          <p:cNvPr id="5" name="Slide Number Placeholder 4"/>
          <p:cNvSpPr>
            <a:spLocks noGrp="1"/>
          </p:cNvSpPr>
          <p:nvPr>
            <p:ph type="sldNum" sz="quarter" idx="12"/>
          </p:nvPr>
        </p:nvSpPr>
        <p:spPr/>
        <p:txBody>
          <a:bodyPr/>
          <a:lstStyle/>
          <a:p>
            <a:fld id="{35D97BB7-60A7-4206-9452-8628DCBE0A0D}" type="slidenum">
              <a:rPr lang="en-US" altLang="en-US" smtClean="0"/>
              <a:pPr/>
              <a:t>8</a:t>
            </a:fld>
            <a:endParaRPr lang="en-US" alt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341426">
            <a:off x="69491" y="2172798"/>
            <a:ext cx="3089742" cy="1925649"/>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7004587">
            <a:off x="5713283" y="2303334"/>
            <a:ext cx="3019425" cy="1514475"/>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6600" y="4191000"/>
            <a:ext cx="2286000" cy="1564481"/>
          </a:xfrm>
          <a:prstGeom prst="rect">
            <a:avLst/>
          </a:prstGeom>
        </p:spPr>
      </p:pic>
    </p:spTree>
    <p:extLst>
      <p:ext uri="{BB962C8B-B14F-4D97-AF65-F5344CB8AC3E}">
        <p14:creationId xmlns:p14="http://schemas.microsoft.com/office/powerpoint/2010/main" val="877668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latin typeface="Berlin Sans FB" panose="020E0602020502020306" pitchFamily="34" charset="0"/>
              </a:rPr>
              <a:t>Pethau</a:t>
            </a:r>
            <a:r>
              <a:rPr lang="en-GB" dirty="0">
                <a:latin typeface="Berlin Sans FB" panose="020E0602020502020306" pitchFamily="34" charset="0"/>
              </a:rPr>
              <a:t> </a:t>
            </a:r>
            <a:r>
              <a:rPr lang="en-GB" dirty="0" err="1">
                <a:latin typeface="Berlin Sans FB" panose="020E0602020502020306" pitchFamily="34" charset="0"/>
              </a:rPr>
              <a:t>i’w</a:t>
            </a:r>
            <a:r>
              <a:rPr lang="en-GB" dirty="0">
                <a:latin typeface="Berlin Sans FB" panose="020E0602020502020306" pitchFamily="34" charset="0"/>
              </a:rPr>
              <a:t> </a:t>
            </a:r>
            <a:r>
              <a:rPr lang="en-GB" dirty="0" err="1">
                <a:latin typeface="Berlin Sans FB" panose="020E0602020502020306" pitchFamily="34" charset="0"/>
              </a:rPr>
              <a:t>gwneud</a:t>
            </a:r>
            <a:r>
              <a:rPr lang="en-GB" dirty="0">
                <a:latin typeface="Berlin Sans FB" panose="020E0602020502020306" pitchFamily="34" charset="0"/>
              </a:rPr>
              <a:t>…  Things to make…</a:t>
            </a:r>
            <a:endParaRPr lang="en-US" dirty="0">
              <a:latin typeface="Berlin Sans FB" panose="020E0602020502020306" pitchFamily="34" charset="0"/>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20768513">
            <a:off x="203742" y="1392239"/>
            <a:ext cx="1676400" cy="1905000"/>
          </a:xfrm>
        </p:spPr>
      </p:pic>
      <p:sp>
        <p:nvSpPr>
          <p:cNvPr id="5" name="Slide Number Placeholder 4"/>
          <p:cNvSpPr>
            <a:spLocks noGrp="1"/>
          </p:cNvSpPr>
          <p:nvPr>
            <p:ph type="sldNum" sz="quarter" idx="12"/>
          </p:nvPr>
        </p:nvSpPr>
        <p:spPr/>
        <p:txBody>
          <a:bodyPr/>
          <a:lstStyle/>
          <a:p>
            <a:fld id="{35D97BB7-60A7-4206-9452-8628DCBE0A0D}" type="slidenum">
              <a:rPr lang="en-US" altLang="en-US" smtClean="0"/>
              <a:pPr/>
              <a:t>9</a:t>
            </a:fld>
            <a:endParaRPr lang="en-US" alt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24048">
            <a:off x="6312847" y="1464336"/>
            <a:ext cx="2466975" cy="184785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5600" y="1600200"/>
            <a:ext cx="2514600" cy="251460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977203">
            <a:off x="621044" y="3719965"/>
            <a:ext cx="2346830" cy="1899466"/>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458996">
            <a:off x="5393196" y="3470811"/>
            <a:ext cx="1917454" cy="2223135"/>
          </a:xfrm>
          <a:prstGeom prst="rect">
            <a:avLst/>
          </a:prstGeom>
        </p:spPr>
      </p:pic>
    </p:spTree>
    <p:extLst>
      <p:ext uri="{BB962C8B-B14F-4D97-AF65-F5344CB8AC3E}">
        <p14:creationId xmlns:p14="http://schemas.microsoft.com/office/powerpoint/2010/main" val="22597569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8AD5695-B070-4D17-B1BF-80D9266CDA93}" type="slidenum">
              <a:rPr lang="en-US" altLang="en-US" smtClean="0"/>
              <a:pPr/>
              <a:t>10</a:t>
            </a:fld>
            <a:endParaRPr lang="en-US" alt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752600"/>
            <a:ext cx="2667000" cy="3390708"/>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48400" y="1828800"/>
            <a:ext cx="2631871" cy="3428997"/>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2596" y="2675708"/>
            <a:ext cx="2698604" cy="313972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71800" y="457200"/>
            <a:ext cx="3167849" cy="1749990"/>
          </a:xfrm>
          <a:prstGeom prst="rect">
            <a:avLst/>
          </a:prstGeom>
        </p:spPr>
      </p:pic>
    </p:spTree>
    <p:extLst>
      <p:ext uri="{BB962C8B-B14F-4D97-AF65-F5344CB8AC3E}">
        <p14:creationId xmlns:p14="http://schemas.microsoft.com/office/powerpoint/2010/main" val="3400983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latin typeface="Berlin Sans FB" panose="020E0602020502020306" pitchFamily="34" charset="0"/>
              </a:rPr>
              <a:t>Dywed</a:t>
            </a:r>
            <a:r>
              <a:rPr lang="en-GB" dirty="0">
                <a:latin typeface="Berlin Sans FB" panose="020E0602020502020306" pitchFamily="34" charset="0"/>
              </a:rPr>
              <a:t> </a:t>
            </a:r>
            <a:r>
              <a:rPr lang="en-GB" dirty="0" err="1">
                <a:latin typeface="Berlin Sans FB" panose="020E0602020502020306" pitchFamily="34" charset="0"/>
              </a:rPr>
              <a:t>yr</a:t>
            </a:r>
            <a:r>
              <a:rPr lang="en-GB" dirty="0">
                <a:latin typeface="Berlin Sans FB" panose="020E0602020502020306" pitchFamily="34" charset="0"/>
              </a:rPr>
              <a:t> </a:t>
            </a:r>
            <a:r>
              <a:rPr lang="en-GB" dirty="0" err="1">
                <a:latin typeface="Berlin Sans FB" panose="020E0602020502020306" pitchFamily="34" charset="0"/>
              </a:rPr>
              <a:t>ymchwil</a:t>
            </a:r>
            <a:r>
              <a:rPr lang="en-GB" dirty="0">
                <a:latin typeface="Berlin Sans FB" panose="020E0602020502020306" pitchFamily="34" charset="0"/>
              </a:rPr>
              <a:t>…</a:t>
            </a:r>
            <a:br>
              <a:rPr lang="en-GB" dirty="0">
                <a:latin typeface="Berlin Sans FB" panose="020E0602020502020306" pitchFamily="34" charset="0"/>
              </a:rPr>
            </a:br>
            <a:r>
              <a:rPr lang="en-GB" dirty="0">
                <a:latin typeface="Berlin Sans FB" panose="020E0602020502020306" pitchFamily="34" charset="0"/>
              </a:rPr>
              <a:t>                        The research tells us…</a:t>
            </a:r>
            <a:endParaRPr lang="en-US" dirty="0">
              <a:latin typeface="Berlin Sans FB" panose="020E0602020502020306" pitchFamily="34" charset="0"/>
            </a:endParaRPr>
          </a:p>
        </p:txBody>
      </p:sp>
      <p:sp>
        <p:nvSpPr>
          <p:cNvPr id="3" name="Content Placeholder 2"/>
          <p:cNvSpPr>
            <a:spLocks noGrp="1"/>
          </p:cNvSpPr>
          <p:nvPr>
            <p:ph idx="1"/>
          </p:nvPr>
        </p:nvSpPr>
        <p:spPr>
          <a:xfrm>
            <a:off x="228600" y="2286000"/>
            <a:ext cx="8610600" cy="4525963"/>
          </a:xfrm>
        </p:spPr>
        <p:txBody>
          <a:bodyPr/>
          <a:lstStyle/>
          <a:p>
            <a:pPr marL="0" indent="0">
              <a:buNone/>
            </a:pPr>
            <a:r>
              <a:rPr lang="en-US" sz="2800" dirty="0">
                <a:solidFill>
                  <a:schemeClr val="tx1"/>
                </a:solidFill>
                <a:latin typeface="Berlin Sans FB" panose="020E0602020502020306" pitchFamily="34" charset="0"/>
              </a:rPr>
              <a:t>‘</a:t>
            </a:r>
            <a:r>
              <a:rPr lang="en-US" sz="2800" dirty="0" err="1">
                <a:solidFill>
                  <a:schemeClr val="tx1"/>
                </a:solidFill>
                <a:latin typeface="Berlin Sans FB" panose="020E0602020502020306" pitchFamily="34" charset="0"/>
              </a:rPr>
              <a:t>Nid</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rhywbeth</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i’w</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ychwanegu</a:t>
            </a:r>
            <a:r>
              <a:rPr lang="en-US" sz="2800" dirty="0">
                <a:solidFill>
                  <a:schemeClr val="tx1"/>
                </a:solidFill>
                <a:latin typeface="Berlin Sans FB" panose="020E0602020502020306" pitchFamily="34" charset="0"/>
              </a:rPr>
              <a:t> at y </a:t>
            </a:r>
            <a:r>
              <a:rPr lang="en-US" sz="2800" dirty="0" err="1">
                <a:solidFill>
                  <a:schemeClr val="tx1"/>
                </a:solidFill>
                <a:latin typeface="Berlin Sans FB" panose="020E0602020502020306" pitchFamily="34" charset="0"/>
              </a:rPr>
              <a:t>Cyfnod</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Sylfaen</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yw’r</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awyr</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agored</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mae’r</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Cyfnod</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Sylfaen</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a’r</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awyr</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agored</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yn</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anwahanadwy</a:t>
            </a:r>
            <a:r>
              <a:rPr lang="en-US" sz="2800" dirty="0">
                <a:solidFill>
                  <a:schemeClr val="tx1"/>
                </a:solidFill>
                <a:latin typeface="Berlin Sans FB" panose="020E0602020502020306" pitchFamily="34" charset="0"/>
              </a:rPr>
              <a:t>.’            </a:t>
            </a:r>
            <a:r>
              <a:rPr lang="en-US" sz="2800" dirty="0" err="1">
                <a:solidFill>
                  <a:schemeClr val="tx1"/>
                </a:solidFill>
                <a:latin typeface="Berlin Sans FB" panose="020E0602020502020306" pitchFamily="34" charset="0"/>
              </a:rPr>
              <a:t>LlCC</a:t>
            </a:r>
            <a:r>
              <a:rPr lang="en-US" sz="2800" dirty="0">
                <a:solidFill>
                  <a:schemeClr val="tx1"/>
                </a:solidFill>
                <a:latin typeface="Berlin Sans FB" panose="020E0602020502020306" pitchFamily="34" charset="0"/>
              </a:rPr>
              <a:t>(2009:3)</a:t>
            </a:r>
          </a:p>
          <a:p>
            <a:pPr marL="0" indent="0">
              <a:buNone/>
            </a:pPr>
            <a:endParaRPr lang="en-GB" sz="2800" dirty="0">
              <a:latin typeface="Berlin Sans FB" panose="020E0602020502020306" pitchFamily="34" charset="0"/>
            </a:endParaRPr>
          </a:p>
          <a:p>
            <a:pPr marL="0" indent="0">
              <a:buNone/>
            </a:pPr>
            <a:r>
              <a:rPr lang="en-US" sz="2800" dirty="0">
                <a:solidFill>
                  <a:schemeClr val="tx1"/>
                </a:solidFill>
                <a:latin typeface="Berlin Sans FB" panose="020E0602020502020306" pitchFamily="34" charset="0"/>
              </a:rPr>
              <a:t>‘The outdoors is not an extra to the Foundation Phase: the Foundation Phase and the outdoors are inseparable.’                                  WAG (2009:3)</a:t>
            </a:r>
            <a:endParaRPr lang="en-US" sz="2800" dirty="0">
              <a:latin typeface="Berlin Sans FB" panose="020E0602020502020306" pitchFamily="34" charset="0"/>
            </a:endParaRPr>
          </a:p>
        </p:txBody>
      </p:sp>
      <p:sp>
        <p:nvSpPr>
          <p:cNvPr id="5" name="Slide Number Placeholder 4"/>
          <p:cNvSpPr>
            <a:spLocks noGrp="1"/>
          </p:cNvSpPr>
          <p:nvPr>
            <p:ph type="sldNum" sz="quarter" idx="12"/>
          </p:nvPr>
        </p:nvSpPr>
        <p:spPr/>
        <p:txBody>
          <a:bodyPr/>
          <a:lstStyle/>
          <a:p>
            <a:fld id="{35D97BB7-60A7-4206-9452-8628DCBE0A0D}" type="slidenum">
              <a:rPr lang="en-US" altLang="en-US" smtClean="0"/>
              <a:pPr/>
              <a:t>11</a:t>
            </a:fld>
            <a:endParaRPr lang="en-US" altLang="en-US"/>
          </a:p>
        </p:txBody>
      </p:sp>
    </p:spTree>
    <p:extLst>
      <p:ext uri="{BB962C8B-B14F-4D97-AF65-F5344CB8AC3E}">
        <p14:creationId xmlns:p14="http://schemas.microsoft.com/office/powerpoint/2010/main" val="3878984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Berlin Sans FB" panose="020E0602020502020306" pitchFamily="34" charset="0"/>
              </a:rPr>
              <a:t>Froebel / McMillan / Isaacs</a:t>
            </a:r>
            <a:endParaRPr lang="en-US" dirty="0">
              <a:latin typeface="Berlin Sans FB" panose="020E0602020502020306" pitchFamily="34" charset="0"/>
            </a:endParaRPr>
          </a:p>
        </p:txBody>
      </p:sp>
      <p:sp>
        <p:nvSpPr>
          <p:cNvPr id="5" name="Slide Number Placeholder 4"/>
          <p:cNvSpPr>
            <a:spLocks noGrp="1"/>
          </p:cNvSpPr>
          <p:nvPr>
            <p:ph type="sldNum" sz="quarter" idx="12"/>
          </p:nvPr>
        </p:nvSpPr>
        <p:spPr/>
        <p:txBody>
          <a:bodyPr/>
          <a:lstStyle/>
          <a:p>
            <a:fld id="{35D97BB7-60A7-4206-9452-8628DCBE0A0D}" type="slidenum">
              <a:rPr lang="en-US" altLang="en-US" smtClean="0"/>
              <a:pPr/>
              <a:t>12</a:t>
            </a:fld>
            <a:endParaRPr lang="en-US" alt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1271587"/>
            <a:ext cx="1347107" cy="20955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1430" y="1447800"/>
            <a:ext cx="1493821" cy="2057400"/>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800" y="1271587"/>
            <a:ext cx="1522582" cy="2066925"/>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2600" y="3657600"/>
            <a:ext cx="1762125" cy="2114550"/>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43635" y="3810000"/>
            <a:ext cx="2448476" cy="1828800"/>
          </a:xfrm>
          <a:prstGeom prst="rect">
            <a:avLst/>
          </a:prstGeom>
        </p:spPr>
      </p:pic>
    </p:spTree>
    <p:extLst>
      <p:ext uri="{BB962C8B-B14F-4D97-AF65-F5344CB8AC3E}">
        <p14:creationId xmlns:p14="http://schemas.microsoft.com/office/powerpoint/2010/main" val="2182884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dirty="0" err="1">
                <a:latin typeface="Berlin Sans FB" panose="020E0602020502020306" pitchFamily="34" charset="0"/>
              </a:rPr>
              <a:t>Syniadau</a:t>
            </a:r>
            <a:r>
              <a:rPr lang="en-GB" dirty="0">
                <a:latin typeface="Berlin Sans FB" panose="020E0602020502020306" pitchFamily="34" charset="0"/>
              </a:rPr>
              <a:t>                       Ideas</a:t>
            </a:r>
            <a:endParaRPr lang="en-US" dirty="0">
              <a:latin typeface="Berlin Sans FB" panose="020E0602020502020306" pitchFamily="34" charset="0"/>
            </a:endParaRPr>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20597971">
            <a:off x="381000" y="1447800"/>
            <a:ext cx="2160398" cy="2163763"/>
          </a:xfrm>
        </p:spPr>
      </p:pic>
      <p:sp>
        <p:nvSpPr>
          <p:cNvPr id="5" name="Slide Number Placeholder 4"/>
          <p:cNvSpPr>
            <a:spLocks noGrp="1"/>
          </p:cNvSpPr>
          <p:nvPr>
            <p:ph type="sldNum" sz="quarter" idx="12"/>
          </p:nvPr>
        </p:nvSpPr>
        <p:spPr/>
        <p:txBody>
          <a:bodyPr/>
          <a:lstStyle/>
          <a:p>
            <a:fld id="{35D97BB7-60A7-4206-9452-8628DCBE0A0D}" type="slidenum">
              <a:rPr lang="en-US" altLang="en-US" smtClean="0"/>
              <a:pPr/>
              <a:t>13</a:t>
            </a:fld>
            <a:endParaRPr lang="en-US" alt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13751">
            <a:off x="6629400" y="1295400"/>
            <a:ext cx="2252663" cy="236730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0000" y="1181550"/>
            <a:ext cx="1548014" cy="2323650"/>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5899" y="3352800"/>
            <a:ext cx="1447800" cy="2435664"/>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06918" y="3429000"/>
            <a:ext cx="1626947" cy="2435664"/>
          </a:xfrm>
          <a:prstGeom prst="rect">
            <a:avLst/>
          </a:prstGeom>
        </p:spPr>
      </p:pic>
    </p:spTree>
    <p:extLst>
      <p:ext uri="{BB962C8B-B14F-4D97-AF65-F5344CB8AC3E}">
        <p14:creationId xmlns:p14="http://schemas.microsoft.com/office/powerpoint/2010/main" val="1759971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err="1">
                <a:latin typeface="Berlin Sans FB" panose="020E0602020502020306" pitchFamily="34" charset="0"/>
              </a:rPr>
              <a:t>Rhagor</a:t>
            </a:r>
            <a:r>
              <a:rPr lang="en-GB" sz="3600" dirty="0">
                <a:latin typeface="Berlin Sans FB" panose="020E0602020502020306" pitchFamily="34" charset="0"/>
              </a:rPr>
              <a:t> o </a:t>
            </a:r>
            <a:r>
              <a:rPr lang="en-GB" sz="3600" dirty="0" err="1">
                <a:latin typeface="Berlin Sans FB" panose="020E0602020502020306" pitchFamily="34" charset="0"/>
              </a:rPr>
              <a:t>syniadau</a:t>
            </a:r>
            <a:r>
              <a:rPr lang="en-GB" sz="3600" dirty="0">
                <a:latin typeface="Berlin Sans FB" panose="020E0602020502020306" pitchFamily="34" charset="0"/>
              </a:rPr>
              <a:t>…</a:t>
            </a:r>
            <a:br>
              <a:rPr lang="en-GB" sz="3600" dirty="0">
                <a:latin typeface="Berlin Sans FB" panose="020E0602020502020306" pitchFamily="34" charset="0"/>
              </a:rPr>
            </a:br>
            <a:r>
              <a:rPr lang="en-GB" sz="3600" dirty="0">
                <a:latin typeface="Berlin Sans FB" panose="020E0602020502020306" pitchFamily="34" charset="0"/>
              </a:rPr>
              <a:t>                 More ideas…</a:t>
            </a:r>
            <a:endParaRPr lang="en-US" sz="3600" dirty="0">
              <a:latin typeface="Berlin Sans FB" panose="020E0602020502020306" pitchFamily="34" charset="0"/>
            </a:endParaRPr>
          </a:p>
        </p:txBody>
      </p:sp>
      <p:sp>
        <p:nvSpPr>
          <p:cNvPr id="5" name="Slide Number Placeholder 4"/>
          <p:cNvSpPr>
            <a:spLocks noGrp="1"/>
          </p:cNvSpPr>
          <p:nvPr>
            <p:ph type="sldNum" sz="quarter" idx="12"/>
          </p:nvPr>
        </p:nvSpPr>
        <p:spPr/>
        <p:txBody>
          <a:bodyPr/>
          <a:lstStyle/>
          <a:p>
            <a:fld id="{35D97BB7-60A7-4206-9452-8628DCBE0A0D}" type="slidenum">
              <a:rPr lang="en-US" altLang="en-US" smtClean="0"/>
              <a:pPr/>
              <a:t>14</a:t>
            </a:fld>
            <a:endParaRPr lang="en-US" alt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0" y="326624"/>
            <a:ext cx="2228850" cy="20574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86325" y="3352800"/>
            <a:ext cx="3943350" cy="2567433"/>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600" y="3733800"/>
            <a:ext cx="2667000" cy="200025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23658" y="1544300"/>
            <a:ext cx="2777142" cy="1679445"/>
          </a:xfrm>
          <a:prstGeom prst="rect">
            <a:avLst/>
          </a:prstGeom>
        </p:spPr>
      </p:pic>
      <p:pic>
        <p:nvPicPr>
          <p:cNvPr id="12" name="Content Placeholder 11"/>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290512" y="1367161"/>
            <a:ext cx="2912757" cy="2061839"/>
          </a:xfrm>
        </p:spPr>
      </p:pic>
    </p:spTree>
    <p:extLst>
      <p:ext uri="{BB962C8B-B14F-4D97-AF65-F5344CB8AC3E}">
        <p14:creationId xmlns:p14="http://schemas.microsoft.com/office/powerpoint/2010/main" val="2780988669"/>
      </p:ext>
    </p:extLst>
  </p:cSld>
  <p:clrMapOvr>
    <a:masterClrMapping/>
  </p:clrMapOvr>
</p:sld>
</file>

<file path=ppt/theme/theme1.xml><?xml version="1.0" encoding="utf-8"?>
<a:theme xmlns:a="http://schemas.openxmlformats.org/drawingml/2006/main" name="WeepingWillowintheFog">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WeepingWillowintheFog</Template>
  <TotalTime>315</TotalTime>
  <Words>670</Words>
  <Application>Microsoft Macintosh PowerPoint</Application>
  <PresentationFormat>On-screen Show (4:3)</PresentationFormat>
  <Paragraphs>70</Paragraphs>
  <Slides>14</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Berlin Sans FB</vt:lpstr>
      <vt:lpstr>WeepingWillowintheFog</vt:lpstr>
      <vt:lpstr>Gall pren fod yn wefreiddiol?                    Can wood really be inspiring?</vt:lpstr>
      <vt:lpstr>Dewch i feddwl?    Let’s think?</vt:lpstr>
      <vt:lpstr>If you go down to the woods….</vt:lpstr>
      <vt:lpstr>Beth yw’r stori?  What’s the story?</vt:lpstr>
      <vt:lpstr>Beth yw’r stori?  What’s the story?</vt:lpstr>
      <vt:lpstr>Un tro….    Once upon a time…</vt:lpstr>
      <vt:lpstr>O ble daw papur?           Where does paper come from?</vt:lpstr>
      <vt:lpstr>Y Tu Allan                    The Outdoors</vt:lpstr>
      <vt:lpstr>Pethau i’w gwneud…  Things to make…</vt:lpstr>
      <vt:lpstr>PowerPoint Presentation</vt:lpstr>
      <vt:lpstr>Dywed yr ymchwil…                         The research tells us…</vt:lpstr>
      <vt:lpstr>Froebel / McMillan / Isaacs</vt:lpstr>
      <vt:lpstr> Syniadau                       Ideas</vt:lpstr>
      <vt:lpstr>Rhagor o syniadau…                  More ideas…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Pren / Wood   Diwrnod thema ITEA Theme day</dc:title>
  <dc:creator>Administrator</dc:creator>
  <cp:lastModifiedBy>Heddwen Davies</cp:lastModifiedBy>
  <cp:revision>24</cp:revision>
  <dcterms:created xsi:type="dcterms:W3CDTF">2019-11-11T19:59:49Z</dcterms:created>
  <dcterms:modified xsi:type="dcterms:W3CDTF">2020-10-13T14:07:50Z</dcterms:modified>
</cp:coreProperties>
</file>