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9.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theme/theme12.xml" ContentType="application/vnd.openxmlformats-officedocument.theme+xml"/>
  <Override PartName="/ppt/slideLayouts/slideLayout30.xml" ContentType="application/vnd.openxmlformats-officedocument.presentationml.slideLayout+xml"/>
  <Override PartName="/ppt/theme/theme13.xml" ContentType="application/vnd.openxmlformats-officedocument.theme+xml"/>
  <Override PartName="/ppt/slideLayouts/slideLayout31.xml" ContentType="application/vnd.openxmlformats-officedocument.presentationml.slideLayout+xml"/>
  <Override PartName="/ppt/theme/theme14.xml" ContentType="application/vnd.openxmlformats-officedocument.theme+xml"/>
  <Override PartName="/ppt/slideLayouts/slideLayout32.xml" ContentType="application/vnd.openxmlformats-officedocument.presentationml.slideLayout+xml"/>
  <Override PartName="/ppt/theme/theme15.xml" ContentType="application/vnd.openxmlformats-officedocument.theme+xml"/>
  <Override PartName="/ppt/slideLayouts/slideLayout33.xml" ContentType="application/vnd.openxmlformats-officedocument.presentationml.slideLayout+xml"/>
  <Override PartName="/ppt/theme/theme16.xml" ContentType="application/vnd.openxmlformats-officedocument.theme+xml"/>
  <Override PartName="/ppt/slideLayouts/slideLayout34.xml" ContentType="application/vnd.openxmlformats-officedocument.presentationml.slideLayout+xml"/>
  <Override PartName="/ppt/theme/theme17.xml" ContentType="application/vnd.openxmlformats-officedocument.theme+xml"/>
  <Override PartName="/ppt/slideLayouts/slideLayout35.xml" ContentType="application/vnd.openxmlformats-officedocument.presentationml.slideLayout+xml"/>
  <Override PartName="/ppt/theme/theme18.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768" r:id="rId10"/>
    <p:sldMasterId id="2147483778" r:id="rId11"/>
    <p:sldMasterId id="2147483788" r:id="rId12"/>
    <p:sldMasterId id="2147483798" r:id="rId13"/>
    <p:sldMasterId id="2147483752" r:id="rId14"/>
    <p:sldMasterId id="2147483754" r:id="rId15"/>
    <p:sldMasterId id="2147483756" r:id="rId16"/>
    <p:sldMasterId id="2147483758" r:id="rId17"/>
    <p:sldMasterId id="2147483760" r:id="rId18"/>
    <p:sldMasterId id="2147483762" r:id="rId19"/>
    <p:sldMasterId id="2147483764" r:id="rId20"/>
    <p:sldMasterId id="2147483766" r:id="rId21"/>
    <p:sldMasterId id="2147483740" r:id="rId22"/>
  </p:sldMasterIdLst>
  <p:notesMasterIdLst>
    <p:notesMasterId r:id="rId44"/>
  </p:notesMasterIdLst>
  <p:sldIdLst>
    <p:sldId id="256" r:id="rId23"/>
    <p:sldId id="267" r:id="rId24"/>
    <p:sldId id="266" r:id="rId25"/>
    <p:sldId id="268" r:id="rId26"/>
    <p:sldId id="265" r:id="rId27"/>
    <p:sldId id="264" r:id="rId28"/>
    <p:sldId id="269" r:id="rId29"/>
    <p:sldId id="260" r:id="rId30"/>
    <p:sldId id="263" r:id="rId31"/>
    <p:sldId id="262" r:id="rId32"/>
    <p:sldId id="279" r:id="rId33"/>
    <p:sldId id="280" r:id="rId34"/>
    <p:sldId id="261" r:id="rId35"/>
    <p:sldId id="259" r:id="rId36"/>
    <p:sldId id="258" r:id="rId37"/>
    <p:sldId id="257" r:id="rId38"/>
    <p:sldId id="274" r:id="rId39"/>
    <p:sldId id="273" r:id="rId40"/>
    <p:sldId id="271" r:id="rId41"/>
    <p:sldId id="272" r:id="rId42"/>
    <p:sldId id="270" r:id="rId4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0E8E7A-6DDD-4A8E-9445-F12FF4D6D54D}" v="11" dt="2023-09-08T11:43:24.949"/>
    <p1510:client id="{F21D81D7-09AE-4CAA-B0BB-C92614A6D650}" v="5" dt="2023-09-08T10:13:39.2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65473" autoAdjust="0"/>
  </p:normalViewPr>
  <p:slideViewPr>
    <p:cSldViewPr snapToGrid="0" snapToObjects="1">
      <p:cViewPr>
        <p:scale>
          <a:sx n="101" d="100"/>
          <a:sy n="101" d="100"/>
        </p:scale>
        <p:origin x="237" y="3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viewProps" Target="viewProps.xml"/><Relationship Id="rId20" Type="http://schemas.openxmlformats.org/officeDocument/2006/relationships/slideMaster" Target="slideMasters/slideMaster17.xml"/><Relationship Id="rId41"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9/8/2023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941388" y="750888"/>
            <a:ext cx="500697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20D44CB-78E0-1283-4247-A6C3ABDF7ED3}"/>
              </a:ext>
            </a:extLst>
          </p:cNvPr>
          <p:cNvSpPr>
            <a:spLocks noGrp="1" noRot="1" noChangeAspect="1" noChangeArrowheads="1" noTextEdit="1"/>
          </p:cNvSpPr>
          <p:nvPr>
            <p:ph type="sldImg"/>
          </p:nvPr>
        </p:nvSpPr>
        <p:spPr>
          <a:xfrm>
            <a:off x="941388" y="750888"/>
            <a:ext cx="5006975" cy="3756025"/>
          </a:xfrm>
          <a:ln/>
        </p:spPr>
      </p:sp>
      <p:sp>
        <p:nvSpPr>
          <p:cNvPr id="18435" name="Notes Placeholder 2">
            <a:extLst>
              <a:ext uri="{FF2B5EF4-FFF2-40B4-BE49-F238E27FC236}">
                <a16:creationId xmlns:a16="http://schemas.microsoft.com/office/drawing/2014/main" id="{BA522487-81DC-DB7D-1E87-F854FA1BBAEA}"/>
              </a:ext>
            </a:extLst>
          </p:cNvPr>
          <p:cNvSpPr>
            <a:spLocks noGrp="1"/>
          </p:cNvSpPr>
          <p:nvPr>
            <p:ph type="body" idx="1"/>
          </p:nvPr>
        </p:nvSpPr>
        <p:spPr>
          <a:ln/>
        </p:spPr>
        <p:txBody>
          <a:bodyPr/>
          <a:lstStyle/>
          <a:p>
            <a:pPr>
              <a:defRPr/>
            </a:pPr>
            <a:r>
              <a:rPr lang="en-GB" altLang="en-US" dirty="0" err="1">
                <a:latin typeface="Arial"/>
                <a:cs typeface="Arial"/>
              </a:rPr>
              <a:t>Darllenwch</a:t>
            </a:r>
            <a:r>
              <a:rPr lang="en-GB" altLang="en-US" dirty="0">
                <a:latin typeface="Arial"/>
                <a:cs typeface="Arial"/>
              </a:rPr>
              <a:t> </a:t>
            </a:r>
            <a:r>
              <a:rPr lang="en-GB" altLang="en-US" dirty="0" err="1">
                <a:latin typeface="Arial"/>
                <a:cs typeface="Arial"/>
              </a:rPr>
              <a:t>drwy'r</a:t>
            </a:r>
            <a:r>
              <a:rPr lang="en-GB" altLang="en-US" dirty="0">
                <a:latin typeface="Arial"/>
                <a:cs typeface="Arial"/>
              </a:rPr>
              <a:t> </a:t>
            </a:r>
            <a:r>
              <a:rPr lang="en-GB" altLang="en-US" dirty="0" err="1">
                <a:latin typeface="Arial"/>
                <a:cs typeface="Arial"/>
              </a:rPr>
              <a:t>meini</a:t>
            </a:r>
            <a:r>
              <a:rPr lang="en-GB" altLang="en-US" dirty="0">
                <a:latin typeface="Arial"/>
                <a:cs typeface="Arial"/>
              </a:rPr>
              <a:t> </a:t>
            </a:r>
            <a:r>
              <a:rPr lang="en-GB" altLang="en-US" dirty="0" err="1">
                <a:latin typeface="Arial"/>
                <a:cs typeface="Arial"/>
              </a:rPr>
              <a:t>prawf</a:t>
            </a:r>
            <a:r>
              <a:rPr lang="en-GB" altLang="en-US" dirty="0">
                <a:latin typeface="Arial"/>
                <a:cs typeface="Arial"/>
              </a:rPr>
              <a:t> </a:t>
            </a:r>
            <a:r>
              <a:rPr lang="en-GB" altLang="en-US" dirty="0" err="1">
                <a:latin typeface="Arial"/>
                <a:cs typeface="Arial"/>
              </a:rPr>
              <a:t>asesu</a:t>
            </a:r>
            <a:r>
              <a:rPr lang="en-GB" altLang="en-US" dirty="0">
                <a:latin typeface="Arial"/>
                <a:cs typeface="Arial"/>
              </a:rPr>
              <a:t> </a:t>
            </a:r>
            <a:r>
              <a:rPr lang="en-GB" altLang="en-US" dirty="0" err="1">
                <a:latin typeface="Arial"/>
                <a:cs typeface="Arial"/>
              </a:rPr>
              <a:t>ar</a:t>
            </a:r>
            <a:r>
              <a:rPr lang="en-GB" altLang="en-US" dirty="0">
                <a:latin typeface="Arial"/>
                <a:cs typeface="Arial"/>
              </a:rPr>
              <a:t> y </a:t>
            </a:r>
            <a:r>
              <a:rPr lang="en-GB" altLang="en-US" dirty="0" err="1">
                <a:latin typeface="Arial"/>
                <a:cs typeface="Arial"/>
              </a:rPr>
              <a:t>sleid</a:t>
            </a:r>
            <a:endParaRPr lang="en-GB" altLang="en-US" dirty="0">
              <a:latin typeface="Arial"/>
              <a:cs typeface="Arial"/>
            </a:endParaRPr>
          </a:p>
          <a:p>
            <a:pPr>
              <a:defRPr/>
            </a:pPr>
            <a:endParaRPr lang="en-GB" altLang="en-US" dirty="0">
              <a:latin typeface="Arial"/>
              <a:cs typeface="Arial"/>
            </a:endParaRPr>
          </a:p>
          <a:p>
            <a:pPr>
              <a:defRPr/>
            </a:pPr>
            <a:r>
              <a:rPr lang="en-GB" altLang="en-US" dirty="0">
                <a:latin typeface="Arial"/>
                <a:cs typeface="Arial"/>
              </a:rPr>
              <a:t>Mae </a:t>
            </a:r>
            <a:r>
              <a:rPr lang="en-GB" altLang="en-US" dirty="0" err="1">
                <a:latin typeface="Arial"/>
                <a:cs typeface="Arial"/>
              </a:rPr>
              <a:t>dealltwriaeth</a:t>
            </a:r>
            <a:r>
              <a:rPr lang="en-GB" altLang="en-US" dirty="0">
                <a:latin typeface="Arial"/>
                <a:cs typeface="Arial"/>
              </a:rPr>
              <a:t> </a:t>
            </a:r>
            <a:r>
              <a:rPr lang="en-GB" altLang="en-US" dirty="0" err="1">
                <a:latin typeface="Arial"/>
                <a:cs typeface="Arial"/>
              </a:rPr>
              <a:t>feirniadol</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golygu</a:t>
            </a:r>
            <a:r>
              <a:rPr lang="en-GB" altLang="en-US" dirty="0">
                <a:latin typeface="Arial"/>
                <a:cs typeface="Arial"/>
              </a:rPr>
              <a:t> </a:t>
            </a:r>
            <a:r>
              <a:rPr lang="en-GB" altLang="en-US" dirty="0" err="1">
                <a:latin typeface="Arial"/>
                <a:cs typeface="Arial"/>
              </a:rPr>
              <a:t>cyrraedd</a:t>
            </a:r>
            <a:r>
              <a:rPr lang="en-GB" altLang="en-US" dirty="0">
                <a:latin typeface="Arial"/>
                <a:cs typeface="Arial"/>
              </a:rPr>
              <a:t> </a:t>
            </a:r>
            <a:r>
              <a:rPr lang="en-GB" altLang="en-US" dirty="0" err="1">
                <a:latin typeface="Arial"/>
                <a:cs typeface="Arial"/>
              </a:rPr>
              <a:t>sefyllfa</a:t>
            </a:r>
            <a:r>
              <a:rPr lang="en-GB" altLang="en-US" dirty="0">
                <a:latin typeface="Arial"/>
                <a:cs typeface="Arial"/>
              </a:rPr>
              <a:t> a </a:t>
            </a:r>
            <a:r>
              <a:rPr lang="en-GB" altLang="en-US" dirty="0" err="1">
                <a:latin typeface="Arial"/>
                <a:cs typeface="Arial"/>
              </a:rPr>
              <a:t>amddiffynnir</a:t>
            </a:r>
            <a:r>
              <a:rPr lang="en-GB" altLang="en-US" dirty="0">
                <a:latin typeface="Arial"/>
                <a:cs typeface="Arial"/>
              </a:rPr>
              <a:t> </a:t>
            </a:r>
            <a:r>
              <a:rPr lang="en-GB" altLang="en-US" dirty="0" err="1">
                <a:latin typeface="Arial"/>
                <a:cs typeface="Arial"/>
              </a:rPr>
              <a:t>trwy</a:t>
            </a:r>
            <a:r>
              <a:rPr lang="en-GB" altLang="en-US" dirty="0">
                <a:latin typeface="Arial"/>
                <a:cs typeface="Arial"/>
              </a:rPr>
              <a:t> </a:t>
            </a:r>
            <a:r>
              <a:rPr lang="en-GB" altLang="en-US" dirty="0" err="1">
                <a:latin typeface="Arial"/>
                <a:cs typeface="Arial"/>
              </a:rPr>
              <a:t>archwilio</a:t>
            </a:r>
            <a:r>
              <a:rPr lang="en-GB" altLang="en-US" dirty="0">
                <a:latin typeface="Arial"/>
                <a:cs typeface="Arial"/>
              </a:rPr>
              <a:t> </a:t>
            </a:r>
            <a:r>
              <a:rPr lang="en-GB" altLang="en-US" dirty="0" err="1">
                <a:latin typeface="Arial"/>
                <a:cs typeface="Arial"/>
              </a:rPr>
              <a:t>damcaniaethau</a:t>
            </a:r>
            <a:r>
              <a:rPr lang="en-GB" altLang="en-US" dirty="0">
                <a:latin typeface="Arial"/>
                <a:cs typeface="Arial"/>
              </a:rPr>
              <a:t>, </a:t>
            </a:r>
            <a:r>
              <a:rPr lang="en-GB" altLang="en-US" dirty="0" err="1">
                <a:latin typeface="Arial"/>
                <a:cs typeface="Arial"/>
              </a:rPr>
              <a:t>ffynonellau</a:t>
            </a:r>
            <a:r>
              <a:rPr lang="en-GB" altLang="en-US" dirty="0">
                <a:latin typeface="Arial"/>
                <a:cs typeface="Arial"/>
              </a:rPr>
              <a:t> neu </a:t>
            </a:r>
            <a:r>
              <a:rPr lang="en-GB" altLang="en-US" dirty="0" err="1">
                <a:latin typeface="Arial"/>
                <a:cs typeface="Arial"/>
              </a:rPr>
              <a:t>syniadau</a:t>
            </a:r>
            <a:r>
              <a:rPr lang="en-GB" altLang="en-US" dirty="0">
                <a:latin typeface="Arial"/>
                <a:cs typeface="Arial"/>
              </a:rPr>
              <a:t>. </a:t>
            </a:r>
            <a:r>
              <a:rPr lang="en-GB" altLang="en-US" dirty="0" err="1">
                <a:latin typeface="Arial"/>
                <a:cs typeface="Arial"/>
              </a:rPr>
              <a:t>Cyflawnir</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trwy</a:t>
            </a:r>
            <a:r>
              <a:rPr lang="en-GB" altLang="en-US" dirty="0">
                <a:latin typeface="Arial"/>
                <a:cs typeface="Arial"/>
              </a:rPr>
              <a:t> </a:t>
            </a:r>
            <a:r>
              <a:rPr lang="en-GB" altLang="en-US" dirty="0" err="1">
                <a:latin typeface="Arial"/>
                <a:cs typeface="Arial"/>
              </a:rPr>
              <a:t>fyfyrio</a:t>
            </a:r>
            <a:r>
              <a:rPr lang="en-GB" altLang="en-US" dirty="0">
                <a:latin typeface="Arial"/>
                <a:cs typeface="Arial"/>
              </a:rPr>
              <a:t> </a:t>
            </a:r>
            <a:r>
              <a:rPr lang="en-GB" altLang="en-US" dirty="0" err="1">
                <a:latin typeface="Arial"/>
                <a:cs typeface="Arial"/>
              </a:rPr>
              <a:t>ar</a:t>
            </a:r>
            <a:r>
              <a:rPr lang="en-GB" altLang="en-US" dirty="0">
                <a:latin typeface="Arial"/>
                <a:cs typeface="Arial"/>
              </a:rPr>
              <a:t> </a:t>
            </a:r>
            <a:r>
              <a:rPr lang="en-GB" altLang="en-US" dirty="0" err="1">
                <a:latin typeface="Arial"/>
                <a:cs typeface="Arial"/>
              </a:rPr>
              <a:t>wahanol</a:t>
            </a:r>
            <a:r>
              <a:rPr lang="en-GB" altLang="en-US" dirty="0">
                <a:latin typeface="Arial"/>
                <a:cs typeface="Arial"/>
              </a:rPr>
              <a:t> </a:t>
            </a:r>
            <a:r>
              <a:rPr lang="en-GB" altLang="en-US" dirty="0" err="1">
                <a:latin typeface="Arial"/>
                <a:cs typeface="Arial"/>
              </a:rPr>
              <a:t>syniadau</a:t>
            </a:r>
            <a:r>
              <a:rPr lang="en-GB" altLang="en-US" dirty="0">
                <a:latin typeface="Arial"/>
                <a:cs typeface="Arial"/>
              </a:rPr>
              <a:t> a </a:t>
            </a:r>
            <a:r>
              <a:rPr lang="en-GB" altLang="en-US" dirty="0" err="1">
                <a:latin typeface="Arial"/>
                <a:cs typeface="Arial"/>
              </a:rPr>
              <a:t>safbwyntiau</a:t>
            </a:r>
            <a:r>
              <a:rPr lang="en-GB" altLang="en-US" dirty="0">
                <a:latin typeface="Arial"/>
                <a:cs typeface="Arial"/>
              </a:rPr>
              <a:t>, </a:t>
            </a:r>
            <a:r>
              <a:rPr lang="en-GB" altLang="en-US" dirty="0" err="1">
                <a:latin typeface="Arial"/>
                <a:cs typeface="Arial"/>
              </a:rPr>
              <a:t>eu</a:t>
            </a:r>
            <a:r>
              <a:rPr lang="en-GB" altLang="en-US" dirty="0">
                <a:latin typeface="Arial"/>
                <a:cs typeface="Arial"/>
              </a:rPr>
              <a:t> </a:t>
            </a:r>
            <a:r>
              <a:rPr lang="en-GB" altLang="en-US" dirty="0" err="1">
                <a:latin typeface="Arial"/>
                <a:cs typeface="Arial"/>
              </a:rPr>
              <a:t>dadansoddi</a:t>
            </a:r>
            <a:r>
              <a:rPr lang="en-GB" altLang="en-US" dirty="0">
                <a:latin typeface="Arial"/>
                <a:cs typeface="Arial"/>
              </a:rPr>
              <a:t> </a:t>
            </a:r>
            <a:r>
              <a:rPr lang="en-GB" altLang="en-US" dirty="0" err="1">
                <a:latin typeface="Arial"/>
                <a:cs typeface="Arial"/>
              </a:rPr>
              <a:t>a'u</a:t>
            </a:r>
            <a:r>
              <a:rPr lang="en-GB" altLang="en-US" dirty="0">
                <a:latin typeface="Arial"/>
                <a:cs typeface="Arial"/>
              </a:rPr>
              <a:t> </a:t>
            </a:r>
            <a:r>
              <a:rPr lang="en-GB" altLang="en-US" dirty="0" err="1">
                <a:latin typeface="Arial"/>
                <a:cs typeface="Arial"/>
              </a:rPr>
              <a:t>gwerthuso</a:t>
            </a:r>
            <a:r>
              <a:rPr lang="en-GB" altLang="en-US" dirty="0">
                <a:latin typeface="Arial"/>
                <a:cs typeface="Arial"/>
              </a:rPr>
              <a:t>, </a:t>
            </a:r>
            <a:r>
              <a:rPr lang="en-GB" altLang="en-US" dirty="0" err="1">
                <a:latin typeface="Arial"/>
                <a:cs typeface="Arial"/>
              </a:rPr>
              <a:t>gan</a:t>
            </a:r>
            <a:r>
              <a:rPr lang="en-GB" altLang="en-US" dirty="0">
                <a:latin typeface="Arial"/>
                <a:cs typeface="Arial"/>
              </a:rPr>
              <a:t> </a:t>
            </a:r>
            <a:r>
              <a:rPr lang="en-GB" altLang="en-US" dirty="0" err="1">
                <a:latin typeface="Arial"/>
                <a:cs typeface="Arial"/>
              </a:rPr>
              <a:t>ddangos</a:t>
            </a:r>
            <a:r>
              <a:rPr lang="en-GB" altLang="en-US" dirty="0">
                <a:latin typeface="Arial"/>
                <a:cs typeface="Arial"/>
              </a:rPr>
              <a:t> y </a:t>
            </a:r>
            <a:r>
              <a:rPr lang="en-GB" altLang="en-US" dirty="0" err="1">
                <a:latin typeface="Arial"/>
                <a:cs typeface="Arial"/>
              </a:rPr>
              <a:t>gallu</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fynegi</a:t>
            </a:r>
            <a:r>
              <a:rPr lang="en-GB" altLang="en-US" dirty="0">
                <a:latin typeface="Arial"/>
                <a:cs typeface="Arial"/>
              </a:rPr>
              <a:t> </a:t>
            </a:r>
            <a:r>
              <a:rPr lang="en-GB" altLang="en-US" dirty="0" err="1">
                <a:latin typeface="Arial"/>
                <a:cs typeface="Arial"/>
              </a:rPr>
              <a:t>ymatebion</a:t>
            </a:r>
            <a:r>
              <a:rPr lang="en-GB" altLang="en-US" dirty="0">
                <a:latin typeface="Arial"/>
                <a:cs typeface="Arial"/>
              </a:rPr>
              <a:t> </a:t>
            </a:r>
            <a:r>
              <a:rPr lang="en-GB" altLang="en-US" dirty="0" err="1">
                <a:latin typeface="Arial"/>
                <a:cs typeface="Arial"/>
              </a:rPr>
              <a:t>gwybodus</a:t>
            </a:r>
            <a:r>
              <a:rPr lang="en-GB" altLang="en-US" dirty="0">
                <a:latin typeface="Arial"/>
                <a:cs typeface="Arial"/>
              </a:rPr>
              <a:t> </a:t>
            </a:r>
            <a:r>
              <a:rPr lang="en-GB" altLang="en-US" dirty="0" err="1">
                <a:latin typeface="Arial"/>
                <a:cs typeface="Arial"/>
              </a:rPr>
              <a:t>i'r</a:t>
            </a:r>
            <a:r>
              <a:rPr lang="en-GB" altLang="en-US" dirty="0">
                <a:latin typeface="Arial"/>
                <a:cs typeface="Arial"/>
              </a:rPr>
              <a:t> </a:t>
            </a:r>
            <a:r>
              <a:rPr lang="en-GB" altLang="en-US" dirty="0" err="1">
                <a:latin typeface="Arial"/>
                <a:cs typeface="Arial"/>
              </a:rPr>
              <a:t>testun</a:t>
            </a:r>
            <a:r>
              <a:rPr lang="en-GB" altLang="en-US" dirty="0">
                <a:latin typeface="Arial"/>
                <a:cs typeface="Arial"/>
              </a:rPr>
              <a:t>.</a:t>
            </a:r>
          </a:p>
          <a:p>
            <a:pPr>
              <a:defRPr/>
            </a:pPr>
            <a:r>
              <a:rPr lang="en-GB" altLang="en-US" dirty="0" err="1">
                <a:latin typeface="Arial"/>
                <a:cs typeface="Arial"/>
              </a:rPr>
              <a:t>Ar</a:t>
            </a:r>
            <a:r>
              <a:rPr lang="en-GB" altLang="en-US" dirty="0">
                <a:latin typeface="Arial"/>
                <a:cs typeface="Arial"/>
              </a:rPr>
              <a:t> </a:t>
            </a:r>
            <a:r>
              <a:rPr lang="en-GB" altLang="en-US" dirty="0" err="1">
                <a:latin typeface="Arial"/>
                <a:cs typeface="Arial"/>
              </a:rPr>
              <a:t>lefel</a:t>
            </a:r>
            <a:r>
              <a:rPr lang="en-GB" altLang="en-US" dirty="0">
                <a:latin typeface="Arial"/>
                <a:cs typeface="Arial"/>
              </a:rPr>
              <a:t> 6 </a:t>
            </a:r>
            <a:r>
              <a:rPr lang="en-GB" altLang="en-US" dirty="0" err="1">
                <a:latin typeface="Arial"/>
                <a:cs typeface="Arial"/>
              </a:rPr>
              <a:t>bydd</a:t>
            </a:r>
            <a:r>
              <a:rPr lang="en-GB" altLang="en-US" dirty="0">
                <a:latin typeface="Arial"/>
                <a:cs typeface="Arial"/>
              </a:rPr>
              <a:t> </a:t>
            </a:r>
            <a:r>
              <a:rPr lang="en-GB" altLang="en-US" dirty="0" err="1">
                <a:latin typeface="Arial"/>
                <a:cs typeface="Arial"/>
              </a:rPr>
              <a:t>angen</a:t>
            </a:r>
            <a:r>
              <a:rPr lang="en-GB" altLang="en-US" dirty="0">
                <a:latin typeface="Arial"/>
                <a:cs typeface="Arial"/>
              </a:rPr>
              <a:t> </a:t>
            </a:r>
            <a:r>
              <a:rPr lang="en-GB" altLang="en-US" dirty="0" err="1">
                <a:latin typeface="Arial"/>
                <a:cs typeface="Arial"/>
              </a:rPr>
              <a:t>i</a:t>
            </a:r>
            <a:r>
              <a:rPr lang="en-GB" altLang="en-US" dirty="0">
                <a:latin typeface="Arial"/>
                <a:cs typeface="Arial"/>
              </a:rPr>
              <a:t> chi </a:t>
            </a:r>
            <a:r>
              <a:rPr lang="en-GB" altLang="en-US" dirty="0" err="1">
                <a:latin typeface="Arial"/>
                <a:cs typeface="Arial"/>
              </a:rPr>
              <a:t>hefyd</a:t>
            </a:r>
            <a:r>
              <a:rPr lang="en-GB" altLang="en-US" dirty="0">
                <a:latin typeface="Arial"/>
                <a:cs typeface="Arial"/>
              </a:rPr>
              <a:t> </a:t>
            </a:r>
            <a:r>
              <a:rPr lang="en-GB" altLang="en-US" dirty="0" err="1">
                <a:latin typeface="Arial"/>
                <a:cs typeface="Arial"/>
              </a:rPr>
              <a:t>ddeall</a:t>
            </a:r>
            <a:r>
              <a:rPr lang="en-GB" altLang="en-US" dirty="0">
                <a:latin typeface="Arial"/>
                <a:cs typeface="Arial"/>
              </a:rPr>
              <a:t> ac </a:t>
            </a:r>
            <a:r>
              <a:rPr lang="en-GB" altLang="en-US" dirty="0" err="1">
                <a:latin typeface="Arial"/>
                <a:cs typeface="Arial"/>
              </a:rPr>
              <a:t>ymgymryd</a:t>
            </a:r>
            <a:r>
              <a:rPr lang="en-GB" altLang="en-US" dirty="0">
                <a:latin typeface="Arial"/>
                <a:cs typeface="Arial"/>
              </a:rPr>
              <a:t> â </a:t>
            </a:r>
            <a:r>
              <a:rPr lang="en-GB" altLang="en-US" dirty="0" err="1">
                <a:latin typeface="Arial"/>
                <a:cs typeface="Arial"/>
              </a:rPr>
              <a:t>darllen</a:t>
            </a:r>
            <a:r>
              <a:rPr lang="en-GB" altLang="en-US" dirty="0">
                <a:latin typeface="Arial"/>
                <a:cs typeface="Arial"/>
              </a:rPr>
              <a:t> </a:t>
            </a:r>
            <a:r>
              <a:rPr lang="en-GB" altLang="en-US" dirty="0" err="1">
                <a:latin typeface="Arial"/>
                <a:cs typeface="Arial"/>
              </a:rPr>
              <a:t>beirniadol</a:t>
            </a:r>
            <a:r>
              <a:rPr lang="en-GB" altLang="en-US" dirty="0">
                <a:latin typeface="Arial"/>
                <a:cs typeface="Arial"/>
              </a:rPr>
              <a:t> - </a:t>
            </a:r>
            <a:r>
              <a:rPr lang="en-GB" altLang="en-US" dirty="0" err="1">
                <a:latin typeface="Arial"/>
                <a:cs typeface="Arial"/>
              </a:rPr>
              <a:t>mae</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golygu</a:t>
            </a:r>
            <a:r>
              <a:rPr lang="en-GB" altLang="en-US" dirty="0">
                <a:latin typeface="Arial"/>
                <a:cs typeface="Arial"/>
              </a:rPr>
              <a:t> </a:t>
            </a:r>
            <a:r>
              <a:rPr lang="en-GB" altLang="en-US" dirty="0" err="1">
                <a:latin typeface="Arial"/>
                <a:cs typeface="Arial"/>
              </a:rPr>
              <a:t>ymgysylltu</a:t>
            </a:r>
            <a:r>
              <a:rPr lang="en-GB" altLang="en-US" dirty="0">
                <a:latin typeface="Arial"/>
                <a:cs typeface="Arial"/>
              </a:rPr>
              <a:t> â </a:t>
            </a:r>
            <a:r>
              <a:rPr lang="en-GB" altLang="en-US" dirty="0" err="1">
                <a:latin typeface="Arial"/>
                <a:cs typeface="Arial"/>
              </a:rPr>
              <a:t>phapur</a:t>
            </a:r>
            <a:r>
              <a:rPr lang="en-GB" altLang="en-US" dirty="0">
                <a:latin typeface="Arial"/>
                <a:cs typeface="Arial"/>
              </a:rPr>
              <a:t> </a:t>
            </a:r>
            <a:r>
              <a:rPr lang="en-GB" altLang="en-US" dirty="0" err="1">
                <a:latin typeface="Arial"/>
                <a:cs typeface="Arial"/>
              </a:rPr>
              <a:t>rydych</a:t>
            </a:r>
            <a:r>
              <a:rPr lang="en-GB" altLang="en-US" dirty="0">
                <a:latin typeface="Arial"/>
                <a:cs typeface="Arial"/>
              </a:rPr>
              <a:t> chi </a:t>
            </a:r>
            <a:r>
              <a:rPr lang="en-GB" altLang="en-US" dirty="0" err="1">
                <a:latin typeface="Arial"/>
                <a:cs typeface="Arial"/>
              </a:rPr>
              <a:t>wedi'i</a:t>
            </a:r>
            <a:r>
              <a:rPr lang="en-GB" altLang="en-US" dirty="0">
                <a:latin typeface="Arial"/>
                <a:cs typeface="Arial"/>
              </a:rPr>
              <a:t> </a:t>
            </a:r>
            <a:r>
              <a:rPr lang="en-GB" altLang="en-US" dirty="0" err="1">
                <a:latin typeface="Arial"/>
                <a:cs typeface="Arial"/>
              </a:rPr>
              <a:t>ddarllen</a:t>
            </a:r>
            <a:r>
              <a:rPr lang="en-GB" altLang="en-US" dirty="0">
                <a:latin typeface="Arial"/>
                <a:cs typeface="Arial"/>
              </a:rPr>
              <a:t> a </a:t>
            </a:r>
            <a:r>
              <a:rPr lang="en-GB" altLang="en-US" dirty="0" err="1">
                <a:latin typeface="Arial"/>
                <a:cs typeface="Arial"/>
              </a:rPr>
              <a:t>gofyn</a:t>
            </a:r>
            <a:r>
              <a:rPr lang="en-GB" altLang="en-US" dirty="0">
                <a:latin typeface="Arial"/>
                <a:cs typeface="Arial"/>
              </a:rPr>
              <a:t> y </a:t>
            </a:r>
            <a:r>
              <a:rPr lang="en-GB" altLang="en-US" dirty="0" err="1">
                <a:latin typeface="Arial"/>
                <a:cs typeface="Arial"/>
              </a:rPr>
              <a:t>cwestiynau</a:t>
            </a:r>
            <a:r>
              <a:rPr lang="en-GB" altLang="en-US" dirty="0">
                <a:latin typeface="Arial"/>
                <a:cs typeface="Arial"/>
              </a:rPr>
              <a:t> </a:t>
            </a:r>
            <a:r>
              <a:rPr lang="en-GB" altLang="en-US" dirty="0" err="1">
                <a:latin typeface="Arial"/>
                <a:cs typeface="Arial"/>
              </a:rPr>
              <a:t>canlynol</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chi'ch</a:t>
            </a:r>
            <a:r>
              <a:rPr lang="en-GB" altLang="en-US" dirty="0">
                <a:latin typeface="Arial"/>
                <a:cs typeface="Arial"/>
              </a:rPr>
              <a:t> </a:t>
            </a:r>
            <a:r>
              <a:rPr lang="en-GB" altLang="en-US" dirty="0" err="1">
                <a:latin typeface="Arial"/>
                <a:cs typeface="Arial"/>
              </a:rPr>
              <a:t>hun</a:t>
            </a:r>
            <a:endParaRPr lang="en-GB" altLang="en-US" dirty="0">
              <a:latin typeface="Arial"/>
              <a:cs typeface="Arial"/>
            </a:endParaRPr>
          </a:p>
          <a:p>
            <a:pPr>
              <a:defRPr/>
            </a:pPr>
            <a:r>
              <a:rPr lang="en-GB" altLang="en-US" dirty="0">
                <a:latin typeface="Arial"/>
                <a:cs typeface="Arial"/>
              </a:rPr>
              <a:t>Beth </a:t>
            </a:r>
            <a:r>
              <a:rPr lang="en-GB" altLang="en-US" dirty="0" err="1">
                <a:latin typeface="Arial"/>
                <a:cs typeface="Arial"/>
              </a:rPr>
              <a:t>mae'r</a:t>
            </a:r>
            <a:r>
              <a:rPr lang="en-GB" altLang="en-US" dirty="0">
                <a:latin typeface="Arial"/>
                <a:cs typeface="Arial"/>
              </a:rPr>
              <a:t> </a:t>
            </a:r>
            <a:r>
              <a:rPr lang="en-GB" altLang="en-US" dirty="0" err="1">
                <a:latin typeface="Arial"/>
                <a:cs typeface="Arial"/>
              </a:rPr>
              <a:t>awdur</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ceisio'i</a:t>
            </a:r>
            <a:r>
              <a:rPr lang="en-GB" altLang="en-US" dirty="0">
                <a:latin typeface="Arial"/>
                <a:cs typeface="Arial"/>
              </a:rPr>
              <a:t> </a:t>
            </a:r>
            <a:r>
              <a:rPr lang="en-GB" altLang="en-US" dirty="0" err="1">
                <a:latin typeface="Arial"/>
                <a:cs typeface="Arial"/>
              </a:rPr>
              <a:t>ddweud</a:t>
            </a:r>
            <a:r>
              <a:rPr lang="en-GB" altLang="en-US" dirty="0">
                <a:latin typeface="Arial"/>
                <a:cs typeface="Arial"/>
              </a:rPr>
              <a:t>?</a:t>
            </a:r>
          </a:p>
          <a:p>
            <a:pPr>
              <a:defRPr/>
            </a:pPr>
            <a:r>
              <a:rPr lang="en-GB" altLang="en-US" dirty="0">
                <a:latin typeface="Arial"/>
                <a:cs typeface="Arial"/>
              </a:rPr>
              <a:t>Pa </a:t>
            </a:r>
            <a:r>
              <a:rPr lang="en-GB" altLang="en-US" dirty="0" err="1">
                <a:latin typeface="Arial"/>
                <a:cs typeface="Arial"/>
              </a:rPr>
              <a:t>neges</a:t>
            </a:r>
            <a:r>
              <a:rPr lang="en-GB" altLang="en-US" dirty="0">
                <a:latin typeface="Arial"/>
                <a:cs typeface="Arial"/>
              </a:rPr>
              <a:t> </a:t>
            </a:r>
            <a:r>
              <a:rPr lang="en-GB" altLang="en-US" dirty="0" err="1">
                <a:latin typeface="Arial"/>
                <a:cs typeface="Arial"/>
              </a:rPr>
              <a:t>maen</a:t>
            </a:r>
            <a:r>
              <a:rPr lang="en-GB" altLang="en-US" dirty="0">
                <a:latin typeface="Arial"/>
                <a:cs typeface="Arial"/>
              </a:rPr>
              <a:t> </a:t>
            </a:r>
            <a:r>
              <a:rPr lang="en-GB" altLang="en-US" dirty="0" err="1">
                <a:latin typeface="Arial"/>
                <a:cs typeface="Arial"/>
              </a:rPr>
              <a:t>nhw'n</a:t>
            </a:r>
            <a:r>
              <a:rPr lang="en-GB" altLang="en-US" dirty="0">
                <a:latin typeface="Arial"/>
                <a:cs typeface="Arial"/>
              </a:rPr>
              <a:t> </a:t>
            </a:r>
            <a:r>
              <a:rPr lang="en-GB" altLang="en-US" dirty="0" err="1">
                <a:latin typeface="Arial"/>
                <a:cs typeface="Arial"/>
              </a:rPr>
              <a:t>ceisio</a:t>
            </a:r>
            <a:r>
              <a:rPr lang="en-GB" altLang="en-US" dirty="0">
                <a:latin typeface="Arial"/>
                <a:cs typeface="Arial"/>
              </a:rPr>
              <a:t> </a:t>
            </a:r>
            <a:r>
              <a:rPr lang="en-GB" altLang="en-US" dirty="0" err="1">
                <a:latin typeface="Arial"/>
                <a:cs typeface="Arial"/>
              </a:rPr>
              <a:t>ei</a:t>
            </a:r>
            <a:r>
              <a:rPr lang="en-GB" altLang="en-US" dirty="0">
                <a:latin typeface="Arial"/>
                <a:cs typeface="Arial"/>
              </a:rPr>
              <a:t> </a:t>
            </a:r>
            <a:r>
              <a:rPr lang="en-GB" altLang="en-US" dirty="0" err="1">
                <a:latin typeface="Arial"/>
                <a:cs typeface="Arial"/>
              </a:rPr>
              <a:t>chyfleu</a:t>
            </a:r>
            <a:r>
              <a:rPr lang="en-GB" altLang="en-US" dirty="0">
                <a:latin typeface="Arial"/>
                <a:cs typeface="Arial"/>
              </a:rPr>
              <a:t>?</a:t>
            </a:r>
          </a:p>
          <a:p>
            <a:pPr>
              <a:defRPr/>
            </a:pPr>
            <a:r>
              <a:rPr lang="en-GB" altLang="en-US" dirty="0">
                <a:latin typeface="Arial"/>
                <a:cs typeface="Arial"/>
              </a:rPr>
              <a:t>Beth </a:t>
            </a:r>
            <a:r>
              <a:rPr lang="en-GB" altLang="en-US" dirty="0" err="1">
                <a:latin typeface="Arial"/>
                <a:cs typeface="Arial"/>
              </a:rPr>
              <a:t>yw'r</a:t>
            </a:r>
            <a:r>
              <a:rPr lang="en-GB" altLang="en-US" dirty="0">
                <a:latin typeface="Arial"/>
                <a:cs typeface="Arial"/>
              </a:rPr>
              <a:t> </a:t>
            </a:r>
            <a:r>
              <a:rPr lang="en-GB" altLang="en-US" dirty="0" err="1">
                <a:latin typeface="Arial"/>
                <a:cs typeface="Arial"/>
              </a:rPr>
              <a:t>brif</a:t>
            </a:r>
            <a:r>
              <a:rPr lang="en-GB" altLang="en-US" dirty="0">
                <a:latin typeface="Arial"/>
                <a:cs typeface="Arial"/>
              </a:rPr>
              <a:t> </a:t>
            </a:r>
            <a:r>
              <a:rPr lang="en-GB" altLang="en-US" dirty="0" err="1">
                <a:latin typeface="Arial"/>
                <a:cs typeface="Arial"/>
              </a:rPr>
              <a:t>ddadl</a:t>
            </a:r>
            <a:r>
              <a:rPr lang="en-GB" altLang="en-US" dirty="0">
                <a:latin typeface="Arial"/>
                <a:cs typeface="Arial"/>
              </a:rPr>
              <a:t> </a:t>
            </a:r>
            <a:r>
              <a:rPr lang="en-GB" altLang="en-US" dirty="0" err="1">
                <a:latin typeface="Arial"/>
                <a:cs typeface="Arial"/>
              </a:rPr>
              <a:t>yma</a:t>
            </a:r>
            <a:r>
              <a:rPr lang="en-GB" altLang="en-US" dirty="0">
                <a:latin typeface="Arial"/>
                <a:cs typeface="Arial"/>
              </a:rPr>
              <a:t>?</a:t>
            </a:r>
          </a:p>
          <a:p>
            <a:pPr>
              <a:defRPr/>
            </a:pPr>
            <a:r>
              <a:rPr lang="en-GB" altLang="en-US" dirty="0">
                <a:latin typeface="Arial"/>
                <a:cs typeface="Arial"/>
              </a:rPr>
              <a:t>A </a:t>
            </a:r>
            <a:r>
              <a:rPr lang="en-GB" altLang="en-US" dirty="0" err="1">
                <a:latin typeface="Arial"/>
                <a:cs typeface="Arial"/>
              </a:rPr>
              <a:t>oes</a:t>
            </a:r>
            <a:r>
              <a:rPr lang="en-GB" altLang="en-US" dirty="0">
                <a:latin typeface="Arial"/>
                <a:cs typeface="Arial"/>
              </a:rPr>
              <a:t> </a:t>
            </a:r>
            <a:r>
              <a:rPr lang="en-GB" altLang="en-US" dirty="0" err="1">
                <a:latin typeface="Arial"/>
                <a:cs typeface="Arial"/>
              </a:rPr>
              <a:t>unrhyw</a:t>
            </a:r>
            <a:r>
              <a:rPr lang="en-GB" altLang="en-US" dirty="0">
                <a:latin typeface="Arial"/>
                <a:cs typeface="Arial"/>
              </a:rPr>
              <a:t> un </a:t>
            </a:r>
            <a:r>
              <a:rPr lang="en-GB" altLang="en-US" dirty="0" err="1">
                <a:latin typeface="Arial"/>
                <a:cs typeface="Arial"/>
              </a:rPr>
              <a:t>arall</a:t>
            </a:r>
            <a:r>
              <a:rPr lang="en-GB" altLang="en-US" dirty="0">
                <a:latin typeface="Arial"/>
                <a:cs typeface="Arial"/>
              </a:rPr>
              <a:t> </a:t>
            </a:r>
            <a:r>
              <a:rPr lang="en-GB" altLang="en-US" dirty="0" err="1">
                <a:latin typeface="Arial"/>
                <a:cs typeface="Arial"/>
              </a:rPr>
              <a:t>sy'n</a:t>
            </a:r>
            <a:r>
              <a:rPr lang="en-GB" altLang="en-US" dirty="0">
                <a:latin typeface="Arial"/>
                <a:cs typeface="Arial"/>
              </a:rPr>
              <a:t> </a:t>
            </a:r>
            <a:r>
              <a:rPr lang="en-GB" altLang="en-US" dirty="0" err="1">
                <a:latin typeface="Arial"/>
                <a:cs typeface="Arial"/>
              </a:rPr>
              <a:t>dweud</a:t>
            </a:r>
            <a:r>
              <a:rPr lang="en-GB" altLang="en-US" dirty="0">
                <a:latin typeface="Arial"/>
                <a:cs typeface="Arial"/>
              </a:rPr>
              <a:t> </a:t>
            </a:r>
            <a:r>
              <a:rPr lang="en-GB" altLang="en-US" dirty="0" err="1">
                <a:latin typeface="Arial"/>
                <a:cs typeface="Arial"/>
              </a:rPr>
              <a:t>yr</a:t>
            </a:r>
            <a:r>
              <a:rPr lang="en-GB" altLang="en-US" dirty="0">
                <a:latin typeface="Arial"/>
                <a:cs typeface="Arial"/>
              </a:rPr>
              <a:t> un </a:t>
            </a:r>
            <a:r>
              <a:rPr lang="en-GB" altLang="en-US" dirty="0" err="1">
                <a:latin typeface="Arial"/>
                <a:cs typeface="Arial"/>
              </a:rPr>
              <a:t>peth</a:t>
            </a:r>
            <a:r>
              <a:rPr lang="en-GB" altLang="en-US" dirty="0">
                <a:latin typeface="Arial"/>
                <a:cs typeface="Arial"/>
              </a:rPr>
              <a:t>? </a:t>
            </a:r>
            <a:r>
              <a:rPr lang="en-GB" altLang="en-US" dirty="0" err="1">
                <a:latin typeface="Arial"/>
                <a:cs typeface="Arial"/>
              </a:rPr>
              <a:t>Neu'r</a:t>
            </a:r>
            <a:r>
              <a:rPr lang="en-GB" altLang="en-US" dirty="0">
                <a:latin typeface="Arial"/>
                <a:cs typeface="Arial"/>
              </a:rPr>
              <a:t> </a:t>
            </a:r>
            <a:r>
              <a:rPr lang="en-GB" altLang="en-US" dirty="0" err="1">
                <a:latin typeface="Arial"/>
                <a:cs typeface="Arial"/>
              </a:rPr>
              <a:t>safbwynt</a:t>
            </a:r>
            <a:r>
              <a:rPr lang="en-GB" altLang="en-US" dirty="0">
                <a:latin typeface="Arial"/>
                <a:cs typeface="Arial"/>
              </a:rPr>
              <a:t> </a:t>
            </a:r>
            <a:r>
              <a:rPr lang="en-GB" altLang="en-US" dirty="0" err="1">
                <a:latin typeface="Arial"/>
                <a:cs typeface="Arial"/>
              </a:rPr>
              <a:t>arall</a:t>
            </a:r>
            <a:r>
              <a:rPr lang="en-GB" altLang="en-US" dirty="0">
                <a:latin typeface="Arial"/>
                <a:cs typeface="Arial"/>
              </a:rPr>
              <a:t>?</a:t>
            </a:r>
          </a:p>
          <a:p>
            <a:pPr>
              <a:defRPr/>
            </a:pPr>
            <a:r>
              <a:rPr lang="en-GB" altLang="en-US" dirty="0">
                <a:latin typeface="Arial"/>
                <a:cs typeface="Arial"/>
              </a:rPr>
              <a:t>Sut </a:t>
            </a:r>
            <a:r>
              <a:rPr lang="en-GB" altLang="en-US" dirty="0" err="1">
                <a:latin typeface="Arial"/>
                <a:cs typeface="Arial"/>
              </a:rPr>
              <a:t>mae</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berthnasol</a:t>
            </a:r>
            <a:r>
              <a:rPr lang="en-GB" altLang="en-US" dirty="0">
                <a:latin typeface="Arial"/>
                <a:cs typeface="Arial"/>
              </a:rPr>
              <a:t> </a:t>
            </a:r>
            <a:r>
              <a:rPr lang="en-GB" altLang="en-US" dirty="0" err="1">
                <a:latin typeface="Arial"/>
                <a:cs typeface="Arial"/>
              </a:rPr>
              <a:t>i'r</a:t>
            </a:r>
            <a:r>
              <a:rPr lang="en-GB" altLang="en-US" dirty="0">
                <a:latin typeface="Arial"/>
                <a:cs typeface="Arial"/>
              </a:rPr>
              <a:t> </a:t>
            </a:r>
            <a:r>
              <a:rPr lang="en-GB" altLang="en-US" dirty="0" err="1">
                <a:latin typeface="Arial"/>
                <a:cs typeface="Arial"/>
              </a:rPr>
              <a:t>pwnc</a:t>
            </a:r>
            <a:r>
              <a:rPr lang="en-GB" altLang="en-US" dirty="0">
                <a:latin typeface="Arial"/>
                <a:cs typeface="Arial"/>
              </a:rPr>
              <a:t> </a:t>
            </a:r>
            <a:r>
              <a:rPr lang="en-GB" altLang="en-US" dirty="0" err="1">
                <a:latin typeface="Arial"/>
                <a:cs typeface="Arial"/>
              </a:rPr>
              <a:t>rwy'n</a:t>
            </a:r>
            <a:r>
              <a:rPr lang="en-GB" altLang="en-US" dirty="0">
                <a:latin typeface="Arial"/>
                <a:cs typeface="Arial"/>
              </a:rPr>
              <a:t> </a:t>
            </a:r>
            <a:r>
              <a:rPr lang="en-GB" altLang="en-US" dirty="0" err="1">
                <a:latin typeface="Arial"/>
                <a:cs typeface="Arial"/>
              </a:rPr>
              <a:t>ei</a:t>
            </a:r>
            <a:r>
              <a:rPr lang="en-GB" altLang="en-US" dirty="0">
                <a:latin typeface="Arial"/>
                <a:cs typeface="Arial"/>
              </a:rPr>
              <a:t> </a:t>
            </a:r>
            <a:r>
              <a:rPr lang="en-GB" altLang="en-US" dirty="0" err="1">
                <a:latin typeface="Arial"/>
                <a:cs typeface="Arial"/>
              </a:rPr>
              <a:t>drafod</a:t>
            </a:r>
            <a:r>
              <a:rPr lang="en-GB" altLang="en-US" dirty="0">
                <a:latin typeface="Arial"/>
                <a:cs typeface="Arial"/>
              </a:rPr>
              <a:t>?</a:t>
            </a:r>
          </a:p>
          <a:p>
            <a:pPr>
              <a:defRPr/>
            </a:pPr>
            <a:r>
              <a:rPr lang="en-GB" altLang="en-US" dirty="0">
                <a:latin typeface="Arial"/>
                <a:cs typeface="Arial"/>
              </a:rPr>
              <a:t>Sut </a:t>
            </a:r>
            <a:r>
              <a:rPr lang="en-GB" altLang="en-US" dirty="0" err="1">
                <a:latin typeface="Arial"/>
                <a:cs typeface="Arial"/>
              </a:rPr>
              <a:t>gallaf</a:t>
            </a:r>
            <a:r>
              <a:rPr lang="en-GB" altLang="en-US" dirty="0">
                <a:latin typeface="Arial"/>
                <a:cs typeface="Arial"/>
              </a:rPr>
              <a:t> </a:t>
            </a:r>
            <a:r>
              <a:rPr lang="en-GB" altLang="en-US" dirty="0" err="1">
                <a:latin typeface="Arial"/>
                <a:cs typeface="Arial"/>
              </a:rPr>
              <a:t>ddefnyddio</a:t>
            </a:r>
            <a:r>
              <a:rPr lang="en-GB" altLang="en-US" dirty="0">
                <a:latin typeface="Arial"/>
                <a:cs typeface="Arial"/>
              </a:rPr>
              <a:t> </a:t>
            </a:r>
            <a:r>
              <a:rPr lang="en-GB" altLang="en-US" dirty="0" err="1">
                <a:latin typeface="Arial"/>
                <a:cs typeface="Arial"/>
              </a:rPr>
              <a:t>hwn</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gefnogi'r</a:t>
            </a:r>
            <a:r>
              <a:rPr lang="en-GB" altLang="en-US" dirty="0">
                <a:latin typeface="Arial"/>
                <a:cs typeface="Arial"/>
              </a:rPr>
              <a:t> </a:t>
            </a:r>
            <a:r>
              <a:rPr lang="en-GB" altLang="en-US" dirty="0" err="1">
                <a:latin typeface="Arial"/>
                <a:cs typeface="Arial"/>
              </a:rPr>
              <a:t>hyn</a:t>
            </a:r>
            <a:r>
              <a:rPr lang="en-GB" altLang="en-US" dirty="0">
                <a:latin typeface="Arial"/>
                <a:cs typeface="Arial"/>
              </a:rPr>
              <a:t> </a:t>
            </a:r>
            <a:r>
              <a:rPr lang="en-GB" altLang="en-US" dirty="0" err="1">
                <a:latin typeface="Arial"/>
                <a:cs typeface="Arial"/>
              </a:rPr>
              <a:t>yr</a:t>
            </a:r>
            <a:r>
              <a:rPr lang="en-GB" altLang="en-US" dirty="0">
                <a:latin typeface="Arial"/>
                <a:cs typeface="Arial"/>
              </a:rPr>
              <a:t> </a:t>
            </a:r>
            <a:r>
              <a:rPr lang="en-GB" altLang="en-US" dirty="0" err="1">
                <a:latin typeface="Arial"/>
                <a:cs typeface="Arial"/>
              </a:rPr>
              <a:t>wyf</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ceisio'i</a:t>
            </a:r>
            <a:r>
              <a:rPr lang="en-GB" altLang="en-US" dirty="0">
                <a:latin typeface="Arial"/>
                <a:cs typeface="Arial"/>
              </a:rPr>
              <a:t> </a:t>
            </a:r>
            <a:r>
              <a:rPr lang="en-GB" altLang="en-US" dirty="0" err="1">
                <a:latin typeface="Arial"/>
                <a:cs typeface="Arial"/>
              </a:rPr>
              <a:t>ddweud</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fy</a:t>
            </a:r>
            <a:r>
              <a:rPr lang="en-GB" altLang="en-US" dirty="0">
                <a:latin typeface="Arial"/>
                <a:cs typeface="Arial"/>
              </a:rPr>
              <a:t> </a:t>
            </a:r>
            <a:r>
              <a:rPr lang="en-GB" altLang="en-US" dirty="0" err="1">
                <a:latin typeface="Arial"/>
                <a:cs typeface="Arial"/>
              </a:rPr>
              <a:t>ysgrifennu?Read</a:t>
            </a:r>
            <a:r>
              <a:rPr lang="en-GB" altLang="en-US" dirty="0">
                <a:latin typeface="Arial"/>
                <a:cs typeface="Arial"/>
              </a:rPr>
              <a:t> through assessment criteria on slide</a:t>
            </a:r>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6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pPr marL="176473" indent="-176473">
              <a:buFontTx/>
              <a:buChar char="-"/>
              <a:defRPr/>
            </a:pPr>
            <a:endParaRPr lang="en-GB"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1BFE713B-2465-EE0B-05A2-D757E57E4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314AAB-9A02-4B57-B46C-52C3816D8374}" type="slidenum">
              <a:rPr lang="cy-GB" altLang="en-US" sz="120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assessment criteria on slide</a:t>
            </a:r>
            <a:endParaRPr lang="en-US" dirty="0"/>
          </a:p>
          <a:p>
            <a:endParaRPr lang="en-GB" dirty="0"/>
          </a:p>
          <a:p>
            <a:r>
              <a:rPr lang="en-GB" dirty="0"/>
              <a:t>Critical understanding means to reach a position defended by the examination of theories, sources or ideas. This is achieved through reflecting upon, analysing and evaluating different ideas and positions, demonstrating an ability to express informed responses to the topic.</a:t>
            </a:r>
            <a:endParaRPr lang="en-US"/>
          </a:p>
          <a:p>
            <a:r>
              <a:rPr lang="en-GB" dirty="0"/>
              <a:t>At level 7 you will also need to understand and undertake critical reading – this means engaging with a paper you have read and asking yourself the following questions</a:t>
            </a:r>
            <a:endParaRPr lang="en-US" dirty="0"/>
          </a:p>
          <a:p>
            <a:pPr marL="285750" indent="-175895">
              <a:buFont typeface="Arial"/>
              <a:buChar char="•"/>
            </a:pPr>
            <a:r>
              <a:rPr lang="en-GB" dirty="0"/>
              <a:t>What is the author trying to say?</a:t>
            </a:r>
            <a:endParaRPr lang="en-US"/>
          </a:p>
          <a:p>
            <a:pPr marL="285750" indent="-175895">
              <a:buFont typeface="Arial"/>
              <a:buChar char="•"/>
            </a:pPr>
            <a:r>
              <a:rPr lang="en-GB" dirty="0"/>
              <a:t>What message are they trying to convey?</a:t>
            </a:r>
            <a:endParaRPr lang="en-US"/>
          </a:p>
          <a:p>
            <a:pPr marL="285750" indent="-175895">
              <a:buFont typeface="Arial"/>
              <a:buChar char="•"/>
            </a:pPr>
            <a:r>
              <a:rPr lang="en-GB" dirty="0"/>
              <a:t>What is the main argument here?</a:t>
            </a:r>
            <a:endParaRPr lang="en-US" dirty="0"/>
          </a:p>
          <a:p>
            <a:pPr marL="285750" indent="-175895">
              <a:buFont typeface="Arial"/>
              <a:buChar char="•"/>
            </a:pPr>
            <a:r>
              <a:rPr lang="en-GB" dirty="0"/>
              <a:t>Is there anyone else that says the same? Or the opposite viewpoint?</a:t>
            </a:r>
            <a:endParaRPr lang="en-US"/>
          </a:p>
          <a:p>
            <a:pPr marL="285750" indent="-175895">
              <a:buFont typeface="Arial"/>
              <a:buChar char="•"/>
            </a:pPr>
            <a:r>
              <a:rPr lang="en-GB" dirty="0"/>
              <a:t>How does this relate to the topic I am discussing?</a:t>
            </a:r>
            <a:endParaRPr lang="en-US" dirty="0"/>
          </a:p>
          <a:p>
            <a:pPr marL="285750" indent="-175895">
              <a:buFont typeface="Arial"/>
              <a:buChar char="•"/>
            </a:pPr>
            <a:r>
              <a:rPr lang="en-GB" dirty="0"/>
              <a:t>How can I use this to support what I am trying to say in my writing?</a:t>
            </a:r>
          </a:p>
        </p:txBody>
      </p:sp>
      <p:sp>
        <p:nvSpPr>
          <p:cNvPr id="4" name="Slide Number Placeholder 3"/>
          <p:cNvSpPr>
            <a:spLocks noGrp="1"/>
          </p:cNvSpPr>
          <p:nvPr>
            <p:ph type="sldNum" sz="quarter" idx="5"/>
          </p:nvPr>
        </p:nvSpPr>
        <p:spPr/>
        <p:txBody>
          <a:bodyPr/>
          <a:lstStyle/>
          <a:p>
            <a:fld id="{28F3450B-2F8B-4EB4-A6BB-F66CAF066D58}" type="slidenum">
              <a:t>4</a:t>
            </a:fld>
            <a:endParaRPr lang="en-GB"/>
          </a:p>
        </p:txBody>
      </p:sp>
    </p:spTree>
    <p:extLst>
      <p:ext uri="{BB962C8B-B14F-4D97-AF65-F5344CB8AC3E}">
        <p14:creationId xmlns:p14="http://schemas.microsoft.com/office/powerpoint/2010/main" val="1122430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B8DA888-7F26-6CF2-BA1E-7463F8A25789}"/>
              </a:ext>
            </a:extLst>
          </p:cNvPr>
          <p:cNvSpPr>
            <a:spLocks noGrp="1" noRot="1" noChangeAspect="1" noChangeArrowheads="1" noTextEdit="1"/>
          </p:cNvSpPr>
          <p:nvPr>
            <p:ph type="sldImg"/>
          </p:nvPr>
        </p:nvSpPr>
        <p:spPr>
          <a:xfrm>
            <a:off x="941388" y="750888"/>
            <a:ext cx="5006975" cy="3756025"/>
          </a:xfrm>
          <a:ln/>
        </p:spPr>
      </p:sp>
      <p:sp>
        <p:nvSpPr>
          <p:cNvPr id="20483" name="Notes Placeholder 2">
            <a:extLst>
              <a:ext uri="{FF2B5EF4-FFF2-40B4-BE49-F238E27FC236}">
                <a16:creationId xmlns:a16="http://schemas.microsoft.com/office/drawing/2014/main" id="{EF93F916-023E-633B-9FAB-B25DFD7EB3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Mae hwn yn aseiniad ysgrifenedig unigol o gyfanswm o 5500 o eiriau, mae 5 elfen y byddwn yn eu trafod yn fanylach yn fuan.</a:t>
            </a: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Cofiwch nad ydym yn disgwyl i chi ymdrin â phob agwedd ar bob pwnc. Byddwch yn ddetholus, yn benodol a thrafodwch eich testun dewisol yn fanwl. Cadwch y ffocws ar eich pwnc a defnyddiwch dystiolaeth drwyddi draw i gefnogi eich pwyntiau.</a:t>
            </a: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This is an individual written assignment of a total of 5500 words, there are 5 elements we will discuss shortly in more depth.</a:t>
            </a: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err="1">
                <a:latin typeface="Arial"/>
                <a:cs typeface="Arial"/>
              </a:rPr>
              <a:t>Remember</a:t>
            </a:r>
            <a:r>
              <a:rPr lang="cy-GB" altLang="en-US" dirty="0">
                <a:latin typeface="Arial"/>
                <a:cs typeface="Arial"/>
              </a:rPr>
              <a:t> we do not </a:t>
            </a:r>
            <a:r>
              <a:rPr lang="cy-GB" altLang="en-US" dirty="0" err="1">
                <a:latin typeface="Arial"/>
                <a:cs typeface="Arial"/>
              </a:rPr>
              <a:t>expect</a:t>
            </a:r>
            <a:r>
              <a:rPr lang="cy-GB" altLang="en-US" dirty="0">
                <a:latin typeface="Arial"/>
                <a:cs typeface="Arial"/>
              </a:rPr>
              <a:t> </a:t>
            </a:r>
            <a:r>
              <a:rPr lang="cy-GB" altLang="en-US" dirty="0" err="1">
                <a:latin typeface="Arial"/>
                <a:cs typeface="Arial"/>
              </a:rPr>
              <a:t>you</a:t>
            </a:r>
            <a:r>
              <a:rPr lang="cy-GB" altLang="en-US" dirty="0">
                <a:latin typeface="Arial"/>
                <a:cs typeface="Arial"/>
              </a:rPr>
              <a:t> to </a:t>
            </a:r>
            <a:r>
              <a:rPr lang="cy-GB" altLang="en-US" dirty="0" err="1">
                <a:latin typeface="Arial"/>
                <a:cs typeface="Arial"/>
              </a:rPr>
              <a:t>cover</a:t>
            </a:r>
            <a:r>
              <a:rPr lang="cy-GB" altLang="en-US" dirty="0">
                <a:latin typeface="Arial"/>
                <a:cs typeface="Arial"/>
              </a:rPr>
              <a:t> </a:t>
            </a:r>
            <a:r>
              <a:rPr lang="cy-GB" altLang="en-US" dirty="0" err="1">
                <a:latin typeface="Arial"/>
                <a:cs typeface="Arial"/>
              </a:rPr>
              <a:t>every</a:t>
            </a:r>
            <a:r>
              <a:rPr lang="cy-GB" altLang="en-US" dirty="0">
                <a:latin typeface="Arial"/>
                <a:cs typeface="Arial"/>
              </a:rPr>
              <a:t> </a:t>
            </a:r>
            <a:r>
              <a:rPr lang="cy-GB" altLang="en-US" dirty="0" err="1">
                <a:latin typeface="Arial"/>
                <a:cs typeface="Arial"/>
              </a:rPr>
              <a:t>aspect</a:t>
            </a:r>
            <a:r>
              <a:rPr lang="cy-GB" altLang="en-US" dirty="0">
                <a:latin typeface="Arial"/>
                <a:cs typeface="Arial"/>
              </a:rPr>
              <a:t> of </a:t>
            </a:r>
            <a:r>
              <a:rPr lang="cy-GB" altLang="en-US" dirty="0" err="1">
                <a:latin typeface="Arial"/>
                <a:cs typeface="Arial"/>
              </a:rPr>
              <a:t>each</a:t>
            </a:r>
            <a:r>
              <a:rPr lang="cy-GB" altLang="en-US" dirty="0">
                <a:latin typeface="Arial"/>
                <a:cs typeface="Arial"/>
              </a:rPr>
              <a:t> </a:t>
            </a:r>
            <a:r>
              <a:rPr lang="cy-GB" altLang="en-US" dirty="0" err="1">
                <a:latin typeface="Arial"/>
                <a:cs typeface="Arial"/>
              </a:rPr>
              <a:t>topic</a:t>
            </a:r>
            <a:r>
              <a:rPr lang="cy-GB" altLang="en-US" dirty="0">
                <a:latin typeface="Arial"/>
                <a:cs typeface="Arial"/>
              </a:rPr>
              <a:t>. Be </a:t>
            </a:r>
            <a:r>
              <a:rPr lang="cy-GB" altLang="en-US" dirty="0" err="1">
                <a:latin typeface="Arial"/>
                <a:cs typeface="Arial"/>
              </a:rPr>
              <a:t>selective</a:t>
            </a:r>
            <a:r>
              <a:rPr lang="cy-GB" altLang="en-US" dirty="0">
                <a:latin typeface="Arial"/>
                <a:cs typeface="Arial"/>
              </a:rPr>
              <a:t>, </a:t>
            </a:r>
            <a:r>
              <a:rPr lang="cy-GB" altLang="en-US" dirty="0" err="1">
                <a:latin typeface="Arial"/>
                <a:cs typeface="Arial"/>
              </a:rPr>
              <a:t>specific</a:t>
            </a:r>
            <a:r>
              <a:rPr lang="cy-GB" altLang="en-US" dirty="0">
                <a:latin typeface="Arial"/>
                <a:cs typeface="Arial"/>
              </a:rPr>
              <a:t> </a:t>
            </a:r>
            <a:r>
              <a:rPr lang="cy-GB" altLang="en-US" dirty="0" err="1">
                <a:latin typeface="Arial"/>
                <a:cs typeface="Arial"/>
              </a:rPr>
              <a:t>and</a:t>
            </a:r>
            <a:r>
              <a:rPr lang="cy-GB" altLang="en-US" dirty="0">
                <a:latin typeface="Arial"/>
                <a:cs typeface="Arial"/>
              </a:rPr>
              <a:t> </a:t>
            </a:r>
            <a:r>
              <a:rPr lang="cy-GB" altLang="en-US" dirty="0" err="1">
                <a:latin typeface="Arial"/>
                <a:cs typeface="Arial"/>
              </a:rPr>
              <a:t>critically</a:t>
            </a:r>
            <a:r>
              <a:rPr lang="cy-GB" altLang="en-US" dirty="0">
                <a:latin typeface="Arial"/>
                <a:cs typeface="Arial"/>
              </a:rPr>
              <a:t> </a:t>
            </a:r>
            <a:r>
              <a:rPr lang="cy-GB" altLang="en-US" dirty="0" err="1">
                <a:latin typeface="Arial"/>
                <a:cs typeface="Arial"/>
              </a:rPr>
              <a:t>discuss</a:t>
            </a:r>
            <a:r>
              <a:rPr lang="cy-GB" altLang="en-US" dirty="0">
                <a:latin typeface="Arial"/>
                <a:cs typeface="Arial"/>
              </a:rPr>
              <a:t> </a:t>
            </a:r>
            <a:r>
              <a:rPr lang="cy-GB" altLang="en-US" dirty="0" err="1">
                <a:latin typeface="Arial"/>
                <a:cs typeface="Arial"/>
              </a:rPr>
              <a:t>your</a:t>
            </a:r>
            <a:r>
              <a:rPr lang="cy-GB" altLang="en-US" dirty="0">
                <a:latin typeface="Arial"/>
                <a:cs typeface="Arial"/>
              </a:rPr>
              <a:t> </a:t>
            </a:r>
            <a:r>
              <a:rPr lang="cy-GB" altLang="en-US" dirty="0" err="1">
                <a:latin typeface="Arial"/>
                <a:cs typeface="Arial"/>
              </a:rPr>
              <a:t>chosen</a:t>
            </a:r>
            <a:r>
              <a:rPr lang="cy-GB" altLang="en-US" dirty="0">
                <a:latin typeface="Arial"/>
                <a:cs typeface="Arial"/>
              </a:rPr>
              <a:t> </a:t>
            </a:r>
            <a:r>
              <a:rPr lang="cy-GB" altLang="en-US" dirty="0" err="1">
                <a:latin typeface="Arial"/>
                <a:cs typeface="Arial"/>
              </a:rPr>
              <a:t>topic</a:t>
            </a:r>
            <a:r>
              <a:rPr lang="cy-GB" altLang="en-US" dirty="0">
                <a:latin typeface="Arial"/>
                <a:cs typeface="Arial"/>
              </a:rPr>
              <a:t> </a:t>
            </a:r>
            <a:r>
              <a:rPr lang="cy-GB" altLang="en-US" dirty="0" err="1">
                <a:latin typeface="Arial"/>
                <a:cs typeface="Arial"/>
              </a:rPr>
              <a:t>in</a:t>
            </a:r>
            <a:r>
              <a:rPr lang="cy-GB" altLang="en-US" dirty="0">
                <a:latin typeface="Arial"/>
                <a:cs typeface="Arial"/>
              </a:rPr>
              <a:t> </a:t>
            </a:r>
            <a:r>
              <a:rPr lang="cy-GB" altLang="en-US" dirty="0" err="1">
                <a:latin typeface="Arial"/>
                <a:cs typeface="Arial"/>
              </a:rPr>
              <a:t>depth</a:t>
            </a:r>
            <a:r>
              <a:rPr lang="cy-GB" altLang="en-US" dirty="0">
                <a:latin typeface="Arial"/>
                <a:cs typeface="Arial"/>
              </a:rPr>
              <a:t>. </a:t>
            </a:r>
            <a:r>
              <a:rPr lang="cy-GB" altLang="en-US" dirty="0" err="1">
                <a:latin typeface="Arial"/>
                <a:cs typeface="Arial"/>
              </a:rPr>
              <a:t>Keep</a:t>
            </a:r>
            <a:r>
              <a:rPr lang="cy-GB" altLang="en-US" dirty="0">
                <a:latin typeface="Arial"/>
                <a:cs typeface="Arial"/>
              </a:rPr>
              <a:t> the </a:t>
            </a:r>
            <a:r>
              <a:rPr lang="cy-GB" altLang="en-US" dirty="0" err="1">
                <a:latin typeface="Arial"/>
                <a:cs typeface="Arial"/>
              </a:rPr>
              <a:t>focus</a:t>
            </a:r>
            <a:r>
              <a:rPr lang="cy-GB" altLang="en-US" dirty="0">
                <a:latin typeface="Arial"/>
                <a:cs typeface="Arial"/>
              </a:rPr>
              <a:t> </a:t>
            </a:r>
            <a:r>
              <a:rPr lang="cy-GB" altLang="en-US" dirty="0" err="1">
                <a:latin typeface="Arial"/>
                <a:cs typeface="Arial"/>
              </a:rPr>
              <a:t>on</a:t>
            </a:r>
            <a:r>
              <a:rPr lang="cy-GB" altLang="en-US" dirty="0">
                <a:latin typeface="Arial"/>
                <a:cs typeface="Arial"/>
              </a:rPr>
              <a:t> </a:t>
            </a:r>
            <a:r>
              <a:rPr lang="cy-GB" altLang="en-US" dirty="0" err="1">
                <a:latin typeface="Arial"/>
                <a:cs typeface="Arial"/>
              </a:rPr>
              <a:t>your</a:t>
            </a:r>
            <a:r>
              <a:rPr lang="cy-GB" altLang="en-US" dirty="0">
                <a:latin typeface="Arial"/>
                <a:cs typeface="Arial"/>
              </a:rPr>
              <a:t> </a:t>
            </a:r>
            <a:r>
              <a:rPr lang="cy-GB" altLang="en-US" dirty="0" err="1">
                <a:latin typeface="Arial"/>
                <a:cs typeface="Arial"/>
              </a:rPr>
              <a:t>topic</a:t>
            </a:r>
            <a:r>
              <a:rPr lang="cy-GB" altLang="en-US" dirty="0">
                <a:latin typeface="Arial"/>
                <a:cs typeface="Arial"/>
              </a:rPr>
              <a:t> </a:t>
            </a:r>
            <a:r>
              <a:rPr lang="cy-GB" altLang="en-US" dirty="0" err="1">
                <a:latin typeface="Arial"/>
                <a:cs typeface="Arial"/>
              </a:rPr>
              <a:t>and</a:t>
            </a:r>
            <a:r>
              <a:rPr lang="cy-GB" altLang="en-US" dirty="0">
                <a:latin typeface="Arial"/>
                <a:cs typeface="Arial"/>
              </a:rPr>
              <a:t> </a:t>
            </a:r>
            <a:r>
              <a:rPr lang="cy-GB" altLang="en-US" dirty="0" err="1">
                <a:latin typeface="Arial"/>
                <a:cs typeface="Arial"/>
              </a:rPr>
              <a:t>use</a:t>
            </a:r>
            <a:r>
              <a:rPr lang="cy-GB" altLang="en-US" dirty="0">
                <a:latin typeface="Arial"/>
                <a:cs typeface="Arial"/>
              </a:rPr>
              <a:t> </a:t>
            </a:r>
            <a:r>
              <a:rPr lang="cy-GB" altLang="en-US" dirty="0" err="1">
                <a:latin typeface="Arial"/>
                <a:cs typeface="Arial"/>
              </a:rPr>
              <a:t>evidence</a:t>
            </a:r>
            <a:r>
              <a:rPr lang="cy-GB" altLang="en-US" dirty="0">
                <a:latin typeface="Arial"/>
                <a:cs typeface="Arial"/>
              </a:rPr>
              <a:t> </a:t>
            </a:r>
            <a:r>
              <a:rPr lang="cy-GB" altLang="en-US" dirty="0" err="1">
                <a:latin typeface="Arial"/>
                <a:cs typeface="Arial"/>
              </a:rPr>
              <a:t>throughout</a:t>
            </a:r>
            <a:r>
              <a:rPr lang="cy-GB" altLang="en-US" dirty="0">
                <a:latin typeface="Arial"/>
                <a:cs typeface="Arial"/>
              </a:rPr>
              <a:t> to </a:t>
            </a:r>
            <a:r>
              <a:rPr lang="cy-GB" altLang="en-US" dirty="0" err="1">
                <a:latin typeface="Arial"/>
                <a:cs typeface="Arial"/>
              </a:rPr>
              <a:t>support</a:t>
            </a:r>
            <a:r>
              <a:rPr lang="cy-GB" altLang="en-US" dirty="0">
                <a:latin typeface="Arial"/>
                <a:cs typeface="Arial"/>
              </a:rPr>
              <a:t> </a:t>
            </a:r>
            <a:r>
              <a:rPr lang="cy-GB" altLang="en-US" dirty="0" err="1">
                <a:latin typeface="Arial"/>
                <a:cs typeface="Arial"/>
              </a:rPr>
              <a:t>your</a:t>
            </a:r>
            <a:r>
              <a:rPr lang="cy-GB" altLang="en-US" dirty="0">
                <a:latin typeface="Arial"/>
                <a:cs typeface="Arial"/>
              </a:rPr>
              <a:t> </a:t>
            </a:r>
            <a:r>
              <a:rPr lang="cy-GB" altLang="en-US" dirty="0" err="1">
                <a:latin typeface="Arial"/>
                <a:cs typeface="Arial"/>
              </a:rPr>
              <a:t>points</a:t>
            </a:r>
            <a:r>
              <a:rPr lang="cy-GB" altLang="en-US" dirty="0">
                <a:latin typeface="Arial"/>
                <a:cs typeface="Arial"/>
              </a:rPr>
              <a:t>. </a:t>
            </a:r>
            <a:endParaRPr lang="cy-GB" altLang="en-US" dirty="0">
              <a:latin typeface="Arial" panose="020B0604020202020204" pitchFamily="34" charset="0"/>
              <a:cs typeface="Arial"/>
            </a:endParaRPr>
          </a:p>
        </p:txBody>
      </p:sp>
      <p:sp>
        <p:nvSpPr>
          <p:cNvPr id="20484" name="Slide Number Placeholder 3">
            <a:extLst>
              <a:ext uri="{FF2B5EF4-FFF2-40B4-BE49-F238E27FC236}">
                <a16:creationId xmlns:a16="http://schemas.microsoft.com/office/drawing/2014/main" id="{84EC3DE6-68CC-89EC-046F-E724215F49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66FC97-4E18-49F8-9CB3-9538BF28F2A8}"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C164EEE-F4FB-7D69-34C6-B355EF87FAE4}"/>
              </a:ext>
            </a:extLst>
          </p:cNvPr>
          <p:cNvSpPr>
            <a:spLocks noGrp="1" noRot="1" noChangeAspect="1" noChangeArrowheads="1" noTextEdit="1"/>
          </p:cNvSpPr>
          <p:nvPr>
            <p:ph type="sldImg"/>
          </p:nvPr>
        </p:nvSpPr>
        <p:spPr>
          <a:xfrm>
            <a:off x="941388" y="750888"/>
            <a:ext cx="5006975" cy="3756025"/>
          </a:xfrm>
          <a:ln/>
        </p:spPr>
      </p:sp>
      <p:sp>
        <p:nvSpPr>
          <p:cNvPr id="22531" name="Notes Placeholder 2">
            <a:extLst>
              <a:ext uri="{FF2B5EF4-FFF2-40B4-BE49-F238E27FC236}">
                <a16:creationId xmlns:a16="http://schemas.microsoft.com/office/drawing/2014/main" id="{35A9C920-6A70-BFB9-CE8F-F9E64291C7E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Read through highlighting word counts</a:t>
            </a:r>
          </a:p>
        </p:txBody>
      </p:sp>
      <p:sp>
        <p:nvSpPr>
          <p:cNvPr id="22532" name="Slide Number Placeholder 3">
            <a:extLst>
              <a:ext uri="{FF2B5EF4-FFF2-40B4-BE49-F238E27FC236}">
                <a16:creationId xmlns:a16="http://schemas.microsoft.com/office/drawing/2014/main" id="{8322E56E-6AE4-C291-B9DC-A651FAA36F6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8FAA3C1-189D-4402-8AEC-F403B8502332}"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through highlighting word counts</a:t>
            </a:r>
          </a:p>
          <a:p>
            <a:endParaRPr lang="en-US" dirty="0">
              <a:cs typeface="Calibri"/>
            </a:endParaRPr>
          </a:p>
          <a:p>
            <a:r>
              <a:rPr lang="en-US" dirty="0">
                <a:cs typeface="Calibri"/>
              </a:rPr>
              <a:t>We will look at each section in more detail now.</a:t>
            </a:r>
          </a:p>
        </p:txBody>
      </p:sp>
      <p:sp>
        <p:nvSpPr>
          <p:cNvPr id="4" name="Slide Number Placeholder 3"/>
          <p:cNvSpPr>
            <a:spLocks noGrp="1"/>
          </p:cNvSpPr>
          <p:nvPr>
            <p:ph type="sldNum" sz="quarter" idx="5"/>
          </p:nvPr>
        </p:nvSpPr>
        <p:spPr/>
        <p:txBody>
          <a:bodyPr/>
          <a:lstStyle/>
          <a:p>
            <a:fld id="{28F3450B-2F8B-4EB4-A6BB-F66CAF066D58}" type="slidenum">
              <a:t>7</a:t>
            </a:fld>
            <a:endParaRPr lang="en-GB"/>
          </a:p>
        </p:txBody>
      </p:sp>
    </p:spTree>
    <p:extLst>
      <p:ext uri="{BB962C8B-B14F-4D97-AF65-F5344CB8AC3E}">
        <p14:creationId xmlns:p14="http://schemas.microsoft.com/office/powerpoint/2010/main" val="1091408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BC36DE2B-9530-B70C-CBE1-BE25B4CD17D0}"/>
              </a:ext>
            </a:extLst>
          </p:cNvPr>
          <p:cNvSpPr>
            <a:spLocks noGrp="1" noRot="1" noChangeAspect="1" noChangeArrowheads="1" noTextEdit="1"/>
          </p:cNvSpPr>
          <p:nvPr>
            <p:ph type="sldImg"/>
          </p:nvPr>
        </p:nvSpPr>
        <p:spPr>
          <a:xfrm>
            <a:off x="941388" y="750888"/>
            <a:ext cx="5006975" cy="3756025"/>
          </a:xfrm>
          <a:ln/>
        </p:spPr>
      </p:sp>
      <p:sp>
        <p:nvSpPr>
          <p:cNvPr id="30723" name="Notes Placeholder 2">
            <a:extLst>
              <a:ext uri="{FF2B5EF4-FFF2-40B4-BE49-F238E27FC236}">
                <a16:creationId xmlns:a16="http://schemas.microsoft.com/office/drawing/2014/main" id="{FCB4AFDE-FD33-20ED-017D-D97B85F111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Mae </a:t>
            </a:r>
            <a:r>
              <a:rPr lang="en-GB" altLang="en-US" dirty="0" err="1">
                <a:latin typeface="Arial" panose="020B0604020202020204" pitchFamily="34" charset="0"/>
              </a:rPr>
              <a:t>angen</a:t>
            </a:r>
            <a:r>
              <a:rPr lang="en-GB" altLang="en-US" dirty="0">
                <a:latin typeface="Arial" panose="020B0604020202020204" pitchFamily="34" charset="0"/>
              </a:rPr>
              <a:t> </a:t>
            </a:r>
            <a:r>
              <a:rPr lang="en-GB" altLang="en-US" dirty="0" err="1">
                <a:latin typeface="Arial" panose="020B0604020202020204" pitchFamily="34" charset="0"/>
              </a:rPr>
              <a:t>tystiolaeth</a:t>
            </a:r>
            <a:r>
              <a:rPr lang="en-GB" altLang="en-US" dirty="0">
                <a:latin typeface="Arial" panose="020B0604020202020204" pitchFamily="34" charset="0"/>
              </a:rPr>
              <a:t> o </a:t>
            </a:r>
            <a:r>
              <a:rPr lang="en-GB" altLang="en-US" dirty="0" err="1">
                <a:latin typeface="Arial" panose="020B0604020202020204" pitchFamily="34" charset="0"/>
              </a:rPr>
              <a:t>ystod</a:t>
            </a:r>
            <a:r>
              <a:rPr lang="en-GB" altLang="en-US" dirty="0">
                <a:latin typeface="Arial" panose="020B0604020202020204" pitchFamily="34" charset="0"/>
              </a:rPr>
              <a:t> </a:t>
            </a:r>
            <a:r>
              <a:rPr lang="en-GB" altLang="en-US" dirty="0" err="1">
                <a:latin typeface="Arial" panose="020B0604020202020204" pitchFamily="34" charset="0"/>
              </a:rPr>
              <a:t>eang</a:t>
            </a:r>
            <a:r>
              <a:rPr lang="en-GB" altLang="en-US" dirty="0">
                <a:latin typeface="Arial" panose="020B0604020202020204" pitchFamily="34" charset="0"/>
              </a:rPr>
              <a:t> o </a:t>
            </a:r>
            <a:r>
              <a:rPr lang="en-GB" altLang="en-US" dirty="0" err="1">
                <a:latin typeface="Arial" panose="020B0604020202020204" pitchFamily="34" charset="0"/>
              </a:rPr>
              <a:t>gyfeirnodi</a:t>
            </a:r>
            <a:r>
              <a:rPr lang="en-GB" altLang="en-US" dirty="0">
                <a:latin typeface="Arial" panose="020B0604020202020204" pitchFamily="34" charset="0"/>
              </a:rPr>
              <a:t> </a:t>
            </a:r>
            <a:r>
              <a:rPr lang="en-GB" altLang="en-US" dirty="0" err="1">
                <a:latin typeface="Arial" panose="020B0604020202020204" pitchFamily="34" charset="0"/>
              </a:rPr>
              <a:t>drwyddi</a:t>
            </a:r>
            <a:r>
              <a:rPr lang="en-GB" altLang="en-US" dirty="0">
                <a:latin typeface="Arial" panose="020B0604020202020204" pitchFamily="34" charset="0"/>
              </a:rPr>
              <a:t> draw, </a:t>
            </a:r>
            <a:r>
              <a:rPr lang="en-GB" altLang="en-US" dirty="0" err="1">
                <a:latin typeface="Arial" panose="020B0604020202020204" pitchFamily="34" charset="0"/>
              </a:rPr>
              <a:t>edrych</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syntheseiddio</a:t>
            </a:r>
            <a:r>
              <a:rPr lang="en-GB" altLang="en-US" dirty="0">
                <a:latin typeface="Arial" panose="020B0604020202020204" pitchFamily="34" charset="0"/>
              </a:rPr>
              <a:t> </a:t>
            </a:r>
            <a:r>
              <a:rPr lang="en-GB" altLang="en-US" dirty="0" err="1">
                <a:latin typeface="Arial" panose="020B0604020202020204" pitchFamily="34" charset="0"/>
              </a:rPr>
              <a:t>syniadau</a:t>
            </a:r>
            <a:r>
              <a:rPr lang="en-GB" altLang="en-US" dirty="0">
                <a:latin typeface="Arial" panose="020B0604020202020204" pitchFamily="34" charset="0"/>
              </a:rPr>
              <a:t> a </a:t>
            </a:r>
            <a:r>
              <a:rPr lang="en-GB" altLang="en-US" dirty="0" err="1">
                <a:latin typeface="Arial" panose="020B0604020202020204" pitchFamily="34" charset="0"/>
              </a:rPr>
              <a:t>dangos</a:t>
            </a:r>
            <a:r>
              <a:rPr lang="en-GB" altLang="en-US" dirty="0">
                <a:latin typeface="Arial" panose="020B0604020202020204" pitchFamily="34" charset="0"/>
              </a:rPr>
              <a:t> </a:t>
            </a:r>
            <a:r>
              <a:rPr lang="en-GB" altLang="en-US" dirty="0" err="1">
                <a:latin typeface="Arial" panose="020B0604020202020204" pitchFamily="34" charset="0"/>
              </a:rPr>
              <a:t>ffynonellau</a:t>
            </a:r>
            <a:r>
              <a:rPr lang="en-GB" altLang="en-US" dirty="0">
                <a:latin typeface="Arial" panose="020B0604020202020204" pitchFamily="34" charset="0"/>
              </a:rPr>
              <a:t>/</a:t>
            </a:r>
            <a:r>
              <a:rPr lang="en-GB" altLang="en-US" dirty="0" err="1">
                <a:latin typeface="Arial" panose="020B0604020202020204" pitchFamily="34" charset="0"/>
              </a:rPr>
              <a:t>safbwyntiau</a:t>
            </a:r>
            <a:r>
              <a:rPr lang="en-GB" altLang="en-US" dirty="0">
                <a:latin typeface="Arial" panose="020B0604020202020204" pitchFamily="34" charset="0"/>
              </a:rPr>
              <a:t>/</a:t>
            </a:r>
            <a:r>
              <a:rPr lang="en-GB" altLang="en-US" dirty="0" err="1">
                <a:latin typeface="Arial" panose="020B0604020202020204" pitchFamily="34" charset="0"/>
              </a:rPr>
              <a:t>tystiolaeth</a:t>
            </a:r>
            <a:r>
              <a:rPr lang="en-GB" altLang="en-US" dirty="0">
                <a:latin typeface="Arial" panose="020B0604020202020204" pitchFamily="34" charset="0"/>
              </a:rPr>
              <a:t> </a:t>
            </a:r>
            <a:r>
              <a:rPr lang="en-GB" altLang="en-US" dirty="0" err="1">
                <a:latin typeface="Arial" panose="020B0604020202020204" pitchFamily="34" charset="0"/>
              </a:rPr>
              <a:t>gyferbyniol</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gwaith</a:t>
            </a:r>
            <a:r>
              <a:rPr lang="en-GB" altLang="en-US" dirty="0">
                <a:latin typeface="Arial" panose="020B0604020202020204" pitchFamily="34" charset="0"/>
              </a:rPr>
              <a:t>. Mae </a:t>
            </a:r>
            <a:r>
              <a:rPr lang="en-GB" altLang="en-US" dirty="0" err="1">
                <a:latin typeface="Arial" panose="020B0604020202020204" pitchFamily="34" charset="0"/>
              </a:rPr>
              <a:t>cywirdeb</a:t>
            </a:r>
            <a:r>
              <a:rPr lang="en-GB" altLang="en-US" dirty="0">
                <a:latin typeface="Arial" panose="020B0604020202020204" pitchFamily="34" charset="0"/>
              </a:rPr>
              <a:t> a </a:t>
            </a:r>
            <a:r>
              <a:rPr lang="en-GB" altLang="en-US" dirty="0" err="1">
                <a:latin typeface="Arial" panose="020B0604020202020204" pitchFamily="34" charset="0"/>
              </a:rPr>
              <a:t>chysondeb</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hanfodol</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lefel</a:t>
            </a:r>
            <a:r>
              <a:rPr lang="en-GB" altLang="en-US" dirty="0">
                <a:latin typeface="Arial" panose="020B0604020202020204" pitchFamily="34" charset="0"/>
              </a:rPr>
              <a:t> 6, </a:t>
            </a:r>
            <a:r>
              <a:rPr lang="en-GB" altLang="en-US" dirty="0" err="1">
                <a:latin typeface="Arial" panose="020B0604020202020204" pitchFamily="34" charset="0"/>
              </a:rPr>
              <a:t>defnyddiwch</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llawlyfr</a:t>
            </a:r>
            <a:r>
              <a:rPr lang="en-GB" altLang="en-US" dirty="0">
                <a:latin typeface="Arial" panose="020B0604020202020204" pitchFamily="34" charset="0"/>
              </a:rPr>
              <a:t> </a:t>
            </a:r>
            <a:r>
              <a:rPr lang="en-GB" altLang="en-US" dirty="0" err="1">
                <a:latin typeface="Arial" panose="020B0604020202020204" pitchFamily="34" charset="0"/>
              </a:rPr>
              <a:t>cyfeirio</a:t>
            </a:r>
            <a:r>
              <a:rPr lang="en-GB" altLang="en-US" dirty="0">
                <a:latin typeface="Arial" panose="020B0604020202020204" pitchFamily="34" charset="0"/>
              </a:rPr>
              <a:t> </a:t>
            </a:r>
            <a:r>
              <a:rPr lang="en-GB" altLang="en-US" dirty="0" err="1">
                <a:latin typeface="Arial" panose="020B0604020202020204" pitchFamily="34" charset="0"/>
              </a:rPr>
              <a:t>i'ch</a:t>
            </a:r>
            <a:r>
              <a:rPr lang="en-GB" altLang="en-US" dirty="0">
                <a:latin typeface="Arial" panose="020B0604020202020204" pitchFamily="34" charset="0"/>
              </a:rPr>
              <a:t> </a:t>
            </a:r>
            <a:r>
              <a:rPr lang="en-GB" altLang="en-US" dirty="0" err="1">
                <a:latin typeface="Arial" panose="020B0604020202020204" pitchFamily="34" charset="0"/>
              </a:rPr>
              <a:t>cefnogi</a:t>
            </a:r>
            <a:r>
              <a:rPr lang="en-GB" altLang="en-US" dirty="0">
                <a:latin typeface="Arial" panose="020B0604020202020204" pitchFamily="34" charset="0"/>
              </a:rPr>
              <a:t> </a:t>
            </a:r>
            <a:r>
              <a:rPr lang="en-GB" altLang="en-US" dirty="0" err="1">
                <a:latin typeface="Arial" panose="020B0604020202020204" pitchFamily="34" charset="0"/>
              </a:rPr>
              <a:t>gyda</a:t>
            </a:r>
            <a:r>
              <a:rPr lang="en-GB" altLang="en-US" dirty="0">
                <a:latin typeface="Arial" panose="020B0604020202020204" pitchFamily="34" charset="0"/>
              </a:rPr>
              <a:t> </a:t>
            </a:r>
            <a:r>
              <a:rPr lang="en-GB" altLang="en-US" dirty="0" err="1">
                <a:latin typeface="Arial" panose="020B0604020202020204" pitchFamily="34" charset="0"/>
              </a:rPr>
              <a:t>hyn</a:t>
            </a:r>
            <a:r>
              <a:rPr lang="en-GB" altLang="en-US" dirty="0">
                <a:latin typeface="Arial" panose="020B0604020202020204" pitchFamily="34" charset="0"/>
              </a:rPr>
              <a:t>. </a:t>
            </a:r>
            <a:r>
              <a:rPr lang="en-GB" altLang="en-US" dirty="0" err="1">
                <a:latin typeface="Arial" panose="020B0604020202020204" pitchFamily="34" charset="0"/>
              </a:rPr>
              <a:t>Dod</a:t>
            </a:r>
            <a:r>
              <a:rPr lang="en-GB" altLang="en-US" dirty="0">
                <a:latin typeface="Arial" panose="020B0604020202020204" pitchFamily="34" charset="0"/>
              </a:rPr>
              <a:t> â </a:t>
            </a:r>
            <a:r>
              <a:rPr lang="en-GB" altLang="en-US" dirty="0" err="1">
                <a:latin typeface="Arial" panose="020B0604020202020204" pitchFamily="34" charset="0"/>
              </a:rPr>
              <a:t>damcaniaethau</a:t>
            </a:r>
            <a:r>
              <a:rPr lang="en-GB" altLang="en-US" dirty="0">
                <a:latin typeface="Arial" panose="020B0604020202020204" pitchFamily="34" charset="0"/>
              </a:rPr>
              <a:t>, </a:t>
            </a:r>
            <a:r>
              <a:rPr lang="en-GB" altLang="en-US" dirty="0" err="1">
                <a:latin typeface="Arial" panose="020B0604020202020204" pitchFamily="34" charset="0"/>
              </a:rPr>
              <a:t>ymchwil</a:t>
            </a:r>
            <a:r>
              <a:rPr lang="en-GB" altLang="en-US" dirty="0">
                <a:latin typeface="Arial" panose="020B0604020202020204" pitchFamily="34" charset="0"/>
              </a:rPr>
              <a:t> a </a:t>
            </a:r>
            <a:r>
              <a:rPr lang="en-GB" altLang="en-US" dirty="0" err="1">
                <a:latin typeface="Arial" panose="020B0604020202020204" pitchFamily="34" charset="0"/>
              </a:rPr>
              <a:t>pholisi</a:t>
            </a:r>
            <a:r>
              <a:rPr lang="en-GB" altLang="en-US" dirty="0">
                <a:latin typeface="Arial" panose="020B0604020202020204" pitchFamily="34" charset="0"/>
              </a:rPr>
              <a:t> </a:t>
            </a:r>
            <a:r>
              <a:rPr lang="en-GB" altLang="en-US" dirty="0" err="1">
                <a:latin typeface="Arial" panose="020B0604020202020204" pitchFamily="34" charset="0"/>
              </a:rPr>
              <a:t>ynghyd</a:t>
            </a:r>
            <a:r>
              <a:rPr lang="en-GB" altLang="en-US" dirty="0">
                <a:latin typeface="Arial" panose="020B0604020202020204" pitchFamily="34" charset="0"/>
              </a:rPr>
              <a:t>. </a:t>
            </a:r>
            <a:r>
              <a:rPr lang="en-GB" altLang="en-US" dirty="0" err="1">
                <a:latin typeface="Arial" panose="020B0604020202020204" pitchFamily="34" charset="0"/>
              </a:rPr>
              <a:t>Dangoswch</a:t>
            </a:r>
            <a:r>
              <a:rPr lang="en-GB" altLang="en-US" dirty="0">
                <a:latin typeface="Arial" panose="020B0604020202020204" pitchFamily="34" charset="0"/>
              </a:rPr>
              <a:t> </a:t>
            </a:r>
            <a:r>
              <a:rPr lang="en-GB" altLang="en-US" dirty="0" err="1">
                <a:latin typeface="Arial" panose="020B0604020202020204" pitchFamily="34" charset="0"/>
              </a:rPr>
              <a:t>ddyfnder</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darllen</a:t>
            </a:r>
            <a:r>
              <a:rPr lang="en-GB" altLang="en-US" dirty="0">
                <a:latin typeface="Arial" panose="020B0604020202020204" pitchFamily="34" charset="0"/>
              </a:rPr>
              <a:t> </a:t>
            </a:r>
            <a:r>
              <a:rPr lang="en-GB" altLang="en-US" dirty="0" err="1">
                <a:latin typeface="Arial" panose="020B0604020202020204" pitchFamily="34" charset="0"/>
              </a:rPr>
              <a:t>a’ch</a:t>
            </a:r>
            <a:r>
              <a:rPr lang="en-GB" altLang="en-US" dirty="0">
                <a:latin typeface="Arial" panose="020B0604020202020204" pitchFamily="34" charset="0"/>
              </a:rPr>
              <a:t> </a:t>
            </a:r>
            <a:r>
              <a:rPr lang="en-GB" altLang="en-US" dirty="0" err="1">
                <a:latin typeface="Arial" panose="020B0604020202020204" pitchFamily="34" charset="0"/>
              </a:rPr>
              <a:t>gwybodaeth</a:t>
            </a:r>
            <a:r>
              <a:rPr lang="en-GB" altLang="en-US" dirty="0">
                <a:latin typeface="Arial" panose="020B0604020202020204" pitchFamily="34" charset="0"/>
              </a:rPr>
              <a:t> </a:t>
            </a:r>
            <a:r>
              <a:rPr lang="en-GB" altLang="en-US" dirty="0" err="1">
                <a:latin typeface="Arial" panose="020B0604020202020204" pitchFamily="34" charset="0"/>
              </a:rPr>
              <a:t>rydych</a:t>
            </a:r>
            <a:r>
              <a:rPr lang="en-GB" altLang="en-US" dirty="0">
                <a:latin typeface="Arial" panose="020B0604020202020204" pitchFamily="34" charset="0"/>
              </a:rPr>
              <a:t> chi </a:t>
            </a:r>
            <a:r>
              <a:rPr lang="en-GB" altLang="en-US" dirty="0" err="1">
                <a:latin typeface="Arial" panose="020B0604020202020204" pitchFamily="34" charset="0"/>
              </a:rPr>
              <a:t>wedi’i</a:t>
            </a:r>
            <a:r>
              <a:rPr lang="en-GB" altLang="en-US" dirty="0">
                <a:latin typeface="Arial" panose="020B0604020202020204" pitchFamily="34" charset="0"/>
              </a:rPr>
              <a:t> </a:t>
            </a:r>
            <a:r>
              <a:rPr lang="en-GB" altLang="en-US" dirty="0" err="1">
                <a:latin typeface="Arial" panose="020B0604020202020204" pitchFamily="34" charset="0"/>
              </a:rPr>
              <a:t>datblygu</a:t>
            </a:r>
            <a:r>
              <a:rPr lang="en-GB" altLang="en-US" dirty="0">
                <a:latin typeface="Arial" panose="020B0604020202020204" pitchFamily="34" charset="0"/>
              </a:rPr>
              <a:t> </a:t>
            </a:r>
            <a:r>
              <a:rPr lang="en-GB" altLang="en-US" dirty="0" err="1">
                <a:latin typeface="Arial" panose="020B0604020202020204" pitchFamily="34" charset="0"/>
              </a:rPr>
              <a:t>ers</a:t>
            </a:r>
            <a:r>
              <a:rPr lang="en-GB" altLang="en-US" dirty="0">
                <a:latin typeface="Arial" panose="020B0604020202020204" pitchFamily="34" charset="0"/>
              </a:rPr>
              <a:t> </a:t>
            </a:r>
            <a:r>
              <a:rPr lang="en-GB" altLang="en-US" dirty="0" err="1">
                <a:latin typeface="Arial" panose="020B0604020202020204" pitchFamily="34" charset="0"/>
              </a:rPr>
              <a:t>lefel</a:t>
            </a:r>
            <a:r>
              <a:rPr lang="en-GB" altLang="en-US" dirty="0">
                <a:latin typeface="Arial" panose="020B0604020202020204" pitchFamily="34" charset="0"/>
              </a:rPr>
              <a:t> 4.</a:t>
            </a:r>
          </a:p>
          <a:p>
            <a:endParaRPr lang="en-GB" altLang="en-US" dirty="0">
              <a:latin typeface="Arial" panose="020B0604020202020204" pitchFamily="34" charset="0"/>
            </a:endParaRPr>
          </a:p>
          <a:p>
            <a:r>
              <a:rPr lang="en-GB" altLang="en-US" dirty="0">
                <a:latin typeface="Arial" panose="020B0604020202020204" pitchFamily="34" charset="0"/>
              </a:rPr>
              <a:t>Mae </a:t>
            </a:r>
            <a:r>
              <a:rPr lang="en-GB" altLang="en-US" dirty="0" err="1">
                <a:latin typeface="Arial" panose="020B0604020202020204" pitchFamily="34" charset="0"/>
              </a:rPr>
              <a:t>ymchwil</a:t>
            </a:r>
            <a:r>
              <a:rPr lang="en-GB" altLang="en-US" dirty="0">
                <a:latin typeface="Arial" panose="020B0604020202020204" pitchFamily="34" charset="0"/>
              </a:rPr>
              <a:t>, </a:t>
            </a:r>
            <a:r>
              <a:rPr lang="en-GB" altLang="en-US" dirty="0" err="1">
                <a:latin typeface="Arial" panose="020B0604020202020204" pitchFamily="34" charset="0"/>
              </a:rPr>
              <a:t>dogfennau</a:t>
            </a:r>
            <a:r>
              <a:rPr lang="en-GB" altLang="en-US" dirty="0">
                <a:latin typeface="Arial" panose="020B0604020202020204" pitchFamily="34" charset="0"/>
              </a:rPr>
              <a:t> ac </a:t>
            </a:r>
            <a:r>
              <a:rPr lang="en-GB" altLang="en-US" dirty="0" err="1">
                <a:latin typeface="Arial" panose="020B0604020202020204" pitchFamily="34" charset="0"/>
              </a:rPr>
              <a:t>erthyglau</a:t>
            </a:r>
            <a:r>
              <a:rPr lang="en-GB" altLang="en-US" dirty="0">
                <a:latin typeface="Arial" panose="020B0604020202020204" pitchFamily="34" charset="0"/>
              </a:rPr>
              <a:t> </a:t>
            </a:r>
            <a:r>
              <a:rPr lang="en-GB" altLang="en-US" dirty="0" err="1">
                <a:latin typeface="Arial" panose="020B0604020202020204" pitchFamily="34" charset="0"/>
              </a:rPr>
              <a:t>perthnasol</a:t>
            </a:r>
            <a:r>
              <a:rPr lang="en-GB" altLang="en-US" dirty="0">
                <a:latin typeface="Arial" panose="020B0604020202020204" pitchFamily="34" charset="0"/>
              </a:rPr>
              <a:t> </a:t>
            </a:r>
            <a:r>
              <a:rPr lang="en-GB" altLang="en-US" dirty="0" err="1">
                <a:latin typeface="Arial" panose="020B0604020202020204" pitchFamily="34" charset="0"/>
              </a:rPr>
              <a:t>wedi'u</a:t>
            </a:r>
            <a:r>
              <a:rPr lang="en-GB" altLang="en-US" dirty="0">
                <a:latin typeface="Arial" panose="020B0604020202020204" pitchFamily="34" charset="0"/>
              </a:rPr>
              <a:t> </a:t>
            </a:r>
            <a:r>
              <a:rPr lang="en-GB" altLang="en-US" dirty="0" err="1">
                <a:latin typeface="Arial" panose="020B0604020202020204" pitchFamily="34" charset="0"/>
              </a:rPr>
              <a:t>gosod</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Moodle </a:t>
            </a:r>
            <a:r>
              <a:rPr lang="en-GB" altLang="en-US" dirty="0" err="1">
                <a:latin typeface="Arial" panose="020B0604020202020204" pitchFamily="34" charset="0"/>
              </a:rPr>
              <a:t>i</a:t>
            </a:r>
            <a:r>
              <a:rPr lang="en-GB" altLang="en-US" dirty="0">
                <a:latin typeface="Arial" panose="020B0604020202020204" pitchFamily="34" charset="0"/>
              </a:rPr>
              <a:t> chi </a:t>
            </a:r>
            <a:r>
              <a:rPr lang="en-GB" altLang="en-US" dirty="0" err="1">
                <a:latin typeface="Arial" panose="020B0604020202020204" pitchFamily="34" charset="0"/>
              </a:rPr>
              <a:t>gyfeirio</a:t>
            </a:r>
            <a:r>
              <a:rPr lang="en-GB" altLang="en-US" dirty="0">
                <a:latin typeface="Arial" panose="020B0604020202020204" pitchFamily="34" charset="0"/>
              </a:rPr>
              <a:t> </a:t>
            </a:r>
            <a:r>
              <a:rPr lang="en-GB" altLang="en-US" dirty="0" err="1">
                <a:latin typeface="Arial" panose="020B0604020202020204" pitchFamily="34" charset="0"/>
              </a:rPr>
              <a:t>atynt</a:t>
            </a:r>
            <a:r>
              <a:rPr lang="en-GB" altLang="en-US" dirty="0">
                <a:latin typeface="Arial" panose="020B0604020202020204" pitchFamily="34" charset="0"/>
              </a:rPr>
              <a:t> </a:t>
            </a:r>
            <a:r>
              <a:rPr lang="en-GB" altLang="en-US" dirty="0" err="1">
                <a:latin typeface="Arial" panose="020B0604020202020204" pitchFamily="34" charset="0"/>
              </a:rPr>
              <a:t>a'u</a:t>
            </a:r>
            <a:r>
              <a:rPr lang="en-GB" altLang="en-US" dirty="0">
                <a:latin typeface="Arial" panose="020B0604020202020204" pitchFamily="34" charset="0"/>
              </a:rPr>
              <a:t> </a:t>
            </a:r>
            <a:r>
              <a:rPr lang="en-GB" altLang="en-US" dirty="0" err="1">
                <a:latin typeface="Arial" panose="020B0604020202020204" pitchFamily="34" charset="0"/>
              </a:rPr>
              <a:t>defnyddio</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aseiniadau</a:t>
            </a:r>
            <a:r>
              <a:rPr lang="en-GB" altLang="en-US" dirty="0">
                <a:latin typeface="Arial" panose="020B0604020202020204" pitchFamily="34" charset="0"/>
              </a:rPr>
              <a:t>. </a:t>
            </a:r>
            <a:r>
              <a:rPr lang="en-GB" altLang="en-US" dirty="0" err="1">
                <a:latin typeface="Arial" panose="020B0604020202020204" pitchFamily="34" charset="0"/>
              </a:rPr>
              <a:t>Cofiwch</a:t>
            </a:r>
            <a:r>
              <a:rPr lang="en-GB" altLang="en-US" dirty="0">
                <a:latin typeface="Arial" panose="020B0604020202020204" pitchFamily="34" charset="0"/>
              </a:rPr>
              <a:t> </a:t>
            </a:r>
            <a:r>
              <a:rPr lang="en-GB" altLang="en-US" dirty="0" err="1">
                <a:latin typeface="Arial" panose="020B0604020202020204" pitchFamily="34" charset="0"/>
              </a:rPr>
              <a:t>gyfeirio'n</a:t>
            </a:r>
            <a:r>
              <a:rPr lang="en-GB" altLang="en-US" dirty="0">
                <a:latin typeface="Arial" panose="020B0604020202020204" pitchFamily="34" charset="0"/>
              </a:rPr>
              <a:t> </a:t>
            </a:r>
            <a:r>
              <a:rPr lang="en-GB" altLang="en-US" dirty="0" err="1">
                <a:latin typeface="Arial" panose="020B0604020202020204" pitchFamily="34" charset="0"/>
              </a:rPr>
              <a:t>gywir</a:t>
            </a:r>
            <a:r>
              <a:rPr lang="en-GB" altLang="en-US" dirty="0">
                <a:latin typeface="Arial" panose="020B0604020202020204" pitchFamily="34" charset="0"/>
              </a:rPr>
              <a:t> o </a:t>
            </a:r>
            <a:r>
              <a:rPr lang="en-GB" altLang="en-US" dirty="0" err="1">
                <a:latin typeface="Arial" panose="020B0604020202020204" pitchFamily="34" charset="0"/>
              </a:rPr>
              <a:t>fewn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rhestr</a:t>
            </a:r>
            <a:r>
              <a:rPr lang="en-GB" altLang="en-US" dirty="0">
                <a:latin typeface="Arial" panose="020B0604020202020204" pitchFamily="34" charset="0"/>
              </a:rPr>
              <a:t> </a:t>
            </a:r>
            <a:r>
              <a:rPr lang="en-GB" altLang="en-US" dirty="0" err="1">
                <a:latin typeface="Arial" panose="020B0604020202020204" pitchFamily="34" charset="0"/>
              </a:rPr>
              <a:t>gyfeirio</a:t>
            </a:r>
            <a:r>
              <a:rPr lang="en-GB" altLang="en-US" dirty="0">
                <a:latin typeface="Arial" panose="020B0604020202020204" pitchFamily="34" charset="0"/>
              </a:rPr>
              <a:t>.</a:t>
            </a:r>
          </a:p>
          <a:p>
            <a:r>
              <a:rPr lang="en-GB" altLang="en-US" dirty="0" err="1">
                <a:latin typeface="Arial" panose="020B0604020202020204" pitchFamily="34" charset="0"/>
              </a:rPr>
              <a:t>Defnyddiwch</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dolenni</a:t>
            </a:r>
            <a:r>
              <a:rPr lang="en-GB" altLang="en-US" dirty="0">
                <a:latin typeface="Arial" panose="020B0604020202020204" pitchFamily="34" charset="0"/>
              </a:rPr>
              <a:t> </a:t>
            </a:r>
            <a:r>
              <a:rPr lang="en-GB" altLang="en-US" dirty="0" err="1">
                <a:latin typeface="Arial" panose="020B0604020202020204" pitchFamily="34" charset="0"/>
              </a:rPr>
              <a:t>drafft</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wirio</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canran</a:t>
            </a:r>
            <a:r>
              <a:rPr lang="en-GB" altLang="en-US" dirty="0">
                <a:latin typeface="Arial" panose="020B0604020202020204" pitchFamily="34" charset="0"/>
              </a:rPr>
              <a:t> </a:t>
            </a:r>
            <a:r>
              <a:rPr lang="en-GB" altLang="en-US" dirty="0" err="1">
                <a:latin typeface="Arial" panose="020B0604020202020204" pitchFamily="34" charset="0"/>
              </a:rPr>
              <a:t>tebygrwydd</a:t>
            </a:r>
            <a:r>
              <a:rPr lang="en-GB" altLang="en-US" dirty="0">
                <a:latin typeface="Arial" panose="020B0604020202020204" pitchFamily="34" charset="0"/>
              </a:rPr>
              <a:t> ac </a:t>
            </a:r>
            <a:r>
              <a:rPr lang="en-GB" altLang="en-US" dirty="0" err="1">
                <a:latin typeface="Arial" panose="020B0604020202020204" pitchFamily="34" charset="0"/>
              </a:rPr>
              <a:t>addasu</a:t>
            </a:r>
            <a:r>
              <a:rPr lang="en-GB" altLang="en-US" dirty="0">
                <a:latin typeface="Arial" panose="020B0604020202020204" pitchFamily="34" charset="0"/>
              </a:rPr>
              <a:t> </a:t>
            </a:r>
            <a:r>
              <a:rPr lang="en-GB" altLang="en-US" dirty="0" err="1">
                <a:latin typeface="Arial" panose="020B0604020202020204" pitchFamily="34" charset="0"/>
              </a:rPr>
              <a:t>os</a:t>
            </a:r>
            <a:r>
              <a:rPr lang="en-GB" altLang="en-US" dirty="0">
                <a:latin typeface="Arial" panose="020B0604020202020204" pitchFamily="34" charset="0"/>
              </a:rPr>
              <a:t> </a:t>
            </a:r>
            <a:r>
              <a:rPr lang="en-GB" altLang="en-US" dirty="0" err="1">
                <a:latin typeface="Arial" panose="020B0604020202020204" pitchFamily="34" charset="0"/>
              </a:rPr>
              <a:t>oes</a:t>
            </a:r>
            <a:r>
              <a:rPr lang="en-GB" altLang="en-US" dirty="0">
                <a:latin typeface="Arial" panose="020B0604020202020204" pitchFamily="34" charset="0"/>
              </a:rPr>
              <a:t> </a:t>
            </a:r>
            <a:r>
              <a:rPr lang="en-GB" altLang="en-US" dirty="0" err="1">
                <a:latin typeface="Arial" panose="020B0604020202020204" pitchFamily="34" charset="0"/>
              </a:rPr>
              <a:t>angen</a:t>
            </a:r>
            <a:r>
              <a:rPr lang="en-GB" altLang="en-US" dirty="0">
                <a:latin typeface="Arial" panose="020B0604020202020204" pitchFamily="34" charset="0"/>
              </a:rPr>
              <a:t>. A </a:t>
            </a:r>
            <a:r>
              <a:rPr lang="en-GB" altLang="en-US" dirty="0" err="1">
                <a:latin typeface="Arial" panose="020B0604020202020204" pitchFamily="34" charset="0"/>
              </a:rPr>
              <a:t>ydych</a:t>
            </a:r>
            <a:r>
              <a:rPr lang="en-GB" altLang="en-US" dirty="0">
                <a:latin typeface="Arial" panose="020B0604020202020204" pitchFamily="34" charset="0"/>
              </a:rPr>
              <a:t> </a:t>
            </a:r>
            <a:r>
              <a:rPr lang="en-GB" altLang="en-US" dirty="0" err="1">
                <a:latin typeface="Arial" panose="020B0604020202020204" pitchFamily="34" charset="0"/>
              </a:rPr>
              <a:t>wedi</a:t>
            </a:r>
            <a:r>
              <a:rPr lang="en-GB" altLang="en-US" dirty="0">
                <a:latin typeface="Arial" panose="020B0604020202020204" pitchFamily="34" charset="0"/>
              </a:rPr>
              <a:t> </a:t>
            </a:r>
            <a:r>
              <a:rPr lang="en-GB" altLang="en-US" dirty="0" err="1">
                <a:latin typeface="Arial" panose="020B0604020202020204" pitchFamily="34" charset="0"/>
              </a:rPr>
              <a:t>cyfeirio</a:t>
            </a:r>
            <a:r>
              <a:rPr lang="en-GB" altLang="en-US" dirty="0">
                <a:latin typeface="Arial" panose="020B0604020202020204" pitchFamily="34" charset="0"/>
              </a:rPr>
              <a:t> at </a:t>
            </a:r>
            <a:r>
              <a:rPr lang="en-GB" altLang="en-US" dirty="0" err="1">
                <a:latin typeface="Arial" panose="020B0604020202020204" pitchFamily="34" charset="0"/>
              </a:rPr>
              <a:t>unrhyw</a:t>
            </a:r>
            <a:r>
              <a:rPr lang="en-GB" altLang="en-US" dirty="0">
                <a:latin typeface="Arial" panose="020B0604020202020204" pitchFamily="34" charset="0"/>
              </a:rPr>
              <a:t> </a:t>
            </a:r>
            <a:r>
              <a:rPr lang="en-GB" altLang="en-US" dirty="0" err="1">
                <a:latin typeface="Arial" panose="020B0604020202020204" pitchFamily="34" charset="0"/>
              </a:rPr>
              <a:t>ddyfyniadau</a:t>
            </a:r>
            <a:r>
              <a:rPr lang="en-GB" altLang="en-US" dirty="0">
                <a:latin typeface="Arial" panose="020B0604020202020204" pitchFamily="34" charset="0"/>
              </a:rPr>
              <a:t> </a:t>
            </a:r>
            <a:r>
              <a:rPr lang="en-GB" altLang="en-US" dirty="0" err="1">
                <a:latin typeface="Arial" panose="020B0604020202020204" pitchFamily="34" charset="0"/>
              </a:rPr>
              <a:t>uniongyrchol</a:t>
            </a:r>
            <a:r>
              <a:rPr lang="en-GB" altLang="en-US" dirty="0">
                <a:latin typeface="Arial" panose="020B0604020202020204" pitchFamily="34" charset="0"/>
              </a:rPr>
              <a:t>, </a:t>
            </a:r>
            <a:r>
              <a:rPr lang="en-GB" altLang="en-US" dirty="0" err="1">
                <a:latin typeface="Arial" panose="020B0604020202020204" pitchFamily="34" charset="0"/>
              </a:rPr>
              <a:t>cyfyngu</a:t>
            </a:r>
            <a:r>
              <a:rPr lang="en-GB" altLang="en-US" dirty="0">
                <a:latin typeface="Arial" panose="020B0604020202020204" pitchFamily="34" charset="0"/>
              </a:rPr>
              <a:t> </a:t>
            </a:r>
            <a:r>
              <a:rPr lang="en-GB" altLang="en-US" dirty="0" err="1">
                <a:latin typeface="Arial" panose="020B0604020202020204" pitchFamily="34" charset="0"/>
              </a:rPr>
              <a:t>dyfynbrisiau</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un </a:t>
            </a:r>
            <a:r>
              <a:rPr lang="en-GB" altLang="en-US" dirty="0" err="1">
                <a:latin typeface="Arial" panose="020B0604020202020204" pitchFamily="34" charset="0"/>
              </a:rPr>
              <a:t>ar</a:t>
            </a:r>
            <a:r>
              <a:rPr lang="en-GB" altLang="en-US" dirty="0">
                <a:latin typeface="Arial" panose="020B0604020202020204" pitchFamily="34" charset="0"/>
              </a:rPr>
              <a:t> bob </a:t>
            </a:r>
            <a:r>
              <a:rPr lang="en-GB" altLang="en-US" dirty="0" err="1">
                <a:latin typeface="Arial" panose="020B0604020202020204" pitchFamily="34" charset="0"/>
              </a:rPr>
              <a:t>tudalen</a:t>
            </a:r>
            <a:r>
              <a:rPr lang="en-GB" altLang="en-US" dirty="0">
                <a:latin typeface="Arial" panose="020B0604020202020204" pitchFamily="34" charset="0"/>
              </a:rPr>
              <a:t> – </a:t>
            </a:r>
            <a:r>
              <a:rPr lang="en-GB" altLang="en-US" dirty="0" err="1">
                <a:latin typeface="Arial" panose="020B0604020202020204" pitchFamily="34" charset="0"/>
              </a:rPr>
              <a:t>nid</a:t>
            </a:r>
            <a:r>
              <a:rPr lang="en-GB" altLang="en-US" dirty="0">
                <a:latin typeface="Arial" panose="020B0604020202020204" pitchFamily="34" charset="0"/>
              </a:rPr>
              <a:t> </a:t>
            </a:r>
            <a:r>
              <a:rPr lang="en-GB" altLang="en-US" dirty="0" err="1">
                <a:latin typeface="Arial" panose="020B0604020202020204" pitchFamily="34" charset="0"/>
              </a:rPr>
              <a:t>ydynt</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dangos</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dealltwriaeth</a:t>
            </a:r>
            <a:r>
              <a:rPr lang="en-GB" altLang="en-US" dirty="0">
                <a:latin typeface="Arial" panose="020B0604020202020204" pitchFamily="34" charset="0"/>
              </a:rPr>
              <a:t>.</a:t>
            </a:r>
          </a:p>
          <a:p>
            <a:endParaRPr lang="en-GB" altLang="en-US" dirty="0">
              <a:latin typeface="Arial" panose="020B0604020202020204" pitchFamily="34" charset="0"/>
            </a:endParaRPr>
          </a:p>
          <a:p>
            <a:r>
              <a:rPr lang="en-GB" altLang="en-US" dirty="0">
                <a:latin typeface="Arial" panose="020B0604020202020204" pitchFamily="34" charset="0"/>
              </a:rPr>
              <a:t>Evidence of a wide range of referencing is required throughout, look to synthesis of ideas and demonstrate opposing sources/viewpoints/evidence within your work. Accuracy and consistency is essential at level 6, use your referencing handbook to support you with this. Bring theories, research and policy together. Show off your depth of reading and knowledge you have developed since level 4.</a:t>
            </a:r>
          </a:p>
          <a:p>
            <a:endParaRPr lang="en-GB" altLang="en-US" dirty="0">
              <a:latin typeface="Arial" panose="020B0604020202020204" pitchFamily="34" charset="0"/>
            </a:endParaRPr>
          </a:p>
          <a:p>
            <a:r>
              <a:rPr lang="en-GB" altLang="en-US" dirty="0">
                <a:latin typeface="Arial" panose="020B0604020202020204" pitchFamily="34" charset="0"/>
              </a:rPr>
              <a:t>Relevant research, documents and articles have been placed on Moodle for you to refer to and use within your assignments. Remember to reference correctly within your reference list.</a:t>
            </a:r>
          </a:p>
          <a:p>
            <a:r>
              <a:rPr lang="en-GB" altLang="en-US" dirty="0">
                <a:latin typeface="Arial" panose="020B0604020202020204" pitchFamily="34" charset="0"/>
              </a:rPr>
              <a:t>Use your draft links to check your similarity percentage and adjust if you need to. Have you referenced any direct quotations, limit quotations to one per page – they do not demonstrate your understanding. </a:t>
            </a:r>
          </a:p>
          <a:p>
            <a:endParaRPr lang="en-GB" altLang="en-US" dirty="0">
              <a:latin typeface="Arial" panose="020B0604020202020204" pitchFamily="34" charset="0"/>
            </a:endParaRPr>
          </a:p>
        </p:txBody>
      </p:sp>
      <p:sp>
        <p:nvSpPr>
          <p:cNvPr id="30724" name="Slide Number Placeholder 3">
            <a:extLst>
              <a:ext uri="{FF2B5EF4-FFF2-40B4-BE49-F238E27FC236}">
                <a16:creationId xmlns:a16="http://schemas.microsoft.com/office/drawing/2014/main" id="{E3DC9C77-B822-83ED-518D-A9527E1DD4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11CA49B-9D2D-4845-BA93-0B09CD1CE179}"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418806D-8B2E-C545-E1A7-49C985CB4680}"/>
              </a:ext>
            </a:extLst>
          </p:cNvPr>
          <p:cNvSpPr>
            <a:spLocks noGrp="1" noRot="1" noChangeAspect="1" noChangeArrowheads="1" noTextEdit="1"/>
          </p:cNvSpPr>
          <p:nvPr>
            <p:ph type="sldImg"/>
          </p:nvPr>
        </p:nvSpPr>
        <p:spPr>
          <a:xfrm>
            <a:off x="941388" y="750888"/>
            <a:ext cx="5006975" cy="3756025"/>
          </a:xfrm>
          <a:ln/>
        </p:spPr>
      </p:sp>
      <p:sp>
        <p:nvSpPr>
          <p:cNvPr id="24579" name="Notes Placeholder 2">
            <a:extLst>
              <a:ext uri="{FF2B5EF4-FFF2-40B4-BE49-F238E27FC236}">
                <a16:creationId xmlns:a16="http://schemas.microsoft.com/office/drawing/2014/main" id="{07606756-FCEA-AE9B-A8B9-34C7CB6A037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GB" altLang="en-US" b="1" dirty="0">
                <a:latin typeface="Arial"/>
                <a:cs typeface="Arial"/>
              </a:rPr>
              <a:t>Mae </a:t>
            </a:r>
            <a:r>
              <a:rPr lang="en-GB" altLang="en-US" b="1" dirty="0" err="1">
                <a:latin typeface="Arial"/>
                <a:cs typeface="Arial"/>
              </a:rPr>
              <a:t>maen</a:t>
            </a:r>
            <a:r>
              <a:rPr lang="en-GB" altLang="en-US" b="1" dirty="0">
                <a:latin typeface="Arial"/>
                <a:cs typeface="Arial"/>
              </a:rPr>
              <a:t> </a:t>
            </a:r>
            <a:r>
              <a:rPr lang="en-GB" altLang="en-US" b="1" dirty="0" err="1">
                <a:latin typeface="Arial"/>
                <a:cs typeface="Arial"/>
              </a:rPr>
              <a:t>prawf</a:t>
            </a:r>
            <a:r>
              <a:rPr lang="en-GB" altLang="en-US" b="1" dirty="0">
                <a:latin typeface="Arial"/>
                <a:cs typeface="Arial"/>
              </a:rPr>
              <a:t> 2 </a:t>
            </a:r>
            <a:r>
              <a:rPr lang="en-GB" altLang="en-US" b="1" dirty="0" err="1">
                <a:latin typeface="Arial"/>
                <a:cs typeface="Arial"/>
              </a:rPr>
              <a:t>yn</a:t>
            </a:r>
            <a:r>
              <a:rPr lang="en-GB" altLang="en-US" b="1" dirty="0">
                <a:latin typeface="Arial"/>
                <a:cs typeface="Arial"/>
              </a:rPr>
              <a:t> </a:t>
            </a:r>
            <a:r>
              <a:rPr lang="en-GB" altLang="en-US" b="1" dirty="0" err="1">
                <a:latin typeface="Arial"/>
                <a:cs typeface="Arial"/>
              </a:rPr>
              <a:t>cynnwys</a:t>
            </a:r>
            <a:r>
              <a:rPr lang="en-GB" altLang="en-US" b="1" dirty="0">
                <a:latin typeface="Arial"/>
                <a:cs typeface="Arial"/>
              </a:rPr>
              <a:t> </a:t>
            </a:r>
            <a:r>
              <a:rPr lang="en-GB" altLang="en-US" b="1" dirty="0" err="1">
                <a:latin typeface="Arial"/>
                <a:cs typeface="Arial"/>
              </a:rPr>
              <a:t>marciau</a:t>
            </a:r>
            <a:r>
              <a:rPr lang="en-GB" altLang="en-US" b="1" dirty="0">
                <a:latin typeface="Arial"/>
                <a:cs typeface="Arial"/>
              </a:rPr>
              <a:t> </a:t>
            </a:r>
            <a:r>
              <a:rPr lang="en-GB" altLang="en-US" b="1" dirty="0" err="1">
                <a:latin typeface="Arial"/>
                <a:cs typeface="Arial"/>
              </a:rPr>
              <a:t>ar</a:t>
            </a:r>
            <a:r>
              <a:rPr lang="en-GB" altLang="en-US" b="1" dirty="0">
                <a:latin typeface="Arial"/>
                <a:cs typeface="Arial"/>
              </a:rPr>
              <a:t> </a:t>
            </a:r>
            <a:r>
              <a:rPr lang="en-GB" altLang="en-US" b="1" dirty="0" err="1">
                <a:latin typeface="Arial"/>
                <a:cs typeface="Arial"/>
              </a:rPr>
              <a:t>gyfer</a:t>
            </a:r>
            <a:r>
              <a:rPr lang="en-GB" altLang="en-US" b="1" dirty="0">
                <a:latin typeface="Arial"/>
                <a:cs typeface="Arial"/>
              </a:rPr>
              <a:t> </a:t>
            </a:r>
            <a:r>
              <a:rPr lang="en-GB" altLang="en-US" b="1" dirty="0" err="1">
                <a:latin typeface="Arial"/>
                <a:cs typeface="Arial"/>
              </a:rPr>
              <a:t>eich</a:t>
            </a:r>
            <a:r>
              <a:rPr lang="en-GB" altLang="en-US" b="1" dirty="0">
                <a:latin typeface="Arial"/>
                <a:cs typeface="Arial"/>
              </a:rPr>
              <a:t> </a:t>
            </a:r>
            <a:r>
              <a:rPr lang="en-GB" altLang="en-US" b="1" dirty="0" err="1">
                <a:latin typeface="Arial"/>
                <a:cs typeface="Arial"/>
              </a:rPr>
              <a:t>cynllun</a:t>
            </a:r>
            <a:r>
              <a:rPr lang="en-GB" altLang="en-US" b="1" dirty="0">
                <a:latin typeface="Arial"/>
                <a:cs typeface="Arial"/>
              </a:rPr>
              <a:t> </a:t>
            </a:r>
            <a:r>
              <a:rPr lang="en-GB" altLang="en-US" b="1" dirty="0" err="1">
                <a:latin typeface="Arial"/>
                <a:cs typeface="Arial"/>
              </a:rPr>
              <a:t>dysgu</a:t>
            </a:r>
            <a:r>
              <a:rPr lang="en-GB" altLang="en-US" b="1" dirty="0">
                <a:latin typeface="Arial"/>
                <a:cs typeface="Arial"/>
              </a:rPr>
              <a:t> </a:t>
            </a:r>
            <a:r>
              <a:rPr lang="en-GB" altLang="en-US" b="1" dirty="0" err="1">
                <a:latin typeface="Arial"/>
                <a:cs typeface="Arial"/>
              </a:rPr>
              <a:t>personol</a:t>
            </a:r>
            <a:r>
              <a:rPr lang="en-GB" altLang="en-US" b="1" dirty="0">
                <a:latin typeface="Arial"/>
                <a:cs typeface="Arial"/>
              </a:rPr>
              <a:t>, </a:t>
            </a:r>
            <a:r>
              <a:rPr lang="en-GB" altLang="en-US" b="1" dirty="0" err="1">
                <a:latin typeface="Arial"/>
                <a:cs typeface="Arial"/>
              </a:rPr>
              <a:t>gallwch</a:t>
            </a:r>
            <a:r>
              <a:rPr lang="en-GB" altLang="en-US" b="1" dirty="0">
                <a:latin typeface="Arial"/>
                <a:cs typeface="Arial"/>
              </a:rPr>
              <a:t> </a:t>
            </a:r>
            <a:r>
              <a:rPr lang="en-GB" altLang="en-US" b="1" dirty="0" err="1">
                <a:latin typeface="Arial"/>
                <a:cs typeface="Arial"/>
              </a:rPr>
              <a:t>ddefnyddio</a:t>
            </a:r>
            <a:r>
              <a:rPr lang="en-GB" altLang="en-US" b="1" dirty="0">
                <a:latin typeface="Arial"/>
                <a:cs typeface="Arial"/>
              </a:rPr>
              <a:t> </a:t>
            </a:r>
            <a:r>
              <a:rPr lang="en-GB" altLang="en-US" b="1" dirty="0" err="1">
                <a:latin typeface="Arial"/>
                <a:cs typeface="Arial"/>
              </a:rPr>
              <a:t>eich</a:t>
            </a:r>
            <a:r>
              <a:rPr lang="en-GB" altLang="en-US" b="1" dirty="0">
                <a:latin typeface="Arial"/>
                <a:cs typeface="Arial"/>
              </a:rPr>
              <a:t> </a:t>
            </a:r>
            <a:r>
              <a:rPr lang="en-GB" altLang="en-US" b="1" dirty="0" err="1">
                <a:latin typeface="Arial"/>
                <a:cs typeface="Arial"/>
              </a:rPr>
              <a:t>templed</a:t>
            </a:r>
            <a:r>
              <a:rPr lang="en-GB" altLang="en-US" b="1" dirty="0">
                <a:latin typeface="Arial"/>
                <a:cs typeface="Arial"/>
              </a:rPr>
              <a:t> </a:t>
            </a:r>
            <a:r>
              <a:rPr lang="en-GB" altLang="en-US" b="1" dirty="0" err="1">
                <a:latin typeface="Arial"/>
                <a:cs typeface="Arial"/>
              </a:rPr>
              <a:t>eich</a:t>
            </a:r>
            <a:r>
              <a:rPr lang="en-GB" altLang="en-US" b="1" dirty="0">
                <a:latin typeface="Arial"/>
                <a:cs typeface="Arial"/>
              </a:rPr>
              <a:t> </a:t>
            </a:r>
            <a:r>
              <a:rPr lang="en-GB" altLang="en-US" b="1" dirty="0" err="1">
                <a:latin typeface="Arial"/>
                <a:cs typeface="Arial"/>
              </a:rPr>
              <a:t>hun</a:t>
            </a:r>
            <a:r>
              <a:rPr lang="en-GB" altLang="en-US" b="1" dirty="0">
                <a:latin typeface="Arial"/>
                <a:cs typeface="Arial"/>
              </a:rPr>
              <a:t> </a:t>
            </a:r>
            <a:r>
              <a:rPr lang="en-GB" altLang="en-US" b="1" dirty="0" err="1">
                <a:latin typeface="Arial"/>
                <a:cs typeface="Arial"/>
              </a:rPr>
              <a:t>ar</a:t>
            </a:r>
            <a:r>
              <a:rPr lang="en-GB" altLang="en-US" b="1" dirty="0">
                <a:latin typeface="Arial"/>
                <a:cs typeface="Arial"/>
              </a:rPr>
              <a:t> </a:t>
            </a:r>
            <a:r>
              <a:rPr lang="en-GB" altLang="en-US" b="1" dirty="0" err="1">
                <a:latin typeface="Arial"/>
                <a:cs typeface="Arial"/>
              </a:rPr>
              <a:t>gyfer</a:t>
            </a:r>
            <a:r>
              <a:rPr lang="en-GB" altLang="en-US" b="1" dirty="0">
                <a:latin typeface="Arial"/>
                <a:cs typeface="Arial"/>
              </a:rPr>
              <a:t> </a:t>
            </a:r>
            <a:r>
              <a:rPr lang="en-GB" altLang="en-US" b="1" dirty="0" err="1">
                <a:latin typeface="Arial"/>
                <a:cs typeface="Arial"/>
              </a:rPr>
              <a:t>hyn</a:t>
            </a:r>
            <a:r>
              <a:rPr lang="en-GB" altLang="en-US" b="1" dirty="0">
                <a:latin typeface="Arial"/>
                <a:cs typeface="Arial"/>
              </a:rPr>
              <a:t> </a:t>
            </a:r>
            <a:r>
              <a:rPr lang="en-GB" altLang="en-US" b="1" dirty="0" err="1">
                <a:latin typeface="Arial"/>
                <a:cs typeface="Arial"/>
              </a:rPr>
              <a:t>os</a:t>
            </a:r>
            <a:r>
              <a:rPr lang="en-GB" altLang="en-US" b="1" dirty="0">
                <a:latin typeface="Arial"/>
                <a:cs typeface="Arial"/>
              </a:rPr>
              <a:t> </a:t>
            </a:r>
            <a:r>
              <a:rPr lang="en-GB" altLang="en-US" b="1" dirty="0" err="1">
                <a:latin typeface="Arial"/>
                <a:cs typeface="Arial"/>
              </a:rPr>
              <a:t>oes</a:t>
            </a:r>
            <a:r>
              <a:rPr lang="en-GB" altLang="en-US" b="1" dirty="0">
                <a:latin typeface="Arial"/>
                <a:cs typeface="Arial"/>
              </a:rPr>
              <a:t> </a:t>
            </a:r>
            <a:r>
              <a:rPr lang="en-GB" altLang="en-US" b="1" dirty="0" err="1">
                <a:latin typeface="Arial"/>
                <a:cs typeface="Arial"/>
              </a:rPr>
              <a:t>gennych</a:t>
            </a:r>
            <a:r>
              <a:rPr lang="en-GB" altLang="en-US" b="1" dirty="0">
                <a:latin typeface="Arial"/>
                <a:cs typeface="Arial"/>
              </a:rPr>
              <a:t> un. </a:t>
            </a:r>
            <a:r>
              <a:rPr lang="en-GB" altLang="en-US" b="1" dirty="0" err="1">
                <a:latin typeface="Arial"/>
                <a:cs typeface="Arial"/>
              </a:rPr>
              <a:t>Ar</a:t>
            </a:r>
            <a:r>
              <a:rPr lang="en-GB" altLang="en-US" b="1" dirty="0">
                <a:latin typeface="Arial"/>
                <a:cs typeface="Arial"/>
              </a:rPr>
              <a:t> </a:t>
            </a:r>
            <a:r>
              <a:rPr lang="en-GB" altLang="en-US" b="1" dirty="0" err="1">
                <a:latin typeface="Arial"/>
                <a:cs typeface="Arial"/>
              </a:rPr>
              <a:t>gyfer</a:t>
            </a:r>
            <a:r>
              <a:rPr lang="en-GB" altLang="en-US" b="1" dirty="0">
                <a:latin typeface="Arial"/>
                <a:cs typeface="Arial"/>
              </a:rPr>
              <a:t> </a:t>
            </a:r>
            <a:r>
              <a:rPr lang="en-GB" altLang="en-US" b="1" dirty="0" err="1">
                <a:latin typeface="Arial"/>
                <a:cs typeface="Arial"/>
              </a:rPr>
              <a:t>hyn</a:t>
            </a:r>
            <a:r>
              <a:rPr lang="en-GB" altLang="en-US" b="1" dirty="0">
                <a:latin typeface="Arial"/>
                <a:cs typeface="Arial"/>
              </a:rPr>
              <a:t>, </a:t>
            </a:r>
            <a:r>
              <a:rPr lang="en-GB" altLang="en-US" b="1" dirty="0" err="1">
                <a:latin typeface="Arial"/>
                <a:cs typeface="Arial"/>
              </a:rPr>
              <a:t>rydyn</a:t>
            </a:r>
            <a:r>
              <a:rPr lang="en-GB" altLang="en-US" b="1" dirty="0">
                <a:latin typeface="Arial"/>
                <a:cs typeface="Arial"/>
              </a:rPr>
              <a:t> </a:t>
            </a:r>
            <a:r>
              <a:rPr lang="en-GB" altLang="en-US" b="1" dirty="0" err="1">
                <a:latin typeface="Arial"/>
                <a:cs typeface="Arial"/>
              </a:rPr>
              <a:t>ni'n</a:t>
            </a:r>
            <a:r>
              <a:rPr lang="en-GB" altLang="en-US" b="1" dirty="0">
                <a:latin typeface="Arial"/>
                <a:cs typeface="Arial"/>
              </a:rPr>
              <a:t> </a:t>
            </a:r>
            <a:r>
              <a:rPr lang="en-GB" altLang="en-US" b="1" dirty="0" err="1">
                <a:latin typeface="Arial"/>
                <a:cs typeface="Arial"/>
              </a:rPr>
              <a:t>edrych</a:t>
            </a:r>
            <a:r>
              <a:rPr lang="en-GB" altLang="en-US" b="1" dirty="0">
                <a:latin typeface="Arial"/>
                <a:cs typeface="Arial"/>
              </a:rPr>
              <a:t> </a:t>
            </a:r>
            <a:r>
              <a:rPr lang="en-GB" altLang="en-US" b="1" dirty="0" err="1">
                <a:latin typeface="Arial"/>
                <a:cs typeface="Arial"/>
              </a:rPr>
              <a:t>amdanoch</a:t>
            </a:r>
            <a:r>
              <a:rPr lang="en-GB" altLang="en-US" b="1" dirty="0">
                <a:latin typeface="Arial"/>
                <a:cs typeface="Arial"/>
              </a:rPr>
              <a:t> chi </a:t>
            </a:r>
            <a:r>
              <a:rPr lang="en-GB" altLang="en-US" b="1" dirty="0" err="1">
                <a:latin typeface="Arial"/>
                <a:cs typeface="Arial"/>
              </a:rPr>
              <a:t>i</a:t>
            </a:r>
            <a:r>
              <a:rPr lang="en-GB" altLang="en-US" b="1" dirty="0">
                <a:latin typeface="Arial"/>
                <a:cs typeface="Arial"/>
              </a:rPr>
              <a:t> </a:t>
            </a:r>
            <a:r>
              <a:rPr lang="en-GB" altLang="en-US" b="1" dirty="0" err="1">
                <a:latin typeface="Arial"/>
                <a:cs typeface="Arial"/>
              </a:rPr>
              <a:t>nodi'n</a:t>
            </a:r>
            <a:r>
              <a:rPr lang="en-GB" altLang="en-US" b="1" dirty="0">
                <a:latin typeface="Arial"/>
                <a:cs typeface="Arial"/>
              </a:rPr>
              <a:t> </a:t>
            </a:r>
            <a:r>
              <a:rPr lang="en-GB" altLang="en-US" b="1" dirty="0" err="1">
                <a:latin typeface="Arial"/>
                <a:cs typeface="Arial"/>
              </a:rPr>
              <a:t>glir</a:t>
            </a:r>
            <a:r>
              <a:rPr lang="en-GB" altLang="en-US" b="1" dirty="0">
                <a:latin typeface="Arial"/>
                <a:cs typeface="Arial"/>
              </a:rPr>
              <a:t> </a:t>
            </a:r>
            <a:r>
              <a:rPr lang="en-GB" altLang="en-US" b="1" dirty="0" err="1">
                <a:latin typeface="Arial"/>
                <a:cs typeface="Arial"/>
              </a:rPr>
              <a:t>ble</a:t>
            </a:r>
            <a:r>
              <a:rPr lang="en-GB" altLang="en-US" b="1" dirty="0">
                <a:latin typeface="Arial"/>
                <a:cs typeface="Arial"/>
              </a:rPr>
              <a:t> </a:t>
            </a:r>
            <a:r>
              <a:rPr lang="en-GB" altLang="en-US" b="1" dirty="0" err="1">
                <a:latin typeface="Arial"/>
                <a:cs typeface="Arial"/>
              </a:rPr>
              <a:t>rydych</a:t>
            </a:r>
            <a:r>
              <a:rPr lang="en-GB" altLang="en-US" b="1" dirty="0">
                <a:latin typeface="Arial"/>
                <a:cs typeface="Arial"/>
              </a:rPr>
              <a:t> chi </a:t>
            </a:r>
            <a:r>
              <a:rPr lang="en-GB" altLang="en-US" b="1" dirty="0" err="1">
                <a:latin typeface="Arial"/>
                <a:cs typeface="Arial"/>
              </a:rPr>
              <a:t>ar</a:t>
            </a:r>
            <a:r>
              <a:rPr lang="en-GB" altLang="en-US" b="1" dirty="0">
                <a:latin typeface="Arial"/>
                <a:cs typeface="Arial"/>
              </a:rPr>
              <a:t> </a:t>
            </a:r>
            <a:r>
              <a:rPr lang="en-GB" altLang="en-US" b="1" dirty="0" err="1">
                <a:latin typeface="Arial"/>
                <a:cs typeface="Arial"/>
              </a:rPr>
              <a:t>eich</a:t>
            </a:r>
            <a:r>
              <a:rPr lang="en-GB" altLang="en-US" b="1" dirty="0">
                <a:latin typeface="Arial"/>
                <a:cs typeface="Arial"/>
              </a:rPr>
              <a:t> </a:t>
            </a:r>
            <a:r>
              <a:rPr lang="en-GB" altLang="en-US" b="1" dirty="0" err="1">
                <a:latin typeface="Arial"/>
                <a:cs typeface="Arial"/>
              </a:rPr>
              <a:t>taith</a:t>
            </a:r>
            <a:r>
              <a:rPr lang="en-GB" altLang="en-US" b="1" dirty="0">
                <a:latin typeface="Arial"/>
                <a:cs typeface="Arial"/>
              </a:rPr>
              <a:t> </a:t>
            </a:r>
            <a:r>
              <a:rPr lang="en-GB" altLang="en-US" b="1" dirty="0" err="1">
                <a:latin typeface="Arial"/>
                <a:cs typeface="Arial"/>
              </a:rPr>
              <a:t>ddysgu</a:t>
            </a:r>
            <a:r>
              <a:rPr lang="en-GB" altLang="en-US" b="1" dirty="0">
                <a:latin typeface="Arial"/>
                <a:cs typeface="Arial"/>
              </a:rPr>
              <a:t> a </a:t>
            </a:r>
            <a:r>
              <a:rPr lang="en-GB" altLang="en-US" b="1" dirty="0" err="1">
                <a:latin typeface="Arial"/>
                <a:cs typeface="Arial"/>
              </a:rPr>
              <a:t>beth</a:t>
            </a:r>
            <a:r>
              <a:rPr lang="en-GB" altLang="en-US" b="1" dirty="0">
                <a:latin typeface="Arial"/>
                <a:cs typeface="Arial"/>
              </a:rPr>
              <a:t> </a:t>
            </a:r>
            <a:r>
              <a:rPr lang="en-GB" altLang="en-US" b="1" dirty="0" err="1">
                <a:latin typeface="Arial"/>
                <a:cs typeface="Arial"/>
              </a:rPr>
              <a:t>rydych</a:t>
            </a:r>
            <a:r>
              <a:rPr lang="en-GB" altLang="en-US" b="1" dirty="0">
                <a:latin typeface="Arial"/>
                <a:cs typeface="Arial"/>
              </a:rPr>
              <a:t> </a:t>
            </a:r>
            <a:r>
              <a:rPr lang="en-GB" altLang="en-US" b="1" dirty="0" err="1">
                <a:latin typeface="Arial"/>
                <a:cs typeface="Arial"/>
              </a:rPr>
              <a:t>chi'n</a:t>
            </a:r>
            <a:r>
              <a:rPr lang="en-GB" altLang="en-US" b="1" dirty="0">
                <a:latin typeface="Arial"/>
                <a:cs typeface="Arial"/>
              </a:rPr>
              <a:t> </a:t>
            </a:r>
            <a:r>
              <a:rPr lang="en-GB" altLang="en-US" b="1" dirty="0" err="1">
                <a:latin typeface="Arial"/>
                <a:cs typeface="Arial"/>
              </a:rPr>
              <a:t>bwriadu</a:t>
            </a:r>
            <a:r>
              <a:rPr lang="en-GB" altLang="en-US" b="1" dirty="0">
                <a:latin typeface="Arial"/>
                <a:cs typeface="Arial"/>
              </a:rPr>
              <a:t> </a:t>
            </a:r>
            <a:r>
              <a:rPr lang="en-GB" altLang="en-US" b="1" dirty="0" err="1">
                <a:latin typeface="Arial"/>
                <a:cs typeface="Arial"/>
              </a:rPr>
              <a:t>ei</a:t>
            </a:r>
            <a:r>
              <a:rPr lang="en-GB" altLang="en-US" b="1" dirty="0">
                <a:latin typeface="Arial"/>
                <a:cs typeface="Arial"/>
              </a:rPr>
              <a:t> </a:t>
            </a:r>
            <a:r>
              <a:rPr lang="en-GB" altLang="en-US" b="1" dirty="0" err="1">
                <a:latin typeface="Arial"/>
                <a:cs typeface="Arial"/>
              </a:rPr>
              <a:t>wneud</a:t>
            </a:r>
            <a:r>
              <a:rPr lang="en-GB" altLang="en-US" b="1" dirty="0">
                <a:latin typeface="Arial"/>
                <a:cs typeface="Arial"/>
              </a:rPr>
              <a:t> o </a:t>
            </a:r>
            <a:r>
              <a:rPr lang="en-GB" altLang="en-US" b="1" dirty="0" err="1">
                <a:latin typeface="Arial"/>
                <a:cs typeface="Arial"/>
              </a:rPr>
              <a:t>fewn</a:t>
            </a:r>
            <a:r>
              <a:rPr lang="en-GB" altLang="en-US" b="1" dirty="0">
                <a:latin typeface="Arial"/>
                <a:cs typeface="Arial"/>
              </a:rPr>
              <a:t> </a:t>
            </a:r>
            <a:r>
              <a:rPr lang="en-GB" altLang="en-US" b="1" dirty="0" err="1">
                <a:latin typeface="Arial"/>
                <a:cs typeface="Arial"/>
              </a:rPr>
              <a:t>yr</a:t>
            </a:r>
            <a:r>
              <a:rPr lang="en-GB" altLang="en-US" b="1" dirty="0">
                <a:latin typeface="Arial"/>
                <a:cs typeface="Arial"/>
              </a:rPr>
              <a:t> </a:t>
            </a:r>
            <a:r>
              <a:rPr lang="en-GB" altLang="en-US" b="1" dirty="0" err="1">
                <a:latin typeface="Arial"/>
                <a:cs typeface="Arial"/>
              </a:rPr>
              <a:t>ychydig</a:t>
            </a:r>
            <a:r>
              <a:rPr lang="en-GB" altLang="en-US" b="1" dirty="0">
                <a:latin typeface="Arial"/>
                <a:cs typeface="Arial"/>
              </a:rPr>
              <a:t> </a:t>
            </a:r>
            <a:r>
              <a:rPr lang="en-GB" altLang="en-US" b="1" dirty="0" err="1">
                <a:latin typeface="Arial"/>
                <a:cs typeface="Arial"/>
              </a:rPr>
              <a:t>flynyddoedd</a:t>
            </a:r>
            <a:r>
              <a:rPr lang="en-GB" altLang="en-US" b="1" dirty="0">
                <a:latin typeface="Arial"/>
                <a:cs typeface="Arial"/>
              </a:rPr>
              <a:t> </a:t>
            </a:r>
            <a:r>
              <a:rPr lang="en-GB" altLang="en-US" b="1" dirty="0" err="1">
                <a:latin typeface="Arial"/>
                <a:cs typeface="Arial"/>
              </a:rPr>
              <a:t>nesaf</a:t>
            </a:r>
            <a:r>
              <a:rPr lang="en-GB" altLang="en-US" b="1" dirty="0">
                <a:latin typeface="Arial"/>
                <a:cs typeface="Arial"/>
              </a:rPr>
              <a:t>. </a:t>
            </a:r>
            <a:r>
              <a:rPr lang="en-GB" altLang="en-US" b="1" dirty="0" err="1">
                <a:latin typeface="Arial"/>
                <a:cs typeface="Arial"/>
              </a:rPr>
              <a:t>Cofiwch</a:t>
            </a:r>
            <a:r>
              <a:rPr lang="en-GB" altLang="en-US" b="1" dirty="0">
                <a:latin typeface="Arial"/>
                <a:cs typeface="Arial"/>
              </a:rPr>
              <a:t> </a:t>
            </a:r>
            <a:r>
              <a:rPr lang="en-GB" altLang="en-US" b="1" dirty="0" err="1">
                <a:latin typeface="Arial"/>
                <a:cs typeface="Arial"/>
              </a:rPr>
              <a:t>fod</a:t>
            </a:r>
            <a:r>
              <a:rPr lang="en-GB" altLang="en-US" b="1" dirty="0">
                <a:latin typeface="Arial"/>
                <a:cs typeface="Arial"/>
              </a:rPr>
              <a:t> </a:t>
            </a:r>
            <a:r>
              <a:rPr lang="en-GB" altLang="en-US" b="1" dirty="0" err="1">
                <a:latin typeface="Arial"/>
                <a:cs typeface="Arial"/>
              </a:rPr>
              <a:t>yn</a:t>
            </a:r>
            <a:r>
              <a:rPr lang="en-GB" altLang="en-US" b="1" dirty="0">
                <a:latin typeface="Arial"/>
                <a:cs typeface="Arial"/>
              </a:rPr>
              <a:t> </a:t>
            </a:r>
            <a:r>
              <a:rPr lang="en-GB" altLang="en-US" b="1" dirty="0" err="1">
                <a:latin typeface="Arial"/>
                <a:cs typeface="Arial"/>
              </a:rPr>
              <a:t>benodol</a:t>
            </a:r>
            <a:r>
              <a:rPr lang="en-GB" altLang="en-US" b="1" dirty="0">
                <a:latin typeface="Arial"/>
                <a:cs typeface="Arial"/>
              </a:rPr>
              <a:t>. Er </a:t>
            </a:r>
            <a:r>
              <a:rPr lang="en-GB" altLang="en-US" b="1" dirty="0" err="1">
                <a:latin typeface="Arial"/>
                <a:cs typeface="Arial"/>
              </a:rPr>
              <a:t>enghraifft</a:t>
            </a:r>
            <a:r>
              <a:rPr lang="en-GB" altLang="en-US" b="1" dirty="0">
                <a:latin typeface="Arial"/>
                <a:cs typeface="Arial"/>
              </a:rPr>
              <a:t>, </a:t>
            </a:r>
            <a:r>
              <a:rPr lang="en-GB" altLang="en-US" b="1" dirty="0" err="1">
                <a:latin typeface="Arial"/>
                <a:cs typeface="Arial"/>
              </a:rPr>
              <a:t>os</a:t>
            </a:r>
            <a:r>
              <a:rPr lang="en-GB" altLang="en-US" b="1" dirty="0">
                <a:latin typeface="Arial"/>
                <a:cs typeface="Arial"/>
              </a:rPr>
              <a:t> </a:t>
            </a:r>
            <a:r>
              <a:rPr lang="en-GB" altLang="en-US" b="1" dirty="0" err="1">
                <a:latin typeface="Arial"/>
                <a:cs typeface="Arial"/>
              </a:rPr>
              <a:t>ydych</a:t>
            </a:r>
            <a:r>
              <a:rPr lang="en-GB" altLang="en-US" b="1" dirty="0">
                <a:latin typeface="Arial"/>
                <a:cs typeface="Arial"/>
              </a:rPr>
              <a:t> am </a:t>
            </a:r>
            <a:r>
              <a:rPr lang="en-GB" altLang="en-US" b="1" dirty="0" err="1">
                <a:latin typeface="Arial"/>
                <a:cs typeface="Arial"/>
              </a:rPr>
              <a:t>wella</a:t>
            </a:r>
            <a:r>
              <a:rPr lang="en-GB" altLang="en-US" b="1" dirty="0">
                <a:latin typeface="Arial"/>
                <a:cs typeface="Arial"/>
              </a:rPr>
              <a:t> </a:t>
            </a:r>
            <a:r>
              <a:rPr lang="en-GB" altLang="en-US" b="1" dirty="0" err="1">
                <a:latin typeface="Arial"/>
                <a:cs typeface="Arial"/>
              </a:rPr>
              <a:t>eich</a:t>
            </a:r>
            <a:r>
              <a:rPr lang="en-GB" altLang="en-US" b="1" dirty="0">
                <a:latin typeface="Arial"/>
                <a:cs typeface="Arial"/>
              </a:rPr>
              <a:t> </a:t>
            </a:r>
            <a:r>
              <a:rPr lang="en-GB" altLang="en-US" b="1" dirty="0" err="1">
                <a:latin typeface="Arial"/>
                <a:cs typeface="Arial"/>
              </a:rPr>
              <a:t>sgiliau</a:t>
            </a:r>
            <a:r>
              <a:rPr lang="en-GB" altLang="en-US" b="1" dirty="0">
                <a:latin typeface="Arial"/>
                <a:cs typeface="Arial"/>
              </a:rPr>
              <a:t> </a:t>
            </a:r>
            <a:r>
              <a:rPr lang="en-GB" altLang="en-US" b="1" dirty="0" err="1">
                <a:latin typeface="Arial"/>
                <a:cs typeface="Arial"/>
              </a:rPr>
              <a:t>ysgrifennu</a:t>
            </a:r>
            <a:r>
              <a:rPr lang="en-GB" altLang="en-US" b="1" dirty="0">
                <a:latin typeface="Arial"/>
                <a:cs typeface="Arial"/>
              </a:rPr>
              <a:t> </a:t>
            </a:r>
            <a:r>
              <a:rPr lang="en-GB" altLang="en-US" b="1" dirty="0" err="1">
                <a:latin typeface="Arial"/>
                <a:cs typeface="Arial"/>
              </a:rPr>
              <a:t>beirniadol</a:t>
            </a:r>
            <a:r>
              <a:rPr lang="en-GB" altLang="en-US" b="1" dirty="0">
                <a:latin typeface="Arial"/>
                <a:cs typeface="Arial"/>
              </a:rPr>
              <a:t> – </a:t>
            </a:r>
            <a:r>
              <a:rPr lang="en-GB" altLang="en-US" b="1" dirty="0" err="1">
                <a:latin typeface="Arial"/>
                <a:cs typeface="Arial"/>
              </a:rPr>
              <a:t>sut</a:t>
            </a:r>
            <a:r>
              <a:rPr lang="en-GB" altLang="en-US" b="1" dirty="0">
                <a:latin typeface="Arial"/>
                <a:cs typeface="Arial"/>
              </a:rPr>
              <a:t> </a:t>
            </a:r>
            <a:r>
              <a:rPr lang="en-GB" altLang="en-US" b="1" dirty="0" err="1">
                <a:latin typeface="Arial"/>
                <a:cs typeface="Arial"/>
              </a:rPr>
              <a:t>byddwch</a:t>
            </a:r>
            <a:r>
              <a:rPr lang="en-GB" altLang="en-US" b="1" dirty="0">
                <a:latin typeface="Arial"/>
                <a:cs typeface="Arial"/>
              </a:rPr>
              <a:t> </a:t>
            </a:r>
            <a:r>
              <a:rPr lang="en-GB" altLang="en-US" b="1" dirty="0" err="1">
                <a:latin typeface="Arial"/>
                <a:cs typeface="Arial"/>
              </a:rPr>
              <a:t>chi'n</a:t>
            </a:r>
            <a:r>
              <a:rPr lang="en-GB" altLang="en-US" b="1" dirty="0">
                <a:latin typeface="Arial"/>
                <a:cs typeface="Arial"/>
              </a:rPr>
              <a:t> </a:t>
            </a:r>
            <a:r>
              <a:rPr lang="en-GB" altLang="en-US" b="1" dirty="0" err="1">
                <a:latin typeface="Arial"/>
                <a:cs typeface="Arial"/>
              </a:rPr>
              <a:t>gwneud</a:t>
            </a:r>
            <a:r>
              <a:rPr lang="en-GB" altLang="en-US" b="1" dirty="0">
                <a:latin typeface="Arial"/>
                <a:cs typeface="Arial"/>
              </a:rPr>
              <a:t> </a:t>
            </a:r>
            <a:r>
              <a:rPr lang="en-GB" altLang="en-US" b="1" dirty="0" err="1">
                <a:latin typeface="Arial"/>
                <a:cs typeface="Arial"/>
              </a:rPr>
              <a:t>hyn</a:t>
            </a:r>
            <a:r>
              <a:rPr lang="en-GB" altLang="en-US" b="1" dirty="0">
                <a:latin typeface="Arial"/>
                <a:cs typeface="Arial"/>
              </a:rPr>
              <a:t>? Â </a:t>
            </a:r>
            <a:r>
              <a:rPr lang="en-GB" altLang="en-US" b="1" dirty="0" err="1">
                <a:latin typeface="Arial"/>
                <a:cs typeface="Arial"/>
              </a:rPr>
              <a:t>phwy</a:t>
            </a:r>
            <a:r>
              <a:rPr lang="en-GB" altLang="en-US" b="1" dirty="0">
                <a:latin typeface="Arial"/>
                <a:cs typeface="Arial"/>
              </a:rPr>
              <a:t> y </a:t>
            </a:r>
            <a:r>
              <a:rPr lang="en-GB" altLang="en-US" b="1" dirty="0" err="1">
                <a:latin typeface="Arial"/>
                <a:cs typeface="Arial"/>
              </a:rPr>
              <a:t>byddwch</a:t>
            </a:r>
            <a:r>
              <a:rPr lang="en-GB" altLang="en-US" b="1" dirty="0">
                <a:latin typeface="Arial"/>
                <a:cs typeface="Arial"/>
              </a:rPr>
              <a:t> </a:t>
            </a:r>
            <a:r>
              <a:rPr lang="en-GB" altLang="en-US" b="1" dirty="0" err="1">
                <a:latin typeface="Arial"/>
                <a:cs typeface="Arial"/>
              </a:rPr>
              <a:t>yn</a:t>
            </a:r>
            <a:r>
              <a:rPr lang="en-GB" altLang="en-US" b="1" dirty="0">
                <a:latin typeface="Arial"/>
                <a:cs typeface="Arial"/>
              </a:rPr>
              <a:t> </a:t>
            </a:r>
            <a:r>
              <a:rPr lang="en-GB" altLang="en-US" b="1" dirty="0" err="1">
                <a:latin typeface="Arial"/>
                <a:cs typeface="Arial"/>
              </a:rPr>
              <a:t>cysylltu</a:t>
            </a:r>
            <a:r>
              <a:rPr lang="en-GB" altLang="en-US" b="1" dirty="0">
                <a:latin typeface="Arial"/>
                <a:cs typeface="Arial"/>
              </a:rPr>
              <a:t> am </a:t>
            </a:r>
            <a:r>
              <a:rPr lang="en-GB" altLang="en-US" b="1" dirty="0" err="1">
                <a:latin typeface="Arial"/>
                <a:cs typeface="Arial"/>
              </a:rPr>
              <a:t>gymorth</a:t>
            </a:r>
            <a:r>
              <a:rPr lang="en-GB" altLang="en-US" b="1" dirty="0">
                <a:latin typeface="Arial"/>
                <a:cs typeface="Arial"/>
              </a:rPr>
              <a:t> – </a:t>
            </a:r>
            <a:r>
              <a:rPr lang="en-GB" altLang="en-US" b="1" dirty="0" err="1">
                <a:latin typeface="Arial"/>
                <a:cs typeface="Arial"/>
              </a:rPr>
              <a:t>beth</a:t>
            </a:r>
            <a:r>
              <a:rPr lang="en-GB" altLang="en-US" b="1" dirty="0">
                <a:latin typeface="Arial"/>
                <a:cs typeface="Arial"/>
              </a:rPr>
              <a:t> </a:t>
            </a:r>
            <a:r>
              <a:rPr lang="en-GB" altLang="en-US" b="1" dirty="0" err="1">
                <a:latin typeface="Arial"/>
                <a:cs typeface="Arial"/>
              </a:rPr>
              <a:t>yw</a:t>
            </a:r>
            <a:r>
              <a:rPr lang="en-GB" altLang="en-US" b="1" dirty="0">
                <a:latin typeface="Arial"/>
                <a:cs typeface="Arial"/>
              </a:rPr>
              <a:t> </a:t>
            </a:r>
            <a:r>
              <a:rPr lang="en-GB" altLang="en-US" b="1" dirty="0" err="1">
                <a:latin typeface="Arial"/>
                <a:cs typeface="Arial"/>
              </a:rPr>
              <a:t>eu</a:t>
            </a:r>
            <a:r>
              <a:rPr lang="en-GB" altLang="en-US" b="1" dirty="0">
                <a:latin typeface="Arial"/>
                <a:cs typeface="Arial"/>
              </a:rPr>
              <a:t> </a:t>
            </a:r>
            <a:r>
              <a:rPr lang="en-GB" altLang="en-US" b="1" dirty="0" err="1">
                <a:latin typeface="Arial"/>
                <a:cs typeface="Arial"/>
              </a:rPr>
              <a:t>manylion</a:t>
            </a:r>
            <a:r>
              <a:rPr lang="en-GB" altLang="en-US" b="1" dirty="0">
                <a:latin typeface="Arial"/>
                <a:cs typeface="Arial"/>
              </a:rPr>
              <a:t>? </a:t>
            </a:r>
            <a:r>
              <a:rPr lang="en-GB" altLang="en-US" b="1" dirty="0" err="1">
                <a:latin typeface="Arial"/>
                <a:cs typeface="Arial"/>
              </a:rPr>
              <a:t>Rhowch</a:t>
            </a:r>
            <a:r>
              <a:rPr lang="en-GB" altLang="en-US" b="1" dirty="0">
                <a:latin typeface="Arial"/>
                <a:cs typeface="Arial"/>
              </a:rPr>
              <a:t> </a:t>
            </a:r>
            <a:r>
              <a:rPr lang="en-GB" altLang="en-US" b="1" dirty="0" err="1">
                <a:latin typeface="Arial"/>
                <a:cs typeface="Arial"/>
              </a:rPr>
              <a:t>linellau</a:t>
            </a:r>
            <a:r>
              <a:rPr lang="en-GB" altLang="en-US" b="1" dirty="0">
                <a:latin typeface="Arial"/>
                <a:cs typeface="Arial"/>
              </a:rPr>
              <a:t> </a:t>
            </a:r>
            <a:r>
              <a:rPr lang="en-GB" altLang="en-US" b="1" dirty="0" err="1">
                <a:latin typeface="Arial"/>
                <a:cs typeface="Arial"/>
              </a:rPr>
              <a:t>amser</a:t>
            </a:r>
            <a:r>
              <a:rPr lang="en-GB" altLang="en-US" b="1" dirty="0">
                <a:latin typeface="Arial"/>
                <a:cs typeface="Arial"/>
              </a:rPr>
              <a:t> a </a:t>
            </a:r>
            <a:r>
              <a:rPr lang="en-GB" altLang="en-US" b="1" dirty="0" err="1">
                <a:latin typeface="Arial"/>
                <a:cs typeface="Arial"/>
              </a:rPr>
              <a:t>therfynau</a:t>
            </a:r>
            <a:r>
              <a:rPr lang="en-GB" altLang="en-US" b="1" dirty="0">
                <a:latin typeface="Arial"/>
                <a:cs typeface="Arial"/>
              </a:rPr>
              <a:t> </a:t>
            </a:r>
            <a:r>
              <a:rPr lang="en-GB" altLang="en-US" b="1" dirty="0" err="1">
                <a:latin typeface="Arial"/>
                <a:cs typeface="Arial"/>
              </a:rPr>
              <a:t>amser</a:t>
            </a:r>
            <a:r>
              <a:rPr lang="en-GB" altLang="en-US" b="1" dirty="0">
                <a:latin typeface="Arial"/>
                <a:cs typeface="Arial"/>
              </a:rPr>
              <a:t> </a:t>
            </a:r>
            <a:r>
              <a:rPr lang="en-GB" altLang="en-US" b="1" dirty="0" err="1">
                <a:latin typeface="Arial"/>
                <a:cs typeface="Arial"/>
              </a:rPr>
              <a:t>penodol</a:t>
            </a:r>
            <a:r>
              <a:rPr lang="en-GB" altLang="en-US" b="1" dirty="0">
                <a:latin typeface="Arial"/>
                <a:cs typeface="Arial"/>
              </a:rPr>
              <a:t> </a:t>
            </a:r>
            <a:r>
              <a:rPr lang="en-GB" altLang="en-US" b="1" dirty="0" err="1">
                <a:latin typeface="Arial"/>
                <a:cs typeface="Arial"/>
              </a:rPr>
              <a:t>ar</a:t>
            </a:r>
            <a:r>
              <a:rPr lang="en-GB" altLang="en-US" b="1" dirty="0">
                <a:latin typeface="Arial"/>
                <a:cs typeface="Arial"/>
              </a:rPr>
              <a:t> </a:t>
            </a:r>
            <a:r>
              <a:rPr lang="en-GB" altLang="en-US" b="1" dirty="0" err="1">
                <a:latin typeface="Arial"/>
                <a:cs typeface="Arial"/>
              </a:rPr>
              <a:t>gyfer</a:t>
            </a:r>
            <a:r>
              <a:rPr lang="en-GB" altLang="en-US" b="1" dirty="0">
                <a:latin typeface="Arial"/>
                <a:cs typeface="Arial"/>
              </a:rPr>
              <a:t> </a:t>
            </a:r>
            <a:r>
              <a:rPr lang="en-GB" altLang="en-US" b="1" dirty="0" err="1">
                <a:latin typeface="Arial"/>
                <a:cs typeface="Arial"/>
              </a:rPr>
              <a:t>pob</a:t>
            </a:r>
            <a:r>
              <a:rPr lang="en-GB" altLang="en-US" b="1" dirty="0">
                <a:latin typeface="Arial"/>
                <a:cs typeface="Arial"/>
              </a:rPr>
              <a:t> </a:t>
            </a:r>
            <a:r>
              <a:rPr lang="en-GB" altLang="en-US" b="1" dirty="0" err="1">
                <a:latin typeface="Arial"/>
                <a:cs typeface="Arial"/>
              </a:rPr>
              <a:t>agwedd</a:t>
            </a:r>
            <a:r>
              <a:rPr lang="en-GB" altLang="en-US" b="1" dirty="0">
                <a:latin typeface="Arial"/>
                <a:cs typeface="Arial"/>
              </a:rPr>
              <a:t> a </a:t>
            </a:r>
            <a:r>
              <a:rPr lang="en-GB" altLang="en-US" b="1" dirty="0" err="1">
                <a:latin typeface="Arial"/>
                <a:cs typeface="Arial"/>
              </a:rPr>
              <a:t>chynnwys</a:t>
            </a:r>
            <a:r>
              <a:rPr lang="en-GB" altLang="en-US" b="1" dirty="0">
                <a:latin typeface="Arial"/>
                <a:cs typeface="Arial"/>
              </a:rPr>
              <a:t> </a:t>
            </a:r>
            <a:r>
              <a:rPr lang="en-GB" altLang="en-US" b="1" dirty="0" err="1">
                <a:latin typeface="Arial"/>
                <a:cs typeface="Arial"/>
              </a:rPr>
              <a:t>manylion</a:t>
            </a:r>
            <a:r>
              <a:rPr lang="en-GB" altLang="en-US" b="1" dirty="0">
                <a:latin typeface="Arial"/>
                <a:cs typeface="Arial"/>
              </a:rPr>
              <a:t> </a:t>
            </a:r>
            <a:r>
              <a:rPr lang="en-GB" altLang="en-US" b="1" dirty="0" err="1">
                <a:latin typeface="Arial"/>
                <a:cs typeface="Arial"/>
              </a:rPr>
              <a:t>sut</a:t>
            </a:r>
            <a:r>
              <a:rPr lang="en-GB" altLang="en-US" b="1" dirty="0">
                <a:latin typeface="Arial"/>
                <a:cs typeface="Arial"/>
              </a:rPr>
              <a:t> y </a:t>
            </a:r>
            <a:r>
              <a:rPr lang="en-GB" altLang="en-US" b="1" dirty="0" err="1">
                <a:latin typeface="Arial"/>
                <a:cs typeface="Arial"/>
              </a:rPr>
              <a:t>byddwch</a:t>
            </a:r>
            <a:r>
              <a:rPr lang="en-GB" altLang="en-US" b="1" dirty="0">
                <a:latin typeface="Arial"/>
                <a:cs typeface="Arial"/>
              </a:rPr>
              <a:t> </a:t>
            </a:r>
            <a:r>
              <a:rPr lang="en-GB" altLang="en-US" b="1" dirty="0" err="1">
                <a:latin typeface="Arial"/>
                <a:cs typeface="Arial"/>
              </a:rPr>
              <a:t>yn</a:t>
            </a:r>
            <a:r>
              <a:rPr lang="en-GB" altLang="en-US" b="1" dirty="0">
                <a:latin typeface="Arial"/>
                <a:cs typeface="Arial"/>
              </a:rPr>
              <a:t> </a:t>
            </a:r>
            <a:r>
              <a:rPr lang="en-GB" altLang="en-US" b="1" dirty="0" err="1">
                <a:latin typeface="Arial"/>
                <a:cs typeface="Arial"/>
              </a:rPr>
              <a:t>mesur</a:t>
            </a:r>
            <a:r>
              <a:rPr lang="en-GB" altLang="en-US" b="1" dirty="0">
                <a:latin typeface="Arial"/>
                <a:cs typeface="Arial"/>
              </a:rPr>
              <a:t> </a:t>
            </a:r>
            <a:r>
              <a:rPr lang="en-GB" altLang="en-US" b="1" dirty="0" err="1">
                <a:latin typeface="Arial"/>
                <a:cs typeface="Arial"/>
              </a:rPr>
              <a:t>eich</a:t>
            </a:r>
            <a:r>
              <a:rPr lang="en-GB" altLang="en-US" b="1" dirty="0">
                <a:latin typeface="Arial"/>
                <a:cs typeface="Arial"/>
              </a:rPr>
              <a:t> </a:t>
            </a:r>
            <a:r>
              <a:rPr lang="en-GB" altLang="en-US" b="1" dirty="0" err="1">
                <a:latin typeface="Arial"/>
                <a:cs typeface="Arial"/>
              </a:rPr>
              <a:t>cynnydd</a:t>
            </a:r>
            <a:r>
              <a:rPr lang="en-GB" altLang="en-US" b="1" dirty="0">
                <a:latin typeface="Arial"/>
                <a:cs typeface="Arial"/>
              </a:rPr>
              <a:t>.</a:t>
            </a:r>
          </a:p>
          <a:p>
            <a:pPr>
              <a:lnSpc>
                <a:spcPct val="90000"/>
              </a:lnSpc>
            </a:pPr>
            <a:r>
              <a:rPr lang="en-GB" altLang="en-US" b="1" dirty="0">
                <a:latin typeface="Arial"/>
                <a:cs typeface="Arial"/>
              </a:rPr>
              <a:t>Mae 10 marc am </a:t>
            </a:r>
            <a:r>
              <a:rPr lang="en-GB" altLang="en-US" b="1" dirty="0" err="1">
                <a:latin typeface="Arial"/>
                <a:cs typeface="Arial"/>
              </a:rPr>
              <a:t>yr</a:t>
            </a:r>
            <a:r>
              <a:rPr lang="en-GB" altLang="en-US" b="1" dirty="0">
                <a:latin typeface="Arial"/>
                <a:cs typeface="Arial"/>
              </a:rPr>
              <a:t> </a:t>
            </a:r>
            <a:r>
              <a:rPr lang="en-GB" altLang="en-US" b="1" dirty="0" err="1">
                <a:latin typeface="Arial"/>
                <a:cs typeface="Arial"/>
              </a:rPr>
              <a:t>adran</a:t>
            </a:r>
            <a:r>
              <a:rPr lang="en-GB" altLang="en-US" b="1" dirty="0">
                <a:latin typeface="Arial"/>
                <a:cs typeface="Arial"/>
              </a:rPr>
              <a:t> hon.</a:t>
            </a:r>
          </a:p>
          <a:p>
            <a:pPr>
              <a:lnSpc>
                <a:spcPct val="90000"/>
              </a:lnSpc>
            </a:pPr>
            <a:endParaRPr lang="en-GB" altLang="en-US" b="1" dirty="0">
              <a:latin typeface="Arial"/>
              <a:cs typeface="Arial"/>
            </a:endParaRPr>
          </a:p>
          <a:p>
            <a:pPr>
              <a:lnSpc>
                <a:spcPct val="90000"/>
              </a:lnSpc>
            </a:pPr>
            <a:r>
              <a:rPr lang="en-GB" altLang="en-US" b="1" dirty="0">
                <a:latin typeface="Arial"/>
                <a:cs typeface="Arial"/>
              </a:rPr>
              <a:t>Criteria 2 includes marks for your personal learning plan, you can use your own template for this if you have one. For this we are looking for you to clearly identify where you are in your learning journey and what you plan to do within the next few years. Remember to be specific. If, for example, you want to improve your critical writing skills – how will you do this? Who will you contact for support – what are their details? Give specific timelines and deadlines for each aspect and include details of how you will measure your progress. </a:t>
            </a:r>
          </a:p>
          <a:p>
            <a:pPr>
              <a:lnSpc>
                <a:spcPct val="90000"/>
              </a:lnSpc>
            </a:pPr>
            <a:r>
              <a:rPr lang="en-GB" altLang="en-US" b="1" dirty="0">
                <a:latin typeface="Arial"/>
                <a:cs typeface="Arial"/>
              </a:rPr>
              <a:t>There are 10 marks for this section.</a:t>
            </a:r>
          </a:p>
        </p:txBody>
      </p:sp>
      <p:sp>
        <p:nvSpPr>
          <p:cNvPr id="24580" name="Slide Number Placeholder 3">
            <a:extLst>
              <a:ext uri="{FF2B5EF4-FFF2-40B4-BE49-F238E27FC236}">
                <a16:creationId xmlns:a16="http://schemas.microsoft.com/office/drawing/2014/main" id="{121CE690-3CFA-1D6F-C288-720D5BFF77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327606F-3629-40D5-BABA-8DC0F4743031}" type="slidenum">
              <a:rPr lang="cy-GB" altLang="en-US" sz="120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3487B479-B373-A781-0E24-D9549EE1DEDF}"/>
              </a:ext>
            </a:extLst>
          </p:cNvPr>
          <p:cNvSpPr>
            <a:spLocks noGrp="1" noRot="1" noChangeAspect="1" noChangeArrowheads="1" noTextEdit="1"/>
          </p:cNvSpPr>
          <p:nvPr>
            <p:ph type="sldImg"/>
          </p:nvPr>
        </p:nvSpPr>
        <p:spPr>
          <a:xfrm>
            <a:off x="941388" y="750888"/>
            <a:ext cx="5006975" cy="3756025"/>
          </a:xfrm>
          <a:ln/>
        </p:spPr>
      </p:sp>
      <p:sp>
        <p:nvSpPr>
          <p:cNvPr id="26627" name="Notes Placeholder 2">
            <a:extLst>
              <a:ext uri="{FF2B5EF4-FFF2-40B4-BE49-F238E27FC236}">
                <a16:creationId xmlns:a16="http://schemas.microsoft.com/office/drawing/2014/main" id="{36C0046C-C83E-EF20-0127-5051B5B539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r>
              <a:rPr lang="en-GB" altLang="en-US" dirty="0">
                <a:latin typeface="Arial"/>
                <a:cs typeface="Arial"/>
              </a:rPr>
              <a:t>Mae </a:t>
            </a:r>
            <a:r>
              <a:rPr lang="en-GB" altLang="en-US" dirty="0" err="1">
                <a:latin typeface="Arial"/>
                <a:cs typeface="Arial"/>
              </a:rPr>
              <a:t>Rhannau</a:t>
            </a:r>
            <a:r>
              <a:rPr lang="en-GB" altLang="en-US" dirty="0">
                <a:latin typeface="Arial"/>
                <a:cs typeface="Arial"/>
              </a:rPr>
              <a:t> 2 a 3 </a:t>
            </a:r>
            <a:r>
              <a:rPr lang="en-GB" altLang="en-US" dirty="0" err="1">
                <a:latin typeface="Arial"/>
                <a:cs typeface="Arial"/>
              </a:rPr>
              <a:t>o'ch</a:t>
            </a:r>
            <a:r>
              <a:rPr lang="en-GB" altLang="en-US" dirty="0">
                <a:latin typeface="Arial"/>
                <a:cs typeface="Arial"/>
              </a:rPr>
              <a:t> </a:t>
            </a:r>
            <a:r>
              <a:rPr lang="en-GB" altLang="en-US" dirty="0" err="1">
                <a:latin typeface="Arial"/>
                <a:cs typeface="Arial"/>
              </a:rPr>
              <a:t>portffolio</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ymwneud</a:t>
            </a:r>
            <a:r>
              <a:rPr lang="en-GB" altLang="en-US" dirty="0">
                <a:latin typeface="Arial"/>
                <a:cs typeface="Arial"/>
              </a:rPr>
              <a:t> </a:t>
            </a:r>
            <a:r>
              <a:rPr lang="en-GB" altLang="en-US" dirty="0" err="1">
                <a:latin typeface="Arial"/>
                <a:cs typeface="Arial"/>
              </a:rPr>
              <a:t>â'ch</a:t>
            </a:r>
            <a:r>
              <a:rPr lang="en-GB" altLang="en-US" dirty="0">
                <a:latin typeface="Arial"/>
                <a:cs typeface="Arial"/>
              </a:rPr>
              <a:t> map </a:t>
            </a:r>
            <a:r>
              <a:rPr lang="en-GB" altLang="en-US" dirty="0" err="1">
                <a:latin typeface="Arial"/>
                <a:cs typeface="Arial"/>
              </a:rPr>
              <a:t>cysyniad</a:t>
            </a:r>
            <a:r>
              <a:rPr lang="en-GB" altLang="en-US" dirty="0">
                <a:latin typeface="Arial"/>
                <a:cs typeface="Arial"/>
              </a:rPr>
              <a:t>. Mae 10 marc am </a:t>
            </a:r>
            <a:r>
              <a:rPr lang="en-GB" altLang="en-US" dirty="0" err="1">
                <a:latin typeface="Arial"/>
                <a:cs typeface="Arial"/>
              </a:rPr>
              <a:t>eich</a:t>
            </a:r>
            <a:r>
              <a:rPr lang="en-GB" altLang="en-US" dirty="0">
                <a:latin typeface="Arial"/>
                <a:cs typeface="Arial"/>
              </a:rPr>
              <a:t> map </a:t>
            </a:r>
            <a:r>
              <a:rPr lang="en-GB" altLang="en-US" dirty="0" err="1">
                <a:latin typeface="Arial"/>
                <a:cs typeface="Arial"/>
              </a:rPr>
              <a:t>cysyniad</a:t>
            </a:r>
            <a:r>
              <a:rPr lang="en-GB" altLang="en-US" dirty="0">
                <a:latin typeface="Arial"/>
                <a:cs typeface="Arial"/>
              </a:rPr>
              <a:t> ac 20 marc am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dadansoddiad</a:t>
            </a:r>
            <a:r>
              <a:rPr lang="en-GB" altLang="en-US" dirty="0">
                <a:latin typeface="Arial"/>
                <a:cs typeface="Arial"/>
              </a:rPr>
              <a:t> </a:t>
            </a:r>
            <a:r>
              <a:rPr lang="en-GB" altLang="en-US" dirty="0" err="1">
                <a:latin typeface="Arial"/>
                <a:cs typeface="Arial"/>
              </a:rPr>
              <a:t>o'r</a:t>
            </a:r>
            <a:r>
              <a:rPr lang="en-GB" altLang="en-US" dirty="0">
                <a:latin typeface="Arial"/>
                <a:cs typeface="Arial"/>
              </a:rPr>
              <a:t> map </a:t>
            </a:r>
            <a:r>
              <a:rPr lang="en-GB" altLang="en-US" dirty="0" err="1">
                <a:latin typeface="Arial"/>
                <a:cs typeface="Arial"/>
              </a:rPr>
              <a:t>cysyniad</a:t>
            </a:r>
            <a:r>
              <a:rPr lang="en-GB" altLang="en-US" dirty="0">
                <a:latin typeface="Arial"/>
                <a:cs typeface="Arial"/>
              </a:rPr>
              <a:t>.</a:t>
            </a:r>
          </a:p>
          <a:p>
            <a:endParaRPr lang="en-GB" altLang="en-US" dirty="0">
              <a:latin typeface="Arial"/>
              <a:cs typeface="Arial"/>
            </a:endParaRPr>
          </a:p>
          <a:p>
            <a:r>
              <a:rPr lang="en-GB" altLang="en-US" dirty="0">
                <a:latin typeface="Arial"/>
                <a:cs typeface="Arial"/>
              </a:rPr>
              <a:t>Parts 2 and 3 of your portfolio relate to your concept map. There are 10 marks for your concept map and 20 marks for your analysis of the concept map. </a:t>
            </a:r>
          </a:p>
        </p:txBody>
      </p:sp>
      <p:sp>
        <p:nvSpPr>
          <p:cNvPr id="26628" name="Slide Number Placeholder 3">
            <a:extLst>
              <a:ext uri="{FF2B5EF4-FFF2-40B4-BE49-F238E27FC236}">
                <a16:creationId xmlns:a16="http://schemas.microsoft.com/office/drawing/2014/main" id="{FE0D50BE-A20A-9F30-0EE8-44DBCFCF22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C33D29-AD82-4296-BC18-8F4F9B0FE1ED}"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a:rPr>
              <a:t>Dewiswch</a:t>
            </a:r>
            <a:r>
              <a:rPr lang="en-US" dirty="0">
                <a:cs typeface="Calibri"/>
              </a:rPr>
              <a:t> </a:t>
            </a:r>
            <a:r>
              <a:rPr lang="en-US" dirty="0" err="1">
                <a:cs typeface="Calibri"/>
              </a:rPr>
              <a:t>agwedd</a:t>
            </a:r>
            <a:r>
              <a:rPr lang="en-US" dirty="0">
                <a:cs typeface="Calibri"/>
              </a:rPr>
              <a:t> </a:t>
            </a:r>
            <a:r>
              <a:rPr lang="en-US" dirty="0" err="1">
                <a:cs typeface="Calibri"/>
              </a:rPr>
              <a:t>ar</a:t>
            </a:r>
            <a:r>
              <a:rPr lang="en-US" dirty="0">
                <a:cs typeface="Calibri"/>
              </a:rPr>
              <a:t> </a:t>
            </a:r>
            <a:r>
              <a:rPr lang="en-US" dirty="0" err="1">
                <a:cs typeface="Calibri"/>
              </a:rPr>
              <a:t>eich</a:t>
            </a:r>
            <a:r>
              <a:rPr lang="en-US" dirty="0">
                <a:cs typeface="Calibri"/>
              </a:rPr>
              <a:t> </a:t>
            </a:r>
            <a:r>
              <a:rPr lang="en-US" dirty="0" err="1">
                <a:cs typeface="Calibri"/>
              </a:rPr>
              <a:t>gwaith</a:t>
            </a:r>
            <a:r>
              <a:rPr lang="en-US" dirty="0">
                <a:cs typeface="Calibri"/>
              </a:rPr>
              <a:t> neu </a:t>
            </a:r>
            <a:r>
              <a:rPr lang="en-US" dirty="0" err="1">
                <a:cs typeface="Calibri"/>
              </a:rPr>
              <a:t>bwnc</a:t>
            </a:r>
            <a:r>
              <a:rPr lang="en-US" dirty="0">
                <a:cs typeface="Calibri"/>
              </a:rPr>
              <a:t> </a:t>
            </a:r>
            <a:r>
              <a:rPr lang="en-US" dirty="0" err="1">
                <a:cs typeface="Calibri"/>
              </a:rPr>
              <a:t>sy’n</a:t>
            </a:r>
            <a:r>
              <a:rPr lang="en-US" dirty="0">
                <a:cs typeface="Calibri"/>
              </a:rPr>
              <a:t> </a:t>
            </a:r>
            <a:r>
              <a:rPr lang="en-US" dirty="0" err="1">
                <a:cs typeface="Calibri"/>
              </a:rPr>
              <a:t>gysylltiedig</a:t>
            </a:r>
            <a:r>
              <a:rPr lang="en-US" dirty="0">
                <a:cs typeface="Calibri"/>
              </a:rPr>
              <a:t> </a:t>
            </a:r>
            <a:r>
              <a:rPr lang="en-US" dirty="0" err="1">
                <a:cs typeface="Calibri"/>
              </a:rPr>
              <a:t>â’ch</a:t>
            </a:r>
            <a:r>
              <a:rPr lang="en-US" dirty="0">
                <a:cs typeface="Calibri"/>
              </a:rPr>
              <a:t> </a:t>
            </a:r>
            <a:r>
              <a:rPr lang="en-US" dirty="0" err="1">
                <a:cs typeface="Calibri"/>
              </a:rPr>
              <a:t>gwaith</a:t>
            </a:r>
            <a:r>
              <a:rPr lang="en-US" dirty="0">
                <a:cs typeface="Calibri"/>
              </a:rPr>
              <a:t> a </a:t>
            </a:r>
            <a:r>
              <a:rPr lang="en-US" dirty="0" err="1">
                <a:cs typeface="Calibri"/>
              </a:rPr>
              <a:t>chreu</a:t>
            </a:r>
            <a:r>
              <a:rPr lang="en-US" dirty="0">
                <a:cs typeface="Calibri"/>
              </a:rPr>
              <a:t> map </a:t>
            </a:r>
            <a:r>
              <a:rPr lang="en-US" dirty="0" err="1">
                <a:cs typeface="Calibri"/>
              </a:rPr>
              <a:t>cysyniad</a:t>
            </a:r>
            <a:r>
              <a:rPr lang="en-US" dirty="0">
                <a:cs typeface="Calibri"/>
              </a:rPr>
              <a:t> – gall </a:t>
            </a:r>
            <a:r>
              <a:rPr lang="en-US" dirty="0" err="1">
                <a:cs typeface="Calibri"/>
              </a:rPr>
              <a:t>hwn</a:t>
            </a:r>
            <a:r>
              <a:rPr lang="en-US" dirty="0">
                <a:cs typeface="Calibri"/>
              </a:rPr>
              <a:t> </a:t>
            </a:r>
            <a:r>
              <a:rPr lang="en-US" dirty="0" err="1">
                <a:cs typeface="Calibri"/>
              </a:rPr>
              <a:t>fod</a:t>
            </a:r>
            <a:r>
              <a:rPr lang="en-US" dirty="0">
                <a:cs typeface="Calibri"/>
              </a:rPr>
              <a:t> </a:t>
            </a:r>
            <a:r>
              <a:rPr lang="en-US" dirty="0" err="1">
                <a:cs typeface="Calibri"/>
              </a:rPr>
              <a:t>yn</a:t>
            </a:r>
            <a:r>
              <a:rPr lang="en-US" dirty="0">
                <a:cs typeface="Calibri"/>
              </a:rPr>
              <a:t> </a:t>
            </a:r>
            <a:r>
              <a:rPr lang="en-US" dirty="0" err="1">
                <a:cs typeface="Calibri"/>
              </a:rPr>
              <a:t>weledol</a:t>
            </a:r>
            <a:r>
              <a:rPr lang="en-US" dirty="0">
                <a:cs typeface="Calibri"/>
              </a:rPr>
              <a:t> neu </a:t>
            </a:r>
            <a:r>
              <a:rPr lang="en-US" dirty="0" err="1">
                <a:cs typeface="Calibri"/>
              </a:rPr>
              <a:t>gallwch</a:t>
            </a:r>
            <a:r>
              <a:rPr lang="en-US" dirty="0">
                <a:cs typeface="Calibri"/>
              </a:rPr>
              <a:t> </a:t>
            </a:r>
            <a:r>
              <a:rPr lang="en-US" dirty="0" err="1">
                <a:cs typeface="Calibri"/>
              </a:rPr>
              <a:t>greu</a:t>
            </a:r>
            <a:r>
              <a:rPr lang="en-US" dirty="0">
                <a:cs typeface="Calibri"/>
              </a:rPr>
              <a:t> </a:t>
            </a:r>
            <a:r>
              <a:rPr lang="en-US" dirty="0" err="1">
                <a:cs typeface="Calibri"/>
              </a:rPr>
              <a:t>fersiwn</a:t>
            </a:r>
            <a:r>
              <a:rPr lang="en-US" dirty="0">
                <a:cs typeface="Calibri"/>
              </a:rPr>
              <a:t> </a:t>
            </a:r>
            <a:r>
              <a:rPr lang="en-US" dirty="0" err="1">
                <a:cs typeface="Calibri"/>
              </a:rPr>
              <a:t>ffisegol</a:t>
            </a:r>
            <a:r>
              <a:rPr lang="en-US" dirty="0">
                <a:cs typeface="Calibri"/>
              </a:rPr>
              <a:t> – </a:t>
            </a:r>
            <a:r>
              <a:rPr lang="en-US" dirty="0" err="1">
                <a:cs typeface="Calibri"/>
              </a:rPr>
              <a:t>tynnwch</a:t>
            </a:r>
            <a:r>
              <a:rPr lang="en-US" dirty="0">
                <a:cs typeface="Calibri"/>
              </a:rPr>
              <a:t> </a:t>
            </a:r>
            <a:r>
              <a:rPr lang="en-US" dirty="0" err="1">
                <a:cs typeface="Calibri"/>
              </a:rPr>
              <a:t>lun</a:t>
            </a:r>
            <a:r>
              <a:rPr lang="en-US" dirty="0">
                <a:cs typeface="Calibri"/>
              </a:rPr>
              <a:t> </a:t>
            </a:r>
            <a:r>
              <a:rPr lang="en-US" dirty="0" err="1">
                <a:cs typeface="Calibri"/>
              </a:rPr>
              <a:t>a’i</a:t>
            </a:r>
            <a:r>
              <a:rPr lang="en-US" dirty="0">
                <a:cs typeface="Calibri"/>
              </a:rPr>
              <a:t> </a:t>
            </a:r>
            <a:r>
              <a:rPr lang="en-US" dirty="0" err="1">
                <a:cs typeface="Calibri"/>
              </a:rPr>
              <a:t>gynnwys</a:t>
            </a:r>
            <a:r>
              <a:rPr lang="en-US" dirty="0">
                <a:cs typeface="Calibri"/>
              </a:rPr>
              <a:t> </a:t>
            </a:r>
            <a:r>
              <a:rPr lang="en-US" dirty="0" err="1">
                <a:cs typeface="Calibri"/>
              </a:rPr>
              <a:t>yn</a:t>
            </a:r>
            <a:r>
              <a:rPr lang="en-US" dirty="0">
                <a:cs typeface="Calibri"/>
              </a:rPr>
              <a:t> </a:t>
            </a:r>
            <a:r>
              <a:rPr lang="en-US" dirty="0" err="1">
                <a:cs typeface="Calibri"/>
              </a:rPr>
              <a:t>eich</a:t>
            </a:r>
            <a:r>
              <a:rPr lang="en-US" dirty="0">
                <a:cs typeface="Calibri"/>
              </a:rPr>
              <a:t> </a:t>
            </a:r>
            <a:r>
              <a:rPr lang="en-US" dirty="0" err="1">
                <a:cs typeface="Calibri"/>
              </a:rPr>
              <a:t>portffolio</a:t>
            </a:r>
            <a:r>
              <a:rPr lang="en-US" dirty="0">
                <a:cs typeface="Calibri"/>
              </a:rPr>
              <a:t> </a:t>
            </a:r>
            <a:r>
              <a:rPr lang="en-US" dirty="0" err="1">
                <a:cs typeface="Calibri"/>
              </a:rPr>
              <a:t>fel</a:t>
            </a:r>
            <a:r>
              <a:rPr lang="en-US" dirty="0">
                <a:cs typeface="Calibri"/>
              </a:rPr>
              <a:t> </a:t>
            </a:r>
            <a:r>
              <a:rPr lang="en-US" dirty="0" err="1">
                <a:cs typeface="Calibri"/>
              </a:rPr>
              <a:t>delwedd</a:t>
            </a:r>
            <a:r>
              <a:rPr lang="en-US" dirty="0">
                <a:cs typeface="Calibri"/>
              </a:rPr>
              <a:t> </a:t>
            </a:r>
            <a:r>
              <a:rPr lang="en-US" dirty="0" err="1">
                <a:cs typeface="Calibri"/>
              </a:rPr>
              <a:t>glir</a:t>
            </a:r>
            <a:r>
              <a:rPr lang="en-US" dirty="0">
                <a:cs typeface="Calibri"/>
              </a:rPr>
              <a:t> (</a:t>
            </a:r>
            <a:r>
              <a:rPr lang="en-US" dirty="0" err="1">
                <a:cs typeface="Calibri"/>
              </a:rPr>
              <a:t>rhaid</a:t>
            </a:r>
            <a:r>
              <a:rPr lang="en-US" dirty="0">
                <a:cs typeface="Calibri"/>
              </a:rPr>
              <a:t> </a:t>
            </a:r>
            <a:r>
              <a:rPr lang="en-US" dirty="0" err="1">
                <a:cs typeface="Calibri"/>
              </a:rPr>
              <a:t>iddo</a:t>
            </a:r>
            <a:r>
              <a:rPr lang="en-US" dirty="0">
                <a:cs typeface="Calibri"/>
              </a:rPr>
              <a:t> </a:t>
            </a:r>
            <a:r>
              <a:rPr lang="en-US" dirty="0" err="1">
                <a:cs typeface="Calibri"/>
              </a:rPr>
              <a:t>fod</a:t>
            </a:r>
            <a:r>
              <a:rPr lang="en-US" dirty="0">
                <a:cs typeface="Calibri"/>
              </a:rPr>
              <a:t> </a:t>
            </a:r>
            <a:r>
              <a:rPr lang="en-US" dirty="0" err="1">
                <a:cs typeface="Calibri"/>
              </a:rPr>
              <a:t>yn</a:t>
            </a:r>
            <a:r>
              <a:rPr lang="en-US" dirty="0">
                <a:cs typeface="Calibri"/>
              </a:rPr>
              <a:t> </a:t>
            </a:r>
            <a:r>
              <a:rPr lang="en-US" dirty="0" err="1">
                <a:cs typeface="Calibri"/>
              </a:rPr>
              <a:t>ddarllenadwy</a:t>
            </a:r>
            <a:r>
              <a:rPr lang="en-US" dirty="0">
                <a:cs typeface="Calibri"/>
              </a:rPr>
              <a:t>) .</a:t>
            </a:r>
          </a:p>
          <a:p>
            <a:r>
              <a:rPr lang="en-US" dirty="0" err="1">
                <a:cs typeface="Calibri"/>
              </a:rPr>
              <a:t>Dylai</a:t>
            </a:r>
            <a:r>
              <a:rPr lang="en-US" dirty="0">
                <a:cs typeface="Calibri"/>
              </a:rPr>
              <a:t> map </a:t>
            </a:r>
            <a:r>
              <a:rPr lang="en-US" dirty="0" err="1">
                <a:cs typeface="Calibri"/>
              </a:rPr>
              <a:t>cysyniad</a:t>
            </a:r>
            <a:r>
              <a:rPr lang="en-US" dirty="0">
                <a:cs typeface="Calibri"/>
              </a:rPr>
              <a:t> </a:t>
            </a:r>
            <a:r>
              <a:rPr lang="en-US" dirty="0" err="1">
                <a:cs typeface="Calibri"/>
              </a:rPr>
              <a:t>ddechrau</a:t>
            </a:r>
            <a:r>
              <a:rPr lang="en-US" dirty="0">
                <a:cs typeface="Calibri"/>
              </a:rPr>
              <a:t> </a:t>
            </a:r>
            <a:r>
              <a:rPr lang="en-US" dirty="0" err="1">
                <a:cs typeface="Calibri"/>
              </a:rPr>
              <a:t>gyda</a:t>
            </a:r>
            <a:r>
              <a:rPr lang="en-US" dirty="0">
                <a:cs typeface="Calibri"/>
              </a:rPr>
              <a:t> </a:t>
            </a:r>
            <a:r>
              <a:rPr lang="en-US" dirty="0" err="1">
                <a:cs typeface="Calibri"/>
              </a:rPr>
              <a:t>phrif</a:t>
            </a:r>
            <a:r>
              <a:rPr lang="en-US" dirty="0">
                <a:cs typeface="Calibri"/>
              </a:rPr>
              <a:t> </a:t>
            </a:r>
            <a:r>
              <a:rPr lang="en-US" dirty="0" err="1">
                <a:cs typeface="Calibri"/>
              </a:rPr>
              <a:t>gysyniad</a:t>
            </a:r>
            <a:r>
              <a:rPr lang="en-US" dirty="0">
                <a:cs typeface="Calibri"/>
              </a:rPr>
              <a:t>/</a:t>
            </a:r>
            <a:r>
              <a:rPr lang="en-US" dirty="0" err="1">
                <a:cs typeface="Calibri"/>
              </a:rPr>
              <a:t>pwnc</a:t>
            </a:r>
            <a:r>
              <a:rPr lang="en-US" dirty="0">
                <a:cs typeface="Calibri"/>
              </a:rPr>
              <a:t>, </a:t>
            </a:r>
            <a:r>
              <a:rPr lang="en-US" dirty="0" err="1">
                <a:cs typeface="Calibri"/>
              </a:rPr>
              <a:t>rhaid</a:t>
            </a:r>
            <a:r>
              <a:rPr lang="en-US" dirty="0">
                <a:cs typeface="Calibri"/>
              </a:rPr>
              <a:t> </a:t>
            </a:r>
            <a:r>
              <a:rPr lang="en-US" dirty="0" err="1">
                <a:cs typeface="Calibri"/>
              </a:rPr>
              <a:t>iddo</a:t>
            </a:r>
            <a:r>
              <a:rPr lang="en-US" dirty="0">
                <a:cs typeface="Calibri"/>
              </a:rPr>
              <a:t> </a:t>
            </a:r>
            <a:r>
              <a:rPr lang="en-US" dirty="0" err="1">
                <a:cs typeface="Calibri"/>
              </a:rPr>
              <a:t>ddechrau</a:t>
            </a:r>
            <a:r>
              <a:rPr lang="en-US" dirty="0">
                <a:cs typeface="Calibri"/>
              </a:rPr>
              <a:t> </a:t>
            </a:r>
            <a:r>
              <a:rPr lang="en-US" dirty="0" err="1">
                <a:cs typeface="Calibri"/>
              </a:rPr>
              <a:t>gyda</a:t>
            </a:r>
            <a:r>
              <a:rPr lang="en-US" dirty="0">
                <a:cs typeface="Calibri"/>
              </a:rPr>
              <a:t> </a:t>
            </a:r>
            <a:r>
              <a:rPr lang="en-US" dirty="0" err="1">
                <a:cs typeface="Calibri"/>
              </a:rPr>
              <a:t>syniadau</a:t>
            </a:r>
            <a:r>
              <a:rPr lang="en-US" dirty="0">
                <a:cs typeface="Calibri"/>
              </a:rPr>
              <a:t> </a:t>
            </a:r>
            <a:r>
              <a:rPr lang="en-US" dirty="0" err="1">
                <a:cs typeface="Calibri"/>
              </a:rPr>
              <a:t>mwy</a:t>
            </a:r>
            <a:r>
              <a:rPr lang="en-US" dirty="0">
                <a:cs typeface="Calibri"/>
              </a:rPr>
              <a:t> a </a:t>
            </a:r>
            <a:r>
              <a:rPr lang="en-US" dirty="0" err="1">
                <a:cs typeface="Calibri"/>
              </a:rPr>
              <a:t>dod</a:t>
            </a:r>
            <a:r>
              <a:rPr lang="en-US" dirty="0">
                <a:cs typeface="Calibri"/>
              </a:rPr>
              <a:t> </a:t>
            </a:r>
            <a:r>
              <a:rPr lang="en-US" dirty="0" err="1">
                <a:cs typeface="Calibri"/>
              </a:rPr>
              <a:t>yn</a:t>
            </a:r>
            <a:r>
              <a:rPr lang="en-US" dirty="0">
                <a:cs typeface="Calibri"/>
              </a:rPr>
              <a:t> </a:t>
            </a:r>
            <a:r>
              <a:rPr lang="en-US" dirty="0" err="1">
                <a:cs typeface="Calibri"/>
              </a:rPr>
              <a:t>fwy</a:t>
            </a:r>
            <a:r>
              <a:rPr lang="en-US" dirty="0">
                <a:cs typeface="Calibri"/>
              </a:rPr>
              <a:t> </a:t>
            </a:r>
            <a:r>
              <a:rPr lang="en-US" dirty="0" err="1">
                <a:cs typeface="Calibri"/>
              </a:rPr>
              <a:t>penodol</a:t>
            </a:r>
            <a:r>
              <a:rPr lang="en-US" dirty="0">
                <a:cs typeface="Calibri"/>
              </a:rPr>
              <a:t> </a:t>
            </a:r>
            <a:r>
              <a:rPr lang="en-US" dirty="0" err="1">
                <a:cs typeface="Calibri"/>
              </a:rPr>
              <a:t>ar</a:t>
            </a:r>
            <a:r>
              <a:rPr lang="en-US" dirty="0">
                <a:cs typeface="Calibri"/>
              </a:rPr>
              <a:t> bob </a:t>
            </a:r>
            <a:r>
              <a:rPr lang="en-US" dirty="0" err="1">
                <a:cs typeface="Calibri"/>
              </a:rPr>
              <a:t>haen</a:t>
            </a:r>
            <a:r>
              <a:rPr lang="en-US" dirty="0">
                <a:cs typeface="Calibri"/>
              </a:rPr>
              <a:t>, </a:t>
            </a:r>
            <a:r>
              <a:rPr lang="en-US" dirty="0" err="1">
                <a:cs typeface="Calibri"/>
              </a:rPr>
              <a:t>dylai</a:t>
            </a:r>
            <a:r>
              <a:rPr lang="en-US" dirty="0">
                <a:cs typeface="Calibri"/>
              </a:rPr>
              <a:t> </a:t>
            </a:r>
            <a:r>
              <a:rPr lang="en-US" dirty="0" err="1">
                <a:cs typeface="Calibri"/>
              </a:rPr>
              <a:t>fod</a:t>
            </a:r>
            <a:r>
              <a:rPr lang="en-US" dirty="0">
                <a:cs typeface="Calibri"/>
              </a:rPr>
              <a:t> </a:t>
            </a:r>
            <a:r>
              <a:rPr lang="en-US" dirty="0" err="1">
                <a:cs typeface="Calibri"/>
              </a:rPr>
              <a:t>yn</a:t>
            </a:r>
            <a:r>
              <a:rPr lang="en-US" dirty="0">
                <a:cs typeface="Calibri"/>
              </a:rPr>
              <a:t> </a:t>
            </a:r>
            <a:r>
              <a:rPr lang="en-US" dirty="0" err="1">
                <a:cs typeface="Calibri"/>
              </a:rPr>
              <a:t>gryno</a:t>
            </a:r>
            <a:r>
              <a:rPr lang="en-US" dirty="0">
                <a:cs typeface="Calibri"/>
              </a:rPr>
              <a:t> ac </a:t>
            </a:r>
            <a:r>
              <a:rPr lang="en-US" dirty="0" err="1">
                <a:cs typeface="Calibri"/>
              </a:rPr>
              <a:t>yn</a:t>
            </a:r>
            <a:r>
              <a:rPr lang="en-US" dirty="0">
                <a:cs typeface="Calibri"/>
              </a:rPr>
              <a:t> </a:t>
            </a:r>
            <a:r>
              <a:rPr lang="en-US" dirty="0" err="1">
                <a:cs typeface="Calibri"/>
              </a:rPr>
              <a:t>rhesymegol</a:t>
            </a:r>
            <a:r>
              <a:rPr lang="en-US" dirty="0">
                <a:cs typeface="Calibri"/>
              </a:rPr>
              <a:t>. </a:t>
            </a:r>
            <a:r>
              <a:rPr lang="en-US" dirty="0" err="1">
                <a:cs typeface="Calibri"/>
              </a:rPr>
              <a:t>Dylech</a:t>
            </a:r>
            <a:r>
              <a:rPr lang="en-US" dirty="0">
                <a:cs typeface="Calibri"/>
              </a:rPr>
              <a:t> </a:t>
            </a:r>
            <a:r>
              <a:rPr lang="en-US" dirty="0" err="1">
                <a:cs typeface="Calibri"/>
              </a:rPr>
              <a:t>hefyd</a:t>
            </a:r>
            <a:r>
              <a:rPr lang="en-US" dirty="0">
                <a:cs typeface="Calibri"/>
              </a:rPr>
              <a:t> </a:t>
            </a:r>
            <a:r>
              <a:rPr lang="en-US" dirty="0" err="1">
                <a:cs typeface="Calibri"/>
              </a:rPr>
              <a:t>fod</a:t>
            </a:r>
            <a:r>
              <a:rPr lang="en-US" dirty="0">
                <a:cs typeface="Calibri"/>
              </a:rPr>
              <a:t> </a:t>
            </a:r>
            <a:r>
              <a:rPr lang="en-US" dirty="0" err="1">
                <a:cs typeface="Calibri"/>
              </a:rPr>
              <a:t>yn</a:t>
            </a:r>
            <a:r>
              <a:rPr lang="en-US" dirty="0">
                <a:cs typeface="Calibri"/>
              </a:rPr>
              <a:t> </a:t>
            </a:r>
            <a:r>
              <a:rPr lang="en-US" dirty="0" err="1">
                <a:cs typeface="Calibri"/>
              </a:rPr>
              <a:t>cysylltu</a:t>
            </a:r>
            <a:r>
              <a:rPr lang="en-US" dirty="0">
                <a:cs typeface="Calibri"/>
              </a:rPr>
              <a:t> â </a:t>
            </a:r>
            <a:r>
              <a:rPr lang="en-US" dirty="0" err="1">
                <a:cs typeface="Calibri"/>
              </a:rPr>
              <a:t>theori</a:t>
            </a:r>
            <a:r>
              <a:rPr lang="en-US" dirty="0">
                <a:cs typeface="Calibri"/>
              </a:rPr>
              <a:t>/</a:t>
            </a:r>
            <a:r>
              <a:rPr lang="en-US" dirty="0" err="1">
                <a:cs typeface="Calibri"/>
              </a:rPr>
              <a:t>polisi</a:t>
            </a:r>
            <a:r>
              <a:rPr lang="en-US" dirty="0">
                <a:cs typeface="Calibri"/>
              </a:rPr>
              <a:t> ac </a:t>
            </a:r>
            <a:r>
              <a:rPr lang="en-US" dirty="0" err="1">
                <a:cs typeface="Calibri"/>
              </a:rPr>
              <a:t>ymchwil</a:t>
            </a:r>
            <a:r>
              <a:rPr lang="en-US" dirty="0">
                <a:cs typeface="Calibri"/>
              </a:rPr>
              <a:t> </a:t>
            </a:r>
            <a:r>
              <a:rPr lang="en-US" dirty="0" err="1">
                <a:cs typeface="Calibri"/>
              </a:rPr>
              <a:t>lle</a:t>
            </a:r>
            <a:r>
              <a:rPr lang="en-US" dirty="0">
                <a:cs typeface="Calibri"/>
              </a:rPr>
              <a:t> </a:t>
            </a:r>
            <a:r>
              <a:rPr lang="en-US" dirty="0" err="1">
                <a:cs typeface="Calibri"/>
              </a:rPr>
              <a:t>bo'n</a:t>
            </a:r>
            <a:r>
              <a:rPr lang="en-US" dirty="0">
                <a:cs typeface="Calibri"/>
              </a:rPr>
              <a:t> </a:t>
            </a:r>
            <a:r>
              <a:rPr lang="en-US" dirty="0" err="1">
                <a:cs typeface="Calibri"/>
              </a:rPr>
              <a:t>berthnasol</a:t>
            </a:r>
            <a:r>
              <a:rPr lang="en-US" dirty="0">
                <a:cs typeface="Calibri"/>
              </a:rPr>
              <a:t>.</a:t>
            </a:r>
          </a:p>
          <a:p>
            <a:r>
              <a:rPr lang="en-US" dirty="0" err="1">
                <a:cs typeface="Calibri"/>
              </a:rPr>
              <a:t>Eich</a:t>
            </a:r>
            <a:r>
              <a:rPr lang="en-US" dirty="0">
                <a:cs typeface="Calibri"/>
              </a:rPr>
              <a:t> </a:t>
            </a:r>
            <a:r>
              <a:rPr lang="en-US" dirty="0" err="1">
                <a:cs typeface="Calibri"/>
              </a:rPr>
              <a:t>dadansoddiad</a:t>
            </a:r>
            <a:r>
              <a:rPr lang="en-US" dirty="0">
                <a:cs typeface="Calibri"/>
              </a:rPr>
              <a:t> </a:t>
            </a:r>
            <a:r>
              <a:rPr lang="en-US" dirty="0" err="1">
                <a:cs typeface="Calibri"/>
              </a:rPr>
              <a:t>ysgrifenedig</a:t>
            </a:r>
            <a:r>
              <a:rPr lang="en-US" dirty="0">
                <a:cs typeface="Calibri"/>
              </a:rPr>
              <a:t> </a:t>
            </a:r>
            <a:r>
              <a:rPr lang="en-US" dirty="0" err="1">
                <a:cs typeface="Calibri"/>
              </a:rPr>
              <a:t>o’r</a:t>
            </a:r>
            <a:r>
              <a:rPr lang="en-US" dirty="0">
                <a:cs typeface="Calibri"/>
              </a:rPr>
              <a:t> map </a:t>
            </a:r>
            <a:r>
              <a:rPr lang="en-US" dirty="0" err="1">
                <a:cs typeface="Calibri"/>
              </a:rPr>
              <a:t>cysyniadau</a:t>
            </a:r>
            <a:r>
              <a:rPr lang="en-US" dirty="0">
                <a:cs typeface="Calibri"/>
              </a:rPr>
              <a:t> </a:t>
            </a:r>
            <a:r>
              <a:rPr lang="en-US" dirty="0" err="1">
                <a:cs typeface="Calibri"/>
              </a:rPr>
              <a:t>yw</a:t>
            </a:r>
            <a:r>
              <a:rPr lang="en-US" dirty="0">
                <a:cs typeface="Calibri"/>
              </a:rPr>
              <a:t> </a:t>
            </a:r>
            <a:r>
              <a:rPr lang="en-US" dirty="0" err="1">
                <a:cs typeface="Calibri"/>
              </a:rPr>
              <a:t>lle</a:t>
            </a:r>
            <a:r>
              <a:rPr lang="en-US" dirty="0">
                <a:cs typeface="Calibri"/>
              </a:rPr>
              <a:t> </a:t>
            </a:r>
            <a:r>
              <a:rPr lang="en-US" dirty="0" err="1">
                <a:cs typeface="Calibri"/>
              </a:rPr>
              <a:t>mae’r</a:t>
            </a:r>
            <a:r>
              <a:rPr lang="en-US" dirty="0">
                <a:cs typeface="Calibri"/>
              </a:rPr>
              <a:t> </a:t>
            </a:r>
            <a:r>
              <a:rPr lang="en-US" dirty="0" err="1">
                <a:cs typeface="Calibri"/>
              </a:rPr>
              <a:t>manylion</a:t>
            </a:r>
            <a:r>
              <a:rPr lang="en-US" dirty="0">
                <a:cs typeface="Calibri"/>
              </a:rPr>
              <a:t> </a:t>
            </a:r>
            <a:r>
              <a:rPr lang="en-US" dirty="0" err="1">
                <a:cs typeface="Calibri"/>
              </a:rPr>
              <a:t>yn</a:t>
            </a:r>
            <a:r>
              <a:rPr lang="en-US" dirty="0">
                <a:cs typeface="Calibri"/>
              </a:rPr>
              <a:t> </a:t>
            </a:r>
            <a:r>
              <a:rPr lang="en-US" dirty="0" err="1">
                <a:cs typeface="Calibri"/>
              </a:rPr>
              <a:t>dod</a:t>
            </a:r>
            <a:r>
              <a:rPr lang="en-US" dirty="0">
                <a:cs typeface="Calibri"/>
              </a:rPr>
              <a:t> </a:t>
            </a:r>
            <a:r>
              <a:rPr lang="en-US" dirty="0" err="1">
                <a:cs typeface="Calibri"/>
              </a:rPr>
              <a:t>i</a:t>
            </a:r>
            <a:r>
              <a:rPr lang="en-US" dirty="0">
                <a:cs typeface="Calibri"/>
              </a:rPr>
              <a:t> </a:t>
            </a:r>
            <a:r>
              <a:rPr lang="en-US" dirty="0" err="1">
                <a:cs typeface="Calibri"/>
              </a:rPr>
              <a:t>mewn</a:t>
            </a:r>
            <a:r>
              <a:rPr lang="en-US" dirty="0">
                <a:cs typeface="Calibri"/>
              </a:rPr>
              <a:t> – </a:t>
            </a:r>
            <a:r>
              <a:rPr lang="en-US" dirty="0" err="1">
                <a:cs typeface="Calibri"/>
              </a:rPr>
              <a:t>dyma</a:t>
            </a:r>
            <a:r>
              <a:rPr lang="en-US" dirty="0">
                <a:cs typeface="Calibri"/>
              </a:rPr>
              <a:t> </a:t>
            </a:r>
            <a:r>
              <a:rPr lang="en-US" dirty="0" err="1">
                <a:cs typeface="Calibri"/>
              </a:rPr>
              <a:t>ble</a:t>
            </a:r>
            <a:r>
              <a:rPr lang="en-US" dirty="0">
                <a:cs typeface="Calibri"/>
              </a:rPr>
              <a:t> y </a:t>
            </a:r>
            <a:r>
              <a:rPr lang="en-US" dirty="0" err="1">
                <a:cs typeface="Calibri"/>
              </a:rPr>
              <a:t>dylech</a:t>
            </a:r>
            <a:r>
              <a:rPr lang="en-US" dirty="0">
                <a:cs typeface="Calibri"/>
              </a:rPr>
              <a:t> </a:t>
            </a:r>
            <a:r>
              <a:rPr lang="en-US" dirty="0" err="1">
                <a:cs typeface="Calibri"/>
              </a:rPr>
              <a:t>fod</a:t>
            </a:r>
            <a:r>
              <a:rPr lang="en-US" dirty="0">
                <a:cs typeface="Calibri"/>
              </a:rPr>
              <a:t> </a:t>
            </a:r>
            <a:r>
              <a:rPr lang="en-US" dirty="0" err="1">
                <a:cs typeface="Calibri"/>
              </a:rPr>
              <a:t>yn</a:t>
            </a:r>
            <a:r>
              <a:rPr lang="en-US" dirty="0">
                <a:cs typeface="Calibri"/>
              </a:rPr>
              <a:t> </a:t>
            </a:r>
            <a:r>
              <a:rPr lang="en-US" dirty="0" err="1">
                <a:cs typeface="Calibri"/>
              </a:rPr>
              <a:t>dadansoddi</a:t>
            </a:r>
            <a:r>
              <a:rPr lang="en-US" dirty="0">
                <a:cs typeface="Calibri"/>
              </a:rPr>
              <a:t> </a:t>
            </a:r>
            <a:r>
              <a:rPr lang="en-US" dirty="0" err="1">
                <a:cs typeface="Calibri"/>
              </a:rPr>
              <a:t>eich</a:t>
            </a:r>
            <a:r>
              <a:rPr lang="en-US" dirty="0">
                <a:cs typeface="Calibri"/>
              </a:rPr>
              <a:t> </a:t>
            </a:r>
            <a:r>
              <a:rPr lang="en-US" dirty="0" err="1">
                <a:cs typeface="Calibri"/>
              </a:rPr>
              <a:t>cysyniad</a:t>
            </a:r>
            <a:r>
              <a:rPr lang="en-US" dirty="0">
                <a:cs typeface="Calibri"/>
              </a:rPr>
              <a:t> </a:t>
            </a:r>
            <a:r>
              <a:rPr lang="en-US" dirty="0" err="1">
                <a:cs typeface="Calibri"/>
              </a:rPr>
              <a:t>yn</a:t>
            </a:r>
            <a:r>
              <a:rPr lang="en-US" dirty="0">
                <a:cs typeface="Calibri"/>
              </a:rPr>
              <a:t> </a:t>
            </a:r>
            <a:r>
              <a:rPr lang="en-US" dirty="0" err="1">
                <a:cs typeface="Calibri"/>
              </a:rPr>
              <a:t>fanwl</a:t>
            </a:r>
            <a:r>
              <a:rPr lang="en-US" dirty="0">
                <a:cs typeface="Calibri"/>
              </a:rPr>
              <a:t>, </a:t>
            </a:r>
            <a:r>
              <a:rPr lang="en-US" dirty="0" err="1">
                <a:cs typeface="Calibri"/>
              </a:rPr>
              <a:t>yn</a:t>
            </a:r>
            <a:r>
              <a:rPr lang="en-US" dirty="0">
                <a:cs typeface="Calibri"/>
              </a:rPr>
              <a:t> </a:t>
            </a:r>
            <a:r>
              <a:rPr lang="en-US" dirty="0" err="1">
                <a:cs typeface="Calibri"/>
              </a:rPr>
              <a:t>trafod</a:t>
            </a:r>
            <a:r>
              <a:rPr lang="en-US" dirty="0">
                <a:cs typeface="Calibri"/>
              </a:rPr>
              <a:t> ac </a:t>
            </a:r>
            <a:r>
              <a:rPr lang="en-US" dirty="0" err="1">
                <a:cs typeface="Calibri"/>
              </a:rPr>
              <a:t>yn</a:t>
            </a:r>
            <a:r>
              <a:rPr lang="en-US" dirty="0">
                <a:cs typeface="Calibri"/>
              </a:rPr>
              <a:t> </a:t>
            </a:r>
            <a:r>
              <a:rPr lang="en-US" dirty="0" err="1">
                <a:cs typeface="Calibri"/>
              </a:rPr>
              <a:t>archwilio</a:t>
            </a:r>
            <a:r>
              <a:rPr lang="en-US" dirty="0">
                <a:cs typeface="Calibri"/>
              </a:rPr>
              <a:t> </a:t>
            </a:r>
            <a:r>
              <a:rPr lang="en-US" dirty="0" err="1">
                <a:cs typeface="Calibri"/>
              </a:rPr>
              <a:t>pob</a:t>
            </a:r>
            <a:r>
              <a:rPr lang="en-US" dirty="0">
                <a:cs typeface="Calibri"/>
              </a:rPr>
              <a:t> un </a:t>
            </a:r>
            <a:r>
              <a:rPr lang="en-US" dirty="0" err="1">
                <a:cs typeface="Calibri"/>
              </a:rPr>
              <a:t>o’r</a:t>
            </a:r>
            <a:r>
              <a:rPr lang="en-US" dirty="0">
                <a:cs typeface="Calibri"/>
              </a:rPr>
              <a:t> </a:t>
            </a:r>
            <a:r>
              <a:rPr lang="en-US" dirty="0" err="1">
                <a:cs typeface="Calibri"/>
              </a:rPr>
              <a:t>pwyntiau</a:t>
            </a:r>
            <a:r>
              <a:rPr lang="en-US" dirty="0">
                <a:cs typeface="Calibri"/>
              </a:rPr>
              <a:t> </a:t>
            </a:r>
            <a:r>
              <a:rPr lang="en-US" dirty="0" err="1">
                <a:cs typeface="Calibri"/>
              </a:rPr>
              <a:t>sydd</a:t>
            </a:r>
            <a:r>
              <a:rPr lang="en-US" dirty="0">
                <a:cs typeface="Calibri"/>
              </a:rPr>
              <a:t> </a:t>
            </a:r>
            <a:r>
              <a:rPr lang="en-US" dirty="0" err="1">
                <a:cs typeface="Calibri"/>
              </a:rPr>
              <a:t>gennych</a:t>
            </a:r>
            <a:r>
              <a:rPr lang="en-US" dirty="0">
                <a:cs typeface="Calibri"/>
              </a:rPr>
              <a:t> </a:t>
            </a:r>
            <a:r>
              <a:rPr lang="en-US" dirty="0" err="1">
                <a:cs typeface="Calibri"/>
              </a:rPr>
              <a:t>yn</a:t>
            </a:r>
            <a:r>
              <a:rPr lang="en-US" dirty="0">
                <a:cs typeface="Calibri"/>
              </a:rPr>
              <a:t> </a:t>
            </a:r>
            <a:r>
              <a:rPr lang="en-US" dirty="0" err="1">
                <a:cs typeface="Calibri"/>
              </a:rPr>
              <a:t>eich</a:t>
            </a:r>
            <a:r>
              <a:rPr lang="en-US" dirty="0">
                <a:cs typeface="Calibri"/>
              </a:rPr>
              <a:t> map </a:t>
            </a:r>
            <a:r>
              <a:rPr lang="en-US" dirty="0" err="1">
                <a:cs typeface="Calibri"/>
              </a:rPr>
              <a:t>cysyniad</a:t>
            </a:r>
            <a:r>
              <a:rPr lang="en-US" dirty="0">
                <a:cs typeface="Calibri"/>
              </a:rPr>
              <a:t> </a:t>
            </a:r>
            <a:r>
              <a:rPr lang="en-US" dirty="0" err="1">
                <a:cs typeface="Calibri"/>
              </a:rPr>
              <a:t>gweledol</a:t>
            </a:r>
            <a:r>
              <a:rPr lang="en-US" dirty="0">
                <a:cs typeface="Calibri"/>
              </a:rPr>
              <a:t> – </a:t>
            </a:r>
            <a:r>
              <a:rPr lang="en-US" dirty="0" err="1">
                <a:cs typeface="Calibri"/>
              </a:rPr>
              <a:t>sicrhewch</a:t>
            </a:r>
            <a:r>
              <a:rPr lang="en-US" dirty="0">
                <a:cs typeface="Calibri"/>
              </a:rPr>
              <a:t> </a:t>
            </a:r>
            <a:r>
              <a:rPr lang="en-US" dirty="0" err="1">
                <a:cs typeface="Calibri"/>
              </a:rPr>
              <a:t>eich</a:t>
            </a:r>
            <a:r>
              <a:rPr lang="en-US" dirty="0">
                <a:cs typeface="Calibri"/>
              </a:rPr>
              <a:t> bod </a:t>
            </a:r>
            <a:r>
              <a:rPr lang="en-US" dirty="0" err="1">
                <a:cs typeface="Calibri"/>
              </a:rPr>
              <a:t>yn</a:t>
            </a:r>
            <a:r>
              <a:rPr lang="en-US" dirty="0">
                <a:cs typeface="Calibri"/>
              </a:rPr>
              <a:t> </a:t>
            </a:r>
            <a:r>
              <a:rPr lang="en-US" dirty="0" err="1">
                <a:cs typeface="Calibri"/>
              </a:rPr>
              <a:t>dadansoddi</a:t>
            </a:r>
            <a:r>
              <a:rPr lang="en-US" dirty="0">
                <a:cs typeface="Calibri"/>
              </a:rPr>
              <a:t> </a:t>
            </a:r>
            <a:r>
              <a:rPr lang="en-US" dirty="0" err="1">
                <a:cs typeface="Calibri"/>
              </a:rPr>
              <a:t>pob</a:t>
            </a:r>
            <a:r>
              <a:rPr lang="en-US" dirty="0">
                <a:cs typeface="Calibri"/>
              </a:rPr>
              <a:t> un </a:t>
            </a:r>
            <a:r>
              <a:rPr lang="en-US" dirty="0" err="1">
                <a:cs typeface="Calibri"/>
              </a:rPr>
              <a:t>o’ch</a:t>
            </a:r>
            <a:r>
              <a:rPr lang="en-US" dirty="0">
                <a:cs typeface="Calibri"/>
              </a:rPr>
              <a:t> </a:t>
            </a:r>
            <a:r>
              <a:rPr lang="en-US" dirty="0" err="1">
                <a:cs typeface="Calibri"/>
              </a:rPr>
              <a:t>pwyntiau</a:t>
            </a:r>
            <a:r>
              <a:rPr lang="en-US" dirty="0">
                <a:cs typeface="Calibri"/>
              </a:rPr>
              <a:t> </a:t>
            </a:r>
            <a:r>
              <a:rPr lang="en-US" dirty="0" err="1">
                <a:cs typeface="Calibri"/>
              </a:rPr>
              <a:t>yn</a:t>
            </a:r>
            <a:r>
              <a:rPr lang="en-US" dirty="0">
                <a:cs typeface="Calibri"/>
              </a:rPr>
              <a:t> </a:t>
            </a:r>
            <a:r>
              <a:rPr lang="en-US" dirty="0" err="1">
                <a:cs typeface="Calibri"/>
              </a:rPr>
              <a:t>feirniadol</a:t>
            </a:r>
            <a:r>
              <a:rPr lang="en-US" dirty="0">
                <a:cs typeface="Calibri"/>
              </a:rPr>
              <a:t>. </a:t>
            </a:r>
            <a:r>
              <a:rPr lang="en-US" dirty="0" err="1">
                <a:cs typeface="Calibri"/>
              </a:rPr>
              <a:t>gyda</a:t>
            </a:r>
            <a:r>
              <a:rPr lang="en-US" dirty="0">
                <a:cs typeface="Calibri"/>
              </a:rPr>
              <a:t> </a:t>
            </a:r>
            <a:r>
              <a:rPr lang="en-US" dirty="0" err="1">
                <a:cs typeface="Calibri"/>
              </a:rPr>
              <a:t>chysylltiadau</a:t>
            </a:r>
            <a:r>
              <a:rPr lang="en-US" dirty="0">
                <a:cs typeface="Calibri"/>
              </a:rPr>
              <a:t> â </a:t>
            </a:r>
            <a:r>
              <a:rPr lang="en-US" dirty="0" err="1">
                <a:cs typeface="Calibri"/>
              </a:rPr>
              <a:t>theori</a:t>
            </a:r>
            <a:r>
              <a:rPr lang="en-US" dirty="0">
                <a:cs typeface="Calibri"/>
              </a:rPr>
              <a:t> ac </a:t>
            </a:r>
            <a:r>
              <a:rPr lang="en-US" dirty="0" err="1">
                <a:cs typeface="Calibri"/>
              </a:rPr>
              <a:t>ymchwil</a:t>
            </a:r>
            <a:r>
              <a:rPr lang="en-US" dirty="0">
                <a:cs typeface="Calibri"/>
              </a:rPr>
              <a:t>.</a:t>
            </a:r>
          </a:p>
          <a:p>
            <a:endParaRPr lang="en-US" dirty="0">
              <a:cs typeface="Calibri"/>
            </a:endParaRPr>
          </a:p>
          <a:p>
            <a:r>
              <a:rPr lang="en-US" dirty="0">
                <a:cs typeface="Calibri"/>
              </a:rPr>
              <a:t>Choose an aspect of your work or a topic related to your work and create a concept map – this can be visual or you can create a physical version – take a photo and include it in your portfolio as a clear image (it must be readable).</a:t>
            </a:r>
          </a:p>
          <a:p>
            <a:r>
              <a:rPr lang="en-US" dirty="0">
                <a:cs typeface="Calibri"/>
              </a:rPr>
              <a:t>A concept map should start with a main concept/topic, it must start with larger ideas and become more specific at each layer, it should be succinct and logical. You should also be linking to theory/policy and research where relevant.</a:t>
            </a:r>
          </a:p>
          <a:p>
            <a:r>
              <a:rPr lang="en-US" dirty="0">
                <a:cs typeface="Calibri"/>
              </a:rPr>
              <a:t>Your written analysis of the concept map is where the detail comes in – this is where you should be analyzing your concept in depth, discussing and exploring each of the points you have in your visual concept map – ensure that you critically </a:t>
            </a:r>
            <a:r>
              <a:rPr lang="en-US" dirty="0" err="1">
                <a:cs typeface="Calibri"/>
              </a:rPr>
              <a:t>analyse</a:t>
            </a:r>
            <a:r>
              <a:rPr lang="en-US" dirty="0">
                <a:cs typeface="Calibri"/>
              </a:rPr>
              <a:t> each of your points with links to theory and research. </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6066548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another example of a concept map</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7196225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BDC3613-7AF4-E899-0D2E-738665E18B02}"/>
              </a:ext>
            </a:extLst>
          </p:cNvPr>
          <p:cNvSpPr>
            <a:spLocks noGrp="1" noRot="1" noChangeAspect="1" noChangeArrowheads="1" noTextEdit="1"/>
          </p:cNvSpPr>
          <p:nvPr>
            <p:ph type="sldImg"/>
          </p:nvPr>
        </p:nvSpPr>
        <p:spPr>
          <a:xfrm>
            <a:off x="941388" y="750888"/>
            <a:ext cx="5006975" cy="3756025"/>
          </a:xfrm>
          <a:ln/>
        </p:spPr>
      </p:sp>
      <p:sp>
        <p:nvSpPr>
          <p:cNvPr id="28675" name="Notes Placeholder 2">
            <a:extLst>
              <a:ext uri="{FF2B5EF4-FFF2-40B4-BE49-F238E27FC236}">
                <a16:creationId xmlns:a16="http://schemas.microsoft.com/office/drawing/2014/main" id="{716B39EA-EBFA-AACE-ACC8-B4C8D94D8D4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Mae </a:t>
            </a:r>
            <a:r>
              <a:rPr lang="en-GB" altLang="en-US" dirty="0" err="1">
                <a:latin typeface="Arial" panose="020B0604020202020204" pitchFamily="34" charset="0"/>
              </a:rPr>
              <a:t>meini</a:t>
            </a:r>
            <a:r>
              <a:rPr lang="en-GB" altLang="en-US" dirty="0">
                <a:latin typeface="Arial" panose="020B0604020202020204" pitchFamily="34" charset="0"/>
              </a:rPr>
              <a:t> </a:t>
            </a:r>
            <a:r>
              <a:rPr lang="en-GB" altLang="en-US" dirty="0" err="1">
                <a:latin typeface="Arial" panose="020B0604020202020204" pitchFamily="34" charset="0"/>
              </a:rPr>
              <a:t>prawf</a:t>
            </a:r>
            <a:r>
              <a:rPr lang="en-GB" altLang="en-US" dirty="0">
                <a:latin typeface="Arial" panose="020B0604020202020204" pitchFamily="34" charset="0"/>
              </a:rPr>
              <a:t> </a:t>
            </a:r>
            <a:r>
              <a:rPr lang="en-GB" altLang="en-US" dirty="0" err="1">
                <a:latin typeface="Arial" panose="020B0604020202020204" pitchFamily="34" charset="0"/>
              </a:rPr>
              <a:t>marcio</a:t>
            </a:r>
            <a:r>
              <a:rPr lang="en-GB" altLang="en-US" dirty="0">
                <a:latin typeface="Arial" panose="020B0604020202020204" pitchFamily="34" charset="0"/>
              </a:rPr>
              <a:t> 4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cario'r</a:t>
            </a:r>
            <a:r>
              <a:rPr lang="en-GB" altLang="en-US" dirty="0">
                <a:latin typeface="Arial" panose="020B0604020202020204" pitchFamily="34" charset="0"/>
              </a:rPr>
              <a:t> </a:t>
            </a:r>
            <a:r>
              <a:rPr lang="en-GB" altLang="en-US" dirty="0" err="1">
                <a:latin typeface="Arial" panose="020B0604020202020204" pitchFamily="34" charset="0"/>
              </a:rPr>
              <a:t>marciau</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gyfer</a:t>
            </a:r>
            <a:r>
              <a:rPr lang="en-GB" altLang="en-US" dirty="0">
                <a:latin typeface="Arial" panose="020B0604020202020204" pitchFamily="34" charset="0"/>
              </a:rPr>
              <a:t> </a:t>
            </a:r>
            <a:r>
              <a:rPr lang="en-GB" altLang="en-US" dirty="0" err="1">
                <a:latin typeface="Arial" panose="020B0604020202020204" pitchFamily="34" charset="0"/>
              </a:rPr>
              <a:t>adrannau</a:t>
            </a:r>
            <a:r>
              <a:rPr lang="en-GB" altLang="en-US" dirty="0">
                <a:latin typeface="Arial" panose="020B0604020202020204" pitchFamily="34" charset="0"/>
              </a:rPr>
              <a:t> 4 a 5 </a:t>
            </a:r>
            <a:r>
              <a:rPr lang="en-GB" altLang="en-US" dirty="0" err="1">
                <a:latin typeface="Arial" panose="020B0604020202020204" pitchFamily="34" charset="0"/>
              </a:rPr>
              <a:t>o'ch</a:t>
            </a:r>
            <a:r>
              <a:rPr lang="en-GB" altLang="en-US" dirty="0">
                <a:latin typeface="Arial" panose="020B0604020202020204" pitchFamily="34" charset="0"/>
              </a:rPr>
              <a:t> </a:t>
            </a:r>
            <a:r>
              <a:rPr lang="en-GB" altLang="en-US" dirty="0" err="1">
                <a:latin typeface="Arial" panose="020B0604020202020204" pitchFamily="34" charset="0"/>
              </a:rPr>
              <a:t>portffolio</a:t>
            </a:r>
            <a:endParaRPr lang="en-GB" altLang="en-US" dirty="0">
              <a:latin typeface="Arial" panose="020B0604020202020204" pitchFamily="34" charset="0"/>
            </a:endParaRPr>
          </a:p>
          <a:p>
            <a:r>
              <a:rPr lang="en-GB" altLang="en-US" dirty="0">
                <a:latin typeface="Arial" panose="020B0604020202020204" pitchFamily="34" charset="0"/>
              </a:rPr>
              <a:t>Mae </a:t>
            </a:r>
            <a:r>
              <a:rPr lang="en-GB" altLang="en-US" dirty="0" err="1">
                <a:latin typeface="Arial" panose="020B0604020202020204" pitchFamily="34" charset="0"/>
              </a:rPr>
              <a:t>Adran</a:t>
            </a:r>
            <a:r>
              <a:rPr lang="en-GB" altLang="en-US" dirty="0">
                <a:latin typeface="Arial" panose="020B0604020202020204" pitchFamily="34" charset="0"/>
              </a:rPr>
              <a:t> 4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astudiaeth</a:t>
            </a:r>
            <a:r>
              <a:rPr lang="en-GB" altLang="en-US" dirty="0">
                <a:latin typeface="Arial" panose="020B0604020202020204" pitchFamily="34" charset="0"/>
              </a:rPr>
              <a:t> </a:t>
            </a:r>
            <a:r>
              <a:rPr lang="en-GB" altLang="en-US" dirty="0" err="1">
                <a:latin typeface="Arial" panose="020B0604020202020204" pitchFamily="34" charset="0"/>
              </a:rPr>
              <a:t>achos</a:t>
            </a:r>
            <a:r>
              <a:rPr lang="en-GB" altLang="en-US" dirty="0">
                <a:latin typeface="Arial" panose="020B0604020202020204" pitchFamily="34" charset="0"/>
              </a:rPr>
              <a:t> </a:t>
            </a:r>
            <a:r>
              <a:rPr lang="en-GB" altLang="en-US" dirty="0" err="1">
                <a:latin typeface="Arial" panose="020B0604020202020204" pitchFamily="34" charset="0"/>
              </a:rPr>
              <a:t>o'ch</a:t>
            </a:r>
            <a:r>
              <a:rPr lang="en-GB" altLang="en-US" dirty="0">
                <a:latin typeface="Arial" panose="020B0604020202020204" pitchFamily="34" charset="0"/>
              </a:rPr>
              <a:t> </a:t>
            </a:r>
            <a:r>
              <a:rPr lang="en-GB" altLang="en-US" dirty="0" err="1">
                <a:latin typeface="Arial" panose="020B0604020202020204" pitchFamily="34" charset="0"/>
              </a:rPr>
              <a:t>cyd-destunau</a:t>
            </a:r>
            <a:r>
              <a:rPr lang="en-GB" altLang="en-US" dirty="0">
                <a:latin typeface="Arial" panose="020B0604020202020204" pitchFamily="34" charset="0"/>
              </a:rPr>
              <a:t> </a:t>
            </a:r>
            <a:r>
              <a:rPr lang="en-GB" altLang="en-US" dirty="0" err="1">
                <a:latin typeface="Arial" panose="020B0604020202020204" pitchFamily="34" charset="0"/>
              </a:rPr>
              <a:t>gweithle</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hun</a:t>
            </a:r>
            <a:r>
              <a:rPr lang="en-GB" altLang="en-US" dirty="0">
                <a:latin typeface="Arial" panose="020B0604020202020204" pitchFamily="34" charset="0"/>
              </a:rPr>
              <a:t> </a:t>
            </a:r>
            <a:r>
              <a:rPr lang="en-GB" altLang="en-US" dirty="0" err="1">
                <a:latin typeface="Arial" panose="020B0604020202020204" pitchFamily="34" charset="0"/>
              </a:rPr>
              <a:t>a'ch</a:t>
            </a:r>
            <a:r>
              <a:rPr lang="en-GB" altLang="en-US" dirty="0">
                <a:latin typeface="Arial" panose="020B0604020202020204" pitchFamily="34" charset="0"/>
              </a:rPr>
              <a:t> </a:t>
            </a:r>
            <a:r>
              <a:rPr lang="en-GB" altLang="en-US" dirty="0" err="1">
                <a:latin typeface="Arial" panose="020B0604020202020204" pitchFamily="34" charset="0"/>
              </a:rPr>
              <a:t>meysydd</a:t>
            </a:r>
            <a:r>
              <a:rPr lang="en-GB" altLang="en-US" dirty="0">
                <a:latin typeface="Arial" panose="020B0604020202020204" pitchFamily="34" charset="0"/>
              </a:rPr>
              <a:t> </a:t>
            </a:r>
            <a:r>
              <a:rPr lang="en-GB" altLang="en-US" dirty="0" err="1">
                <a:latin typeface="Arial" panose="020B0604020202020204" pitchFamily="34" charset="0"/>
              </a:rPr>
              <a:t>diddordeb</a:t>
            </a:r>
            <a:r>
              <a:rPr lang="en-GB" altLang="en-US" dirty="0">
                <a:latin typeface="Arial" panose="020B0604020202020204" pitchFamily="34" charset="0"/>
              </a:rPr>
              <a:t>. </a:t>
            </a:r>
            <a:r>
              <a:rPr lang="en-GB" altLang="en-US" dirty="0" err="1">
                <a:latin typeface="Arial" panose="020B0604020202020204" pitchFamily="34" charset="0"/>
              </a:rPr>
              <a:t>Meddyliwch</a:t>
            </a:r>
            <a:r>
              <a:rPr lang="en-GB" altLang="en-US" dirty="0">
                <a:latin typeface="Arial" panose="020B0604020202020204" pitchFamily="34" charset="0"/>
              </a:rPr>
              <a:t> am </a:t>
            </a:r>
            <a:r>
              <a:rPr lang="en-GB" altLang="en-US" dirty="0" err="1">
                <a:latin typeface="Arial" panose="020B0604020202020204" pitchFamily="34" charset="0"/>
              </a:rPr>
              <a:t>yr</a:t>
            </a:r>
            <a:r>
              <a:rPr lang="en-GB" altLang="en-US" dirty="0">
                <a:latin typeface="Arial" panose="020B0604020202020204" pitchFamily="34" charset="0"/>
              </a:rPr>
              <a:t> </a:t>
            </a:r>
            <a:r>
              <a:rPr lang="en-GB" altLang="en-US" dirty="0" err="1">
                <a:latin typeface="Arial" panose="020B0604020202020204" pitchFamily="34" charset="0"/>
              </a:rPr>
              <a:t>hyn</a:t>
            </a:r>
            <a:r>
              <a:rPr lang="en-GB" altLang="en-US" dirty="0">
                <a:latin typeface="Arial" panose="020B0604020202020204" pitchFamily="34" charset="0"/>
              </a:rPr>
              <a:t> </a:t>
            </a:r>
            <a:r>
              <a:rPr lang="en-GB" altLang="en-US" dirty="0" err="1">
                <a:latin typeface="Arial" panose="020B0604020202020204" pitchFamily="34" charset="0"/>
              </a:rPr>
              <a:t>sydd</a:t>
            </a:r>
            <a:r>
              <a:rPr lang="en-GB" altLang="en-US" dirty="0">
                <a:latin typeface="Arial" panose="020B0604020202020204" pitchFamily="34" charset="0"/>
              </a:rPr>
              <a:t> o </a:t>
            </a:r>
            <a:r>
              <a:rPr lang="en-GB" altLang="en-US" dirty="0" err="1">
                <a:latin typeface="Arial" panose="020B0604020202020204" pitchFamily="34" charset="0"/>
              </a:rPr>
              <a:t>ddiddordeb</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chi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gwaith</a:t>
            </a:r>
            <a:r>
              <a:rPr lang="en-GB" altLang="en-US" dirty="0">
                <a:latin typeface="Arial" panose="020B0604020202020204" pitchFamily="34" charset="0"/>
              </a:rPr>
              <a:t>, </a:t>
            </a:r>
            <a:r>
              <a:rPr lang="en-GB" altLang="en-US" dirty="0" err="1">
                <a:latin typeface="Arial" panose="020B0604020202020204" pitchFamily="34" charset="0"/>
              </a:rPr>
              <a:t>gallai</a:t>
            </a:r>
            <a:r>
              <a:rPr lang="en-GB" altLang="en-US" dirty="0">
                <a:latin typeface="Arial" panose="020B0604020202020204" pitchFamily="34" charset="0"/>
              </a:rPr>
              <a:t> </a:t>
            </a:r>
            <a:r>
              <a:rPr lang="en-GB" altLang="en-US" dirty="0" err="1">
                <a:latin typeface="Arial" panose="020B0604020202020204" pitchFamily="34" charset="0"/>
              </a:rPr>
              <a:t>fod</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agwedd</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ymarfer</a:t>
            </a:r>
            <a:r>
              <a:rPr lang="en-GB" altLang="en-US" dirty="0">
                <a:latin typeface="Arial" panose="020B0604020202020204" pitchFamily="34" charset="0"/>
              </a:rPr>
              <a:t> neu </a:t>
            </a:r>
            <a:r>
              <a:rPr lang="en-GB" altLang="en-US" dirty="0" err="1">
                <a:latin typeface="Arial" panose="020B0604020202020204" pitchFamily="34" charset="0"/>
              </a:rPr>
              <a:t>rywbeth</a:t>
            </a:r>
            <a:r>
              <a:rPr lang="en-GB" altLang="en-US" dirty="0">
                <a:latin typeface="Arial" panose="020B0604020202020204" pitchFamily="34" charset="0"/>
              </a:rPr>
              <a:t> </a:t>
            </a:r>
            <a:r>
              <a:rPr lang="en-GB" altLang="en-US" dirty="0" err="1">
                <a:latin typeface="Arial" panose="020B0604020202020204" pitchFamily="34" charset="0"/>
              </a:rPr>
              <a:t>sy'n</a:t>
            </a:r>
            <a:r>
              <a:rPr lang="en-GB" altLang="en-US" dirty="0">
                <a:latin typeface="Arial" panose="020B0604020202020204" pitchFamily="34" charset="0"/>
              </a:rPr>
              <a:t> </a:t>
            </a:r>
            <a:r>
              <a:rPr lang="en-GB" altLang="en-US" dirty="0" err="1">
                <a:latin typeface="Arial" panose="020B0604020202020204" pitchFamily="34" charset="0"/>
              </a:rPr>
              <a:t>dylanwadu</a:t>
            </a:r>
            <a:r>
              <a:rPr lang="en-GB" altLang="en-US" dirty="0">
                <a:latin typeface="Arial" panose="020B0604020202020204" pitchFamily="34" charset="0"/>
              </a:rPr>
              <a:t> </a:t>
            </a:r>
            <a:r>
              <a:rPr lang="en-GB" altLang="en-US" dirty="0" err="1">
                <a:latin typeface="Arial" panose="020B0604020202020204" pitchFamily="34" charset="0"/>
              </a:rPr>
              <a:t>arnoch</a:t>
            </a:r>
            <a:r>
              <a:rPr lang="en-GB" altLang="en-US" dirty="0">
                <a:latin typeface="Arial" panose="020B0604020202020204" pitchFamily="34" charset="0"/>
              </a:rPr>
              <a:t> chi. </a:t>
            </a:r>
            <a:r>
              <a:rPr lang="en-GB" altLang="en-US" dirty="0" err="1">
                <a:latin typeface="Arial" panose="020B0604020202020204" pitchFamily="34" charset="0"/>
              </a:rPr>
              <a:t>Dechreuwch</a:t>
            </a:r>
            <a:r>
              <a:rPr lang="en-GB" altLang="en-US" dirty="0">
                <a:latin typeface="Arial" panose="020B0604020202020204" pitchFamily="34" charset="0"/>
              </a:rPr>
              <a:t> </a:t>
            </a:r>
            <a:r>
              <a:rPr lang="en-GB" altLang="en-US" dirty="0" err="1">
                <a:latin typeface="Arial" panose="020B0604020202020204" pitchFamily="34" charset="0"/>
              </a:rPr>
              <a:t>gyda</a:t>
            </a:r>
            <a:r>
              <a:rPr lang="en-GB" altLang="en-US" dirty="0">
                <a:latin typeface="Arial" panose="020B0604020202020204" pitchFamily="34" charset="0"/>
              </a:rPr>
              <a:t> </a:t>
            </a:r>
            <a:r>
              <a:rPr lang="en-GB" altLang="en-US" dirty="0" err="1">
                <a:latin typeface="Arial" panose="020B0604020202020204" pitchFamily="34" charset="0"/>
              </a:rPr>
              <a:t>rhai</a:t>
            </a:r>
            <a:r>
              <a:rPr lang="en-GB" altLang="en-US" dirty="0">
                <a:latin typeface="Arial" panose="020B0604020202020204" pitchFamily="34" charset="0"/>
              </a:rPr>
              <a:t> </a:t>
            </a:r>
            <a:r>
              <a:rPr lang="en-GB" altLang="en-US" dirty="0" err="1">
                <a:latin typeface="Arial" panose="020B0604020202020204" pitchFamily="34" charset="0"/>
              </a:rPr>
              <a:t>manylion</a:t>
            </a:r>
            <a:r>
              <a:rPr lang="en-GB" altLang="en-US" dirty="0">
                <a:latin typeface="Arial" panose="020B0604020202020204" pitchFamily="34" charset="0"/>
              </a:rPr>
              <a:t> am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astudiaeth</a:t>
            </a:r>
            <a:r>
              <a:rPr lang="en-GB" altLang="en-US" dirty="0">
                <a:latin typeface="Arial" panose="020B0604020202020204" pitchFamily="34" charset="0"/>
              </a:rPr>
              <a:t> </a:t>
            </a:r>
            <a:r>
              <a:rPr lang="en-GB" altLang="en-US" dirty="0" err="1">
                <a:latin typeface="Arial" panose="020B0604020202020204" pitchFamily="34" charset="0"/>
              </a:rPr>
              <a:t>achos</a:t>
            </a:r>
            <a:r>
              <a:rPr lang="en-GB" altLang="en-US" dirty="0">
                <a:latin typeface="Arial" panose="020B0604020202020204" pitchFamily="34" charset="0"/>
              </a:rPr>
              <a:t> – </a:t>
            </a:r>
            <a:r>
              <a:rPr lang="en-GB" altLang="en-US" dirty="0" err="1">
                <a:latin typeface="Arial" panose="020B0604020202020204" pitchFamily="34" charset="0"/>
              </a:rPr>
              <a:t>beth</a:t>
            </a:r>
            <a:r>
              <a:rPr lang="en-GB" altLang="en-US" dirty="0">
                <a:latin typeface="Arial" panose="020B0604020202020204" pitchFamily="34" charset="0"/>
              </a:rPr>
              <a:t> </a:t>
            </a:r>
            <a:r>
              <a:rPr lang="en-GB" altLang="en-US" dirty="0" err="1">
                <a:latin typeface="Arial" panose="020B0604020202020204" pitchFamily="34" charset="0"/>
              </a:rPr>
              <a:t>yw</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gweithle</a:t>
            </a:r>
            <a:r>
              <a:rPr lang="en-GB" altLang="en-US" dirty="0">
                <a:latin typeface="Arial" panose="020B0604020202020204" pitchFamily="34" charset="0"/>
              </a:rPr>
              <a:t>/</a:t>
            </a:r>
            <a:r>
              <a:rPr lang="en-GB" altLang="en-US" dirty="0" err="1">
                <a:latin typeface="Arial" panose="020B0604020202020204" pitchFamily="34" charset="0"/>
              </a:rPr>
              <a:t>maes</a:t>
            </a:r>
            <a:r>
              <a:rPr lang="en-GB" altLang="en-US" dirty="0">
                <a:latin typeface="Arial" panose="020B0604020202020204" pitchFamily="34" charset="0"/>
              </a:rPr>
              <a:t> </a:t>
            </a:r>
            <a:r>
              <a:rPr lang="en-GB" altLang="en-US" dirty="0" err="1">
                <a:latin typeface="Arial" panose="020B0604020202020204" pitchFamily="34" charset="0"/>
              </a:rPr>
              <a:t>gwaith</a:t>
            </a:r>
            <a:r>
              <a:rPr lang="en-GB" altLang="en-US" dirty="0">
                <a:latin typeface="Arial" panose="020B0604020202020204" pitchFamily="34" charset="0"/>
              </a:rPr>
              <a:t>, </a:t>
            </a:r>
            <a:r>
              <a:rPr lang="en-GB" altLang="en-US" dirty="0" err="1">
                <a:latin typeface="Arial" panose="020B0604020202020204" pitchFamily="34" charset="0"/>
              </a:rPr>
              <a:t>beth</a:t>
            </a:r>
            <a:r>
              <a:rPr lang="en-GB" altLang="en-US" dirty="0">
                <a:latin typeface="Arial" panose="020B0604020202020204" pitchFamily="34" charset="0"/>
              </a:rPr>
              <a:t> </a:t>
            </a:r>
            <a:r>
              <a:rPr lang="en-GB" altLang="en-US" dirty="0" err="1">
                <a:latin typeface="Arial" panose="020B0604020202020204" pitchFamily="34" charset="0"/>
              </a:rPr>
              <a:t>ydych</a:t>
            </a:r>
            <a:r>
              <a:rPr lang="en-GB" altLang="en-US" dirty="0">
                <a:latin typeface="Arial" panose="020B0604020202020204" pitchFamily="34" charset="0"/>
              </a:rPr>
              <a:t> </a:t>
            </a:r>
            <a:r>
              <a:rPr lang="en-GB" altLang="en-US" dirty="0" err="1">
                <a:latin typeface="Arial" panose="020B0604020202020204" pitchFamily="34" charset="0"/>
              </a:rPr>
              <a:t>chi'n</a:t>
            </a:r>
            <a:r>
              <a:rPr lang="en-GB" altLang="en-US" dirty="0">
                <a:latin typeface="Arial" panose="020B0604020202020204" pitchFamily="34" charset="0"/>
              </a:rPr>
              <a:t> </a:t>
            </a:r>
            <a:r>
              <a:rPr lang="en-GB" altLang="en-US" dirty="0" err="1">
                <a:latin typeface="Arial" panose="020B0604020202020204" pitchFamily="34" charset="0"/>
              </a:rPr>
              <a:t>ei</a:t>
            </a:r>
            <a:r>
              <a:rPr lang="en-GB" altLang="en-US" dirty="0">
                <a:latin typeface="Arial" panose="020B0604020202020204" pitchFamily="34" charset="0"/>
              </a:rPr>
              <a:t> </a:t>
            </a:r>
            <a:r>
              <a:rPr lang="en-GB" altLang="en-US" dirty="0" err="1">
                <a:latin typeface="Arial" panose="020B0604020202020204" pitchFamily="34" charset="0"/>
              </a:rPr>
              <a:t>wybod</a:t>
            </a:r>
            <a:r>
              <a:rPr lang="en-GB" altLang="en-US" dirty="0">
                <a:latin typeface="Arial" panose="020B0604020202020204" pitchFamily="34" charset="0"/>
              </a:rPr>
              <a:t> </a:t>
            </a:r>
            <a:r>
              <a:rPr lang="en-GB" altLang="en-US" dirty="0" err="1">
                <a:latin typeface="Arial" panose="020B0604020202020204" pitchFamily="34" charset="0"/>
              </a:rPr>
              <a:t>amdano</a:t>
            </a:r>
            <a:r>
              <a:rPr lang="en-GB" altLang="en-US" dirty="0">
                <a:latin typeface="Arial" panose="020B0604020202020204" pitchFamily="34" charset="0"/>
              </a:rPr>
              <a:t>? </a:t>
            </a:r>
            <a:r>
              <a:rPr lang="en-GB" altLang="en-US" dirty="0" err="1">
                <a:latin typeface="Arial" panose="020B0604020202020204" pitchFamily="34" charset="0"/>
              </a:rPr>
              <a:t>Ystyriwch</a:t>
            </a:r>
            <a:r>
              <a:rPr lang="en-GB" altLang="en-US" dirty="0">
                <a:latin typeface="Arial" panose="020B0604020202020204" pitchFamily="34" charset="0"/>
              </a:rPr>
              <a:t> </a:t>
            </a:r>
            <a:r>
              <a:rPr lang="en-GB" altLang="en-US" dirty="0" err="1">
                <a:latin typeface="Arial" panose="020B0604020202020204" pitchFamily="34" charset="0"/>
              </a:rPr>
              <a:t>yr</a:t>
            </a:r>
            <a:r>
              <a:rPr lang="en-GB" altLang="en-US" dirty="0">
                <a:latin typeface="Arial" panose="020B0604020202020204" pitchFamily="34" charset="0"/>
              </a:rPr>
              <a:t> </a:t>
            </a:r>
            <a:r>
              <a:rPr lang="en-GB" altLang="en-US" dirty="0" err="1">
                <a:latin typeface="Arial" panose="020B0604020202020204" pitchFamily="34" charset="0"/>
              </a:rPr>
              <a:t>ymchwil</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theori</a:t>
            </a:r>
            <a:r>
              <a:rPr lang="en-GB" altLang="en-US" dirty="0">
                <a:latin typeface="Arial" panose="020B0604020202020204" pitchFamily="34" charset="0"/>
              </a:rPr>
              <a:t> </a:t>
            </a:r>
            <a:r>
              <a:rPr lang="en-GB" altLang="en-US" dirty="0" err="1">
                <a:latin typeface="Arial" panose="020B0604020202020204" pitchFamily="34" charset="0"/>
              </a:rPr>
              <a:t>sy'n</a:t>
            </a:r>
            <a:r>
              <a:rPr lang="en-GB" altLang="en-US" dirty="0">
                <a:latin typeface="Arial" panose="020B0604020202020204" pitchFamily="34" charset="0"/>
              </a:rPr>
              <a:t> sail </a:t>
            </a:r>
            <a:r>
              <a:rPr lang="en-GB" altLang="en-US" dirty="0" err="1">
                <a:latin typeface="Arial" panose="020B0604020202020204" pitchFamily="34" charset="0"/>
              </a:rPr>
              <a:t>i'ch</a:t>
            </a:r>
            <a:r>
              <a:rPr lang="en-GB" altLang="en-US" dirty="0">
                <a:latin typeface="Arial" panose="020B0604020202020204" pitchFamily="34" charset="0"/>
              </a:rPr>
              <a:t> </a:t>
            </a:r>
            <a:r>
              <a:rPr lang="en-GB" altLang="en-US" dirty="0" err="1">
                <a:latin typeface="Arial" panose="020B0604020202020204" pitchFamily="34" charset="0"/>
              </a:rPr>
              <a:t>rôl</a:t>
            </a:r>
            <a:r>
              <a:rPr lang="en-GB" altLang="en-US" dirty="0">
                <a:latin typeface="Arial" panose="020B0604020202020204" pitchFamily="34" charset="0"/>
              </a:rPr>
              <a:t>. Er </a:t>
            </a:r>
            <a:r>
              <a:rPr lang="en-GB" altLang="en-US" dirty="0" err="1">
                <a:latin typeface="Arial" panose="020B0604020202020204" pitchFamily="34" charset="0"/>
              </a:rPr>
              <a:t>enghraifft</a:t>
            </a:r>
            <a:r>
              <a:rPr lang="en-GB" altLang="en-US" dirty="0">
                <a:latin typeface="Arial" panose="020B0604020202020204" pitchFamily="34" charset="0"/>
              </a:rPr>
              <a:t>, </a:t>
            </a:r>
            <a:r>
              <a:rPr lang="en-GB" altLang="en-US" dirty="0" err="1">
                <a:latin typeface="Arial" panose="020B0604020202020204" pitchFamily="34" charset="0"/>
              </a:rPr>
              <a:t>os</a:t>
            </a:r>
            <a:r>
              <a:rPr lang="en-GB" altLang="en-US" dirty="0">
                <a:latin typeface="Arial" panose="020B0604020202020204" pitchFamily="34" charset="0"/>
              </a:rPr>
              <a:t> </a:t>
            </a:r>
            <a:r>
              <a:rPr lang="en-GB" altLang="en-US" dirty="0" err="1">
                <a:latin typeface="Arial" panose="020B0604020202020204" pitchFamily="34" charset="0"/>
              </a:rPr>
              <a:t>ydych</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gweithio</a:t>
            </a:r>
            <a:r>
              <a:rPr lang="en-GB" altLang="en-US" dirty="0">
                <a:latin typeface="Arial" panose="020B0604020202020204" pitchFamily="34" charset="0"/>
              </a:rPr>
              <a:t> </a:t>
            </a:r>
            <a:r>
              <a:rPr lang="en-GB" altLang="en-US" dirty="0" err="1">
                <a:latin typeface="Arial" panose="020B0604020202020204" pitchFamily="34" charset="0"/>
              </a:rPr>
              <a:t>mewn</a:t>
            </a:r>
            <a:r>
              <a:rPr lang="en-GB" altLang="en-US" dirty="0">
                <a:latin typeface="Arial" panose="020B0604020202020204" pitchFamily="34" charset="0"/>
              </a:rPr>
              <a:t> </a:t>
            </a:r>
            <a:r>
              <a:rPr lang="en-GB" altLang="en-US" dirty="0" err="1">
                <a:latin typeface="Arial" panose="020B0604020202020204" pitchFamily="34" charset="0"/>
              </a:rPr>
              <a:t>lleoliad</a:t>
            </a:r>
            <a:r>
              <a:rPr lang="en-GB" altLang="en-US" dirty="0">
                <a:latin typeface="Arial" panose="020B0604020202020204" pitchFamily="34" charset="0"/>
              </a:rPr>
              <a:t> </a:t>
            </a:r>
            <a:r>
              <a:rPr lang="en-GB" altLang="en-US" dirty="0" err="1">
                <a:latin typeface="Arial" panose="020B0604020202020204" pitchFamily="34" charset="0"/>
              </a:rPr>
              <a:t>blynyddoedd</a:t>
            </a:r>
            <a:r>
              <a:rPr lang="en-GB" altLang="en-US" dirty="0">
                <a:latin typeface="Arial" panose="020B0604020202020204" pitchFamily="34" charset="0"/>
              </a:rPr>
              <a:t> </a:t>
            </a:r>
            <a:r>
              <a:rPr lang="en-GB" altLang="en-US" dirty="0" err="1">
                <a:latin typeface="Arial" panose="020B0604020202020204" pitchFamily="34" charset="0"/>
              </a:rPr>
              <a:t>cynnar</a:t>
            </a:r>
            <a:r>
              <a:rPr lang="en-GB" altLang="en-US" dirty="0">
                <a:latin typeface="Arial" panose="020B0604020202020204" pitchFamily="34" charset="0"/>
              </a:rPr>
              <a:t> – </a:t>
            </a:r>
            <a:r>
              <a:rPr lang="en-GB" altLang="en-US" dirty="0" err="1">
                <a:latin typeface="Arial" panose="020B0604020202020204" pitchFamily="34" charset="0"/>
              </a:rPr>
              <a:t>ble</a:t>
            </a:r>
            <a:r>
              <a:rPr lang="en-GB" altLang="en-US" dirty="0">
                <a:latin typeface="Arial" panose="020B0604020202020204" pitchFamily="34" charset="0"/>
              </a:rPr>
              <a:t> </a:t>
            </a:r>
            <a:r>
              <a:rPr lang="en-GB" altLang="en-US" dirty="0" err="1">
                <a:latin typeface="Arial" panose="020B0604020202020204" pitchFamily="34" charset="0"/>
              </a:rPr>
              <a:t>mae</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rôl</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eistedd</a:t>
            </a:r>
            <a:r>
              <a:rPr lang="en-GB" altLang="en-US" dirty="0">
                <a:latin typeface="Arial" panose="020B0604020202020204" pitchFamily="34" charset="0"/>
              </a:rPr>
              <a:t> o </a:t>
            </a:r>
            <a:r>
              <a:rPr lang="en-GB" altLang="en-US" dirty="0" err="1">
                <a:latin typeface="Arial" panose="020B0604020202020204" pitchFamily="34" charset="0"/>
              </a:rPr>
              <a:t>fewn</a:t>
            </a:r>
            <a:r>
              <a:rPr lang="en-GB" altLang="en-US" dirty="0">
                <a:latin typeface="Arial" panose="020B0604020202020204" pitchFamily="34" charset="0"/>
              </a:rPr>
              <a:t> </a:t>
            </a:r>
            <a:r>
              <a:rPr lang="en-GB" altLang="en-US" dirty="0" err="1">
                <a:latin typeface="Arial" panose="020B0604020202020204" pitchFamily="34" charset="0"/>
              </a:rPr>
              <a:t>cyd-destun</a:t>
            </a:r>
            <a:r>
              <a:rPr lang="en-GB" altLang="en-US" dirty="0">
                <a:latin typeface="Arial" panose="020B0604020202020204" pitchFamily="34" charset="0"/>
              </a:rPr>
              <a:t> </a:t>
            </a:r>
            <a:r>
              <a:rPr lang="en-GB" altLang="en-US" dirty="0" err="1">
                <a:latin typeface="Arial" panose="020B0604020202020204" pitchFamily="34" charset="0"/>
              </a:rPr>
              <a:t>ymchwil</a:t>
            </a:r>
            <a:r>
              <a:rPr lang="en-GB" altLang="en-US" dirty="0">
                <a:latin typeface="Arial" panose="020B0604020202020204" pitchFamily="34" charset="0"/>
              </a:rPr>
              <a:t> a </a:t>
            </a:r>
            <a:r>
              <a:rPr lang="en-GB" altLang="en-US" dirty="0" err="1">
                <a:latin typeface="Arial" panose="020B0604020202020204" pitchFamily="34" charset="0"/>
              </a:rPr>
              <a:t>pholisi</a:t>
            </a:r>
            <a:r>
              <a:rPr lang="en-GB" altLang="en-US" dirty="0">
                <a:latin typeface="Arial" panose="020B0604020202020204" pitchFamily="34" charset="0"/>
              </a:rPr>
              <a:t>? Beth </a:t>
            </a:r>
            <a:r>
              <a:rPr lang="en-GB" altLang="en-US" dirty="0" err="1">
                <a:latin typeface="Arial" panose="020B0604020202020204" pitchFamily="34" charset="0"/>
              </a:rPr>
              <a:t>yw</a:t>
            </a:r>
            <a:r>
              <a:rPr lang="en-GB" altLang="en-US" dirty="0">
                <a:latin typeface="Arial" panose="020B0604020202020204" pitchFamily="34" charset="0"/>
              </a:rPr>
              <a:t> </a:t>
            </a:r>
            <a:r>
              <a:rPr lang="en-GB" altLang="en-US" dirty="0" err="1">
                <a:latin typeface="Arial" panose="020B0604020202020204" pitchFamily="34" charset="0"/>
              </a:rPr>
              <a:t>pwrpas</a:t>
            </a:r>
            <a:r>
              <a:rPr lang="en-GB" altLang="en-US" dirty="0">
                <a:latin typeface="Arial" panose="020B0604020202020204" pitchFamily="34" charset="0"/>
              </a:rPr>
              <a:t> </a:t>
            </a:r>
            <a:r>
              <a:rPr lang="en-GB" altLang="en-US" dirty="0" err="1">
                <a:latin typeface="Arial" panose="020B0604020202020204" pitchFamily="34" charset="0"/>
              </a:rPr>
              <a:t>ehangach</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rôl</a:t>
            </a:r>
            <a:r>
              <a:rPr lang="en-GB" altLang="en-US" dirty="0">
                <a:latin typeface="Arial" panose="020B0604020202020204" pitchFamily="34" charset="0"/>
              </a:rPr>
              <a:t> – </a:t>
            </a:r>
            <a:r>
              <a:rPr lang="en-GB" altLang="en-US" dirty="0" err="1">
                <a:latin typeface="Arial" panose="020B0604020202020204" pitchFamily="34" charset="0"/>
              </a:rPr>
              <a:t>nid</a:t>
            </a:r>
            <a:r>
              <a:rPr lang="en-GB" altLang="en-US" dirty="0">
                <a:latin typeface="Arial" panose="020B0604020202020204" pitchFamily="34" charset="0"/>
              </a:rPr>
              <a:t> dim </a:t>
            </a:r>
            <a:r>
              <a:rPr lang="en-GB" altLang="en-US" dirty="0" err="1">
                <a:latin typeface="Arial" panose="020B0604020202020204" pitchFamily="34" charset="0"/>
              </a:rPr>
              <a:t>ond</a:t>
            </a:r>
            <a:r>
              <a:rPr lang="en-GB" altLang="en-US" dirty="0">
                <a:latin typeface="Arial" panose="020B0604020202020204" pitchFamily="34" charset="0"/>
              </a:rPr>
              <a:t> o </a:t>
            </a:r>
            <a:r>
              <a:rPr lang="en-GB" altLang="en-US" dirty="0" err="1">
                <a:latin typeface="Arial" panose="020B0604020202020204" pitchFamily="34" charset="0"/>
              </a:rPr>
              <a:t>ddydd</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ddydd</a:t>
            </a:r>
            <a:r>
              <a:rPr lang="en-GB" altLang="en-US" dirty="0">
                <a:latin typeface="Arial" panose="020B0604020202020204" pitchFamily="34" charset="0"/>
              </a:rPr>
              <a:t> – </a:t>
            </a:r>
            <a:r>
              <a:rPr lang="en-GB" altLang="en-US" dirty="0" err="1">
                <a:latin typeface="Arial" panose="020B0604020202020204" pitchFamily="34" charset="0"/>
              </a:rPr>
              <a:t>fel</a:t>
            </a:r>
            <a:r>
              <a:rPr lang="en-GB" altLang="en-US" dirty="0">
                <a:latin typeface="Arial" panose="020B0604020202020204" pitchFamily="34" charset="0"/>
              </a:rPr>
              <a:t> </a:t>
            </a:r>
            <a:r>
              <a:rPr lang="en-GB" altLang="en-US" dirty="0" err="1">
                <a:latin typeface="Arial" panose="020B0604020202020204" pitchFamily="34" charset="0"/>
              </a:rPr>
              <a:t>gwella’r</a:t>
            </a:r>
            <a:r>
              <a:rPr lang="en-GB" altLang="en-US" dirty="0">
                <a:latin typeface="Arial" panose="020B0604020202020204" pitchFamily="34" charset="0"/>
              </a:rPr>
              <a:t> </a:t>
            </a:r>
            <a:r>
              <a:rPr lang="en-GB" altLang="en-US" dirty="0" err="1">
                <a:latin typeface="Arial" panose="020B0604020202020204" pitchFamily="34" charset="0"/>
              </a:rPr>
              <a:t>canlyniadau</a:t>
            </a:r>
            <a:r>
              <a:rPr lang="en-GB" altLang="en-US" dirty="0">
                <a:latin typeface="Arial" panose="020B0604020202020204" pitchFamily="34" charset="0"/>
              </a:rPr>
              <a:t> </a:t>
            </a:r>
            <a:r>
              <a:rPr lang="en-GB" altLang="en-US" dirty="0" err="1">
                <a:latin typeface="Arial" panose="020B0604020202020204" pitchFamily="34" charset="0"/>
              </a:rPr>
              <a:t>hirdymor</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blant</a:t>
            </a:r>
            <a:r>
              <a:rPr lang="en-GB" altLang="en-US" dirty="0">
                <a:latin typeface="Arial" panose="020B0604020202020204" pitchFamily="34" charset="0"/>
              </a:rPr>
              <a:t> – pa </a:t>
            </a:r>
            <a:r>
              <a:rPr lang="en-GB" altLang="en-US" dirty="0" err="1">
                <a:latin typeface="Arial" panose="020B0604020202020204" pitchFamily="34" charset="0"/>
              </a:rPr>
              <a:t>ymchwil</a:t>
            </a:r>
            <a:r>
              <a:rPr lang="en-GB" altLang="en-US" dirty="0">
                <a:latin typeface="Arial" panose="020B0604020202020204" pitchFamily="34" charset="0"/>
              </a:rPr>
              <a:t> </a:t>
            </a:r>
            <a:r>
              <a:rPr lang="en-GB" altLang="en-US" dirty="0" err="1">
                <a:latin typeface="Arial" panose="020B0604020202020204" pitchFamily="34" charset="0"/>
              </a:rPr>
              <a:t>sy’n</a:t>
            </a:r>
            <a:r>
              <a:rPr lang="en-GB" altLang="en-US" dirty="0">
                <a:latin typeface="Arial" panose="020B0604020202020204" pitchFamily="34" charset="0"/>
              </a:rPr>
              <a:t> sail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hyn</a:t>
            </a:r>
            <a:r>
              <a:rPr lang="en-GB" altLang="en-US" dirty="0">
                <a:latin typeface="Arial" panose="020B0604020202020204" pitchFamily="34" charset="0"/>
              </a:rPr>
              <a:t>?</a:t>
            </a:r>
          </a:p>
          <a:p>
            <a:endParaRPr lang="en-GB" altLang="en-US" dirty="0">
              <a:latin typeface="Arial" panose="020B0604020202020204" pitchFamily="34" charset="0"/>
            </a:endParaRPr>
          </a:p>
          <a:p>
            <a:r>
              <a:rPr lang="en-GB" altLang="en-US" dirty="0">
                <a:latin typeface="Arial" panose="020B0604020202020204" pitchFamily="34" charset="0"/>
              </a:rPr>
              <a:t>Mae </a:t>
            </a:r>
            <a:r>
              <a:rPr lang="en-GB" altLang="en-US" dirty="0" err="1">
                <a:latin typeface="Arial" panose="020B0604020202020204" pitchFamily="34" charset="0"/>
              </a:rPr>
              <a:t>Adran</a:t>
            </a:r>
            <a:r>
              <a:rPr lang="en-GB" altLang="en-US" dirty="0">
                <a:latin typeface="Arial" panose="020B0604020202020204" pitchFamily="34" charset="0"/>
              </a:rPr>
              <a:t> 5 y </a:t>
            </a:r>
            <a:r>
              <a:rPr lang="en-GB" altLang="en-US" dirty="0" err="1">
                <a:latin typeface="Arial" panose="020B0604020202020204" pitchFamily="34" charset="0"/>
              </a:rPr>
              <a:t>portffolio</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adlewyrchiad</a:t>
            </a:r>
            <a:r>
              <a:rPr lang="en-GB" altLang="en-US" dirty="0">
                <a:latin typeface="Arial" panose="020B0604020202020204" pitchFamily="34" charset="0"/>
              </a:rPr>
              <a:t> </a:t>
            </a:r>
            <a:r>
              <a:rPr lang="en-GB" altLang="en-US" dirty="0" err="1">
                <a:latin typeface="Arial" panose="020B0604020202020204" pitchFamily="34" charset="0"/>
              </a:rPr>
              <a:t>beirniadol</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agwedd</a:t>
            </a:r>
            <a:r>
              <a:rPr lang="en-GB" altLang="en-US" dirty="0">
                <a:latin typeface="Arial" panose="020B0604020202020204" pitchFamily="34" charset="0"/>
              </a:rPr>
              <a:t> </a:t>
            </a:r>
            <a:r>
              <a:rPr lang="en-GB" altLang="en-US" dirty="0" err="1">
                <a:latin typeface="Arial" panose="020B0604020202020204" pitchFamily="34" charset="0"/>
              </a:rPr>
              <a:t>o'ch</a:t>
            </a:r>
            <a:r>
              <a:rPr lang="en-GB" altLang="en-US" dirty="0">
                <a:latin typeface="Arial" panose="020B0604020202020204" pitchFamily="34" charset="0"/>
              </a:rPr>
              <a:t> </a:t>
            </a:r>
            <a:r>
              <a:rPr lang="en-GB" altLang="en-US" dirty="0" err="1">
                <a:latin typeface="Arial" panose="020B0604020202020204" pitchFamily="34" charset="0"/>
              </a:rPr>
              <a:t>ymarfer</a:t>
            </a:r>
            <a:r>
              <a:rPr lang="en-GB" altLang="en-US" dirty="0">
                <a:latin typeface="Arial" panose="020B0604020202020204" pitchFamily="34" charset="0"/>
              </a:rPr>
              <a:t>. </a:t>
            </a:r>
            <a:r>
              <a:rPr lang="en-GB" altLang="en-US" dirty="0" err="1">
                <a:latin typeface="Arial" panose="020B0604020202020204" pitchFamily="34" charset="0"/>
              </a:rPr>
              <a:t>Dylai</a:t>
            </a:r>
            <a:r>
              <a:rPr lang="en-GB" altLang="en-US" dirty="0">
                <a:latin typeface="Arial" panose="020B0604020202020204" pitchFamily="34" charset="0"/>
              </a:rPr>
              <a:t> </a:t>
            </a:r>
            <a:r>
              <a:rPr lang="en-GB" altLang="en-US" dirty="0" err="1">
                <a:latin typeface="Arial" panose="020B0604020202020204" pitchFamily="34" charset="0"/>
              </a:rPr>
              <a:t>hwn</a:t>
            </a:r>
            <a:r>
              <a:rPr lang="en-GB" altLang="en-US" dirty="0">
                <a:latin typeface="Arial" panose="020B0604020202020204" pitchFamily="34" charset="0"/>
              </a:rPr>
              <a:t> </a:t>
            </a:r>
            <a:r>
              <a:rPr lang="en-GB" altLang="en-US" dirty="0" err="1">
                <a:latin typeface="Arial" panose="020B0604020202020204" pitchFamily="34" charset="0"/>
              </a:rPr>
              <a:t>fod</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bersonol</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chi ac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seiliedig</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brofiad</a:t>
            </a:r>
            <a:r>
              <a:rPr lang="en-GB" altLang="en-US" dirty="0">
                <a:latin typeface="Arial" panose="020B0604020202020204" pitchFamily="34" charset="0"/>
              </a:rPr>
              <a:t> neu </a:t>
            </a:r>
            <a:r>
              <a:rPr lang="en-GB" altLang="en-US" dirty="0" err="1">
                <a:latin typeface="Arial" panose="020B0604020202020204" pitchFamily="34" charset="0"/>
              </a:rPr>
              <a:t>ddigwyddiad</a:t>
            </a:r>
            <a:r>
              <a:rPr lang="en-GB" altLang="en-US" dirty="0">
                <a:latin typeface="Arial" panose="020B0604020202020204" pitchFamily="34" charset="0"/>
              </a:rPr>
              <a:t> o </a:t>
            </a:r>
            <a:r>
              <a:rPr lang="en-GB" altLang="en-US" dirty="0" err="1">
                <a:latin typeface="Arial" panose="020B0604020202020204" pitchFamily="34" charset="0"/>
              </a:rPr>
              <a:t>fewn</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rôl</a:t>
            </a:r>
            <a:r>
              <a:rPr lang="en-GB" altLang="en-US" dirty="0">
                <a:latin typeface="Arial" panose="020B0604020202020204" pitchFamily="34" charset="0"/>
              </a:rPr>
              <a:t> </a:t>
            </a:r>
            <a:r>
              <a:rPr lang="en-GB" altLang="en-US" dirty="0" err="1">
                <a:latin typeface="Arial" panose="020B0604020202020204" pitchFamily="34" charset="0"/>
              </a:rPr>
              <a:t>a'ch</a:t>
            </a:r>
            <a:r>
              <a:rPr lang="en-GB" altLang="en-US" dirty="0">
                <a:latin typeface="Arial" panose="020B0604020202020204" pitchFamily="34" charset="0"/>
              </a:rPr>
              <a:t> </a:t>
            </a:r>
            <a:r>
              <a:rPr lang="en-GB" altLang="en-US" dirty="0" err="1">
                <a:latin typeface="Arial" panose="020B0604020202020204" pitchFamily="34" charset="0"/>
              </a:rPr>
              <a:t>gweithle</a:t>
            </a:r>
            <a:r>
              <a:rPr lang="en-GB" altLang="en-US" dirty="0">
                <a:latin typeface="Arial" panose="020B0604020202020204" pitchFamily="34" charset="0"/>
              </a:rPr>
              <a:t>. </a:t>
            </a:r>
            <a:r>
              <a:rPr lang="en-GB" altLang="en-US" dirty="0" err="1">
                <a:latin typeface="Arial" panose="020B0604020202020204" pitchFamily="34" charset="0"/>
              </a:rPr>
              <a:t>Dylech</a:t>
            </a:r>
            <a:r>
              <a:rPr lang="en-GB" altLang="en-US" dirty="0">
                <a:latin typeface="Arial" panose="020B0604020202020204" pitchFamily="34" charset="0"/>
              </a:rPr>
              <a:t> </a:t>
            </a:r>
            <a:r>
              <a:rPr lang="en-GB" altLang="en-US" dirty="0" err="1">
                <a:latin typeface="Arial" panose="020B0604020202020204" pitchFamily="34" charset="0"/>
              </a:rPr>
              <a:t>ddefnyddio</a:t>
            </a:r>
            <a:r>
              <a:rPr lang="en-GB" altLang="en-US" dirty="0">
                <a:latin typeface="Arial" panose="020B0604020202020204" pitchFamily="34" charset="0"/>
              </a:rPr>
              <a:t> model </a:t>
            </a:r>
            <a:r>
              <a:rPr lang="en-GB" altLang="en-US" dirty="0" err="1">
                <a:latin typeface="Arial" panose="020B0604020202020204" pitchFamily="34" charset="0"/>
              </a:rPr>
              <a:t>adlewyrchol</a:t>
            </a:r>
            <a:r>
              <a:rPr lang="en-GB" altLang="en-US" dirty="0">
                <a:latin typeface="Arial" panose="020B0604020202020204" pitchFamily="34" charset="0"/>
              </a:rPr>
              <a:t> </a:t>
            </a:r>
            <a:r>
              <a:rPr lang="en-GB" altLang="en-US" dirty="0" err="1">
                <a:latin typeface="Arial" panose="020B0604020202020204" pitchFamily="34" charset="0"/>
              </a:rPr>
              <a:t>yma</a:t>
            </a:r>
            <a:r>
              <a:rPr lang="en-GB" altLang="en-US" dirty="0">
                <a:latin typeface="Arial" panose="020B0604020202020204" pitchFamily="34" charset="0"/>
              </a:rPr>
              <a:t> a </a:t>
            </a:r>
            <a:r>
              <a:rPr lang="en-GB" altLang="en-US" dirty="0" err="1">
                <a:latin typeface="Arial" panose="020B0604020202020204" pitchFamily="34" charset="0"/>
              </a:rPr>
              <a:t>chynnwys</a:t>
            </a:r>
            <a:r>
              <a:rPr lang="en-GB" altLang="en-US" dirty="0">
                <a:latin typeface="Arial" panose="020B0604020202020204" pitchFamily="34" charset="0"/>
              </a:rPr>
              <a:t> </a:t>
            </a:r>
            <a:r>
              <a:rPr lang="en-GB" altLang="en-US" dirty="0" err="1">
                <a:latin typeface="Arial" panose="020B0604020202020204" pitchFamily="34" charset="0"/>
              </a:rPr>
              <a:t>rhywfaint</a:t>
            </a:r>
            <a:r>
              <a:rPr lang="en-GB" altLang="en-US" dirty="0">
                <a:latin typeface="Arial" panose="020B0604020202020204" pitchFamily="34" charset="0"/>
              </a:rPr>
              <a:t> o </a:t>
            </a:r>
            <a:r>
              <a:rPr lang="en-GB" altLang="en-US" dirty="0" err="1">
                <a:latin typeface="Arial" panose="020B0604020202020204" pitchFamily="34" charset="0"/>
              </a:rPr>
              <a:t>drafodaeth</a:t>
            </a:r>
            <a:r>
              <a:rPr lang="en-GB" altLang="en-US" dirty="0">
                <a:latin typeface="Arial" panose="020B0604020202020204" pitchFamily="34" charset="0"/>
              </a:rPr>
              <a:t> </a:t>
            </a:r>
            <a:r>
              <a:rPr lang="en-GB" altLang="en-US" dirty="0" err="1">
                <a:latin typeface="Arial" panose="020B0604020202020204" pitchFamily="34" charset="0"/>
              </a:rPr>
              <a:t>ynghylch</a:t>
            </a:r>
            <a:r>
              <a:rPr lang="en-GB" altLang="en-US" dirty="0">
                <a:latin typeface="Arial" panose="020B0604020202020204" pitchFamily="34" charset="0"/>
              </a:rPr>
              <a:t> pam </a:t>
            </a:r>
            <a:r>
              <a:rPr lang="en-GB" altLang="en-US" dirty="0" err="1">
                <a:latin typeface="Arial" panose="020B0604020202020204" pitchFamily="34" charset="0"/>
              </a:rPr>
              <a:t>rydych</a:t>
            </a:r>
            <a:r>
              <a:rPr lang="en-GB" altLang="en-US" dirty="0">
                <a:latin typeface="Arial" panose="020B0604020202020204" pitchFamily="34" charset="0"/>
              </a:rPr>
              <a:t> </a:t>
            </a:r>
            <a:r>
              <a:rPr lang="en-GB" altLang="en-US" dirty="0" err="1">
                <a:latin typeface="Arial" panose="020B0604020202020204" pitchFamily="34" charset="0"/>
              </a:rPr>
              <a:t>wedi</a:t>
            </a:r>
            <a:r>
              <a:rPr lang="en-GB" altLang="en-US" dirty="0">
                <a:latin typeface="Arial" panose="020B0604020202020204" pitchFamily="34" charset="0"/>
              </a:rPr>
              <a:t> </a:t>
            </a:r>
            <a:r>
              <a:rPr lang="en-GB" altLang="en-US" dirty="0" err="1">
                <a:latin typeface="Arial" panose="020B0604020202020204" pitchFamily="34" charset="0"/>
              </a:rPr>
              <a:t>dewis</a:t>
            </a:r>
            <a:r>
              <a:rPr lang="en-GB" altLang="en-US" dirty="0">
                <a:latin typeface="Arial" panose="020B0604020202020204" pitchFamily="34" charset="0"/>
              </a:rPr>
              <a:t> y model </a:t>
            </a:r>
            <a:r>
              <a:rPr lang="en-GB" altLang="en-US" dirty="0" err="1">
                <a:latin typeface="Arial" panose="020B0604020202020204" pitchFamily="34" charset="0"/>
              </a:rPr>
              <a:t>penodol</a:t>
            </a:r>
            <a:r>
              <a:rPr lang="en-GB" altLang="en-US" dirty="0">
                <a:latin typeface="Arial" panose="020B0604020202020204" pitchFamily="34" charset="0"/>
              </a:rPr>
              <a:t> </a:t>
            </a:r>
            <a:r>
              <a:rPr lang="en-GB" altLang="en-US" dirty="0" err="1">
                <a:latin typeface="Arial" panose="020B0604020202020204" pitchFamily="34" charset="0"/>
              </a:rPr>
              <a:t>hwnnw</a:t>
            </a:r>
            <a:r>
              <a:rPr lang="en-GB" altLang="en-US" dirty="0">
                <a:latin typeface="Arial" panose="020B0604020202020204" pitchFamily="34" charset="0"/>
              </a:rPr>
              <a:t> </a:t>
            </a:r>
            <a:r>
              <a:rPr lang="en-GB" altLang="en-US" dirty="0" err="1">
                <a:latin typeface="Arial" panose="020B0604020202020204" pitchFamily="34" charset="0"/>
              </a:rPr>
              <a:t>i’w</a:t>
            </a:r>
            <a:r>
              <a:rPr lang="en-GB" altLang="en-US" dirty="0">
                <a:latin typeface="Arial" panose="020B0604020202020204" pitchFamily="34" charset="0"/>
              </a:rPr>
              <a:t> </a:t>
            </a:r>
            <a:r>
              <a:rPr lang="en-GB" altLang="en-US" dirty="0" err="1">
                <a:latin typeface="Arial" panose="020B0604020202020204" pitchFamily="34" charset="0"/>
              </a:rPr>
              <a:t>ddefnyddio</a:t>
            </a:r>
            <a:r>
              <a:rPr lang="en-GB" altLang="en-US" dirty="0">
                <a:latin typeface="Arial" panose="020B0604020202020204" pitchFamily="34" charset="0"/>
              </a:rPr>
              <a:t>. </a:t>
            </a:r>
            <a:r>
              <a:rPr lang="en-GB" altLang="en-US" dirty="0" err="1">
                <a:latin typeface="Arial" panose="020B0604020202020204" pitchFamily="34" charset="0"/>
              </a:rPr>
              <a:t>Wrth</a:t>
            </a:r>
            <a:r>
              <a:rPr lang="en-GB" altLang="en-US" dirty="0">
                <a:latin typeface="Arial" panose="020B0604020202020204" pitchFamily="34" charset="0"/>
              </a:rPr>
              <a:t> </a:t>
            </a:r>
            <a:r>
              <a:rPr lang="en-GB" altLang="en-US" dirty="0" err="1">
                <a:latin typeface="Arial" panose="020B0604020202020204" pitchFamily="34" charset="0"/>
              </a:rPr>
              <a:t>ddadansoddi'r</a:t>
            </a:r>
            <a:r>
              <a:rPr lang="en-GB" altLang="en-US" dirty="0">
                <a:latin typeface="Arial" panose="020B0604020202020204" pitchFamily="34" charset="0"/>
              </a:rPr>
              <a:t> </a:t>
            </a:r>
            <a:r>
              <a:rPr lang="en-GB" altLang="en-US" dirty="0" err="1">
                <a:latin typeface="Arial" panose="020B0604020202020204" pitchFamily="34" charset="0"/>
              </a:rPr>
              <a:t>profiad</a:t>
            </a:r>
            <a:r>
              <a:rPr lang="en-GB" altLang="en-US" dirty="0">
                <a:latin typeface="Arial" panose="020B0604020202020204" pitchFamily="34" charset="0"/>
              </a:rPr>
              <a:t> </a:t>
            </a:r>
            <a:r>
              <a:rPr lang="en-GB" altLang="en-US" dirty="0" err="1">
                <a:latin typeface="Arial" panose="020B0604020202020204" pitchFamily="34" charset="0"/>
              </a:rPr>
              <a:t>neu'r</a:t>
            </a:r>
            <a:r>
              <a:rPr lang="en-GB" altLang="en-US" dirty="0">
                <a:latin typeface="Arial" panose="020B0604020202020204" pitchFamily="34" charset="0"/>
              </a:rPr>
              <a:t> </a:t>
            </a:r>
            <a:r>
              <a:rPr lang="en-GB" altLang="en-US" dirty="0" err="1">
                <a:latin typeface="Arial" panose="020B0604020202020204" pitchFamily="34" charset="0"/>
              </a:rPr>
              <a:t>digwyddiad</a:t>
            </a:r>
            <a:r>
              <a:rPr lang="en-GB" altLang="en-US" dirty="0">
                <a:latin typeface="Arial" panose="020B0604020202020204" pitchFamily="34" charset="0"/>
              </a:rPr>
              <a:t> </a:t>
            </a:r>
            <a:r>
              <a:rPr lang="en-GB" altLang="en-US" dirty="0" err="1">
                <a:latin typeface="Arial" panose="020B0604020202020204" pitchFamily="34" charset="0"/>
              </a:rPr>
              <a:t>dylech</a:t>
            </a:r>
            <a:r>
              <a:rPr lang="en-GB" altLang="en-US" dirty="0">
                <a:latin typeface="Arial" panose="020B0604020202020204" pitchFamily="34" charset="0"/>
              </a:rPr>
              <a:t> </a:t>
            </a:r>
            <a:r>
              <a:rPr lang="en-GB" altLang="en-US" dirty="0" err="1">
                <a:latin typeface="Arial" panose="020B0604020202020204" pitchFamily="34" charset="0"/>
              </a:rPr>
              <a:t>ganolbwyntio</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rôl</a:t>
            </a:r>
            <a:r>
              <a:rPr lang="en-GB" altLang="en-US" dirty="0">
                <a:latin typeface="Arial" panose="020B0604020202020204" pitchFamily="34" charset="0"/>
              </a:rPr>
              <a:t> </a:t>
            </a:r>
            <a:r>
              <a:rPr lang="en-GB" altLang="en-US" dirty="0" err="1">
                <a:latin typeface="Arial" panose="020B0604020202020204" pitchFamily="34" charset="0"/>
              </a:rPr>
              <a:t>a'ch</a:t>
            </a:r>
            <a:r>
              <a:rPr lang="en-GB" altLang="en-US" dirty="0">
                <a:latin typeface="Arial" panose="020B0604020202020204" pitchFamily="34" charset="0"/>
              </a:rPr>
              <a:t> </a:t>
            </a:r>
            <a:r>
              <a:rPr lang="en-GB" altLang="en-US" dirty="0" err="1">
                <a:latin typeface="Arial" panose="020B0604020202020204" pitchFamily="34" charset="0"/>
              </a:rPr>
              <a:t>gweithredoedd</a:t>
            </a:r>
            <a:r>
              <a:rPr lang="en-GB" altLang="en-US" dirty="0">
                <a:latin typeface="Arial" panose="020B0604020202020204" pitchFamily="34" charset="0"/>
              </a:rPr>
              <a:t> </a:t>
            </a:r>
            <a:r>
              <a:rPr lang="en-GB" altLang="en-US" dirty="0" err="1">
                <a:latin typeface="Arial" panose="020B0604020202020204" pitchFamily="34" charset="0"/>
              </a:rPr>
              <a:t>eich</a:t>
            </a:r>
            <a:r>
              <a:rPr lang="en-GB" altLang="en-US" dirty="0">
                <a:latin typeface="Arial" panose="020B0604020202020204" pitchFamily="34" charset="0"/>
              </a:rPr>
              <a:t> </a:t>
            </a:r>
            <a:r>
              <a:rPr lang="en-GB" altLang="en-US" dirty="0" err="1">
                <a:latin typeface="Arial" panose="020B0604020202020204" pitchFamily="34" charset="0"/>
              </a:rPr>
              <a:t>hun</a:t>
            </a:r>
            <a:r>
              <a:rPr lang="en-GB" altLang="en-US" dirty="0">
                <a:latin typeface="Arial" panose="020B0604020202020204" pitchFamily="34" charset="0"/>
              </a:rPr>
              <a:t>, a </a:t>
            </a:r>
            <a:r>
              <a:rPr lang="en-GB" altLang="en-US" dirty="0" err="1">
                <a:latin typeface="Arial" panose="020B0604020202020204" pitchFamily="34" charset="0"/>
              </a:rPr>
              <a:t>dylid</a:t>
            </a:r>
            <a:r>
              <a:rPr lang="en-GB" altLang="en-US" dirty="0">
                <a:latin typeface="Arial" panose="020B0604020202020204" pitchFamily="34" charset="0"/>
              </a:rPr>
              <a:t> </a:t>
            </a:r>
            <a:r>
              <a:rPr lang="en-GB" altLang="en-US" dirty="0" err="1">
                <a:latin typeface="Arial" panose="020B0604020202020204" pitchFamily="34" charset="0"/>
              </a:rPr>
              <a:t>gwneud</a:t>
            </a:r>
            <a:r>
              <a:rPr lang="en-GB" altLang="en-US" dirty="0">
                <a:latin typeface="Arial" panose="020B0604020202020204" pitchFamily="34" charset="0"/>
              </a:rPr>
              <a:t> </a:t>
            </a:r>
            <a:r>
              <a:rPr lang="en-GB" altLang="en-US" dirty="0" err="1">
                <a:latin typeface="Arial" panose="020B0604020202020204" pitchFamily="34" charset="0"/>
              </a:rPr>
              <a:t>cysylltiadau</a:t>
            </a:r>
            <a:r>
              <a:rPr lang="en-GB" altLang="en-US" dirty="0">
                <a:latin typeface="Arial" panose="020B0604020202020204" pitchFamily="34" charset="0"/>
              </a:rPr>
              <a:t> </a:t>
            </a:r>
            <a:r>
              <a:rPr lang="en-GB" altLang="en-US" dirty="0" err="1">
                <a:latin typeface="Arial" panose="020B0604020202020204" pitchFamily="34" charset="0"/>
              </a:rPr>
              <a:t>priodol</a:t>
            </a:r>
            <a:r>
              <a:rPr lang="en-GB" altLang="en-US" dirty="0">
                <a:latin typeface="Arial" panose="020B0604020202020204" pitchFamily="34" charset="0"/>
              </a:rPr>
              <a:t> â </a:t>
            </a:r>
            <a:r>
              <a:rPr lang="en-GB" altLang="en-US" dirty="0" err="1">
                <a:latin typeface="Arial" panose="020B0604020202020204" pitchFamily="34" charset="0"/>
              </a:rPr>
              <a:t>theori</a:t>
            </a:r>
            <a:r>
              <a:rPr lang="en-GB" altLang="en-US" dirty="0">
                <a:latin typeface="Arial" panose="020B0604020202020204" pitchFamily="34" charset="0"/>
              </a:rPr>
              <a:t>, </a:t>
            </a:r>
            <a:r>
              <a:rPr lang="en-GB" altLang="en-US" dirty="0" err="1">
                <a:latin typeface="Arial" panose="020B0604020202020204" pitchFamily="34" charset="0"/>
              </a:rPr>
              <a:t>ymchwil</a:t>
            </a:r>
            <a:r>
              <a:rPr lang="en-GB" altLang="en-US" dirty="0">
                <a:latin typeface="Arial" panose="020B0604020202020204" pitchFamily="34" charset="0"/>
              </a:rPr>
              <a:t> a </a:t>
            </a:r>
            <a:r>
              <a:rPr lang="en-GB" altLang="en-US" dirty="0" err="1">
                <a:latin typeface="Arial" panose="020B0604020202020204" pitchFamily="34" charset="0"/>
              </a:rPr>
              <a:t>pholisi</a:t>
            </a:r>
            <a:r>
              <a:rPr lang="en-GB" altLang="en-US" dirty="0">
                <a:latin typeface="Arial" panose="020B0604020202020204" pitchFamily="34" charset="0"/>
              </a:rPr>
              <a:t> </a:t>
            </a:r>
            <a:r>
              <a:rPr lang="en-GB" altLang="en-US" dirty="0" err="1">
                <a:latin typeface="Arial" panose="020B0604020202020204" pitchFamily="34" charset="0"/>
              </a:rPr>
              <a:t>perthnasol</a:t>
            </a:r>
            <a:r>
              <a:rPr lang="en-GB" altLang="en-US" dirty="0">
                <a:latin typeface="Arial" panose="020B0604020202020204" pitchFamily="34" charset="0"/>
              </a:rPr>
              <a:t>.</a:t>
            </a:r>
          </a:p>
          <a:p>
            <a:endParaRPr lang="en-GB" altLang="en-US" dirty="0">
              <a:latin typeface="Arial" panose="020B0604020202020204" pitchFamily="34" charset="0"/>
            </a:endParaRPr>
          </a:p>
          <a:p>
            <a:endParaRPr lang="en-GB" altLang="en-US" dirty="0">
              <a:latin typeface="Arial" panose="020B0604020202020204" pitchFamily="34" charset="0"/>
            </a:endParaRPr>
          </a:p>
          <a:p>
            <a:r>
              <a:rPr lang="en-GB" altLang="en-US" dirty="0">
                <a:latin typeface="Arial" panose="020B0604020202020204" pitchFamily="34" charset="0"/>
              </a:rPr>
              <a:t>Marking criteria 4 carries the marks for sections 4 and 5 of your portfolio</a:t>
            </a:r>
          </a:p>
          <a:p>
            <a:r>
              <a:rPr lang="en-GB" altLang="en-US" dirty="0">
                <a:latin typeface="Arial" panose="020B0604020202020204" pitchFamily="34" charset="0"/>
              </a:rPr>
              <a:t>Section 4 is a case study of your own workplace contexts and areas of interest. Think about what interests you in your work, it could be an aspect of your practice or something that influences you. Start off with some details about your case study – what is your workplace/ area of work, what do you know about it? Consider the research and theory that underpins your role. For example, if you work in an early years setting – where does your role sit within research and policy context? What is the wider purpose of your role – not just day to day – such as improving the long term outcomes for children – what research underpins this?</a:t>
            </a:r>
          </a:p>
          <a:p>
            <a:endParaRPr lang="en-GB" altLang="en-US" dirty="0">
              <a:latin typeface="Arial" panose="020B0604020202020204" pitchFamily="34" charset="0"/>
            </a:endParaRPr>
          </a:p>
          <a:p>
            <a:r>
              <a:rPr lang="en-GB" altLang="en-US" dirty="0">
                <a:latin typeface="Arial" panose="020B0604020202020204" pitchFamily="34" charset="0"/>
              </a:rPr>
              <a:t>Section 5 of the portfolio is a critical reflection on an aspect of your practice. This should be personal to you and based on an experience or event within your role and workplace. You should use a reflective model here and include some discussion of why you have chosen that specific model to use. When analysing the experience or event you should focus on your own role and actions, appropriate links should be made to relevant theory, research and policy.</a:t>
            </a:r>
          </a:p>
        </p:txBody>
      </p:sp>
      <p:sp>
        <p:nvSpPr>
          <p:cNvPr id="28676" name="Slide Number Placeholder 3">
            <a:extLst>
              <a:ext uri="{FF2B5EF4-FFF2-40B4-BE49-F238E27FC236}">
                <a16:creationId xmlns:a16="http://schemas.microsoft.com/office/drawing/2014/main" id="{19C0E370-9430-82CC-6F39-9E9A37B86E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B00E3C0-1FD8-4C44-9412-2F2219FDB85B}" type="slidenum">
              <a:rPr lang="cy-GB" altLang="en-US" sz="120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E68652D8-A979-8123-51A8-5C1045D40281}"/>
              </a:ext>
            </a:extLst>
          </p:cNvPr>
          <p:cNvSpPr>
            <a:spLocks noGrp="1" noRot="1" noChangeAspect="1" noChangeArrowheads="1" noTextEdit="1"/>
          </p:cNvSpPr>
          <p:nvPr>
            <p:ph type="sldImg"/>
          </p:nvPr>
        </p:nvSpPr>
        <p:spPr>
          <a:xfrm>
            <a:off x="941388" y="750888"/>
            <a:ext cx="5006975" cy="3756025"/>
          </a:xfrm>
          <a:ln/>
        </p:spPr>
      </p:sp>
      <p:sp>
        <p:nvSpPr>
          <p:cNvPr id="32771" name="Notes Placeholder 2">
            <a:extLst>
              <a:ext uri="{FF2B5EF4-FFF2-40B4-BE49-F238E27FC236}">
                <a16:creationId xmlns:a16="http://schemas.microsoft.com/office/drawing/2014/main" id="{23662762-5FCD-D143-33AD-33800BBF2D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err="1">
                <a:latin typeface="Arial"/>
                <a:cs typeface="Arial"/>
              </a:rPr>
              <a:t>Cadwch</a:t>
            </a:r>
            <a:r>
              <a:rPr lang="en-GB" altLang="en-US" dirty="0">
                <a:latin typeface="Arial"/>
                <a:cs typeface="Arial"/>
              </a:rPr>
              <a:t> at </a:t>
            </a:r>
            <a:r>
              <a:rPr lang="en-GB" altLang="en-US" dirty="0" err="1">
                <a:latin typeface="Arial"/>
                <a:cs typeface="Arial"/>
              </a:rPr>
              <a:t>arddull</a:t>
            </a:r>
            <a:r>
              <a:rPr lang="en-GB" altLang="en-US" dirty="0">
                <a:latin typeface="Arial"/>
                <a:cs typeface="Arial"/>
              </a:rPr>
              <a:t> </a:t>
            </a:r>
            <a:r>
              <a:rPr lang="en-GB" altLang="en-US" dirty="0" err="1">
                <a:latin typeface="Arial"/>
                <a:cs typeface="Arial"/>
              </a:rPr>
              <a:t>academaidd</a:t>
            </a:r>
            <a:r>
              <a:rPr lang="en-GB" altLang="en-US" dirty="0">
                <a:latin typeface="Arial"/>
                <a:cs typeface="Arial"/>
              </a:rPr>
              <a:t> </a:t>
            </a:r>
            <a:r>
              <a:rPr lang="en-GB" altLang="en-US" dirty="0" err="1">
                <a:latin typeface="Arial"/>
                <a:cs typeface="Arial"/>
              </a:rPr>
              <a:t>trwy</a:t>
            </a:r>
            <a:r>
              <a:rPr lang="en-GB" altLang="en-US" dirty="0">
                <a:latin typeface="Arial"/>
                <a:cs typeface="Arial"/>
              </a:rPr>
              <a:t> </a:t>
            </a:r>
            <a:r>
              <a:rPr lang="en-GB" altLang="en-US" dirty="0" err="1">
                <a:latin typeface="Arial"/>
                <a:cs typeface="Arial"/>
              </a:rPr>
              <a:t>gydol</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aseiniad</a:t>
            </a:r>
            <a:r>
              <a:rPr lang="en-GB" altLang="en-US" dirty="0">
                <a:latin typeface="Arial"/>
                <a:cs typeface="Arial"/>
              </a:rPr>
              <a:t>. </a:t>
            </a:r>
            <a:r>
              <a:rPr lang="en-GB" altLang="en-US" dirty="0" err="1">
                <a:latin typeface="Arial"/>
                <a:cs typeface="Arial"/>
              </a:rPr>
              <a:t>Cofiwch</a:t>
            </a:r>
            <a:r>
              <a:rPr lang="en-GB" altLang="en-US" dirty="0">
                <a:latin typeface="Arial"/>
                <a:cs typeface="Arial"/>
              </a:rPr>
              <a:t> </a:t>
            </a:r>
            <a:r>
              <a:rPr lang="en-GB" altLang="en-US" dirty="0" err="1">
                <a:latin typeface="Arial"/>
                <a:cs typeface="Arial"/>
              </a:rPr>
              <a:t>alinio'ch</a:t>
            </a:r>
            <a:r>
              <a:rPr lang="en-GB" altLang="en-US" dirty="0">
                <a:latin typeface="Arial"/>
                <a:cs typeface="Arial"/>
              </a:rPr>
              <a:t> </a:t>
            </a:r>
            <a:r>
              <a:rPr lang="en-GB" altLang="en-US" dirty="0" err="1">
                <a:latin typeface="Arial"/>
                <a:cs typeface="Arial"/>
              </a:rPr>
              <a:t>gwaith</a:t>
            </a:r>
            <a:r>
              <a:rPr lang="en-GB" altLang="en-US" dirty="0">
                <a:latin typeface="Arial"/>
                <a:cs typeface="Arial"/>
              </a:rPr>
              <a:t> </a:t>
            </a:r>
            <a:r>
              <a:rPr lang="en-GB" altLang="en-US" dirty="0" err="1">
                <a:latin typeface="Arial"/>
                <a:cs typeface="Arial"/>
              </a:rPr>
              <a:t>i'r</a:t>
            </a:r>
            <a:r>
              <a:rPr lang="en-GB" altLang="en-US" dirty="0">
                <a:latin typeface="Arial"/>
                <a:cs typeface="Arial"/>
              </a:rPr>
              <a:t> </a:t>
            </a:r>
            <a:r>
              <a:rPr lang="en-GB" altLang="en-US" dirty="0" err="1">
                <a:latin typeface="Arial"/>
                <a:cs typeface="Arial"/>
              </a:rPr>
              <a:t>chwith</a:t>
            </a:r>
            <a:r>
              <a:rPr lang="en-GB" altLang="en-US" dirty="0">
                <a:latin typeface="Arial"/>
                <a:cs typeface="Arial"/>
              </a:rPr>
              <a:t>, </a:t>
            </a:r>
            <a:r>
              <a:rPr lang="en-GB" altLang="en-US" dirty="0" err="1">
                <a:latin typeface="Arial"/>
                <a:cs typeface="Arial"/>
              </a:rPr>
              <a:t>defnyddiwch</a:t>
            </a:r>
            <a:r>
              <a:rPr lang="en-GB" altLang="en-US" dirty="0">
                <a:latin typeface="Arial"/>
                <a:cs typeface="Arial"/>
              </a:rPr>
              <a:t> </a:t>
            </a:r>
            <a:r>
              <a:rPr lang="en-GB" altLang="en-US" dirty="0" err="1">
                <a:latin typeface="Arial"/>
                <a:cs typeface="Arial"/>
              </a:rPr>
              <a:t>naill</a:t>
            </a:r>
            <a:r>
              <a:rPr lang="en-GB" altLang="en-US" dirty="0">
                <a:latin typeface="Arial"/>
                <a:cs typeface="Arial"/>
              </a:rPr>
              <a:t> ai </a:t>
            </a:r>
            <a:r>
              <a:rPr lang="en-GB" altLang="en-US" dirty="0" err="1">
                <a:latin typeface="Arial"/>
                <a:cs typeface="Arial"/>
              </a:rPr>
              <a:t>ffont</a:t>
            </a:r>
            <a:r>
              <a:rPr lang="en-GB" altLang="en-US" dirty="0">
                <a:latin typeface="Arial"/>
                <a:cs typeface="Arial"/>
              </a:rPr>
              <a:t> </a:t>
            </a:r>
            <a:r>
              <a:rPr lang="en-GB" altLang="en-US" dirty="0" err="1">
                <a:latin typeface="Arial"/>
                <a:cs typeface="Arial"/>
              </a:rPr>
              <a:t>rufeinig</a:t>
            </a:r>
            <a:r>
              <a:rPr lang="en-GB" altLang="en-US" dirty="0">
                <a:latin typeface="Arial"/>
                <a:cs typeface="Arial"/>
              </a:rPr>
              <a:t> </a:t>
            </a:r>
            <a:r>
              <a:rPr lang="en-GB" altLang="en-US" dirty="0" err="1">
                <a:latin typeface="Arial"/>
                <a:cs typeface="Arial"/>
              </a:rPr>
              <a:t>amseroedd</a:t>
            </a:r>
            <a:r>
              <a:rPr lang="en-GB" altLang="en-US" dirty="0">
                <a:latin typeface="Arial"/>
                <a:cs typeface="Arial"/>
              </a:rPr>
              <a:t> </a:t>
            </a:r>
            <a:r>
              <a:rPr lang="en-GB" altLang="en-US" dirty="0" err="1">
                <a:latin typeface="Arial"/>
                <a:cs typeface="Arial"/>
              </a:rPr>
              <a:t>newydd</a:t>
            </a:r>
            <a:r>
              <a:rPr lang="en-GB" altLang="en-US" dirty="0">
                <a:latin typeface="Arial"/>
                <a:cs typeface="Arial"/>
              </a:rPr>
              <a:t> neu </a:t>
            </a:r>
            <a:r>
              <a:rPr lang="en-GB" altLang="en-US" dirty="0" err="1">
                <a:latin typeface="Arial"/>
                <a:cs typeface="Arial"/>
              </a:rPr>
              <a:t>ffont</a:t>
            </a:r>
            <a:r>
              <a:rPr lang="en-GB" altLang="en-US" dirty="0">
                <a:latin typeface="Arial"/>
                <a:cs typeface="Arial"/>
              </a:rPr>
              <a:t> arial </a:t>
            </a:r>
            <a:r>
              <a:rPr lang="en-GB" altLang="en-US" dirty="0" err="1">
                <a:latin typeface="Arial"/>
                <a:cs typeface="Arial"/>
              </a:rPr>
              <a:t>mewn</a:t>
            </a:r>
            <a:r>
              <a:rPr lang="en-GB" altLang="en-US" dirty="0">
                <a:latin typeface="Arial"/>
                <a:cs typeface="Arial"/>
              </a:rPr>
              <a:t> </a:t>
            </a:r>
            <a:r>
              <a:rPr lang="en-GB" altLang="en-US" dirty="0" err="1">
                <a:latin typeface="Arial"/>
                <a:cs typeface="Arial"/>
              </a:rPr>
              <a:t>maint</a:t>
            </a:r>
            <a:r>
              <a:rPr lang="en-GB" altLang="en-US" dirty="0">
                <a:latin typeface="Arial"/>
                <a:cs typeface="Arial"/>
              </a:rPr>
              <a:t> 12 a </a:t>
            </a:r>
            <a:r>
              <a:rPr lang="en-GB" altLang="en-US" dirty="0" err="1">
                <a:latin typeface="Arial"/>
                <a:cs typeface="Arial"/>
              </a:rPr>
              <a:t>bylchiad</a:t>
            </a:r>
            <a:r>
              <a:rPr lang="en-GB" altLang="en-US" dirty="0">
                <a:latin typeface="Arial"/>
                <a:cs typeface="Arial"/>
              </a:rPr>
              <a:t> </a:t>
            </a:r>
            <a:r>
              <a:rPr lang="en-GB" altLang="en-US" dirty="0" err="1">
                <a:latin typeface="Arial"/>
                <a:cs typeface="Arial"/>
              </a:rPr>
              <a:t>llinell</a:t>
            </a:r>
            <a:r>
              <a:rPr lang="en-GB" altLang="en-US" dirty="0">
                <a:latin typeface="Arial"/>
                <a:cs typeface="Arial"/>
              </a:rPr>
              <a:t> 1.5. Dim </a:t>
            </a:r>
            <a:r>
              <a:rPr lang="en-GB" altLang="en-US" dirty="0" err="1">
                <a:latin typeface="Arial"/>
                <a:cs typeface="Arial"/>
              </a:rPr>
              <a:t>ond</a:t>
            </a:r>
            <a:r>
              <a:rPr lang="en-GB" altLang="en-US" dirty="0">
                <a:latin typeface="Arial"/>
                <a:cs typeface="Arial"/>
              </a:rPr>
              <a:t> </a:t>
            </a:r>
            <a:r>
              <a:rPr lang="en-GB" altLang="en-US" dirty="0" err="1">
                <a:latin typeface="Arial"/>
                <a:cs typeface="Arial"/>
              </a:rPr>
              <a:t>teitl</a:t>
            </a:r>
            <a:r>
              <a:rPr lang="en-GB" altLang="en-US" dirty="0">
                <a:latin typeface="Arial"/>
                <a:cs typeface="Arial"/>
              </a:rPr>
              <a:t> </a:t>
            </a:r>
            <a:r>
              <a:rPr lang="en-GB" altLang="en-US" dirty="0" err="1">
                <a:latin typeface="Arial"/>
                <a:cs typeface="Arial"/>
              </a:rPr>
              <a:t>cyffredinol</a:t>
            </a:r>
            <a:r>
              <a:rPr lang="en-GB" altLang="en-US" dirty="0">
                <a:latin typeface="Arial"/>
                <a:cs typeface="Arial"/>
              </a:rPr>
              <a:t> a </a:t>
            </a:r>
            <a:r>
              <a:rPr lang="en-GB" altLang="en-US" dirty="0" err="1">
                <a:latin typeface="Arial"/>
                <a:cs typeface="Arial"/>
              </a:rPr>
              <a:t>theitlau</a:t>
            </a:r>
            <a:r>
              <a:rPr lang="en-GB" altLang="en-US" dirty="0">
                <a:latin typeface="Arial"/>
                <a:cs typeface="Arial"/>
              </a:rPr>
              <a:t> </a:t>
            </a:r>
            <a:r>
              <a:rPr lang="en-GB" altLang="en-US" dirty="0" err="1">
                <a:latin typeface="Arial"/>
                <a:cs typeface="Arial"/>
              </a:rPr>
              <a:t>adrannau</a:t>
            </a:r>
            <a:r>
              <a:rPr lang="en-GB" altLang="en-US" dirty="0">
                <a:latin typeface="Arial"/>
                <a:cs typeface="Arial"/>
              </a:rPr>
              <a:t> </a:t>
            </a:r>
            <a:r>
              <a:rPr lang="en-GB" altLang="en-US" dirty="0" err="1">
                <a:latin typeface="Arial"/>
                <a:cs typeface="Arial"/>
              </a:rPr>
              <a:t>clir</a:t>
            </a:r>
            <a:r>
              <a:rPr lang="en-GB" altLang="en-US" dirty="0">
                <a:latin typeface="Arial"/>
                <a:cs typeface="Arial"/>
              </a:rPr>
              <a:t> </a:t>
            </a:r>
            <a:r>
              <a:rPr lang="en-GB" altLang="en-US" dirty="0" err="1">
                <a:latin typeface="Arial"/>
                <a:cs typeface="Arial"/>
              </a:rPr>
              <a:t>sydd</a:t>
            </a:r>
            <a:r>
              <a:rPr lang="en-GB" altLang="en-US" dirty="0">
                <a:latin typeface="Arial"/>
                <a:cs typeface="Arial"/>
              </a:rPr>
              <a:t> </a:t>
            </a:r>
            <a:r>
              <a:rPr lang="en-GB" altLang="en-US" dirty="0" err="1">
                <a:latin typeface="Arial"/>
                <a:cs typeface="Arial"/>
              </a:rPr>
              <a:t>eu</a:t>
            </a:r>
            <a:r>
              <a:rPr lang="en-GB" altLang="en-US" dirty="0">
                <a:latin typeface="Arial"/>
                <a:cs typeface="Arial"/>
              </a:rPr>
              <a:t> </a:t>
            </a:r>
            <a:r>
              <a:rPr lang="en-GB" altLang="en-US" dirty="0" err="1">
                <a:latin typeface="Arial"/>
                <a:cs typeface="Arial"/>
              </a:rPr>
              <a:t>hangen</a:t>
            </a:r>
            <a:r>
              <a:rPr lang="en-GB" altLang="en-US" dirty="0">
                <a:latin typeface="Arial"/>
                <a:cs typeface="Arial"/>
              </a:rPr>
              <a:t> </a:t>
            </a:r>
            <a:r>
              <a:rPr lang="en-GB" altLang="en-US" dirty="0" err="1">
                <a:latin typeface="Arial"/>
                <a:cs typeface="Arial"/>
              </a:rPr>
              <a:t>arnoch</a:t>
            </a:r>
            <a:r>
              <a:rPr lang="en-GB" altLang="en-US" dirty="0">
                <a:latin typeface="Arial"/>
                <a:cs typeface="Arial"/>
              </a:rPr>
              <a:t> </a:t>
            </a:r>
            <a:r>
              <a:rPr lang="en-GB" altLang="en-US" dirty="0" err="1">
                <a:latin typeface="Arial"/>
                <a:cs typeface="Arial"/>
              </a:rPr>
              <a:t>ar</a:t>
            </a:r>
            <a:r>
              <a:rPr lang="en-GB" altLang="en-US" dirty="0">
                <a:latin typeface="Arial"/>
                <a:cs typeface="Arial"/>
              </a:rPr>
              <a:t> </a:t>
            </a:r>
            <a:r>
              <a:rPr lang="en-GB" altLang="en-US" dirty="0" err="1">
                <a:latin typeface="Arial"/>
                <a:cs typeface="Arial"/>
              </a:rPr>
              <a:t>gyfer</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portffolio</a:t>
            </a:r>
            <a:r>
              <a:rPr lang="en-GB" altLang="en-US" dirty="0">
                <a:latin typeface="Arial"/>
                <a:cs typeface="Arial"/>
              </a:rPr>
              <a:t>. Dim </a:t>
            </a:r>
            <a:r>
              <a:rPr lang="en-GB" altLang="en-US" dirty="0" err="1">
                <a:latin typeface="Arial"/>
                <a:cs typeface="Arial"/>
              </a:rPr>
              <a:t>clawr</a:t>
            </a:r>
            <a:r>
              <a:rPr lang="en-GB" altLang="en-US" dirty="0">
                <a:latin typeface="Arial"/>
                <a:cs typeface="Arial"/>
              </a:rPr>
              <a:t> </a:t>
            </a:r>
            <a:r>
              <a:rPr lang="en-GB" altLang="en-US" dirty="0" err="1">
                <a:latin typeface="Arial"/>
                <a:cs typeface="Arial"/>
              </a:rPr>
              <a:t>blaen</a:t>
            </a:r>
            <a:r>
              <a:rPr lang="en-GB" altLang="en-US" dirty="0">
                <a:latin typeface="Arial"/>
                <a:cs typeface="Arial"/>
              </a:rPr>
              <a:t>, dim </a:t>
            </a:r>
            <a:r>
              <a:rPr lang="en-GB" altLang="en-US" dirty="0" err="1">
                <a:latin typeface="Arial"/>
                <a:cs typeface="Arial"/>
              </a:rPr>
              <a:t>tudalen</a:t>
            </a:r>
            <a:r>
              <a:rPr lang="en-GB" altLang="en-US" dirty="0">
                <a:latin typeface="Arial"/>
                <a:cs typeface="Arial"/>
              </a:rPr>
              <a:t> </a:t>
            </a:r>
            <a:r>
              <a:rPr lang="en-GB" altLang="en-US" dirty="0" err="1">
                <a:latin typeface="Arial"/>
                <a:cs typeface="Arial"/>
              </a:rPr>
              <a:t>gynnwys</a:t>
            </a:r>
            <a:r>
              <a:rPr lang="en-GB" altLang="en-US" dirty="0">
                <a:latin typeface="Arial"/>
                <a:cs typeface="Arial"/>
              </a:rPr>
              <a:t>, dim </a:t>
            </a:r>
            <a:r>
              <a:rPr lang="en-GB" altLang="en-US" dirty="0" err="1">
                <a:latin typeface="Arial"/>
                <a:cs typeface="Arial"/>
              </a:rPr>
              <a:t>cyflwyniad</a:t>
            </a:r>
            <a:r>
              <a:rPr lang="en-GB" altLang="en-US" dirty="0">
                <a:latin typeface="Arial"/>
                <a:cs typeface="Arial"/>
              </a:rPr>
              <a:t> </a:t>
            </a:r>
            <a:r>
              <a:rPr lang="en-GB" altLang="en-US" dirty="0" err="1">
                <a:latin typeface="Arial"/>
                <a:cs typeface="Arial"/>
              </a:rPr>
              <a:t>na</a:t>
            </a:r>
            <a:r>
              <a:rPr lang="en-GB" altLang="en-US" dirty="0">
                <a:latin typeface="Arial"/>
                <a:cs typeface="Arial"/>
              </a:rPr>
              <a:t> </a:t>
            </a:r>
            <a:r>
              <a:rPr lang="en-GB" altLang="en-US" dirty="0" err="1">
                <a:latin typeface="Arial"/>
                <a:cs typeface="Arial"/>
              </a:rPr>
              <a:t>chasgliad</a:t>
            </a:r>
            <a:r>
              <a:rPr lang="en-GB" altLang="en-US" dirty="0">
                <a:latin typeface="Arial"/>
                <a:cs typeface="Arial"/>
              </a:rPr>
              <a:t> </a:t>
            </a:r>
            <a:r>
              <a:rPr lang="en-GB" altLang="en-US" dirty="0" err="1">
                <a:latin typeface="Arial"/>
                <a:cs typeface="Arial"/>
              </a:rPr>
              <a:t>cyffredinol</a:t>
            </a:r>
            <a:r>
              <a:rPr lang="en-GB" altLang="en-US" dirty="0">
                <a:latin typeface="Arial"/>
                <a:cs typeface="Arial"/>
              </a:rPr>
              <a:t>. </a:t>
            </a:r>
            <a:r>
              <a:rPr lang="en-GB" altLang="en-US" dirty="0" err="1">
                <a:latin typeface="Arial"/>
                <a:cs typeface="Arial"/>
              </a:rPr>
              <a:t>Cadwch</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cyfrif</a:t>
            </a:r>
            <a:r>
              <a:rPr lang="en-GB" altLang="en-US" dirty="0">
                <a:latin typeface="Arial"/>
                <a:cs typeface="Arial"/>
              </a:rPr>
              <a:t> </a:t>
            </a:r>
            <a:r>
              <a:rPr lang="en-GB" altLang="en-US" dirty="0" err="1">
                <a:latin typeface="Arial"/>
                <a:cs typeface="Arial"/>
              </a:rPr>
              <a:t>geiriau</a:t>
            </a:r>
            <a:r>
              <a:rPr lang="en-GB" altLang="en-US" dirty="0">
                <a:latin typeface="Arial"/>
                <a:cs typeface="Arial"/>
              </a:rPr>
              <a:t> </a:t>
            </a:r>
            <a:r>
              <a:rPr lang="en-GB" altLang="en-US" dirty="0" err="1">
                <a:latin typeface="Arial"/>
                <a:cs typeface="Arial"/>
              </a:rPr>
              <a:t>ar</a:t>
            </a:r>
            <a:r>
              <a:rPr lang="en-GB" altLang="en-US" dirty="0">
                <a:latin typeface="Arial"/>
                <a:cs typeface="Arial"/>
              </a:rPr>
              <a:t> </a:t>
            </a:r>
            <a:r>
              <a:rPr lang="en-GB" altLang="en-US" dirty="0" err="1">
                <a:latin typeface="Arial"/>
                <a:cs typeface="Arial"/>
              </a:rPr>
              <a:t>gyfer</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adrannau</a:t>
            </a:r>
            <a:r>
              <a:rPr lang="en-GB" altLang="en-US" dirty="0">
                <a:latin typeface="Arial"/>
                <a:cs typeface="Arial"/>
              </a:rPr>
              <a:t>.</a:t>
            </a:r>
          </a:p>
          <a:p>
            <a:r>
              <a:rPr lang="en-GB" altLang="en-US" dirty="0" err="1">
                <a:latin typeface="Arial"/>
                <a:cs typeface="Arial"/>
              </a:rPr>
              <a:t>Cofiwch</a:t>
            </a:r>
            <a:r>
              <a:rPr lang="en-GB" altLang="en-US" dirty="0">
                <a:latin typeface="Arial"/>
                <a:cs typeface="Arial"/>
              </a:rPr>
              <a:t> </a:t>
            </a:r>
            <a:r>
              <a:rPr lang="en-GB" altLang="en-US" dirty="0" err="1">
                <a:latin typeface="Arial"/>
                <a:cs typeface="Arial"/>
              </a:rPr>
              <a:t>fod</a:t>
            </a:r>
            <a:r>
              <a:rPr lang="en-GB" altLang="en-US" dirty="0">
                <a:latin typeface="Arial"/>
                <a:cs typeface="Arial"/>
              </a:rPr>
              <a:t> </a:t>
            </a:r>
            <a:r>
              <a:rPr lang="en-GB" altLang="en-US" dirty="0" err="1">
                <a:latin typeface="Arial"/>
                <a:cs typeface="Arial"/>
              </a:rPr>
              <a:t>gennych</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lwfans</a:t>
            </a:r>
            <a:r>
              <a:rPr lang="en-GB" altLang="en-US" dirty="0">
                <a:latin typeface="Arial"/>
                <a:cs typeface="Arial"/>
              </a:rPr>
              <a:t> o 10% felly gall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aseiniad</a:t>
            </a:r>
            <a:r>
              <a:rPr lang="en-GB" altLang="en-US" dirty="0">
                <a:latin typeface="Arial"/>
                <a:cs typeface="Arial"/>
              </a:rPr>
              <a:t> </a:t>
            </a:r>
            <a:r>
              <a:rPr lang="en-GB" altLang="en-US" dirty="0" err="1">
                <a:latin typeface="Arial"/>
                <a:cs typeface="Arial"/>
              </a:rPr>
              <a:t>fod</a:t>
            </a:r>
            <a:r>
              <a:rPr lang="en-GB" altLang="en-US" dirty="0">
                <a:latin typeface="Arial"/>
                <a:cs typeface="Arial"/>
              </a:rPr>
              <a:t> </a:t>
            </a:r>
            <a:r>
              <a:rPr lang="en-GB" altLang="en-US" dirty="0" err="1">
                <a:latin typeface="Arial"/>
                <a:cs typeface="Arial"/>
              </a:rPr>
              <a:t>rhwng</a:t>
            </a:r>
            <a:r>
              <a:rPr lang="en-GB" altLang="en-US" dirty="0">
                <a:latin typeface="Arial"/>
                <a:cs typeface="Arial"/>
              </a:rPr>
              <a:t> 4950 a 6050 o </a:t>
            </a:r>
            <a:r>
              <a:rPr lang="en-GB" altLang="en-US" dirty="0" err="1">
                <a:latin typeface="Arial"/>
                <a:cs typeface="Arial"/>
              </a:rPr>
              <a:t>eiriau</a:t>
            </a:r>
            <a:r>
              <a:rPr lang="en-GB" altLang="en-US" dirty="0">
                <a:latin typeface="Arial"/>
                <a:cs typeface="Arial"/>
              </a:rPr>
              <a:t> </a:t>
            </a:r>
            <a:r>
              <a:rPr lang="en-GB" altLang="en-US" dirty="0" err="1">
                <a:latin typeface="Arial"/>
                <a:cs typeface="Arial"/>
              </a:rPr>
              <a:t>heb</a:t>
            </a:r>
            <a:r>
              <a:rPr lang="en-GB" altLang="en-US" dirty="0">
                <a:latin typeface="Arial"/>
                <a:cs typeface="Arial"/>
              </a:rPr>
              <a:t> </a:t>
            </a:r>
            <a:r>
              <a:rPr lang="en-GB" altLang="en-US" dirty="0" err="1">
                <a:latin typeface="Arial"/>
                <a:cs typeface="Arial"/>
              </a:rPr>
              <a:t>gynnwys</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rhestr</a:t>
            </a:r>
            <a:r>
              <a:rPr lang="en-GB" altLang="en-US" dirty="0">
                <a:latin typeface="Arial"/>
                <a:cs typeface="Arial"/>
              </a:rPr>
              <a:t> </a:t>
            </a:r>
            <a:r>
              <a:rPr lang="en-GB" altLang="en-US" dirty="0" err="1">
                <a:latin typeface="Arial"/>
                <a:cs typeface="Arial"/>
              </a:rPr>
              <a:t>gyfeirio</a:t>
            </a:r>
            <a:r>
              <a:rPr lang="en-GB" altLang="en-US" dirty="0">
                <a:latin typeface="Arial"/>
                <a:cs typeface="Arial"/>
              </a:rPr>
              <a:t>. </a:t>
            </a:r>
            <a:r>
              <a:rPr lang="en-GB" altLang="en-US" dirty="0" err="1">
                <a:latin typeface="Arial"/>
                <a:cs typeface="Arial"/>
              </a:rPr>
              <a:t>Rhaid</a:t>
            </a:r>
            <a:r>
              <a:rPr lang="en-GB" altLang="en-US" dirty="0">
                <a:latin typeface="Arial"/>
                <a:cs typeface="Arial"/>
              </a:rPr>
              <a:t> </a:t>
            </a:r>
            <a:r>
              <a:rPr lang="en-GB" altLang="en-US" dirty="0" err="1">
                <a:latin typeface="Arial"/>
                <a:cs typeface="Arial"/>
              </a:rPr>
              <a:t>i</a:t>
            </a:r>
            <a:r>
              <a:rPr lang="en-GB" altLang="en-US" dirty="0">
                <a:latin typeface="Arial"/>
                <a:cs typeface="Arial"/>
              </a:rPr>
              <a:t> chi </a:t>
            </a:r>
            <a:r>
              <a:rPr lang="en-GB" altLang="en-US" dirty="0" err="1">
                <a:latin typeface="Arial"/>
                <a:cs typeface="Arial"/>
              </a:rPr>
              <a:t>gynnwys</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cyfrif</a:t>
            </a:r>
            <a:r>
              <a:rPr lang="en-GB" altLang="en-US" dirty="0">
                <a:latin typeface="Arial"/>
                <a:cs typeface="Arial"/>
              </a:rPr>
              <a:t> </a:t>
            </a:r>
            <a:r>
              <a:rPr lang="en-GB" altLang="en-US" dirty="0" err="1">
                <a:latin typeface="Arial"/>
                <a:cs typeface="Arial"/>
              </a:rPr>
              <a:t>geiriau</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pennawd</a:t>
            </a:r>
            <a:r>
              <a:rPr lang="en-GB" altLang="en-US" dirty="0">
                <a:latin typeface="Arial"/>
                <a:cs typeface="Arial"/>
              </a:rPr>
              <a:t> ac </a:t>
            </a:r>
            <a:r>
              <a:rPr lang="en-GB" altLang="en-US" dirty="0" err="1">
                <a:latin typeface="Arial"/>
                <a:cs typeface="Arial"/>
              </a:rPr>
              <a:t>mae</a:t>
            </a:r>
            <a:r>
              <a:rPr lang="en-GB" altLang="en-US" dirty="0">
                <a:latin typeface="Arial"/>
                <a:cs typeface="Arial"/>
              </a:rPr>
              <a:t> </a:t>
            </a:r>
            <a:r>
              <a:rPr lang="en-GB" altLang="en-US" dirty="0" err="1">
                <a:latin typeface="Arial"/>
                <a:cs typeface="Arial"/>
              </a:rPr>
              <a:t>cosbau</a:t>
            </a:r>
            <a:r>
              <a:rPr lang="en-GB" altLang="en-US" dirty="0">
                <a:latin typeface="Arial"/>
                <a:cs typeface="Arial"/>
              </a:rPr>
              <a:t> am </a:t>
            </a:r>
            <a:r>
              <a:rPr lang="en-GB" altLang="en-US" dirty="0" err="1">
                <a:latin typeface="Arial"/>
                <a:cs typeface="Arial"/>
              </a:rPr>
              <a:t>fynd</a:t>
            </a:r>
            <a:r>
              <a:rPr lang="en-GB" altLang="en-US" dirty="0">
                <a:latin typeface="Arial"/>
                <a:cs typeface="Arial"/>
              </a:rPr>
              <a:t> </a:t>
            </a:r>
            <a:r>
              <a:rPr lang="en-GB" altLang="en-US" dirty="0" err="1">
                <a:latin typeface="Arial"/>
                <a:cs typeface="Arial"/>
              </a:rPr>
              <a:t>dros</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lwfans</a:t>
            </a:r>
            <a:r>
              <a:rPr lang="en-GB" altLang="en-US" dirty="0">
                <a:latin typeface="Arial"/>
                <a:cs typeface="Arial"/>
              </a:rPr>
              <a:t> 10%.</a:t>
            </a:r>
          </a:p>
          <a:p>
            <a:r>
              <a:rPr lang="en-GB" altLang="en-US" dirty="0" err="1">
                <a:latin typeface="Arial"/>
                <a:cs typeface="Arial"/>
              </a:rPr>
              <a:t>Prawf-ddarllen</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ofalus</a:t>
            </a:r>
            <a:r>
              <a:rPr lang="en-GB" altLang="en-US" dirty="0">
                <a:latin typeface="Arial"/>
                <a:cs typeface="Arial"/>
              </a:rPr>
              <a:t> </a:t>
            </a:r>
            <a:r>
              <a:rPr lang="en-GB" altLang="en-US" dirty="0" err="1">
                <a:latin typeface="Arial"/>
                <a:cs typeface="Arial"/>
              </a:rPr>
              <a:t>i</a:t>
            </a:r>
            <a:r>
              <a:rPr lang="en-GB" altLang="en-US" dirty="0">
                <a:latin typeface="Arial"/>
                <a:cs typeface="Arial"/>
              </a:rPr>
              <a:t> nodi </a:t>
            </a:r>
            <a:r>
              <a:rPr lang="en-GB" altLang="en-US" dirty="0" err="1">
                <a:latin typeface="Arial"/>
                <a:cs typeface="Arial"/>
              </a:rPr>
              <a:t>unrhyw</a:t>
            </a:r>
            <a:r>
              <a:rPr lang="en-GB" altLang="en-US" dirty="0">
                <a:latin typeface="Arial"/>
                <a:cs typeface="Arial"/>
              </a:rPr>
              <a:t> </a:t>
            </a:r>
            <a:r>
              <a:rPr lang="en-GB" altLang="en-US" dirty="0" err="1">
                <a:latin typeface="Arial"/>
                <a:cs typeface="Arial"/>
              </a:rPr>
              <a:t>wallau</a:t>
            </a:r>
            <a:r>
              <a:rPr lang="en-GB" altLang="en-US" dirty="0">
                <a:latin typeface="Arial"/>
                <a:cs typeface="Arial"/>
              </a:rPr>
              <a:t> </a:t>
            </a:r>
            <a:r>
              <a:rPr lang="en-GB" altLang="en-US" dirty="0" err="1">
                <a:latin typeface="Arial"/>
                <a:cs typeface="Arial"/>
              </a:rPr>
              <a:t>mewn</a:t>
            </a:r>
            <a:r>
              <a:rPr lang="en-GB" altLang="en-US" dirty="0">
                <a:latin typeface="Arial"/>
                <a:cs typeface="Arial"/>
              </a:rPr>
              <a:t> </a:t>
            </a:r>
            <a:r>
              <a:rPr lang="en-GB" altLang="en-US" dirty="0" err="1">
                <a:latin typeface="Arial"/>
                <a:cs typeface="Arial"/>
              </a:rPr>
              <a:t>sillafu</a:t>
            </a:r>
            <a:r>
              <a:rPr lang="en-GB" altLang="en-US" dirty="0">
                <a:latin typeface="Arial"/>
                <a:cs typeface="Arial"/>
              </a:rPr>
              <a:t>, </a:t>
            </a:r>
            <a:r>
              <a:rPr lang="en-GB" altLang="en-US" dirty="0" err="1">
                <a:latin typeface="Arial"/>
                <a:cs typeface="Arial"/>
              </a:rPr>
              <a:t>gramadeg</a:t>
            </a:r>
            <a:r>
              <a:rPr lang="en-GB" altLang="en-US" dirty="0">
                <a:latin typeface="Arial"/>
                <a:cs typeface="Arial"/>
              </a:rPr>
              <a:t> neu </a:t>
            </a:r>
            <a:r>
              <a:rPr lang="en-GB" altLang="en-US" dirty="0" err="1">
                <a:latin typeface="Arial"/>
                <a:cs typeface="Arial"/>
              </a:rPr>
              <a:t>strwythur</a:t>
            </a:r>
            <a:r>
              <a:rPr lang="en-GB" altLang="en-US" dirty="0">
                <a:latin typeface="Arial"/>
                <a:cs typeface="Arial"/>
              </a:rPr>
              <a:t> </a:t>
            </a:r>
            <a:r>
              <a:rPr lang="en-GB" altLang="en-US" dirty="0" err="1">
                <a:latin typeface="Arial"/>
                <a:cs typeface="Arial"/>
              </a:rPr>
              <a:t>brawddegau</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aml</a:t>
            </a:r>
            <a:r>
              <a:rPr lang="en-GB" altLang="en-US" dirty="0">
                <a:latin typeface="Arial"/>
                <a:cs typeface="Arial"/>
              </a:rPr>
              <a:t> </a:t>
            </a:r>
            <a:r>
              <a:rPr lang="en-GB" altLang="en-US" dirty="0" err="1">
                <a:latin typeface="Arial"/>
                <a:cs typeface="Arial"/>
              </a:rPr>
              <a:t>mae'n</a:t>
            </a:r>
            <a:r>
              <a:rPr lang="en-GB" altLang="en-US" dirty="0">
                <a:latin typeface="Arial"/>
                <a:cs typeface="Arial"/>
              </a:rPr>
              <a:t> well </a:t>
            </a:r>
            <a:r>
              <a:rPr lang="en-GB" altLang="en-US" dirty="0" err="1">
                <a:latin typeface="Arial"/>
                <a:cs typeface="Arial"/>
              </a:rPr>
              <a:t>gadael</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aseiniad</a:t>
            </a:r>
            <a:r>
              <a:rPr lang="en-GB" altLang="en-US" dirty="0">
                <a:latin typeface="Arial"/>
                <a:cs typeface="Arial"/>
              </a:rPr>
              <a:t> </a:t>
            </a:r>
            <a:r>
              <a:rPr lang="en-GB" altLang="en-US" dirty="0" err="1">
                <a:latin typeface="Arial"/>
                <a:cs typeface="Arial"/>
              </a:rPr>
              <a:t>gorffenedig</a:t>
            </a:r>
            <a:r>
              <a:rPr lang="en-GB" altLang="en-US" dirty="0">
                <a:latin typeface="Arial"/>
                <a:cs typeface="Arial"/>
              </a:rPr>
              <a:t> am 24 </a:t>
            </a:r>
            <a:r>
              <a:rPr lang="en-GB" altLang="en-US" dirty="0" err="1">
                <a:latin typeface="Arial"/>
                <a:cs typeface="Arial"/>
              </a:rPr>
              <a:t>awr</a:t>
            </a:r>
            <a:r>
              <a:rPr lang="en-GB" altLang="en-US" dirty="0">
                <a:latin typeface="Arial"/>
                <a:cs typeface="Arial"/>
              </a:rPr>
              <a:t> ac </a:t>
            </a:r>
            <a:r>
              <a:rPr lang="en-GB" altLang="en-US" dirty="0" err="1">
                <a:latin typeface="Arial"/>
                <a:cs typeface="Arial"/>
              </a:rPr>
              <a:t>yna</a:t>
            </a:r>
            <a:r>
              <a:rPr lang="en-GB" altLang="en-US" dirty="0">
                <a:latin typeface="Arial"/>
                <a:cs typeface="Arial"/>
              </a:rPr>
              <a:t> </a:t>
            </a:r>
            <a:r>
              <a:rPr lang="en-GB" altLang="en-US" dirty="0" err="1">
                <a:latin typeface="Arial"/>
                <a:cs typeface="Arial"/>
              </a:rPr>
              <a:t>mynd</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ôl</a:t>
            </a:r>
            <a:r>
              <a:rPr lang="en-GB" altLang="en-US" dirty="0">
                <a:latin typeface="Arial"/>
                <a:cs typeface="Arial"/>
              </a:rPr>
              <a:t> </a:t>
            </a:r>
            <a:r>
              <a:rPr lang="en-GB" altLang="en-US" dirty="0" err="1">
                <a:latin typeface="Arial"/>
                <a:cs typeface="Arial"/>
              </a:rPr>
              <a:t>a'i</a:t>
            </a:r>
            <a:r>
              <a:rPr lang="en-GB" altLang="en-US" dirty="0">
                <a:latin typeface="Arial"/>
                <a:cs typeface="Arial"/>
              </a:rPr>
              <a:t> </a:t>
            </a:r>
            <a:r>
              <a:rPr lang="en-GB" altLang="en-US" dirty="0" err="1">
                <a:latin typeface="Arial"/>
                <a:cs typeface="Arial"/>
              </a:rPr>
              <a:t>ddarllen</a:t>
            </a:r>
            <a:r>
              <a:rPr lang="en-GB" altLang="en-US" dirty="0">
                <a:latin typeface="Arial"/>
                <a:cs typeface="Arial"/>
              </a:rPr>
              <a:t> - </a:t>
            </a:r>
            <a:r>
              <a:rPr lang="en-GB" altLang="en-US" dirty="0" err="1">
                <a:latin typeface="Arial"/>
                <a:cs typeface="Arial"/>
              </a:rPr>
              <a:t>rydych</a:t>
            </a:r>
            <a:r>
              <a:rPr lang="en-GB" altLang="en-US" dirty="0">
                <a:latin typeface="Arial"/>
                <a:cs typeface="Arial"/>
              </a:rPr>
              <a:t> </a:t>
            </a:r>
            <a:r>
              <a:rPr lang="en-GB" altLang="en-US" dirty="0" err="1">
                <a:latin typeface="Arial"/>
                <a:cs typeface="Arial"/>
              </a:rPr>
              <a:t>chi'n</a:t>
            </a:r>
            <a:r>
              <a:rPr lang="en-GB" altLang="en-US" dirty="0">
                <a:latin typeface="Arial"/>
                <a:cs typeface="Arial"/>
              </a:rPr>
              <a:t> </a:t>
            </a:r>
            <a:r>
              <a:rPr lang="en-GB" altLang="en-US" dirty="0" err="1">
                <a:latin typeface="Arial"/>
                <a:cs typeface="Arial"/>
              </a:rPr>
              <a:t>fwy</a:t>
            </a:r>
            <a:r>
              <a:rPr lang="en-GB" altLang="en-US" dirty="0">
                <a:latin typeface="Arial"/>
                <a:cs typeface="Arial"/>
              </a:rPr>
              <a:t> </a:t>
            </a:r>
            <a:r>
              <a:rPr lang="en-GB" altLang="en-US" dirty="0" err="1">
                <a:latin typeface="Arial"/>
                <a:cs typeface="Arial"/>
              </a:rPr>
              <a:t>tebygol</a:t>
            </a:r>
            <a:r>
              <a:rPr lang="en-GB" altLang="en-US" dirty="0">
                <a:latin typeface="Arial"/>
                <a:cs typeface="Arial"/>
              </a:rPr>
              <a:t> o </a:t>
            </a:r>
            <a:r>
              <a:rPr lang="en-GB" altLang="en-US" dirty="0" err="1">
                <a:latin typeface="Arial"/>
                <a:cs typeface="Arial"/>
              </a:rPr>
              <a:t>sylwi</a:t>
            </a:r>
            <a:r>
              <a:rPr lang="en-GB" altLang="en-US" dirty="0">
                <a:latin typeface="Arial"/>
                <a:cs typeface="Arial"/>
              </a:rPr>
              <a:t> </a:t>
            </a:r>
            <a:r>
              <a:rPr lang="en-GB" altLang="en-US" dirty="0" err="1">
                <a:latin typeface="Arial"/>
                <a:cs typeface="Arial"/>
              </a:rPr>
              <a:t>ar</a:t>
            </a:r>
            <a:r>
              <a:rPr lang="en-GB" altLang="en-US" dirty="0">
                <a:latin typeface="Arial"/>
                <a:cs typeface="Arial"/>
              </a:rPr>
              <a:t> </a:t>
            </a:r>
            <a:r>
              <a:rPr lang="en-GB" altLang="en-US" dirty="0" err="1">
                <a:latin typeface="Arial"/>
                <a:cs typeface="Arial"/>
              </a:rPr>
              <a:t>unrhyw</a:t>
            </a:r>
            <a:r>
              <a:rPr lang="en-GB" altLang="en-US" dirty="0">
                <a:latin typeface="Arial"/>
                <a:cs typeface="Arial"/>
              </a:rPr>
              <a:t> </a:t>
            </a:r>
            <a:r>
              <a:rPr lang="en-GB" altLang="en-US" dirty="0" err="1">
                <a:latin typeface="Arial"/>
                <a:cs typeface="Arial"/>
              </a:rPr>
              <a:t>wallau</a:t>
            </a:r>
            <a:r>
              <a:rPr lang="en-GB" altLang="en-US" dirty="0">
                <a:latin typeface="Arial"/>
                <a:cs typeface="Arial"/>
              </a:rPr>
              <a:t>. </a:t>
            </a:r>
            <a:r>
              <a:rPr lang="en-GB" altLang="en-US" dirty="0" err="1">
                <a:latin typeface="Arial"/>
                <a:cs typeface="Arial"/>
              </a:rPr>
              <a:t>Gwnewch</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siŵr</a:t>
            </a:r>
            <a:r>
              <a:rPr lang="en-GB" altLang="en-US" dirty="0">
                <a:latin typeface="Arial"/>
                <a:cs typeface="Arial"/>
              </a:rPr>
              <a:t> </a:t>
            </a:r>
            <a:r>
              <a:rPr lang="en-GB" altLang="en-US" dirty="0" err="1">
                <a:latin typeface="Arial"/>
                <a:cs typeface="Arial"/>
              </a:rPr>
              <a:t>eich</a:t>
            </a:r>
            <a:r>
              <a:rPr lang="en-GB" altLang="en-US" dirty="0">
                <a:latin typeface="Arial"/>
                <a:cs typeface="Arial"/>
              </a:rPr>
              <a:t> bod </a:t>
            </a:r>
            <a:r>
              <a:rPr lang="en-GB" altLang="en-US" dirty="0" err="1">
                <a:latin typeface="Arial"/>
                <a:cs typeface="Arial"/>
              </a:rPr>
              <a:t>yn</a:t>
            </a:r>
            <a:r>
              <a:rPr lang="en-GB" altLang="en-US" dirty="0">
                <a:latin typeface="Arial"/>
                <a:cs typeface="Arial"/>
              </a:rPr>
              <a:t> </a:t>
            </a:r>
            <a:r>
              <a:rPr lang="en-GB" altLang="en-US" dirty="0" err="1">
                <a:latin typeface="Arial"/>
                <a:cs typeface="Arial"/>
              </a:rPr>
              <a:t>caniatáu</a:t>
            </a:r>
            <a:r>
              <a:rPr lang="en-GB" altLang="en-US" dirty="0">
                <a:latin typeface="Arial"/>
                <a:cs typeface="Arial"/>
              </a:rPr>
              <a:t> </a:t>
            </a:r>
            <a:r>
              <a:rPr lang="en-GB" altLang="en-US" dirty="0" err="1">
                <a:latin typeface="Arial"/>
                <a:cs typeface="Arial"/>
              </a:rPr>
              <a:t>amser</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chi'ch</a:t>
            </a:r>
            <a:r>
              <a:rPr lang="en-GB" altLang="en-US" dirty="0">
                <a:latin typeface="Arial"/>
                <a:cs typeface="Arial"/>
              </a:rPr>
              <a:t> </a:t>
            </a:r>
            <a:r>
              <a:rPr lang="en-GB" altLang="en-US" dirty="0" err="1">
                <a:latin typeface="Arial"/>
                <a:cs typeface="Arial"/>
              </a:rPr>
              <a:t>hun</a:t>
            </a:r>
            <a:r>
              <a:rPr lang="en-GB" altLang="en-US" dirty="0">
                <a:latin typeface="Arial"/>
                <a:cs typeface="Arial"/>
              </a:rPr>
              <a:t> </a:t>
            </a:r>
            <a:r>
              <a:rPr lang="en-GB" altLang="en-US" dirty="0" err="1">
                <a:latin typeface="Arial"/>
                <a:cs typeface="Arial"/>
              </a:rPr>
              <a:t>gyfeirnodi'n</a:t>
            </a:r>
            <a:r>
              <a:rPr lang="en-GB" altLang="en-US" dirty="0">
                <a:latin typeface="Arial"/>
                <a:cs typeface="Arial"/>
              </a:rPr>
              <a:t> </a:t>
            </a:r>
            <a:r>
              <a:rPr lang="en-GB" altLang="en-US" dirty="0" err="1">
                <a:latin typeface="Arial"/>
                <a:cs typeface="Arial"/>
              </a:rPr>
              <a:t>gywir</a:t>
            </a:r>
            <a:r>
              <a:rPr lang="en-GB" altLang="en-US" dirty="0">
                <a:latin typeface="Arial"/>
                <a:cs typeface="Arial"/>
              </a:rPr>
              <a:t> a </a:t>
            </a:r>
            <a:r>
              <a:rPr lang="en-GB" altLang="en-US" dirty="0" err="1">
                <a:latin typeface="Arial"/>
                <a:cs typeface="Arial"/>
              </a:rPr>
              <a:t>phrawfddarllen</a:t>
            </a:r>
            <a:r>
              <a:rPr lang="en-GB" altLang="en-US" dirty="0">
                <a:latin typeface="Arial"/>
                <a:cs typeface="Arial"/>
              </a:rPr>
              <a:t> </a:t>
            </a:r>
            <a:r>
              <a:rPr lang="en-GB" altLang="en-US" dirty="0" err="1">
                <a:latin typeface="Arial"/>
                <a:cs typeface="Arial"/>
              </a:rPr>
              <a:t>eich</a:t>
            </a:r>
            <a:r>
              <a:rPr lang="en-GB" altLang="en-US" dirty="0">
                <a:latin typeface="Arial"/>
                <a:cs typeface="Arial"/>
              </a:rPr>
              <a:t> </a:t>
            </a:r>
            <a:r>
              <a:rPr lang="en-GB" altLang="en-US" dirty="0" err="1">
                <a:latin typeface="Arial"/>
                <a:cs typeface="Arial"/>
              </a:rPr>
              <a:t>gwaith</a:t>
            </a:r>
            <a:r>
              <a:rPr lang="en-GB" altLang="en-US" dirty="0">
                <a:latin typeface="Arial"/>
                <a:cs typeface="Arial"/>
              </a:rPr>
              <a:t>, gall </a:t>
            </a:r>
            <a:r>
              <a:rPr lang="en-GB" altLang="en-US" dirty="0" err="1">
                <a:latin typeface="Arial"/>
                <a:cs typeface="Arial"/>
              </a:rPr>
              <a:t>marciau</a:t>
            </a:r>
            <a:r>
              <a:rPr lang="en-GB" altLang="en-US" dirty="0">
                <a:latin typeface="Arial"/>
                <a:cs typeface="Arial"/>
              </a:rPr>
              <a:t> </a:t>
            </a:r>
            <a:r>
              <a:rPr lang="en-GB" altLang="en-US" dirty="0" err="1">
                <a:latin typeface="Arial"/>
                <a:cs typeface="Arial"/>
              </a:rPr>
              <a:t>yma</a:t>
            </a:r>
            <a:r>
              <a:rPr lang="en-GB" altLang="en-US" dirty="0">
                <a:latin typeface="Arial"/>
                <a:cs typeface="Arial"/>
              </a:rPr>
              <a:t> </a:t>
            </a:r>
            <a:r>
              <a:rPr lang="en-GB" altLang="en-US" dirty="0" err="1">
                <a:latin typeface="Arial"/>
                <a:cs typeface="Arial"/>
              </a:rPr>
              <a:t>fod</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wahaniaeth</a:t>
            </a:r>
            <a:r>
              <a:rPr lang="en-GB" altLang="en-US" dirty="0">
                <a:latin typeface="Arial"/>
                <a:cs typeface="Arial"/>
              </a:rPr>
              <a:t> </a:t>
            </a:r>
            <a:r>
              <a:rPr lang="en-GB" altLang="en-US" dirty="0" err="1">
                <a:latin typeface="Arial"/>
                <a:cs typeface="Arial"/>
              </a:rPr>
              <a:t>rhwng</a:t>
            </a:r>
            <a:r>
              <a:rPr lang="en-GB" altLang="en-US" dirty="0">
                <a:latin typeface="Arial"/>
                <a:cs typeface="Arial"/>
              </a:rPr>
              <a:t> </a:t>
            </a:r>
            <a:r>
              <a:rPr lang="en-GB" altLang="en-US" dirty="0" err="1">
                <a:latin typeface="Arial"/>
                <a:cs typeface="Arial"/>
              </a:rPr>
              <a:t>symud</a:t>
            </a:r>
            <a:r>
              <a:rPr lang="en-GB" altLang="en-US" dirty="0">
                <a:latin typeface="Arial"/>
                <a:cs typeface="Arial"/>
              </a:rPr>
              <a:t> </a:t>
            </a:r>
            <a:r>
              <a:rPr lang="en-GB" altLang="en-US" dirty="0" err="1">
                <a:latin typeface="Arial"/>
                <a:cs typeface="Arial"/>
              </a:rPr>
              <a:t>i</a:t>
            </a:r>
            <a:r>
              <a:rPr lang="en-GB" altLang="en-US" dirty="0">
                <a:latin typeface="Arial"/>
                <a:cs typeface="Arial"/>
              </a:rPr>
              <a:t> </a:t>
            </a:r>
            <a:r>
              <a:rPr lang="en-GB" altLang="en-US" dirty="0" err="1">
                <a:latin typeface="Arial"/>
                <a:cs typeface="Arial"/>
              </a:rPr>
              <a:t>fyny</a:t>
            </a:r>
            <a:r>
              <a:rPr lang="en-GB" altLang="en-US" dirty="0">
                <a:latin typeface="Arial"/>
                <a:cs typeface="Arial"/>
              </a:rPr>
              <a:t> </a:t>
            </a:r>
            <a:r>
              <a:rPr lang="en-GB" altLang="en-US" dirty="0" err="1">
                <a:latin typeface="Arial"/>
                <a:cs typeface="Arial"/>
              </a:rPr>
              <a:t>dosbarthiad</a:t>
            </a:r>
            <a:r>
              <a:rPr lang="en-GB" altLang="en-US" dirty="0">
                <a:latin typeface="Arial"/>
                <a:cs typeface="Arial"/>
              </a:rPr>
              <a:t> </a:t>
            </a:r>
            <a:r>
              <a:rPr lang="en-GB" altLang="en-US" dirty="0" err="1">
                <a:latin typeface="Arial"/>
                <a:cs typeface="Arial"/>
              </a:rPr>
              <a:t>yn</a:t>
            </a:r>
            <a:r>
              <a:rPr lang="en-GB" altLang="en-US" dirty="0">
                <a:latin typeface="Arial"/>
                <a:cs typeface="Arial"/>
              </a:rPr>
              <a:t> </a:t>
            </a:r>
            <a:r>
              <a:rPr lang="en-GB" altLang="en-US" dirty="0" err="1">
                <a:latin typeface="Arial"/>
                <a:cs typeface="Arial"/>
              </a:rPr>
              <a:t>eich</a:t>
            </a:r>
            <a:r>
              <a:rPr lang="en-GB" altLang="en-US" dirty="0">
                <a:latin typeface="Arial"/>
                <a:cs typeface="Arial"/>
              </a:rPr>
              <a:t> marc </a:t>
            </a:r>
            <a:r>
              <a:rPr lang="en-GB" altLang="en-US" dirty="0" err="1">
                <a:latin typeface="Arial"/>
                <a:cs typeface="Arial"/>
              </a:rPr>
              <a:t>cyffredinol</a:t>
            </a:r>
            <a:r>
              <a:rPr lang="en-GB" altLang="en-US" dirty="0">
                <a:latin typeface="Arial"/>
                <a:cs typeface="Arial"/>
              </a:rPr>
              <a:t>.</a:t>
            </a:r>
          </a:p>
          <a:p>
            <a:endParaRPr lang="en-GB" altLang="en-US" dirty="0">
              <a:latin typeface="Arial"/>
              <a:cs typeface="Arial"/>
            </a:endParaRPr>
          </a:p>
          <a:p>
            <a:r>
              <a:rPr lang="en-GB" altLang="en-US" dirty="0">
                <a:latin typeface="Arial"/>
                <a:cs typeface="Arial"/>
              </a:rPr>
              <a:t>Keep to an academic style throughout your assignment. Remember to align your work to the left, use either times new roman or arial font in size 12 and 1.5 line spacing. You only need an overall title and clear section titles for your portfolio. No front cover, no contents page, no overall introduction or conclusion. Keep your word count for your sections. </a:t>
            </a:r>
            <a:endParaRPr lang="en-GB" altLang="en-US" dirty="0">
              <a:latin typeface="Arial" panose="020B0604020202020204" pitchFamily="34" charset="0"/>
            </a:endParaRPr>
          </a:p>
          <a:p>
            <a:r>
              <a:rPr lang="en-GB" altLang="en-US" dirty="0">
                <a:latin typeface="Arial"/>
                <a:cs typeface="Arial"/>
              </a:rPr>
              <a:t>Remember you have your 10% allowance so your assignment can be between 4950 and 6050 words not including your reference list. You must include your word count in your header and there are penalties for going over your 10% allowance.</a:t>
            </a:r>
          </a:p>
          <a:p>
            <a:r>
              <a:rPr lang="en-GB" altLang="en-US" dirty="0">
                <a:latin typeface="Arial"/>
                <a:cs typeface="Arial"/>
              </a:rPr>
              <a:t>Proof read carefully to identify any errors in spelling, grammar or sentence structure, it is often better to leave your completed assignment for 24 hours then go back and read it – you are more likely to spot any errors. Make sure you allow yourself time to reference correctly and proofread your work, marks here can be the difference between moving up a classification in your overall mark.</a:t>
            </a:r>
          </a:p>
        </p:txBody>
      </p:sp>
      <p:sp>
        <p:nvSpPr>
          <p:cNvPr id="32772" name="Slide Number Placeholder 3">
            <a:extLst>
              <a:ext uri="{FF2B5EF4-FFF2-40B4-BE49-F238E27FC236}">
                <a16:creationId xmlns:a16="http://schemas.microsoft.com/office/drawing/2014/main" id="{D0DB5E12-7B4D-1E25-4428-830AA8155D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3C92541-E103-41C8-92EF-B697538193BF}"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3A7A873-41E5-9DA5-94E9-20F58DE1C2BC}"/>
              </a:ext>
            </a:extLst>
          </p:cNvPr>
          <p:cNvSpPr>
            <a:spLocks noGrp="1" noRot="1" noChangeAspect="1" noChangeArrowheads="1" noTextEdit="1"/>
          </p:cNvSpPr>
          <p:nvPr>
            <p:ph type="sldImg"/>
          </p:nvPr>
        </p:nvSpPr>
        <p:spPr>
          <a:xfrm>
            <a:off x="941388" y="750888"/>
            <a:ext cx="5006975" cy="3756025"/>
          </a:xfrm>
          <a:ln/>
        </p:spPr>
      </p:sp>
      <p:sp>
        <p:nvSpPr>
          <p:cNvPr id="34819" name="Notes Placeholder 2">
            <a:extLst>
              <a:ext uri="{FF2B5EF4-FFF2-40B4-BE49-F238E27FC236}">
                <a16:creationId xmlns:a16="http://schemas.microsoft.com/office/drawing/2014/main" id="{39AA149D-7B7C-E3F1-B499-5EF1DD93A76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p:txBody>
      </p:sp>
      <p:sp>
        <p:nvSpPr>
          <p:cNvPr id="34820" name="Slide Number Placeholder 3">
            <a:extLst>
              <a:ext uri="{FF2B5EF4-FFF2-40B4-BE49-F238E27FC236}">
                <a16:creationId xmlns:a16="http://schemas.microsoft.com/office/drawing/2014/main" id="{599C3B11-E25B-EC98-5791-F4FC645B33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94EC743-E5B6-4181-A86C-4F1D88E08B46}"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Students can access the generic assessment criteria in the handbooks for the modules. This can be useful when checking your assignment and shows you how marks are allocated for each section. </a:t>
            </a:r>
          </a:p>
        </p:txBody>
      </p:sp>
      <p:sp>
        <p:nvSpPr>
          <p:cNvPr id="4" name="Slide Number Placeholder 3"/>
          <p:cNvSpPr>
            <a:spLocks noGrp="1"/>
          </p:cNvSpPr>
          <p:nvPr>
            <p:ph type="sldNum" sz="quarter" idx="5"/>
          </p:nvPr>
        </p:nvSpPr>
        <p:spPr/>
        <p:txBody>
          <a:bodyPr/>
          <a:lstStyle/>
          <a:p>
            <a:fld id="{28F3450B-2F8B-4EB4-A6BB-F66CAF066D58}" type="slidenum">
              <a:t>16</a:t>
            </a:fld>
            <a:endParaRPr lang="en-GB"/>
          </a:p>
        </p:txBody>
      </p:sp>
    </p:spTree>
    <p:extLst>
      <p:ext uri="{BB962C8B-B14F-4D97-AF65-F5344CB8AC3E}">
        <p14:creationId xmlns:p14="http://schemas.microsoft.com/office/powerpoint/2010/main" val="36277080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17575" y="744538"/>
            <a:ext cx="4962525"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If you are experiencing any issues with IT or Moodle please contact the IT helpline available 24 hours a day 365 days a week or email the Moodle team.</a:t>
            </a:r>
            <a:endParaRPr lang="en-GB" altLang="en-US" dirty="0">
              <a:latin typeface="Arial" panose="020B0604020202020204" pitchFamily="34" charset="0"/>
            </a:endParaRPr>
          </a:p>
          <a:p>
            <a:endParaRPr lang="en-GB" altLang="en-US" dirty="0">
              <a:latin typeface="Arial" panose="020B0604020202020204" pitchFamily="34" charset="0"/>
              <a:cs typeface="Arial"/>
            </a:endParaRPr>
          </a:p>
          <a:p>
            <a:r>
              <a:rPr lang="en-GB" altLang="en-US" dirty="0">
                <a:latin typeface="Arial"/>
                <a:cs typeface="Arial"/>
              </a:rPr>
              <a:t>Remember IT issues are not usually accepted as grounds for extenuating circumstances so ensure you allow sufficient time to submit your assignment.</a:t>
            </a:r>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extLst>
      <p:ext uri="{BB962C8B-B14F-4D97-AF65-F5344CB8AC3E}">
        <p14:creationId xmlns:p14="http://schemas.microsoft.com/office/powerpoint/2010/main" val="4386599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err="1"/>
              <a:t>Cynghorir</a:t>
            </a:r>
            <a:r>
              <a:rPr lang="en-GB" dirty="0"/>
              <a:t> </a:t>
            </a:r>
            <a:r>
              <a:rPr lang="en-GB" dirty="0" err="1"/>
              <a:t>myfyrwyr</a:t>
            </a:r>
            <a:r>
              <a:rPr lang="en-GB" dirty="0"/>
              <a:t> </a:t>
            </a:r>
            <a:r>
              <a:rPr lang="en-GB" dirty="0" err="1"/>
              <a:t>na</a:t>
            </a:r>
            <a:r>
              <a:rPr lang="en-GB" dirty="0"/>
              <a:t> all </a:t>
            </a:r>
            <a:r>
              <a:rPr lang="en-GB" dirty="0" err="1"/>
              <a:t>darlithwyr</a:t>
            </a:r>
            <a:r>
              <a:rPr lang="en-GB" dirty="0"/>
              <a:t> </a:t>
            </a:r>
            <a:r>
              <a:rPr lang="en-GB" dirty="0" err="1"/>
              <a:t>wirio</a:t>
            </a:r>
            <a:r>
              <a:rPr lang="en-GB" dirty="0"/>
              <a:t> </a:t>
            </a:r>
            <a:r>
              <a:rPr lang="en-GB" dirty="0" err="1"/>
              <a:t>gwaith</a:t>
            </a:r>
            <a:r>
              <a:rPr lang="en-GB" dirty="0"/>
              <a:t> neu </a:t>
            </a:r>
            <a:r>
              <a:rPr lang="en-GB" dirty="0" err="1"/>
              <a:t>farc</a:t>
            </a:r>
            <a:r>
              <a:rPr lang="en-GB" dirty="0"/>
              <a:t> </a:t>
            </a:r>
            <a:r>
              <a:rPr lang="en-GB" dirty="0" err="1"/>
              <a:t>drafft</a:t>
            </a:r>
            <a:r>
              <a:rPr lang="en-GB" dirty="0"/>
              <a:t>; gall </a:t>
            </a:r>
            <a:r>
              <a:rPr lang="en-GB" dirty="0" err="1"/>
              <a:t>darlithwyr</a:t>
            </a:r>
            <a:r>
              <a:rPr lang="en-GB" dirty="0"/>
              <a:t> </a:t>
            </a:r>
            <a:r>
              <a:rPr lang="en-GB" dirty="0" err="1"/>
              <a:t>ymateb</a:t>
            </a:r>
            <a:r>
              <a:rPr lang="en-GB" dirty="0"/>
              <a:t> </a:t>
            </a:r>
            <a:r>
              <a:rPr lang="en-GB" dirty="0" err="1"/>
              <a:t>i</a:t>
            </a:r>
            <a:r>
              <a:rPr lang="en-GB" dirty="0"/>
              <a:t> </a:t>
            </a:r>
            <a:r>
              <a:rPr lang="en-GB" dirty="0" err="1"/>
              <a:t>gwestiynau</a:t>
            </a:r>
            <a:endParaRPr lang="en-GB" dirty="0"/>
          </a:p>
          <a:p>
            <a:endParaRPr lang="en-GB" dirty="0"/>
          </a:p>
          <a:p>
            <a:r>
              <a:rPr lang="en-GB" dirty="0" err="1"/>
              <a:t>Wrth</a:t>
            </a:r>
            <a:r>
              <a:rPr lang="en-GB" dirty="0"/>
              <a:t> </a:t>
            </a:r>
            <a:r>
              <a:rPr lang="en-GB" dirty="0" err="1"/>
              <a:t>archebu</a:t>
            </a:r>
            <a:r>
              <a:rPr lang="en-GB" dirty="0"/>
              <a:t> </a:t>
            </a:r>
            <a:r>
              <a:rPr lang="en-GB" dirty="0" err="1"/>
              <a:t>tiwtorial</a:t>
            </a:r>
            <a:r>
              <a:rPr lang="en-GB" dirty="0"/>
              <a:t>, </a:t>
            </a:r>
            <a:r>
              <a:rPr lang="en-GB" dirty="0" err="1"/>
              <a:t>byddwch</a:t>
            </a:r>
            <a:r>
              <a:rPr lang="en-GB" dirty="0"/>
              <a:t> </a:t>
            </a:r>
            <a:r>
              <a:rPr lang="en-GB" dirty="0" err="1"/>
              <a:t>yn</a:t>
            </a:r>
            <a:r>
              <a:rPr lang="en-GB" dirty="0"/>
              <a:t> </a:t>
            </a:r>
            <a:r>
              <a:rPr lang="en-GB" dirty="0" err="1"/>
              <a:t>brydlon</a:t>
            </a:r>
            <a:r>
              <a:rPr lang="en-GB" dirty="0"/>
              <a:t> a </a:t>
            </a:r>
            <a:r>
              <a:rPr lang="en-GB" dirty="0" err="1"/>
              <a:t>chanslo</a:t>
            </a:r>
            <a:r>
              <a:rPr lang="en-GB" dirty="0"/>
              <a:t> </a:t>
            </a:r>
            <a:r>
              <a:rPr lang="en-GB" dirty="0" err="1"/>
              <a:t>os</a:t>
            </a:r>
            <a:r>
              <a:rPr lang="en-GB" dirty="0"/>
              <a:t> </a:t>
            </a:r>
            <a:r>
              <a:rPr lang="en-GB" dirty="0" err="1"/>
              <a:t>nad</a:t>
            </a:r>
            <a:r>
              <a:rPr lang="en-GB" dirty="0"/>
              <a:t> </a:t>
            </a:r>
            <a:r>
              <a:rPr lang="en-GB" dirty="0" err="1"/>
              <a:t>oes</a:t>
            </a:r>
            <a:r>
              <a:rPr lang="en-GB" dirty="0"/>
              <a:t> </a:t>
            </a:r>
            <a:r>
              <a:rPr lang="en-GB" dirty="0" err="1"/>
              <a:t>angen</a:t>
            </a:r>
            <a:r>
              <a:rPr lang="en-GB" dirty="0"/>
              <a:t> y </a:t>
            </a:r>
            <a:r>
              <a:rPr lang="en-GB" dirty="0" err="1"/>
              <a:t>tiwtorial</a:t>
            </a:r>
            <a:r>
              <a:rPr lang="en-GB" dirty="0"/>
              <a:t> </a:t>
            </a:r>
            <a:r>
              <a:rPr lang="en-GB" dirty="0" err="1"/>
              <a:t>mwyach</a:t>
            </a:r>
            <a:r>
              <a:rPr lang="en-GB" dirty="0"/>
              <a:t>. </a:t>
            </a:r>
            <a:r>
              <a:rPr lang="en-GB" dirty="0" err="1"/>
              <a:t>Sicrhewch</a:t>
            </a:r>
            <a:r>
              <a:rPr lang="en-GB" dirty="0"/>
              <a:t> </a:t>
            </a:r>
            <a:r>
              <a:rPr lang="en-GB" dirty="0" err="1"/>
              <a:t>eich</a:t>
            </a:r>
            <a:r>
              <a:rPr lang="en-GB" dirty="0"/>
              <a:t> bod </a:t>
            </a:r>
            <a:r>
              <a:rPr lang="en-GB" dirty="0" err="1"/>
              <a:t>yn</a:t>
            </a:r>
            <a:r>
              <a:rPr lang="en-GB" dirty="0"/>
              <a:t> </a:t>
            </a:r>
            <a:r>
              <a:rPr lang="en-GB" dirty="0" err="1"/>
              <a:t>barod</a:t>
            </a:r>
            <a:r>
              <a:rPr lang="en-GB" dirty="0"/>
              <a:t>, </a:t>
            </a:r>
            <a:r>
              <a:rPr lang="en-GB" dirty="0" err="1"/>
              <a:t>gan</a:t>
            </a:r>
            <a:r>
              <a:rPr lang="en-GB" dirty="0"/>
              <a:t> </a:t>
            </a:r>
            <a:r>
              <a:rPr lang="en-GB" dirty="0" err="1"/>
              <a:t>ddod</a:t>
            </a:r>
            <a:r>
              <a:rPr lang="en-GB" dirty="0"/>
              <a:t> â </a:t>
            </a:r>
            <a:r>
              <a:rPr lang="en-GB" dirty="0" err="1"/>
              <a:t>chwestiynau</a:t>
            </a:r>
            <a:r>
              <a:rPr lang="en-GB" dirty="0"/>
              <a:t> </a:t>
            </a:r>
            <a:r>
              <a:rPr lang="en-GB" dirty="0" err="1"/>
              <a:t>gyda</a:t>
            </a:r>
            <a:r>
              <a:rPr lang="en-GB" dirty="0"/>
              <a:t> chi </a:t>
            </a:r>
            <a:r>
              <a:rPr lang="en-GB" dirty="0" err="1"/>
              <a:t>i</a:t>
            </a:r>
            <a:r>
              <a:rPr lang="en-GB" dirty="0"/>
              <a:t> </a:t>
            </a:r>
            <a:r>
              <a:rPr lang="en-GB" dirty="0" err="1"/>
              <a:t>sesiynau</a:t>
            </a:r>
            <a:r>
              <a:rPr lang="en-GB" dirty="0"/>
              <a:t> </a:t>
            </a:r>
            <a:r>
              <a:rPr lang="en-GB" dirty="0" err="1"/>
              <a:t>tiwtorial</a:t>
            </a:r>
            <a:r>
              <a:rPr lang="en-GB" dirty="0"/>
              <a:t> a </a:t>
            </a:r>
            <a:r>
              <a:rPr lang="en-GB" dirty="0" err="1"/>
              <a:t>chofnodi</a:t>
            </a:r>
            <a:r>
              <a:rPr lang="en-GB" dirty="0"/>
              <a:t> </a:t>
            </a:r>
            <a:r>
              <a:rPr lang="en-GB" dirty="0" err="1"/>
              <a:t>ymatebion</a:t>
            </a:r>
            <a:endParaRPr lang="en-GB" dirty="0"/>
          </a:p>
          <a:p>
            <a:endParaRPr lang="en-GB" dirty="0"/>
          </a:p>
          <a:p>
            <a:r>
              <a:rPr lang="en-GB" dirty="0"/>
              <a:t>Mae </a:t>
            </a:r>
            <a:r>
              <a:rPr lang="en-GB" dirty="0" err="1"/>
              <a:t>gallu</a:t>
            </a:r>
            <a:r>
              <a:rPr lang="en-GB" dirty="0"/>
              <a:t> </a:t>
            </a:r>
            <a:r>
              <a:rPr lang="en-GB" dirty="0" err="1"/>
              <a:t>darlithwyr</a:t>
            </a:r>
            <a:r>
              <a:rPr lang="en-GB" dirty="0"/>
              <a:t> </a:t>
            </a:r>
            <a:r>
              <a:rPr lang="en-GB" dirty="0" err="1"/>
              <a:t>i</a:t>
            </a:r>
            <a:r>
              <a:rPr lang="en-GB" dirty="0"/>
              <a:t> </a:t>
            </a:r>
            <a:r>
              <a:rPr lang="en-GB" dirty="0" err="1"/>
              <a:t>ymateb</a:t>
            </a:r>
            <a:r>
              <a:rPr lang="en-GB" dirty="0"/>
              <a:t> </a:t>
            </a:r>
            <a:r>
              <a:rPr lang="en-GB" dirty="0" err="1"/>
              <a:t>i</a:t>
            </a:r>
            <a:r>
              <a:rPr lang="en-GB" dirty="0"/>
              <a:t> e-</a:t>
            </a:r>
            <a:r>
              <a:rPr lang="en-GB" dirty="0" err="1"/>
              <a:t>byst</a:t>
            </a:r>
            <a:r>
              <a:rPr lang="en-GB" dirty="0"/>
              <a:t> </a:t>
            </a:r>
            <a:r>
              <a:rPr lang="en-GB" dirty="0" err="1"/>
              <a:t>yn</a:t>
            </a:r>
            <a:r>
              <a:rPr lang="en-GB" dirty="0"/>
              <a:t> </a:t>
            </a:r>
            <a:r>
              <a:rPr lang="en-GB" dirty="0" err="1"/>
              <a:t>amrywio</a:t>
            </a:r>
            <a:r>
              <a:rPr lang="en-GB" dirty="0"/>
              <a:t> </a:t>
            </a:r>
            <a:r>
              <a:rPr lang="en-GB" dirty="0" err="1"/>
              <a:t>yn</a:t>
            </a:r>
            <a:r>
              <a:rPr lang="en-GB" dirty="0"/>
              <a:t> </a:t>
            </a:r>
            <a:r>
              <a:rPr lang="en-GB" dirty="0" err="1"/>
              <a:t>ôl</a:t>
            </a:r>
            <a:r>
              <a:rPr lang="en-GB" dirty="0"/>
              <a:t> </a:t>
            </a:r>
            <a:r>
              <a:rPr lang="en-GB" dirty="0" err="1"/>
              <a:t>pryd</a:t>
            </a:r>
            <a:r>
              <a:rPr lang="en-GB" dirty="0"/>
              <a:t> y </a:t>
            </a:r>
            <a:r>
              <a:rPr lang="en-GB" dirty="0" err="1"/>
              <a:t>byddant</a:t>
            </a:r>
            <a:r>
              <a:rPr lang="en-GB" dirty="0"/>
              <a:t> </a:t>
            </a:r>
            <a:r>
              <a:rPr lang="en-GB" dirty="0" err="1"/>
              <a:t>yn</a:t>
            </a:r>
            <a:r>
              <a:rPr lang="en-GB" dirty="0"/>
              <a:t> </a:t>
            </a:r>
            <a:r>
              <a:rPr lang="en-GB" dirty="0" err="1"/>
              <a:t>cyrchu</a:t>
            </a:r>
            <a:r>
              <a:rPr lang="en-GB" dirty="0"/>
              <a:t> e-</a:t>
            </a:r>
            <a:r>
              <a:rPr lang="en-GB" dirty="0" err="1"/>
              <a:t>byst</a:t>
            </a:r>
            <a:r>
              <a:rPr lang="en-GB" dirty="0"/>
              <a:t>. </a:t>
            </a:r>
            <a:r>
              <a:rPr lang="en-GB" dirty="0" err="1"/>
              <a:t>Nid</a:t>
            </a:r>
            <a:r>
              <a:rPr lang="en-GB" dirty="0"/>
              <a:t> </a:t>
            </a:r>
            <a:r>
              <a:rPr lang="en-GB" dirty="0" err="1"/>
              <a:t>yw</a:t>
            </a:r>
            <a:r>
              <a:rPr lang="en-GB" dirty="0"/>
              <a:t> </a:t>
            </a:r>
            <a:r>
              <a:rPr lang="en-GB" dirty="0" err="1"/>
              <a:t>pob</a:t>
            </a:r>
            <a:r>
              <a:rPr lang="en-GB" dirty="0"/>
              <a:t> </a:t>
            </a:r>
            <a:r>
              <a:rPr lang="en-GB" dirty="0" err="1"/>
              <a:t>aelod</a:t>
            </a:r>
            <a:r>
              <a:rPr lang="en-GB" dirty="0"/>
              <a:t> o staff </a:t>
            </a:r>
            <a:r>
              <a:rPr lang="en-GB" dirty="0" err="1"/>
              <a:t>yn</a:t>
            </a:r>
            <a:r>
              <a:rPr lang="en-GB" dirty="0"/>
              <a:t> </a:t>
            </a:r>
            <a:r>
              <a:rPr lang="en-GB" dirty="0" err="1"/>
              <a:t>gwirio</a:t>
            </a:r>
            <a:r>
              <a:rPr lang="en-GB" dirty="0"/>
              <a:t> e-</a:t>
            </a:r>
            <a:r>
              <a:rPr lang="en-GB" dirty="0" err="1"/>
              <a:t>byst</a:t>
            </a:r>
            <a:r>
              <a:rPr lang="en-GB" dirty="0"/>
              <a:t> </a:t>
            </a:r>
            <a:r>
              <a:rPr lang="en-GB" dirty="0" err="1"/>
              <a:t>gyda'r</a:t>
            </a:r>
            <a:r>
              <a:rPr lang="en-GB" dirty="0"/>
              <a:t> </a:t>
            </a:r>
            <a:r>
              <a:rPr lang="en-GB" dirty="0" err="1"/>
              <a:t>nos</a:t>
            </a:r>
            <a:r>
              <a:rPr lang="en-GB" dirty="0"/>
              <a:t> ac </a:t>
            </a:r>
            <a:r>
              <a:rPr lang="en-GB" dirty="0" err="1"/>
              <a:t>ar</a:t>
            </a:r>
            <a:r>
              <a:rPr lang="en-GB" dirty="0"/>
              <a:t> </a:t>
            </a:r>
            <a:r>
              <a:rPr lang="en-GB" dirty="0" err="1"/>
              <a:t>benwythnosau</a:t>
            </a:r>
            <a:r>
              <a:rPr lang="en-GB" dirty="0"/>
              <a:t>. Staff </a:t>
            </a:r>
            <a:r>
              <a:rPr lang="en-GB" dirty="0" err="1"/>
              <a:t>yn</a:t>
            </a:r>
            <a:r>
              <a:rPr lang="en-GB" dirty="0"/>
              <a:t> </a:t>
            </a:r>
            <a:r>
              <a:rPr lang="en-GB" dirty="0" err="1"/>
              <a:t>cymryd</a:t>
            </a:r>
            <a:r>
              <a:rPr lang="en-GB" dirty="0"/>
              <a:t> </a:t>
            </a:r>
            <a:r>
              <a:rPr lang="en-GB" dirty="0" err="1"/>
              <a:t>gwyliau</a:t>
            </a:r>
            <a:r>
              <a:rPr lang="en-GB" dirty="0"/>
              <a:t> </a:t>
            </a:r>
            <a:r>
              <a:rPr lang="en-GB" dirty="0" err="1"/>
              <a:t>blynyddol</a:t>
            </a:r>
            <a:r>
              <a:rPr lang="en-GB" dirty="0"/>
              <a:t> – </a:t>
            </a:r>
            <a:r>
              <a:rPr lang="en-GB" dirty="0" err="1"/>
              <a:t>bydd</a:t>
            </a:r>
            <a:r>
              <a:rPr lang="en-GB" dirty="0"/>
              <a:t> </a:t>
            </a:r>
            <a:r>
              <a:rPr lang="en-GB" dirty="0" err="1"/>
              <a:t>neges</a:t>
            </a:r>
            <a:r>
              <a:rPr lang="en-GB" dirty="0"/>
              <a:t> </a:t>
            </a:r>
            <a:r>
              <a:rPr lang="en-GB" dirty="0" err="1"/>
              <a:t>awtomataidd</a:t>
            </a:r>
            <a:r>
              <a:rPr lang="en-GB" dirty="0"/>
              <a:t> </a:t>
            </a:r>
            <a:r>
              <a:rPr lang="en-GB" dirty="0" err="1"/>
              <a:t>yn</a:t>
            </a:r>
            <a:r>
              <a:rPr lang="en-GB" dirty="0"/>
              <a:t> </a:t>
            </a:r>
            <a:r>
              <a:rPr lang="en-GB" dirty="0" err="1"/>
              <a:t>dweud</a:t>
            </a:r>
            <a:r>
              <a:rPr lang="en-GB" dirty="0"/>
              <a:t> </a:t>
            </a:r>
            <a:r>
              <a:rPr lang="en-GB" dirty="0" err="1"/>
              <a:t>wrthych</a:t>
            </a:r>
            <a:r>
              <a:rPr lang="en-GB" dirty="0"/>
              <a:t> pan </a:t>
            </a:r>
            <a:r>
              <a:rPr lang="en-GB" dirty="0" err="1"/>
              <a:t>fyddant</a:t>
            </a:r>
            <a:r>
              <a:rPr lang="en-GB" dirty="0"/>
              <a:t> </a:t>
            </a:r>
            <a:r>
              <a:rPr lang="en-GB" dirty="0" err="1"/>
              <a:t>yn</a:t>
            </a:r>
            <a:r>
              <a:rPr lang="en-GB" dirty="0"/>
              <a:t> </a:t>
            </a:r>
            <a:r>
              <a:rPr lang="en-GB" dirty="0" err="1"/>
              <a:t>ôl</a:t>
            </a:r>
            <a:r>
              <a:rPr lang="en-GB" dirty="0"/>
              <a:t> </a:t>
            </a:r>
            <a:r>
              <a:rPr lang="en-GB" dirty="0" err="1"/>
              <a:t>yn</a:t>
            </a:r>
            <a:r>
              <a:rPr lang="en-GB" dirty="0"/>
              <a:t> y </a:t>
            </a:r>
            <a:r>
              <a:rPr lang="en-GB" dirty="0" err="1"/>
              <a:t>gwaith</a:t>
            </a:r>
            <a:r>
              <a:rPr lang="en-GB" dirty="0"/>
              <a:t> a </a:t>
            </a:r>
            <a:r>
              <a:rPr lang="en-GB" dirty="0" err="1"/>
              <a:t>bydd</a:t>
            </a:r>
            <a:r>
              <a:rPr lang="en-GB" dirty="0"/>
              <a:t> </a:t>
            </a:r>
            <a:r>
              <a:rPr lang="en-GB" dirty="0" err="1"/>
              <a:t>yn</a:t>
            </a:r>
            <a:r>
              <a:rPr lang="en-GB" dirty="0"/>
              <a:t> </a:t>
            </a:r>
            <a:r>
              <a:rPr lang="en-GB" dirty="0" err="1"/>
              <a:t>ymateb</a:t>
            </a:r>
            <a:r>
              <a:rPr lang="en-GB" dirty="0"/>
              <a:t> </a:t>
            </a:r>
            <a:r>
              <a:rPr lang="en-GB" dirty="0" err="1"/>
              <a:t>i</a:t>
            </a:r>
            <a:r>
              <a:rPr lang="en-GB" dirty="0"/>
              <a:t> e-</a:t>
            </a:r>
            <a:r>
              <a:rPr lang="en-GB" dirty="0" err="1"/>
              <a:t>byst</a:t>
            </a:r>
            <a:r>
              <a:rPr lang="en-GB" dirty="0"/>
              <a:t> </a:t>
            </a:r>
            <a:r>
              <a:rPr lang="en-GB" dirty="0" err="1"/>
              <a:t>cyn</a:t>
            </a:r>
            <a:r>
              <a:rPr lang="en-GB" dirty="0"/>
              <a:t> </a:t>
            </a:r>
            <a:r>
              <a:rPr lang="en-GB" dirty="0" err="1"/>
              <a:t>gynted</a:t>
            </a:r>
            <a:r>
              <a:rPr lang="en-GB" dirty="0"/>
              <a:t> ag y gallant</a:t>
            </a:r>
          </a:p>
          <a:p>
            <a:endParaRPr lang="en-GB" dirty="0"/>
          </a:p>
          <a:p>
            <a:r>
              <a:rPr lang="en-GB" dirty="0"/>
              <a:t>Students are advised that lecturers cannot check work or draft mark; lecturers can respond to questions</a:t>
            </a:r>
          </a:p>
          <a:p>
            <a:endParaRPr lang="en-GB" dirty="0"/>
          </a:p>
          <a:p>
            <a:r>
              <a:rPr lang="en-GB" dirty="0"/>
              <a:t>When booking a tutorial, please be prompt and cancel if the tutorial is no longer needed. Ensure that you are prepared, bringing questions with you to tutorials and recording responses</a:t>
            </a:r>
          </a:p>
          <a:p>
            <a:endParaRPr lang="en-GB" dirty="0"/>
          </a:p>
          <a:p>
            <a:r>
              <a:rPr lang="en-GB" dirty="0"/>
              <a:t>Lecturers’ ability to respond to emails varies according to when they access emails. Not all staff check emails during evenings and weekends. Staff taking annual leave – an automated message will tell you when they are back at work and will respond to emails as soon as they can</a:t>
            </a:r>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3230536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Remember if you submit up to 1 week late your work will be capped, after one week late your work will not be marked.</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5015037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err="1"/>
              <a:t>Llwythwch</a:t>
            </a:r>
            <a:r>
              <a:rPr lang="en-GB" dirty="0"/>
              <a:t> </a:t>
            </a:r>
            <a:r>
              <a:rPr lang="en-GB" dirty="0" err="1"/>
              <a:t>i'r</a:t>
            </a:r>
            <a:r>
              <a:rPr lang="en-GB" dirty="0"/>
              <a:t> </a:t>
            </a:r>
            <a:r>
              <a:rPr lang="en-GB" dirty="0" err="1"/>
              <a:t>ddolen</a:t>
            </a:r>
            <a:r>
              <a:rPr lang="en-GB" dirty="0"/>
              <a:t> </a:t>
            </a:r>
            <a:r>
              <a:rPr lang="en-GB" dirty="0" err="1"/>
              <a:t>gywir</a:t>
            </a:r>
            <a:r>
              <a:rPr lang="en-GB" dirty="0"/>
              <a:t> </a:t>
            </a:r>
            <a:r>
              <a:rPr lang="en-GB" dirty="0" err="1"/>
              <a:t>ar</a:t>
            </a:r>
            <a:r>
              <a:rPr lang="en-GB" dirty="0"/>
              <a:t> Moodle, </a:t>
            </a:r>
            <a:r>
              <a:rPr lang="en-GB" dirty="0" err="1"/>
              <a:t>defnyddiwch</a:t>
            </a:r>
            <a:r>
              <a:rPr lang="en-GB" dirty="0"/>
              <a:t> y </a:t>
            </a:r>
            <a:r>
              <a:rPr lang="en-GB" dirty="0" err="1"/>
              <a:t>dolenni</a:t>
            </a:r>
            <a:r>
              <a:rPr lang="en-GB" dirty="0"/>
              <a:t> </a:t>
            </a:r>
            <a:r>
              <a:rPr lang="en-GB" dirty="0" err="1"/>
              <a:t>drafft</a:t>
            </a:r>
            <a:r>
              <a:rPr lang="en-GB" dirty="0"/>
              <a:t> </a:t>
            </a:r>
            <a:r>
              <a:rPr lang="en-GB" dirty="0" err="1"/>
              <a:t>i</a:t>
            </a:r>
            <a:r>
              <a:rPr lang="en-GB" dirty="0"/>
              <a:t> </a:t>
            </a:r>
            <a:r>
              <a:rPr lang="en-GB" dirty="0" err="1"/>
              <a:t>wirio'r</a:t>
            </a:r>
            <a:r>
              <a:rPr lang="en-GB" dirty="0"/>
              <a:t> </a:t>
            </a:r>
            <a:r>
              <a:rPr lang="en-GB" dirty="0" err="1"/>
              <a:t>canrannau</a:t>
            </a:r>
            <a:r>
              <a:rPr lang="en-GB" dirty="0"/>
              <a:t> </a:t>
            </a:r>
            <a:r>
              <a:rPr lang="en-GB" dirty="0" err="1"/>
              <a:t>tebygrwydd</a:t>
            </a:r>
            <a:r>
              <a:rPr lang="en-GB" dirty="0"/>
              <a:t>, </a:t>
            </a:r>
            <a:r>
              <a:rPr lang="en-GB" dirty="0" err="1"/>
              <a:t>mae</a:t>
            </a:r>
            <a:r>
              <a:rPr lang="en-GB" dirty="0"/>
              <a:t> </a:t>
            </a:r>
            <a:r>
              <a:rPr lang="en-GB" dirty="0" err="1"/>
              <a:t>gennych</a:t>
            </a:r>
            <a:r>
              <a:rPr lang="en-GB" dirty="0"/>
              <a:t> chi 3 </a:t>
            </a:r>
            <a:r>
              <a:rPr lang="en-GB" dirty="0" err="1"/>
              <a:t>dolen</a:t>
            </a:r>
            <a:r>
              <a:rPr lang="en-GB" dirty="0"/>
              <a:t> </a:t>
            </a:r>
            <a:r>
              <a:rPr lang="en-GB" dirty="0" err="1"/>
              <a:t>ddrafft</a:t>
            </a:r>
            <a:r>
              <a:rPr lang="en-GB" dirty="0"/>
              <a:t> </a:t>
            </a:r>
            <a:r>
              <a:rPr lang="en-GB" dirty="0" err="1"/>
              <a:t>i</a:t>
            </a:r>
            <a:r>
              <a:rPr lang="en-GB" dirty="0"/>
              <a:t> </a:t>
            </a:r>
            <a:r>
              <a:rPr lang="en-GB" dirty="0" err="1"/>
              <a:t>wneud</a:t>
            </a:r>
            <a:r>
              <a:rPr lang="en-GB" dirty="0"/>
              <a:t> </a:t>
            </a:r>
            <a:r>
              <a:rPr lang="en-GB" dirty="0" err="1"/>
              <a:t>hyn</a:t>
            </a:r>
            <a:r>
              <a:rPr lang="en-GB" dirty="0"/>
              <a:t>. </a:t>
            </a:r>
            <a:r>
              <a:rPr lang="en-GB" dirty="0" err="1"/>
              <a:t>Gwiriwch</a:t>
            </a:r>
            <a:r>
              <a:rPr lang="en-GB" dirty="0"/>
              <a:t> y </a:t>
            </a:r>
            <a:r>
              <a:rPr lang="en-GB" dirty="0" err="1"/>
              <a:t>dyddiadau</a:t>
            </a:r>
            <a:r>
              <a:rPr lang="en-GB" dirty="0"/>
              <a:t> </a:t>
            </a:r>
            <a:r>
              <a:rPr lang="en-GB" dirty="0" err="1"/>
              <a:t>cau</a:t>
            </a:r>
            <a:r>
              <a:rPr lang="en-GB" dirty="0"/>
              <a:t> </a:t>
            </a:r>
            <a:r>
              <a:rPr lang="en-GB" dirty="0" err="1"/>
              <a:t>ar</a:t>
            </a:r>
            <a:r>
              <a:rPr lang="en-GB" dirty="0"/>
              <a:t> </a:t>
            </a:r>
            <a:r>
              <a:rPr lang="en-GB" dirty="0" err="1"/>
              <a:t>gyfer</a:t>
            </a:r>
            <a:r>
              <a:rPr lang="en-GB" dirty="0"/>
              <a:t> </a:t>
            </a:r>
            <a:r>
              <a:rPr lang="en-GB" dirty="0" err="1"/>
              <a:t>cyflwyno</a:t>
            </a:r>
            <a:r>
              <a:rPr lang="en-GB" dirty="0"/>
              <a:t> </a:t>
            </a:r>
            <a:r>
              <a:rPr lang="en-GB" dirty="0" err="1"/>
              <a:t>ar</a:t>
            </a:r>
            <a:r>
              <a:rPr lang="en-GB" dirty="0"/>
              <a:t> Moodle ac </a:t>
            </a:r>
            <a:r>
              <a:rPr lang="en-GB" dirty="0" err="1"/>
              <a:t>yn</a:t>
            </a:r>
            <a:r>
              <a:rPr lang="en-GB" dirty="0"/>
              <a:t> </a:t>
            </a:r>
            <a:r>
              <a:rPr lang="en-GB" dirty="0" err="1"/>
              <a:t>eich</a:t>
            </a:r>
            <a:r>
              <a:rPr lang="en-GB" dirty="0"/>
              <a:t> </a:t>
            </a:r>
            <a:r>
              <a:rPr lang="en-GB" dirty="0" err="1"/>
              <a:t>llawlyfrau</a:t>
            </a:r>
            <a:r>
              <a:rPr lang="en-GB" dirty="0"/>
              <a:t> – </a:t>
            </a:r>
            <a:r>
              <a:rPr lang="en-GB" dirty="0" err="1"/>
              <a:t>bydd</a:t>
            </a:r>
            <a:r>
              <a:rPr lang="en-GB" dirty="0"/>
              <a:t> </a:t>
            </a:r>
            <a:r>
              <a:rPr lang="en-GB" dirty="0" err="1"/>
              <a:t>darlithwyr</a:t>
            </a:r>
            <a:r>
              <a:rPr lang="en-GB" dirty="0"/>
              <a:t> </a:t>
            </a:r>
            <a:r>
              <a:rPr lang="en-GB" dirty="0" err="1"/>
              <a:t>hefyd</a:t>
            </a:r>
            <a:r>
              <a:rPr lang="en-GB" dirty="0"/>
              <a:t> </a:t>
            </a:r>
            <a:r>
              <a:rPr lang="en-GB" dirty="0" err="1"/>
              <a:t>yn</a:t>
            </a:r>
            <a:r>
              <a:rPr lang="en-GB" dirty="0"/>
              <a:t> </a:t>
            </a:r>
            <a:r>
              <a:rPr lang="en-GB" dirty="0" err="1"/>
              <a:t>cadarnhau’r</a:t>
            </a:r>
            <a:r>
              <a:rPr lang="en-GB" dirty="0"/>
              <a:t> </a:t>
            </a:r>
            <a:r>
              <a:rPr lang="en-GB" dirty="0" err="1"/>
              <a:t>rhain</a:t>
            </a:r>
            <a:r>
              <a:rPr lang="en-GB" dirty="0"/>
              <a:t>.</a:t>
            </a:r>
          </a:p>
          <a:p>
            <a:r>
              <a:rPr lang="en-GB" dirty="0"/>
              <a:t>  </a:t>
            </a:r>
            <a:r>
              <a:rPr lang="en-GB" dirty="0" err="1"/>
              <a:t>Cofiwch</a:t>
            </a:r>
            <a:r>
              <a:rPr lang="en-GB" dirty="0"/>
              <a:t>, </a:t>
            </a:r>
            <a:r>
              <a:rPr lang="en-GB" dirty="0" err="1"/>
              <a:t>os</a:t>
            </a:r>
            <a:r>
              <a:rPr lang="en-GB" dirty="0"/>
              <a:t> </a:t>
            </a:r>
            <a:r>
              <a:rPr lang="en-GB" dirty="0" err="1"/>
              <a:t>ydych</a:t>
            </a:r>
            <a:r>
              <a:rPr lang="en-GB" dirty="0"/>
              <a:t> </a:t>
            </a:r>
            <a:r>
              <a:rPr lang="en-GB" dirty="0" err="1"/>
              <a:t>yn</a:t>
            </a:r>
            <a:r>
              <a:rPr lang="en-GB" dirty="0"/>
              <a:t> </a:t>
            </a:r>
            <a:r>
              <a:rPr lang="en-GB" dirty="0" err="1"/>
              <a:t>cael</a:t>
            </a:r>
            <a:r>
              <a:rPr lang="en-GB" dirty="0"/>
              <a:t> </a:t>
            </a:r>
            <a:r>
              <a:rPr lang="en-GB" dirty="0" err="1"/>
              <a:t>anawsterau</a:t>
            </a:r>
            <a:r>
              <a:rPr lang="en-GB" dirty="0"/>
              <a:t>, </a:t>
            </a:r>
            <a:r>
              <a:rPr lang="en-GB" dirty="0" err="1"/>
              <a:t>mae</a:t>
            </a:r>
            <a:r>
              <a:rPr lang="en-GB" dirty="0"/>
              <a:t> </a:t>
            </a:r>
            <a:r>
              <a:rPr lang="en-GB" dirty="0" err="1"/>
              <a:t>gennych</a:t>
            </a:r>
            <a:r>
              <a:rPr lang="en-GB" dirty="0"/>
              <a:t> </a:t>
            </a:r>
            <a:r>
              <a:rPr lang="en-GB" dirty="0" err="1"/>
              <a:t>yr</a:t>
            </a:r>
            <a:r>
              <a:rPr lang="en-GB" dirty="0"/>
              <a:t> </a:t>
            </a:r>
            <a:r>
              <a:rPr lang="en-GB" dirty="0" err="1"/>
              <a:t>opsiwn</a:t>
            </a:r>
            <a:r>
              <a:rPr lang="en-GB" dirty="0"/>
              <a:t> o </a:t>
            </a:r>
            <a:r>
              <a:rPr lang="en-GB" dirty="0" err="1"/>
              <a:t>wneud</a:t>
            </a:r>
            <a:r>
              <a:rPr lang="en-GB" dirty="0"/>
              <a:t> </a:t>
            </a:r>
            <a:r>
              <a:rPr lang="en-GB" dirty="0" err="1"/>
              <a:t>cais</a:t>
            </a:r>
            <a:r>
              <a:rPr lang="en-GB" dirty="0"/>
              <a:t> am </a:t>
            </a:r>
            <a:r>
              <a:rPr lang="en-GB" dirty="0" err="1"/>
              <a:t>amgylchiadau</a:t>
            </a:r>
            <a:r>
              <a:rPr lang="en-GB" dirty="0"/>
              <a:t> </a:t>
            </a:r>
            <a:r>
              <a:rPr lang="en-GB" dirty="0" err="1"/>
              <a:t>esgusodol</a:t>
            </a:r>
            <a:r>
              <a:rPr lang="en-GB" dirty="0"/>
              <a:t> </a:t>
            </a:r>
            <a:r>
              <a:rPr lang="en-GB" dirty="0" err="1"/>
              <a:t>gyda'r</a:t>
            </a:r>
            <a:r>
              <a:rPr lang="en-GB" dirty="0"/>
              <a:t> </a:t>
            </a:r>
            <a:r>
              <a:rPr lang="en-GB" dirty="0" err="1"/>
              <a:t>swyddfa</a:t>
            </a:r>
            <a:r>
              <a:rPr lang="en-GB" dirty="0"/>
              <a:t> </a:t>
            </a:r>
            <a:r>
              <a:rPr lang="en-GB" dirty="0" err="1"/>
              <a:t>academaidd</a:t>
            </a:r>
            <a:r>
              <a:rPr lang="en-GB" dirty="0"/>
              <a:t>.</a:t>
            </a:r>
          </a:p>
          <a:p>
            <a:endParaRPr lang="en-GB" dirty="0"/>
          </a:p>
          <a:p>
            <a:r>
              <a:rPr lang="en-GB" dirty="0" err="1"/>
              <a:t>Cofiwch</a:t>
            </a:r>
            <a:r>
              <a:rPr lang="en-GB" dirty="0"/>
              <a:t> y </a:t>
            </a:r>
            <a:r>
              <a:rPr lang="en-GB" dirty="0" err="1"/>
              <a:t>gallwch</a:t>
            </a:r>
            <a:r>
              <a:rPr lang="en-GB" dirty="0"/>
              <a:t> </a:t>
            </a:r>
            <a:r>
              <a:rPr lang="en-GB" dirty="0" err="1"/>
              <a:t>gael</a:t>
            </a:r>
            <a:r>
              <a:rPr lang="en-GB" dirty="0"/>
              <a:t> </a:t>
            </a:r>
            <a:r>
              <a:rPr lang="en-GB" dirty="0" err="1"/>
              <a:t>mynediad</a:t>
            </a:r>
            <a:r>
              <a:rPr lang="en-GB" dirty="0"/>
              <a:t> </a:t>
            </a:r>
            <a:r>
              <a:rPr lang="en-GB" dirty="0" err="1"/>
              <a:t>i</a:t>
            </a:r>
            <a:r>
              <a:rPr lang="en-GB" dirty="0"/>
              <a:t> </a:t>
            </a:r>
            <a:r>
              <a:rPr lang="en-GB" dirty="0" err="1"/>
              <a:t>sesiynau</a:t>
            </a:r>
            <a:r>
              <a:rPr lang="en-GB" dirty="0"/>
              <a:t> </a:t>
            </a:r>
            <a:r>
              <a:rPr lang="en-GB" dirty="0" err="1"/>
              <a:t>sgiliau</a:t>
            </a:r>
            <a:r>
              <a:rPr lang="en-GB" dirty="0"/>
              <a:t> </a:t>
            </a:r>
            <a:r>
              <a:rPr lang="en-GB" dirty="0" err="1"/>
              <a:t>astudio</a:t>
            </a:r>
            <a:r>
              <a:rPr lang="en-GB" dirty="0"/>
              <a:t> </a:t>
            </a:r>
            <a:r>
              <a:rPr lang="en-GB" dirty="0" err="1"/>
              <a:t>gyda</a:t>
            </a:r>
            <a:r>
              <a:rPr lang="en-GB" dirty="0"/>
              <a:t> </a:t>
            </a:r>
            <a:r>
              <a:rPr lang="en-GB" dirty="0" err="1"/>
              <a:t>gwasanaethau</a:t>
            </a:r>
            <a:r>
              <a:rPr lang="en-GB" dirty="0"/>
              <a:t> </a:t>
            </a:r>
            <a:r>
              <a:rPr lang="en-GB" dirty="0" err="1"/>
              <a:t>myfyrwyr</a:t>
            </a:r>
            <a:r>
              <a:rPr lang="en-GB" dirty="0"/>
              <a:t> a </a:t>
            </a:r>
            <a:r>
              <a:rPr lang="en-GB" dirty="0" err="1"/>
              <a:t>chymorth</a:t>
            </a:r>
            <a:r>
              <a:rPr lang="en-GB" dirty="0"/>
              <a:t> </a:t>
            </a:r>
            <a:r>
              <a:rPr lang="en-GB" dirty="0" err="1"/>
              <a:t>cyfeirnodi</a:t>
            </a:r>
            <a:r>
              <a:rPr lang="en-GB" dirty="0"/>
              <a:t> </a:t>
            </a:r>
            <a:r>
              <a:rPr lang="en-GB" dirty="0" err="1"/>
              <a:t>gyda'r</a:t>
            </a:r>
            <a:r>
              <a:rPr lang="en-GB" dirty="0"/>
              <a:t> </a:t>
            </a:r>
            <a:r>
              <a:rPr lang="en-GB" dirty="0" err="1"/>
              <a:t>llyfrgell</a:t>
            </a:r>
            <a:r>
              <a:rPr lang="en-GB" dirty="0"/>
              <a:t> </a:t>
            </a:r>
            <a:r>
              <a:rPr lang="en-GB" dirty="0" err="1"/>
              <a:t>i'ch</a:t>
            </a:r>
            <a:r>
              <a:rPr lang="en-GB" dirty="0"/>
              <a:t> </a:t>
            </a:r>
            <a:r>
              <a:rPr lang="en-GB" dirty="0" err="1"/>
              <a:t>helpu</a:t>
            </a:r>
            <a:r>
              <a:rPr lang="en-GB" dirty="0"/>
              <a:t> </a:t>
            </a:r>
            <a:r>
              <a:rPr lang="en-GB" dirty="0" err="1"/>
              <a:t>gyda'ch</a:t>
            </a:r>
            <a:r>
              <a:rPr lang="en-GB" dirty="0"/>
              <a:t> </a:t>
            </a:r>
            <a:r>
              <a:rPr lang="en-GB" dirty="0" err="1"/>
              <a:t>aseiniad</a:t>
            </a:r>
            <a:r>
              <a:rPr lang="en-GB" dirty="0"/>
              <a:t>.</a:t>
            </a:r>
          </a:p>
          <a:p>
            <a:endParaRPr lang="en-GB" dirty="0"/>
          </a:p>
          <a:p>
            <a:r>
              <a:rPr lang="en-GB" dirty="0" err="1"/>
              <a:t>Pob</a:t>
            </a:r>
            <a:r>
              <a:rPr lang="en-GB" dirty="0"/>
              <a:t> </a:t>
            </a:r>
            <a:r>
              <a:rPr lang="en-GB" dirty="0" err="1"/>
              <a:t>lwc</a:t>
            </a:r>
            <a:r>
              <a:rPr lang="en-GB" dirty="0"/>
              <a:t>!</a:t>
            </a:r>
          </a:p>
          <a:p>
            <a:endParaRPr lang="en-GB" dirty="0"/>
          </a:p>
          <a:p>
            <a:endParaRPr lang="en-GB" dirty="0"/>
          </a:p>
          <a:p>
            <a:r>
              <a:rPr lang="en-GB" dirty="0"/>
              <a:t>Upload to the correct link on Moodle, use the draft links to check the similarity percentages, you have 3 draft links to do this. Check the deadlines for submission on Moodle and in your handbooks – lecturers will also confirm these. </a:t>
            </a:r>
            <a:endParaRPr lang="en-US" dirty="0"/>
          </a:p>
          <a:p>
            <a:r>
              <a:rPr lang="en-GB" dirty="0"/>
              <a:t> Remember if you have difficulties you have the option of applying for extenuating circumstances with the academic office. </a:t>
            </a:r>
            <a:endParaRPr lang="en-US" dirty="0"/>
          </a:p>
          <a:p>
            <a:endParaRPr lang="en-GB" dirty="0"/>
          </a:p>
          <a:p>
            <a:r>
              <a:rPr lang="en-GB" dirty="0"/>
              <a:t>Remember that you can access study skills sessions with student services and referencing support with the library to help you with your assignment.</a:t>
            </a:r>
            <a:endParaRPr lang="en-US" dirty="0"/>
          </a:p>
          <a:p>
            <a:endParaRPr lang="en-GB" dirty="0"/>
          </a:p>
          <a:p>
            <a:r>
              <a:rPr lang="en-GB" dirty="0"/>
              <a:t>Good luck!</a:t>
            </a:r>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24082344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407100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08/09/2023</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3572038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08/09/2023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2933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01C6E-5EF0-9CC5-7173-4E8359A82653}"/>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5131CF1-E5C7-EF41-C90A-203E5398356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223498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9E602-B65E-BA0A-57A4-5180F77248F1}"/>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D0FB503-3FEF-5D26-F006-C4D8DBB26347}"/>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1535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395288" y="6524627"/>
            <a:ext cx="97155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08/09/2023</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2647270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5" Type="http://schemas.openxmlformats.org/officeDocument/2006/relationships/image" Target="../media/image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15.xml"/><Relationship Id="rId7" Type="http://schemas.openxmlformats.org/officeDocument/2006/relationships/theme" Target="../theme/theme8.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10.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9.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1.png"/><Relationship Id="rId5" Type="http://schemas.openxmlformats.org/officeDocument/2006/relationships/theme" Target="../theme/theme10.xml"/><Relationship Id="rId4"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1.xml"/><Relationship Id="rId1"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2.xml"/><Relationship Id="rId1" Type="http://schemas.openxmlformats.org/officeDocument/2006/relationships/slideLayout" Target="../slideLayouts/slideLayout29.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0.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4.xml"/><Relationship Id="rId1" Type="http://schemas.openxmlformats.org/officeDocument/2006/relationships/slideLayout" Target="../slideLayouts/slideLayout31.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5.xml"/><Relationship Id="rId1" Type="http://schemas.openxmlformats.org/officeDocument/2006/relationships/slideLayout" Target="../slideLayouts/slideLayout32.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6.xml"/><Relationship Id="rId1" Type="http://schemas.openxmlformats.org/officeDocument/2006/relationships/slideLayout" Target="../slideLayouts/slideLayout33.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7.xml"/><Relationship Id="rId1" Type="http://schemas.openxmlformats.org/officeDocument/2006/relationships/slideLayout" Target="../slideLayouts/slideLayout34.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8.xml"/><Relationship Id="rId1" Type="http://schemas.openxmlformats.org/officeDocument/2006/relationships/slideLayout" Target="../slideLayouts/slideLayout35.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 id="2147483811" r:id="rId2"/>
    <p:sldLayoutId id="21474838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8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8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81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9/8/2023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9/8/2023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9/8/2023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9/8/2023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hyperlink" Target="mailto:moodle@uwtsd.ac.uk"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hyperlink" Target="mailto:Natalie.macdonald@uwtsd.ac.uk" TargetMode="External"/><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310243" y="1809155"/>
            <a:ext cx="8654143" cy="3239690"/>
          </a:xfrm>
        </p:spPr>
        <p:txBody>
          <a:bodyPr rtlCol="0">
            <a:normAutofit fontScale="90000"/>
          </a:bodyPr>
          <a:lstStyle/>
          <a:p>
            <a:pPr algn="ctr" rtl="0" fontAlgn="base"/>
            <a:r>
              <a:rPr lang="en-GB" sz="3000" b="1" dirty="0">
                <a:solidFill>
                  <a:schemeClr val="bg1"/>
                </a:solidFill>
                <a:latin typeface="Arial" panose="020B0604020202020204" pitchFamily="34" charset="0"/>
              </a:rPr>
              <a:t>ECCP7001C </a:t>
            </a:r>
            <a:r>
              <a:rPr lang="en-GB" sz="3000" b="1" dirty="0" err="1">
                <a:solidFill>
                  <a:schemeClr val="bg1"/>
                </a:solidFill>
                <a:latin typeface="Arial" panose="020B0604020202020204" pitchFamily="34" charset="0"/>
              </a:rPr>
              <a:t>Myfyrdodau</a:t>
            </a:r>
            <a:r>
              <a:rPr lang="en-GB" sz="3000" b="1" dirty="0">
                <a:solidFill>
                  <a:schemeClr val="bg1"/>
                </a:solidFill>
                <a:latin typeface="Arial" panose="020B0604020202020204" pitchFamily="34" charset="0"/>
              </a:rPr>
              <a:t> </a:t>
            </a:r>
            <a:r>
              <a:rPr lang="en-GB" sz="3000" b="1" dirty="0" err="1">
                <a:solidFill>
                  <a:schemeClr val="bg1"/>
                </a:solidFill>
                <a:latin typeface="Arial" panose="020B0604020202020204" pitchFamily="34" charset="0"/>
              </a:rPr>
              <a:t>Beirniadol</a:t>
            </a:r>
            <a:r>
              <a:rPr lang="en-GB" sz="3000" b="1" dirty="0">
                <a:solidFill>
                  <a:schemeClr val="bg1"/>
                </a:solidFill>
                <a:latin typeface="Arial" panose="020B0604020202020204" pitchFamily="34" charset="0"/>
              </a:rPr>
              <a:t> o </a:t>
            </a:r>
            <a:r>
              <a:rPr lang="en-GB" sz="3000" b="1" dirty="0" err="1">
                <a:solidFill>
                  <a:schemeClr val="bg1"/>
                </a:solidFill>
                <a:latin typeface="Arial" panose="020B0604020202020204" pitchFamily="34" charset="0"/>
              </a:rPr>
              <a:t>Arfer</a:t>
            </a:r>
            <a:r>
              <a:rPr lang="en-GB" sz="3000" b="1" dirty="0">
                <a:solidFill>
                  <a:schemeClr val="bg1"/>
                </a:solidFill>
                <a:latin typeface="Arial" panose="020B0604020202020204" pitchFamily="34" charset="0"/>
              </a:rPr>
              <a:t> </a:t>
            </a:r>
            <a:r>
              <a:rPr lang="en-GB" sz="3000" b="1" dirty="0" err="1">
                <a:solidFill>
                  <a:schemeClr val="bg1"/>
                </a:solidFill>
                <a:latin typeface="Arial" panose="020B0604020202020204" pitchFamily="34" charset="0"/>
              </a:rPr>
              <a:t>Academaidd</a:t>
            </a:r>
            <a:r>
              <a:rPr lang="en-GB" sz="3000" b="1" dirty="0">
                <a:solidFill>
                  <a:schemeClr val="bg1"/>
                </a:solidFill>
                <a:latin typeface="Arial" panose="020B0604020202020204" pitchFamily="34" charset="0"/>
              </a:rPr>
              <a:t> a </a:t>
            </a:r>
            <a:r>
              <a:rPr lang="en-GB" sz="3000" b="1" dirty="0" err="1">
                <a:solidFill>
                  <a:schemeClr val="bg1"/>
                </a:solidFill>
                <a:latin typeface="Arial" panose="020B0604020202020204" pitchFamily="34" charset="0"/>
              </a:rPr>
              <a:t>Phroffesiynol</a:t>
            </a:r>
            <a:r>
              <a:rPr lang="en-GB" sz="3000" dirty="0">
                <a:solidFill>
                  <a:schemeClr val="bg1"/>
                </a:solidFill>
                <a:latin typeface="Arial" panose="020B0604020202020204" pitchFamily="34" charset="0"/>
              </a:rPr>
              <a:t> </a:t>
            </a:r>
            <a:br>
              <a:rPr lang="en-GB" sz="3000" dirty="0">
                <a:solidFill>
                  <a:schemeClr val="bg1"/>
                </a:solidFill>
                <a:latin typeface="Arial" panose="020B0604020202020204" pitchFamily="34" charset="0"/>
              </a:rPr>
            </a:br>
            <a:r>
              <a:rPr lang="en-GB" sz="3000" dirty="0" err="1">
                <a:solidFill>
                  <a:schemeClr val="bg1"/>
                </a:solidFill>
                <a:latin typeface="Arial" panose="020B0604020202020204" pitchFamily="34" charset="0"/>
              </a:rPr>
              <a:t>Aseiniad</a:t>
            </a:r>
            <a:r>
              <a:rPr lang="en-GB" sz="3000" dirty="0">
                <a:solidFill>
                  <a:schemeClr val="bg1"/>
                </a:solidFill>
                <a:latin typeface="Arial" panose="020B0604020202020204" pitchFamily="34" charset="0"/>
              </a:rPr>
              <a:t> 1</a:t>
            </a:r>
            <a:br>
              <a:rPr lang="en-GB" sz="3000" dirty="0">
                <a:solidFill>
                  <a:schemeClr val="bg1"/>
                </a:solidFill>
                <a:latin typeface="Arial" panose="020B0604020202020204" pitchFamily="34" charset="0"/>
              </a:rPr>
            </a:br>
            <a:br>
              <a:rPr lang="en-GB" sz="3000" dirty="0">
                <a:solidFill>
                  <a:schemeClr val="bg1"/>
                </a:solidFill>
                <a:latin typeface="Arial" panose="020B0604020202020204" pitchFamily="34" charset="0"/>
              </a:rPr>
            </a:br>
            <a:br>
              <a:rPr lang="en-GB" sz="3000" dirty="0">
                <a:solidFill>
                  <a:schemeClr val="bg1"/>
                </a:solidFill>
                <a:latin typeface="Segoe UI" panose="020B0502040204020203" pitchFamily="34" charset="0"/>
              </a:rPr>
            </a:br>
            <a:r>
              <a:rPr lang="en-GB" sz="3000" b="1" dirty="0">
                <a:solidFill>
                  <a:schemeClr val="bg1"/>
                </a:solidFill>
                <a:latin typeface="Arial" panose="020B0604020202020204" pitchFamily="34" charset="0"/>
              </a:rPr>
              <a:t>ECCP7001 Critical Reflections of Academic and Professional Practice</a:t>
            </a:r>
            <a:br>
              <a:rPr lang="en-GB" sz="3000" b="1" dirty="0">
                <a:solidFill>
                  <a:schemeClr val="bg1"/>
                </a:solidFill>
                <a:latin typeface="Arial" panose="020B0604020202020204" pitchFamily="34" charset="0"/>
              </a:rPr>
            </a:br>
            <a:r>
              <a:rPr lang="en-GB" sz="3000" b="1" dirty="0">
                <a:solidFill>
                  <a:schemeClr val="bg1"/>
                </a:solidFill>
                <a:latin typeface="Arial" panose="020B0604020202020204" pitchFamily="34" charset="0"/>
              </a:rPr>
              <a:t>Assessment 1</a:t>
            </a:r>
            <a:r>
              <a:rPr lang="en-GB" sz="3000" dirty="0">
                <a:solidFill>
                  <a:schemeClr val="bg1"/>
                </a:solidFill>
                <a:latin typeface="Arial" panose="020B0604020202020204" pitchFamily="34" charset="0"/>
              </a:rPr>
              <a:t> </a:t>
            </a:r>
            <a:br>
              <a:rPr lang="en-GB" sz="1500" dirty="0">
                <a:solidFill>
                  <a:srgbClr val="000000"/>
                </a:solidFill>
                <a:latin typeface="Segoe UI" panose="020B0502040204020203" pitchFamily="34" charset="0"/>
              </a:rPr>
            </a:br>
            <a:br>
              <a:rPr lang="cy-GB" altLang="en-US" sz="3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2700" b="1" dirty="0">
                <a:solidFill>
                  <a:schemeClr val="bg1"/>
                </a:solidFill>
              </a:rPr>
            </a:br>
            <a:endParaRPr lang="en-US" altLang="en-US" dirty="0">
              <a:solidFill>
                <a:schemeClr val="bg1"/>
              </a:solidFill>
            </a:endParaRPr>
          </a:p>
        </p:txBody>
      </p:sp>
    </p:spTree>
    <p:extLst>
      <p:ext uri="{BB962C8B-B14F-4D97-AF65-F5344CB8AC3E}">
        <p14:creationId xmlns:p14="http://schemas.microsoft.com/office/powerpoint/2010/main" val="230989754"/>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4BD0-1918-C365-DB47-1A856BD9D28D}"/>
              </a:ext>
            </a:extLst>
          </p:cNvPr>
          <p:cNvSpPr>
            <a:spLocks noGrp="1"/>
          </p:cNvSpPr>
          <p:nvPr>
            <p:ph type="title"/>
          </p:nvPr>
        </p:nvSpPr>
        <p:spPr/>
        <p:txBody>
          <a:bodyPr vert="horz" lIns="68580" tIns="34290" rIns="68580" bIns="34290" rtlCol="0" anchor="ctr">
            <a:noAutofit/>
          </a:bodyPr>
          <a:lstStyle/>
          <a:p>
            <a:pPr>
              <a:defRPr/>
            </a:pPr>
            <a:r>
              <a:rPr lang="en-GB" altLang="en-US" sz="3600" dirty="0"/>
              <a:t>Meini Asesu       </a:t>
            </a:r>
            <a:r>
              <a:rPr lang="en-GB" altLang="en-US" sz="3600" dirty="0">
                <a:solidFill>
                  <a:srgbClr val="000000"/>
                </a:solidFill>
              </a:rPr>
              <a:t>      </a:t>
            </a:r>
            <a:r>
              <a:rPr lang="en-GB" altLang="en-US" sz="3600" dirty="0">
                <a:solidFill>
                  <a:srgbClr val="0070C0"/>
                </a:solidFill>
              </a:rPr>
              <a:t>Assessment Criteria</a:t>
            </a:r>
            <a:endParaRPr lang="en-GB" sz="3600" dirty="0">
              <a:solidFill>
                <a:srgbClr val="0070C0"/>
              </a:solidFill>
            </a:endParaRPr>
          </a:p>
        </p:txBody>
      </p:sp>
      <p:sp>
        <p:nvSpPr>
          <p:cNvPr id="17411" name="Content Placeholder 2">
            <a:extLst>
              <a:ext uri="{FF2B5EF4-FFF2-40B4-BE49-F238E27FC236}">
                <a16:creationId xmlns:a16="http://schemas.microsoft.com/office/drawing/2014/main" id="{0C1F8009-7EFF-C2CB-2938-815E353C86A8}"/>
              </a:ext>
            </a:extLst>
          </p:cNvPr>
          <p:cNvSpPr>
            <a:spLocks noGrp="1"/>
          </p:cNvSpPr>
          <p:nvPr>
            <p:ph idx="1"/>
          </p:nvPr>
        </p:nvSpPr>
        <p:spPr/>
        <p:txBody>
          <a:bodyPr vert="horz" lIns="68580" tIns="34290" rIns="68580" bIns="34290" rtlCol="0" anchor="t">
            <a:normAutofit lnSpcReduction="10000"/>
          </a:bodyPr>
          <a:lstStyle/>
          <a:p>
            <a:pPr algn="just">
              <a:spcBef>
                <a:spcPts val="450"/>
              </a:spcBef>
              <a:buFont typeface="Symbol" panose="05050102010706020507" pitchFamily="18" charset="2"/>
              <a:buChar char=""/>
            </a:pPr>
            <a:r>
              <a:rPr lang="cy-GB" altLang="en-US" sz="1800" dirty="0">
                <a:latin typeface="Arial"/>
                <a:cs typeface="Times New Roman"/>
              </a:rPr>
              <a:t>Dadansoddi profiadau, gwybodaeth a galluoedd proffesiynol yn feirniadol (anogir myfyrwyr nad ydynt mewn lleoliadau arfer cyfredol i ymwneud â chyd-destun dysgu proffesiynol). </a:t>
            </a:r>
          </a:p>
          <a:p>
            <a:pPr algn="just">
              <a:spcBef>
                <a:spcPts val="450"/>
              </a:spcBef>
              <a:buFont typeface="Symbol" panose="05050102010706020507" pitchFamily="18" charset="2"/>
              <a:buChar char=""/>
            </a:pPr>
            <a:endParaRPr lang="cy-GB" altLang="en-US" sz="1800" dirty="0">
              <a:latin typeface="Arial"/>
              <a:cs typeface="Times New Roman"/>
            </a:endParaRPr>
          </a:p>
          <a:p>
            <a:pPr algn="just">
              <a:spcBef>
                <a:spcPts val="450"/>
              </a:spcBef>
              <a:buFont typeface="Symbol" panose="05050102010706020507" pitchFamily="18" charset="2"/>
              <a:buChar char=""/>
            </a:pPr>
            <a:r>
              <a:rPr lang="cy-GB" altLang="en-US" sz="1800" dirty="0">
                <a:latin typeface="Arial"/>
                <a:cs typeface="Times New Roman"/>
              </a:rPr>
              <a:t>Adfyfyrio ar bwyntiau dysgu allweddol yn eu gyrfaoedd, a gwerthuso sut maen nhw’n rheoli eu dysgu eu hunain, yn datrys problemau ac yn ymgymryd â chyfrifoldebau arwain a rheoli prosiectau. </a:t>
            </a:r>
          </a:p>
          <a:p>
            <a:pPr algn="just">
              <a:spcBef>
                <a:spcPts val="450"/>
              </a:spcBef>
              <a:buFont typeface="Symbol" panose="05050102010706020507" pitchFamily="18" charset="2"/>
              <a:buChar char=""/>
            </a:pPr>
            <a:endParaRPr lang="cy-GB" altLang="en-US" sz="1800" dirty="0">
              <a:latin typeface="Arial"/>
              <a:cs typeface="Times New Roman"/>
            </a:endParaRPr>
          </a:p>
          <a:p>
            <a:pPr algn="just">
              <a:spcBef>
                <a:spcPts val="450"/>
              </a:spcBef>
              <a:buFont typeface="Symbol" panose="05050102010706020507" pitchFamily="18" charset="2"/>
              <a:buChar char=""/>
            </a:pPr>
            <a:r>
              <a:rPr lang="cy-GB" altLang="en-US" sz="1800" dirty="0">
                <a:latin typeface="Arial"/>
                <a:cs typeface="Times New Roman"/>
              </a:rPr>
              <a:t>Archwilio cysyniadau, damcaniaethau a modelau yn fanwl gan gynnwys materion sydd y tu hwnt i’w maes arfer uniongyrchol yn y gweithle. </a:t>
            </a:r>
          </a:p>
          <a:p>
            <a:pPr algn="just">
              <a:spcBef>
                <a:spcPts val="450"/>
              </a:spcBef>
              <a:buFont typeface="Symbol" panose="05050102010706020507" pitchFamily="18" charset="2"/>
              <a:buChar char=""/>
            </a:pPr>
            <a:endParaRPr lang="cy-GB" altLang="en-US" sz="1800" dirty="0">
              <a:latin typeface="Arial"/>
              <a:cs typeface="Times New Roman"/>
            </a:endParaRPr>
          </a:p>
          <a:p>
            <a:pPr algn="just">
              <a:spcBef>
                <a:spcPts val="450"/>
              </a:spcBef>
              <a:buFont typeface="Symbol" panose="05050102010706020507" pitchFamily="18" charset="2"/>
              <a:buChar char=""/>
            </a:pPr>
            <a:r>
              <a:rPr lang="cy-GB" altLang="en-US" sz="1800" dirty="0">
                <a:latin typeface="Arial"/>
                <a:cs typeface="Times New Roman"/>
              </a:rPr>
              <a:t>Dangos dealltwriaeth feirniadol o’r ffyrdd y mae datblygiadau a phrosesau ym maes polisi gwleidyddol a chymdeithasol yn effeithio ar arfer proffesiynol. </a:t>
            </a:r>
            <a:endParaRPr lang="en-GB" altLang="en-US" sz="1050" dirty="0"/>
          </a:p>
        </p:txBody>
      </p:sp>
      <p:sp>
        <p:nvSpPr>
          <p:cNvPr id="17412" name="Content Placeholder 3">
            <a:extLst>
              <a:ext uri="{FF2B5EF4-FFF2-40B4-BE49-F238E27FC236}">
                <a16:creationId xmlns:a16="http://schemas.microsoft.com/office/drawing/2014/main" id="{FEED60A4-A30E-A0A4-7C87-496B207B9B2B}"/>
              </a:ext>
            </a:extLst>
          </p:cNvPr>
          <p:cNvSpPr>
            <a:spLocks noGrp="1"/>
          </p:cNvSpPr>
          <p:nvPr>
            <p:ph sz="half" idx="4294967295"/>
          </p:nvPr>
        </p:nvSpPr>
        <p:spPr>
          <a:xfrm>
            <a:off x="4075113" y="1465263"/>
            <a:ext cx="5068887" cy="3054350"/>
          </a:xfrm>
        </p:spPr>
        <p:txBody>
          <a:bodyPr vert="horz" lIns="68580" tIns="34290" rIns="68580" bIns="34290" rtlCol="0" anchor="t">
            <a:noAutofit/>
          </a:bodyPr>
          <a:lstStyle/>
          <a:p>
            <a:pPr algn="just">
              <a:spcBef>
                <a:spcPts val="450"/>
              </a:spcBef>
              <a:buFont typeface="Symbol" panose="05050102010706020507" pitchFamily="18" charset="2"/>
              <a:buChar char=""/>
            </a:pPr>
            <a:endParaRPr lang="en-GB" altLang="en-US" sz="1800" dirty="0">
              <a:solidFill>
                <a:srgbClr val="0070C0"/>
              </a:solidFill>
              <a:latin typeface="Arial"/>
              <a:cs typeface="Times New Roman"/>
            </a:endParaRPr>
          </a:p>
          <a:p>
            <a:endParaRPr lang="en-GB" altLang="en-US" sz="1200"/>
          </a:p>
        </p:txBody>
      </p:sp>
    </p:spTree>
    <p:extLst>
      <p:ext uri="{BB962C8B-B14F-4D97-AF65-F5344CB8AC3E}">
        <p14:creationId xmlns:p14="http://schemas.microsoft.com/office/powerpoint/2010/main" val="2625402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FF466-4297-481D-C084-A0E320C30B1C}"/>
              </a:ext>
            </a:extLst>
          </p:cNvPr>
          <p:cNvSpPr>
            <a:spLocks noGrp="1"/>
          </p:cNvSpPr>
          <p:nvPr>
            <p:ph type="title"/>
          </p:nvPr>
        </p:nvSpPr>
        <p:spPr/>
        <p:txBody>
          <a:bodyPr>
            <a:normAutofit/>
          </a:bodyPr>
          <a:lstStyle/>
          <a:p>
            <a:r>
              <a:rPr lang="en-GB" sz="3600" dirty="0">
                <a:solidFill>
                  <a:srgbClr val="0070C0"/>
                </a:solidFill>
                <a:ea typeface="+mj-lt"/>
                <a:cs typeface="+mj-lt"/>
              </a:rPr>
              <a:t>Assessment Criteria</a:t>
            </a:r>
            <a:endParaRPr lang="en-US" sz="3600" dirty="0">
              <a:solidFill>
                <a:srgbClr val="0070C0"/>
              </a:solidFill>
            </a:endParaRPr>
          </a:p>
        </p:txBody>
      </p:sp>
      <p:sp>
        <p:nvSpPr>
          <p:cNvPr id="4" name="Content Placeholder 3">
            <a:extLst>
              <a:ext uri="{FF2B5EF4-FFF2-40B4-BE49-F238E27FC236}">
                <a16:creationId xmlns:a16="http://schemas.microsoft.com/office/drawing/2014/main" id="{6799E1AA-F1DF-03DC-C2F4-99A32370D727}"/>
              </a:ext>
            </a:extLst>
          </p:cNvPr>
          <p:cNvSpPr>
            <a:spLocks noGrp="1"/>
          </p:cNvSpPr>
          <p:nvPr>
            <p:ph idx="1"/>
          </p:nvPr>
        </p:nvSpPr>
        <p:spPr/>
        <p:txBody>
          <a:bodyPr vert="horz" lIns="68580" tIns="34290" rIns="68580" bIns="34290" rtlCol="0" anchor="t">
            <a:noAutofit/>
          </a:bodyPr>
          <a:lstStyle/>
          <a:p>
            <a:pPr algn="just">
              <a:spcBef>
                <a:spcPts val="450"/>
              </a:spcBef>
              <a:buFont typeface="Symbol,Sans-Serif" panose="020B0604020202020204" pitchFamily="34" charset="0"/>
              <a:buChar char=""/>
            </a:pPr>
            <a:r>
              <a:rPr lang="en-GB" sz="1800" dirty="0">
                <a:solidFill>
                  <a:srgbClr val="0070C0"/>
                </a:solidFill>
                <a:ea typeface="+mn-lt"/>
                <a:cs typeface="+mn-lt"/>
              </a:rPr>
              <a:t>Critically analyse professional experience knowledge and capabilities (students not in current practice settings will be encouraged to engage in a professional learning context)   </a:t>
            </a:r>
          </a:p>
          <a:p>
            <a:pPr algn="just">
              <a:spcBef>
                <a:spcPts val="450"/>
              </a:spcBef>
              <a:buFont typeface="Symbol,Sans-Serif" panose="020B0604020202020204" pitchFamily="34" charset="0"/>
              <a:buChar char=""/>
            </a:pPr>
            <a:r>
              <a:rPr lang="en-GB" sz="1800" dirty="0">
                <a:solidFill>
                  <a:srgbClr val="0070C0"/>
                </a:solidFill>
                <a:ea typeface="+mn-lt"/>
                <a:cs typeface="+mn-lt"/>
              </a:rPr>
              <a:t>Reflect on key learning points in their careers, and evaluate how they manage their own learning, solve problems and undertake leadership and project management responsibilities.  </a:t>
            </a:r>
          </a:p>
          <a:p>
            <a:pPr algn="just">
              <a:spcBef>
                <a:spcPts val="450"/>
              </a:spcBef>
              <a:buFont typeface="Symbol,Sans-Serif" panose="020B0604020202020204" pitchFamily="34" charset="0"/>
              <a:buChar char=""/>
            </a:pPr>
            <a:r>
              <a:rPr lang="en-GB" sz="1800" dirty="0">
                <a:solidFill>
                  <a:srgbClr val="0070C0"/>
                </a:solidFill>
                <a:ea typeface="+mn-lt"/>
                <a:cs typeface="+mn-lt"/>
              </a:rPr>
              <a:t>Explore in-depth concepts, theories and models, including issues beyond their immediate area of workplace practice.  </a:t>
            </a:r>
          </a:p>
          <a:p>
            <a:pPr algn="just">
              <a:spcBef>
                <a:spcPts val="450"/>
              </a:spcBef>
              <a:buFont typeface="Symbol,Sans-Serif" panose="020B0604020202020204" pitchFamily="34" charset="0"/>
              <a:buChar char=""/>
            </a:pPr>
            <a:r>
              <a:rPr lang="en-GB" sz="1800" dirty="0">
                <a:solidFill>
                  <a:srgbClr val="0070C0"/>
                </a:solidFill>
                <a:ea typeface="+mn-lt"/>
                <a:cs typeface="+mn-lt"/>
              </a:rPr>
              <a:t>Demonstrate a critical understanding of the ways in which political and social policy developments and processes impact on professional practice.  </a:t>
            </a:r>
            <a:endParaRPr lang="en-GB" sz="1800" dirty="0"/>
          </a:p>
        </p:txBody>
      </p:sp>
    </p:spTree>
    <p:extLst>
      <p:ext uri="{BB962C8B-B14F-4D97-AF65-F5344CB8AC3E}">
        <p14:creationId xmlns:p14="http://schemas.microsoft.com/office/powerpoint/2010/main" val="3655231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1A358F3-6FC9-9A18-A3F1-0C0C7033C1F3}"/>
              </a:ext>
            </a:extLst>
          </p:cNvPr>
          <p:cNvSpPr>
            <a:spLocks noGrp="1"/>
          </p:cNvSpPr>
          <p:nvPr>
            <p:ph type="title"/>
          </p:nvPr>
        </p:nvSpPr>
        <p:spPr/>
        <p:txBody>
          <a:bodyPr>
            <a:normAutofit fontScale="90000"/>
          </a:bodyPr>
          <a:lstStyle/>
          <a:p>
            <a:br>
              <a:rPr lang="cy-GB" altLang="en-US" dirty="0">
                <a:latin typeface="Lucida Sans" panose="020B0602030504020204" pitchFamily="34" charset="0"/>
              </a:rPr>
            </a:br>
            <a:r>
              <a:rPr lang="cy-GB" altLang="en-US" sz="4050" dirty="0">
                <a:latin typeface="Arial"/>
                <a:cs typeface="Arial"/>
              </a:rPr>
              <a:t>Asesiad</a:t>
            </a:r>
            <a:r>
              <a:rPr lang="cy-GB" altLang="en-US" sz="4050" dirty="0">
                <a:solidFill>
                  <a:srgbClr val="0000FF"/>
                </a:solidFill>
                <a:latin typeface="Arial"/>
                <a:cs typeface="Arial"/>
              </a:rPr>
              <a:t> 1</a:t>
            </a:r>
            <a:br>
              <a:rPr lang="cy-GB" altLang="en-US" sz="4050" dirty="0">
                <a:latin typeface="Arial"/>
              </a:rPr>
            </a:br>
            <a:r>
              <a:rPr lang="cy-GB" altLang="en-US" sz="4050" dirty="0">
                <a:solidFill>
                  <a:srgbClr val="0070C0"/>
                </a:solidFill>
                <a:latin typeface="Arial"/>
                <a:cs typeface="Arial"/>
              </a:rPr>
              <a:t>Assessment</a:t>
            </a:r>
            <a:r>
              <a:rPr lang="cy-GB" altLang="en-US" dirty="0">
                <a:solidFill>
                  <a:srgbClr val="0000FF"/>
                </a:solidFill>
                <a:latin typeface="Lucida Sans"/>
              </a:rPr>
              <a:t>  1</a:t>
            </a:r>
            <a:endParaRPr lang="en-GB" altLang="en-US" dirty="0"/>
          </a:p>
        </p:txBody>
      </p:sp>
      <p:sp>
        <p:nvSpPr>
          <p:cNvPr id="17411" name="Content Placeholder 1">
            <a:extLst>
              <a:ext uri="{FF2B5EF4-FFF2-40B4-BE49-F238E27FC236}">
                <a16:creationId xmlns:a16="http://schemas.microsoft.com/office/drawing/2014/main" id="{12F9D589-421D-0181-F8C1-F8EB3EF75DC9}"/>
              </a:ext>
            </a:extLst>
          </p:cNvPr>
          <p:cNvSpPr>
            <a:spLocks noGrp="1"/>
          </p:cNvSpPr>
          <p:nvPr>
            <p:ph idx="1"/>
          </p:nvPr>
        </p:nvSpPr>
        <p:spPr>
          <a:xfrm>
            <a:off x="469623" y="2429924"/>
            <a:ext cx="4229597" cy="3640897"/>
          </a:xfrm>
        </p:spPr>
        <p:txBody>
          <a:bodyPr vert="horz" lIns="68580" tIns="34290" rIns="68580" bIns="34290" rtlCol="0" anchor="t">
            <a:normAutofit/>
          </a:bodyPr>
          <a:lstStyle/>
          <a:p>
            <a:pPr>
              <a:defRPr/>
            </a:pPr>
            <a:r>
              <a:rPr lang="en-GB" dirty="0" err="1"/>
              <a:t>Portffolio</a:t>
            </a:r>
            <a:r>
              <a:rPr lang="en-GB" dirty="0"/>
              <a:t> </a:t>
            </a:r>
            <a:endParaRPr lang="en-US" dirty="0"/>
          </a:p>
          <a:p>
            <a:pPr>
              <a:defRPr/>
            </a:pPr>
            <a:endParaRPr lang="en-GB" dirty="0"/>
          </a:p>
          <a:p>
            <a:pPr>
              <a:defRPr/>
            </a:pPr>
            <a:r>
              <a:rPr lang="en-GB" dirty="0"/>
              <a:t>5 </a:t>
            </a:r>
            <a:r>
              <a:rPr lang="en-GB" dirty="0" err="1"/>
              <a:t>elfen</a:t>
            </a:r>
            <a:r>
              <a:rPr lang="en-GB" dirty="0"/>
              <a:t> (</a:t>
            </a:r>
            <a:r>
              <a:rPr lang="en-GB" dirty="0" err="1"/>
              <a:t>cyfwerth</a:t>
            </a:r>
            <a:r>
              <a:rPr lang="en-GB" dirty="0"/>
              <a:t> â 5500 o </a:t>
            </a:r>
            <a:r>
              <a:rPr lang="en-GB" dirty="0" err="1"/>
              <a:t>eiriau</a:t>
            </a:r>
            <a:r>
              <a:rPr lang="en-GB" dirty="0"/>
              <a:t>) </a:t>
            </a:r>
          </a:p>
          <a:p>
            <a:pPr>
              <a:defRPr/>
            </a:pPr>
            <a:endParaRPr lang="en-GB" dirty="0">
              <a:ea typeface="+mn-lt"/>
              <a:cs typeface="+mn-lt"/>
            </a:endParaRPr>
          </a:p>
          <a:p>
            <a:pPr>
              <a:defRPr/>
            </a:pPr>
            <a:r>
              <a:rPr lang="en-GB" dirty="0">
                <a:ea typeface="+mn-lt"/>
                <a:cs typeface="+mn-lt"/>
              </a:rPr>
              <a:t>70% o </a:t>
            </a:r>
            <a:r>
              <a:rPr lang="en-GB" dirty="0" err="1">
                <a:ea typeface="+mn-lt"/>
                <a:cs typeface="+mn-lt"/>
              </a:rPr>
              <a:t>farc</a:t>
            </a:r>
            <a:r>
              <a:rPr lang="en-GB" dirty="0">
                <a:ea typeface="+mn-lt"/>
                <a:cs typeface="+mn-lt"/>
              </a:rPr>
              <a:t> y </a:t>
            </a:r>
            <a:r>
              <a:rPr lang="en-GB" dirty="0" err="1">
                <a:ea typeface="+mn-lt"/>
                <a:cs typeface="+mn-lt"/>
              </a:rPr>
              <a:t>modiwl</a:t>
            </a:r>
            <a:endParaRPr lang="en-GB" dirty="0" err="1">
              <a:cs typeface="Arial" panose="020B0604020202020204"/>
            </a:endParaRPr>
          </a:p>
          <a:p>
            <a:pPr>
              <a:defRPr/>
            </a:pPr>
            <a:endParaRPr lang="en-GB" dirty="0">
              <a:cs typeface="Arial" panose="020B0604020202020204"/>
            </a:endParaRPr>
          </a:p>
          <a:p>
            <a:pPr eaLnBrk="1" hangingPunct="1">
              <a:defRPr/>
            </a:pPr>
            <a:endParaRPr lang="en-GB" dirty="0">
              <a:cs typeface="Arial" panose="020B0604020202020204"/>
            </a:endParaRPr>
          </a:p>
          <a:p>
            <a:pPr marL="0" indent="0">
              <a:spcBef>
                <a:spcPts val="525"/>
              </a:spcBef>
              <a:buNone/>
              <a:defRPr/>
            </a:pPr>
            <a:endParaRPr lang="en-GB" altLang="en-US" dirty="0">
              <a:cs typeface="Arial" panose="020B0604020202020204"/>
            </a:endParaRPr>
          </a:p>
        </p:txBody>
      </p:sp>
      <p:sp>
        <p:nvSpPr>
          <p:cNvPr id="19460" name="Content Placeholder 3">
            <a:extLst>
              <a:ext uri="{FF2B5EF4-FFF2-40B4-BE49-F238E27FC236}">
                <a16:creationId xmlns:a16="http://schemas.microsoft.com/office/drawing/2014/main" id="{2DD619B1-995F-4A1E-ED87-D032E3DF2840}"/>
              </a:ext>
            </a:extLst>
          </p:cNvPr>
          <p:cNvSpPr>
            <a:spLocks noGrp="1"/>
          </p:cNvSpPr>
          <p:nvPr>
            <p:ph sz="half" idx="4294967295"/>
          </p:nvPr>
        </p:nvSpPr>
        <p:spPr>
          <a:xfrm>
            <a:off x="5348288" y="2519363"/>
            <a:ext cx="3795712" cy="2992437"/>
          </a:xfrm>
        </p:spPr>
        <p:txBody>
          <a:bodyPr vert="horz" lIns="68580" tIns="34290" rIns="68580" bIns="34290" rtlCol="0" anchor="t">
            <a:normAutofit/>
          </a:bodyPr>
          <a:lstStyle/>
          <a:p>
            <a:r>
              <a:rPr lang="en-GB" altLang="en-US" dirty="0">
                <a:solidFill>
                  <a:srgbClr val="0070C0"/>
                </a:solidFill>
              </a:rPr>
              <a:t>Portfolio  </a:t>
            </a:r>
          </a:p>
          <a:p>
            <a:endParaRPr lang="en-GB" altLang="en-US" dirty="0">
              <a:solidFill>
                <a:srgbClr val="0070C0"/>
              </a:solidFill>
              <a:cs typeface="Arial"/>
            </a:endParaRPr>
          </a:p>
          <a:p>
            <a:r>
              <a:rPr lang="en-GB" altLang="en-US" dirty="0">
                <a:solidFill>
                  <a:srgbClr val="0070C0"/>
                </a:solidFill>
              </a:rPr>
              <a:t>5 elements (equivalent to 5500 words)  </a:t>
            </a:r>
          </a:p>
          <a:p>
            <a:endParaRPr lang="en-GB" altLang="en-US" dirty="0">
              <a:solidFill>
                <a:srgbClr val="0070C0"/>
              </a:solidFill>
              <a:cs typeface="Arial"/>
            </a:endParaRPr>
          </a:p>
          <a:p>
            <a:r>
              <a:rPr lang="en-GB" altLang="en-US" dirty="0">
                <a:solidFill>
                  <a:srgbClr val="0070C0"/>
                </a:solidFill>
                <a:cs typeface="Arial"/>
              </a:rPr>
              <a:t>70% of module mark</a:t>
            </a:r>
          </a:p>
          <a:p>
            <a:endParaRPr lang="en-GB" altLang="en-US" dirty="0">
              <a:solidFill>
                <a:srgbClr val="0070C0"/>
              </a:solidFill>
            </a:endParaRPr>
          </a:p>
          <a:p>
            <a:endParaRPr lang="en-GB" altLang="en-US" dirty="0"/>
          </a:p>
        </p:txBody>
      </p:sp>
    </p:spTree>
    <p:extLst>
      <p:ext uri="{BB962C8B-B14F-4D97-AF65-F5344CB8AC3E}">
        <p14:creationId xmlns:p14="http://schemas.microsoft.com/office/powerpoint/2010/main" val="2328624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3FA90-12A6-F251-B147-E16EB0D25250}"/>
              </a:ext>
            </a:extLst>
          </p:cNvPr>
          <p:cNvSpPr>
            <a:spLocks noGrp="1"/>
          </p:cNvSpPr>
          <p:nvPr>
            <p:ph type="title"/>
          </p:nvPr>
        </p:nvSpPr>
        <p:spPr/>
        <p:txBody>
          <a:bodyPr vert="horz" lIns="68580" tIns="34290" rIns="68580" bIns="34290" rtlCol="0" anchor="ctr">
            <a:noAutofit/>
          </a:bodyPr>
          <a:lstStyle/>
          <a:p>
            <a:pPr>
              <a:defRPr/>
            </a:pPr>
            <a:r>
              <a:rPr lang="en-GB" altLang="en-US" sz="3600" dirty="0" err="1"/>
              <a:t>Teitl</a:t>
            </a:r>
            <a:r>
              <a:rPr lang="en-GB" altLang="en-US" sz="3600" dirty="0"/>
              <a:t> y </a:t>
            </a:r>
            <a:r>
              <a:rPr lang="en-GB" altLang="en-US" sz="3600" dirty="0" err="1"/>
              <a:t>cwestiwn</a:t>
            </a:r>
            <a:br>
              <a:rPr lang="en-GB" altLang="en-US" sz="3600" dirty="0"/>
            </a:br>
            <a:r>
              <a:rPr lang="en-GB" altLang="en-US" sz="3600" dirty="0">
                <a:solidFill>
                  <a:srgbClr val="0070C0"/>
                </a:solidFill>
              </a:rPr>
              <a:t>Title of the question</a:t>
            </a:r>
            <a:endParaRPr lang="en-GB" sz="3600">
              <a:solidFill>
                <a:srgbClr val="0070C0"/>
              </a:solidFill>
              <a:cs typeface="Arial"/>
            </a:endParaRPr>
          </a:p>
        </p:txBody>
      </p:sp>
      <p:sp>
        <p:nvSpPr>
          <p:cNvPr id="21507" name="Content Placeholder 2">
            <a:extLst>
              <a:ext uri="{FF2B5EF4-FFF2-40B4-BE49-F238E27FC236}">
                <a16:creationId xmlns:a16="http://schemas.microsoft.com/office/drawing/2014/main" id="{8A82FAB1-928C-A0FB-A040-6554D1C866DB}"/>
              </a:ext>
            </a:extLst>
          </p:cNvPr>
          <p:cNvSpPr>
            <a:spLocks noGrp="1"/>
          </p:cNvSpPr>
          <p:nvPr>
            <p:ph idx="1"/>
          </p:nvPr>
        </p:nvSpPr>
        <p:spPr/>
        <p:txBody>
          <a:bodyPr vert="horz" lIns="68580" tIns="34290" rIns="68580" bIns="34290" rtlCol="0" anchor="t">
            <a:normAutofit/>
          </a:bodyPr>
          <a:lstStyle/>
          <a:p>
            <a:pPr marL="0" indent="0" fontAlgn="base">
              <a:buNone/>
            </a:pPr>
            <a:r>
              <a:rPr lang="en-US" sz="1350" dirty="0" err="1">
                <a:solidFill>
                  <a:srgbClr val="000000"/>
                </a:solidFill>
                <a:latin typeface="Arial" panose="020B0604020202020204" pitchFamily="34" charset="0"/>
              </a:rPr>
              <a:t>Aseiniad</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portffolio</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unigol</a:t>
            </a:r>
            <a:r>
              <a:rPr lang="en-US" sz="1350" dirty="0">
                <a:solidFill>
                  <a:srgbClr val="000000"/>
                </a:solidFill>
                <a:latin typeface="Arial" panose="020B0604020202020204" pitchFamily="34" charset="0"/>
              </a:rPr>
              <a:t> (5,500 o </a:t>
            </a:r>
            <a:r>
              <a:rPr lang="en-US" sz="1350" dirty="0" err="1">
                <a:solidFill>
                  <a:srgbClr val="000000"/>
                </a:solidFill>
                <a:latin typeface="Arial" panose="020B0604020202020204" pitchFamily="34" charset="0"/>
              </a:rPr>
              <a:t>eiriau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yn</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cynnwys</a:t>
            </a:r>
            <a:r>
              <a:rPr lang="en-US" sz="1350" dirty="0">
                <a:solidFill>
                  <a:srgbClr val="000000"/>
                </a:solidFill>
                <a:latin typeface="Arial" panose="020B0604020202020204" pitchFamily="34" charset="0"/>
              </a:rPr>
              <a:t> 5 </a:t>
            </a:r>
            <a:r>
              <a:rPr lang="en-US" sz="1350" dirty="0" err="1">
                <a:solidFill>
                  <a:srgbClr val="000000"/>
                </a:solidFill>
                <a:latin typeface="Arial" panose="020B0604020202020204" pitchFamily="34" charset="0"/>
              </a:rPr>
              <a:t>adran</a:t>
            </a:r>
            <a:r>
              <a:rPr lang="en-US" sz="1350" dirty="0">
                <a:solidFill>
                  <a:srgbClr val="000000"/>
                </a:solidFill>
                <a:latin typeface="Arial" panose="020B0604020202020204" pitchFamily="34" charset="0"/>
              </a:rPr>
              <a:t>: </a:t>
            </a:r>
            <a:endParaRPr lang="en-US" sz="1200" dirty="0">
              <a:solidFill>
                <a:srgbClr val="000000"/>
              </a:solidFill>
              <a:latin typeface="Segoe UI" panose="020B0502040204020203" pitchFamily="34" charset="0"/>
            </a:endParaRPr>
          </a:p>
          <a:p>
            <a:pPr marL="0" indent="0" fontAlgn="base">
              <a:buNone/>
            </a:pPr>
            <a:r>
              <a:rPr lang="en-US" sz="1350" dirty="0">
                <a:solidFill>
                  <a:srgbClr val="000000"/>
                </a:solidFill>
                <a:latin typeface="Arial" panose="020B0604020202020204" pitchFamily="34" charset="0"/>
              </a:rPr>
              <a:t>1. </a:t>
            </a:r>
            <a:r>
              <a:rPr lang="en-US" sz="1350" dirty="0" err="1">
                <a:solidFill>
                  <a:srgbClr val="000000"/>
                </a:solidFill>
                <a:latin typeface="Arial" panose="020B0604020202020204" pitchFamily="34" charset="0"/>
              </a:rPr>
              <a:t>Cynllun</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dysgu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personol</a:t>
            </a:r>
            <a:r>
              <a:rPr lang="en-US" sz="1350" dirty="0">
                <a:solidFill>
                  <a:srgbClr val="000000"/>
                </a:solidFill>
                <a:latin typeface="Arial" panose="020B0604020202020204" pitchFamily="34" charset="0"/>
              </a:rPr>
              <a:t> (500) </a:t>
            </a:r>
            <a:endParaRPr lang="en-US" sz="1200" dirty="0">
              <a:solidFill>
                <a:srgbClr val="000000"/>
              </a:solidFill>
              <a:latin typeface="Segoe UI" panose="020B0502040204020203" pitchFamily="34" charset="0"/>
            </a:endParaRPr>
          </a:p>
          <a:p>
            <a:pPr marL="0" indent="0" fontAlgn="base">
              <a:buNone/>
            </a:pPr>
            <a:r>
              <a:rPr lang="en-US" sz="1350" dirty="0">
                <a:solidFill>
                  <a:srgbClr val="000000"/>
                </a:solidFill>
                <a:latin typeface="Arial" panose="020B0604020202020204" pitchFamily="34" charset="0"/>
              </a:rPr>
              <a:t>2. Map </a:t>
            </a:r>
            <a:r>
              <a:rPr lang="en-US" sz="1350" dirty="0" err="1">
                <a:solidFill>
                  <a:srgbClr val="000000"/>
                </a:solidFill>
                <a:latin typeface="Arial" panose="020B0604020202020204" pitchFamily="34" charset="0"/>
              </a:rPr>
              <a:t>cysyniad</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sy'n</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gysylltiedig</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â'ch</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gweithle</a:t>
            </a:r>
            <a:r>
              <a:rPr lang="en-US" sz="1350" dirty="0">
                <a:solidFill>
                  <a:srgbClr val="000000"/>
                </a:solidFill>
                <a:latin typeface="Arial" panose="020B0604020202020204" pitchFamily="34" charset="0"/>
              </a:rPr>
              <a:t> a/neu </a:t>
            </a:r>
            <a:r>
              <a:rPr lang="en-US" sz="1350" dirty="0" err="1">
                <a:solidFill>
                  <a:srgbClr val="000000"/>
                </a:solidFill>
                <a:latin typeface="Arial" panose="020B0604020202020204" pitchFamily="34" charset="0"/>
              </a:rPr>
              <a:t>ymarfer</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eich</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hun</a:t>
            </a:r>
            <a:r>
              <a:rPr lang="en-US" sz="1350" dirty="0">
                <a:solidFill>
                  <a:srgbClr val="000000"/>
                </a:solidFill>
                <a:latin typeface="Arial" panose="020B0604020202020204" pitchFamily="34" charset="0"/>
              </a:rPr>
              <a:t> (map </a:t>
            </a:r>
            <a:r>
              <a:rPr lang="en-US" sz="1350" dirty="0" err="1">
                <a:solidFill>
                  <a:srgbClr val="000000"/>
                </a:solidFill>
                <a:latin typeface="Arial" panose="020B0604020202020204" pitchFamily="34" charset="0"/>
              </a:rPr>
              <a:t>meddwl</a:t>
            </a:r>
            <a:r>
              <a:rPr lang="en-US" sz="1350" dirty="0">
                <a:solidFill>
                  <a:srgbClr val="000000"/>
                </a:solidFill>
                <a:latin typeface="Arial" panose="020B0604020202020204" pitchFamily="34" charset="0"/>
              </a:rPr>
              <a:t>/</a:t>
            </a:r>
            <a:r>
              <a:rPr lang="en-US" sz="1350" dirty="0" err="1">
                <a:solidFill>
                  <a:srgbClr val="000000"/>
                </a:solidFill>
                <a:latin typeface="Arial" panose="020B0604020202020204" pitchFamily="34" charset="0"/>
              </a:rPr>
              <a:t>cynrychiolaeth</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weledol</a:t>
            </a:r>
            <a:r>
              <a:rPr lang="en-US" sz="1350" dirty="0">
                <a:solidFill>
                  <a:srgbClr val="000000"/>
                </a:solidFill>
                <a:latin typeface="Arial" panose="020B0604020202020204" pitchFamily="34" charset="0"/>
              </a:rPr>
              <a:t>) (500) </a:t>
            </a:r>
            <a:endParaRPr lang="en-US" sz="1200" dirty="0">
              <a:solidFill>
                <a:srgbClr val="000000"/>
              </a:solidFill>
              <a:latin typeface="Segoe UI" panose="020B0502040204020203" pitchFamily="34" charset="0"/>
            </a:endParaRPr>
          </a:p>
          <a:p>
            <a:pPr marL="0" indent="0" fontAlgn="base">
              <a:buNone/>
            </a:pPr>
            <a:r>
              <a:rPr lang="en-US" sz="1350" dirty="0">
                <a:solidFill>
                  <a:srgbClr val="000000"/>
                </a:solidFill>
                <a:latin typeface="Arial" panose="020B0604020202020204" pitchFamily="34" charset="0"/>
              </a:rPr>
              <a:t>3. </a:t>
            </a:r>
            <a:r>
              <a:rPr lang="en-US" sz="1350" dirty="0" err="1">
                <a:solidFill>
                  <a:srgbClr val="000000"/>
                </a:solidFill>
                <a:latin typeface="Arial" panose="020B0604020202020204" pitchFamily="34" charset="0"/>
              </a:rPr>
              <a:t>Dadansoddiad</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o'ch</a:t>
            </a:r>
            <a:r>
              <a:rPr lang="en-US" sz="1350" dirty="0">
                <a:solidFill>
                  <a:srgbClr val="000000"/>
                </a:solidFill>
                <a:latin typeface="Arial" panose="020B0604020202020204" pitchFamily="34" charset="0"/>
              </a:rPr>
              <a:t> map </a:t>
            </a:r>
            <a:r>
              <a:rPr lang="en-US" sz="1350" dirty="0" err="1">
                <a:solidFill>
                  <a:srgbClr val="000000"/>
                </a:solidFill>
                <a:latin typeface="Arial" panose="020B0604020202020204" pitchFamily="34" charset="0"/>
              </a:rPr>
              <a:t>cysyniadau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gan</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archwilio</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ystod</a:t>
            </a:r>
            <a:r>
              <a:rPr lang="en-US" sz="1350" dirty="0">
                <a:solidFill>
                  <a:srgbClr val="000000"/>
                </a:solidFill>
                <a:latin typeface="Arial" panose="020B0604020202020204" pitchFamily="34" charset="0"/>
              </a:rPr>
              <a:t> o </a:t>
            </a:r>
            <a:r>
              <a:rPr lang="en-US" sz="1350" dirty="0" err="1">
                <a:solidFill>
                  <a:srgbClr val="000000"/>
                </a:solidFill>
                <a:latin typeface="Arial" panose="020B0604020202020204" pitchFamily="34" charset="0"/>
              </a:rPr>
              <a:t>gysyniadau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damcaniaethau</a:t>
            </a:r>
            <a:r>
              <a:rPr lang="en-US" sz="1350" dirty="0">
                <a:solidFill>
                  <a:srgbClr val="000000"/>
                </a:solidFill>
                <a:latin typeface="Arial" panose="020B0604020202020204" pitchFamily="34" charset="0"/>
              </a:rPr>
              <a:t> a </a:t>
            </a:r>
            <a:r>
              <a:rPr lang="en-US" sz="1350" dirty="0" err="1">
                <a:solidFill>
                  <a:srgbClr val="000000"/>
                </a:solidFill>
                <a:latin typeface="Arial" panose="020B0604020202020204" pitchFamily="34" charset="0"/>
              </a:rPr>
              <a:t>modelau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sy'n</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berthnasol</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i'w</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gwaith</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a'u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hymarfer</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eu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hunain</a:t>
            </a:r>
            <a:r>
              <a:rPr lang="en-US" sz="1350" dirty="0">
                <a:solidFill>
                  <a:srgbClr val="000000"/>
                </a:solidFill>
                <a:latin typeface="Arial" panose="020B0604020202020204" pitchFamily="34" charset="0"/>
              </a:rPr>
              <a:t> (1,500 o </a:t>
            </a:r>
            <a:r>
              <a:rPr lang="en-US" sz="1350" dirty="0" err="1">
                <a:solidFill>
                  <a:srgbClr val="000000"/>
                </a:solidFill>
                <a:latin typeface="Arial" panose="020B0604020202020204" pitchFamily="34" charset="0"/>
              </a:rPr>
              <a:t>eiriau</a:t>
            </a:r>
            <a:r>
              <a:rPr lang="en-US" sz="1350" dirty="0">
                <a:solidFill>
                  <a:srgbClr val="000000"/>
                </a:solidFill>
                <a:latin typeface="Arial" panose="020B0604020202020204" pitchFamily="34" charset="0"/>
              </a:rPr>
              <a:t>) </a:t>
            </a:r>
            <a:endParaRPr lang="en-US" sz="1200" dirty="0">
              <a:solidFill>
                <a:srgbClr val="000000"/>
              </a:solidFill>
              <a:latin typeface="Segoe UI" panose="020B0502040204020203" pitchFamily="34" charset="0"/>
            </a:endParaRPr>
          </a:p>
          <a:p>
            <a:pPr marL="0" indent="0" fontAlgn="base">
              <a:buNone/>
            </a:pPr>
            <a:r>
              <a:rPr lang="en-US" sz="1350" dirty="0">
                <a:solidFill>
                  <a:srgbClr val="000000"/>
                </a:solidFill>
                <a:latin typeface="Arial" panose="020B0604020202020204" pitchFamily="34" charset="0"/>
              </a:rPr>
              <a:t>4. </a:t>
            </a:r>
            <a:r>
              <a:rPr lang="en-US" sz="1350" dirty="0" err="1">
                <a:solidFill>
                  <a:srgbClr val="000000"/>
                </a:solidFill>
                <a:latin typeface="Arial" panose="020B0604020202020204" pitchFamily="34" charset="0"/>
              </a:rPr>
              <a:t>Astudiaeth</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achos</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sy'n</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archwilio'n</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fanwl</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eu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cyd-destunau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gweithle</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eu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hunain</a:t>
            </a:r>
            <a:r>
              <a:rPr lang="en-US" sz="1350" dirty="0">
                <a:solidFill>
                  <a:srgbClr val="000000"/>
                </a:solidFill>
                <a:latin typeface="Arial" panose="020B0604020202020204" pitchFamily="34" charset="0"/>
              </a:rPr>
              <a:t> a </a:t>
            </a:r>
            <a:r>
              <a:rPr lang="en-US" sz="1350" dirty="0" err="1">
                <a:solidFill>
                  <a:srgbClr val="000000"/>
                </a:solidFill>
                <a:latin typeface="Arial" panose="020B0604020202020204" pitchFamily="34" charset="0"/>
              </a:rPr>
              <a:t>meysydd</a:t>
            </a:r>
            <a:r>
              <a:rPr lang="en-US" sz="1350" dirty="0">
                <a:solidFill>
                  <a:srgbClr val="000000"/>
                </a:solidFill>
                <a:latin typeface="Arial" panose="020B0604020202020204" pitchFamily="34" charset="0"/>
              </a:rPr>
              <a:t> o </a:t>
            </a:r>
            <a:r>
              <a:rPr lang="en-US" sz="1350" dirty="0" err="1">
                <a:solidFill>
                  <a:srgbClr val="000000"/>
                </a:solidFill>
                <a:latin typeface="Arial" panose="020B0604020202020204" pitchFamily="34" charset="0"/>
              </a:rPr>
              <a:t>ddiddordeb</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i</a:t>
            </a:r>
            <a:r>
              <a:rPr lang="en-US" sz="1350" dirty="0">
                <a:solidFill>
                  <a:srgbClr val="000000"/>
                </a:solidFill>
                <a:latin typeface="Arial" panose="020B0604020202020204" pitchFamily="34" charset="0"/>
              </a:rPr>
              <a:t> nodi </a:t>
            </a:r>
            <a:r>
              <a:rPr lang="en-US" sz="1350" dirty="0" err="1">
                <a:solidFill>
                  <a:srgbClr val="000000"/>
                </a:solidFill>
                <a:latin typeface="Arial" panose="020B0604020202020204" pitchFamily="34" charset="0"/>
              </a:rPr>
              <a:t>meysydd</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allweddol</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ar</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gyfer</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ymchwil</a:t>
            </a:r>
            <a:r>
              <a:rPr lang="en-US" sz="1350" dirty="0">
                <a:solidFill>
                  <a:srgbClr val="000000"/>
                </a:solidFill>
                <a:latin typeface="Arial" panose="020B0604020202020204" pitchFamily="34" charset="0"/>
              </a:rPr>
              <a:t> a </a:t>
            </a:r>
            <a:r>
              <a:rPr lang="en-US" sz="1350" dirty="0" err="1">
                <a:solidFill>
                  <a:srgbClr val="000000"/>
                </a:solidFill>
                <a:latin typeface="Arial" panose="020B0604020202020204" pitchFamily="34" charset="0"/>
              </a:rPr>
              <a:t>dadansoddi</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yn</a:t>
            </a:r>
            <a:r>
              <a:rPr lang="en-US" sz="1350" dirty="0">
                <a:solidFill>
                  <a:srgbClr val="000000"/>
                </a:solidFill>
                <a:latin typeface="Arial" panose="020B0604020202020204" pitchFamily="34" charset="0"/>
              </a:rPr>
              <a:t> y </a:t>
            </a:r>
            <a:r>
              <a:rPr lang="en-US" sz="1350" dirty="0" err="1">
                <a:solidFill>
                  <a:srgbClr val="000000"/>
                </a:solidFill>
                <a:latin typeface="Arial" panose="020B0604020202020204" pitchFamily="34" charset="0"/>
              </a:rPr>
              <a:t>dyfodol</a:t>
            </a:r>
            <a:r>
              <a:rPr lang="en-US" sz="1350" dirty="0">
                <a:solidFill>
                  <a:srgbClr val="000000"/>
                </a:solidFill>
                <a:latin typeface="Arial" panose="020B0604020202020204" pitchFamily="34" charset="0"/>
              </a:rPr>
              <a:t>. (1,500) </a:t>
            </a:r>
            <a:endParaRPr lang="en-US" sz="1200" dirty="0">
              <a:solidFill>
                <a:srgbClr val="000000"/>
              </a:solidFill>
              <a:latin typeface="Segoe UI" panose="020B0502040204020203" pitchFamily="34" charset="0"/>
            </a:endParaRPr>
          </a:p>
          <a:p>
            <a:pPr marL="0" indent="0" fontAlgn="base">
              <a:buNone/>
            </a:pPr>
            <a:r>
              <a:rPr lang="en-US" sz="1350" dirty="0">
                <a:solidFill>
                  <a:srgbClr val="000000"/>
                </a:solidFill>
                <a:latin typeface="Arial" panose="020B0604020202020204" pitchFamily="34" charset="0"/>
              </a:rPr>
              <a:t>5. </a:t>
            </a:r>
            <a:r>
              <a:rPr lang="en-US" sz="1350" dirty="0" err="1">
                <a:solidFill>
                  <a:srgbClr val="000000"/>
                </a:solidFill>
                <a:latin typeface="Arial" panose="020B0604020202020204" pitchFamily="34" charset="0"/>
              </a:rPr>
              <a:t>Myfyrdod</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beirniadol</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ar</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agwedd</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ar</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eu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hymarfer</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eu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hunain</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gan</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gynnwys</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cyfeiriad</a:t>
            </a:r>
            <a:r>
              <a:rPr lang="en-US" sz="1350" dirty="0">
                <a:solidFill>
                  <a:srgbClr val="000000"/>
                </a:solidFill>
                <a:latin typeface="Arial" panose="020B0604020202020204" pitchFamily="34" charset="0"/>
              </a:rPr>
              <a:t> at </a:t>
            </a:r>
            <a:r>
              <a:rPr lang="en-US" sz="1350" dirty="0" err="1">
                <a:solidFill>
                  <a:srgbClr val="000000"/>
                </a:solidFill>
                <a:latin typeface="Arial" panose="020B0604020202020204" pitchFamily="34" charset="0"/>
              </a:rPr>
              <a:t>fodelau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adfyfyriol</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Myfyrio</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ar</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bwyntiau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dysgu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allweddol</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yn</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eu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gyrfaoedd</a:t>
            </a:r>
            <a:r>
              <a:rPr lang="en-US" sz="1350" dirty="0">
                <a:solidFill>
                  <a:srgbClr val="000000"/>
                </a:solidFill>
                <a:latin typeface="Arial" panose="020B0604020202020204" pitchFamily="34" charset="0"/>
              </a:rPr>
              <a:t>, a </a:t>
            </a:r>
            <a:r>
              <a:rPr lang="en-US" sz="1350" dirty="0" err="1">
                <a:solidFill>
                  <a:srgbClr val="000000"/>
                </a:solidFill>
                <a:latin typeface="Arial" panose="020B0604020202020204" pitchFamily="34" charset="0"/>
              </a:rPr>
              <a:t>gwerthuso</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sut</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maent</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yn</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rheoli</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eu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dysgu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eu</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hunain</a:t>
            </a:r>
            <a:r>
              <a:rPr lang="en-US" sz="1350" dirty="0">
                <a:solidFill>
                  <a:srgbClr val="000000"/>
                </a:solidFill>
                <a:latin typeface="Arial" panose="020B0604020202020204" pitchFamily="34" charset="0"/>
              </a:rPr>
              <a:t> (1,500) </a:t>
            </a:r>
            <a:endParaRPr lang="en-US" sz="1200" dirty="0">
              <a:solidFill>
                <a:srgbClr val="000000"/>
              </a:solidFill>
              <a:latin typeface="Segoe UI" panose="020B0502040204020203" pitchFamily="34" charset="0"/>
            </a:endParaRPr>
          </a:p>
          <a:p>
            <a:pPr marL="0" indent="0" fontAlgn="base">
              <a:buNone/>
            </a:pPr>
            <a:r>
              <a:rPr lang="en-US" sz="1350" dirty="0" err="1">
                <a:solidFill>
                  <a:srgbClr val="000000"/>
                </a:solidFill>
                <a:latin typeface="Arial" panose="020B0604020202020204" pitchFamily="34" charset="0"/>
              </a:rPr>
              <a:t>Bydd</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gwaith</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yn</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cael</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ei</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gyflwyno</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fel</a:t>
            </a:r>
            <a:r>
              <a:rPr lang="en-US" sz="1350" dirty="0">
                <a:solidFill>
                  <a:srgbClr val="000000"/>
                </a:solidFill>
                <a:latin typeface="Arial" panose="020B0604020202020204" pitchFamily="34" charset="0"/>
              </a:rPr>
              <a:t> un </a:t>
            </a:r>
            <a:r>
              <a:rPr lang="en-US" sz="1350" dirty="0" err="1">
                <a:solidFill>
                  <a:srgbClr val="000000"/>
                </a:solidFill>
                <a:latin typeface="Arial" panose="020B0604020202020204" pitchFamily="34" charset="0"/>
              </a:rPr>
              <a:t>ddogfen</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trwy</a:t>
            </a:r>
            <a:r>
              <a:rPr lang="en-US" sz="1350" dirty="0">
                <a:solidFill>
                  <a:srgbClr val="000000"/>
                </a:solidFill>
                <a:latin typeface="Arial" panose="020B0604020202020204" pitchFamily="34" charset="0"/>
              </a:rPr>
              <a:t> Turnitin </a:t>
            </a:r>
            <a:r>
              <a:rPr lang="en-US" sz="1350" dirty="0" err="1">
                <a:solidFill>
                  <a:srgbClr val="000000"/>
                </a:solidFill>
                <a:latin typeface="Arial" panose="020B0604020202020204" pitchFamily="34" charset="0"/>
              </a:rPr>
              <a:t>gan</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gynnwys</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rhestr</a:t>
            </a:r>
            <a:r>
              <a:rPr lang="en-US" sz="1350" dirty="0">
                <a:solidFill>
                  <a:srgbClr val="000000"/>
                </a:solidFill>
                <a:latin typeface="Arial" panose="020B0604020202020204" pitchFamily="34" charset="0"/>
              </a:rPr>
              <a:t> </a:t>
            </a:r>
            <a:r>
              <a:rPr lang="en-US" sz="1350" dirty="0" err="1">
                <a:solidFill>
                  <a:srgbClr val="000000"/>
                </a:solidFill>
                <a:latin typeface="Arial" panose="020B0604020202020204" pitchFamily="34" charset="0"/>
              </a:rPr>
              <a:t>gyfeirio</a:t>
            </a:r>
            <a:r>
              <a:rPr lang="en-US" sz="1350" dirty="0">
                <a:solidFill>
                  <a:srgbClr val="000000"/>
                </a:solidFill>
                <a:latin typeface="Arial" panose="020B0604020202020204" pitchFamily="34" charset="0"/>
              </a:rPr>
              <a:t>. </a:t>
            </a:r>
            <a:endParaRPr lang="en-US" sz="1200" dirty="0">
              <a:solidFill>
                <a:srgbClr val="000000"/>
              </a:solidFill>
              <a:latin typeface="Segoe UI" panose="020B0502040204020203" pitchFamily="34" charset="0"/>
            </a:endParaRPr>
          </a:p>
          <a:p>
            <a:pPr marL="0" indent="0">
              <a:buNone/>
              <a:defRPr/>
            </a:pPr>
            <a:endParaRPr lang="en-GB" altLang="en-US" sz="1050" dirty="0"/>
          </a:p>
        </p:txBody>
      </p:sp>
    </p:spTree>
    <p:extLst>
      <p:ext uri="{BB962C8B-B14F-4D97-AF65-F5344CB8AC3E}">
        <p14:creationId xmlns:p14="http://schemas.microsoft.com/office/powerpoint/2010/main" val="1612513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FC8B17B-4297-FA26-5E10-CAF5611D7D0F}"/>
              </a:ext>
            </a:extLst>
          </p:cNvPr>
          <p:cNvSpPr txBox="1">
            <a:spLocks/>
          </p:cNvSpPr>
          <p:nvPr/>
        </p:nvSpPr>
        <p:spPr>
          <a:xfrm>
            <a:off x="431285" y="360783"/>
            <a:ext cx="7886700"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ltLang="en-US" sz="3600" dirty="0" err="1"/>
              <a:t>Teitl</a:t>
            </a:r>
            <a:r>
              <a:rPr lang="en-GB" altLang="en-US" sz="3600" dirty="0"/>
              <a:t> y </a:t>
            </a:r>
            <a:r>
              <a:rPr lang="en-GB" altLang="en-US" sz="3600" dirty="0" err="1"/>
              <a:t>cwestiwn</a:t>
            </a:r>
            <a:br>
              <a:rPr lang="en-GB" altLang="en-US" sz="3600" dirty="0"/>
            </a:br>
            <a:r>
              <a:rPr lang="en-GB" altLang="en-US" sz="3600" dirty="0">
                <a:solidFill>
                  <a:srgbClr val="0070C0"/>
                </a:solidFill>
              </a:rPr>
              <a:t>Title of the question</a:t>
            </a:r>
            <a:endParaRPr lang="en-GB" sz="3600" dirty="0">
              <a:solidFill>
                <a:srgbClr val="0070C0"/>
              </a:solidFill>
              <a:cs typeface="Arial"/>
            </a:endParaRPr>
          </a:p>
        </p:txBody>
      </p:sp>
      <p:sp>
        <p:nvSpPr>
          <p:cNvPr id="7" name="Content Placeholder 3">
            <a:extLst>
              <a:ext uri="{FF2B5EF4-FFF2-40B4-BE49-F238E27FC236}">
                <a16:creationId xmlns:a16="http://schemas.microsoft.com/office/drawing/2014/main" id="{589A9DE0-C844-A88B-37EB-468D7E8104BF}"/>
              </a:ext>
            </a:extLst>
          </p:cNvPr>
          <p:cNvSpPr>
            <a:spLocks noGrp="1"/>
          </p:cNvSpPr>
          <p:nvPr/>
        </p:nvSpPr>
        <p:spPr>
          <a:xfrm>
            <a:off x="356878" y="1996418"/>
            <a:ext cx="8615672" cy="3186113"/>
          </a:xfrm>
          <a:prstGeom prst="rect">
            <a:avLst/>
          </a:prstGeom>
        </p:spPr>
        <p:txBody>
          <a:bodyPr vert="horz" lIns="68580" tIns="34290" rIns="68580" bIns="3429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mj-lt"/>
              <a:buAutoNum type="arabicPeriod"/>
              <a:defRPr/>
            </a:pPr>
            <a:r>
              <a:rPr lang="en-GB" sz="1800" dirty="0">
                <a:solidFill>
                  <a:srgbClr val="0070C0"/>
                </a:solidFill>
                <a:latin typeface="Arial"/>
                <a:ea typeface="Times New Roman" panose="02020603050405020304" pitchFamily="18" charset="0"/>
                <a:cs typeface="Arial"/>
              </a:rPr>
              <a:t>Individual portfolio assignment (5,500 words) consisting of 5 sections:</a:t>
            </a:r>
          </a:p>
          <a:p>
            <a:pPr>
              <a:buFont typeface="+mj-lt"/>
              <a:buAutoNum type="arabicPeriod"/>
              <a:defRPr/>
            </a:pPr>
            <a:r>
              <a:rPr lang="en-GB" sz="1800" dirty="0">
                <a:solidFill>
                  <a:srgbClr val="0070C0"/>
                </a:solidFill>
                <a:latin typeface="Arial"/>
                <a:ea typeface="Times New Roman" panose="02020603050405020304" pitchFamily="18" charset="0"/>
                <a:cs typeface="Arial"/>
              </a:rPr>
              <a:t>A personal learning plan (500) </a:t>
            </a:r>
          </a:p>
          <a:p>
            <a:pPr>
              <a:buFont typeface="+mj-lt"/>
              <a:buAutoNum type="arabicPeriod"/>
              <a:defRPr/>
            </a:pPr>
            <a:r>
              <a:rPr lang="en-GB" sz="1800" dirty="0">
                <a:solidFill>
                  <a:srgbClr val="0070C0"/>
                </a:solidFill>
                <a:latin typeface="Arial"/>
                <a:ea typeface="Times New Roman" panose="02020603050405020304" pitchFamily="18" charset="0"/>
                <a:cs typeface="Arial"/>
              </a:rPr>
              <a:t>A concept map linked to your own workplace and/or practice (mind map/visual representation) (500) </a:t>
            </a:r>
          </a:p>
          <a:p>
            <a:pPr>
              <a:buFont typeface="+mj-lt"/>
              <a:buAutoNum type="arabicPeriod"/>
              <a:defRPr/>
            </a:pPr>
            <a:r>
              <a:rPr lang="en-GB" sz="1800" dirty="0">
                <a:solidFill>
                  <a:srgbClr val="0070C0"/>
                </a:solidFill>
                <a:latin typeface="Arial"/>
                <a:ea typeface="Times New Roman" panose="02020603050405020304" pitchFamily="18" charset="0"/>
                <a:cs typeface="Arial"/>
              </a:rPr>
              <a:t>An analysis of your concept map exploring of a range of concepts, theories and models which apply to their own work and practice  (1,500 words) </a:t>
            </a:r>
          </a:p>
          <a:p>
            <a:pPr>
              <a:buFont typeface="+mj-lt"/>
              <a:buAutoNum type="arabicPeriod"/>
              <a:defRPr/>
            </a:pPr>
            <a:r>
              <a:rPr lang="en-GB" sz="1800" dirty="0">
                <a:solidFill>
                  <a:srgbClr val="0070C0"/>
                </a:solidFill>
                <a:latin typeface="Arial"/>
                <a:ea typeface="Times New Roman" panose="02020603050405020304" pitchFamily="18" charset="0"/>
                <a:cs typeface="Arial"/>
              </a:rPr>
              <a:t>A case study that explores in depth their own workplace contexts and areas of interest to identify key areas for future research and analysis. (1,500) </a:t>
            </a:r>
          </a:p>
          <a:p>
            <a:pPr>
              <a:buFont typeface="+mj-lt"/>
              <a:buAutoNum type="arabicPeriod"/>
              <a:defRPr/>
            </a:pPr>
            <a:r>
              <a:rPr lang="en-GB" sz="1800" dirty="0">
                <a:solidFill>
                  <a:srgbClr val="0070C0"/>
                </a:solidFill>
                <a:latin typeface="Arial"/>
                <a:ea typeface="Times New Roman" panose="02020603050405020304" pitchFamily="18" charset="0"/>
                <a:cs typeface="Arial"/>
              </a:rPr>
              <a:t>A critical reflection on an aspect of their own practice including reference to and reflective models, Reflect on key learning points in their careers, and evaluate how they manage their own learning (1,500) </a:t>
            </a:r>
          </a:p>
          <a:p>
            <a:pPr marL="0" indent="0">
              <a:buNone/>
              <a:defRPr/>
            </a:pPr>
            <a:r>
              <a:rPr lang="en-GB" sz="1800" dirty="0">
                <a:solidFill>
                  <a:srgbClr val="0070C0"/>
                </a:solidFill>
                <a:latin typeface="Arial"/>
                <a:ea typeface="Times New Roman" panose="02020603050405020304" pitchFamily="18" charset="0"/>
                <a:cs typeface="Arial"/>
              </a:rPr>
              <a:t>Work will be submitted as one document through Turnitin including a reference list. </a:t>
            </a:r>
            <a:endParaRPr lang="en-GB" altLang="en-US" sz="825" dirty="0">
              <a:latin typeface="Times New Roman" pitchFamily="18" charset="0"/>
            </a:endParaRPr>
          </a:p>
        </p:txBody>
      </p:sp>
    </p:spTree>
    <p:extLst>
      <p:ext uri="{BB962C8B-B14F-4D97-AF65-F5344CB8AC3E}">
        <p14:creationId xmlns:p14="http://schemas.microsoft.com/office/powerpoint/2010/main" val="228907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9F6DD926-C415-959D-ED93-DE56A807D14A}"/>
              </a:ext>
            </a:extLst>
          </p:cNvPr>
          <p:cNvSpPr>
            <a:spLocks noGrp="1"/>
          </p:cNvSpPr>
          <p:nvPr>
            <p:ph type="title"/>
          </p:nvPr>
        </p:nvSpPr>
        <p:spPr/>
        <p:txBody>
          <a:bodyPr vert="horz" lIns="68580" tIns="34290" rIns="68580" bIns="34290" rtlCol="0" anchor="ctr">
            <a:noAutofit/>
          </a:bodyPr>
          <a:lstStyle/>
          <a:p>
            <a:r>
              <a:rPr lang="en-GB" altLang="en-US" sz="3600" dirty="0"/>
              <a:t>Meini </a:t>
            </a:r>
            <a:r>
              <a:rPr lang="en-GB" altLang="en-US" sz="3600" dirty="0" err="1"/>
              <a:t>prawf</a:t>
            </a:r>
            <a:r>
              <a:rPr lang="en-GB" altLang="en-US" sz="3600" dirty="0"/>
              <a:t> 1</a:t>
            </a:r>
            <a:br>
              <a:rPr lang="en-GB" altLang="en-US" sz="3600" dirty="0"/>
            </a:br>
            <a:r>
              <a:rPr lang="en-GB" altLang="en-US" sz="3600" dirty="0">
                <a:solidFill>
                  <a:srgbClr val="0070C0"/>
                </a:solidFill>
              </a:rPr>
              <a:t>Criteria 1</a:t>
            </a:r>
          </a:p>
        </p:txBody>
      </p:sp>
      <p:sp>
        <p:nvSpPr>
          <p:cNvPr id="29699" name="Content Placeholder 2">
            <a:extLst>
              <a:ext uri="{FF2B5EF4-FFF2-40B4-BE49-F238E27FC236}">
                <a16:creationId xmlns:a16="http://schemas.microsoft.com/office/drawing/2014/main" id="{D3AC259C-301C-C869-EBE4-930B6A80D9DA}"/>
              </a:ext>
            </a:extLst>
          </p:cNvPr>
          <p:cNvSpPr>
            <a:spLocks noGrp="1"/>
          </p:cNvSpPr>
          <p:nvPr>
            <p:ph idx="1"/>
          </p:nvPr>
        </p:nvSpPr>
        <p:spPr>
          <a:xfrm>
            <a:off x="628650" y="2000554"/>
            <a:ext cx="3617347" cy="3640897"/>
          </a:xfrm>
        </p:spPr>
        <p:txBody>
          <a:bodyPr vert="horz" lIns="68580" tIns="34290" rIns="68580" bIns="34290" rtlCol="0" anchor="t">
            <a:normAutofit/>
          </a:bodyPr>
          <a:lstStyle/>
          <a:p>
            <a:pPr>
              <a:spcAft>
                <a:spcPts val="450"/>
              </a:spcAft>
            </a:pPr>
            <a:r>
              <a:rPr lang="en-GB" altLang="en-US" dirty="0" err="1">
                <a:latin typeface="Arial"/>
                <a:cs typeface="Times New Roman"/>
              </a:rPr>
              <a:t>Tystiolaeth</a:t>
            </a:r>
            <a:r>
              <a:rPr lang="en-GB" altLang="en-US" dirty="0">
                <a:latin typeface="Arial"/>
                <a:cs typeface="Times New Roman"/>
              </a:rPr>
              <a:t> o </a:t>
            </a:r>
            <a:r>
              <a:rPr lang="en-GB" altLang="en-US" dirty="0" err="1">
                <a:latin typeface="Arial"/>
                <a:cs typeface="Times New Roman"/>
              </a:rPr>
              <a:t>ddarllen</a:t>
            </a:r>
            <a:r>
              <a:rPr lang="en-GB" altLang="en-US" dirty="0">
                <a:latin typeface="Arial"/>
                <a:cs typeface="Times New Roman"/>
              </a:rPr>
              <a:t> </a:t>
            </a:r>
            <a:r>
              <a:rPr lang="en-GB" altLang="en-US" dirty="0" err="1">
                <a:latin typeface="Arial"/>
                <a:cs typeface="Times New Roman"/>
              </a:rPr>
              <a:t>priodol</a:t>
            </a:r>
            <a:r>
              <a:rPr lang="en-GB" altLang="en-US" dirty="0">
                <a:latin typeface="Arial"/>
                <a:cs typeface="Times New Roman"/>
              </a:rPr>
              <a:t> ac </a:t>
            </a:r>
            <a:r>
              <a:rPr lang="en-GB" altLang="en-US" dirty="0" err="1">
                <a:latin typeface="Arial"/>
                <a:cs typeface="Times New Roman"/>
              </a:rPr>
              <a:t>eang</a:t>
            </a:r>
            <a:r>
              <a:rPr lang="en-GB" altLang="en-US" dirty="0">
                <a:latin typeface="Arial"/>
                <a:cs typeface="Times New Roman"/>
              </a:rPr>
              <a:t> </a:t>
            </a:r>
            <a:endParaRPr lang="en-GB" altLang="en-US" dirty="0">
              <a:latin typeface="Arial"/>
              <a:cs typeface="Times New Roman" panose="02020603050405020304" pitchFamily="18" charset="0"/>
            </a:endParaRPr>
          </a:p>
          <a:p>
            <a:r>
              <a:rPr lang="en-GB" altLang="en-US" dirty="0" err="1">
                <a:latin typeface="Arial"/>
                <a:cs typeface="Times New Roman"/>
              </a:rPr>
              <a:t>Cyfeirnodi</a:t>
            </a:r>
            <a:r>
              <a:rPr lang="en-GB" altLang="en-US" dirty="0">
                <a:latin typeface="Arial"/>
                <a:cs typeface="Times New Roman"/>
              </a:rPr>
              <a:t> </a:t>
            </a:r>
            <a:r>
              <a:rPr lang="en-GB" altLang="en-US" dirty="0" err="1">
                <a:latin typeface="Arial"/>
                <a:cs typeface="Times New Roman"/>
              </a:rPr>
              <a:t>cywir</a:t>
            </a:r>
            <a:r>
              <a:rPr lang="en-GB" altLang="en-US" dirty="0">
                <a:latin typeface="Arial"/>
                <a:cs typeface="Times New Roman"/>
              </a:rPr>
              <a:t> o </a:t>
            </a:r>
            <a:r>
              <a:rPr lang="en-GB" altLang="en-US" dirty="0" err="1">
                <a:latin typeface="Arial"/>
                <a:cs typeface="Times New Roman"/>
              </a:rPr>
              <a:t>fewn</a:t>
            </a:r>
            <a:r>
              <a:rPr lang="en-GB" altLang="en-US" dirty="0">
                <a:latin typeface="Arial"/>
                <a:cs typeface="Times New Roman"/>
              </a:rPr>
              <a:t> y portfolio ac </a:t>
            </a:r>
            <a:r>
              <a:rPr lang="en-GB" altLang="en-US" dirty="0" err="1">
                <a:latin typeface="Arial"/>
                <a:cs typeface="Times New Roman"/>
              </a:rPr>
              <a:t>yn</a:t>
            </a:r>
            <a:r>
              <a:rPr lang="en-GB" altLang="en-US" dirty="0">
                <a:latin typeface="Arial"/>
                <a:cs typeface="Times New Roman"/>
              </a:rPr>
              <a:t> </a:t>
            </a:r>
            <a:r>
              <a:rPr lang="en-GB" altLang="en-US" dirty="0" err="1">
                <a:latin typeface="Arial"/>
                <a:cs typeface="Times New Roman"/>
              </a:rPr>
              <a:t>eich</a:t>
            </a:r>
            <a:r>
              <a:rPr lang="en-GB" altLang="en-US" dirty="0">
                <a:latin typeface="Arial"/>
                <a:cs typeface="Times New Roman"/>
              </a:rPr>
              <a:t> </a:t>
            </a:r>
            <a:r>
              <a:rPr lang="en-GB" altLang="en-US" dirty="0" err="1">
                <a:latin typeface="Arial"/>
                <a:cs typeface="Times New Roman"/>
              </a:rPr>
              <a:t>rhestr</a:t>
            </a:r>
            <a:r>
              <a:rPr lang="en-GB" altLang="en-US" dirty="0">
                <a:latin typeface="Arial"/>
                <a:cs typeface="Times New Roman"/>
              </a:rPr>
              <a:t> </a:t>
            </a:r>
            <a:r>
              <a:rPr lang="en-GB" altLang="en-US" dirty="0" err="1">
                <a:latin typeface="Arial"/>
                <a:cs typeface="Times New Roman"/>
              </a:rPr>
              <a:t>cyfeirnodi</a:t>
            </a:r>
            <a:r>
              <a:rPr lang="en-GB" altLang="en-US" dirty="0">
                <a:latin typeface="Arial"/>
                <a:cs typeface="Times New Roman"/>
              </a:rPr>
              <a:t>.</a:t>
            </a:r>
          </a:p>
          <a:p>
            <a:r>
              <a:rPr lang="en-GB" altLang="en-US" dirty="0">
                <a:latin typeface="Arial"/>
                <a:cs typeface="Times New Roman"/>
              </a:rPr>
              <a:t>Marc 10</a:t>
            </a:r>
          </a:p>
        </p:txBody>
      </p:sp>
      <p:sp>
        <p:nvSpPr>
          <p:cNvPr id="29700" name="Content Placeholder 3">
            <a:extLst>
              <a:ext uri="{FF2B5EF4-FFF2-40B4-BE49-F238E27FC236}">
                <a16:creationId xmlns:a16="http://schemas.microsoft.com/office/drawing/2014/main" id="{24D432F1-7D90-EAB5-BDE2-3231349E8CF0}"/>
              </a:ext>
            </a:extLst>
          </p:cNvPr>
          <p:cNvSpPr>
            <a:spLocks noGrp="1"/>
          </p:cNvSpPr>
          <p:nvPr>
            <p:ph sz="half" idx="4294967295"/>
          </p:nvPr>
        </p:nvSpPr>
        <p:spPr>
          <a:xfrm>
            <a:off x="5129089" y="2000553"/>
            <a:ext cx="3482174" cy="3565359"/>
          </a:xfrm>
        </p:spPr>
        <p:txBody>
          <a:bodyPr vert="horz" lIns="68580" tIns="34290" rIns="68580" bIns="34290" rtlCol="0" anchor="t">
            <a:normAutofit/>
          </a:bodyPr>
          <a:lstStyle/>
          <a:p>
            <a:r>
              <a:rPr lang="en-GB" altLang="en-US" dirty="0">
                <a:solidFill>
                  <a:srgbClr val="0070C0"/>
                </a:solidFill>
              </a:rPr>
              <a:t>Evidence of wide and appropriate research </a:t>
            </a:r>
            <a:endParaRPr lang="en-GB" altLang="en-US" dirty="0">
              <a:solidFill>
                <a:srgbClr val="0070C0"/>
              </a:solidFill>
              <a:cs typeface="Arial"/>
            </a:endParaRPr>
          </a:p>
          <a:p>
            <a:r>
              <a:rPr lang="en-GB" altLang="en-US" dirty="0">
                <a:solidFill>
                  <a:srgbClr val="0070C0"/>
                </a:solidFill>
              </a:rPr>
              <a:t>Correct referencing within your portfolio and on your reference list.</a:t>
            </a:r>
            <a:endParaRPr lang="en-GB" altLang="en-US" dirty="0">
              <a:solidFill>
                <a:srgbClr val="0070C0"/>
              </a:solidFill>
              <a:cs typeface="Arial"/>
            </a:endParaRPr>
          </a:p>
          <a:p>
            <a:r>
              <a:rPr lang="en-GB" altLang="en-US" dirty="0">
                <a:solidFill>
                  <a:srgbClr val="0070C0"/>
                </a:solidFill>
              </a:rPr>
              <a:t>10 marks</a:t>
            </a:r>
            <a:endParaRPr lang="en-GB" altLang="en-US" dirty="0">
              <a:solidFill>
                <a:srgbClr val="0070C0"/>
              </a:solidFill>
              <a:cs typeface="Arial"/>
            </a:endParaRPr>
          </a:p>
          <a:p>
            <a:endParaRPr lang="en-GB" altLang="en-US" dirty="0"/>
          </a:p>
        </p:txBody>
      </p:sp>
    </p:spTree>
    <p:extLst>
      <p:ext uri="{BB962C8B-B14F-4D97-AF65-F5344CB8AC3E}">
        <p14:creationId xmlns:p14="http://schemas.microsoft.com/office/powerpoint/2010/main" val="396518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E0046C1-3E29-54C0-8B33-80DA279A0DAB}"/>
              </a:ext>
            </a:extLst>
          </p:cNvPr>
          <p:cNvSpPr>
            <a:spLocks noGrp="1"/>
          </p:cNvSpPr>
          <p:nvPr>
            <p:ph type="title"/>
          </p:nvPr>
        </p:nvSpPr>
        <p:spPr/>
        <p:txBody>
          <a:bodyPr vert="horz" lIns="68580" tIns="34290" rIns="68580" bIns="34290" rtlCol="0" anchor="ctr">
            <a:noAutofit/>
          </a:bodyPr>
          <a:lstStyle/>
          <a:p>
            <a:r>
              <a:rPr lang="en-GB" altLang="en-US" sz="3600" dirty="0"/>
              <a:t>Meini </a:t>
            </a:r>
            <a:r>
              <a:rPr lang="en-GB" altLang="en-US" sz="3600" dirty="0" err="1"/>
              <a:t>prawf</a:t>
            </a:r>
            <a:r>
              <a:rPr lang="en-GB" altLang="en-US" sz="3600" dirty="0"/>
              <a:t> 2</a:t>
            </a:r>
            <a:br>
              <a:rPr lang="en-GB" altLang="en-US" sz="3600" dirty="0"/>
            </a:br>
            <a:r>
              <a:rPr lang="en-GB" altLang="en-US" sz="3600" dirty="0">
                <a:solidFill>
                  <a:srgbClr val="0070C0"/>
                </a:solidFill>
              </a:rPr>
              <a:t>Criteria 2</a:t>
            </a:r>
          </a:p>
        </p:txBody>
      </p:sp>
      <p:sp>
        <p:nvSpPr>
          <p:cNvPr id="3" name="Content Placeholder 2">
            <a:extLst>
              <a:ext uri="{FF2B5EF4-FFF2-40B4-BE49-F238E27FC236}">
                <a16:creationId xmlns:a16="http://schemas.microsoft.com/office/drawing/2014/main" id="{C2E5B012-09BC-59F6-0206-55679341A1A2}"/>
              </a:ext>
            </a:extLst>
          </p:cNvPr>
          <p:cNvSpPr>
            <a:spLocks noGrp="1"/>
          </p:cNvSpPr>
          <p:nvPr>
            <p:ph idx="1"/>
          </p:nvPr>
        </p:nvSpPr>
        <p:spPr>
          <a:xfrm>
            <a:off x="525283" y="2453779"/>
            <a:ext cx="4134181" cy="3640897"/>
          </a:xfrm>
        </p:spPr>
        <p:txBody>
          <a:bodyPr vert="horz" lIns="68580" tIns="34290" rIns="68580" bIns="34290" rtlCol="0" anchor="t">
            <a:normAutofit/>
          </a:bodyPr>
          <a:lstStyle/>
          <a:p>
            <a:pPr marL="0" indent="0">
              <a:buNone/>
              <a:defRPr/>
            </a:pPr>
            <a:r>
              <a:rPr lang="en-GB" b="0" i="0" dirty="0" err="1">
                <a:solidFill>
                  <a:srgbClr val="000000"/>
                </a:solidFill>
                <a:effectLst/>
                <a:latin typeface="Arial" panose="020B0604020202020204" pitchFamily="34" charset="0"/>
              </a:rPr>
              <a:t>Cynllun</a:t>
            </a:r>
            <a:r>
              <a:rPr lang="en-GB" b="0" i="0" dirty="0">
                <a:solidFill>
                  <a:srgbClr val="000000"/>
                </a:solidFill>
                <a:effectLst/>
                <a:latin typeface="Arial" panose="020B0604020202020204" pitchFamily="34" charset="0"/>
              </a:rPr>
              <a:t> </a:t>
            </a:r>
            <a:r>
              <a:rPr lang="en-GB" b="0" i="0" dirty="0" err="1">
                <a:solidFill>
                  <a:srgbClr val="000000"/>
                </a:solidFill>
                <a:effectLst/>
                <a:latin typeface="Arial" panose="020B0604020202020204" pitchFamily="34" charset="0"/>
              </a:rPr>
              <a:t>Dysgu</a:t>
            </a:r>
            <a:r>
              <a:rPr lang="en-GB" b="0" i="0" dirty="0">
                <a:solidFill>
                  <a:srgbClr val="000000"/>
                </a:solidFill>
                <a:effectLst/>
                <a:latin typeface="Arial" panose="020B0604020202020204" pitchFamily="34" charset="0"/>
              </a:rPr>
              <a:t> </a:t>
            </a:r>
            <a:r>
              <a:rPr lang="en-GB" b="0" i="0" dirty="0" err="1">
                <a:solidFill>
                  <a:srgbClr val="000000"/>
                </a:solidFill>
                <a:effectLst/>
                <a:latin typeface="Arial" panose="020B0604020202020204" pitchFamily="34" charset="0"/>
              </a:rPr>
              <a:t>Personol</a:t>
            </a:r>
            <a:r>
              <a:rPr lang="en-GB" b="0" i="0" dirty="0">
                <a:solidFill>
                  <a:srgbClr val="000000"/>
                </a:solidFill>
                <a:effectLst/>
                <a:latin typeface="Arial" panose="020B0604020202020204" pitchFamily="34" charset="0"/>
              </a:rPr>
              <a:t> </a:t>
            </a:r>
          </a:p>
          <a:p>
            <a:pPr marL="0" indent="0">
              <a:buNone/>
              <a:defRPr/>
            </a:pPr>
            <a:endParaRPr lang="en-GB" altLang="en-US" sz="1350" dirty="0">
              <a:solidFill>
                <a:srgbClr val="000000"/>
              </a:solidFill>
              <a:latin typeface="Arial" panose="020B0604020202020204" pitchFamily="34" charset="0"/>
              <a:cs typeface="Arial"/>
            </a:endParaRPr>
          </a:p>
          <a:p>
            <a:pPr marL="0" indent="0">
              <a:buNone/>
              <a:defRPr/>
            </a:pPr>
            <a:endParaRPr lang="en-GB" altLang="en-US" sz="1350" b="1" dirty="0">
              <a:solidFill>
                <a:srgbClr val="000000"/>
              </a:solidFill>
              <a:latin typeface="Arial" panose="020B0604020202020204" pitchFamily="34" charset="0"/>
              <a:cs typeface="Arial"/>
            </a:endParaRPr>
          </a:p>
          <a:p>
            <a:pPr marL="0" indent="0">
              <a:buNone/>
              <a:defRPr/>
            </a:pPr>
            <a:endParaRPr lang="en-GB" altLang="en-US" sz="1350" b="1" dirty="0">
              <a:solidFill>
                <a:srgbClr val="000000"/>
              </a:solidFill>
              <a:latin typeface="Arial" panose="020B0604020202020204" pitchFamily="34" charset="0"/>
              <a:cs typeface="Arial"/>
            </a:endParaRPr>
          </a:p>
          <a:p>
            <a:pPr marL="0" indent="0">
              <a:buNone/>
              <a:defRPr/>
            </a:pPr>
            <a:endParaRPr lang="en-GB" altLang="en-US" sz="1350" b="1" dirty="0">
              <a:solidFill>
                <a:srgbClr val="000000"/>
              </a:solidFill>
              <a:latin typeface="Arial" panose="020B0604020202020204" pitchFamily="34" charset="0"/>
              <a:cs typeface="Arial"/>
            </a:endParaRPr>
          </a:p>
          <a:p>
            <a:pPr marL="0" indent="0">
              <a:buNone/>
              <a:defRPr/>
            </a:pPr>
            <a:endParaRPr lang="en-GB" altLang="en-US" sz="1800" b="1" dirty="0">
              <a:latin typeface="+mj-lt"/>
              <a:cs typeface="Arial"/>
            </a:endParaRPr>
          </a:p>
          <a:p>
            <a:pPr marL="0" indent="0">
              <a:buNone/>
              <a:defRPr/>
            </a:pPr>
            <a:r>
              <a:rPr lang="cy-GB" altLang="en-US" sz="1800" b="1" dirty="0">
                <a:latin typeface="+mj-lt"/>
              </a:rPr>
              <a:t>Marc </a:t>
            </a:r>
            <a:r>
              <a:rPr lang="en-GB" altLang="en-US" sz="1800" b="1" dirty="0">
                <a:latin typeface="+mj-lt"/>
              </a:rPr>
              <a:t>10</a:t>
            </a:r>
          </a:p>
          <a:p>
            <a:pPr>
              <a:defRPr/>
            </a:pPr>
            <a:endParaRPr lang="en-GB" dirty="0"/>
          </a:p>
        </p:txBody>
      </p:sp>
      <p:sp>
        <p:nvSpPr>
          <p:cNvPr id="4" name="Content Placeholder 3">
            <a:extLst>
              <a:ext uri="{FF2B5EF4-FFF2-40B4-BE49-F238E27FC236}">
                <a16:creationId xmlns:a16="http://schemas.microsoft.com/office/drawing/2014/main" id="{71F2F217-52C1-9C50-8221-C35C203E5E4B}"/>
              </a:ext>
            </a:extLst>
          </p:cNvPr>
          <p:cNvSpPr>
            <a:spLocks noGrp="1"/>
          </p:cNvSpPr>
          <p:nvPr>
            <p:ph sz="half" idx="4294967295"/>
          </p:nvPr>
        </p:nvSpPr>
        <p:spPr>
          <a:xfrm>
            <a:off x="5099050" y="2592388"/>
            <a:ext cx="4044950" cy="2992437"/>
          </a:xfrm>
        </p:spPr>
        <p:txBody>
          <a:bodyPr vert="horz" lIns="68580" tIns="34290" rIns="68580" bIns="34290" rtlCol="0" anchor="t">
            <a:normAutofit/>
          </a:bodyPr>
          <a:lstStyle/>
          <a:p>
            <a:pPr marL="0" indent="0">
              <a:buNone/>
              <a:defRPr/>
            </a:pPr>
            <a:r>
              <a:rPr lang="en-GB" dirty="0">
                <a:solidFill>
                  <a:srgbClr val="0070C0"/>
                </a:solidFill>
                <a:latin typeface="Arial"/>
                <a:ea typeface="Times New Roman" panose="02020603050405020304" pitchFamily="18" charset="0"/>
                <a:cs typeface="Arial"/>
              </a:rPr>
              <a:t>Personal Learning Plan </a:t>
            </a:r>
          </a:p>
          <a:p>
            <a:pPr marL="0" indent="0">
              <a:buNone/>
              <a:defRPr/>
            </a:pPr>
            <a:endParaRPr lang="en-GB" sz="1800" b="1" dirty="0">
              <a:solidFill>
                <a:srgbClr val="0070C0"/>
              </a:solidFill>
              <a:latin typeface="Arial"/>
              <a:cs typeface="Arial"/>
            </a:endParaRPr>
          </a:p>
          <a:p>
            <a:pPr marL="0" indent="0">
              <a:buNone/>
              <a:defRPr/>
            </a:pPr>
            <a:endParaRPr lang="en-GB" sz="1800" b="1" dirty="0">
              <a:solidFill>
                <a:srgbClr val="0070C0"/>
              </a:solidFill>
              <a:latin typeface="Arial"/>
              <a:cs typeface="Arial"/>
            </a:endParaRPr>
          </a:p>
          <a:p>
            <a:pPr marL="0" indent="0">
              <a:buNone/>
              <a:defRPr/>
            </a:pPr>
            <a:endParaRPr lang="en-GB" sz="1800" b="1" dirty="0">
              <a:solidFill>
                <a:srgbClr val="0070C0"/>
              </a:solidFill>
              <a:latin typeface="Arial"/>
              <a:cs typeface="Arial"/>
            </a:endParaRPr>
          </a:p>
          <a:p>
            <a:pPr marL="0" indent="0">
              <a:buNone/>
              <a:defRPr/>
            </a:pPr>
            <a:endParaRPr lang="en-GB" sz="1800" b="1" dirty="0">
              <a:solidFill>
                <a:srgbClr val="0070C0"/>
              </a:solidFill>
              <a:latin typeface="Arial" panose="020B0604020202020204" pitchFamily="34" charset="0"/>
              <a:cs typeface="Arial"/>
            </a:endParaRPr>
          </a:p>
          <a:p>
            <a:pPr marL="0" indent="0">
              <a:buNone/>
              <a:defRPr/>
            </a:pPr>
            <a:r>
              <a:rPr lang="en-GB" sz="1800" b="1" dirty="0">
                <a:solidFill>
                  <a:srgbClr val="0070C0"/>
                </a:solidFill>
                <a:latin typeface="+mj-lt"/>
              </a:rPr>
              <a:t>10 Marks</a:t>
            </a:r>
            <a:endParaRPr lang="en-GB" sz="1800" dirty="0">
              <a:solidFill>
                <a:srgbClr val="0070C0"/>
              </a:solidFill>
            </a:endParaRPr>
          </a:p>
        </p:txBody>
      </p:sp>
    </p:spTree>
    <p:extLst>
      <p:ext uri="{BB962C8B-B14F-4D97-AF65-F5344CB8AC3E}">
        <p14:creationId xmlns:p14="http://schemas.microsoft.com/office/powerpoint/2010/main" val="2930651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FD19DE3-5774-926A-4CC1-28BA26BCBBD4}"/>
              </a:ext>
            </a:extLst>
          </p:cNvPr>
          <p:cNvSpPr>
            <a:spLocks noGrp="1"/>
          </p:cNvSpPr>
          <p:nvPr>
            <p:ph type="title"/>
          </p:nvPr>
        </p:nvSpPr>
        <p:spPr/>
        <p:txBody>
          <a:bodyPr vert="horz" lIns="68580" tIns="34290" rIns="68580" bIns="34290" rtlCol="0" anchor="ctr">
            <a:noAutofit/>
          </a:bodyPr>
          <a:lstStyle/>
          <a:p>
            <a:r>
              <a:rPr lang="en-GB" altLang="en-US" sz="3600" dirty="0"/>
              <a:t>Meini </a:t>
            </a:r>
            <a:r>
              <a:rPr lang="en-GB" altLang="en-US" sz="3600" dirty="0" err="1"/>
              <a:t>prawf</a:t>
            </a:r>
            <a:r>
              <a:rPr lang="en-GB" altLang="en-US" sz="3600" dirty="0"/>
              <a:t> 3</a:t>
            </a:r>
            <a:br>
              <a:rPr lang="en-GB" altLang="en-US" sz="3600" dirty="0"/>
            </a:br>
            <a:r>
              <a:rPr lang="en-GB" altLang="en-US" sz="3600" dirty="0">
                <a:solidFill>
                  <a:srgbClr val="0070C0"/>
                </a:solidFill>
              </a:rPr>
              <a:t>Criteria 3</a:t>
            </a:r>
          </a:p>
        </p:txBody>
      </p:sp>
      <p:sp>
        <p:nvSpPr>
          <p:cNvPr id="3" name="Content Placeholder 2">
            <a:extLst>
              <a:ext uri="{FF2B5EF4-FFF2-40B4-BE49-F238E27FC236}">
                <a16:creationId xmlns:a16="http://schemas.microsoft.com/office/drawing/2014/main" id="{13685E57-F916-69EC-A9DC-F1477C5CB053}"/>
              </a:ext>
            </a:extLst>
          </p:cNvPr>
          <p:cNvSpPr>
            <a:spLocks noGrp="1"/>
          </p:cNvSpPr>
          <p:nvPr>
            <p:ph idx="1"/>
          </p:nvPr>
        </p:nvSpPr>
        <p:spPr>
          <a:xfrm>
            <a:off x="572991" y="2057400"/>
            <a:ext cx="4142133" cy="3640897"/>
          </a:xfrm>
        </p:spPr>
        <p:txBody>
          <a:bodyPr vert="horz" lIns="68580" tIns="34290" rIns="68580" bIns="34290" rtlCol="0" anchor="t">
            <a:normAutofit/>
          </a:bodyPr>
          <a:lstStyle/>
          <a:p>
            <a:pPr marL="0" indent="0">
              <a:buNone/>
              <a:defRPr/>
            </a:pPr>
            <a:r>
              <a:rPr lang="en-GB" sz="1800" dirty="0">
                <a:latin typeface="Arial"/>
                <a:ea typeface="Times New Roman" panose="02020603050405020304" pitchFamily="18" charset="0"/>
                <a:cs typeface="Calibri"/>
              </a:rPr>
              <a:t>Map </a:t>
            </a:r>
            <a:r>
              <a:rPr lang="en-GB" sz="1800" dirty="0" err="1">
                <a:latin typeface="Arial"/>
                <a:ea typeface="Times New Roman" panose="02020603050405020304" pitchFamily="18" charset="0"/>
                <a:cs typeface="Calibri"/>
              </a:rPr>
              <a:t>cysyniad</a:t>
            </a:r>
            <a:r>
              <a:rPr lang="en-GB" sz="1800" dirty="0">
                <a:latin typeface="Arial"/>
                <a:ea typeface="Times New Roman" panose="02020603050405020304" pitchFamily="18" charset="0"/>
                <a:cs typeface="Calibri"/>
              </a:rPr>
              <a:t> (map </a:t>
            </a:r>
            <a:r>
              <a:rPr lang="en-GB" sz="1800" dirty="0" err="1">
                <a:latin typeface="Arial"/>
                <a:ea typeface="Times New Roman" panose="02020603050405020304" pitchFamily="18" charset="0"/>
                <a:cs typeface="Calibri"/>
              </a:rPr>
              <a:t>meddwl</a:t>
            </a:r>
            <a:r>
              <a:rPr lang="en-GB" sz="1800" dirty="0">
                <a:latin typeface="Arial"/>
                <a:ea typeface="Times New Roman" panose="02020603050405020304" pitchFamily="18" charset="0"/>
                <a:cs typeface="Calibri"/>
              </a:rPr>
              <a:t>/</a:t>
            </a:r>
            <a:r>
              <a:rPr lang="en-GB" sz="1800" dirty="0" err="1">
                <a:latin typeface="Arial"/>
                <a:ea typeface="Times New Roman" panose="02020603050405020304" pitchFamily="18" charset="0"/>
                <a:cs typeface="Calibri"/>
              </a:rPr>
              <a:t>cynrychiolaeth</a:t>
            </a:r>
            <a:r>
              <a:rPr lang="en-GB" sz="1800" dirty="0">
                <a:latin typeface="Arial"/>
                <a:ea typeface="Times New Roman" panose="02020603050405020304" pitchFamily="18" charset="0"/>
                <a:cs typeface="Calibri"/>
              </a:rPr>
              <a:t> </a:t>
            </a:r>
            <a:r>
              <a:rPr lang="en-GB" sz="1800" dirty="0" err="1">
                <a:latin typeface="Arial"/>
                <a:ea typeface="Times New Roman" panose="02020603050405020304" pitchFamily="18" charset="0"/>
                <a:cs typeface="Calibri"/>
              </a:rPr>
              <a:t>weledol</a:t>
            </a:r>
            <a:r>
              <a:rPr lang="en-GB" sz="1800" dirty="0">
                <a:latin typeface="Arial"/>
                <a:ea typeface="Times New Roman" panose="02020603050405020304" pitchFamily="18" charset="0"/>
                <a:cs typeface="Calibri"/>
              </a:rPr>
              <a:t>) (500). </a:t>
            </a:r>
            <a:r>
              <a:rPr lang="en-GB" sz="1800" b="1" dirty="0">
                <a:latin typeface="Arial"/>
                <a:ea typeface="Times New Roman" panose="02020603050405020304" pitchFamily="18" charset="0"/>
                <a:cs typeface="Calibri"/>
              </a:rPr>
              <a:t>10 marc </a:t>
            </a:r>
          </a:p>
          <a:p>
            <a:pPr marL="0" indent="0">
              <a:buNone/>
              <a:defRPr/>
            </a:pPr>
            <a:endParaRPr lang="en-GB" sz="1800" dirty="0">
              <a:latin typeface="Arial"/>
              <a:ea typeface="Times New Roman" panose="02020603050405020304" pitchFamily="18" charset="0"/>
              <a:cs typeface="Calibri"/>
            </a:endParaRPr>
          </a:p>
          <a:p>
            <a:pPr marL="0" indent="0">
              <a:buNone/>
              <a:defRPr/>
            </a:pPr>
            <a:r>
              <a:rPr lang="en-GB" sz="1800" dirty="0" err="1">
                <a:latin typeface="Arial"/>
                <a:ea typeface="Times New Roman" panose="02020603050405020304" pitchFamily="18" charset="0"/>
                <a:cs typeface="Calibri"/>
              </a:rPr>
              <a:t>Dadansoddiad</a:t>
            </a:r>
            <a:r>
              <a:rPr lang="en-GB" sz="1800" dirty="0">
                <a:latin typeface="Arial"/>
                <a:ea typeface="Times New Roman" panose="02020603050405020304" pitchFamily="18" charset="0"/>
                <a:cs typeface="Calibri"/>
              </a:rPr>
              <a:t> </a:t>
            </a:r>
            <a:r>
              <a:rPr lang="en-GB" sz="1800" dirty="0" err="1">
                <a:latin typeface="Arial"/>
                <a:ea typeface="Times New Roman" panose="02020603050405020304" pitchFamily="18" charset="0"/>
                <a:cs typeface="Calibri"/>
              </a:rPr>
              <a:t>o'ch</a:t>
            </a:r>
            <a:r>
              <a:rPr lang="en-GB" sz="1800" dirty="0">
                <a:latin typeface="Arial"/>
                <a:ea typeface="Times New Roman" panose="02020603050405020304" pitchFamily="18" charset="0"/>
                <a:cs typeface="Calibri"/>
              </a:rPr>
              <a:t> map </a:t>
            </a:r>
            <a:r>
              <a:rPr lang="en-GB" sz="1800" dirty="0" err="1">
                <a:latin typeface="Arial"/>
                <a:ea typeface="Times New Roman" panose="02020603050405020304" pitchFamily="18" charset="0"/>
                <a:cs typeface="Calibri"/>
              </a:rPr>
              <a:t>cysyniadau</a:t>
            </a:r>
            <a:r>
              <a:rPr lang="en-GB" sz="1800" dirty="0">
                <a:latin typeface="Arial"/>
                <a:ea typeface="Times New Roman" panose="02020603050405020304" pitchFamily="18" charset="0"/>
                <a:cs typeface="Calibri"/>
              </a:rPr>
              <a:t> </a:t>
            </a:r>
            <a:r>
              <a:rPr lang="en-GB" sz="1800" dirty="0" err="1">
                <a:latin typeface="Arial"/>
                <a:ea typeface="Times New Roman" panose="02020603050405020304" pitchFamily="18" charset="0"/>
                <a:cs typeface="Calibri"/>
              </a:rPr>
              <a:t>gan</a:t>
            </a:r>
            <a:r>
              <a:rPr lang="en-GB" sz="1800" dirty="0">
                <a:latin typeface="Arial"/>
                <a:ea typeface="Times New Roman" panose="02020603050405020304" pitchFamily="18" charset="0"/>
                <a:cs typeface="Calibri"/>
              </a:rPr>
              <a:t> </a:t>
            </a:r>
            <a:r>
              <a:rPr lang="en-GB" sz="1800" dirty="0" err="1">
                <a:latin typeface="Arial"/>
                <a:ea typeface="Times New Roman" panose="02020603050405020304" pitchFamily="18" charset="0"/>
                <a:cs typeface="Calibri"/>
              </a:rPr>
              <a:t>archwilio</a:t>
            </a:r>
            <a:r>
              <a:rPr lang="en-GB" sz="1800" dirty="0">
                <a:latin typeface="Arial"/>
                <a:ea typeface="Times New Roman" panose="02020603050405020304" pitchFamily="18" charset="0"/>
                <a:cs typeface="Calibri"/>
              </a:rPr>
              <a:t> </a:t>
            </a:r>
            <a:r>
              <a:rPr lang="en-GB" sz="1800" dirty="0" err="1">
                <a:latin typeface="Arial"/>
                <a:ea typeface="Times New Roman" panose="02020603050405020304" pitchFamily="18" charset="0"/>
                <a:cs typeface="Calibri"/>
              </a:rPr>
              <a:t>ystod</a:t>
            </a:r>
            <a:r>
              <a:rPr lang="en-GB" sz="1800" dirty="0">
                <a:latin typeface="Arial"/>
                <a:ea typeface="Times New Roman" panose="02020603050405020304" pitchFamily="18" charset="0"/>
                <a:cs typeface="Calibri"/>
              </a:rPr>
              <a:t> o </a:t>
            </a:r>
            <a:r>
              <a:rPr lang="en-GB" sz="1800" dirty="0" err="1">
                <a:latin typeface="Arial"/>
                <a:ea typeface="Times New Roman" panose="02020603050405020304" pitchFamily="18" charset="0"/>
                <a:cs typeface="Calibri"/>
              </a:rPr>
              <a:t>gysyniadau</a:t>
            </a:r>
            <a:r>
              <a:rPr lang="en-GB" sz="1800" dirty="0">
                <a:latin typeface="Arial"/>
                <a:ea typeface="Times New Roman" panose="02020603050405020304" pitchFamily="18" charset="0"/>
                <a:cs typeface="Calibri"/>
              </a:rPr>
              <a:t>, </a:t>
            </a:r>
            <a:r>
              <a:rPr lang="en-GB" sz="1800" dirty="0" err="1">
                <a:latin typeface="Arial"/>
                <a:ea typeface="Times New Roman" panose="02020603050405020304" pitchFamily="18" charset="0"/>
                <a:cs typeface="Calibri"/>
              </a:rPr>
              <a:t>damcaniaethau</a:t>
            </a:r>
            <a:r>
              <a:rPr lang="en-GB" sz="1800" dirty="0">
                <a:latin typeface="Arial"/>
                <a:ea typeface="Times New Roman" panose="02020603050405020304" pitchFamily="18" charset="0"/>
                <a:cs typeface="Calibri"/>
              </a:rPr>
              <a:t> a </a:t>
            </a:r>
            <a:r>
              <a:rPr lang="en-GB" sz="1800" dirty="0" err="1">
                <a:latin typeface="Arial"/>
                <a:ea typeface="Times New Roman" panose="02020603050405020304" pitchFamily="18" charset="0"/>
                <a:cs typeface="Calibri"/>
              </a:rPr>
              <a:t>modelau</a:t>
            </a:r>
            <a:r>
              <a:rPr lang="en-GB" sz="1800" dirty="0">
                <a:latin typeface="Arial"/>
                <a:ea typeface="Times New Roman" panose="02020603050405020304" pitchFamily="18" charset="0"/>
                <a:cs typeface="Calibri"/>
              </a:rPr>
              <a:t> </a:t>
            </a:r>
            <a:r>
              <a:rPr lang="en-GB" sz="1800" dirty="0" err="1">
                <a:latin typeface="Arial"/>
                <a:ea typeface="Times New Roman" panose="02020603050405020304" pitchFamily="18" charset="0"/>
                <a:cs typeface="Calibri"/>
              </a:rPr>
              <a:t>sy'n</a:t>
            </a:r>
            <a:r>
              <a:rPr lang="en-GB" sz="1800" dirty="0">
                <a:latin typeface="Arial"/>
                <a:ea typeface="Times New Roman" panose="02020603050405020304" pitchFamily="18" charset="0"/>
                <a:cs typeface="Calibri"/>
              </a:rPr>
              <a:t> </a:t>
            </a:r>
            <a:r>
              <a:rPr lang="en-GB" sz="1800" dirty="0" err="1">
                <a:latin typeface="Arial"/>
                <a:ea typeface="Times New Roman" panose="02020603050405020304" pitchFamily="18" charset="0"/>
                <a:cs typeface="Calibri"/>
              </a:rPr>
              <a:t>berthnasol</a:t>
            </a:r>
            <a:r>
              <a:rPr lang="en-GB" sz="1800" dirty="0">
                <a:latin typeface="Arial"/>
                <a:ea typeface="Times New Roman" panose="02020603050405020304" pitchFamily="18" charset="0"/>
                <a:cs typeface="Calibri"/>
              </a:rPr>
              <a:t> </a:t>
            </a:r>
            <a:r>
              <a:rPr lang="en-GB" sz="1800" dirty="0" err="1">
                <a:latin typeface="Arial"/>
                <a:ea typeface="Times New Roman" panose="02020603050405020304" pitchFamily="18" charset="0"/>
                <a:cs typeface="Calibri"/>
              </a:rPr>
              <a:t>i'w</a:t>
            </a:r>
            <a:r>
              <a:rPr lang="en-GB" sz="1800" dirty="0">
                <a:latin typeface="Arial"/>
                <a:ea typeface="Times New Roman" panose="02020603050405020304" pitchFamily="18" charset="0"/>
                <a:cs typeface="Calibri"/>
              </a:rPr>
              <a:t> </a:t>
            </a:r>
            <a:r>
              <a:rPr lang="en-GB" sz="1800" dirty="0" err="1">
                <a:latin typeface="Arial"/>
                <a:ea typeface="Times New Roman" panose="02020603050405020304" pitchFamily="18" charset="0"/>
                <a:cs typeface="Calibri"/>
              </a:rPr>
              <a:t>gwaith</a:t>
            </a:r>
            <a:r>
              <a:rPr lang="en-GB" sz="1800" dirty="0">
                <a:latin typeface="Arial"/>
                <a:ea typeface="Times New Roman" panose="02020603050405020304" pitchFamily="18" charset="0"/>
                <a:cs typeface="Calibri"/>
              </a:rPr>
              <a:t> </a:t>
            </a:r>
            <a:r>
              <a:rPr lang="en-GB" sz="1800" dirty="0" err="1">
                <a:latin typeface="Arial"/>
                <a:ea typeface="Times New Roman" panose="02020603050405020304" pitchFamily="18" charset="0"/>
                <a:cs typeface="Calibri"/>
              </a:rPr>
              <a:t>a'u</a:t>
            </a:r>
            <a:r>
              <a:rPr lang="en-GB" sz="1800" dirty="0">
                <a:latin typeface="Arial"/>
                <a:ea typeface="Times New Roman" panose="02020603050405020304" pitchFamily="18" charset="0"/>
                <a:cs typeface="Calibri"/>
              </a:rPr>
              <a:t> </a:t>
            </a:r>
            <a:r>
              <a:rPr lang="en-GB" sz="1800" dirty="0" err="1">
                <a:latin typeface="Arial"/>
                <a:ea typeface="Times New Roman" panose="02020603050405020304" pitchFamily="18" charset="0"/>
                <a:cs typeface="Calibri"/>
              </a:rPr>
              <a:t>hymarfer</a:t>
            </a:r>
            <a:r>
              <a:rPr lang="en-GB" sz="1800" dirty="0">
                <a:latin typeface="Arial"/>
                <a:ea typeface="Times New Roman" panose="02020603050405020304" pitchFamily="18" charset="0"/>
                <a:cs typeface="Calibri"/>
              </a:rPr>
              <a:t> </a:t>
            </a:r>
            <a:r>
              <a:rPr lang="en-GB" sz="1800" dirty="0" err="1">
                <a:latin typeface="Arial"/>
                <a:ea typeface="Times New Roman" panose="02020603050405020304" pitchFamily="18" charset="0"/>
                <a:cs typeface="Calibri"/>
              </a:rPr>
              <a:t>eu</a:t>
            </a:r>
            <a:r>
              <a:rPr lang="en-GB" sz="1800" dirty="0">
                <a:latin typeface="Arial"/>
                <a:ea typeface="Times New Roman" panose="02020603050405020304" pitchFamily="18" charset="0"/>
                <a:cs typeface="Calibri"/>
              </a:rPr>
              <a:t> </a:t>
            </a:r>
            <a:r>
              <a:rPr lang="en-GB" sz="1800" dirty="0" err="1">
                <a:latin typeface="Arial"/>
                <a:ea typeface="Times New Roman" panose="02020603050405020304" pitchFamily="18" charset="0"/>
                <a:cs typeface="Calibri"/>
              </a:rPr>
              <a:t>hunain</a:t>
            </a:r>
            <a:r>
              <a:rPr lang="en-GB" sz="1800" dirty="0">
                <a:latin typeface="Arial"/>
                <a:ea typeface="Times New Roman" panose="02020603050405020304" pitchFamily="18" charset="0"/>
                <a:cs typeface="Calibri"/>
              </a:rPr>
              <a:t> (1,500 o </a:t>
            </a:r>
            <a:r>
              <a:rPr lang="en-GB" sz="1800" dirty="0" err="1">
                <a:latin typeface="Arial"/>
                <a:ea typeface="Times New Roman" panose="02020603050405020304" pitchFamily="18" charset="0"/>
                <a:cs typeface="Calibri"/>
              </a:rPr>
              <a:t>eiriau</a:t>
            </a:r>
            <a:r>
              <a:rPr lang="en-GB" sz="1800" dirty="0">
                <a:latin typeface="Arial"/>
                <a:ea typeface="Times New Roman" panose="02020603050405020304" pitchFamily="18" charset="0"/>
                <a:cs typeface="Calibri"/>
              </a:rPr>
              <a:t>). </a:t>
            </a:r>
            <a:r>
              <a:rPr lang="en-GB" sz="1800" b="1" dirty="0">
                <a:latin typeface="Arial"/>
                <a:ea typeface="Times New Roman" panose="02020603050405020304" pitchFamily="18" charset="0"/>
                <a:cs typeface="Calibri"/>
              </a:rPr>
              <a:t>20 marc </a:t>
            </a:r>
            <a:endParaRPr lang="en-GB" altLang="en-US" sz="1800" b="1" dirty="0">
              <a:latin typeface="Arial"/>
              <a:cs typeface="Arial"/>
            </a:endParaRPr>
          </a:p>
          <a:p>
            <a:pPr>
              <a:defRPr/>
            </a:pPr>
            <a:endParaRPr lang="en-GB" dirty="0"/>
          </a:p>
        </p:txBody>
      </p:sp>
      <p:sp>
        <p:nvSpPr>
          <p:cNvPr id="4" name="Content Placeholder 3">
            <a:extLst>
              <a:ext uri="{FF2B5EF4-FFF2-40B4-BE49-F238E27FC236}">
                <a16:creationId xmlns:a16="http://schemas.microsoft.com/office/drawing/2014/main" id="{290DA8A8-3330-95F1-1503-FD6179D4C147}"/>
              </a:ext>
            </a:extLst>
          </p:cNvPr>
          <p:cNvSpPr>
            <a:spLocks noGrp="1"/>
          </p:cNvSpPr>
          <p:nvPr>
            <p:ph sz="half" idx="4294967295"/>
          </p:nvPr>
        </p:nvSpPr>
        <p:spPr>
          <a:xfrm>
            <a:off x="5081588" y="2057400"/>
            <a:ext cx="4062412" cy="2992438"/>
          </a:xfrm>
        </p:spPr>
        <p:txBody>
          <a:bodyPr vert="horz" lIns="68580" tIns="34290" rIns="68580" bIns="34290" rtlCol="0" anchor="t">
            <a:noAutofit/>
          </a:bodyPr>
          <a:lstStyle/>
          <a:p>
            <a:pPr>
              <a:defRPr/>
            </a:pPr>
            <a:r>
              <a:rPr lang="en-GB" sz="1800" dirty="0">
                <a:solidFill>
                  <a:srgbClr val="0070C0"/>
                </a:solidFill>
                <a:latin typeface="Arial"/>
                <a:ea typeface="Times New Roman" panose="02020603050405020304" pitchFamily="18" charset="0"/>
                <a:cs typeface="Arial"/>
              </a:rPr>
              <a:t>A concept map (mind map/visual representation) (500). </a:t>
            </a:r>
            <a:r>
              <a:rPr lang="en-GB" sz="1800" b="1" dirty="0">
                <a:solidFill>
                  <a:srgbClr val="0070C0"/>
                </a:solidFill>
                <a:latin typeface="Arial"/>
                <a:ea typeface="Times New Roman" panose="02020603050405020304" pitchFamily="18" charset="0"/>
                <a:cs typeface="Arial"/>
              </a:rPr>
              <a:t>10 marks </a:t>
            </a:r>
          </a:p>
          <a:p>
            <a:pPr>
              <a:defRPr/>
            </a:pPr>
            <a:endParaRPr lang="en-GB" sz="1800" b="1" dirty="0">
              <a:solidFill>
                <a:srgbClr val="0070C0"/>
              </a:solidFill>
              <a:latin typeface="Arial"/>
              <a:ea typeface="Times New Roman" panose="02020603050405020304" pitchFamily="18" charset="0"/>
              <a:cs typeface="Arial"/>
            </a:endParaRPr>
          </a:p>
          <a:p>
            <a:pPr>
              <a:defRPr/>
            </a:pPr>
            <a:endParaRPr lang="en-GB" sz="1800" b="1" dirty="0">
              <a:solidFill>
                <a:srgbClr val="0070C0"/>
              </a:solidFill>
              <a:latin typeface="Arial"/>
              <a:ea typeface="Times New Roman" panose="02020603050405020304" pitchFamily="18" charset="0"/>
              <a:cs typeface="Arial"/>
            </a:endParaRPr>
          </a:p>
          <a:p>
            <a:pPr>
              <a:defRPr/>
            </a:pPr>
            <a:r>
              <a:rPr lang="en-GB" sz="1800" dirty="0">
                <a:solidFill>
                  <a:srgbClr val="0070C0"/>
                </a:solidFill>
                <a:latin typeface="Arial"/>
                <a:ea typeface="Times New Roman" panose="02020603050405020304" pitchFamily="18" charset="0"/>
                <a:cs typeface="Arial"/>
              </a:rPr>
              <a:t>An analysis of your concept map exploring of a range of concepts, theories and models which apply to their own work and practice  (1,500 words). </a:t>
            </a:r>
            <a:r>
              <a:rPr lang="en-GB" sz="1800" b="1" dirty="0">
                <a:solidFill>
                  <a:srgbClr val="0070C0"/>
                </a:solidFill>
                <a:latin typeface="Arial"/>
                <a:ea typeface="Times New Roman" panose="02020603050405020304" pitchFamily="18" charset="0"/>
                <a:cs typeface="Arial"/>
              </a:rPr>
              <a:t>20 marks </a:t>
            </a:r>
            <a:endParaRPr lang="en-GB" altLang="en-US" sz="1800" b="1" dirty="0">
              <a:solidFill>
                <a:srgbClr val="0070C0"/>
              </a:solidFill>
              <a:latin typeface="Arial"/>
              <a:cs typeface="Times New Roman"/>
            </a:endParaRPr>
          </a:p>
          <a:p>
            <a:pPr marL="0" indent="0">
              <a:buNone/>
              <a:defRPr/>
            </a:pPr>
            <a:endParaRPr lang="en-GB" altLang="en-US" sz="1800" b="1" dirty="0">
              <a:solidFill>
                <a:srgbClr val="0070C0"/>
              </a:solidFill>
              <a:latin typeface="Arial"/>
              <a:cs typeface="Times New Roman"/>
            </a:endParaRPr>
          </a:p>
          <a:p>
            <a:pPr>
              <a:defRPr/>
            </a:pPr>
            <a:endParaRPr lang="en-GB" sz="1650" dirty="0"/>
          </a:p>
        </p:txBody>
      </p:sp>
    </p:spTree>
    <p:extLst>
      <p:ext uri="{BB962C8B-B14F-4D97-AF65-F5344CB8AC3E}">
        <p14:creationId xmlns:p14="http://schemas.microsoft.com/office/powerpoint/2010/main" val="25969045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E472D-E308-EEF0-DFA8-DB75EFA1D6F7}"/>
              </a:ext>
            </a:extLst>
          </p:cNvPr>
          <p:cNvSpPr>
            <a:spLocks noGrp="1"/>
          </p:cNvSpPr>
          <p:nvPr>
            <p:ph type="title"/>
          </p:nvPr>
        </p:nvSpPr>
        <p:spPr/>
        <p:txBody>
          <a:bodyPr/>
          <a:lstStyle/>
          <a:p>
            <a:endParaRPr lang="en-US"/>
          </a:p>
        </p:txBody>
      </p:sp>
      <p:pic>
        <p:nvPicPr>
          <p:cNvPr id="4" name="Content Placeholder 3" descr="A diagram of a concept map&#10;&#10;Description automatically generated">
            <a:extLst>
              <a:ext uri="{FF2B5EF4-FFF2-40B4-BE49-F238E27FC236}">
                <a16:creationId xmlns:a16="http://schemas.microsoft.com/office/drawing/2014/main" id="{E0EB6549-B132-29E1-F57D-B559A09F35FE}"/>
              </a:ext>
            </a:extLst>
          </p:cNvPr>
          <p:cNvPicPr>
            <a:picLocks noGrp="1" noChangeAspect="1"/>
          </p:cNvPicPr>
          <p:nvPr>
            <p:ph idx="1"/>
          </p:nvPr>
        </p:nvPicPr>
        <p:blipFill>
          <a:blip r:embed="rId3"/>
          <a:stretch>
            <a:fillRect/>
          </a:stretch>
        </p:blipFill>
        <p:spPr>
          <a:xfrm>
            <a:off x="113841" y="123285"/>
            <a:ext cx="8849441" cy="5744503"/>
          </a:xfrm>
        </p:spPr>
      </p:pic>
    </p:spTree>
    <p:extLst>
      <p:ext uri="{BB962C8B-B14F-4D97-AF65-F5344CB8AC3E}">
        <p14:creationId xmlns:p14="http://schemas.microsoft.com/office/powerpoint/2010/main" val="3888584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92FD-1C6C-6E5F-15E2-9413D3B65EEA}"/>
              </a:ext>
            </a:extLst>
          </p:cNvPr>
          <p:cNvSpPr>
            <a:spLocks noGrp="1"/>
          </p:cNvSpPr>
          <p:nvPr>
            <p:ph type="title"/>
          </p:nvPr>
        </p:nvSpPr>
        <p:spPr/>
        <p:txBody>
          <a:bodyPr/>
          <a:lstStyle/>
          <a:p>
            <a:endParaRPr lang="en-GB"/>
          </a:p>
        </p:txBody>
      </p:sp>
      <p:pic>
        <p:nvPicPr>
          <p:cNvPr id="1026" name="Picture 2">
            <a:extLst>
              <a:ext uri="{FF2B5EF4-FFF2-40B4-BE49-F238E27FC236}">
                <a16:creationId xmlns:a16="http://schemas.microsoft.com/office/drawing/2014/main" id="{96839543-5628-7937-FE88-90F077820EE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500" y="0"/>
            <a:ext cx="91094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2895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57DD5570-9726-4FB9-4027-BA64A2818CE8}"/>
              </a:ext>
            </a:extLst>
          </p:cNvPr>
          <p:cNvSpPr>
            <a:spLocks noGrp="1"/>
          </p:cNvSpPr>
          <p:nvPr>
            <p:ph type="title"/>
          </p:nvPr>
        </p:nvSpPr>
        <p:spPr/>
        <p:txBody>
          <a:bodyPr vert="horz" lIns="68580" tIns="34290" rIns="68580" bIns="34290" rtlCol="0" anchor="ctr">
            <a:noAutofit/>
          </a:bodyPr>
          <a:lstStyle/>
          <a:p>
            <a:r>
              <a:rPr lang="en-GB" altLang="en-US" sz="3600" dirty="0"/>
              <a:t>Meini </a:t>
            </a:r>
            <a:r>
              <a:rPr lang="en-GB" altLang="en-US" sz="3600" dirty="0" err="1"/>
              <a:t>prawf</a:t>
            </a:r>
            <a:r>
              <a:rPr lang="en-GB" altLang="en-US" sz="3600" dirty="0"/>
              <a:t> 4</a:t>
            </a:r>
            <a:br>
              <a:rPr lang="en-GB" altLang="en-US" sz="3600" dirty="0"/>
            </a:br>
            <a:r>
              <a:rPr lang="en-GB" altLang="en-US" sz="3600" dirty="0">
                <a:solidFill>
                  <a:srgbClr val="0070C0"/>
                </a:solidFill>
              </a:rPr>
              <a:t>Section 4</a:t>
            </a:r>
          </a:p>
        </p:txBody>
      </p:sp>
      <p:sp>
        <p:nvSpPr>
          <p:cNvPr id="3" name="Content Placeholder 2">
            <a:extLst>
              <a:ext uri="{FF2B5EF4-FFF2-40B4-BE49-F238E27FC236}">
                <a16:creationId xmlns:a16="http://schemas.microsoft.com/office/drawing/2014/main" id="{C9C12472-8196-9941-A9BA-9CA280F8DE97}"/>
              </a:ext>
            </a:extLst>
          </p:cNvPr>
          <p:cNvSpPr>
            <a:spLocks noGrp="1"/>
          </p:cNvSpPr>
          <p:nvPr>
            <p:ph idx="1"/>
          </p:nvPr>
        </p:nvSpPr>
        <p:spPr>
          <a:xfrm>
            <a:off x="628650" y="2138391"/>
            <a:ext cx="3943350" cy="3640897"/>
          </a:xfrm>
        </p:spPr>
        <p:txBody>
          <a:bodyPr vert="horz" lIns="68580" tIns="34290" rIns="68580" bIns="34290" rtlCol="0" anchor="t">
            <a:noAutofit/>
          </a:bodyPr>
          <a:lstStyle/>
          <a:p>
            <a:pPr marL="0" indent="0">
              <a:defRPr/>
            </a:pPr>
            <a:r>
              <a:rPr lang="en-GB" altLang="en-US" sz="1800" dirty="0" err="1"/>
              <a:t>Astudiaeth</a:t>
            </a:r>
            <a:r>
              <a:rPr lang="en-GB" altLang="en-US" sz="1800" dirty="0"/>
              <a:t> </a:t>
            </a:r>
            <a:r>
              <a:rPr lang="en-GB" altLang="en-US" sz="1800" dirty="0" err="1"/>
              <a:t>achos</a:t>
            </a:r>
            <a:r>
              <a:rPr lang="en-GB" altLang="en-US" sz="1800" dirty="0"/>
              <a:t> </a:t>
            </a:r>
            <a:r>
              <a:rPr lang="en-GB" altLang="en-US" sz="1800" dirty="0" err="1"/>
              <a:t>sy'n</a:t>
            </a:r>
            <a:r>
              <a:rPr lang="en-GB" altLang="en-US" sz="1800" dirty="0"/>
              <a:t> </a:t>
            </a:r>
            <a:r>
              <a:rPr lang="en-GB" altLang="en-US" sz="1800" dirty="0" err="1"/>
              <a:t>archwilio'n</a:t>
            </a:r>
            <a:r>
              <a:rPr lang="en-GB" altLang="en-US" sz="1800" dirty="0"/>
              <a:t> </a:t>
            </a:r>
            <a:r>
              <a:rPr lang="en-GB" altLang="en-US" sz="1800" dirty="0" err="1"/>
              <a:t>fanwl</a:t>
            </a:r>
            <a:r>
              <a:rPr lang="en-GB" altLang="en-US" sz="1800" dirty="0"/>
              <a:t> </a:t>
            </a:r>
            <a:r>
              <a:rPr lang="en-GB" altLang="en-US" sz="1800" dirty="0" err="1"/>
              <a:t>eu</a:t>
            </a:r>
            <a:r>
              <a:rPr lang="en-GB" altLang="en-US" sz="1800" dirty="0"/>
              <a:t> </a:t>
            </a:r>
            <a:r>
              <a:rPr lang="en-GB" altLang="en-US" sz="1800" dirty="0" err="1"/>
              <a:t>cyd-destunau</a:t>
            </a:r>
            <a:r>
              <a:rPr lang="en-GB" altLang="en-US" sz="1800" dirty="0"/>
              <a:t> </a:t>
            </a:r>
            <a:r>
              <a:rPr lang="en-GB" altLang="en-US" sz="1800" dirty="0" err="1"/>
              <a:t>gweithle</a:t>
            </a:r>
            <a:r>
              <a:rPr lang="en-GB" altLang="en-US" sz="1800" dirty="0"/>
              <a:t> </a:t>
            </a:r>
            <a:r>
              <a:rPr lang="en-GB" altLang="en-US" sz="1800" dirty="0" err="1"/>
              <a:t>eu</a:t>
            </a:r>
            <a:r>
              <a:rPr lang="en-GB" altLang="en-US" sz="1800" dirty="0"/>
              <a:t> </a:t>
            </a:r>
            <a:r>
              <a:rPr lang="en-GB" altLang="en-US" sz="1800" dirty="0" err="1"/>
              <a:t>hunain</a:t>
            </a:r>
            <a:r>
              <a:rPr lang="en-GB" altLang="en-US" sz="1800" dirty="0"/>
              <a:t> a </a:t>
            </a:r>
            <a:r>
              <a:rPr lang="en-GB" altLang="en-US" sz="1800" dirty="0" err="1"/>
              <a:t>meysydd</a:t>
            </a:r>
            <a:r>
              <a:rPr lang="en-GB" altLang="en-US" sz="1800" dirty="0"/>
              <a:t> o </a:t>
            </a:r>
            <a:r>
              <a:rPr lang="en-GB" altLang="en-US" sz="1800" dirty="0" err="1"/>
              <a:t>ddiddordeb</a:t>
            </a:r>
            <a:r>
              <a:rPr lang="en-GB" altLang="en-US" sz="1800" dirty="0"/>
              <a:t> </a:t>
            </a:r>
            <a:r>
              <a:rPr lang="en-GB" altLang="en-US" sz="1800" dirty="0" err="1"/>
              <a:t>i</a:t>
            </a:r>
            <a:r>
              <a:rPr lang="en-GB" altLang="en-US" sz="1800" dirty="0"/>
              <a:t> nodi </a:t>
            </a:r>
            <a:r>
              <a:rPr lang="en-GB" altLang="en-US" sz="1800" dirty="0" err="1"/>
              <a:t>meysydd</a:t>
            </a:r>
            <a:r>
              <a:rPr lang="en-GB" altLang="en-US" sz="1800" dirty="0"/>
              <a:t> </a:t>
            </a:r>
            <a:r>
              <a:rPr lang="en-GB" altLang="en-US" sz="1800" dirty="0" err="1"/>
              <a:t>allweddol</a:t>
            </a:r>
            <a:r>
              <a:rPr lang="en-GB" altLang="en-US" sz="1800" dirty="0"/>
              <a:t> </a:t>
            </a:r>
            <a:r>
              <a:rPr lang="en-GB" altLang="en-US" sz="1800" dirty="0" err="1"/>
              <a:t>ar</a:t>
            </a:r>
            <a:r>
              <a:rPr lang="en-GB" altLang="en-US" sz="1800" dirty="0"/>
              <a:t> </a:t>
            </a:r>
            <a:r>
              <a:rPr lang="en-GB" altLang="en-US" sz="1800" dirty="0" err="1"/>
              <a:t>gyfer</a:t>
            </a:r>
            <a:r>
              <a:rPr lang="en-GB" altLang="en-US" sz="1800" dirty="0"/>
              <a:t> </a:t>
            </a:r>
            <a:r>
              <a:rPr lang="en-GB" altLang="en-US" sz="1800" dirty="0" err="1"/>
              <a:t>ymchwil</a:t>
            </a:r>
            <a:r>
              <a:rPr lang="en-GB" altLang="en-US" sz="1800" dirty="0"/>
              <a:t> a </a:t>
            </a:r>
            <a:r>
              <a:rPr lang="en-GB" altLang="en-US" sz="1800" dirty="0" err="1"/>
              <a:t>dadansoddi</a:t>
            </a:r>
            <a:r>
              <a:rPr lang="en-GB" altLang="en-US" sz="1800" dirty="0"/>
              <a:t> </a:t>
            </a:r>
            <a:r>
              <a:rPr lang="en-GB" altLang="en-US" sz="1800" dirty="0" err="1"/>
              <a:t>yn</a:t>
            </a:r>
            <a:r>
              <a:rPr lang="en-GB" altLang="en-US" sz="1800" dirty="0"/>
              <a:t> y </a:t>
            </a:r>
            <a:r>
              <a:rPr lang="en-GB" altLang="en-US" sz="1800" dirty="0" err="1"/>
              <a:t>dyfodol</a:t>
            </a:r>
            <a:r>
              <a:rPr lang="en-GB" altLang="en-US" sz="1800" dirty="0"/>
              <a:t>. (1,500). </a:t>
            </a:r>
            <a:r>
              <a:rPr lang="en-GB" altLang="en-US" sz="1800" b="1" dirty="0"/>
              <a:t>20 marc </a:t>
            </a:r>
          </a:p>
          <a:p>
            <a:pPr marL="0" indent="0">
              <a:defRPr/>
            </a:pPr>
            <a:r>
              <a:rPr lang="en-GB" altLang="en-US" sz="1800" dirty="0" err="1"/>
              <a:t>Myfyrdod</a:t>
            </a:r>
            <a:r>
              <a:rPr lang="en-GB" altLang="en-US" sz="1800" dirty="0"/>
              <a:t> </a:t>
            </a:r>
            <a:r>
              <a:rPr lang="en-GB" altLang="en-US" sz="1800" dirty="0" err="1"/>
              <a:t>beirniadol</a:t>
            </a:r>
            <a:r>
              <a:rPr lang="en-GB" altLang="en-US" sz="1800" dirty="0"/>
              <a:t> </a:t>
            </a:r>
            <a:r>
              <a:rPr lang="en-GB" altLang="en-US" sz="1800" dirty="0" err="1"/>
              <a:t>ar</a:t>
            </a:r>
            <a:r>
              <a:rPr lang="en-GB" altLang="en-US" sz="1800" dirty="0"/>
              <a:t> </a:t>
            </a:r>
            <a:r>
              <a:rPr lang="en-GB" altLang="en-US" sz="1800" dirty="0" err="1"/>
              <a:t>agwedd</a:t>
            </a:r>
            <a:r>
              <a:rPr lang="en-GB" altLang="en-US" sz="1800" dirty="0"/>
              <a:t> </a:t>
            </a:r>
            <a:r>
              <a:rPr lang="en-GB" altLang="en-US" sz="1800" dirty="0" err="1"/>
              <a:t>ar</a:t>
            </a:r>
            <a:r>
              <a:rPr lang="en-GB" altLang="en-US" sz="1800" dirty="0"/>
              <a:t> </a:t>
            </a:r>
            <a:r>
              <a:rPr lang="en-GB" altLang="en-US" sz="1800" dirty="0" err="1"/>
              <a:t>eu</a:t>
            </a:r>
            <a:r>
              <a:rPr lang="en-GB" altLang="en-US" sz="1800" dirty="0"/>
              <a:t> </a:t>
            </a:r>
            <a:r>
              <a:rPr lang="en-GB" altLang="en-US" sz="1800" dirty="0" err="1"/>
              <a:t>hymarfer</a:t>
            </a:r>
            <a:r>
              <a:rPr lang="en-GB" altLang="en-US" sz="1800" dirty="0"/>
              <a:t> </a:t>
            </a:r>
            <a:r>
              <a:rPr lang="en-GB" altLang="en-US" sz="1800" dirty="0" err="1"/>
              <a:t>eu</a:t>
            </a:r>
            <a:r>
              <a:rPr lang="en-GB" altLang="en-US" sz="1800" dirty="0"/>
              <a:t> </a:t>
            </a:r>
            <a:r>
              <a:rPr lang="en-GB" altLang="en-US" sz="1800" dirty="0" err="1"/>
              <a:t>hunain</a:t>
            </a:r>
            <a:r>
              <a:rPr lang="en-GB" altLang="en-US" sz="1800" dirty="0"/>
              <a:t> </a:t>
            </a:r>
            <a:r>
              <a:rPr lang="en-GB" altLang="en-US" sz="1800" dirty="0" err="1"/>
              <a:t>gan</a:t>
            </a:r>
            <a:r>
              <a:rPr lang="en-GB" altLang="en-US" sz="1800" dirty="0"/>
              <a:t> </a:t>
            </a:r>
            <a:r>
              <a:rPr lang="en-GB" altLang="en-US" sz="1800" dirty="0" err="1"/>
              <a:t>gynnwys</a:t>
            </a:r>
            <a:r>
              <a:rPr lang="en-GB" altLang="en-US" sz="1800" dirty="0"/>
              <a:t> </a:t>
            </a:r>
            <a:r>
              <a:rPr lang="en-GB" altLang="en-US" sz="1800" dirty="0" err="1"/>
              <a:t>cyfeiriad</a:t>
            </a:r>
            <a:r>
              <a:rPr lang="en-GB" altLang="en-US" sz="1800" dirty="0"/>
              <a:t> at </a:t>
            </a:r>
            <a:r>
              <a:rPr lang="en-GB" altLang="en-US" sz="1800" dirty="0" err="1"/>
              <a:t>fodelau</a:t>
            </a:r>
            <a:r>
              <a:rPr lang="en-GB" altLang="en-US" sz="1800" dirty="0"/>
              <a:t> </a:t>
            </a:r>
            <a:r>
              <a:rPr lang="en-GB" altLang="en-US" sz="1800" dirty="0" err="1"/>
              <a:t>adfyfyriol</a:t>
            </a:r>
            <a:r>
              <a:rPr lang="en-GB" altLang="en-US" sz="1800" dirty="0"/>
              <a:t>, </a:t>
            </a:r>
            <a:r>
              <a:rPr lang="en-GB" altLang="en-US" sz="1800" dirty="0" err="1"/>
              <a:t>Myfyrio</a:t>
            </a:r>
            <a:r>
              <a:rPr lang="en-GB" altLang="en-US" sz="1800" dirty="0"/>
              <a:t> </a:t>
            </a:r>
            <a:r>
              <a:rPr lang="en-GB" altLang="en-US" sz="1800" dirty="0" err="1"/>
              <a:t>ar</a:t>
            </a:r>
            <a:r>
              <a:rPr lang="en-GB" altLang="en-US" sz="1800" dirty="0"/>
              <a:t> </a:t>
            </a:r>
            <a:r>
              <a:rPr lang="en-GB" altLang="en-US" sz="1800" dirty="0" err="1"/>
              <a:t>bwyntiau</a:t>
            </a:r>
            <a:r>
              <a:rPr lang="en-GB" altLang="en-US" sz="1800" dirty="0"/>
              <a:t> </a:t>
            </a:r>
            <a:r>
              <a:rPr lang="en-GB" altLang="en-US" sz="1800" dirty="0" err="1"/>
              <a:t>dysgu</a:t>
            </a:r>
            <a:r>
              <a:rPr lang="en-GB" altLang="en-US" sz="1800" dirty="0"/>
              <a:t> </a:t>
            </a:r>
            <a:r>
              <a:rPr lang="en-GB" altLang="en-US" sz="1800" dirty="0" err="1"/>
              <a:t>allweddol</a:t>
            </a:r>
            <a:r>
              <a:rPr lang="en-GB" altLang="en-US" sz="1800" dirty="0"/>
              <a:t> </a:t>
            </a:r>
            <a:r>
              <a:rPr lang="en-GB" altLang="en-US" sz="1800" dirty="0" err="1"/>
              <a:t>yn</a:t>
            </a:r>
            <a:r>
              <a:rPr lang="en-GB" altLang="en-US" sz="1800" dirty="0"/>
              <a:t> </a:t>
            </a:r>
            <a:r>
              <a:rPr lang="en-GB" altLang="en-US" sz="1800" dirty="0" err="1"/>
              <a:t>eu</a:t>
            </a:r>
            <a:r>
              <a:rPr lang="en-GB" altLang="en-US" sz="1800" dirty="0"/>
              <a:t> </a:t>
            </a:r>
            <a:r>
              <a:rPr lang="en-GB" altLang="en-US" sz="1800" dirty="0" err="1"/>
              <a:t>gyrfaoedd</a:t>
            </a:r>
            <a:r>
              <a:rPr lang="en-GB" altLang="en-US" sz="1800" dirty="0"/>
              <a:t>, a </a:t>
            </a:r>
            <a:r>
              <a:rPr lang="en-GB" altLang="en-US" sz="1800" dirty="0" err="1"/>
              <a:t>gwerthuso</a:t>
            </a:r>
            <a:r>
              <a:rPr lang="en-GB" altLang="en-US" sz="1800" dirty="0"/>
              <a:t> </a:t>
            </a:r>
            <a:r>
              <a:rPr lang="en-GB" altLang="en-US" sz="1800" dirty="0" err="1"/>
              <a:t>sut</a:t>
            </a:r>
            <a:r>
              <a:rPr lang="en-GB" altLang="en-US" sz="1800" dirty="0"/>
              <a:t> </a:t>
            </a:r>
            <a:r>
              <a:rPr lang="en-GB" altLang="en-US" sz="1800" dirty="0" err="1"/>
              <a:t>maent</a:t>
            </a:r>
            <a:r>
              <a:rPr lang="en-GB" altLang="en-US" sz="1800" dirty="0"/>
              <a:t> </a:t>
            </a:r>
            <a:r>
              <a:rPr lang="en-GB" altLang="en-US" sz="1800" dirty="0" err="1"/>
              <a:t>yn</a:t>
            </a:r>
            <a:r>
              <a:rPr lang="en-GB" altLang="en-US" sz="1800" dirty="0"/>
              <a:t> </a:t>
            </a:r>
            <a:r>
              <a:rPr lang="en-GB" altLang="en-US" sz="1800" dirty="0" err="1"/>
              <a:t>rheoli</a:t>
            </a:r>
            <a:r>
              <a:rPr lang="en-GB" altLang="en-US" sz="1800" dirty="0"/>
              <a:t> </a:t>
            </a:r>
            <a:r>
              <a:rPr lang="en-GB" altLang="en-US" sz="1800" dirty="0" err="1"/>
              <a:t>eu</a:t>
            </a:r>
            <a:r>
              <a:rPr lang="en-GB" altLang="en-US" sz="1800" dirty="0"/>
              <a:t> </a:t>
            </a:r>
            <a:r>
              <a:rPr lang="en-GB" altLang="en-US" sz="1800" dirty="0" err="1"/>
              <a:t>dysgu</a:t>
            </a:r>
            <a:r>
              <a:rPr lang="en-GB" altLang="en-US" sz="1800" dirty="0"/>
              <a:t> </a:t>
            </a:r>
            <a:r>
              <a:rPr lang="en-GB" altLang="en-US" sz="1800" dirty="0" err="1"/>
              <a:t>eu</a:t>
            </a:r>
            <a:r>
              <a:rPr lang="en-GB" altLang="en-US" sz="1800" dirty="0"/>
              <a:t> </a:t>
            </a:r>
            <a:r>
              <a:rPr lang="en-GB" altLang="en-US" sz="1800" dirty="0" err="1"/>
              <a:t>hunain</a:t>
            </a:r>
            <a:r>
              <a:rPr lang="en-GB" altLang="en-US" sz="1800" dirty="0"/>
              <a:t> (1,500).</a:t>
            </a:r>
            <a:r>
              <a:rPr lang="en-GB" altLang="en-US" sz="1800" b="1" dirty="0"/>
              <a:t> 20 marc </a:t>
            </a:r>
            <a:endParaRPr lang="en-GB" b="1" dirty="0"/>
          </a:p>
        </p:txBody>
      </p:sp>
      <p:sp>
        <p:nvSpPr>
          <p:cNvPr id="4" name="Content Placeholder 3">
            <a:extLst>
              <a:ext uri="{FF2B5EF4-FFF2-40B4-BE49-F238E27FC236}">
                <a16:creationId xmlns:a16="http://schemas.microsoft.com/office/drawing/2014/main" id="{9A48AD58-2503-F962-A3D1-4ADF845D1A6D}"/>
              </a:ext>
            </a:extLst>
          </p:cNvPr>
          <p:cNvSpPr>
            <a:spLocks noGrp="1"/>
          </p:cNvSpPr>
          <p:nvPr>
            <p:ph sz="half" idx="4294967295"/>
          </p:nvPr>
        </p:nvSpPr>
        <p:spPr>
          <a:xfrm>
            <a:off x="4849813" y="2125663"/>
            <a:ext cx="4294187" cy="2992437"/>
          </a:xfrm>
        </p:spPr>
        <p:txBody>
          <a:bodyPr vert="horz" lIns="68580" tIns="34290" rIns="68580" bIns="34290" rtlCol="0" anchor="t">
            <a:noAutofit/>
          </a:bodyPr>
          <a:lstStyle/>
          <a:p>
            <a:pPr marL="0" indent="0">
              <a:buNone/>
              <a:defRPr/>
            </a:pPr>
            <a:r>
              <a:rPr lang="en-GB" altLang="en-US" sz="1800" dirty="0">
                <a:solidFill>
                  <a:srgbClr val="0070C0"/>
                </a:solidFill>
                <a:latin typeface="Arial"/>
                <a:cs typeface="Times New Roman"/>
              </a:rPr>
              <a:t>A case study that explores in depth their own workplace contexts and areas of interest to identify key areas for future research and analysis. (1,500). </a:t>
            </a:r>
            <a:r>
              <a:rPr lang="en-GB" altLang="en-US" sz="1800" b="1" dirty="0">
                <a:solidFill>
                  <a:srgbClr val="0070C0"/>
                </a:solidFill>
                <a:latin typeface="Arial"/>
                <a:cs typeface="Times New Roman"/>
              </a:rPr>
              <a:t>20 marks </a:t>
            </a:r>
          </a:p>
          <a:p>
            <a:pPr marL="0" indent="0">
              <a:buNone/>
              <a:defRPr/>
            </a:pPr>
            <a:r>
              <a:rPr lang="en-GB" altLang="en-US" sz="1800" dirty="0">
                <a:solidFill>
                  <a:srgbClr val="0070C0"/>
                </a:solidFill>
                <a:latin typeface="Arial"/>
                <a:cs typeface="Times New Roman"/>
              </a:rPr>
              <a:t>A critical reflection on an aspect of their own practice including reference to and reflective models, Reflect on key learning points in their careers, and evaluate how they manage their own learning (1,500). </a:t>
            </a:r>
            <a:r>
              <a:rPr lang="en-GB" altLang="en-US" sz="1800" b="1" dirty="0">
                <a:solidFill>
                  <a:srgbClr val="0070C0"/>
                </a:solidFill>
                <a:latin typeface="Arial"/>
                <a:cs typeface="Times New Roman"/>
              </a:rPr>
              <a:t>20 marks </a:t>
            </a:r>
          </a:p>
        </p:txBody>
      </p:sp>
    </p:spTree>
    <p:extLst>
      <p:ext uri="{BB962C8B-B14F-4D97-AF65-F5344CB8AC3E}">
        <p14:creationId xmlns:p14="http://schemas.microsoft.com/office/powerpoint/2010/main" val="2701171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257F7C1B-8226-3A71-E451-EC1BE58C7002}"/>
              </a:ext>
            </a:extLst>
          </p:cNvPr>
          <p:cNvSpPr>
            <a:spLocks noGrp="1"/>
          </p:cNvSpPr>
          <p:nvPr>
            <p:ph type="title"/>
          </p:nvPr>
        </p:nvSpPr>
        <p:spPr/>
        <p:txBody>
          <a:bodyPr vert="horz" lIns="68580" tIns="34290" rIns="68580" bIns="34290" rtlCol="0" anchor="ctr">
            <a:noAutofit/>
          </a:bodyPr>
          <a:lstStyle/>
          <a:p>
            <a:r>
              <a:rPr lang="en-GB" altLang="en-US" sz="3600" dirty="0" err="1"/>
              <a:t>Sgiliau</a:t>
            </a:r>
            <a:r>
              <a:rPr lang="en-GB" altLang="en-US" sz="3600" dirty="0"/>
              <a:t> </a:t>
            </a:r>
            <a:r>
              <a:rPr lang="en-GB" altLang="en-US" sz="3600" dirty="0" err="1"/>
              <a:t>ar</a:t>
            </a:r>
            <a:r>
              <a:rPr lang="en-GB" altLang="en-US" sz="3600" dirty="0"/>
              <a:t> </a:t>
            </a:r>
            <a:r>
              <a:rPr lang="en-GB" altLang="en-US" sz="3600" dirty="0" err="1"/>
              <a:t>gyfer</a:t>
            </a:r>
            <a:r>
              <a:rPr lang="en-GB" altLang="en-US" sz="3600" dirty="0"/>
              <a:t> </a:t>
            </a:r>
            <a:r>
              <a:rPr lang="en-GB" altLang="en-US" sz="3600" dirty="0" err="1"/>
              <a:t>Arfer</a:t>
            </a:r>
            <a:r>
              <a:rPr lang="en-GB" altLang="en-US" sz="3600" dirty="0"/>
              <a:t> </a:t>
            </a:r>
            <a:r>
              <a:rPr lang="en-GB" altLang="en-US" sz="3600" dirty="0" err="1"/>
              <a:t>Proffesiynol</a:t>
            </a:r>
            <a:r>
              <a:rPr lang="en-GB" altLang="en-US" sz="3600" dirty="0"/>
              <a:t> </a:t>
            </a:r>
            <a:br>
              <a:rPr lang="en-GB" altLang="en-US" sz="3600" dirty="0"/>
            </a:br>
            <a:r>
              <a:rPr lang="en-GB" altLang="en-US" sz="3600" dirty="0">
                <a:solidFill>
                  <a:srgbClr val="0070C0"/>
                </a:solidFill>
              </a:rPr>
              <a:t>Skills for Professional Practice</a:t>
            </a:r>
          </a:p>
        </p:txBody>
      </p:sp>
      <p:sp>
        <p:nvSpPr>
          <p:cNvPr id="31747" name="Content Placeholder 2">
            <a:extLst>
              <a:ext uri="{FF2B5EF4-FFF2-40B4-BE49-F238E27FC236}">
                <a16:creationId xmlns:a16="http://schemas.microsoft.com/office/drawing/2014/main" id="{1167A378-EA7A-920C-43A2-9D341B5E4ED8}"/>
              </a:ext>
            </a:extLst>
          </p:cNvPr>
          <p:cNvSpPr>
            <a:spLocks noGrp="1"/>
          </p:cNvSpPr>
          <p:nvPr>
            <p:ph idx="1"/>
          </p:nvPr>
        </p:nvSpPr>
        <p:spPr>
          <a:xfrm>
            <a:off x="557088" y="2287643"/>
            <a:ext cx="3943350" cy="3640897"/>
          </a:xfrm>
        </p:spPr>
        <p:txBody>
          <a:bodyPr/>
          <a:lstStyle/>
          <a:p>
            <a:r>
              <a:rPr lang="en-GB" altLang="en-US" dirty="0"/>
              <a:t>Bod </a:t>
            </a:r>
            <a:r>
              <a:rPr lang="en-GB" altLang="en-US" dirty="0" err="1"/>
              <a:t>eich</a:t>
            </a:r>
            <a:r>
              <a:rPr lang="en-GB" altLang="en-US" dirty="0"/>
              <a:t> </a:t>
            </a:r>
            <a:r>
              <a:rPr lang="en-GB" altLang="en-US" dirty="0" err="1"/>
              <a:t>gwaith</a:t>
            </a:r>
            <a:r>
              <a:rPr lang="en-GB" altLang="en-US" dirty="0"/>
              <a:t> </a:t>
            </a:r>
            <a:r>
              <a:rPr lang="en-GB" altLang="en-US" dirty="0" err="1"/>
              <a:t>ysgrifenedig</a:t>
            </a:r>
            <a:r>
              <a:rPr lang="en-GB" altLang="en-US" dirty="0"/>
              <a:t> </a:t>
            </a:r>
            <a:r>
              <a:rPr lang="en-GB" altLang="en-US" dirty="0" err="1"/>
              <a:t>wedi</a:t>
            </a:r>
            <a:r>
              <a:rPr lang="en-GB" altLang="en-US" dirty="0"/>
              <a:t> </a:t>
            </a:r>
            <a:r>
              <a:rPr lang="en-GB" altLang="en-US" dirty="0" err="1"/>
              <a:t>ei</a:t>
            </a:r>
            <a:r>
              <a:rPr lang="en-GB" altLang="en-US" dirty="0"/>
              <a:t> </a:t>
            </a:r>
            <a:r>
              <a:rPr lang="en-GB" altLang="en-US" dirty="0" err="1"/>
              <a:t>strwythuro</a:t>
            </a:r>
            <a:r>
              <a:rPr lang="en-GB" altLang="en-US" dirty="0"/>
              <a:t> </a:t>
            </a:r>
            <a:r>
              <a:rPr lang="en-GB" altLang="en-US" dirty="0" err="1"/>
              <a:t>yn</a:t>
            </a:r>
            <a:r>
              <a:rPr lang="en-GB" altLang="en-US" dirty="0"/>
              <a:t> </a:t>
            </a:r>
            <a:r>
              <a:rPr lang="en-GB" altLang="en-US" dirty="0" err="1"/>
              <a:t>dda</a:t>
            </a:r>
            <a:r>
              <a:rPr lang="en-GB" altLang="en-US" dirty="0"/>
              <a:t> a </a:t>
            </a:r>
            <a:r>
              <a:rPr lang="en-GB" altLang="en-US" dirty="0" err="1"/>
              <a:t>chyflwyno</a:t>
            </a:r>
            <a:r>
              <a:rPr lang="en-GB" altLang="en-US" dirty="0"/>
              <a:t> </a:t>
            </a:r>
            <a:r>
              <a:rPr lang="en-GB" altLang="en-US" dirty="0" err="1"/>
              <a:t>yn</a:t>
            </a:r>
            <a:r>
              <a:rPr lang="en-GB" altLang="en-US" dirty="0"/>
              <a:t> </a:t>
            </a:r>
            <a:r>
              <a:rPr lang="en-GB" altLang="en-US" dirty="0" err="1"/>
              <a:t>gywir</a:t>
            </a:r>
            <a:r>
              <a:rPr lang="en-GB" altLang="en-US" dirty="0"/>
              <a:t> ac </a:t>
            </a:r>
            <a:r>
              <a:rPr lang="en-GB" altLang="en-US" dirty="0" err="1"/>
              <a:t>yn</a:t>
            </a:r>
            <a:r>
              <a:rPr lang="en-GB" altLang="en-US" dirty="0"/>
              <a:t> </a:t>
            </a:r>
            <a:r>
              <a:rPr lang="en-GB" altLang="en-US" dirty="0" err="1"/>
              <a:t>broffesiynol</a:t>
            </a:r>
            <a:r>
              <a:rPr lang="en-GB" altLang="en-US" dirty="0"/>
              <a:t> </a:t>
            </a:r>
            <a:r>
              <a:rPr lang="en-GB" altLang="en-US" dirty="0" err="1"/>
              <a:t>igwrdd</a:t>
            </a:r>
            <a:r>
              <a:rPr lang="en-GB" altLang="en-US" dirty="0"/>
              <a:t> a </a:t>
            </a:r>
            <a:r>
              <a:rPr lang="en-GB" altLang="en-US" dirty="0" err="1"/>
              <a:t>gofynion</a:t>
            </a:r>
            <a:r>
              <a:rPr lang="en-GB" altLang="en-US" dirty="0"/>
              <a:t> y portfolio. </a:t>
            </a:r>
          </a:p>
          <a:p>
            <a:r>
              <a:rPr lang="en-GB" altLang="en-US" b="1" dirty="0"/>
              <a:t>Marc 10</a:t>
            </a:r>
          </a:p>
        </p:txBody>
      </p:sp>
      <p:sp>
        <p:nvSpPr>
          <p:cNvPr id="31748" name="Content Placeholder 3">
            <a:extLst>
              <a:ext uri="{FF2B5EF4-FFF2-40B4-BE49-F238E27FC236}">
                <a16:creationId xmlns:a16="http://schemas.microsoft.com/office/drawing/2014/main" id="{9BC02FA0-9A07-CC7C-6118-95D053E7C59A}"/>
              </a:ext>
            </a:extLst>
          </p:cNvPr>
          <p:cNvSpPr>
            <a:spLocks noGrp="1"/>
          </p:cNvSpPr>
          <p:nvPr>
            <p:ph sz="half" idx="4294967295"/>
          </p:nvPr>
        </p:nvSpPr>
        <p:spPr>
          <a:xfrm>
            <a:off x="5694363" y="2259013"/>
            <a:ext cx="3449637" cy="2992437"/>
          </a:xfrm>
        </p:spPr>
        <p:txBody>
          <a:bodyPr vert="horz" lIns="68580" tIns="34290" rIns="68580" bIns="34290" rtlCol="0" anchor="t">
            <a:normAutofit lnSpcReduction="10000"/>
          </a:bodyPr>
          <a:lstStyle/>
          <a:p>
            <a:r>
              <a:rPr lang="en-GB" altLang="en-US" dirty="0">
                <a:solidFill>
                  <a:srgbClr val="0070C0"/>
                </a:solidFill>
              </a:rPr>
              <a:t>Written work is well-structured and presented correctly and professionally meeting the requirements of the portfolio.</a:t>
            </a:r>
            <a:endParaRPr lang="en-GB" altLang="en-US" dirty="0">
              <a:solidFill>
                <a:srgbClr val="0070C0"/>
              </a:solidFill>
              <a:cs typeface="Arial"/>
            </a:endParaRPr>
          </a:p>
          <a:p>
            <a:r>
              <a:rPr lang="en-GB" altLang="en-US" b="1" dirty="0">
                <a:solidFill>
                  <a:srgbClr val="0070C0"/>
                </a:solidFill>
              </a:rPr>
              <a:t>10 Marks</a:t>
            </a:r>
            <a:endParaRPr lang="en-GB" altLang="en-US" b="1" dirty="0">
              <a:solidFill>
                <a:srgbClr val="0070C0"/>
              </a:solidFill>
              <a:cs typeface="Arial"/>
            </a:endParaRPr>
          </a:p>
        </p:txBody>
      </p:sp>
    </p:spTree>
    <p:extLst>
      <p:ext uri="{BB962C8B-B14F-4D97-AF65-F5344CB8AC3E}">
        <p14:creationId xmlns:p14="http://schemas.microsoft.com/office/powerpoint/2010/main" val="25880489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6C8BB-59F5-72CE-26A3-7C8003F7539B}"/>
              </a:ext>
            </a:extLst>
          </p:cNvPr>
          <p:cNvSpPr>
            <a:spLocks noGrp="1"/>
          </p:cNvSpPr>
          <p:nvPr>
            <p:ph type="title"/>
          </p:nvPr>
        </p:nvSpPr>
        <p:spPr/>
        <p:txBody>
          <a:bodyPr>
            <a:normAutofit/>
          </a:bodyPr>
          <a:lstStyle/>
          <a:p>
            <a:pPr>
              <a:defRPr/>
            </a:pPr>
            <a:r>
              <a:rPr lang="en-GB" altLang="en-US" sz="3600" dirty="0" err="1"/>
              <a:t>Pethau</a:t>
            </a:r>
            <a:r>
              <a:rPr lang="en-GB" altLang="en-US" sz="3600" dirty="0"/>
              <a:t> </a:t>
            </a:r>
            <a:r>
              <a:rPr lang="en-GB" altLang="en-US" sz="3600" dirty="0" err="1"/>
              <a:t>i’w</a:t>
            </a:r>
            <a:r>
              <a:rPr lang="en-GB" altLang="en-US" sz="3600" dirty="0"/>
              <a:t> gofio</a:t>
            </a:r>
            <a:br>
              <a:rPr lang="en-GB" altLang="en-US" sz="3600" dirty="0"/>
            </a:br>
            <a:r>
              <a:rPr lang="en-GB" altLang="en-US" sz="3600" dirty="0">
                <a:solidFill>
                  <a:srgbClr val="0070C0"/>
                </a:solidFill>
              </a:rPr>
              <a:t>Matters to remember</a:t>
            </a:r>
            <a:r>
              <a:rPr lang="en-GB" altLang="en-US" dirty="0">
                <a:solidFill>
                  <a:schemeClr val="tx2">
                    <a:lumMod val="60000"/>
                    <a:lumOff val="40000"/>
                  </a:schemeClr>
                </a:solidFill>
              </a:rPr>
              <a:t> </a:t>
            </a:r>
            <a:endParaRPr lang="en-GB" dirty="0">
              <a:solidFill>
                <a:schemeClr val="tx2">
                  <a:lumMod val="60000"/>
                  <a:lumOff val="40000"/>
                </a:schemeClr>
              </a:solidFill>
            </a:endParaRPr>
          </a:p>
        </p:txBody>
      </p:sp>
      <p:sp>
        <p:nvSpPr>
          <p:cNvPr id="3" name="Content Placeholder 2">
            <a:extLst>
              <a:ext uri="{FF2B5EF4-FFF2-40B4-BE49-F238E27FC236}">
                <a16:creationId xmlns:a16="http://schemas.microsoft.com/office/drawing/2014/main" id="{9B1B6041-E57F-96F8-8C08-3D5E3D4B0BE3}"/>
              </a:ext>
            </a:extLst>
          </p:cNvPr>
          <p:cNvSpPr>
            <a:spLocks noGrp="1"/>
          </p:cNvSpPr>
          <p:nvPr>
            <p:ph idx="1"/>
          </p:nvPr>
        </p:nvSpPr>
        <p:spPr>
          <a:xfrm>
            <a:off x="628650" y="2421973"/>
            <a:ext cx="4078522" cy="3640897"/>
          </a:xfrm>
        </p:spPr>
        <p:txBody>
          <a:bodyPr vert="horz" lIns="68580" tIns="34290" rIns="68580" bIns="34290" rtlCol="0" anchor="t">
            <a:normAutofit/>
          </a:bodyPr>
          <a:lstStyle/>
          <a:p>
            <a:pPr>
              <a:defRPr/>
            </a:pPr>
            <a:r>
              <a:rPr lang="en-GB" dirty="0" err="1"/>
              <a:t>Cofiwch</a:t>
            </a:r>
            <a:r>
              <a:rPr lang="en-GB" dirty="0"/>
              <a:t> </a:t>
            </a:r>
            <a:r>
              <a:rPr lang="en-GB" dirty="0" err="1"/>
              <a:t>gyflwyno</a:t>
            </a:r>
            <a:r>
              <a:rPr lang="en-GB" dirty="0"/>
              <a:t> </a:t>
            </a:r>
            <a:r>
              <a:rPr lang="en-GB" dirty="0" err="1"/>
              <a:t>eich</a:t>
            </a:r>
            <a:r>
              <a:rPr lang="en-GB" dirty="0"/>
              <a:t> </a:t>
            </a:r>
            <a:r>
              <a:rPr lang="en-GB" dirty="0" err="1"/>
              <a:t>gwaith</a:t>
            </a:r>
            <a:r>
              <a:rPr lang="en-GB" dirty="0"/>
              <a:t> </a:t>
            </a:r>
            <a:r>
              <a:rPr lang="en-GB" dirty="0" err="1"/>
              <a:t>yn</a:t>
            </a:r>
            <a:r>
              <a:rPr lang="en-GB" dirty="0"/>
              <a:t> </a:t>
            </a:r>
            <a:r>
              <a:rPr lang="en-GB" dirty="0" err="1"/>
              <a:t>briodol</a:t>
            </a:r>
            <a:endParaRPr lang="en-GB" dirty="0"/>
          </a:p>
          <a:p>
            <a:pPr>
              <a:defRPr/>
            </a:pPr>
            <a:r>
              <a:rPr lang="en-GB" dirty="0" err="1"/>
              <a:t>Lanlwythwch</a:t>
            </a:r>
            <a:r>
              <a:rPr lang="en-GB" dirty="0"/>
              <a:t> </a:t>
            </a:r>
            <a:r>
              <a:rPr lang="en-GB" dirty="0" err="1"/>
              <a:t>eich</a:t>
            </a:r>
            <a:r>
              <a:rPr lang="en-GB" dirty="0"/>
              <a:t> </a:t>
            </a:r>
            <a:r>
              <a:rPr lang="en-GB" dirty="0" err="1"/>
              <a:t>portffolio</a:t>
            </a:r>
            <a:r>
              <a:rPr lang="en-GB" dirty="0"/>
              <a:t> </a:t>
            </a:r>
            <a:r>
              <a:rPr lang="en-GB" dirty="0" err="1"/>
              <a:t>i</a:t>
            </a:r>
            <a:r>
              <a:rPr lang="en-GB" dirty="0"/>
              <a:t> Moodle</a:t>
            </a:r>
            <a:endParaRPr lang="en-GB" dirty="0">
              <a:cs typeface="Arial"/>
            </a:endParaRPr>
          </a:p>
          <a:p>
            <a:pPr>
              <a:defRPr/>
            </a:pPr>
            <a:r>
              <a:rPr lang="en-GB" dirty="0" err="1"/>
              <a:t>Manylion</a:t>
            </a:r>
            <a:r>
              <a:rPr lang="en-GB" dirty="0"/>
              <a:t> </a:t>
            </a:r>
            <a:r>
              <a:rPr lang="en-GB" dirty="0" err="1"/>
              <a:t>cyflwyno</a:t>
            </a:r>
            <a:endParaRPr lang="en-GB" dirty="0"/>
          </a:p>
        </p:txBody>
      </p:sp>
      <p:sp>
        <p:nvSpPr>
          <p:cNvPr id="33796" name="Content Placeholder 3">
            <a:extLst>
              <a:ext uri="{FF2B5EF4-FFF2-40B4-BE49-F238E27FC236}">
                <a16:creationId xmlns:a16="http://schemas.microsoft.com/office/drawing/2014/main" id="{3D80F429-1363-47F2-BCCF-73A6647155DC}"/>
              </a:ext>
            </a:extLst>
          </p:cNvPr>
          <p:cNvSpPr>
            <a:spLocks noGrp="1"/>
          </p:cNvSpPr>
          <p:nvPr>
            <p:ph sz="half" idx="4294967295"/>
          </p:nvPr>
        </p:nvSpPr>
        <p:spPr>
          <a:xfrm>
            <a:off x="5057526" y="2421973"/>
            <a:ext cx="3744567" cy="2857693"/>
          </a:xfrm>
        </p:spPr>
        <p:txBody>
          <a:bodyPr vert="horz" lIns="68580" tIns="34290" rIns="68580" bIns="34290" rtlCol="0" anchor="t">
            <a:normAutofit/>
          </a:bodyPr>
          <a:lstStyle/>
          <a:p>
            <a:r>
              <a:rPr lang="en-GB" altLang="en-US" dirty="0">
                <a:solidFill>
                  <a:srgbClr val="0070C0"/>
                </a:solidFill>
              </a:rPr>
              <a:t>Remember to present your work appropriately</a:t>
            </a:r>
            <a:endParaRPr lang="en-GB" altLang="en-US" dirty="0">
              <a:solidFill>
                <a:srgbClr val="0070C0"/>
              </a:solidFill>
              <a:cs typeface="Arial"/>
            </a:endParaRPr>
          </a:p>
          <a:p>
            <a:r>
              <a:rPr lang="en-GB" altLang="en-US" dirty="0">
                <a:solidFill>
                  <a:srgbClr val="0070C0"/>
                </a:solidFill>
              </a:rPr>
              <a:t>Upload your portfolio onto Moodle</a:t>
            </a:r>
            <a:endParaRPr lang="en-GB" altLang="en-US" dirty="0">
              <a:solidFill>
                <a:srgbClr val="0070C0"/>
              </a:solidFill>
              <a:cs typeface="Arial"/>
            </a:endParaRPr>
          </a:p>
          <a:p>
            <a:r>
              <a:rPr lang="en-GB" altLang="en-US" dirty="0">
                <a:solidFill>
                  <a:srgbClr val="0070C0"/>
                </a:solidFill>
              </a:rPr>
              <a:t>Submission details</a:t>
            </a:r>
            <a:endParaRPr lang="en-GB" altLang="en-US" dirty="0">
              <a:solidFill>
                <a:srgbClr val="0070C0"/>
              </a:solidFill>
              <a:cs typeface="Arial"/>
            </a:endParaRPr>
          </a:p>
          <a:p>
            <a:endParaRPr lang="en-GB" altLang="en-US" dirty="0"/>
          </a:p>
        </p:txBody>
      </p:sp>
    </p:spTree>
    <p:extLst>
      <p:ext uri="{BB962C8B-B14F-4D97-AF65-F5344CB8AC3E}">
        <p14:creationId xmlns:p14="http://schemas.microsoft.com/office/powerpoint/2010/main" val="17056697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53FD85C-55E7-441A-D528-F2044A6F16A9}"/>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24FBC2B4-52B2-BC51-56E5-CFBC752CFEB5}"/>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D9E07D68-7E99-B3CA-6AFC-D310827B58FE}"/>
              </a:ext>
            </a:extLst>
          </p:cNvPr>
          <p:cNvPicPr>
            <a:picLocks noChangeAspect="1"/>
          </p:cNvPicPr>
          <p:nvPr/>
        </p:nvPicPr>
        <p:blipFill>
          <a:blip r:embed="rId3"/>
          <a:stretch>
            <a:fillRect/>
          </a:stretch>
        </p:blipFill>
        <p:spPr>
          <a:xfrm>
            <a:off x="1" y="585703"/>
            <a:ext cx="8976632" cy="4880819"/>
          </a:xfrm>
          <a:prstGeom prst="rect">
            <a:avLst/>
          </a:prstGeom>
        </p:spPr>
      </p:pic>
    </p:spTree>
    <p:extLst>
      <p:ext uri="{BB962C8B-B14F-4D97-AF65-F5344CB8AC3E}">
        <p14:creationId xmlns:p14="http://schemas.microsoft.com/office/powerpoint/2010/main" val="209283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defRPr/>
            </a:pPr>
            <a:r>
              <a:rPr lang="en-GB" sz="3600" dirty="0" err="1">
                <a:latin typeface="Arial"/>
                <a:cs typeface="Arial"/>
              </a:rPr>
              <a:t>Materion</a:t>
            </a:r>
            <a:r>
              <a:rPr lang="en-GB" sz="3600" dirty="0">
                <a:latin typeface="Arial"/>
                <a:cs typeface="Arial"/>
              </a:rPr>
              <a:t> </a:t>
            </a:r>
            <a:r>
              <a:rPr lang="en-GB" sz="3600" dirty="0" err="1">
                <a:latin typeface="Arial"/>
                <a:cs typeface="Arial"/>
              </a:rPr>
              <a:t>TGCh</a:t>
            </a:r>
            <a:r>
              <a:rPr lang="en-GB" sz="3600" dirty="0">
                <a:latin typeface="Arial"/>
                <a:cs typeface="Arial"/>
              </a:rPr>
              <a:t>?</a:t>
            </a:r>
            <a:br>
              <a:rPr lang="en-GB" sz="3600" dirty="0">
                <a:latin typeface="Arial"/>
              </a:rPr>
            </a:br>
            <a:r>
              <a:rPr lang="en-GB" sz="3600" dirty="0">
                <a:solidFill>
                  <a:srgbClr val="0070C0"/>
                </a:solidFill>
                <a:latin typeface="Arial"/>
                <a:cs typeface="Arial"/>
              </a:rPr>
              <a:t>ICT issues?</a:t>
            </a:r>
          </a:p>
        </p:txBody>
      </p:sp>
      <p:sp>
        <p:nvSpPr>
          <p:cNvPr id="3" name="Content Placeholder 4"/>
          <p:cNvSpPr>
            <a:spLocks noGrp="1"/>
          </p:cNvSpPr>
          <p:nvPr>
            <p:ph idx="1"/>
          </p:nvPr>
        </p:nvSpPr>
        <p:spPr>
          <a:xfrm>
            <a:off x="621790" y="2278849"/>
            <a:ext cx="3943350" cy="3640897"/>
          </a:xfrm>
        </p:spPr>
        <p:txBody>
          <a:bodyPr vert="horz" lIns="68580" tIns="34290" rIns="68580" bIns="34290" rtlCol="0" anchor="t">
            <a:normAutofit/>
          </a:bodyPr>
          <a:lstStyle/>
          <a:p>
            <a:pPr marL="0" indent="0">
              <a:buNone/>
              <a:defRPr/>
            </a:pPr>
            <a:r>
              <a:rPr lang="cy-GB" dirty="0">
                <a:latin typeface="Arial"/>
                <a:cs typeface="Arial"/>
              </a:rPr>
              <a:t>Desg Gymorth TG</a:t>
            </a:r>
          </a:p>
          <a:p>
            <a:pPr>
              <a:defRPr/>
            </a:pPr>
            <a:r>
              <a:rPr lang="cy-GB" sz="1500" dirty="0">
                <a:latin typeface="Arial"/>
                <a:cs typeface="Arial"/>
                <a:hlinkClick r:id="rId3"/>
              </a:rPr>
              <a:t>ITServiceDesk@uwtsd.ac.uk</a:t>
            </a:r>
            <a:r>
              <a:rPr lang="cy-GB" sz="1500" dirty="0">
                <a:latin typeface="Arial"/>
                <a:cs typeface="Arial"/>
              </a:rPr>
              <a:t> </a:t>
            </a:r>
          </a:p>
          <a:p>
            <a:pPr>
              <a:defRPr/>
            </a:pPr>
            <a:r>
              <a:rPr lang="cy-GB" dirty="0">
                <a:latin typeface="Arial"/>
                <a:cs typeface="Arial"/>
              </a:rPr>
              <a:t>0300 500 5055</a:t>
            </a:r>
          </a:p>
          <a:p>
            <a:pPr marL="0" indent="0">
              <a:buNone/>
              <a:defRPr/>
            </a:pPr>
            <a:endParaRPr lang="cy-GB" dirty="0">
              <a:latin typeface="Arial"/>
              <a:cs typeface="Arial"/>
            </a:endParaRPr>
          </a:p>
          <a:p>
            <a:pPr marL="0" indent="0">
              <a:buNone/>
              <a:defRPr/>
            </a:pPr>
            <a:r>
              <a:rPr lang="cy-GB" dirty="0">
                <a:latin typeface="Arial"/>
                <a:cs typeface="Arial"/>
              </a:rPr>
              <a:t>Moodle</a:t>
            </a:r>
          </a:p>
          <a:p>
            <a:pPr>
              <a:defRPr/>
            </a:pPr>
            <a:r>
              <a:rPr lang="cy-GB" dirty="0">
                <a:latin typeface="Arial"/>
                <a:cs typeface="Arial"/>
                <a:hlinkClick r:id="rId4"/>
              </a:rPr>
              <a:t>moodle@uwtsd.ac.uk</a:t>
            </a:r>
            <a:r>
              <a:rPr lang="cy-GB" dirty="0">
                <a:latin typeface="Arial"/>
                <a:cs typeface="Arial"/>
              </a:rPr>
              <a:t> </a:t>
            </a:r>
          </a:p>
          <a:p>
            <a:pPr marL="0" indent="0">
              <a:buNone/>
              <a:defRPr/>
            </a:pPr>
            <a:endParaRPr lang="cy-GB" sz="1800" dirty="0">
              <a:latin typeface="Lucida Sans" panose="020B0602030504020204" pitchFamily="34" charset="0"/>
            </a:endParaRPr>
          </a:p>
        </p:txBody>
      </p:sp>
      <p:sp>
        <p:nvSpPr>
          <p:cNvPr id="4" name="Content Placeholder 5"/>
          <p:cNvSpPr>
            <a:spLocks noGrp="1"/>
          </p:cNvSpPr>
          <p:nvPr>
            <p:ph sz="half" idx="4294967295"/>
          </p:nvPr>
        </p:nvSpPr>
        <p:spPr>
          <a:xfrm>
            <a:off x="5199063" y="2335213"/>
            <a:ext cx="3944937" cy="3394075"/>
          </a:xfrm>
        </p:spPr>
        <p:txBody>
          <a:bodyPr vert="horz" lIns="68580" tIns="34290" rIns="68580" bIns="34290" rtlCol="0" anchor="t">
            <a:normAutofit/>
          </a:bodyPr>
          <a:lstStyle/>
          <a:p>
            <a:pPr marL="0" indent="0">
              <a:buNone/>
              <a:defRPr/>
            </a:pPr>
            <a:r>
              <a:rPr lang="en-GB" b="1" dirty="0">
                <a:solidFill>
                  <a:srgbClr val="0070C0"/>
                </a:solidFill>
                <a:latin typeface="Arial"/>
                <a:cs typeface="Arial"/>
              </a:rPr>
              <a:t>IT Service Desk</a:t>
            </a:r>
          </a:p>
          <a:p>
            <a:pPr>
              <a:defRPr/>
            </a:pPr>
            <a:r>
              <a:rPr lang="en-US" sz="1800" dirty="0">
                <a:solidFill>
                  <a:srgbClr val="0070C0"/>
                </a:solidFill>
                <a:hlinkClick r:id="rId3">
                  <a:extLst>
                    <a:ext uri="{A12FA001-AC4F-418D-AE19-62706E023703}">
                      <ahyp:hlinkClr xmlns:ahyp="http://schemas.microsoft.com/office/drawing/2018/hyperlinkcolor" val="tx"/>
                    </a:ext>
                  </a:extLst>
                </a:hlinkClick>
              </a:rPr>
              <a:t>ITServiceDesk@uwtsd.ac.uk</a:t>
            </a:r>
            <a:endParaRPr lang="en-US" sz="1800" dirty="0">
              <a:solidFill>
                <a:srgbClr val="0070C0"/>
              </a:solidFill>
              <a:cs typeface="Arial"/>
            </a:endParaRPr>
          </a:p>
          <a:p>
            <a:pPr>
              <a:defRPr/>
            </a:pPr>
            <a:r>
              <a:rPr lang="en-US" dirty="0">
                <a:solidFill>
                  <a:srgbClr val="0070C0"/>
                </a:solidFill>
              </a:rPr>
              <a:t>0300 500 5055</a:t>
            </a:r>
            <a:endParaRPr lang="en-US" dirty="0">
              <a:solidFill>
                <a:srgbClr val="0070C0"/>
              </a:solidFill>
              <a:cs typeface="Arial"/>
            </a:endParaRPr>
          </a:p>
          <a:p>
            <a:pPr marL="0" indent="0">
              <a:buNone/>
              <a:defRPr/>
            </a:pPr>
            <a:endParaRPr lang="en-GB" dirty="0">
              <a:solidFill>
                <a:srgbClr val="0070C0"/>
              </a:solidFill>
              <a:latin typeface="Arial"/>
              <a:cs typeface="Arial"/>
            </a:endParaRPr>
          </a:p>
          <a:p>
            <a:pPr marL="0" indent="0">
              <a:buNone/>
              <a:defRPr/>
            </a:pPr>
            <a:r>
              <a:rPr lang="en-GB" b="1" dirty="0">
                <a:solidFill>
                  <a:srgbClr val="0070C0"/>
                </a:solidFill>
                <a:latin typeface="Arial"/>
                <a:cs typeface="Arial"/>
              </a:rPr>
              <a:t>Moodle</a:t>
            </a:r>
          </a:p>
          <a:p>
            <a:pPr>
              <a:defRPr/>
            </a:pPr>
            <a:r>
              <a:rPr lang="en-GB" dirty="0">
                <a:solidFill>
                  <a:srgbClr val="0070C0"/>
                </a:solidFill>
                <a:latin typeface="Arial"/>
                <a:cs typeface="Arial"/>
                <a:hlinkClick r:id="rId4">
                  <a:extLst>
                    <a:ext uri="{A12FA001-AC4F-418D-AE19-62706E023703}">
                      <ahyp:hlinkClr xmlns:ahyp="http://schemas.microsoft.com/office/drawing/2018/hyperlinkcolor" val="tx"/>
                    </a:ext>
                  </a:extLst>
                </a:hlinkClick>
              </a:rPr>
              <a:t>moodle@uwtsd.ac.u</a:t>
            </a:r>
            <a:r>
              <a:rPr lang="en-GB" dirty="0">
                <a:solidFill>
                  <a:srgbClr val="0070C0"/>
                </a:solidFill>
                <a:latin typeface="Lucida Sans"/>
                <a:hlinkClick r:id="rId4">
                  <a:extLst>
                    <a:ext uri="{A12FA001-AC4F-418D-AE19-62706E023703}">
                      <ahyp:hlinkClr xmlns:ahyp="http://schemas.microsoft.com/office/drawing/2018/hyperlinkcolor" val="tx"/>
                    </a:ext>
                  </a:extLst>
                </a:hlinkClick>
              </a:rPr>
              <a:t>k</a:t>
            </a:r>
            <a:r>
              <a:rPr lang="en-GB" dirty="0">
                <a:solidFill>
                  <a:srgbClr val="0070C0"/>
                </a:solidFill>
                <a:latin typeface="Lucida Sans"/>
              </a:rPr>
              <a:t> </a:t>
            </a:r>
            <a:endParaRPr lang="en-US" dirty="0">
              <a:solidFill>
                <a:srgbClr val="0070C0"/>
              </a:solidFill>
              <a:latin typeface="Lucida Sans" panose="020B0602030504020204" pitchFamily="34" charset="0"/>
            </a:endParaRPr>
          </a:p>
        </p:txBody>
      </p:sp>
    </p:spTree>
    <p:extLst>
      <p:ext uri="{BB962C8B-B14F-4D97-AF65-F5344CB8AC3E}">
        <p14:creationId xmlns:p14="http://schemas.microsoft.com/office/powerpoint/2010/main" val="35722924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ctr">
            <a:noAutofit/>
          </a:bodyPr>
          <a:lstStyle/>
          <a:p>
            <a:pPr algn="ctr"/>
            <a:r>
              <a:rPr lang="cy-GB" sz="3600" dirty="0">
                <a:latin typeface="Arial"/>
                <a:cs typeface="Arial"/>
              </a:rPr>
              <a:t>Cymorth o’r tîm</a:t>
            </a:r>
            <a:br>
              <a:rPr lang="cy-GB" sz="3600" dirty="0">
                <a:latin typeface="Arial"/>
              </a:rPr>
            </a:br>
            <a:r>
              <a:rPr lang="en-GB" sz="3600" dirty="0">
                <a:solidFill>
                  <a:srgbClr val="0070C0"/>
                </a:solidFill>
                <a:latin typeface="Arial"/>
                <a:cs typeface="Arial"/>
              </a:rPr>
              <a:t>Support from the team</a:t>
            </a:r>
          </a:p>
        </p:txBody>
      </p:sp>
      <p:sp>
        <p:nvSpPr>
          <p:cNvPr id="3" name="Content Placeholder 2"/>
          <p:cNvSpPr>
            <a:spLocks noGrp="1"/>
          </p:cNvSpPr>
          <p:nvPr>
            <p:ph idx="1"/>
          </p:nvPr>
        </p:nvSpPr>
        <p:spPr>
          <a:xfrm>
            <a:off x="851286" y="2198688"/>
            <a:ext cx="4006960" cy="3640897"/>
          </a:xfrm>
        </p:spPr>
        <p:txBody>
          <a:bodyPr vert="horz" lIns="68580" tIns="34290" rIns="68580" bIns="34290" rtlCol="0" anchor="t">
            <a:normAutofit/>
          </a:bodyPr>
          <a:lstStyle/>
          <a:p>
            <a:r>
              <a:rPr lang="cy-GB" sz="1800" dirty="0">
                <a:latin typeface="Arial"/>
                <a:cs typeface="Arial"/>
              </a:rPr>
              <a:t>Ailddarllenwch y protocol Asesu (Moodle)</a:t>
            </a:r>
          </a:p>
          <a:p>
            <a:r>
              <a:rPr lang="cy-GB" sz="1800" dirty="0">
                <a:latin typeface="Arial"/>
                <a:cs typeface="Arial"/>
              </a:rPr>
              <a:t>Paratowch ar gyfer tiwtorialau</a:t>
            </a:r>
          </a:p>
          <a:p>
            <a:r>
              <a:rPr lang="cy-GB" sz="1800" dirty="0">
                <a:latin typeface="Arial"/>
                <a:cs typeface="Arial"/>
              </a:rPr>
              <a:t>Ymatebion i e-byst o fewn 48 awr (fel arfer oriau gweithio, Dydd Llun – Dydd Gwener)</a:t>
            </a:r>
          </a:p>
        </p:txBody>
      </p:sp>
      <p:sp>
        <p:nvSpPr>
          <p:cNvPr id="4" name="Content Placeholder 3"/>
          <p:cNvSpPr>
            <a:spLocks noGrp="1"/>
          </p:cNvSpPr>
          <p:nvPr>
            <p:ph sz="half" idx="4294967295"/>
          </p:nvPr>
        </p:nvSpPr>
        <p:spPr>
          <a:xfrm>
            <a:off x="5895975" y="2198688"/>
            <a:ext cx="3248025" cy="3132137"/>
          </a:xfrm>
        </p:spPr>
        <p:txBody>
          <a:bodyPr vert="horz" lIns="68580" tIns="34290" rIns="68580" bIns="34290" rtlCol="0" anchor="t">
            <a:normAutofit/>
          </a:bodyPr>
          <a:lstStyle/>
          <a:p>
            <a:r>
              <a:rPr lang="en-GB" sz="1800" dirty="0">
                <a:solidFill>
                  <a:srgbClr val="0070C0"/>
                </a:solidFill>
                <a:latin typeface="Arial"/>
                <a:cs typeface="Arial"/>
              </a:rPr>
              <a:t>Reread the Assessment protocol (Moodle)</a:t>
            </a:r>
          </a:p>
          <a:p>
            <a:r>
              <a:rPr lang="en-GB" sz="1800" dirty="0">
                <a:solidFill>
                  <a:srgbClr val="0070C0"/>
                </a:solidFill>
                <a:latin typeface="Arial"/>
                <a:cs typeface="Arial"/>
              </a:rPr>
              <a:t>Prepare for tutorials</a:t>
            </a:r>
          </a:p>
          <a:p>
            <a:r>
              <a:rPr lang="en-GB" sz="1800" dirty="0">
                <a:solidFill>
                  <a:srgbClr val="0070C0"/>
                </a:solidFill>
                <a:latin typeface="Arial"/>
                <a:cs typeface="Arial"/>
              </a:rPr>
              <a:t>Responses to emails within 48 hours (usually office hours, Monday – Friday)</a:t>
            </a:r>
          </a:p>
          <a:p>
            <a:endParaRPr lang="en-GB" dirty="0"/>
          </a:p>
        </p:txBody>
      </p:sp>
    </p:spTree>
    <p:extLst>
      <p:ext uri="{BB962C8B-B14F-4D97-AF65-F5344CB8AC3E}">
        <p14:creationId xmlns:p14="http://schemas.microsoft.com/office/powerpoint/2010/main" val="846288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ctr">
            <a:noAutofit/>
          </a:bodyPr>
          <a:lstStyle/>
          <a:p>
            <a:pPr algn="ctr"/>
            <a:r>
              <a:rPr lang="cy-GB" sz="3600" dirty="0">
                <a:latin typeface="Arial"/>
                <a:cs typeface="Arial"/>
              </a:rPr>
              <a:t>Cyflwyniadau Hwyr</a:t>
            </a:r>
            <a:br>
              <a:rPr lang="cy-GB" sz="3600" dirty="0">
                <a:latin typeface="Arial"/>
              </a:rPr>
            </a:br>
            <a:r>
              <a:rPr lang="en-GB" sz="3600" dirty="0">
                <a:solidFill>
                  <a:srgbClr val="002060"/>
                </a:solidFill>
                <a:latin typeface="Arial"/>
                <a:cs typeface="Arial"/>
              </a:rPr>
              <a:t> </a:t>
            </a:r>
            <a:r>
              <a:rPr lang="en-GB" sz="3600" dirty="0">
                <a:solidFill>
                  <a:srgbClr val="0070C0"/>
                </a:solidFill>
                <a:latin typeface="Arial"/>
                <a:cs typeface="Arial"/>
              </a:rPr>
              <a:t>Late Submissions</a:t>
            </a:r>
          </a:p>
        </p:txBody>
      </p:sp>
      <p:sp>
        <p:nvSpPr>
          <p:cNvPr id="3" name="Content Placeholder 2"/>
          <p:cNvSpPr>
            <a:spLocks noGrp="1"/>
          </p:cNvSpPr>
          <p:nvPr>
            <p:ph idx="1"/>
          </p:nvPr>
        </p:nvSpPr>
        <p:spPr>
          <a:xfrm>
            <a:off x="628650" y="1825625"/>
            <a:ext cx="4181889" cy="3640897"/>
          </a:xfrm>
        </p:spPr>
        <p:txBody>
          <a:bodyPr vert="horz" lIns="68580" tIns="34290" rIns="68580" bIns="34290" rtlCol="0" anchor="t">
            <a:normAutofit lnSpcReduction="10000"/>
          </a:bodyPr>
          <a:lstStyle/>
          <a:p>
            <a:r>
              <a:rPr lang="en-GB" dirty="0" err="1">
                <a:latin typeface="Arial"/>
                <a:cs typeface="Arial"/>
              </a:rPr>
              <a:t>Cyflwyno</a:t>
            </a:r>
            <a:r>
              <a:rPr lang="en-GB" dirty="0">
                <a:latin typeface="Arial"/>
                <a:cs typeface="Arial"/>
              </a:rPr>
              <a:t> o </a:t>
            </a:r>
            <a:r>
              <a:rPr lang="en-GB" dirty="0" err="1">
                <a:latin typeface="Arial"/>
                <a:cs typeface="Arial"/>
              </a:rPr>
              <a:t>fewn</a:t>
            </a:r>
            <a:r>
              <a:rPr lang="en-GB" dirty="0">
                <a:latin typeface="Arial"/>
                <a:cs typeface="Arial"/>
              </a:rPr>
              <a:t> 7 </a:t>
            </a:r>
            <a:r>
              <a:rPr lang="en-GB" dirty="0" err="1">
                <a:latin typeface="Arial"/>
                <a:cs typeface="Arial"/>
              </a:rPr>
              <a:t>diwrnod</a:t>
            </a:r>
            <a:r>
              <a:rPr lang="en-GB" dirty="0">
                <a:latin typeface="Arial"/>
                <a:cs typeface="Arial"/>
              </a:rPr>
              <a:t> </a:t>
            </a:r>
            <a:r>
              <a:rPr lang="en-GB" dirty="0" err="1">
                <a:latin typeface="Arial"/>
                <a:cs typeface="Arial"/>
              </a:rPr>
              <a:t>gwaith</a:t>
            </a:r>
            <a:r>
              <a:rPr lang="en-GB" dirty="0">
                <a:latin typeface="Arial"/>
                <a:cs typeface="Arial"/>
              </a:rPr>
              <a:t> – dim EC – </a:t>
            </a:r>
            <a:r>
              <a:rPr lang="en-GB" dirty="0" err="1">
                <a:latin typeface="Arial"/>
                <a:cs typeface="Arial"/>
              </a:rPr>
              <a:t>wedi'i</a:t>
            </a:r>
            <a:r>
              <a:rPr lang="en-GB" dirty="0">
                <a:latin typeface="Arial"/>
                <a:cs typeface="Arial"/>
              </a:rPr>
              <a:t> </a:t>
            </a:r>
            <a:r>
              <a:rPr lang="en-GB" dirty="0" err="1">
                <a:latin typeface="Arial"/>
                <a:cs typeface="Arial"/>
              </a:rPr>
              <a:t>gapio</a:t>
            </a:r>
            <a:r>
              <a:rPr lang="en-GB" dirty="0">
                <a:latin typeface="Arial"/>
                <a:cs typeface="Arial"/>
              </a:rPr>
              <a:t> </a:t>
            </a:r>
            <a:r>
              <a:rPr lang="en-GB" dirty="0" err="1">
                <a:latin typeface="Arial"/>
                <a:cs typeface="Arial"/>
              </a:rPr>
              <a:t>ar</a:t>
            </a:r>
            <a:r>
              <a:rPr lang="en-GB" dirty="0">
                <a:latin typeface="Arial"/>
                <a:cs typeface="Arial"/>
              </a:rPr>
              <a:t> 50%</a:t>
            </a:r>
          </a:p>
          <a:p>
            <a:endParaRPr lang="en-GB" dirty="0">
              <a:latin typeface="Arial"/>
              <a:cs typeface="Arial"/>
            </a:endParaRPr>
          </a:p>
          <a:p>
            <a:r>
              <a:rPr lang="en-GB" dirty="0" err="1">
                <a:latin typeface="Arial"/>
                <a:cs typeface="Arial"/>
              </a:rPr>
              <a:t>Cyflwyno</a:t>
            </a:r>
            <a:r>
              <a:rPr lang="en-GB" dirty="0">
                <a:latin typeface="Arial"/>
                <a:cs typeface="Arial"/>
              </a:rPr>
              <a:t> </a:t>
            </a:r>
            <a:r>
              <a:rPr lang="en-GB" dirty="0" err="1">
                <a:latin typeface="Arial"/>
                <a:cs typeface="Arial"/>
              </a:rPr>
              <a:t>ar</a:t>
            </a:r>
            <a:r>
              <a:rPr lang="en-GB" dirty="0">
                <a:latin typeface="Arial"/>
                <a:cs typeface="Arial"/>
              </a:rPr>
              <a:t> </a:t>
            </a:r>
            <a:r>
              <a:rPr lang="en-GB" dirty="0" err="1">
                <a:latin typeface="Arial"/>
                <a:cs typeface="Arial"/>
              </a:rPr>
              <a:t>ôl</a:t>
            </a:r>
            <a:r>
              <a:rPr lang="en-GB" dirty="0">
                <a:latin typeface="Arial"/>
                <a:cs typeface="Arial"/>
              </a:rPr>
              <a:t> 7 </a:t>
            </a:r>
            <a:r>
              <a:rPr lang="en-GB" dirty="0" err="1">
                <a:latin typeface="Arial"/>
                <a:cs typeface="Arial"/>
              </a:rPr>
              <a:t>diwrnod</a:t>
            </a:r>
            <a:r>
              <a:rPr lang="en-GB" dirty="0">
                <a:latin typeface="Arial"/>
                <a:cs typeface="Arial"/>
              </a:rPr>
              <a:t> </a:t>
            </a:r>
            <a:r>
              <a:rPr lang="en-GB" dirty="0" err="1">
                <a:latin typeface="Arial"/>
                <a:cs typeface="Arial"/>
              </a:rPr>
              <a:t>gwaith</a:t>
            </a:r>
            <a:r>
              <a:rPr lang="en-GB" dirty="0">
                <a:latin typeface="Arial"/>
                <a:cs typeface="Arial"/>
              </a:rPr>
              <a:t> – dim EC – </a:t>
            </a:r>
            <a:r>
              <a:rPr lang="en-GB" dirty="0" err="1">
                <a:latin typeface="Arial"/>
                <a:cs typeface="Arial"/>
              </a:rPr>
              <a:t>ni</a:t>
            </a:r>
            <a:r>
              <a:rPr lang="en-GB" dirty="0">
                <a:latin typeface="Arial"/>
                <a:cs typeface="Arial"/>
              </a:rPr>
              <a:t> </a:t>
            </a:r>
            <a:r>
              <a:rPr lang="en-GB" dirty="0" err="1">
                <a:latin typeface="Arial"/>
                <a:cs typeface="Arial"/>
              </a:rPr>
              <a:t>chaniateir</a:t>
            </a:r>
            <a:r>
              <a:rPr lang="en-GB" dirty="0">
                <a:latin typeface="Arial"/>
                <a:cs typeface="Arial"/>
              </a:rPr>
              <a:t> </a:t>
            </a:r>
            <a:r>
              <a:rPr lang="en-GB" dirty="0" err="1">
                <a:latin typeface="Arial"/>
                <a:cs typeface="Arial"/>
              </a:rPr>
              <a:t>i</a:t>
            </a:r>
            <a:r>
              <a:rPr lang="en-GB" dirty="0">
                <a:latin typeface="Arial"/>
                <a:cs typeface="Arial"/>
              </a:rPr>
              <a:t> staff </a:t>
            </a:r>
            <a:r>
              <a:rPr lang="en-GB" dirty="0" err="1">
                <a:latin typeface="Arial"/>
                <a:cs typeface="Arial"/>
              </a:rPr>
              <a:t>eich</a:t>
            </a:r>
            <a:r>
              <a:rPr lang="en-GB" dirty="0">
                <a:latin typeface="Arial"/>
                <a:cs typeface="Arial"/>
              </a:rPr>
              <a:t> </a:t>
            </a:r>
            <a:r>
              <a:rPr lang="en-GB" dirty="0" err="1">
                <a:latin typeface="Arial"/>
                <a:cs typeface="Arial"/>
              </a:rPr>
              <a:t>asesu</a:t>
            </a:r>
            <a:endParaRPr lang="en-GB" dirty="0">
              <a:latin typeface="Arial"/>
              <a:cs typeface="Arial"/>
            </a:endParaRPr>
          </a:p>
        </p:txBody>
      </p:sp>
      <p:sp>
        <p:nvSpPr>
          <p:cNvPr id="4" name="Content Placeholder 3"/>
          <p:cNvSpPr>
            <a:spLocks noGrp="1"/>
          </p:cNvSpPr>
          <p:nvPr>
            <p:ph sz="half" idx="4294967295"/>
          </p:nvPr>
        </p:nvSpPr>
        <p:spPr>
          <a:xfrm>
            <a:off x="6048375" y="1865313"/>
            <a:ext cx="3095625" cy="3168650"/>
          </a:xfrm>
        </p:spPr>
        <p:txBody>
          <a:bodyPr vert="horz" lIns="68580" tIns="34290" rIns="68580" bIns="34290" rtlCol="0" anchor="t">
            <a:normAutofit fontScale="92500" lnSpcReduction="20000"/>
          </a:bodyPr>
          <a:lstStyle/>
          <a:p>
            <a:r>
              <a:rPr lang="en-GB" dirty="0">
                <a:solidFill>
                  <a:srgbClr val="0070C0"/>
                </a:solidFill>
                <a:latin typeface="Arial"/>
                <a:cs typeface="Arial"/>
              </a:rPr>
              <a:t>Present within 7 working days – no EC – capped at 50%</a:t>
            </a:r>
          </a:p>
          <a:p>
            <a:endParaRPr lang="en-GB" dirty="0">
              <a:solidFill>
                <a:srgbClr val="0070C0"/>
              </a:solidFill>
              <a:latin typeface="Arial"/>
              <a:cs typeface="Arial"/>
            </a:endParaRPr>
          </a:p>
          <a:p>
            <a:r>
              <a:rPr lang="en-GB" dirty="0">
                <a:solidFill>
                  <a:srgbClr val="0070C0"/>
                </a:solidFill>
                <a:latin typeface="Arial"/>
                <a:cs typeface="Arial"/>
              </a:rPr>
              <a:t>Present after 7 working days – no EC – staff not permitted to assess</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09379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ctr">
            <a:noAutofit/>
          </a:bodyPr>
          <a:lstStyle/>
          <a:p>
            <a:pPr algn="ctr"/>
            <a:r>
              <a:rPr lang="cy-GB" sz="3600" dirty="0">
                <a:latin typeface="Arial"/>
                <a:cs typeface="Arial"/>
              </a:rPr>
              <a:t>Ystyriaethau olaf...</a:t>
            </a:r>
            <a:br>
              <a:rPr lang="cy-GB" sz="3600" dirty="0">
                <a:latin typeface="Arial"/>
              </a:rPr>
            </a:br>
            <a:r>
              <a:rPr lang="en-GB" sz="3600" dirty="0">
                <a:solidFill>
                  <a:srgbClr val="0070C0"/>
                </a:solidFill>
                <a:latin typeface="Arial"/>
                <a:cs typeface="Arial"/>
              </a:rPr>
              <a:t>Final considerations…</a:t>
            </a:r>
          </a:p>
        </p:txBody>
      </p:sp>
      <p:sp>
        <p:nvSpPr>
          <p:cNvPr id="3" name="Content Placeholder 2"/>
          <p:cNvSpPr>
            <a:spLocks noGrp="1"/>
          </p:cNvSpPr>
          <p:nvPr>
            <p:ph idx="1"/>
          </p:nvPr>
        </p:nvSpPr>
        <p:spPr>
          <a:xfrm>
            <a:off x="628650" y="1825625"/>
            <a:ext cx="4094425" cy="3640897"/>
          </a:xfrm>
        </p:spPr>
        <p:txBody>
          <a:bodyPr vert="horz" lIns="68580" tIns="34290" rIns="68580" bIns="34290" rtlCol="0" anchor="t">
            <a:noAutofit/>
          </a:bodyPr>
          <a:lstStyle/>
          <a:p>
            <a:r>
              <a:rPr lang="en-GB" sz="1800" dirty="0" err="1">
                <a:latin typeface="Arial"/>
                <a:cs typeface="Arial"/>
              </a:rPr>
              <a:t>Manylion</a:t>
            </a:r>
            <a:r>
              <a:rPr lang="en-GB" sz="1800" dirty="0">
                <a:latin typeface="Arial"/>
                <a:cs typeface="Arial"/>
              </a:rPr>
              <a:t> </a:t>
            </a:r>
            <a:r>
              <a:rPr lang="en-GB" sz="1800" dirty="0" err="1">
                <a:latin typeface="Arial"/>
                <a:cs typeface="Arial"/>
              </a:rPr>
              <a:t>cyflwyno</a:t>
            </a:r>
            <a:r>
              <a:rPr lang="en-GB" sz="1800" dirty="0">
                <a:latin typeface="Arial"/>
                <a:cs typeface="Arial"/>
              </a:rPr>
              <a:t> – </a:t>
            </a:r>
            <a:r>
              <a:rPr lang="en-GB" sz="1800" dirty="0" err="1">
                <a:latin typeface="Arial"/>
                <a:cs typeface="Arial"/>
              </a:rPr>
              <a:t>llawlyfr</a:t>
            </a:r>
            <a:r>
              <a:rPr lang="en-GB" sz="1800" dirty="0">
                <a:latin typeface="Arial"/>
                <a:cs typeface="Arial"/>
              </a:rPr>
              <a:t> </a:t>
            </a:r>
            <a:r>
              <a:rPr lang="en-GB" sz="1800" dirty="0" err="1">
                <a:latin typeface="Arial"/>
                <a:cs typeface="Arial"/>
              </a:rPr>
              <a:t>modwl</a:t>
            </a:r>
            <a:r>
              <a:rPr lang="en-GB" sz="1800" dirty="0">
                <a:latin typeface="Arial"/>
                <a:cs typeface="Arial"/>
              </a:rPr>
              <a:t>/Moodle/Teams</a:t>
            </a:r>
          </a:p>
          <a:p>
            <a:r>
              <a:rPr lang="en-GB" sz="1800" dirty="0" err="1">
                <a:latin typeface="Arial"/>
                <a:cs typeface="Arial"/>
              </a:rPr>
              <a:t>Ymchwiliwch</a:t>
            </a:r>
            <a:r>
              <a:rPr lang="en-GB" sz="1800" dirty="0">
                <a:latin typeface="Arial"/>
                <a:cs typeface="Arial"/>
              </a:rPr>
              <a:t> o </a:t>
            </a:r>
            <a:r>
              <a:rPr lang="en-GB" sz="1800" dirty="0" err="1">
                <a:latin typeface="Arial"/>
                <a:cs typeface="Arial"/>
              </a:rPr>
              <a:t>ffynonellau</a:t>
            </a:r>
            <a:r>
              <a:rPr lang="en-GB" sz="1800" dirty="0">
                <a:latin typeface="Arial"/>
                <a:cs typeface="Arial"/>
              </a:rPr>
              <a:t> </a:t>
            </a:r>
            <a:r>
              <a:rPr lang="en-GB" sz="1800" dirty="0" err="1">
                <a:latin typeface="Arial"/>
                <a:cs typeface="Arial"/>
              </a:rPr>
              <a:t>academaidd</a:t>
            </a:r>
            <a:r>
              <a:rPr lang="en-GB" sz="1800" dirty="0">
                <a:latin typeface="Arial"/>
                <a:cs typeface="Arial"/>
              </a:rPr>
              <a:t>; </a:t>
            </a:r>
            <a:r>
              <a:rPr lang="en-GB" sz="1800" dirty="0" err="1">
                <a:latin typeface="Arial"/>
                <a:cs typeface="Arial"/>
              </a:rPr>
              <a:t>llai</a:t>
            </a:r>
            <a:r>
              <a:rPr lang="en-GB" sz="1800" dirty="0">
                <a:latin typeface="Arial"/>
                <a:cs typeface="Arial"/>
              </a:rPr>
              <a:t>/dim </a:t>
            </a:r>
            <a:r>
              <a:rPr lang="en-GB" sz="1800" dirty="0" err="1">
                <a:latin typeface="Arial"/>
                <a:cs typeface="Arial"/>
              </a:rPr>
              <a:t>gwefannau</a:t>
            </a:r>
            <a:endParaRPr lang="en-GB" sz="1800" dirty="0">
              <a:latin typeface="Arial"/>
              <a:cs typeface="Arial"/>
            </a:endParaRPr>
          </a:p>
          <a:p>
            <a:r>
              <a:rPr lang="en-GB" sz="1800" dirty="0" err="1">
                <a:latin typeface="Arial"/>
                <a:cs typeface="Arial"/>
              </a:rPr>
              <a:t>Anelwch</a:t>
            </a:r>
            <a:r>
              <a:rPr lang="en-GB" sz="1800" dirty="0">
                <a:latin typeface="Arial"/>
                <a:cs typeface="Arial"/>
              </a:rPr>
              <a:t> am y 10% </a:t>
            </a:r>
            <a:r>
              <a:rPr lang="en-GB" sz="1800" dirty="0" err="1">
                <a:latin typeface="Arial"/>
                <a:cs typeface="Arial"/>
              </a:rPr>
              <a:t>dros</a:t>
            </a:r>
            <a:r>
              <a:rPr lang="en-GB" sz="1800" dirty="0">
                <a:latin typeface="Arial"/>
                <a:cs typeface="Arial"/>
              </a:rPr>
              <a:t> y </a:t>
            </a:r>
            <a:r>
              <a:rPr lang="en-GB" sz="1800" dirty="0" err="1">
                <a:latin typeface="Arial"/>
                <a:cs typeface="Arial"/>
              </a:rPr>
              <a:t>nifer</a:t>
            </a:r>
            <a:r>
              <a:rPr lang="en-GB" sz="1800" dirty="0">
                <a:latin typeface="Arial"/>
                <a:cs typeface="Arial"/>
              </a:rPr>
              <a:t> o </a:t>
            </a:r>
            <a:r>
              <a:rPr lang="en-GB" sz="1800" dirty="0" err="1">
                <a:latin typeface="Arial"/>
                <a:cs typeface="Arial"/>
              </a:rPr>
              <a:t>eiriau</a:t>
            </a:r>
            <a:r>
              <a:rPr lang="en-GB" sz="1800" dirty="0">
                <a:latin typeface="Arial"/>
                <a:cs typeface="Arial"/>
              </a:rPr>
              <a:t>/</a:t>
            </a:r>
            <a:r>
              <a:rPr lang="en-GB" sz="1800" dirty="0" err="1">
                <a:latin typeface="Arial"/>
                <a:cs typeface="Arial"/>
              </a:rPr>
              <a:t>amser</a:t>
            </a:r>
            <a:endParaRPr lang="en-GB" sz="1800" dirty="0">
              <a:latin typeface="Arial"/>
              <a:cs typeface="Arial"/>
            </a:endParaRPr>
          </a:p>
          <a:p>
            <a:r>
              <a:rPr lang="en-GB" sz="1800" dirty="0" err="1">
                <a:latin typeface="Arial"/>
                <a:cs typeface="Arial"/>
              </a:rPr>
              <a:t>Gwiriwch</a:t>
            </a:r>
            <a:r>
              <a:rPr lang="en-GB" sz="1800" dirty="0">
                <a:latin typeface="Arial"/>
                <a:cs typeface="Arial"/>
              </a:rPr>
              <a:t> y </a:t>
            </a:r>
            <a:r>
              <a:rPr lang="en-GB" sz="1800" dirty="0" err="1">
                <a:latin typeface="Arial"/>
                <a:cs typeface="Arial"/>
              </a:rPr>
              <a:t>tebygrwydd</a:t>
            </a:r>
            <a:r>
              <a:rPr lang="en-GB" sz="1800" dirty="0">
                <a:latin typeface="Arial"/>
                <a:cs typeface="Arial"/>
              </a:rPr>
              <a:t> </a:t>
            </a:r>
            <a:r>
              <a:rPr lang="en-GB" sz="1800" dirty="0" err="1">
                <a:latin typeface="Arial"/>
                <a:cs typeface="Arial"/>
              </a:rPr>
              <a:t>ar</a:t>
            </a:r>
            <a:r>
              <a:rPr lang="en-GB" sz="1800" dirty="0">
                <a:latin typeface="Arial"/>
                <a:cs typeface="Arial"/>
              </a:rPr>
              <a:t> Turnitin</a:t>
            </a:r>
          </a:p>
          <a:p>
            <a:r>
              <a:rPr lang="en-GB" sz="1800" dirty="0">
                <a:latin typeface="Arial"/>
                <a:cs typeface="Arial"/>
              </a:rPr>
              <a:t>Oes </a:t>
            </a:r>
            <a:r>
              <a:rPr lang="en-GB" sz="1800" dirty="0" err="1">
                <a:latin typeface="Arial"/>
                <a:cs typeface="Arial"/>
              </a:rPr>
              <a:t>yna</a:t>
            </a:r>
            <a:r>
              <a:rPr lang="en-GB" sz="1800" dirty="0">
                <a:latin typeface="Arial"/>
                <a:cs typeface="Arial"/>
              </a:rPr>
              <a:t> </a:t>
            </a:r>
            <a:r>
              <a:rPr lang="en-GB" sz="1800" dirty="0" err="1">
                <a:latin typeface="Arial"/>
                <a:cs typeface="Arial"/>
              </a:rPr>
              <a:t>dadansoddi</a:t>
            </a:r>
            <a:r>
              <a:rPr lang="en-GB" sz="1800" dirty="0">
                <a:latin typeface="Arial"/>
                <a:cs typeface="Arial"/>
              </a:rPr>
              <a:t>/</a:t>
            </a:r>
            <a:r>
              <a:rPr lang="en-GB" sz="1800" dirty="0" err="1">
                <a:latin typeface="Arial"/>
                <a:cs typeface="Arial"/>
              </a:rPr>
              <a:t>gwerthuso</a:t>
            </a:r>
            <a:r>
              <a:rPr lang="en-GB" sz="1800" dirty="0">
                <a:latin typeface="Arial"/>
                <a:cs typeface="Arial"/>
              </a:rPr>
              <a:t> </a:t>
            </a:r>
            <a:r>
              <a:rPr lang="en-GB" sz="1800" dirty="0" err="1">
                <a:latin typeface="Arial"/>
                <a:cs typeface="Arial"/>
              </a:rPr>
              <a:t>beirniadol</a:t>
            </a:r>
            <a:r>
              <a:rPr lang="en-GB" sz="1800" dirty="0">
                <a:latin typeface="Arial"/>
                <a:cs typeface="Arial"/>
              </a:rPr>
              <a:t> a </a:t>
            </a:r>
            <a:r>
              <a:rPr lang="en-GB" sz="1800" dirty="0" err="1">
                <a:latin typeface="Arial"/>
                <a:cs typeface="Arial"/>
              </a:rPr>
              <a:t>chysylltiadau</a:t>
            </a:r>
            <a:r>
              <a:rPr lang="en-GB" sz="1800" dirty="0">
                <a:latin typeface="Arial"/>
                <a:cs typeface="Arial"/>
              </a:rPr>
              <a:t> </a:t>
            </a:r>
            <a:r>
              <a:rPr lang="en-GB" sz="1800" dirty="0" err="1">
                <a:latin typeface="Arial"/>
                <a:cs typeface="Arial"/>
              </a:rPr>
              <a:t>gyda</a:t>
            </a:r>
            <a:r>
              <a:rPr lang="en-GB" sz="1800" dirty="0">
                <a:latin typeface="Arial"/>
                <a:cs typeface="Arial"/>
              </a:rPr>
              <a:t> </a:t>
            </a:r>
            <a:r>
              <a:rPr lang="en-GB" sz="1800" dirty="0" err="1">
                <a:latin typeface="Arial"/>
                <a:cs typeface="Arial"/>
              </a:rPr>
              <a:t>damcaniaethau</a:t>
            </a:r>
            <a:r>
              <a:rPr lang="en-GB" sz="1800" dirty="0">
                <a:latin typeface="Arial"/>
                <a:cs typeface="Arial"/>
              </a:rPr>
              <a:t> </a:t>
            </a:r>
            <a:r>
              <a:rPr lang="en-GB" sz="1800" dirty="0" err="1">
                <a:latin typeface="Arial"/>
                <a:cs typeface="Arial"/>
              </a:rPr>
              <a:t>yn</a:t>
            </a:r>
            <a:r>
              <a:rPr lang="en-GB" sz="1800" dirty="0">
                <a:latin typeface="Arial"/>
                <a:cs typeface="Arial"/>
              </a:rPr>
              <a:t> </a:t>
            </a:r>
            <a:r>
              <a:rPr lang="en-GB" sz="1800" dirty="0" err="1">
                <a:latin typeface="Arial"/>
                <a:cs typeface="Arial"/>
              </a:rPr>
              <a:t>eich</a:t>
            </a:r>
            <a:r>
              <a:rPr lang="en-GB" sz="1800" dirty="0">
                <a:latin typeface="Arial"/>
                <a:cs typeface="Arial"/>
              </a:rPr>
              <a:t> </a:t>
            </a:r>
            <a:r>
              <a:rPr lang="en-GB" sz="1800" dirty="0" err="1">
                <a:latin typeface="Arial"/>
                <a:cs typeface="Arial"/>
              </a:rPr>
              <a:t>gwaith</a:t>
            </a:r>
            <a:r>
              <a:rPr lang="en-GB" sz="1800" dirty="0">
                <a:latin typeface="Arial"/>
                <a:cs typeface="Arial"/>
              </a:rPr>
              <a:t>?</a:t>
            </a:r>
          </a:p>
          <a:p>
            <a:r>
              <a:rPr lang="en-GB" sz="1800" dirty="0" err="1">
                <a:latin typeface="Arial"/>
                <a:cs typeface="Arial"/>
              </a:rPr>
              <a:t>Amodau</a:t>
            </a:r>
            <a:r>
              <a:rPr lang="en-GB" sz="1800" dirty="0">
                <a:latin typeface="Arial"/>
                <a:cs typeface="Arial"/>
              </a:rPr>
              <a:t> </a:t>
            </a:r>
            <a:r>
              <a:rPr lang="en-GB" sz="1800" dirty="0" err="1">
                <a:latin typeface="Arial"/>
                <a:cs typeface="Arial"/>
              </a:rPr>
              <a:t>esgusodol</a:t>
            </a:r>
            <a:endParaRPr lang="en-GB" sz="1800" dirty="0">
              <a:latin typeface="Arial"/>
              <a:cs typeface="Arial"/>
            </a:endParaRPr>
          </a:p>
          <a:p>
            <a:pPr marL="0" indent="0">
              <a:buNone/>
            </a:pPr>
            <a:endParaRPr lang="en-GB" b="1" dirty="0">
              <a:latin typeface="Lucida Sans" panose="020B0602030504020204" pitchFamily="34" charset="0"/>
            </a:endParaRPr>
          </a:p>
        </p:txBody>
      </p:sp>
      <p:sp>
        <p:nvSpPr>
          <p:cNvPr id="4" name="Content Placeholder 3"/>
          <p:cNvSpPr>
            <a:spLocks noGrp="1"/>
          </p:cNvSpPr>
          <p:nvPr>
            <p:ph sz="half" idx="4294967295"/>
          </p:nvPr>
        </p:nvSpPr>
        <p:spPr>
          <a:xfrm>
            <a:off x="5224463" y="1900238"/>
            <a:ext cx="3919537" cy="3167062"/>
          </a:xfrm>
        </p:spPr>
        <p:txBody>
          <a:bodyPr vert="horz" lIns="68580" tIns="34290" rIns="68580" bIns="34290" rtlCol="0" anchor="t">
            <a:noAutofit/>
          </a:bodyPr>
          <a:lstStyle/>
          <a:p>
            <a:r>
              <a:rPr lang="en-GB" sz="1800" dirty="0">
                <a:solidFill>
                  <a:srgbClr val="0070C0"/>
                </a:solidFill>
                <a:latin typeface="Arial"/>
                <a:cs typeface="Arial"/>
              </a:rPr>
              <a:t>Submission details – module handbook/Moodle/Teams</a:t>
            </a:r>
          </a:p>
          <a:p>
            <a:r>
              <a:rPr lang="en-GB" sz="1800" dirty="0">
                <a:solidFill>
                  <a:srgbClr val="0070C0"/>
                </a:solidFill>
                <a:latin typeface="Arial"/>
                <a:cs typeface="Arial"/>
              </a:rPr>
              <a:t>Research from academic sources; less/no websites</a:t>
            </a:r>
          </a:p>
          <a:p>
            <a:r>
              <a:rPr lang="en-GB" sz="1800" dirty="0">
                <a:solidFill>
                  <a:srgbClr val="0070C0"/>
                </a:solidFill>
                <a:latin typeface="Arial"/>
                <a:cs typeface="Arial"/>
              </a:rPr>
              <a:t>Aim for the 10% over the word count/timing</a:t>
            </a:r>
          </a:p>
          <a:p>
            <a:r>
              <a:rPr lang="en-GB" sz="1800" dirty="0">
                <a:solidFill>
                  <a:srgbClr val="0070C0"/>
                </a:solidFill>
                <a:latin typeface="Arial"/>
                <a:cs typeface="Arial"/>
              </a:rPr>
              <a:t>Check your similarity on Turnitin</a:t>
            </a:r>
          </a:p>
          <a:p>
            <a:r>
              <a:rPr lang="en-GB" sz="1800" dirty="0">
                <a:solidFill>
                  <a:srgbClr val="0070C0"/>
                </a:solidFill>
                <a:latin typeface="Arial"/>
                <a:cs typeface="Arial"/>
              </a:rPr>
              <a:t>Have you critically analysed/evaluated and made links with theory?</a:t>
            </a:r>
          </a:p>
          <a:p>
            <a:r>
              <a:rPr lang="en-GB" sz="1800" dirty="0">
                <a:solidFill>
                  <a:srgbClr val="0070C0"/>
                </a:solidFill>
                <a:latin typeface="Arial"/>
                <a:cs typeface="Arial"/>
              </a:rPr>
              <a:t>Extenuating circumstances</a:t>
            </a:r>
          </a:p>
          <a:p>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849571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ctr">
            <a:noAutofit/>
          </a:bodyPr>
          <a:lstStyle/>
          <a:p>
            <a:pPr algn="ctr"/>
            <a:r>
              <a:rPr lang="cy-GB" sz="3600" dirty="0">
                <a:latin typeface="Arial"/>
                <a:cs typeface="Arial"/>
              </a:rPr>
              <a:t>Problem/Cwestiwn?</a:t>
            </a:r>
            <a:br>
              <a:rPr lang="cy-GB" sz="3600" dirty="0">
                <a:latin typeface="Arial"/>
              </a:rPr>
            </a:br>
            <a:r>
              <a:rPr lang="en-GB" sz="3600" dirty="0">
                <a:solidFill>
                  <a:srgbClr val="002060"/>
                </a:solidFill>
                <a:latin typeface="Arial"/>
                <a:cs typeface="Arial"/>
              </a:rPr>
              <a:t> </a:t>
            </a:r>
            <a:r>
              <a:rPr lang="en-GB" sz="3600" dirty="0">
                <a:solidFill>
                  <a:srgbClr val="0070C0"/>
                </a:solidFill>
                <a:latin typeface="Arial"/>
                <a:cs typeface="Arial"/>
              </a:rPr>
              <a:t>Problem/Question?</a:t>
            </a:r>
          </a:p>
        </p:txBody>
      </p:sp>
      <p:sp>
        <p:nvSpPr>
          <p:cNvPr id="7" name="Content Placeholder 6"/>
          <p:cNvSpPr>
            <a:spLocks noGrp="1"/>
          </p:cNvSpPr>
          <p:nvPr>
            <p:ph idx="1"/>
          </p:nvPr>
        </p:nvSpPr>
        <p:spPr/>
        <p:txBody>
          <a:bodyPr vert="horz" lIns="68580" tIns="34290" rIns="68580" bIns="34290" rtlCol="0" anchor="t">
            <a:normAutofit/>
          </a:bodyPr>
          <a:lstStyle/>
          <a:p>
            <a:pPr marL="0" indent="0">
              <a:buNone/>
            </a:pPr>
            <a:r>
              <a:rPr lang="en-GB" dirty="0">
                <a:latin typeface="Arial"/>
                <a:cs typeface="Arial"/>
              </a:rPr>
              <a:t>Natalie MacDonald</a:t>
            </a:r>
            <a:endParaRPr lang="en-GB">
              <a:latin typeface="Arial"/>
              <a:cs typeface="Arial"/>
            </a:endParaRPr>
          </a:p>
          <a:p>
            <a:pPr marL="0" indent="0">
              <a:buNone/>
            </a:pPr>
            <a:endParaRPr lang="en-GB" dirty="0">
              <a:latin typeface="Arial"/>
              <a:cs typeface="Arial"/>
            </a:endParaRPr>
          </a:p>
          <a:p>
            <a:pPr marL="0" indent="0">
              <a:buNone/>
            </a:pPr>
            <a:r>
              <a:rPr lang="en-GB" dirty="0">
                <a:latin typeface="Arial"/>
                <a:cs typeface="Arial"/>
                <a:hlinkClick r:id="rId3"/>
              </a:rPr>
              <a:t>Natalie.macdonald@uwtsd.ac.uk</a:t>
            </a:r>
            <a:r>
              <a:rPr lang="en-GB" dirty="0">
                <a:latin typeface="Arial"/>
                <a:cs typeface="Arial"/>
              </a:rPr>
              <a:t> </a:t>
            </a:r>
            <a:r>
              <a:rPr lang="en-GB" dirty="0">
                <a:latin typeface="Lucida Sans"/>
              </a:rPr>
              <a:t> </a:t>
            </a:r>
            <a:endParaRPr lang="en-GB" dirty="0"/>
          </a:p>
        </p:txBody>
      </p:sp>
    </p:spTree>
    <p:extLst>
      <p:ext uri="{BB962C8B-B14F-4D97-AF65-F5344CB8AC3E}">
        <p14:creationId xmlns:p14="http://schemas.microsoft.com/office/powerpoint/2010/main" val="292625927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D862BDF3570DE48A9CDDA6A02DFE1E3" ma:contentTypeVersion="6" ma:contentTypeDescription="Create a new document." ma:contentTypeScope="" ma:versionID="b24e489b4326b549a4beacb37143a9ea">
  <xsd:schema xmlns:xsd="http://www.w3.org/2001/XMLSchema" xmlns:xs="http://www.w3.org/2001/XMLSchema" xmlns:p="http://schemas.microsoft.com/office/2006/metadata/properties" xmlns:ns2="e8c94661-3631-4cb0-a485-b0264ff49df2" xmlns:ns3="bc5a8875-9481-4335-8833-11691f7858c0" targetNamespace="http://schemas.microsoft.com/office/2006/metadata/properties" ma:root="true" ma:fieldsID="b3c7219c647c31bc48ad749c65b8b887" ns2:_="" ns3:_="">
    <xsd:import namespace="e8c94661-3631-4cb0-a485-b0264ff49df2"/>
    <xsd:import namespace="bc5a8875-9481-4335-8833-11691f7858c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c94661-3631-4cb0-a485-b0264ff49df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c5a8875-9481-4335-8833-11691f7858c0"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A2F2446-9E79-4A7D-BF0D-5EB0FAC9E4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c94661-3631-4cb0-a485-b0264ff49df2"/>
    <ds:schemaRef ds:uri="bc5a8875-9481-4335-8833-11691f7858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6A6BBAC-BE68-4ECF-AB82-2C7BA92AFAB6}">
  <ds:schemaRefs>
    <ds:schemaRef ds:uri="bc5a8875-9481-4335-8833-11691f7858c0"/>
    <ds:schemaRef ds:uri="e8c94661-3631-4cb0-a485-b0264ff49df2"/>
    <ds:schemaRef ds:uri="http://schemas.microsoft.com/office/2006/metadata/properties"/>
    <ds:schemaRef ds:uri="http://schemas.microsoft.com/office/infopath/2007/PartnerControls"/>
    <ds:schemaRef ds:uri="http://purl.org/dc/terms/"/>
    <ds:schemaRef ds:uri="http://purl.org/dc/dcmitype/"/>
    <ds:schemaRef ds:uri="http://schemas.microsoft.com/office/2006/documentManagement/types"/>
    <ds:schemaRef ds:uri="http://purl.org/dc/elements/1.1/"/>
    <ds:schemaRef ds:uri="http://www.w3.org/XML/1998/namespace"/>
    <ds:schemaRef ds:uri="http://schemas.openxmlformats.org/package/2006/metadata/core-properties"/>
  </ds:schemaRefs>
</ds:datastoreItem>
</file>

<file path=customXml/itemProps3.xml><?xml version="1.0" encoding="utf-8"?>
<ds:datastoreItem xmlns:ds="http://schemas.openxmlformats.org/officeDocument/2006/customXml" ds:itemID="{9949760B-D5D2-42BE-9122-E25CC231944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4150</Words>
  <Application>Microsoft Office PowerPoint</Application>
  <PresentationFormat>On-screen Show (4:3)</PresentationFormat>
  <Paragraphs>262</Paragraphs>
  <Slides>21</Slides>
  <Notes>20</Notes>
  <HiddenSlides>0</HiddenSlides>
  <MMClips>0</MMClips>
  <ScaleCrop>false</ScaleCrop>
  <HeadingPairs>
    <vt:vector size="6" baseType="variant">
      <vt:variant>
        <vt:lpstr>Fonts Used</vt:lpstr>
      </vt:variant>
      <vt:variant>
        <vt:i4>10</vt:i4>
      </vt:variant>
      <vt:variant>
        <vt:lpstr>Theme</vt:lpstr>
      </vt:variant>
      <vt:variant>
        <vt:i4>19</vt:i4>
      </vt:variant>
      <vt:variant>
        <vt:lpstr>Slide Titles</vt:lpstr>
      </vt:variant>
      <vt:variant>
        <vt:i4>21</vt:i4>
      </vt:variant>
    </vt:vector>
  </HeadingPairs>
  <TitlesOfParts>
    <vt:vector size="50" baseType="lpstr">
      <vt:lpstr>Myriad Pro</vt:lpstr>
      <vt:lpstr>Symbol,Sans-Serif</vt:lpstr>
      <vt:lpstr>Arial</vt:lpstr>
      <vt:lpstr>Calibri</vt:lpstr>
      <vt:lpstr>Calibri Light</vt:lpstr>
      <vt:lpstr>Lucida Sans</vt:lpstr>
      <vt:lpstr>Segoe UI</vt:lpstr>
      <vt:lpstr>Symbol</vt:lpstr>
      <vt:lpstr>Times</vt:lpstr>
      <vt:lpstr>Times New Roman</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ECCP7001C Myfyrdodau Beirniadol o Arfer Academaidd a Phroffesiynol  Aseiniad 1   ECCP7001 Critical Reflections of Academic and Professional Practice Assessment 1      </vt:lpstr>
      <vt:lpstr>Meini Asesu             Assessment Criteria</vt:lpstr>
      <vt:lpstr>Assessment Criteria</vt:lpstr>
      <vt:lpstr> Asesiad 1 Assessment  1</vt:lpstr>
      <vt:lpstr>Teitl y cwestiwn Title of the question</vt:lpstr>
      <vt:lpstr>PowerPoint Presentation</vt:lpstr>
      <vt:lpstr>Meini prawf 1 Criteria 1</vt:lpstr>
      <vt:lpstr>Meini prawf 2 Criteria 2</vt:lpstr>
      <vt:lpstr>Meini prawf 3 Criteria 3</vt:lpstr>
      <vt:lpstr>PowerPoint Presentation</vt:lpstr>
      <vt:lpstr>PowerPoint Presentation</vt:lpstr>
      <vt:lpstr>Meini prawf 4 Section 4</vt:lpstr>
      <vt:lpstr>Sgiliau ar gyfer Arfer Proffesiynol  Skills for Professional Practice</vt:lpstr>
      <vt:lpstr>Pethau i’w gofio Matters to remember </vt:lpstr>
      <vt:lpstr>PowerPoint Presentation</vt:lpstr>
      <vt:lpstr>Materion TGCh? ICT issues?</vt:lpstr>
      <vt:lpstr>Cymorth o’r tîm Support from the team</vt:lpstr>
      <vt:lpstr>Cyflwyniadau Hwyr  Late Submissions</vt:lpstr>
      <vt:lpstr>Ystyriaethau olaf... Final considerations…</vt:lpstr>
      <vt:lpstr>Problem/Cwestiwn?  Problem/Question?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Natalie MacDonald</cp:lastModifiedBy>
  <cp:revision>63</cp:revision>
  <dcterms:created xsi:type="dcterms:W3CDTF">2021-03-10T12:10:47Z</dcterms:created>
  <dcterms:modified xsi:type="dcterms:W3CDTF">2023-09-08T11:45:19Z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0x0101002D862BDF3570DE48A9CDDA6A02DFE1E3</vt:lpwstr>
  </property>
</Properties>
</file>