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</Types>
</file>

<file path=_rels/.rels>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 b="def" i="def"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 b="def" i="def"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1"/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/Relationships>
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Shape 12"/>
          <p:cNvSpPr/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hape 13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>
            <p:ph type="pic" idx="13"/>
          </p:nvPr>
        </p:nvSpPr>
        <p:spPr>
          <a:xfrm>
            <a:off x="160655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Shape 21"/>
          <p:cNvSpPr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2" name="Shape 22"/>
          <p:cNvSpPr/>
          <p:nvPr>
            <p:ph type="body" sz="quarter" idx="1"/>
          </p:nvPr>
        </p:nvSpPr>
        <p:spPr>
          <a:xfrm>
            <a:off x="1270000" y="81915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hape 23"/>
          <p:cNvSpPr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hape 31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/>
          <p:nvPr>
            <p:ph type="pic" sz="half" idx="13"/>
          </p:nvPr>
        </p:nvSpPr>
        <p:spPr>
          <a:xfrm>
            <a:off x="6718300" y="635000"/>
            <a:ext cx="5334000" cy="8229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Shape 39"/>
          <p:cNvSpPr/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Shape 40"/>
          <p:cNvSpPr/>
          <p:nvPr>
            <p:ph type="body" sz="quarter" idx="1"/>
          </p:nvPr>
        </p:nvSpPr>
        <p:spPr>
          <a:xfrm>
            <a:off x="952500" y="4762500"/>
            <a:ext cx="5334000" cy="4102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hape 41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hape 49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Shape 57"/>
          <p:cNvSpPr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hape 58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/>
          <p:nvPr>
            <p:ph type="pic" sz="half" idx="13"/>
          </p:nvPr>
        </p:nvSpPr>
        <p:spPr>
          <a:xfrm>
            <a:off x="6718300" y="26035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Shape 6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Shape 67"/>
          <p:cNvSpPr/>
          <p:nvPr>
            <p:ph type="body" sz="half" idx="1"/>
          </p:nvPr>
        </p:nvSpPr>
        <p:spPr>
          <a:xfrm>
            <a:off x="952500" y="26035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hape 68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hape 76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/>
          <p:nvPr>
            <p:ph type="pic" sz="quarter" idx="13"/>
          </p:nvPr>
        </p:nvSpPr>
        <p:spPr>
          <a:xfrm>
            <a:off x="6718300" y="5092700"/>
            <a:ext cx="5334000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Shape 84"/>
          <p:cNvSpPr/>
          <p:nvPr>
            <p:ph type="pic" sz="quarter" idx="14"/>
          </p:nvPr>
        </p:nvSpPr>
        <p:spPr>
          <a:xfrm>
            <a:off x="6724518" y="889000"/>
            <a:ext cx="5334001" cy="3771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Shape 85"/>
          <p:cNvSpPr/>
          <p:nvPr>
            <p:ph type="pic" sz="half" idx="15"/>
          </p:nvPr>
        </p:nvSpPr>
        <p:spPr>
          <a:xfrm>
            <a:off x="952500" y="889000"/>
            <a:ext cx="5334000" cy="7975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hape 86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/>
          <p:nvPr>
            <p:ph type="body" sz="quarter" idx="13"/>
          </p:nvPr>
        </p:nvSpPr>
        <p:spPr>
          <a:xfrm>
            <a:off x="1270000" y="6362700"/>
            <a:ext cx="10464800" cy="4699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400"/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Shape 94"/>
          <p:cNvSpPr/>
          <p:nvPr>
            <p:ph type="body" sz="quarter" idx="14"/>
          </p:nvPr>
        </p:nvSpPr>
        <p:spPr>
          <a:xfrm>
            <a:off x="1270000" y="4267200"/>
            <a:ext cx="10464800" cy="6858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800"/>
            </a:lvl1pPr>
          </a:lstStyle>
          <a:p>
            <a:pPr/>
            <a:r>
              <a:t>“Type a quote here.” </a:t>
            </a:r>
          </a:p>
        </p:txBody>
      </p:sp>
      <p:sp>
        <p:nvSpPr>
          <p:cNvPr id="95" name="Shape 95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hape 103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/>
          <p:nvPr>
            <p:ph type="title"/>
          </p:nvPr>
        </p:nvSpPr>
        <p:spPr>
          <a:xfrm>
            <a:off x="952500" y="4445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Shape 3"/>
          <p:cNvSpPr/>
          <p:nvPr>
            <p:ph type="body" idx="1"/>
          </p:nvPr>
        </p:nvSpPr>
        <p:spPr>
          <a:xfrm>
            <a:off x="952500" y="26035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hape 4"/>
          <p:cNvSpPr/>
          <p:nvPr>
            <p:ph type="sldNum" sz="quarter" idx="2"/>
          </p:nvPr>
        </p:nvSpPr>
        <p:spPr>
          <a:xfrm>
            <a:off x="6311798" y="9251950"/>
            <a:ext cx="368504" cy="3810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600" u="none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"/></Relationships>
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image" Target="../media/image2.png"/></Relationships>
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image" Target="../media/image2.tif"/><Relationship Id="rId4" Type="http://schemas.openxmlformats.org/officeDocument/2006/relationships/image" Target="../media/image3.png"/><Relationship Id="rId5" Type="http://schemas.openxmlformats.org/officeDocument/2006/relationships/image" Target="../media/image3.tif"/><Relationship Id="rId6" Type="http://schemas.openxmlformats.org/officeDocument/2006/relationships/image" Target="../media/image4.png"/><Relationship Id="rId7" Type="http://schemas.openxmlformats.org/officeDocument/2006/relationships/image" Target="../media/image4.tif"/><Relationship Id="rId8" Type="http://schemas.openxmlformats.org/officeDocument/2006/relationships/image" Target="../media/image5.png"/><Relationship Id="rId9" Type="http://schemas.openxmlformats.org/officeDocument/2006/relationships/image" Target="../media/image5.tif"/><Relationship Id="rId10" Type="http://schemas.openxmlformats.org/officeDocument/2006/relationships/image" Target="../media/image6.png"/><Relationship Id="rId11" Type="http://schemas.openxmlformats.org/officeDocument/2006/relationships/image" Target="../media/image6.tif"/><Relationship Id="rId12" Type="http://schemas.openxmlformats.org/officeDocument/2006/relationships/image" Target="../media/image7.png"/></Relationships>
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image" Target="../media/image8.png"/></Relationships>
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/Relationships>
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image" Target="../media/image1.jpeg"/><Relationship Id="rId4" Type="http://schemas.openxmlformats.org/officeDocument/2006/relationships/image" Target="../media/image2.jpeg"/></Relationships>
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/Relationships>
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/Relationships>
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image" Target="../media/image7.tif"/><Relationship Id="rId4" Type="http://schemas.openxmlformats.org/officeDocument/2006/relationships/image" Target="../media/image9.png"/><Relationship Id="rId5" Type="http://schemas.openxmlformats.org/officeDocument/2006/relationships/image" Target="../media/image10.png"/><Relationship Id="rId6" Type="http://schemas.openxmlformats.org/officeDocument/2006/relationships/image" Target="../media/image11.png"/></Relationships>
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/Relationships>
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/Relationships>
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image" Target="../media/image12.png"/><Relationship Id="rId4" Type="http://schemas.openxmlformats.org/officeDocument/2006/relationships/image" Target="../media/image13.png"/></Relationships>
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/Relationships>

</file>

<file path=ppt/slides/_rels/slide1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tif"/><Relationship Id="rId3" Type="http://schemas.openxmlformats.org/officeDocument/2006/relationships/hyperlink" Target="http://dera.ioe.ac.uk/7800/1/AssessmentforLearning.pdf" TargetMode="External"/><Relationship Id="rId4" Type="http://schemas.openxmlformats.org/officeDocument/2006/relationships/hyperlink" Target="https://www.triumph30.org/2017/05/03/misconceptions-about-tongues/" TargetMode="External"/><Relationship Id="rId5" Type="http://schemas.openxmlformats.org/officeDocument/2006/relationships/hyperlink" Target="https://www.pinterest.com/pin/556687203930317918/" TargetMode="External"/><Relationship Id="rId6" Type="http://schemas.openxmlformats.org/officeDocument/2006/relationships/hyperlink" Target="http://www.learningspy.co.uk/featured/john-hattie-think-education/" TargetMode="External"/><Relationship Id="rId7" Type="http://schemas.openxmlformats.org/officeDocument/2006/relationships/hyperlink" Target="https://gineersnow.com/engineering/common-misconceptions-engineers" TargetMode="External"/><Relationship Id="rId8" Type="http://schemas.openxmlformats.org/officeDocument/2006/relationships/hyperlink" Target="https://www.bamradionetwork.com/edwords-blog/more-on-hattie-and-marzano-we-know-what-works" TargetMode="External"/><Relationship Id="rId9" Type="http://schemas.openxmlformats.org/officeDocument/2006/relationships/hyperlink" Target="https://www.slideshare.net/fatcatlovestoeat/assessment-of-learning-26426666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pasted-image.tiff"/>
          <p:cNvPicPr>
            <a:picLocks noChangeAspect="1"/>
          </p:cNvPicPr>
          <p:nvPr/>
        </p:nvPicPr>
        <p:blipFill>
          <a:blip r:embed="rId2">
            <a:alphaModFix amt="50117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20" name="Shape 120"/>
          <p:cNvSpPr/>
          <p:nvPr/>
        </p:nvSpPr>
        <p:spPr>
          <a:xfrm>
            <a:off x="2060416" y="136369"/>
            <a:ext cx="8883968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Assessment for Learning strategies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23" name="Shape 123"/>
          <p:cNvSpPr/>
          <p:nvPr/>
        </p:nvSpPr>
        <p:spPr>
          <a:xfrm>
            <a:off x="442762" y="1221933"/>
            <a:ext cx="12392326" cy="36789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is an approach to learning and teaching which creates feedback to improve performance.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Students can get more involved with the learning process and gain confidence in their work.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Students get a chance to be more active in their learning.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Students start to think and act like a teacher as they can be given a chance to mark their own work and come up with an evaluation.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enables the learners to get feedback while they are still engaged in the learning process.</a:t>
            </a:r>
          </a:p>
        </p:txBody>
      </p:sp>
      <p:sp>
        <p:nvSpPr>
          <p:cNvPr id="124" name="Shape 124"/>
          <p:cNvSpPr/>
          <p:nvPr/>
        </p:nvSpPr>
        <p:spPr>
          <a:xfrm>
            <a:off x="2216435" y="136369"/>
            <a:ext cx="8571930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What is Assessment for Learning?</a:t>
            </a:r>
          </a:p>
        </p:txBody>
      </p:sp>
      <p:pic>
        <p:nvPicPr>
          <p:cNvPr id="125" name="picture1_zou6yyf.png"/>
          <p:cNvPicPr>
            <a:picLocks noChangeAspect="1"/>
          </p:cNvPicPr>
          <p:nvPr/>
        </p:nvPicPr>
        <p:blipFill>
          <a:blip r:embed="rId3">
            <a:extLst/>
          </a:blip>
          <a:srcRect l="18368" t="508" r="18368" b="508"/>
          <a:stretch>
            <a:fillRect/>
          </a:stretch>
        </p:blipFill>
        <p:spPr>
          <a:xfrm>
            <a:off x="3715146" y="5224454"/>
            <a:ext cx="5847540" cy="3766783"/>
          </a:xfrm>
          <a:prstGeom prst="rect">
            <a:avLst/>
          </a:prstGeom>
          <a:ln w="254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  <a:reflection blurRad="0" stA="100000" stPos="0" endA="0" endPos="40000" dist="0" dir="5400000" fadeDir="5400000" sx="100000" sy="-100000" kx="0" ky="0" algn="bl" rotWithShape="0"/>
          </a:effectLst>
        </p:spPr>
      </p:pic>
    </p:spTree>
  </p:cSld>
  <p:clrMapOvr>
    <a:masterClrMapping/>
  </p:clrMapOvr>
  <p:transition xmlns:p14="http://schemas.microsoft.com/office/powerpoint/2010/main" spd="med" advClick="1" p14:dur="100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30" name="Group 130"/>
          <p:cNvGrpSpPr/>
          <p:nvPr/>
        </p:nvGrpSpPr>
        <p:grpSpPr>
          <a:xfrm>
            <a:off x="1179425" y="1077050"/>
            <a:ext cx="3302060" cy="4688315"/>
            <a:chOff x="0" y="0"/>
            <a:chExt cx="3302058" cy="4688313"/>
          </a:xfrm>
        </p:grpSpPr>
        <p:pic>
          <p:nvPicPr>
            <p:cNvPr id="129" name="pasted-image.tiff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7000" y="88900"/>
              <a:ext cx="3048060" cy="4358114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28" name=""/>
            <p:cNvPicPr>
              <a:picLocks noChangeAspect="0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0" y="0"/>
              <a:ext cx="3302060" cy="4688314"/>
            </a:xfrm>
            <a:prstGeom prst="rect">
              <a:avLst/>
            </a:prstGeom>
            <a:effectLst/>
          </p:spPr>
        </p:pic>
      </p:grpSp>
      <p:grpSp>
        <p:nvGrpSpPr>
          <p:cNvPr id="133" name="Group 133"/>
          <p:cNvGrpSpPr/>
          <p:nvPr/>
        </p:nvGrpSpPr>
        <p:grpSpPr>
          <a:xfrm>
            <a:off x="1347699" y="5688625"/>
            <a:ext cx="5346916" cy="4061553"/>
            <a:chOff x="0" y="0"/>
            <a:chExt cx="5346915" cy="4061551"/>
          </a:xfrm>
        </p:grpSpPr>
        <p:pic>
          <p:nvPicPr>
            <p:cNvPr id="132" name="pasted-image.tiff"/>
            <p:cNvPicPr>
              <a:picLocks noChangeAspect="1"/>
            </p:cNvPicPr>
            <p:nvPr/>
          </p:nvPicPr>
          <p:blipFill>
            <a:blip r:embed="rId5">
              <a:extLst/>
            </a:blip>
            <a:srcRect l="2797" t="0" r="2797" b="0"/>
            <a:stretch>
              <a:fillRect/>
            </a:stretch>
          </p:blipFill>
          <p:spPr>
            <a:xfrm>
              <a:off x="127000" y="88900"/>
              <a:ext cx="5092916" cy="3731352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31" name=""/>
            <p:cNvPicPr>
              <a:picLocks noChangeAspect="0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0" y="0"/>
              <a:ext cx="5346916" cy="4061552"/>
            </a:xfrm>
            <a:prstGeom prst="rect">
              <a:avLst/>
            </a:prstGeom>
            <a:effectLst/>
          </p:spPr>
        </p:pic>
      </p:grpSp>
      <p:grpSp>
        <p:nvGrpSpPr>
          <p:cNvPr id="136" name="Group 136"/>
          <p:cNvGrpSpPr/>
          <p:nvPr/>
        </p:nvGrpSpPr>
        <p:grpSpPr>
          <a:xfrm>
            <a:off x="8753303" y="1055804"/>
            <a:ext cx="3371930" cy="4688315"/>
            <a:chOff x="0" y="0"/>
            <a:chExt cx="3371929" cy="4688313"/>
          </a:xfrm>
        </p:grpSpPr>
        <p:pic>
          <p:nvPicPr>
            <p:cNvPr id="135" name="pasted-image.tiff"/>
            <p:cNvPicPr>
              <a:picLocks noChangeAspect="1"/>
            </p:cNvPicPr>
            <p:nvPr/>
          </p:nvPicPr>
          <p:blipFill>
            <a:blip r:embed="rId7">
              <a:extLst/>
            </a:blip>
            <a:stretch>
              <a:fillRect/>
            </a:stretch>
          </p:blipFill>
          <p:spPr>
            <a:xfrm>
              <a:off x="127000" y="88900"/>
              <a:ext cx="3117930" cy="4358114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34" name=""/>
            <p:cNvPicPr>
              <a:picLocks noChangeAspect="0"/>
            </p:cNvPicPr>
            <p:nvPr/>
          </p:nvPicPr>
          <p:blipFill>
            <a:blip r:embed="rId8">
              <a:extLst/>
            </a:blip>
            <a:stretch>
              <a:fillRect/>
            </a:stretch>
          </p:blipFill>
          <p:spPr>
            <a:xfrm>
              <a:off x="0" y="0"/>
              <a:ext cx="3371930" cy="4688314"/>
            </a:xfrm>
            <a:prstGeom prst="rect">
              <a:avLst/>
            </a:prstGeom>
            <a:effectLst/>
          </p:spPr>
        </p:pic>
      </p:grpSp>
      <p:grpSp>
        <p:nvGrpSpPr>
          <p:cNvPr id="139" name="Group 139"/>
          <p:cNvGrpSpPr/>
          <p:nvPr/>
        </p:nvGrpSpPr>
        <p:grpSpPr>
          <a:xfrm>
            <a:off x="6966950" y="5613569"/>
            <a:ext cx="4864420" cy="4146603"/>
            <a:chOff x="0" y="0"/>
            <a:chExt cx="4864418" cy="4146602"/>
          </a:xfrm>
        </p:grpSpPr>
        <p:pic>
          <p:nvPicPr>
            <p:cNvPr id="138" name="pasted-image.tiff"/>
            <p:cNvPicPr>
              <a:picLocks noChangeAspect="1"/>
            </p:cNvPicPr>
            <p:nvPr/>
          </p:nvPicPr>
          <p:blipFill>
            <a:blip r:embed="rId9">
              <a:extLst/>
            </a:blip>
            <a:stretch>
              <a:fillRect/>
            </a:stretch>
          </p:blipFill>
          <p:spPr>
            <a:xfrm>
              <a:off x="127000" y="88900"/>
              <a:ext cx="4610419" cy="381640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37" name=""/>
            <p:cNvPicPr>
              <a:picLocks noChangeAspect="0"/>
            </p:cNvPicPr>
            <p:nvPr/>
          </p:nvPicPr>
          <p:blipFill>
            <a:blip r:embed="rId10">
              <a:extLst/>
            </a:blip>
            <a:stretch>
              <a:fillRect/>
            </a:stretch>
          </p:blipFill>
          <p:spPr>
            <a:xfrm>
              <a:off x="0" y="0"/>
              <a:ext cx="4864419" cy="4146603"/>
            </a:xfrm>
            <a:prstGeom prst="rect">
              <a:avLst/>
            </a:prstGeom>
            <a:effectLst/>
          </p:spPr>
        </p:pic>
      </p:grpSp>
      <p:grpSp>
        <p:nvGrpSpPr>
          <p:cNvPr id="142" name="Group 142"/>
          <p:cNvGrpSpPr/>
          <p:nvPr/>
        </p:nvGrpSpPr>
        <p:grpSpPr>
          <a:xfrm>
            <a:off x="4780958" y="1077050"/>
            <a:ext cx="3442884" cy="4645824"/>
            <a:chOff x="0" y="0"/>
            <a:chExt cx="3442883" cy="4645822"/>
          </a:xfrm>
        </p:grpSpPr>
        <p:pic>
          <p:nvPicPr>
            <p:cNvPr id="141" name="pasted-image.tiff"/>
            <p:cNvPicPr>
              <a:picLocks noChangeAspect="1"/>
            </p:cNvPicPr>
            <p:nvPr/>
          </p:nvPicPr>
          <p:blipFill>
            <a:blip r:embed="rId11">
              <a:extLst/>
            </a:blip>
            <a:stretch>
              <a:fillRect/>
            </a:stretch>
          </p:blipFill>
          <p:spPr>
            <a:xfrm>
              <a:off x="127000" y="88900"/>
              <a:ext cx="3188884" cy="431562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40" name=""/>
            <p:cNvPicPr>
              <a:picLocks noChangeAspect="0"/>
            </p:cNvPicPr>
            <p:nvPr/>
          </p:nvPicPr>
          <p:blipFill>
            <a:blip r:embed="rId12">
              <a:extLst/>
            </a:blip>
            <a:stretch>
              <a:fillRect/>
            </a:stretch>
          </p:blipFill>
          <p:spPr>
            <a:xfrm>
              <a:off x="-1" y="0"/>
              <a:ext cx="3442885" cy="4645823"/>
            </a:xfrm>
            <a:prstGeom prst="rect">
              <a:avLst/>
            </a:prstGeom>
            <a:effectLst/>
          </p:spPr>
        </p:pic>
      </p:grpSp>
      <p:sp>
        <p:nvSpPr>
          <p:cNvPr id="143" name="Shape 143"/>
          <p:cNvSpPr/>
          <p:nvPr/>
        </p:nvSpPr>
        <p:spPr>
          <a:xfrm>
            <a:off x="2807081" y="233854"/>
            <a:ext cx="7390639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What is the theory behind it?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46" name="Shape 146"/>
          <p:cNvSpPr/>
          <p:nvPr/>
        </p:nvSpPr>
        <p:spPr>
          <a:xfrm>
            <a:off x="1902968" y="136369"/>
            <a:ext cx="9198865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Formative &amp; Summative Assessment</a:t>
            </a:r>
          </a:p>
        </p:txBody>
      </p:sp>
      <p:pic>
        <p:nvPicPr>
          <p:cNvPr id="147" name="Screen Shot 2018-02-10 at 22.16.09.png"/>
          <p:cNvPicPr>
            <a:picLocks noChangeAspect="1"/>
          </p:cNvPicPr>
          <p:nvPr/>
        </p:nvPicPr>
        <p:blipFill>
          <a:blip r:embed="rId3">
            <a:extLst/>
          </a:blip>
          <a:srcRect l="19216" t="5777" r="5204" b="8576"/>
          <a:stretch>
            <a:fillRect/>
          </a:stretch>
        </p:blipFill>
        <p:spPr>
          <a:xfrm>
            <a:off x="860226" y="2720943"/>
            <a:ext cx="11284371" cy="5435297"/>
          </a:xfrm>
          <a:prstGeom prst="rect">
            <a:avLst/>
          </a:prstGeom>
          <a:ln w="50800">
            <a:solidFill>
              <a:srgbClr val="000000"/>
            </a:solidFill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  <a:reflection blurRad="0" stA="50000" stPos="0" endA="0" endPos="40000" dist="0" dir="5400000" fadeDir="5400000" sx="100000" sy="-100000" kx="0" ky="0" algn="bl" rotWithShape="0"/>
          </a:effectLst>
        </p:spPr>
      </p:pic>
      <p:sp>
        <p:nvSpPr>
          <p:cNvPr id="148" name="Shape 148"/>
          <p:cNvSpPr/>
          <p:nvPr/>
        </p:nvSpPr>
        <p:spPr>
          <a:xfrm>
            <a:off x="5466146" y="1636505"/>
            <a:ext cx="476298" cy="282991"/>
          </a:xfrm>
          <a:prstGeom prst="rightArrow">
            <a:avLst>
              <a:gd name="adj1" fmla="val 32000"/>
              <a:gd name="adj2" fmla="val 71503"/>
            </a:avLst>
          </a:prstGeom>
          <a:solidFill>
            <a:srgbClr val="000000"/>
          </a:solidFill>
          <a:ln w="12700">
            <a:miter lim="400000"/>
          </a:ln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p:spPr>
        <p:txBody>
          <a:bodyPr lIns="50800" tIns="50800" rIns="50800" bIns="50800" anchor="ctr"/>
          <a:lstStyle/>
          <a:p>
            <a:pPr>
              <a:defRPr sz="2400">
                <a:solidFill>
                  <a:srgbClr val="FFFFFF"/>
                </a:solidFill>
              </a:defRPr>
            </a:pPr>
          </a:p>
        </p:txBody>
      </p:sp>
      <p:sp>
        <p:nvSpPr>
          <p:cNvPr id="149" name="Shape 149"/>
          <p:cNvSpPr/>
          <p:nvPr/>
        </p:nvSpPr>
        <p:spPr>
          <a:xfrm>
            <a:off x="1758568" y="1536606"/>
            <a:ext cx="9487663" cy="520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000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Formative Assessment        Summative Assessment = Success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76" y="-1786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52" name="Shape 152"/>
          <p:cNvSpPr/>
          <p:nvPr/>
        </p:nvSpPr>
        <p:spPr>
          <a:xfrm>
            <a:off x="1229169" y="334448"/>
            <a:ext cx="10546462" cy="1422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What are the benefits for Assessment for Learning?</a:t>
            </a:r>
          </a:p>
        </p:txBody>
      </p:sp>
      <p:sp>
        <p:nvSpPr>
          <p:cNvPr id="153" name="Shape 153"/>
          <p:cNvSpPr/>
          <p:nvPr/>
        </p:nvSpPr>
        <p:spPr>
          <a:xfrm>
            <a:off x="481709" y="1999621"/>
            <a:ext cx="12041382" cy="69352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improves achievement because it encourages the learner to take personal responsibility for their own learning.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are far more likely to achieve their potential because they have the knowledge, skills and the resources to get the best out of the learning process.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builds self-belief and confidence.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works well with the students who receive poor grades for a test, as they may withdraw from learning. Teachers give their learners feedback tasks which focuses on their work.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increases independence as it enables learners to become less passive in the classroom.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can develop the ability to assess themselves.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This approach helps teachers because they have more time to talk to each and every pupil individually  as they also reflect on what is going on within their classroom.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56" name="Shape 156"/>
          <p:cNvSpPr/>
          <p:nvPr/>
        </p:nvSpPr>
        <p:spPr>
          <a:xfrm>
            <a:off x="3485144" y="99701"/>
            <a:ext cx="6272785" cy="1422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pPr>
            <a:r>
              <a:t>Misconceptions about </a:t>
            </a:r>
          </a:p>
          <a:p>
            <a: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pPr>
            <a:r>
              <a:t>Assessment for Learning</a:t>
            </a:r>
          </a:p>
        </p:txBody>
      </p:sp>
      <p:sp>
        <p:nvSpPr>
          <p:cNvPr id="157" name="Shape 157"/>
          <p:cNvSpPr/>
          <p:nvPr/>
        </p:nvSpPr>
        <p:spPr>
          <a:xfrm>
            <a:off x="600846" y="2061976"/>
            <a:ext cx="12041382" cy="2376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Teachers that use Assessment for Learning will lose control of their class.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Exams are the only type of assessment that matters.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Assessment is a one way process: teachers giving feedback.</a:t>
            </a:r>
          </a:p>
          <a:p>
            <a:pPr marL="4445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Work should always be given a final grade.</a:t>
            </a:r>
          </a:p>
        </p:txBody>
      </p:sp>
      <p:pic>
        <p:nvPicPr>
          <p:cNvPr id="158" name="20140405_142016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267929" y="4978289"/>
            <a:ext cx="4294529" cy="3667529"/>
          </a:xfrm>
          <a:prstGeom prst="rect">
            <a:avLst/>
          </a:prstGeom>
          <a:ln w="25400">
            <a:miter lim="400000"/>
          </a:ln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  <p:pic>
        <p:nvPicPr>
          <p:cNvPr id="159" name="Unknown.jpg"/>
          <p:cNvPicPr>
            <a:picLocks noChangeAspect="1"/>
          </p:cNvPicPr>
          <p:nvPr/>
        </p:nvPicPr>
        <p:blipFill>
          <a:blip r:embed="rId4">
            <a:extLst/>
          </a:blip>
          <a:srcRect l="19184" t="0" r="14097" b="0"/>
          <a:stretch>
            <a:fillRect/>
          </a:stretch>
        </p:blipFill>
        <p:spPr>
          <a:xfrm>
            <a:off x="1404833" y="4975710"/>
            <a:ext cx="4763470" cy="3672504"/>
          </a:xfrm>
          <a:prstGeom prst="rect">
            <a:avLst/>
          </a:prstGeom>
          <a:ln w="25400">
            <a:miter lim="400000"/>
          </a:ln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</p:spTree>
  </p:cSld>
  <p:clrMapOvr>
    <a:masterClrMapping/>
  </p:clrMapOvr>
  <p:transition xmlns:p14="http://schemas.microsoft.com/office/powerpoint/2010/main" spd="med" advClick="1" p14:dur="1000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62" name="Shape 162"/>
          <p:cNvSpPr/>
          <p:nvPr/>
        </p:nvSpPr>
        <p:spPr>
          <a:xfrm>
            <a:off x="2847371" y="194860"/>
            <a:ext cx="7310058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Strategy 1: Peer Assessment </a:t>
            </a:r>
          </a:p>
        </p:txBody>
      </p:sp>
      <p:sp>
        <p:nvSpPr>
          <p:cNvPr id="163" name="Shape 163"/>
          <p:cNvSpPr/>
          <p:nvPr/>
        </p:nvSpPr>
        <p:spPr>
          <a:xfrm>
            <a:off x="481709" y="1409172"/>
            <a:ext cx="12041382" cy="69352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Learners assess each others work and give each other feedback. This gives them an idea of what makes a successful piece of work.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encourages reflection and thought about the learning as it allows each student to see the marking criteria.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can help each pupil develop their critical and reflective thinking skills.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gives pupils independence and it is a great way for them to take responsibility. To ‘act and think like a teacher’. 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can help them to develop social skills.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increases their own understanding of what makes their work better.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Primary schools could also use this strategy by using pictures to show positive and negative parts by using for example, sad or happy faces.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66" name="Shape 166"/>
          <p:cNvSpPr/>
          <p:nvPr/>
        </p:nvSpPr>
        <p:spPr>
          <a:xfrm>
            <a:off x="2893091" y="233854"/>
            <a:ext cx="7218618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Strategy 2: Self-Assessment</a:t>
            </a:r>
          </a:p>
        </p:txBody>
      </p:sp>
      <p:sp>
        <p:nvSpPr>
          <p:cNvPr id="167" name="Shape 167"/>
          <p:cNvSpPr/>
          <p:nvPr/>
        </p:nvSpPr>
        <p:spPr>
          <a:xfrm>
            <a:off x="911428" y="1406809"/>
            <a:ext cx="11181944" cy="758651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172861" indent="-172861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Students need to learn for themselves, that is how they will improve in their work.</a:t>
            </a:r>
          </a:p>
          <a:p>
            <a:pPr marL="172861" indent="-172861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When using self-assessment, the students evaluate their own work which gets them to think about their own learning. </a:t>
            </a:r>
          </a:p>
          <a:p>
            <a:pPr marL="172861" indent="-172861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get a chance to experience it in the teachers shoes.</a:t>
            </a:r>
          </a:p>
          <a:p>
            <a:pPr marL="172861" indent="-172861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shows them how they can improve next time and they can see where they are going wrong. </a:t>
            </a:r>
          </a:p>
          <a:p>
            <a:pPr marL="172861" indent="-172861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This enables learners to set their own learning goals.</a:t>
            </a:r>
          </a:p>
          <a:p>
            <a:pPr marL="172861" indent="-172861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They need to be aware what made sense and what did not, and self-assessment does just that. </a:t>
            </a:r>
          </a:p>
          <a:p>
            <a:pPr marL="172861" indent="-172861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Questions can be asked, such as what could be improved? What did you need more help with? What are you pleased about? What have you learnt? </a:t>
            </a:r>
          </a:p>
          <a:p>
            <a:pPr marL="172861" indent="-172861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gets the learners to reflect on their work and thoughts.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70" name="Shape 170"/>
          <p:cNvSpPr/>
          <p:nvPr/>
        </p:nvSpPr>
        <p:spPr>
          <a:xfrm>
            <a:off x="2451893" y="233854"/>
            <a:ext cx="8101014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Strategy 3: Traffic Light System</a:t>
            </a:r>
          </a:p>
        </p:txBody>
      </p:sp>
      <p:sp>
        <p:nvSpPr>
          <p:cNvPr id="171" name="Shape 171"/>
          <p:cNvSpPr/>
          <p:nvPr/>
        </p:nvSpPr>
        <p:spPr>
          <a:xfrm>
            <a:off x="481709" y="1409172"/>
            <a:ext cx="12041382" cy="43302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 traffic light system links to self-assessment.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is a way of getting to assess the level of confidence in the students work.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gets them to understand and learn a popular technique that can be used by the teacher as well as the pupils.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Students have the chance to report difficulties without being noticed by other peers.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is to provide quick and visual feedback either during lessons or when marking work. 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If it is explained properly then it should be a positive and successful approach.</a:t>
            </a:r>
          </a:p>
        </p:txBody>
      </p:sp>
      <p:grpSp>
        <p:nvGrpSpPr>
          <p:cNvPr id="174" name="Group 174"/>
          <p:cNvGrpSpPr/>
          <p:nvPr/>
        </p:nvGrpSpPr>
        <p:grpSpPr>
          <a:xfrm>
            <a:off x="8712841" y="7500611"/>
            <a:ext cx="4100356" cy="1801423"/>
            <a:chOff x="0" y="0"/>
            <a:chExt cx="4100355" cy="1801422"/>
          </a:xfrm>
        </p:grpSpPr>
        <p:pic>
          <p:nvPicPr>
            <p:cNvPr id="173" name="pasted-image.tiff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2394" t="5007" r="2394" b="69224"/>
            <a:stretch>
              <a:fillRect/>
            </a:stretch>
          </p:blipFill>
          <p:spPr>
            <a:xfrm>
              <a:off x="127000" y="88900"/>
              <a:ext cx="3846356" cy="147122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72" name=""/>
            <p:cNvPicPr>
              <a:picLocks noChangeAspect="0"/>
            </p:cNvPicPr>
            <p:nvPr/>
          </p:nvPicPr>
          <p:blipFill>
            <a:blip r:embed="rId4">
              <a:extLst/>
            </a:blip>
            <a:stretch>
              <a:fillRect/>
            </a:stretch>
          </p:blipFill>
          <p:spPr>
            <a:xfrm>
              <a:off x="-1" y="-1"/>
              <a:ext cx="4100357" cy="1801424"/>
            </a:xfrm>
            <a:prstGeom prst="rect">
              <a:avLst/>
            </a:prstGeom>
            <a:effectLst/>
          </p:spPr>
        </p:pic>
      </p:grpSp>
      <p:grpSp>
        <p:nvGrpSpPr>
          <p:cNvPr id="177" name="Group 177"/>
          <p:cNvGrpSpPr/>
          <p:nvPr/>
        </p:nvGrpSpPr>
        <p:grpSpPr>
          <a:xfrm>
            <a:off x="182114" y="6152707"/>
            <a:ext cx="4112464" cy="1794043"/>
            <a:chOff x="0" y="0"/>
            <a:chExt cx="4112463" cy="1794042"/>
          </a:xfrm>
        </p:grpSpPr>
        <p:pic>
          <p:nvPicPr>
            <p:cNvPr id="176" name="pasted-image.tiff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2394" t="65380" r="2394" b="9061"/>
            <a:stretch>
              <a:fillRect/>
            </a:stretch>
          </p:blipFill>
          <p:spPr>
            <a:xfrm>
              <a:off x="127000" y="88900"/>
              <a:ext cx="3858464" cy="146384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75" name=""/>
            <p:cNvPicPr>
              <a:picLocks noChangeAspect="0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0" y="-1"/>
              <a:ext cx="4112464" cy="1794044"/>
            </a:xfrm>
            <a:prstGeom prst="rect">
              <a:avLst/>
            </a:prstGeom>
            <a:effectLst/>
          </p:spPr>
        </p:pic>
      </p:grpSp>
      <p:grpSp>
        <p:nvGrpSpPr>
          <p:cNvPr id="180" name="Group 180"/>
          <p:cNvGrpSpPr/>
          <p:nvPr/>
        </p:nvGrpSpPr>
        <p:grpSpPr>
          <a:xfrm>
            <a:off x="4440832" y="6711727"/>
            <a:ext cx="4100356" cy="1794044"/>
            <a:chOff x="0" y="0"/>
            <a:chExt cx="4100354" cy="1794042"/>
          </a:xfrm>
        </p:grpSpPr>
        <p:pic>
          <p:nvPicPr>
            <p:cNvPr id="179" name="pasted-image.tiff"/>
            <p:cNvPicPr>
              <a:picLocks noChangeAspect="1"/>
            </p:cNvPicPr>
            <p:nvPr/>
          </p:nvPicPr>
          <p:blipFill>
            <a:blip r:embed="rId3">
              <a:extLst/>
            </a:blip>
            <a:srcRect l="2394" t="34945" r="2394" b="39416"/>
            <a:stretch>
              <a:fillRect/>
            </a:stretch>
          </p:blipFill>
          <p:spPr>
            <a:xfrm>
              <a:off x="127000" y="88900"/>
              <a:ext cx="3846355" cy="1463843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78" name=""/>
            <p:cNvPicPr>
              <a:picLocks noChangeAspect="0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-1" y="-1"/>
              <a:ext cx="4100356" cy="1794044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p:transition xmlns:p14="http://schemas.microsoft.com/office/powerpoint/2010/main" spd="med" advClick="1" p14:dur="1000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83" name="Shape 183"/>
          <p:cNvSpPr/>
          <p:nvPr/>
        </p:nvSpPr>
        <p:spPr>
          <a:xfrm>
            <a:off x="3497167" y="233854"/>
            <a:ext cx="6010466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Strategy 4: Questioning</a:t>
            </a:r>
          </a:p>
        </p:txBody>
      </p:sp>
      <p:sp>
        <p:nvSpPr>
          <p:cNvPr id="184" name="Shape 184"/>
          <p:cNvSpPr/>
          <p:nvPr/>
        </p:nvSpPr>
        <p:spPr>
          <a:xfrm>
            <a:off x="481709" y="1409172"/>
            <a:ext cx="12041382" cy="69352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is an important way of finding out what your learner knows or what they understand about a subject.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Questioning is essential within the classroom.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“No matter how well a teaching and learning session is planed, or how well a teacher may feel at the conclusion to the session it is not how well the teacher has performed, but the reaction of the learners that matters”. (Cheryl Jones, 2005).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is one of the most common methods of checking that a pupil is learning.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comes naturally.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can help to involve learners with the session and to provide teachers with what level of learning is taking place. 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There are open and closed questions. 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87" name="Shape 187"/>
          <p:cNvSpPr/>
          <p:nvPr/>
        </p:nvSpPr>
        <p:spPr>
          <a:xfrm>
            <a:off x="1584071" y="284654"/>
            <a:ext cx="9836659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Strategy 5: Students Writing Questions</a:t>
            </a:r>
          </a:p>
        </p:txBody>
      </p:sp>
      <p:sp>
        <p:nvSpPr>
          <p:cNvPr id="188" name="Shape 188"/>
          <p:cNvSpPr/>
          <p:nvPr/>
        </p:nvSpPr>
        <p:spPr>
          <a:xfrm>
            <a:off x="481709" y="1386995"/>
            <a:ext cx="12041382" cy="49814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Getting students to come up with their own questions, it gives the teacher a chance to see where the majority of their class is. 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There could be a question box, where they would write down any questions they have and post it inside the box at the end of each lesson. 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It gives the students a chance to think about what they want to post.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 teacher can choose whether to go through them as a whole class or individually.</a:t>
            </a:r>
          </a:p>
          <a:p>
            <a:pPr lvl="1" marL="889000" indent="-444500" algn="l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This approach can improve performance as each learner who is struggling with something can have the confidence to write it down. 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91" name="Shape 191"/>
          <p:cNvSpPr/>
          <p:nvPr/>
        </p:nvSpPr>
        <p:spPr>
          <a:xfrm>
            <a:off x="5101653" y="233854"/>
            <a:ext cx="2801494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4500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Conclusion</a:t>
            </a:r>
          </a:p>
        </p:txBody>
      </p:sp>
      <p:sp>
        <p:nvSpPr>
          <p:cNvPr id="192" name="Shape 192"/>
          <p:cNvSpPr/>
          <p:nvPr/>
        </p:nvSpPr>
        <p:spPr>
          <a:xfrm>
            <a:off x="257584" y="1247158"/>
            <a:ext cx="12489632" cy="36789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172861" indent="-172861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Meeting the learning needs of all students is a demanding task for schools.</a:t>
            </a:r>
          </a:p>
          <a:p>
            <a:pPr marL="172861" indent="-172861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The assessment of student achievement or understand what students know is fundamental to effective teaching.</a:t>
            </a:r>
          </a:p>
          <a:p>
            <a:pPr marL="172861" indent="-172861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Assessment for Learning is one of the most powerful ways of teaching through assessing the students.</a:t>
            </a:r>
          </a:p>
          <a:p>
            <a:pPr marL="172861" indent="-172861" algn="l" defTabSz="457200">
              <a:lnSpc>
                <a:spcPct val="20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Most of these strategies are not new to teachers so it can be easily adapted within the classroom. </a:t>
            </a:r>
          </a:p>
        </p:txBody>
      </p:sp>
      <p:pic>
        <p:nvPicPr>
          <p:cNvPr id="193" name="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153209" y="5177419"/>
            <a:ext cx="5153907" cy="4000401"/>
          </a:xfrm>
          <a:prstGeom prst="rect">
            <a:avLst/>
          </a:prstGeom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  <p:pic>
        <p:nvPicPr>
          <p:cNvPr id="194" name=""/>
          <p:cNvPicPr>
            <a:picLocks noChangeAspect="0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20514" y="5177419"/>
            <a:ext cx="6068587" cy="4000401"/>
          </a:xfrm>
          <a:prstGeom prst="rect">
            <a:avLst/>
          </a:prstGeom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</p:spTree>
  </p:cSld>
  <p:clrMapOvr>
    <a:masterClrMapping/>
  </p:clrMapOvr>
  <p:transition xmlns:p14="http://schemas.microsoft.com/office/powerpoint/2010/main" spd="med" advClick="1" p14:dur="100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197" name="Shape 197"/>
          <p:cNvSpPr/>
          <p:nvPr/>
        </p:nvSpPr>
        <p:spPr>
          <a:xfrm>
            <a:off x="1657095" y="2998868"/>
            <a:ext cx="9690609" cy="299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7000">
                <a:latin typeface="Marker Felt"/>
                <a:ea typeface="Marker Felt"/>
                <a:cs typeface="Marker Felt"/>
                <a:sym typeface="Marker Felt"/>
              </a:defRPr>
            </a:pPr>
            <a:r>
              <a:t>Thanks for watching. </a:t>
            </a:r>
          </a:p>
          <a:p>
            <a:pPr>
              <a:defRPr sz="7000">
                <a:latin typeface="Marker Felt"/>
                <a:ea typeface="Marker Felt"/>
                <a:cs typeface="Marker Felt"/>
                <a:sym typeface="Marker Felt"/>
              </a:defRPr>
            </a:pPr>
          </a:p>
          <a:p>
            <a:pPr>
              <a:defRPr sz="7000">
                <a:latin typeface="Marker Felt"/>
                <a:ea typeface="Marker Felt"/>
                <a:cs typeface="Marker Felt"/>
                <a:sym typeface="Marker Felt"/>
              </a:defRPr>
            </a:pPr>
            <a:r>
              <a:t>Do you have any questions?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pasted-image.tiff"/>
          <p:cNvPicPr>
            <a:picLocks noChangeAspect="1"/>
          </p:cNvPicPr>
          <p:nvPr/>
        </p:nvPicPr>
        <p:blipFill>
          <a:blip r:embed="rId2">
            <a:alphaModFix amt="7064"/>
            <a:extLst/>
          </a:blip>
          <a:srcRect l="9781" t="0" r="15281" b="0"/>
          <a:stretch>
            <a:fillRect/>
          </a:stretch>
        </p:blipFill>
        <p:spPr>
          <a:xfrm>
            <a:off x="2993" y="-1874"/>
            <a:ext cx="12998815" cy="9757348"/>
          </a:xfrm>
          <a:prstGeom prst="rect">
            <a:avLst/>
          </a:prstGeom>
          <a:ln w="12700">
            <a:miter lim="400000"/>
          </a:ln>
        </p:spPr>
      </p:pic>
      <p:sp>
        <p:nvSpPr>
          <p:cNvPr id="200" name="Shape 200"/>
          <p:cNvSpPr/>
          <p:nvPr/>
        </p:nvSpPr>
        <p:spPr>
          <a:xfrm>
            <a:off x="5037988" y="233556"/>
            <a:ext cx="2928824" cy="63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u="sng">
                <a:latin typeface="Marker Felt"/>
                <a:ea typeface="Marker Felt"/>
                <a:cs typeface="Marker Felt"/>
                <a:sym typeface="Marker Felt"/>
              </a:defRPr>
            </a:lvl1pPr>
          </a:lstStyle>
          <a:p>
            <a:pPr/>
            <a:r>
              <a:t>Reference list:</a:t>
            </a:r>
          </a:p>
        </p:txBody>
      </p:sp>
      <p:sp>
        <p:nvSpPr>
          <p:cNvPr id="201" name="Shape 201"/>
          <p:cNvSpPr/>
          <p:nvPr/>
        </p:nvSpPr>
        <p:spPr>
          <a:xfrm>
            <a:off x="479919" y="1721091"/>
            <a:ext cx="12044962" cy="72928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172861" indent="-172861" algn="l" defTabSz="457200">
              <a:lnSpc>
                <a:spcPct val="150000"/>
              </a:lnSpc>
              <a:buSzPct val="75000"/>
              <a:buChar char="•"/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Black, P. &amp; William, D. (1990). Inside the Black Box: Revising Standards Through Classroom Assessment. United Kingdom.</a:t>
            </a:r>
          </a:p>
          <a:p>
            <a:pPr marL="172861" indent="-172861" algn="l" defTabSz="457200">
              <a:lnSpc>
                <a:spcPct val="150000"/>
              </a:lnSpc>
              <a:buSzPct val="75000"/>
              <a:buChar char="•"/>
              <a:defRPr i="1" sz="2200">
                <a:latin typeface="Arial"/>
                <a:ea typeface="Arial"/>
                <a:cs typeface="Arial"/>
                <a:sym typeface="Arial"/>
              </a:defRPr>
            </a:pPr>
            <a:r>
              <a:rPr i="0"/>
              <a:t>Hattie, J. (2011)</a:t>
            </a:r>
            <a:r>
              <a:t> Visible Learning for Teachers. </a:t>
            </a:r>
            <a:r>
              <a:rPr i="0"/>
              <a:t>United Kingdom.</a:t>
            </a:r>
          </a:p>
          <a:p>
            <a:pPr marL="172861" indent="-172861" algn="l" defTabSz="457200">
              <a:lnSpc>
                <a:spcPct val="150000"/>
              </a:lnSpc>
              <a:buSzPct val="75000"/>
              <a:buChar char="•"/>
              <a:defRPr sz="2200">
                <a:uFill>
                  <a:solidFill>
                    <a:srgbClr val="E4AF09"/>
                  </a:solidFill>
                </a:uFill>
                <a:latin typeface="Arial"/>
                <a:ea typeface="Arial"/>
                <a:cs typeface="Arial"/>
                <a:sym typeface="Arial"/>
              </a:defRPr>
            </a:pPr>
            <a:r>
              <a:t>Jones, C. (2005). Assessment for Learning. United Kingdom.</a:t>
            </a:r>
          </a:p>
          <a:p>
            <a:pPr algn="l" defTabSz="457200">
              <a:lnSpc>
                <a:spcPct val="150000"/>
              </a:lnSpc>
              <a:defRPr sz="2200">
                <a:uFill>
                  <a:solidFill>
                    <a:srgbClr val="E4AF09"/>
                  </a:solidFill>
                </a:uFill>
                <a:latin typeface="Arial"/>
                <a:ea typeface="Arial"/>
                <a:cs typeface="Arial"/>
                <a:sym typeface="Arial"/>
              </a:defRPr>
            </a:pPr>
            <a:r>
              <a:t>   (Last accessed 2005).</a:t>
            </a:r>
          </a:p>
          <a:p>
            <a:pPr algn="l" defTabSz="457200">
              <a:lnSpc>
                <a:spcPct val="150000"/>
              </a:lnSpc>
              <a:defRPr i="1" sz="2200" u="sng">
                <a:solidFill>
                  <a:srgbClr val="0433FF"/>
                </a:solidFill>
                <a:uFill>
                  <a:solidFill>
                    <a:srgbClr val="E4AF09"/>
                  </a:solidFill>
                </a:uFill>
                <a:latin typeface="Arial"/>
                <a:ea typeface="Arial"/>
                <a:cs typeface="Arial"/>
                <a:sym typeface="Arial"/>
              </a:defRPr>
            </a:pPr>
            <a:r>
              <a:rPr u="none"/>
              <a:t>   </a:t>
            </a:r>
            <a:r>
              <a:rPr>
                <a:hlinkClick r:id="rId3" invalidUrl="" action="" tgtFrame="" tooltip="" history="1" highlightClick="0" endSnd="0"/>
              </a:rPr>
              <a:t>http://dera.ioe.ac.uk/7800/1/AssessmentforLearning.pdf</a:t>
            </a:r>
          </a:p>
          <a:p>
            <a:pPr algn="l" defTabSz="457200">
              <a:lnSpc>
                <a:spcPct val="150000"/>
              </a:lnSpc>
              <a:defRPr sz="2200">
                <a:uFill>
                  <a:solidFill>
                    <a:srgbClr val="E4AF09"/>
                  </a:solidFill>
                </a:uFill>
                <a:latin typeface="Arial"/>
                <a:ea typeface="Arial"/>
                <a:cs typeface="Arial"/>
                <a:sym typeface="Arial"/>
              </a:defRPr>
            </a:pPr>
            <a:r>
              <a:t>IMAGES</a:t>
            </a:r>
          </a:p>
          <a:p>
            <a:pPr marL="172861" indent="-172861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hlinkClick r:id="rId4" invalidUrl="" action="" tgtFrame="" tooltip="" history="1" highlightClick="0" endSnd="0"/>
              </a:rPr>
              <a:t>https://www.triumph30.org/2017/05/03/misconceptions-about-tongues/</a:t>
            </a:r>
          </a:p>
          <a:p>
            <a:pPr marL="172861" indent="-172861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hlinkClick r:id="rId5" invalidUrl="" action="" tgtFrame="" tooltip="" history="1" highlightClick="0" endSnd="0"/>
              </a:rPr>
              <a:t>https://www.pinterest.com/pin/556687203930317918/</a:t>
            </a:r>
          </a:p>
          <a:p>
            <a:pPr marL="172861" indent="-172861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hlinkClick r:id="rId6" invalidUrl="" action="" tgtFrame="" tooltip="" history="1" highlightClick="0" endSnd="0"/>
              </a:rPr>
              <a:t>http://www.learningspy.co.uk/featured/john-hattie-think-education/</a:t>
            </a:r>
          </a:p>
          <a:p>
            <a:pPr marL="172861" indent="-172861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hlinkClick r:id="rId7" invalidUrl="" action="" tgtFrame="" tooltip="" history="1" highlightClick="0" endSnd="0"/>
              </a:rPr>
              <a:t>https://gineersnow.com/engineering/common-misconceptions-engineers</a:t>
            </a:r>
          </a:p>
          <a:p>
            <a:pPr marL="172861" indent="-172861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hlinkClick r:id="rId8" invalidUrl="" action="" tgtFrame="" tooltip="" history="1" highlightClick="0" endSnd="0"/>
              </a:rPr>
              <a:t>https://www.bamradionetwork.com/edwords-blog/more-on-hattie-and-marzano-we-know-what-works</a:t>
            </a:r>
          </a:p>
          <a:p>
            <a:pPr marL="172861" indent="-172861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>
                <a:hlinkClick r:id="rId9" invalidUrl="" action="" tgtFrame="" tooltip="" history="1" highlightClick="0" endSnd="0"/>
              </a:rPr>
              <a:t>https://www.slideshare.net/fatcatlovestoeat/assessment-of-learning-26426666</a:t>
            </a:r>
          </a:p>
          <a:p>
            <a:pPr marL="172861" indent="-172861" algn="l" defTabSz="457200">
              <a:lnSpc>
                <a:spcPct val="150000"/>
              </a:lnSpc>
              <a:buSzPct val="75000"/>
              <a:buChar char="•"/>
              <a:defRPr i="1" sz="2200" u="sng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https://anemergingeducator.wordpress.com/2013/02/04/part-2-assessing-creativity/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theme/_rels/theme1.xml.rels><?xml version="1.0" encoding="UTF-8" standalone="yes"?><Relationships xmlns="http://schemas.openxmlformats.org/package/2006/relationships"><Relationship Id="rId1" Type="http://schemas.openxmlformats.org/officeDocument/2006/relationships/image" Target="../media/image1.png"/></Relationships>

</file>

<file path=ppt/theme/_rels/theme2.xml.rels><?xml version="1.0" encoding="UTF-8" standalone="yes"?><Relationships xmlns="http://schemas.openxmlformats.org/package/2006/relationships"><Relationship Id="rId1" Type="http://schemas.openxmlformats.org/officeDocument/2006/relationships/image" Target="../media/image1.png"/></Relationships>

</file>

<file path=ppt/theme/theme1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50800" dist="12700" dir="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>
          <a:outerShdw sx="100000" sy="100000" kx="0" ky="0" algn="b" rotWithShape="0" blurRad="38100" dist="25400" dir="540000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50800" dist="12700" dir="0">
              <a:srgbClr val="000000">
                <a:alpha val="50000"/>
              </a:srgbClr>
            </a:outerShdw>
          </a:effectLst>
        </a:effectStyle>
        <a:effectStyle>
          <a:effectLst>
            <a:outerShdw sx="100000" sy="100000" kx="0" ky="0" algn="b" rotWithShape="0" blurRad="38100" dist="25400" dir="540000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>
          <a:outerShdw sx="100000" sy="100000" kx="0" ky="0" algn="b" rotWithShape="0" blurRad="38100" dist="25400" dir="5400000">
            <a:srgbClr val="000000">
              <a:alpha val="5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