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0"/>
  </p:notesMasterIdLst>
  <p:sldIdLst>
    <p:sldId id="256" r:id="rId2"/>
    <p:sldId id="257" r:id="rId3"/>
    <p:sldId id="258" r:id="rId4"/>
    <p:sldId id="279" r:id="rId5"/>
    <p:sldId id="260" r:id="rId6"/>
    <p:sldId id="281" r:id="rId7"/>
    <p:sldId id="280" r:id="rId8"/>
    <p:sldId id="261" r:id="rId9"/>
    <p:sldId id="262" r:id="rId10"/>
    <p:sldId id="263" r:id="rId11"/>
    <p:sldId id="264" r:id="rId12"/>
    <p:sldId id="282" r:id="rId13"/>
    <p:sldId id="265" r:id="rId14"/>
    <p:sldId id="266" r:id="rId15"/>
    <p:sldId id="267" r:id="rId16"/>
    <p:sldId id="268" r:id="rId17"/>
    <p:sldId id="269" r:id="rId18"/>
    <p:sldId id="270" r:id="rId19"/>
    <p:sldId id="271" r:id="rId20"/>
    <p:sldId id="272" r:id="rId21"/>
    <p:sldId id="273" r:id="rId22"/>
    <p:sldId id="274" r:id="rId23"/>
    <p:sldId id="283" r:id="rId24"/>
    <p:sldId id="284" r:id="rId25"/>
    <p:sldId id="285" r:id="rId26"/>
    <p:sldId id="286" r:id="rId27"/>
    <p:sldId id="287" r:id="rId28"/>
    <p:sldId id="288" r:id="rId2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7B7E1F-978F-4899-8924-A7D6D5AD1EF7}" v="11" dt="2026-10-06T07:27:01.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10"/>
  </p:normalViewPr>
  <p:slideViewPr>
    <p:cSldViewPr snapToGrid="0" snapToObjects="1">
      <p:cViewPr varScale="1">
        <p:scale>
          <a:sx n="104" d="100"/>
          <a:sy n="104" d="100"/>
        </p:scale>
        <p:origin x="83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2ee3c1af-825e-450d-8b1e-d59252291e99" providerId="ADAL" clId="{3AA4783D-B629-4C18-8A49-DE15C3FB0EA2}"/>
    <pc:docChg chg="undo custSel addSld delSld modSld sldOrd">
      <pc:chgData name="Justin Evans" userId="2ee3c1af-825e-450d-8b1e-d59252291e99" providerId="ADAL" clId="{3AA4783D-B629-4C18-8A49-DE15C3FB0EA2}" dt="2026-10-06T13:48:27.218" v="268" actId="1076"/>
      <pc:docMkLst>
        <pc:docMk/>
      </pc:docMkLst>
      <pc:sldChg chg="addSp modSp mod">
        <pc:chgData name="Justin Evans" userId="2ee3c1af-825e-450d-8b1e-d59252291e99" providerId="ADAL" clId="{3AA4783D-B629-4C18-8A49-DE15C3FB0EA2}" dt="2026-10-06T07:17:49.452" v="224" actId="1076"/>
        <pc:sldMkLst>
          <pc:docMk/>
          <pc:sldMk cId="0" sldId="257"/>
        </pc:sldMkLst>
        <pc:picChg chg="add mod">
          <ac:chgData name="Justin Evans" userId="2ee3c1af-825e-450d-8b1e-d59252291e99" providerId="ADAL" clId="{3AA4783D-B629-4C18-8A49-DE15C3FB0EA2}" dt="2026-10-06T07:17:49.452" v="224" actId="1076"/>
          <ac:picMkLst>
            <pc:docMk/>
            <pc:sldMk cId="0" sldId="257"/>
            <ac:picMk id="30" creationId="{DE9B18C6-A9FC-9654-37F7-F727A286CC25}"/>
          </ac:picMkLst>
        </pc:picChg>
      </pc:sldChg>
      <pc:sldChg chg="modAnim">
        <pc:chgData name="Justin Evans" userId="2ee3c1af-825e-450d-8b1e-d59252291e99" providerId="ADAL" clId="{3AA4783D-B629-4C18-8A49-DE15C3FB0EA2}" dt="2026-10-06T06:44:14.612" v="211"/>
        <pc:sldMkLst>
          <pc:docMk/>
          <pc:sldMk cId="0" sldId="258"/>
        </pc:sldMkLst>
      </pc:sldChg>
      <pc:sldChg chg="mod modShow">
        <pc:chgData name="Justin Evans" userId="2ee3c1af-825e-450d-8b1e-d59252291e99" providerId="ADAL" clId="{3AA4783D-B629-4C18-8A49-DE15C3FB0EA2}" dt="2026-10-06T06:45:27.649" v="212" actId="729"/>
        <pc:sldMkLst>
          <pc:docMk/>
          <pc:sldMk cId="0" sldId="261"/>
        </pc:sldMkLst>
      </pc:sldChg>
      <pc:sldChg chg="mod modShow">
        <pc:chgData name="Justin Evans" userId="2ee3c1af-825e-450d-8b1e-d59252291e99" providerId="ADAL" clId="{3AA4783D-B629-4C18-8A49-DE15C3FB0EA2}" dt="2026-10-06T06:45:27.649" v="212" actId="729"/>
        <pc:sldMkLst>
          <pc:docMk/>
          <pc:sldMk cId="0" sldId="262"/>
        </pc:sldMkLst>
      </pc:sldChg>
      <pc:sldChg chg="mod modShow">
        <pc:chgData name="Justin Evans" userId="2ee3c1af-825e-450d-8b1e-d59252291e99" providerId="ADAL" clId="{3AA4783D-B629-4C18-8A49-DE15C3FB0EA2}" dt="2026-10-06T06:45:27.649" v="212" actId="729"/>
        <pc:sldMkLst>
          <pc:docMk/>
          <pc:sldMk cId="0" sldId="263"/>
        </pc:sldMkLst>
      </pc:sldChg>
      <pc:sldChg chg="modAnim">
        <pc:chgData name="Justin Evans" userId="2ee3c1af-825e-450d-8b1e-d59252291e99" providerId="ADAL" clId="{3AA4783D-B629-4C18-8A49-DE15C3FB0EA2}" dt="2026-10-06T06:47:51.879" v="217"/>
        <pc:sldMkLst>
          <pc:docMk/>
          <pc:sldMk cId="0" sldId="272"/>
        </pc:sldMkLst>
      </pc:sldChg>
      <pc:sldChg chg="addSp delSp modSp add mod ord modAnim modShow">
        <pc:chgData name="Justin Evans" userId="2ee3c1af-825e-450d-8b1e-d59252291e99" providerId="ADAL" clId="{3AA4783D-B629-4C18-8A49-DE15C3FB0EA2}" dt="2026-10-06T13:44:11.579" v="238" actId="34476"/>
        <pc:sldMkLst>
          <pc:docMk/>
          <pc:sldMk cId="1725421346" sldId="282"/>
        </pc:sldMkLst>
        <pc:spChg chg="del">
          <ac:chgData name="Justin Evans" userId="2ee3c1af-825e-450d-8b1e-d59252291e99" providerId="ADAL" clId="{3AA4783D-B629-4C18-8A49-DE15C3FB0EA2}" dt="2026-10-06T07:25:51.890" v="231" actId="21"/>
          <ac:spMkLst>
            <pc:docMk/>
            <pc:sldMk cId="1725421346" sldId="282"/>
            <ac:spMk id="2" creationId="{EA372935-239A-AAA7-E9E4-ABE44FEBB3D3}"/>
          </ac:spMkLst>
        </pc:spChg>
        <pc:spChg chg="mod">
          <ac:chgData name="Justin Evans" userId="2ee3c1af-825e-450d-8b1e-d59252291e99" providerId="ADAL" clId="{3AA4783D-B629-4C18-8A49-DE15C3FB0EA2}" dt="2026-10-06T07:25:48.692" v="230" actId="20577"/>
          <ac:spMkLst>
            <pc:docMk/>
            <pc:sldMk cId="1725421346" sldId="282"/>
            <ac:spMk id="3" creationId="{9FC93BF2-B0B5-3B97-07DE-E11E4AB1F073}"/>
          </ac:spMkLst>
        </pc:spChg>
        <pc:spChg chg="mod">
          <ac:chgData name="Justin Evans" userId="2ee3c1af-825e-450d-8b1e-d59252291e99" providerId="ADAL" clId="{3AA4783D-B629-4C18-8A49-DE15C3FB0EA2}" dt="2026-10-06T07:25:46.226" v="229" actId="20577"/>
          <ac:spMkLst>
            <pc:docMk/>
            <pc:sldMk cId="1725421346" sldId="282"/>
            <ac:spMk id="4" creationId="{58519790-66BB-789D-D467-97461CC1BAC4}"/>
          </ac:spMkLst>
        </pc:spChg>
        <pc:spChg chg="mod">
          <ac:chgData name="Justin Evans" userId="2ee3c1af-825e-450d-8b1e-d59252291e99" providerId="ADAL" clId="{3AA4783D-B629-4C18-8A49-DE15C3FB0EA2}" dt="2026-10-06T07:25:44.669" v="228" actId="20577"/>
          <ac:spMkLst>
            <pc:docMk/>
            <pc:sldMk cId="1725421346" sldId="282"/>
            <ac:spMk id="5" creationId="{24BD2EF5-74CD-8C68-36EA-27B91218D0DD}"/>
          </ac:spMkLst>
        </pc:spChg>
        <pc:spChg chg="del">
          <ac:chgData name="Justin Evans" userId="2ee3c1af-825e-450d-8b1e-d59252291e99" providerId="ADAL" clId="{3AA4783D-B629-4C18-8A49-DE15C3FB0EA2}" dt="2026-10-06T07:25:53.288" v="232" actId="478"/>
          <ac:spMkLst>
            <pc:docMk/>
            <pc:sldMk cId="1725421346" sldId="282"/>
            <ac:spMk id="6" creationId="{D4520017-D43D-C624-0E73-76E6AE1CCC09}"/>
          </ac:spMkLst>
        </pc:spChg>
        <pc:spChg chg="del mod">
          <ac:chgData name="Justin Evans" userId="2ee3c1af-825e-450d-8b1e-d59252291e99" providerId="ADAL" clId="{3AA4783D-B629-4C18-8A49-DE15C3FB0EA2}" dt="2026-10-06T07:25:55.434" v="234" actId="478"/>
          <ac:spMkLst>
            <pc:docMk/>
            <pc:sldMk cId="1725421346" sldId="282"/>
            <ac:spMk id="7" creationId="{E50DCD22-5D0F-3877-EF51-21458AD8378D}"/>
          </ac:spMkLst>
        </pc:spChg>
        <pc:spChg chg="del">
          <ac:chgData name="Justin Evans" userId="2ee3c1af-825e-450d-8b1e-d59252291e99" providerId="ADAL" clId="{3AA4783D-B629-4C18-8A49-DE15C3FB0EA2}" dt="2026-10-06T07:25:57.348" v="235" actId="478"/>
          <ac:spMkLst>
            <pc:docMk/>
            <pc:sldMk cId="1725421346" sldId="282"/>
            <ac:spMk id="8" creationId="{D8D2177B-5B37-5FD5-8DF0-0AC3CEB80C23}"/>
          </ac:spMkLst>
        </pc:spChg>
        <pc:spChg chg="del">
          <ac:chgData name="Justin Evans" userId="2ee3c1af-825e-450d-8b1e-d59252291e99" providerId="ADAL" clId="{3AA4783D-B629-4C18-8A49-DE15C3FB0EA2}" dt="2026-10-06T07:25:59.370" v="236" actId="478"/>
          <ac:spMkLst>
            <pc:docMk/>
            <pc:sldMk cId="1725421346" sldId="282"/>
            <ac:spMk id="9" creationId="{4348C872-0205-15F0-FC53-9D5C8CC0220F}"/>
          </ac:spMkLst>
        </pc:spChg>
        <pc:picChg chg="add mod">
          <ac:chgData name="Justin Evans" userId="2ee3c1af-825e-450d-8b1e-d59252291e99" providerId="ADAL" clId="{3AA4783D-B629-4C18-8A49-DE15C3FB0EA2}" dt="2026-10-06T07:27:01.362" v="237"/>
          <ac:picMkLst>
            <pc:docMk/>
            <pc:sldMk cId="1725421346" sldId="282"/>
            <ac:picMk id="10" creationId="{E55FCE64-7F19-A7DF-BFDD-FBDDB4E00CA6}"/>
          </ac:picMkLst>
        </pc:picChg>
      </pc:sldChg>
      <pc:sldChg chg="addSp delSp modSp add mod modNotesTx">
        <pc:chgData name="Justin Evans" userId="2ee3c1af-825e-450d-8b1e-d59252291e99" providerId="ADAL" clId="{3AA4783D-B629-4C18-8A49-DE15C3FB0EA2}" dt="2026-10-06T13:45:58.962" v="254" actId="1076"/>
        <pc:sldMkLst>
          <pc:docMk/>
          <pc:sldMk cId="174610967" sldId="283"/>
        </pc:sldMkLst>
        <pc:spChg chg="del">
          <ac:chgData name="Justin Evans" userId="2ee3c1af-825e-450d-8b1e-d59252291e99" providerId="ADAL" clId="{3AA4783D-B629-4C18-8A49-DE15C3FB0EA2}" dt="2026-10-06T13:44:48.476" v="246" actId="478"/>
          <ac:spMkLst>
            <pc:docMk/>
            <pc:sldMk cId="174610967" sldId="283"/>
            <ac:spMk id="2" creationId="{AD85A530-7C7C-3540-2759-72DCAEF42BA5}"/>
          </ac:spMkLst>
        </pc:spChg>
        <pc:spChg chg="del">
          <ac:chgData name="Justin Evans" userId="2ee3c1af-825e-450d-8b1e-d59252291e99" providerId="ADAL" clId="{3AA4783D-B629-4C18-8A49-DE15C3FB0EA2}" dt="2026-10-06T13:44:46.068" v="245" actId="478"/>
          <ac:spMkLst>
            <pc:docMk/>
            <pc:sldMk cId="174610967" sldId="283"/>
            <ac:spMk id="3" creationId="{C334FBDE-EEC6-9864-1E90-9E030CEA37F5}"/>
          </ac:spMkLst>
        </pc:spChg>
        <pc:spChg chg="del">
          <ac:chgData name="Justin Evans" userId="2ee3c1af-825e-450d-8b1e-d59252291e99" providerId="ADAL" clId="{3AA4783D-B629-4C18-8A49-DE15C3FB0EA2}" dt="2026-10-06T13:44:44.158" v="244" actId="478"/>
          <ac:spMkLst>
            <pc:docMk/>
            <pc:sldMk cId="174610967" sldId="283"/>
            <ac:spMk id="4" creationId="{1EFF9F39-3BE5-0638-1662-E06748FCC416}"/>
          </ac:spMkLst>
        </pc:spChg>
        <pc:spChg chg="del">
          <ac:chgData name="Justin Evans" userId="2ee3c1af-825e-450d-8b1e-d59252291e99" providerId="ADAL" clId="{3AA4783D-B629-4C18-8A49-DE15C3FB0EA2}" dt="2026-10-06T13:44:42.334" v="243" actId="478"/>
          <ac:spMkLst>
            <pc:docMk/>
            <pc:sldMk cId="174610967" sldId="283"/>
            <ac:spMk id="5" creationId="{D117ABF6-B86E-2A8B-D7E6-1ACB7591ACB1}"/>
          </ac:spMkLst>
        </pc:spChg>
        <pc:spChg chg="del">
          <ac:chgData name="Justin Evans" userId="2ee3c1af-825e-450d-8b1e-d59252291e99" providerId="ADAL" clId="{3AA4783D-B629-4C18-8A49-DE15C3FB0EA2}" dt="2026-10-06T13:44:34.543" v="240" actId="21"/>
          <ac:spMkLst>
            <pc:docMk/>
            <pc:sldMk cId="174610967" sldId="283"/>
            <ac:spMk id="6" creationId="{2FB0D7F6-2CE2-334D-5398-9BC7A72A9643}"/>
          </ac:spMkLst>
        </pc:spChg>
        <pc:spChg chg="del">
          <ac:chgData name="Justin Evans" userId="2ee3c1af-825e-450d-8b1e-d59252291e99" providerId="ADAL" clId="{3AA4783D-B629-4C18-8A49-DE15C3FB0EA2}" dt="2026-10-06T13:44:39.871" v="242" actId="478"/>
          <ac:spMkLst>
            <pc:docMk/>
            <pc:sldMk cId="174610967" sldId="283"/>
            <ac:spMk id="7" creationId="{B0630958-D3BF-E8E3-CC1E-DE9011B6F502}"/>
          </ac:spMkLst>
        </pc:spChg>
        <pc:spChg chg="del">
          <ac:chgData name="Justin Evans" userId="2ee3c1af-825e-450d-8b1e-d59252291e99" providerId="ADAL" clId="{3AA4783D-B629-4C18-8A49-DE15C3FB0EA2}" dt="2026-10-06T13:44:38.093" v="241" actId="478"/>
          <ac:spMkLst>
            <pc:docMk/>
            <pc:sldMk cId="174610967" sldId="283"/>
            <ac:spMk id="8" creationId="{5DD0A954-8246-B1FF-9459-732D7DB2EBB8}"/>
          </ac:spMkLst>
        </pc:spChg>
        <pc:picChg chg="add mod">
          <ac:chgData name="Justin Evans" userId="2ee3c1af-825e-450d-8b1e-d59252291e99" providerId="ADAL" clId="{3AA4783D-B629-4C18-8A49-DE15C3FB0EA2}" dt="2026-10-06T13:45:58.962" v="254" actId="1076"/>
          <ac:picMkLst>
            <pc:docMk/>
            <pc:sldMk cId="174610967" sldId="283"/>
            <ac:picMk id="11" creationId="{708B421C-773B-2721-060A-9EFAB2D6AF62}"/>
          </ac:picMkLst>
        </pc:picChg>
      </pc:sldChg>
      <pc:sldChg chg="addSp modSp add mod">
        <pc:chgData name="Justin Evans" userId="2ee3c1af-825e-450d-8b1e-d59252291e99" providerId="ADAL" clId="{3AA4783D-B629-4C18-8A49-DE15C3FB0EA2}" dt="2026-10-06T13:46:27.671" v="257" actId="1076"/>
        <pc:sldMkLst>
          <pc:docMk/>
          <pc:sldMk cId="35807235" sldId="284"/>
        </pc:sldMkLst>
        <pc:picChg chg="add mod">
          <ac:chgData name="Justin Evans" userId="2ee3c1af-825e-450d-8b1e-d59252291e99" providerId="ADAL" clId="{3AA4783D-B629-4C18-8A49-DE15C3FB0EA2}" dt="2026-10-06T13:46:27.671" v="257" actId="1076"/>
          <ac:picMkLst>
            <pc:docMk/>
            <pc:sldMk cId="35807235" sldId="284"/>
            <ac:picMk id="3" creationId="{8F3E20BA-A28A-C081-6843-44E896C789FD}"/>
          </ac:picMkLst>
        </pc:picChg>
      </pc:sldChg>
      <pc:sldChg chg="addSp modSp add mod">
        <pc:chgData name="Justin Evans" userId="2ee3c1af-825e-450d-8b1e-d59252291e99" providerId="ADAL" clId="{3AA4783D-B629-4C18-8A49-DE15C3FB0EA2}" dt="2026-10-06T13:47:00.277" v="260" actId="1076"/>
        <pc:sldMkLst>
          <pc:docMk/>
          <pc:sldMk cId="1592565249" sldId="285"/>
        </pc:sldMkLst>
        <pc:picChg chg="add mod">
          <ac:chgData name="Justin Evans" userId="2ee3c1af-825e-450d-8b1e-d59252291e99" providerId="ADAL" clId="{3AA4783D-B629-4C18-8A49-DE15C3FB0EA2}" dt="2026-10-06T13:47:00.277" v="260" actId="1076"/>
          <ac:picMkLst>
            <pc:docMk/>
            <pc:sldMk cId="1592565249" sldId="285"/>
            <ac:picMk id="3" creationId="{111267EA-AEE2-EB3A-6275-D98CEF9D9680}"/>
          </ac:picMkLst>
        </pc:picChg>
      </pc:sldChg>
      <pc:sldChg chg="addSp modSp add mod">
        <pc:chgData name="Justin Evans" userId="2ee3c1af-825e-450d-8b1e-d59252291e99" providerId="ADAL" clId="{3AA4783D-B629-4C18-8A49-DE15C3FB0EA2}" dt="2026-10-06T13:47:26.929" v="263" actId="1076"/>
        <pc:sldMkLst>
          <pc:docMk/>
          <pc:sldMk cId="861041667" sldId="286"/>
        </pc:sldMkLst>
        <pc:picChg chg="add mod">
          <ac:chgData name="Justin Evans" userId="2ee3c1af-825e-450d-8b1e-d59252291e99" providerId="ADAL" clId="{3AA4783D-B629-4C18-8A49-DE15C3FB0EA2}" dt="2026-10-06T13:47:26.929" v="263" actId="1076"/>
          <ac:picMkLst>
            <pc:docMk/>
            <pc:sldMk cId="861041667" sldId="286"/>
            <ac:picMk id="3" creationId="{AB37EBD1-98E1-B745-C6BE-C61FB986CE3E}"/>
          </ac:picMkLst>
        </pc:picChg>
      </pc:sldChg>
      <pc:sldChg chg="addSp modSp add mod">
        <pc:chgData name="Justin Evans" userId="2ee3c1af-825e-450d-8b1e-d59252291e99" providerId="ADAL" clId="{3AA4783D-B629-4C18-8A49-DE15C3FB0EA2}" dt="2026-10-06T13:48:00.210" v="266" actId="1076"/>
        <pc:sldMkLst>
          <pc:docMk/>
          <pc:sldMk cId="2148295569" sldId="287"/>
        </pc:sldMkLst>
        <pc:picChg chg="add mod">
          <ac:chgData name="Justin Evans" userId="2ee3c1af-825e-450d-8b1e-d59252291e99" providerId="ADAL" clId="{3AA4783D-B629-4C18-8A49-DE15C3FB0EA2}" dt="2026-10-06T13:48:00.210" v="266" actId="1076"/>
          <ac:picMkLst>
            <pc:docMk/>
            <pc:sldMk cId="2148295569" sldId="287"/>
            <ac:picMk id="3" creationId="{F4D4EDC1-4CDD-945D-89C0-8C40A88B634C}"/>
          </ac:picMkLst>
        </pc:picChg>
      </pc:sldChg>
      <pc:sldChg chg="addSp modSp add mod">
        <pc:chgData name="Justin Evans" userId="2ee3c1af-825e-450d-8b1e-d59252291e99" providerId="ADAL" clId="{3AA4783D-B629-4C18-8A49-DE15C3FB0EA2}" dt="2026-10-06T13:48:27.218" v="268" actId="1076"/>
        <pc:sldMkLst>
          <pc:docMk/>
          <pc:sldMk cId="1843438745" sldId="288"/>
        </pc:sldMkLst>
        <pc:picChg chg="add mod">
          <ac:chgData name="Justin Evans" userId="2ee3c1af-825e-450d-8b1e-d59252291e99" providerId="ADAL" clId="{3AA4783D-B629-4C18-8A49-DE15C3FB0EA2}" dt="2026-10-06T13:48:27.218" v="268" actId="1076"/>
          <ac:picMkLst>
            <pc:docMk/>
            <pc:sldMk cId="1843438745" sldId="288"/>
            <ac:picMk id="3" creationId="{0446895F-DE4B-DD12-CF61-BBBB6587823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858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Opening slide. Welcome students back and frame this as a practical, discussion-led session, not a lecture on every duty of a response officer. Emphasise that the module is about conducting investigations and Week 2 asks: what does the initial officer need to be, know and do? Keep opening remarks to 3-5 minutes.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this to make timings explicit. Explain that the two 15-minute breaks are built in and that activities have been deliberately prioritised over content-heavy teaching. Keep to time; the activities only work if each block is protected.</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through outcomes but avoid over-explaining. This is a student-facing session, so make outcomes practical. Ask students to choose one question from the right-hand list that they think is most important for a response officer and briefly justify it to a neighbour.</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95DFC6-43D8-070E-58D0-5D821D1C34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65A071-DA1F-C1D8-06B7-4D9AFA2A3A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D7FD95-309B-907C-DBAA-4596B0FD132A}"/>
              </a:ext>
            </a:extLst>
          </p:cNvPr>
          <p:cNvSpPr>
            <a:spLocks noGrp="1"/>
          </p:cNvSpPr>
          <p:nvPr>
            <p:ph type="body" idx="1"/>
          </p:nvPr>
        </p:nvSpPr>
        <p:spPr/>
        <p:txBody>
          <a:bodyPr/>
          <a:lstStyle/>
          <a:p>
            <a:r>
              <a:rPr lang="en-US" dirty="0"/>
              <a:t>Use this slide to connect the role to the module. The response officer is not simply a call-handler on scene: they are the starting point for victim care, evidence preservation and investigative direction. Ask students: which of these tasks is easiest to get wrong under pressure? Spend 5 minutes on discussion.</a:t>
            </a:r>
          </a:p>
        </p:txBody>
      </p:sp>
      <p:sp>
        <p:nvSpPr>
          <p:cNvPr id="4" name="Slide Number Placeholder 3">
            <a:extLst>
              <a:ext uri="{FF2B5EF4-FFF2-40B4-BE49-F238E27FC236}">
                <a16:creationId xmlns:a16="http://schemas.microsoft.com/office/drawing/2014/main" id="{15C6BB90-150A-4E05-CDD2-C28D0D843DF8}"/>
              </a:ext>
            </a:extLst>
          </p:cNvPr>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850498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Met Police Response team.</a:t>
            </a:r>
          </a:p>
          <a:p>
            <a:endParaRPr lang="en-US" dirty="0"/>
          </a:p>
          <a:p>
            <a:r>
              <a:rPr lang="en-US" dirty="0"/>
              <a:t>Make some notes – observations.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FB5D48-CE59-3AFF-839D-1D59B8F55F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14003D-9797-BBA3-D89A-485D1191DC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638EF2-2718-D124-C9E0-F9F6475A97E9}"/>
              </a:ext>
            </a:extLst>
          </p:cNvPr>
          <p:cNvSpPr>
            <a:spLocks noGrp="1"/>
          </p:cNvSpPr>
          <p:nvPr>
            <p:ph type="body" idx="1"/>
          </p:nvPr>
        </p:nvSpPr>
        <p:spPr/>
        <p:txBody>
          <a:bodyPr/>
          <a:lstStyle/>
          <a:p>
            <a:r>
              <a:rPr lang="en-US" dirty="0"/>
              <a:t>Make the point that the role is about judgement rather than heroic action. The phrase at the bottom is deliberately exam-friendly and role-play-friendly. Encourage students to write it down and unpack each part with examples.</a:t>
            </a:r>
          </a:p>
        </p:txBody>
      </p:sp>
      <p:sp>
        <p:nvSpPr>
          <p:cNvPr id="4" name="Slide Number Placeholder 3">
            <a:extLst>
              <a:ext uri="{FF2B5EF4-FFF2-40B4-BE49-F238E27FC236}">
                <a16:creationId xmlns:a16="http://schemas.microsoft.com/office/drawing/2014/main" id="{EDCDB9B8-A963-5A96-67C1-7A3837B5D479}"/>
              </a:ext>
            </a:extLst>
          </p:cNvPr>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28716189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20 minutes in groups, followed by 10 minutes feedback. Ask groups to create three columns: qualities, skills and competencies. Prompt them to distinguish character traits from teachable skills and assessable competencies. Challenge vague answers such as “confidence” by asking: confidence to do what, and how would we see it?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Display this while groups work or immediately before feedback. The purpose is to stop the discussion becoming a list of generic virtues. Ask each group to identify one quality, one skill and one competency that they think is most important for the Week 8 role play.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Facilitate feedback quickly and prevent repeated answers. Put group ideas on the board if available. Use the challenge box to push students from “ideal officer” to “real-world officer under pressure”. This is where pedagogical challenge matters: do not accept generic lists without application.</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Break for 15 minutes. Ask students to return on time. You can leave the prompt on screen during the break.</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6459FF-2B1B-E0BD-8D14-69A36D5F6E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6B83D3-E0F3-A02C-06FA-D7E482992E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E9E947-7300-4713-0AB7-81020B9738AB}"/>
              </a:ext>
            </a:extLst>
          </p:cNvPr>
          <p:cNvSpPr>
            <a:spLocks noGrp="1"/>
          </p:cNvSpPr>
          <p:nvPr>
            <p:ph type="body" idx="1"/>
          </p:nvPr>
        </p:nvSpPr>
        <p:spPr/>
        <p:txBody>
          <a:bodyPr/>
          <a:lstStyle/>
          <a:p>
            <a:r>
              <a:rPr lang="en-US" dirty="0"/>
              <a:t>Facilitate feedback quickly and prevent repeated answers. Put group ideas on the board if available. Use the challenge box to push students from “ideal officer” to “real-world officer under pressure”. This is where pedagogical challenge matters: do not accept generic lists without application.</a:t>
            </a:r>
          </a:p>
        </p:txBody>
      </p:sp>
      <p:sp>
        <p:nvSpPr>
          <p:cNvPr id="4" name="Slide Number Placeholder 3">
            <a:extLst>
              <a:ext uri="{FF2B5EF4-FFF2-40B4-BE49-F238E27FC236}">
                <a16:creationId xmlns:a16="http://schemas.microsoft.com/office/drawing/2014/main" id="{8DE9A6B8-4307-6A8F-25A1-662ADB8B96B0}"/>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34872187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College of Policing Code of Ethics, 2024. The principles are courage, respect and empathy, and public service. Keep input tight: students do not need a long history of the Code. Stress that ethical policing is observable in decisions, communication and accountability.</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translates the Code into a practical test. Use it as a bridge to scenario work. Ask students for one example of a decision that could be lawful but still undermine public trust if handled badly.</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Run this as a 15-minute pair exercise and 10-minute debrief. Require concrete decisions. Discourage purely abstract answers such as “be professional”. Ask: what do you say, what do you do, what do you record, what might you need to challenge?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concept consolidation slide. It helps students see that ethical challenges are routine rather than exceptional. Link to public confidence and legitimacy. Avoid turning this into a misconduct lecture; keep it connected to everyday response policing.</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Second 15-minute break. Keep the slide visible. On return, move quickly into group work.</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introduces the priorities that will be rehearsed in later weeks and eventually assessed in the role play. Emphasise that this is not a rigid order in every case, but it reflects the building blocks of a sound initial investigation.</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Run this as 20 minutes group work and 10 minutes feedback. This is deliberately simpler than the Week 8 role-play scenario. The aim is to apply role, ethics and initial priorities, not to test legal detail. During feedback, ask each group to identify one ethical risk and one evidential risk.</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Explicitly connect to assessment but keep it reassuring. The task is formative only unless you decide otherwise. It helps students identify development needs early. Remind them that future sessions will build crime scene, intelligence, witnesses and interviewing.</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with a quick exit question: “One thing I now understand about the response officer role is…” This can be done verbally, on paper or through </a:t>
            </a:r>
            <a:r>
              <a:rPr lang="en-US" dirty="0" err="1"/>
              <a:t>Vevox</a:t>
            </a:r>
            <a:r>
              <a:rPr lang="en-US" dirty="0"/>
              <a:t>. Remind students what to read before Week 3.</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not spend long on this slide. It provides a clean student-facing source list and a specific preparation task. Remind students that scholarly, professional and legal sources all have a place, but they need to understand how to use them appropriately.</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CD872F-7D45-D7D2-2FA1-509F05EF78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14715A-BFF3-D98D-0E7E-4EBF2E9C5A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2C6E6A-4614-986C-A0B6-B526C211F54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23C0691-B30F-1B12-4AAD-1C106CBE9DC2}"/>
              </a:ext>
            </a:extLst>
          </p:cNvPr>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23274811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45997D-A330-B8C8-87A3-C017AEA0F3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82C803-3CAF-E6F8-CAE2-0B7BD3B976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0EE91D-7005-9788-427E-542BD51D4BD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E2EEECD-03B2-8948-809E-9FA1A4735107}"/>
              </a:ext>
            </a:extLst>
          </p:cNvPr>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30935100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C2F8B2-C9C9-5923-8E78-CD6CA8F962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55D4B5-E2D2-1665-F58F-58BDED1907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66AC37-FB3B-2688-DD53-AA952E78515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74F7E12-445D-842B-7234-A33C6AEB7ECA}"/>
              </a:ext>
            </a:extLst>
          </p:cNvPr>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34691393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DC5F61-DD68-1DD7-EBAA-2FD0372125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14D6F0-7D81-8972-34EF-CCE561BA28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80D11F-B592-E944-958D-06A077474D7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A4DC821-FE90-DBA6-449B-0B094BE04E13}"/>
              </a:ext>
            </a:extLst>
          </p:cNvPr>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36190812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1AC824-78A5-B75E-667E-64DCB413F6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B72CA9-260B-0702-E36D-1444E5FB42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EF3482-E79E-C597-B3E3-216602E313C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0852E33-666A-D0E1-3E07-E01CA04C0F8E}"/>
              </a:ext>
            </a:extLst>
          </p:cNvPr>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7509566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A9C91A-2424-C52B-1006-DC18942459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9C2DF8-D090-1045-41C2-916AA60658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2BF161-CFC3-EEF2-D42E-822F096D5BE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219A039-C28D-0E0A-5F61-FC770FA5DDA4}"/>
              </a:ext>
            </a:extLst>
          </p:cNvPr>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4084784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8FA"/>
        </a:solidFill>
        <a:effectLst/>
      </p:bgPr>
    </p:bg>
    <p:spTree>
      <p:nvGrpSpPr>
        <p:cNvPr id="1" name=""/>
        <p:cNvGrpSpPr/>
        <p:nvPr/>
      </p:nvGrpSpPr>
      <p:grpSpPr>
        <a:xfrm>
          <a:off x="0" y="0"/>
          <a:ext cx="0" cy="0"/>
          <a:chOff x="0" y="0"/>
          <a:chExt cx="0" cy="0"/>
        </a:xfrm>
      </p:grpSpPr>
      <p:sp>
        <p:nvSpPr>
          <p:cNvPr id="2" name="Shape 0"/>
          <p:cNvSpPr/>
          <p:nvPr/>
        </p:nvSpPr>
        <p:spPr>
          <a:xfrm>
            <a:off x="502920" y="6473952"/>
            <a:ext cx="11201400" cy="0"/>
          </a:xfrm>
          <a:prstGeom prst="line">
            <a:avLst/>
          </a:prstGeom>
          <a:noFill/>
          <a:ln w="6350">
            <a:solidFill>
              <a:srgbClr val="CBD5E1"/>
            </a:solidFill>
            <a:prstDash val="solid"/>
          </a:ln>
        </p:spPr>
        <p:txBody>
          <a:bodyPr/>
          <a:lstStyle/>
          <a:p>
            <a:endParaRPr lang="en-GB"/>
          </a:p>
        </p:txBody>
      </p:sp>
      <p:sp>
        <p:nvSpPr>
          <p:cNvPr id="3" name="Text 1"/>
          <p:cNvSpPr/>
          <p:nvPr/>
        </p:nvSpPr>
        <p:spPr>
          <a:xfrm>
            <a:off x="502920" y="6510528"/>
            <a:ext cx="5943600" cy="182880"/>
          </a:xfrm>
          <a:prstGeom prst="rect">
            <a:avLst/>
          </a:prstGeom>
          <a:noFill/>
          <a:ln/>
        </p:spPr>
        <p:txBody>
          <a:bodyPr wrap="square" rtlCol="0" anchor="ctr"/>
          <a:lstStyle/>
          <a:p>
            <a:pPr marL="0" indent="0">
              <a:buNone/>
            </a:pPr>
            <a:r>
              <a:rPr lang="en-US" sz="750" dirty="0">
                <a:solidFill>
                  <a:srgbClr val="64748B"/>
                </a:solidFill>
                <a:latin typeface="Aptos" pitchFamily="34" charset="0"/>
                <a:ea typeface="Aptos" pitchFamily="34" charset="-122"/>
                <a:cs typeface="Aptos" pitchFamily="34" charset="-120"/>
              </a:rPr>
              <a:t>BMLC6000 Conducting Investigations  |  Week 2</a:t>
            </a:r>
            <a:endParaRPr lang="en-US" sz="750" dirty="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BCAC7-551E-21E9-C273-9BC5C084CC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4B7D490-BB6F-4C4A-B648-9A404BDDDF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1DF0B5-FC18-B074-214C-473E5C0C3987}"/>
              </a:ext>
            </a:extLst>
          </p:cNvPr>
          <p:cNvSpPr>
            <a:spLocks noGrp="1"/>
          </p:cNvSpPr>
          <p:nvPr>
            <p:ph type="dt" sz="half" idx="10"/>
          </p:nvPr>
        </p:nvSpPr>
        <p:spPr/>
        <p:txBody>
          <a:bodyPr/>
          <a:lstStyle/>
          <a:p>
            <a:fld id="{63B038F2-AFCB-4581-A86F-52DB0E15F48A}" type="datetimeFigureOut">
              <a:rPr lang="en-GB" smtClean="0"/>
              <a:t>06/10/2026</a:t>
            </a:fld>
            <a:endParaRPr lang="en-GB"/>
          </a:p>
        </p:txBody>
      </p:sp>
      <p:sp>
        <p:nvSpPr>
          <p:cNvPr id="5" name="Footer Placeholder 4">
            <a:extLst>
              <a:ext uri="{FF2B5EF4-FFF2-40B4-BE49-F238E27FC236}">
                <a16:creationId xmlns:a16="http://schemas.microsoft.com/office/drawing/2014/main" id="{901BF10C-6DD8-C428-B143-697E2EC395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FF1232-4716-7AFC-73F6-DBC7C1A0BCF2}"/>
              </a:ext>
            </a:extLst>
          </p:cNvPr>
          <p:cNvSpPr>
            <a:spLocks noGrp="1"/>
          </p:cNvSpPr>
          <p:nvPr>
            <p:ph type="sldNum" sz="quarter" idx="12"/>
          </p:nvPr>
        </p:nvSpPr>
        <p:spPr/>
        <p:txBody>
          <a:bodyPr/>
          <a:lstStyle/>
          <a:p>
            <a:fld id="{E588A122-E52A-4DD1-A756-8351E45AA01A}" type="slidenum">
              <a:rPr lang="en-GB" smtClean="0"/>
              <a:t>‹#›</a:t>
            </a:fld>
            <a:endParaRPr lang="en-GB"/>
          </a:p>
        </p:txBody>
      </p:sp>
    </p:spTree>
    <p:extLst>
      <p:ext uri="{BB962C8B-B14F-4D97-AF65-F5344CB8AC3E}">
        <p14:creationId xmlns:p14="http://schemas.microsoft.com/office/powerpoint/2010/main" val="20574095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Lg0BDudA0bY?feature=oembed" TargetMode="External"/><Relationship Id="rId5" Type="http://schemas.openxmlformats.org/officeDocument/2006/relationships/image" Target="../media/image5.jpe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u2LFLu91Unk?feature=oembed" TargetMode="External"/><Relationship Id="rId5" Type="http://schemas.openxmlformats.org/officeDocument/2006/relationships/image" Target="../media/image8.jpe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F172A"/>
        </a:solidFill>
        <a:effectLst/>
      </p:bgPr>
    </p:bg>
    <p:spTree>
      <p:nvGrpSpPr>
        <p:cNvPr id="1" name=""/>
        <p:cNvGrpSpPr/>
        <p:nvPr/>
      </p:nvGrpSpPr>
      <p:grpSpPr>
        <a:xfrm>
          <a:off x="0" y="0"/>
          <a:ext cx="0" cy="0"/>
          <a:chOff x="0" y="0"/>
          <a:chExt cx="0" cy="0"/>
        </a:xfrm>
      </p:grpSpPr>
      <p:pic>
        <p:nvPicPr>
          <p:cNvPr id="2" name="Image 0" descr="/mnt/data/a_realistic_daylight_suburban_urban_residential_s.png"/>
          <p:cNvPicPr>
            <a:picLocks noChangeAspect="1"/>
          </p:cNvPicPr>
          <p:nvPr/>
        </p:nvPicPr>
        <p:blipFill>
          <a:blip r:embed="rId3"/>
          <a:srcRect t="25" b="25"/>
          <a:stretch/>
        </p:blipFill>
        <p:spPr>
          <a:xfrm>
            <a:off x="0" y="0"/>
            <a:ext cx="12191695" cy="6858000"/>
          </a:xfrm>
          <a:prstGeom prst="rect">
            <a:avLst/>
          </a:prstGeom>
        </p:spPr>
      </p:pic>
      <p:sp>
        <p:nvSpPr>
          <p:cNvPr id="3" name="Shape 0"/>
          <p:cNvSpPr/>
          <p:nvPr/>
        </p:nvSpPr>
        <p:spPr>
          <a:xfrm>
            <a:off x="0" y="0"/>
            <a:ext cx="12191695" cy="6858000"/>
          </a:xfrm>
          <a:prstGeom prst="rect">
            <a:avLst/>
          </a:prstGeom>
          <a:solidFill>
            <a:srgbClr val="0B1220">
              <a:alpha val="82000"/>
            </a:srgbClr>
          </a:solidFill>
          <a:ln w="12700">
            <a:solidFill>
              <a:srgbClr val="0B1220">
                <a:alpha val="0"/>
              </a:srgbClr>
            </a:solidFill>
            <a:prstDash val="solid"/>
          </a:ln>
        </p:spPr>
        <p:txBody>
          <a:bodyPr/>
          <a:lstStyle/>
          <a:p>
            <a:endParaRPr lang="en-GB"/>
          </a:p>
        </p:txBody>
      </p:sp>
      <p:sp>
        <p:nvSpPr>
          <p:cNvPr id="4" name="Shape 1"/>
          <p:cNvSpPr/>
          <p:nvPr/>
        </p:nvSpPr>
        <p:spPr>
          <a:xfrm>
            <a:off x="0" y="0"/>
            <a:ext cx="5943600" cy="6858000"/>
          </a:xfrm>
          <a:prstGeom prst="rect">
            <a:avLst/>
          </a:prstGeom>
          <a:solidFill>
            <a:srgbClr val="0B1220">
              <a:alpha val="94000"/>
            </a:srgbClr>
          </a:solidFill>
          <a:ln w="12700">
            <a:solidFill>
              <a:srgbClr val="333333">
                <a:alpha val="0"/>
              </a:srgbClr>
            </a:solidFill>
            <a:prstDash val="solid"/>
          </a:ln>
        </p:spPr>
        <p:txBody>
          <a:bodyPr/>
          <a:lstStyle/>
          <a:p>
            <a:endParaRPr lang="en-GB"/>
          </a:p>
        </p:txBody>
      </p:sp>
      <p:sp>
        <p:nvSpPr>
          <p:cNvPr id="5" name="Shape 2"/>
          <p:cNvSpPr/>
          <p:nvPr/>
        </p:nvSpPr>
        <p:spPr>
          <a:xfrm>
            <a:off x="594360" y="594360"/>
            <a:ext cx="2011680" cy="347472"/>
          </a:xfrm>
          <a:prstGeom prst="roundRect">
            <a:avLst>
              <a:gd name="adj" fmla="val 18421"/>
            </a:avLst>
          </a:prstGeom>
          <a:solidFill>
            <a:srgbClr val="CFFAFE"/>
          </a:solidFill>
          <a:ln w="12700">
            <a:solidFill>
              <a:srgbClr val="CFFAFE"/>
            </a:solidFill>
            <a:prstDash val="solid"/>
          </a:ln>
        </p:spPr>
        <p:txBody>
          <a:bodyPr/>
          <a:lstStyle/>
          <a:p>
            <a:endParaRPr lang="en-GB"/>
          </a:p>
        </p:txBody>
      </p:sp>
      <p:sp>
        <p:nvSpPr>
          <p:cNvPr id="6" name="Text 3"/>
          <p:cNvSpPr/>
          <p:nvPr/>
        </p:nvSpPr>
        <p:spPr>
          <a:xfrm>
            <a:off x="704088" y="667512"/>
            <a:ext cx="1792224" cy="164592"/>
          </a:xfrm>
          <a:prstGeom prst="rect">
            <a:avLst/>
          </a:prstGeom>
          <a:noFill/>
          <a:ln/>
        </p:spPr>
        <p:txBody>
          <a:bodyPr wrap="square" lIns="0" tIns="0" rIns="0" bIns="0" rtlCol="0" anchor="ctr">
            <a:normAutofit/>
          </a:bodyPr>
          <a:lstStyle/>
          <a:p>
            <a:pPr marL="0" indent="0">
              <a:buNone/>
            </a:pPr>
            <a:r>
              <a:rPr lang="en-US" sz="880" b="1" dirty="0">
                <a:solidFill>
                  <a:srgbClr val="0F766E"/>
                </a:solidFill>
              </a:rPr>
              <a:t>Student-facing session pack</a:t>
            </a:r>
            <a:endParaRPr lang="en-US" sz="880" dirty="0"/>
          </a:p>
        </p:txBody>
      </p:sp>
      <p:sp>
        <p:nvSpPr>
          <p:cNvPr id="7" name="Text 4"/>
          <p:cNvSpPr/>
          <p:nvPr/>
        </p:nvSpPr>
        <p:spPr>
          <a:xfrm>
            <a:off x="594360" y="1234440"/>
            <a:ext cx="5074920" cy="1508760"/>
          </a:xfrm>
          <a:prstGeom prst="rect">
            <a:avLst/>
          </a:prstGeom>
          <a:noFill/>
          <a:ln/>
        </p:spPr>
        <p:txBody>
          <a:bodyPr wrap="square" lIns="0" tIns="0" rIns="0" bIns="0" rtlCol="0" anchor="ctr">
            <a:normAutofit/>
          </a:bodyPr>
          <a:lstStyle/>
          <a:p>
            <a:pPr marL="0" indent="0">
              <a:buNone/>
            </a:pPr>
            <a:r>
              <a:rPr lang="en-US" sz="3700" b="1" dirty="0">
                <a:solidFill>
                  <a:srgbClr val="FFFFFF"/>
                </a:solidFill>
                <a:latin typeface="Aptos Display" pitchFamily="34" charset="0"/>
                <a:ea typeface="Aptos Display" pitchFamily="34" charset="-122"/>
                <a:cs typeface="Aptos Display" pitchFamily="34" charset="-120"/>
              </a:rPr>
              <a:t>The role of the</a:t>
            </a:r>
            <a:endParaRPr lang="en-US" sz="3700" dirty="0"/>
          </a:p>
          <a:p>
            <a:pPr marL="0" indent="0">
              <a:buNone/>
            </a:pPr>
            <a:r>
              <a:rPr lang="en-US" sz="3700" b="1" dirty="0">
                <a:solidFill>
                  <a:srgbClr val="FFFFFF"/>
                </a:solidFill>
                <a:latin typeface="Aptos Display" pitchFamily="34" charset="0"/>
                <a:ea typeface="Aptos Display" pitchFamily="34" charset="-122"/>
                <a:cs typeface="Aptos Display" pitchFamily="34" charset="-120"/>
              </a:rPr>
              <a:t>response police officer</a:t>
            </a:r>
            <a:endParaRPr lang="en-US" sz="3700" dirty="0"/>
          </a:p>
        </p:txBody>
      </p:sp>
      <p:sp>
        <p:nvSpPr>
          <p:cNvPr id="8" name="Text 5"/>
          <p:cNvSpPr/>
          <p:nvPr/>
        </p:nvSpPr>
        <p:spPr>
          <a:xfrm>
            <a:off x="621792" y="2926080"/>
            <a:ext cx="4343400" cy="310896"/>
          </a:xfrm>
          <a:prstGeom prst="rect">
            <a:avLst/>
          </a:prstGeom>
          <a:noFill/>
          <a:ln/>
        </p:spPr>
        <p:txBody>
          <a:bodyPr wrap="square" lIns="0" tIns="0" rIns="0" bIns="0" rtlCol="0" anchor="ctr"/>
          <a:lstStyle/>
          <a:p>
            <a:pPr marL="0" indent="0">
              <a:buNone/>
            </a:pPr>
            <a:r>
              <a:rPr lang="en-US" sz="1400" dirty="0">
                <a:solidFill>
                  <a:srgbClr val="D8E4F0"/>
                </a:solidFill>
              </a:rPr>
              <a:t>BMLC6000 Conducting Investigations · Week 2</a:t>
            </a:r>
            <a:endParaRPr lang="en-US" sz="1400" dirty="0"/>
          </a:p>
        </p:txBody>
      </p:sp>
      <p:sp>
        <p:nvSpPr>
          <p:cNvPr id="9" name="Text 6"/>
          <p:cNvSpPr/>
          <p:nvPr/>
        </p:nvSpPr>
        <p:spPr>
          <a:xfrm>
            <a:off x="704088" y="4450540"/>
            <a:ext cx="4937760" cy="457200"/>
          </a:xfrm>
          <a:prstGeom prst="rect">
            <a:avLst/>
          </a:prstGeom>
          <a:noFill/>
          <a:ln/>
        </p:spPr>
        <p:txBody>
          <a:bodyPr wrap="square" lIns="0" tIns="0" rIns="0" bIns="0" rtlCol="0" anchor="ctr"/>
          <a:lstStyle/>
          <a:p>
            <a:pPr marL="0" indent="0">
              <a:buNone/>
            </a:pPr>
            <a:r>
              <a:rPr lang="en-US" sz="1300" dirty="0">
                <a:solidFill>
                  <a:srgbClr val="F8FAFC"/>
                </a:solidFill>
              </a:rPr>
              <a:t>Focus: response policing, ethical judgement, qualities, skills and competencies</a:t>
            </a:r>
            <a:endParaRPr lang="en-US" sz="1300" dirty="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1</a:t>
            </a:fld>
            <a:endParaRPr lang="en-US"/>
          </a:p>
        </p:txBody>
      </p:sp>
      <p:pic>
        <p:nvPicPr>
          <p:cNvPr id="10" name="Picture 9">
            <a:extLst>
              <a:ext uri="{FF2B5EF4-FFF2-40B4-BE49-F238E27FC236}">
                <a16:creationId xmlns:a16="http://schemas.microsoft.com/office/drawing/2014/main" id="{41BF95A3-2CB5-63C7-A4DA-66CD0B9A5CA8}"/>
              </a:ext>
            </a:extLst>
          </p:cNvPr>
          <p:cNvPicPr>
            <a:picLocks noChangeAspect="1"/>
          </p:cNvPicPr>
          <p:nvPr/>
        </p:nvPicPr>
        <p:blipFill>
          <a:blip r:embed="rId4"/>
          <a:stretch>
            <a:fillRect/>
          </a:stretch>
        </p:blipFill>
        <p:spPr>
          <a:xfrm>
            <a:off x="-305" y="5744951"/>
            <a:ext cx="12192000" cy="111304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502920" y="320040"/>
            <a:ext cx="10789920" cy="475488"/>
          </a:xfrm>
          <a:prstGeom prst="rect">
            <a:avLst/>
          </a:prstGeom>
          <a:noFill/>
          <a:ln/>
        </p:spPr>
        <p:txBody>
          <a:bodyPr wrap="square" lIns="0" tIns="0" rIns="0" bIns="0" rtlCol="0" anchor="ctr"/>
          <a:lstStyle/>
          <a:p>
            <a:pPr marL="0" indent="0">
              <a:buNone/>
            </a:pPr>
            <a:r>
              <a:rPr lang="en-US" sz="2800" b="1" dirty="0">
                <a:solidFill>
                  <a:srgbClr val="0F172A"/>
                </a:solidFill>
                <a:latin typeface="Aptos Display" pitchFamily="34" charset="0"/>
                <a:ea typeface="Aptos Display" pitchFamily="34" charset="-122"/>
                <a:cs typeface="Aptos Display" pitchFamily="34" charset="-120"/>
              </a:rPr>
              <a:t>Today’s three-hour session</a:t>
            </a:r>
            <a:endParaRPr lang="en-US" sz="2800" dirty="0"/>
          </a:p>
        </p:txBody>
      </p:sp>
      <p:sp>
        <p:nvSpPr>
          <p:cNvPr id="3" name="Text 1"/>
          <p:cNvSpPr/>
          <p:nvPr/>
        </p:nvSpPr>
        <p:spPr>
          <a:xfrm>
            <a:off x="530352" y="822960"/>
            <a:ext cx="9875520" cy="292608"/>
          </a:xfrm>
          <a:prstGeom prst="rect">
            <a:avLst/>
          </a:prstGeom>
          <a:noFill/>
          <a:ln/>
        </p:spPr>
        <p:txBody>
          <a:bodyPr wrap="square" lIns="0" tIns="0" rIns="0" bIns="0" rtlCol="0" anchor="ctr"/>
          <a:lstStyle/>
          <a:p>
            <a:pPr marL="0" indent="0">
              <a:buNone/>
            </a:pPr>
            <a:r>
              <a:rPr lang="en-US" sz="1250" dirty="0">
                <a:solidFill>
                  <a:srgbClr val="475569"/>
                </a:solidFill>
              </a:rPr>
              <a:t>Two short input blocks, two breaks and a lot of application.</a:t>
            </a:r>
            <a:endParaRPr lang="en-US" sz="1250" dirty="0"/>
          </a:p>
        </p:txBody>
      </p:sp>
      <p:sp>
        <p:nvSpPr>
          <p:cNvPr id="4" name="Text 2"/>
          <p:cNvSpPr/>
          <p:nvPr/>
        </p:nvSpPr>
        <p:spPr>
          <a:xfrm>
            <a:off x="914400" y="1234440"/>
            <a:ext cx="960120" cy="274320"/>
          </a:xfrm>
          <a:prstGeom prst="rect">
            <a:avLst/>
          </a:prstGeom>
          <a:noFill/>
          <a:ln/>
        </p:spPr>
        <p:txBody>
          <a:bodyPr wrap="square" lIns="0" tIns="0" rIns="0" bIns="0" rtlCol="0" anchor="ctr"/>
          <a:lstStyle/>
          <a:p>
            <a:pPr marL="0" indent="0">
              <a:buNone/>
            </a:pPr>
            <a:r>
              <a:rPr lang="en-US" sz="1500" b="1" dirty="0">
                <a:solidFill>
                  <a:srgbClr val="1E3A8A"/>
                </a:solidFill>
              </a:rPr>
              <a:t>09:00</a:t>
            </a:r>
            <a:endParaRPr lang="en-US" sz="1500" dirty="0"/>
          </a:p>
        </p:txBody>
      </p:sp>
      <p:sp>
        <p:nvSpPr>
          <p:cNvPr id="5" name="Shape 3"/>
          <p:cNvSpPr/>
          <p:nvPr/>
        </p:nvSpPr>
        <p:spPr>
          <a:xfrm>
            <a:off x="1828800" y="1389888"/>
            <a:ext cx="502920" cy="0"/>
          </a:xfrm>
          <a:prstGeom prst="line">
            <a:avLst/>
          </a:prstGeom>
          <a:noFill/>
          <a:ln w="13970">
            <a:solidFill>
              <a:srgbClr val="CBD5E1"/>
            </a:solidFill>
            <a:prstDash val="solid"/>
          </a:ln>
        </p:spPr>
        <p:txBody>
          <a:bodyPr/>
          <a:lstStyle/>
          <a:p>
            <a:endParaRPr lang="en-GB"/>
          </a:p>
        </p:txBody>
      </p:sp>
      <p:sp>
        <p:nvSpPr>
          <p:cNvPr id="6" name="Text 4"/>
          <p:cNvSpPr/>
          <p:nvPr/>
        </p:nvSpPr>
        <p:spPr>
          <a:xfrm>
            <a:off x="2468880" y="1234440"/>
            <a:ext cx="7680960" cy="320040"/>
          </a:xfrm>
          <a:prstGeom prst="rect">
            <a:avLst/>
          </a:prstGeom>
          <a:noFill/>
          <a:ln/>
        </p:spPr>
        <p:txBody>
          <a:bodyPr wrap="square" lIns="0" tIns="0" rIns="0" bIns="0" rtlCol="0" anchor="ctr"/>
          <a:lstStyle/>
          <a:p>
            <a:pPr marL="0" indent="0">
              <a:buNone/>
            </a:pPr>
            <a:r>
              <a:rPr lang="en-US" sz="1500" dirty="0">
                <a:solidFill>
                  <a:srgbClr val="0F172A"/>
                </a:solidFill>
              </a:rPr>
              <a:t>Role and reality of response policing</a:t>
            </a:r>
            <a:endParaRPr lang="en-US" sz="1500" dirty="0"/>
          </a:p>
        </p:txBody>
      </p:sp>
      <p:sp>
        <p:nvSpPr>
          <p:cNvPr id="7" name="Text 5"/>
          <p:cNvSpPr/>
          <p:nvPr/>
        </p:nvSpPr>
        <p:spPr>
          <a:xfrm>
            <a:off x="914400" y="1819656"/>
            <a:ext cx="960120" cy="274320"/>
          </a:xfrm>
          <a:prstGeom prst="rect">
            <a:avLst/>
          </a:prstGeom>
          <a:noFill/>
          <a:ln/>
        </p:spPr>
        <p:txBody>
          <a:bodyPr wrap="square" lIns="0" tIns="0" rIns="0" bIns="0" rtlCol="0" anchor="ctr"/>
          <a:lstStyle/>
          <a:p>
            <a:pPr marL="0" indent="0">
              <a:buNone/>
            </a:pPr>
            <a:r>
              <a:rPr lang="en-US" sz="1500" b="1" dirty="0">
                <a:solidFill>
                  <a:srgbClr val="1E3A8A"/>
                </a:solidFill>
              </a:rPr>
              <a:t>09:25</a:t>
            </a:r>
            <a:endParaRPr lang="en-US" sz="1500" dirty="0"/>
          </a:p>
        </p:txBody>
      </p:sp>
      <p:sp>
        <p:nvSpPr>
          <p:cNvPr id="8" name="Shape 6"/>
          <p:cNvSpPr/>
          <p:nvPr/>
        </p:nvSpPr>
        <p:spPr>
          <a:xfrm>
            <a:off x="1828800" y="1975104"/>
            <a:ext cx="502920" cy="0"/>
          </a:xfrm>
          <a:prstGeom prst="line">
            <a:avLst/>
          </a:prstGeom>
          <a:noFill/>
          <a:ln w="13970">
            <a:solidFill>
              <a:srgbClr val="CBD5E1"/>
            </a:solidFill>
            <a:prstDash val="solid"/>
          </a:ln>
        </p:spPr>
        <p:txBody>
          <a:bodyPr/>
          <a:lstStyle/>
          <a:p>
            <a:endParaRPr lang="en-GB"/>
          </a:p>
        </p:txBody>
      </p:sp>
      <p:sp>
        <p:nvSpPr>
          <p:cNvPr id="9" name="Text 7"/>
          <p:cNvSpPr/>
          <p:nvPr/>
        </p:nvSpPr>
        <p:spPr>
          <a:xfrm>
            <a:off x="2468880" y="1819656"/>
            <a:ext cx="7680960" cy="320040"/>
          </a:xfrm>
          <a:prstGeom prst="rect">
            <a:avLst/>
          </a:prstGeom>
          <a:noFill/>
          <a:ln/>
        </p:spPr>
        <p:txBody>
          <a:bodyPr wrap="square" lIns="0" tIns="0" rIns="0" bIns="0" rtlCol="0" anchor="ctr"/>
          <a:lstStyle/>
          <a:p>
            <a:pPr marL="0" indent="0">
              <a:buNone/>
            </a:pPr>
            <a:r>
              <a:rPr lang="en-US" sz="1500" dirty="0">
                <a:solidFill>
                  <a:srgbClr val="0F172A"/>
                </a:solidFill>
              </a:rPr>
              <a:t>Group exercise: qualities, skills and competencies</a:t>
            </a:r>
            <a:endParaRPr lang="en-US" sz="1500" dirty="0"/>
          </a:p>
        </p:txBody>
      </p:sp>
      <p:sp>
        <p:nvSpPr>
          <p:cNvPr id="10" name="Text 8"/>
          <p:cNvSpPr/>
          <p:nvPr/>
        </p:nvSpPr>
        <p:spPr>
          <a:xfrm>
            <a:off x="914400" y="2404872"/>
            <a:ext cx="960120" cy="274320"/>
          </a:xfrm>
          <a:prstGeom prst="rect">
            <a:avLst/>
          </a:prstGeom>
          <a:noFill/>
          <a:ln/>
        </p:spPr>
        <p:txBody>
          <a:bodyPr wrap="square" lIns="0" tIns="0" rIns="0" bIns="0" rtlCol="0" anchor="ctr"/>
          <a:lstStyle/>
          <a:p>
            <a:pPr marL="0" indent="0">
              <a:buNone/>
            </a:pPr>
            <a:r>
              <a:rPr lang="en-US" sz="1500" b="1" dirty="0">
                <a:solidFill>
                  <a:srgbClr val="B45309"/>
                </a:solidFill>
              </a:rPr>
              <a:t>10:00</a:t>
            </a:r>
            <a:endParaRPr lang="en-US" sz="1500" dirty="0"/>
          </a:p>
        </p:txBody>
      </p:sp>
      <p:sp>
        <p:nvSpPr>
          <p:cNvPr id="11" name="Shape 9"/>
          <p:cNvSpPr/>
          <p:nvPr/>
        </p:nvSpPr>
        <p:spPr>
          <a:xfrm>
            <a:off x="1828800" y="2560320"/>
            <a:ext cx="502920" cy="0"/>
          </a:xfrm>
          <a:prstGeom prst="line">
            <a:avLst/>
          </a:prstGeom>
          <a:noFill/>
          <a:ln w="13970">
            <a:solidFill>
              <a:srgbClr val="B45309"/>
            </a:solidFill>
            <a:prstDash val="solid"/>
          </a:ln>
        </p:spPr>
        <p:txBody>
          <a:bodyPr/>
          <a:lstStyle/>
          <a:p>
            <a:endParaRPr lang="en-GB"/>
          </a:p>
        </p:txBody>
      </p:sp>
      <p:sp>
        <p:nvSpPr>
          <p:cNvPr id="12" name="Text 10"/>
          <p:cNvSpPr/>
          <p:nvPr/>
        </p:nvSpPr>
        <p:spPr>
          <a:xfrm>
            <a:off x="2468880" y="2404872"/>
            <a:ext cx="7680960" cy="320040"/>
          </a:xfrm>
          <a:prstGeom prst="rect">
            <a:avLst/>
          </a:prstGeom>
          <a:noFill/>
          <a:ln/>
        </p:spPr>
        <p:txBody>
          <a:bodyPr wrap="square" lIns="0" tIns="0" rIns="0" bIns="0" rtlCol="0" anchor="ctr"/>
          <a:lstStyle/>
          <a:p>
            <a:pPr marL="0" indent="0">
              <a:buNone/>
            </a:pPr>
            <a:r>
              <a:rPr lang="en-US" sz="1500" b="1" dirty="0">
                <a:solidFill>
                  <a:srgbClr val="B45309"/>
                </a:solidFill>
              </a:rPr>
              <a:t>Break 1 — 15 minutes</a:t>
            </a:r>
            <a:endParaRPr lang="en-US" sz="1500" dirty="0"/>
          </a:p>
        </p:txBody>
      </p:sp>
      <p:sp>
        <p:nvSpPr>
          <p:cNvPr id="13" name="Text 11"/>
          <p:cNvSpPr/>
          <p:nvPr/>
        </p:nvSpPr>
        <p:spPr>
          <a:xfrm>
            <a:off x="914400" y="2990088"/>
            <a:ext cx="960120" cy="274320"/>
          </a:xfrm>
          <a:prstGeom prst="rect">
            <a:avLst/>
          </a:prstGeom>
          <a:noFill/>
          <a:ln/>
        </p:spPr>
        <p:txBody>
          <a:bodyPr wrap="square" lIns="0" tIns="0" rIns="0" bIns="0" rtlCol="0" anchor="ctr"/>
          <a:lstStyle/>
          <a:p>
            <a:pPr marL="0" indent="0">
              <a:buNone/>
            </a:pPr>
            <a:r>
              <a:rPr lang="en-US" sz="1500" b="1" dirty="0">
                <a:solidFill>
                  <a:srgbClr val="1E3A8A"/>
                </a:solidFill>
              </a:rPr>
              <a:t>10:15</a:t>
            </a:r>
            <a:endParaRPr lang="en-US" sz="1500" dirty="0"/>
          </a:p>
        </p:txBody>
      </p:sp>
      <p:sp>
        <p:nvSpPr>
          <p:cNvPr id="14" name="Shape 12"/>
          <p:cNvSpPr/>
          <p:nvPr/>
        </p:nvSpPr>
        <p:spPr>
          <a:xfrm>
            <a:off x="1828800" y="3145536"/>
            <a:ext cx="502920" cy="0"/>
          </a:xfrm>
          <a:prstGeom prst="line">
            <a:avLst/>
          </a:prstGeom>
          <a:noFill/>
          <a:ln w="13970">
            <a:solidFill>
              <a:srgbClr val="CBD5E1"/>
            </a:solidFill>
            <a:prstDash val="solid"/>
          </a:ln>
        </p:spPr>
        <p:txBody>
          <a:bodyPr/>
          <a:lstStyle/>
          <a:p>
            <a:endParaRPr lang="en-GB"/>
          </a:p>
        </p:txBody>
      </p:sp>
      <p:sp>
        <p:nvSpPr>
          <p:cNvPr id="15" name="Text 13"/>
          <p:cNvSpPr/>
          <p:nvPr/>
        </p:nvSpPr>
        <p:spPr>
          <a:xfrm>
            <a:off x="2468880" y="2990088"/>
            <a:ext cx="7680960" cy="320040"/>
          </a:xfrm>
          <a:prstGeom prst="rect">
            <a:avLst/>
          </a:prstGeom>
          <a:noFill/>
          <a:ln/>
        </p:spPr>
        <p:txBody>
          <a:bodyPr wrap="square" lIns="0" tIns="0" rIns="0" bIns="0" rtlCol="0" anchor="ctr"/>
          <a:lstStyle/>
          <a:p>
            <a:pPr marL="0" indent="0">
              <a:buNone/>
            </a:pPr>
            <a:r>
              <a:rPr lang="en-US" sz="1500" dirty="0">
                <a:solidFill>
                  <a:srgbClr val="0F172A"/>
                </a:solidFill>
              </a:rPr>
              <a:t>Code of Ethics: what good looks like</a:t>
            </a:r>
            <a:endParaRPr lang="en-US" sz="1500" dirty="0"/>
          </a:p>
        </p:txBody>
      </p:sp>
      <p:sp>
        <p:nvSpPr>
          <p:cNvPr id="16" name="Text 14"/>
          <p:cNvSpPr/>
          <p:nvPr/>
        </p:nvSpPr>
        <p:spPr>
          <a:xfrm>
            <a:off x="914400" y="3575304"/>
            <a:ext cx="960120" cy="274320"/>
          </a:xfrm>
          <a:prstGeom prst="rect">
            <a:avLst/>
          </a:prstGeom>
          <a:noFill/>
          <a:ln/>
        </p:spPr>
        <p:txBody>
          <a:bodyPr wrap="square" lIns="0" tIns="0" rIns="0" bIns="0" rtlCol="0" anchor="ctr"/>
          <a:lstStyle/>
          <a:p>
            <a:pPr marL="0" indent="0">
              <a:buNone/>
            </a:pPr>
            <a:r>
              <a:rPr lang="en-US" sz="1500" b="1" dirty="0">
                <a:solidFill>
                  <a:srgbClr val="1E3A8A"/>
                </a:solidFill>
              </a:rPr>
              <a:t>10:45</a:t>
            </a:r>
            <a:endParaRPr lang="en-US" sz="1500" dirty="0"/>
          </a:p>
        </p:txBody>
      </p:sp>
      <p:sp>
        <p:nvSpPr>
          <p:cNvPr id="17" name="Shape 15"/>
          <p:cNvSpPr/>
          <p:nvPr/>
        </p:nvSpPr>
        <p:spPr>
          <a:xfrm>
            <a:off x="1828800" y="3730752"/>
            <a:ext cx="502920" cy="0"/>
          </a:xfrm>
          <a:prstGeom prst="line">
            <a:avLst/>
          </a:prstGeom>
          <a:noFill/>
          <a:ln w="13970">
            <a:solidFill>
              <a:srgbClr val="CBD5E1"/>
            </a:solidFill>
            <a:prstDash val="solid"/>
          </a:ln>
        </p:spPr>
        <p:txBody>
          <a:bodyPr/>
          <a:lstStyle/>
          <a:p>
            <a:endParaRPr lang="en-GB"/>
          </a:p>
        </p:txBody>
      </p:sp>
      <p:sp>
        <p:nvSpPr>
          <p:cNvPr id="18" name="Text 16"/>
          <p:cNvSpPr/>
          <p:nvPr/>
        </p:nvSpPr>
        <p:spPr>
          <a:xfrm>
            <a:off x="2468880" y="3575304"/>
            <a:ext cx="7680960" cy="320040"/>
          </a:xfrm>
          <a:prstGeom prst="rect">
            <a:avLst/>
          </a:prstGeom>
          <a:noFill/>
          <a:ln/>
        </p:spPr>
        <p:txBody>
          <a:bodyPr wrap="square" lIns="0" tIns="0" rIns="0" bIns="0" rtlCol="0" anchor="ctr"/>
          <a:lstStyle/>
          <a:p>
            <a:pPr marL="0" indent="0">
              <a:buNone/>
            </a:pPr>
            <a:r>
              <a:rPr lang="en-US" sz="1500" dirty="0">
                <a:solidFill>
                  <a:srgbClr val="0F172A"/>
                </a:solidFill>
              </a:rPr>
              <a:t>Ethical scenario decisions</a:t>
            </a:r>
            <a:endParaRPr lang="en-US" sz="1500" dirty="0"/>
          </a:p>
        </p:txBody>
      </p:sp>
      <p:sp>
        <p:nvSpPr>
          <p:cNvPr id="19" name="Text 17"/>
          <p:cNvSpPr/>
          <p:nvPr/>
        </p:nvSpPr>
        <p:spPr>
          <a:xfrm>
            <a:off x="914400" y="4160520"/>
            <a:ext cx="960120" cy="274320"/>
          </a:xfrm>
          <a:prstGeom prst="rect">
            <a:avLst/>
          </a:prstGeom>
          <a:noFill/>
          <a:ln/>
        </p:spPr>
        <p:txBody>
          <a:bodyPr wrap="square" lIns="0" tIns="0" rIns="0" bIns="0" rtlCol="0" anchor="ctr"/>
          <a:lstStyle/>
          <a:p>
            <a:pPr marL="0" indent="0">
              <a:buNone/>
            </a:pPr>
            <a:r>
              <a:rPr lang="en-US" sz="1500" b="1" dirty="0">
                <a:solidFill>
                  <a:srgbClr val="B45309"/>
                </a:solidFill>
              </a:rPr>
              <a:t>11:00</a:t>
            </a:r>
            <a:endParaRPr lang="en-US" sz="1500" dirty="0"/>
          </a:p>
        </p:txBody>
      </p:sp>
      <p:sp>
        <p:nvSpPr>
          <p:cNvPr id="20" name="Shape 18"/>
          <p:cNvSpPr/>
          <p:nvPr/>
        </p:nvSpPr>
        <p:spPr>
          <a:xfrm>
            <a:off x="1828800" y="4315968"/>
            <a:ext cx="502920" cy="0"/>
          </a:xfrm>
          <a:prstGeom prst="line">
            <a:avLst/>
          </a:prstGeom>
          <a:noFill/>
          <a:ln w="13970">
            <a:solidFill>
              <a:srgbClr val="B45309"/>
            </a:solidFill>
            <a:prstDash val="solid"/>
          </a:ln>
        </p:spPr>
        <p:txBody>
          <a:bodyPr/>
          <a:lstStyle/>
          <a:p>
            <a:endParaRPr lang="en-GB"/>
          </a:p>
        </p:txBody>
      </p:sp>
      <p:sp>
        <p:nvSpPr>
          <p:cNvPr id="21" name="Text 19"/>
          <p:cNvSpPr/>
          <p:nvPr/>
        </p:nvSpPr>
        <p:spPr>
          <a:xfrm>
            <a:off x="2468880" y="4160520"/>
            <a:ext cx="7680960" cy="320040"/>
          </a:xfrm>
          <a:prstGeom prst="rect">
            <a:avLst/>
          </a:prstGeom>
          <a:noFill/>
          <a:ln/>
        </p:spPr>
        <p:txBody>
          <a:bodyPr wrap="square" lIns="0" tIns="0" rIns="0" bIns="0" rtlCol="0" anchor="ctr"/>
          <a:lstStyle/>
          <a:p>
            <a:pPr marL="0" indent="0">
              <a:buNone/>
            </a:pPr>
            <a:r>
              <a:rPr lang="en-US" sz="1500" b="1" dirty="0">
                <a:solidFill>
                  <a:srgbClr val="B45309"/>
                </a:solidFill>
              </a:rPr>
              <a:t>Break 2 — 15 minutes</a:t>
            </a:r>
            <a:endParaRPr lang="en-US" sz="1500" dirty="0"/>
          </a:p>
        </p:txBody>
      </p:sp>
      <p:sp>
        <p:nvSpPr>
          <p:cNvPr id="22" name="Text 20"/>
          <p:cNvSpPr/>
          <p:nvPr/>
        </p:nvSpPr>
        <p:spPr>
          <a:xfrm>
            <a:off x="914400" y="4745736"/>
            <a:ext cx="960120" cy="274320"/>
          </a:xfrm>
          <a:prstGeom prst="rect">
            <a:avLst/>
          </a:prstGeom>
          <a:noFill/>
          <a:ln/>
        </p:spPr>
        <p:txBody>
          <a:bodyPr wrap="square" lIns="0" tIns="0" rIns="0" bIns="0" rtlCol="0" anchor="ctr"/>
          <a:lstStyle/>
          <a:p>
            <a:pPr marL="0" indent="0">
              <a:buNone/>
            </a:pPr>
            <a:r>
              <a:rPr lang="en-US" sz="1500" b="1" dirty="0">
                <a:solidFill>
                  <a:srgbClr val="1E3A8A"/>
                </a:solidFill>
              </a:rPr>
              <a:t>11:15</a:t>
            </a:r>
            <a:endParaRPr lang="en-US" sz="1500" dirty="0"/>
          </a:p>
        </p:txBody>
      </p:sp>
      <p:sp>
        <p:nvSpPr>
          <p:cNvPr id="23" name="Shape 21"/>
          <p:cNvSpPr/>
          <p:nvPr/>
        </p:nvSpPr>
        <p:spPr>
          <a:xfrm>
            <a:off x="1828800" y="4901184"/>
            <a:ext cx="502920" cy="0"/>
          </a:xfrm>
          <a:prstGeom prst="line">
            <a:avLst/>
          </a:prstGeom>
          <a:noFill/>
          <a:ln w="13970">
            <a:solidFill>
              <a:srgbClr val="CBD5E1"/>
            </a:solidFill>
            <a:prstDash val="solid"/>
          </a:ln>
        </p:spPr>
        <p:txBody>
          <a:bodyPr/>
          <a:lstStyle/>
          <a:p>
            <a:endParaRPr lang="en-GB"/>
          </a:p>
        </p:txBody>
      </p:sp>
      <p:sp>
        <p:nvSpPr>
          <p:cNvPr id="24" name="Text 22"/>
          <p:cNvSpPr/>
          <p:nvPr/>
        </p:nvSpPr>
        <p:spPr>
          <a:xfrm>
            <a:off x="2468880" y="4745736"/>
            <a:ext cx="7680960" cy="320040"/>
          </a:xfrm>
          <a:prstGeom prst="rect">
            <a:avLst/>
          </a:prstGeom>
          <a:noFill/>
          <a:ln/>
        </p:spPr>
        <p:txBody>
          <a:bodyPr wrap="square" lIns="0" tIns="0" rIns="0" bIns="0" rtlCol="0" anchor="ctr"/>
          <a:lstStyle/>
          <a:p>
            <a:pPr marL="0" indent="0">
              <a:buNone/>
            </a:pPr>
            <a:r>
              <a:rPr lang="en-US" sz="1500" dirty="0">
                <a:solidFill>
                  <a:srgbClr val="0F172A"/>
                </a:solidFill>
              </a:rPr>
              <a:t>Initial attendance: judgement under pressure</a:t>
            </a:r>
            <a:endParaRPr lang="en-US" sz="1500" dirty="0"/>
          </a:p>
        </p:txBody>
      </p:sp>
      <p:sp>
        <p:nvSpPr>
          <p:cNvPr id="25" name="Text 23"/>
          <p:cNvSpPr/>
          <p:nvPr/>
        </p:nvSpPr>
        <p:spPr>
          <a:xfrm>
            <a:off x="914400" y="5330952"/>
            <a:ext cx="960120" cy="274320"/>
          </a:xfrm>
          <a:prstGeom prst="rect">
            <a:avLst/>
          </a:prstGeom>
          <a:noFill/>
          <a:ln/>
        </p:spPr>
        <p:txBody>
          <a:bodyPr wrap="square" lIns="0" tIns="0" rIns="0" bIns="0" rtlCol="0" anchor="ctr"/>
          <a:lstStyle/>
          <a:p>
            <a:pPr marL="0" indent="0">
              <a:buNone/>
            </a:pPr>
            <a:r>
              <a:rPr lang="en-US" sz="1500" b="1" dirty="0">
                <a:solidFill>
                  <a:srgbClr val="1E3A8A"/>
                </a:solidFill>
              </a:rPr>
              <a:t>11:45</a:t>
            </a:r>
            <a:endParaRPr lang="en-US" sz="1500" dirty="0"/>
          </a:p>
        </p:txBody>
      </p:sp>
      <p:sp>
        <p:nvSpPr>
          <p:cNvPr id="26" name="Shape 24"/>
          <p:cNvSpPr/>
          <p:nvPr/>
        </p:nvSpPr>
        <p:spPr>
          <a:xfrm>
            <a:off x="1828800" y="5486400"/>
            <a:ext cx="502920" cy="0"/>
          </a:xfrm>
          <a:prstGeom prst="line">
            <a:avLst/>
          </a:prstGeom>
          <a:noFill/>
          <a:ln w="13970">
            <a:solidFill>
              <a:srgbClr val="CBD5E1"/>
            </a:solidFill>
            <a:prstDash val="solid"/>
          </a:ln>
        </p:spPr>
        <p:txBody>
          <a:bodyPr/>
          <a:lstStyle/>
          <a:p>
            <a:endParaRPr lang="en-GB"/>
          </a:p>
        </p:txBody>
      </p:sp>
      <p:sp>
        <p:nvSpPr>
          <p:cNvPr id="27" name="Text 25"/>
          <p:cNvSpPr/>
          <p:nvPr/>
        </p:nvSpPr>
        <p:spPr>
          <a:xfrm>
            <a:off x="2468880" y="5330952"/>
            <a:ext cx="7680960" cy="320040"/>
          </a:xfrm>
          <a:prstGeom prst="rect">
            <a:avLst/>
          </a:prstGeom>
          <a:noFill/>
          <a:ln/>
        </p:spPr>
        <p:txBody>
          <a:bodyPr wrap="square" lIns="0" tIns="0" rIns="0" bIns="0" rtlCol="0" anchor="ctr"/>
          <a:lstStyle/>
          <a:p>
            <a:pPr marL="0" indent="0">
              <a:buNone/>
            </a:pPr>
            <a:r>
              <a:rPr lang="en-US" sz="1500" dirty="0">
                <a:solidFill>
                  <a:srgbClr val="0F172A"/>
                </a:solidFill>
              </a:rPr>
              <a:t>Assessment link, reflection and preparation</a:t>
            </a:r>
            <a:endParaRPr lang="en-US" sz="1500" dirty="0"/>
          </a:p>
        </p:txBody>
      </p:sp>
      <p:sp>
        <p:nvSpPr>
          <p:cNvPr id="28" name="Text 26"/>
          <p:cNvSpPr/>
          <p:nvPr/>
        </p:nvSpPr>
        <p:spPr>
          <a:xfrm>
            <a:off x="914400" y="5715000"/>
            <a:ext cx="8961120" cy="320040"/>
          </a:xfrm>
          <a:prstGeom prst="rect">
            <a:avLst/>
          </a:prstGeom>
          <a:noFill/>
          <a:ln/>
        </p:spPr>
        <p:txBody>
          <a:bodyPr wrap="square" lIns="0" tIns="0" rIns="0" bIns="0" rtlCol="0" anchor="ctr"/>
          <a:lstStyle/>
          <a:p>
            <a:pPr marL="0" indent="0">
              <a:buNone/>
            </a:pPr>
            <a:r>
              <a:rPr lang="en-US" sz="1600" i="1" dirty="0">
                <a:solidFill>
                  <a:srgbClr val="475569"/>
                </a:solidFill>
              </a:rPr>
              <a:t>Learning rhythm: brief concept → activity → feedback → assessment link.</a:t>
            </a:r>
            <a:endParaRPr lang="en-US" sz="1600" dirty="0"/>
          </a:p>
        </p:txBody>
      </p:sp>
      <p:sp>
        <p:nvSpPr>
          <p:cNvPr id="29"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2</a:t>
            </a:fld>
            <a:endParaRPr lang="en-US"/>
          </a:p>
        </p:txBody>
      </p:sp>
      <p:pic>
        <p:nvPicPr>
          <p:cNvPr id="30" name="Picture 29" descr="Session QR Code">
            <a:extLst>
              <a:ext uri="{FF2B5EF4-FFF2-40B4-BE49-F238E27FC236}">
                <a16:creationId xmlns:a16="http://schemas.microsoft.com/office/drawing/2014/main" id="{DE9B18C6-A9FC-9654-37F7-F727A286CC25}"/>
              </a:ext>
            </a:extLst>
          </p:cNvPr>
          <p:cNvPicPr>
            <a:picLocks noChangeAspect="1"/>
          </p:cNvPicPr>
          <p:nvPr/>
        </p:nvPicPr>
        <p:blipFill>
          <a:blip r:embed="rId3"/>
          <a:stretch>
            <a:fillRect/>
          </a:stretch>
        </p:blipFill>
        <p:spPr>
          <a:xfrm>
            <a:off x="7562089" y="1508760"/>
            <a:ext cx="3730751" cy="3730751"/>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502920" y="320040"/>
            <a:ext cx="10789920" cy="475488"/>
          </a:xfrm>
          <a:prstGeom prst="rect">
            <a:avLst/>
          </a:prstGeom>
          <a:noFill/>
          <a:ln/>
        </p:spPr>
        <p:txBody>
          <a:bodyPr wrap="square" lIns="0" tIns="0" rIns="0" bIns="0" rtlCol="0" anchor="ctr"/>
          <a:lstStyle/>
          <a:p>
            <a:pPr marL="0" indent="0">
              <a:buNone/>
            </a:pPr>
            <a:r>
              <a:rPr lang="en-US" sz="2800" b="1" dirty="0">
                <a:solidFill>
                  <a:srgbClr val="0F172A"/>
                </a:solidFill>
                <a:latin typeface="Aptos Display" pitchFamily="34" charset="0"/>
                <a:ea typeface="Aptos Display" pitchFamily="34" charset="-122"/>
                <a:cs typeface="Aptos Display" pitchFamily="34" charset="-120"/>
              </a:rPr>
              <a:t>By the end of this session, you should be able to…</a:t>
            </a:r>
            <a:endParaRPr lang="en-US" sz="2800" dirty="0"/>
          </a:p>
        </p:txBody>
      </p:sp>
      <p:sp>
        <p:nvSpPr>
          <p:cNvPr id="3" name="Shape 1"/>
          <p:cNvSpPr/>
          <p:nvPr/>
        </p:nvSpPr>
        <p:spPr>
          <a:xfrm>
            <a:off x="914400" y="1325880"/>
            <a:ext cx="594360" cy="594360"/>
          </a:xfrm>
          <a:prstGeom prst="ellipse">
            <a:avLst/>
          </a:prstGeom>
          <a:solidFill>
            <a:srgbClr val="DBEAFE"/>
          </a:solidFill>
          <a:ln w="12700">
            <a:solidFill>
              <a:srgbClr val="DBEAFE"/>
            </a:solidFill>
            <a:prstDash val="solid"/>
          </a:ln>
        </p:spPr>
        <p:txBody>
          <a:bodyPr/>
          <a:lstStyle/>
          <a:p>
            <a:endParaRPr lang="en-GB"/>
          </a:p>
        </p:txBody>
      </p:sp>
      <p:sp>
        <p:nvSpPr>
          <p:cNvPr id="4" name="Text 2"/>
          <p:cNvSpPr/>
          <p:nvPr/>
        </p:nvSpPr>
        <p:spPr>
          <a:xfrm>
            <a:off x="914400" y="1426464"/>
            <a:ext cx="594360" cy="320040"/>
          </a:xfrm>
          <a:prstGeom prst="rect">
            <a:avLst/>
          </a:prstGeom>
          <a:noFill/>
          <a:ln/>
        </p:spPr>
        <p:txBody>
          <a:bodyPr wrap="square" lIns="0" tIns="0" rIns="0" bIns="0" rtlCol="0" anchor="ctr"/>
          <a:lstStyle/>
          <a:p>
            <a:pPr marL="0" indent="0" algn="ctr">
              <a:buNone/>
            </a:pPr>
            <a:r>
              <a:rPr lang="en-US" sz="1800" b="1" dirty="0">
                <a:solidFill>
                  <a:srgbClr val="1E3A8A"/>
                </a:solidFill>
              </a:rPr>
              <a:t>1</a:t>
            </a:r>
            <a:endParaRPr lang="en-US" sz="1800" dirty="0"/>
          </a:p>
        </p:txBody>
      </p:sp>
      <p:sp>
        <p:nvSpPr>
          <p:cNvPr id="5" name="Text 3"/>
          <p:cNvSpPr/>
          <p:nvPr/>
        </p:nvSpPr>
        <p:spPr>
          <a:xfrm>
            <a:off x="1691640" y="1399032"/>
            <a:ext cx="4023360" cy="457200"/>
          </a:xfrm>
          <a:prstGeom prst="rect">
            <a:avLst/>
          </a:prstGeom>
          <a:noFill/>
          <a:ln/>
        </p:spPr>
        <p:txBody>
          <a:bodyPr wrap="square" lIns="0" tIns="0" rIns="0" bIns="0" rtlCol="0" anchor="ctr"/>
          <a:lstStyle/>
          <a:p>
            <a:pPr marL="0" indent="0">
              <a:buNone/>
            </a:pPr>
            <a:r>
              <a:rPr lang="en-US" sz="1600" b="1" dirty="0">
                <a:solidFill>
                  <a:srgbClr val="0F172A"/>
                </a:solidFill>
              </a:rPr>
              <a:t>Explain the core role of a response officer at an incident</a:t>
            </a:r>
            <a:endParaRPr lang="en-US" sz="1600" dirty="0"/>
          </a:p>
        </p:txBody>
      </p:sp>
      <p:sp>
        <p:nvSpPr>
          <p:cNvPr id="6" name="Shape 4"/>
          <p:cNvSpPr/>
          <p:nvPr/>
        </p:nvSpPr>
        <p:spPr>
          <a:xfrm>
            <a:off x="914400" y="2331720"/>
            <a:ext cx="594360" cy="594360"/>
          </a:xfrm>
          <a:prstGeom prst="ellipse">
            <a:avLst/>
          </a:prstGeom>
          <a:solidFill>
            <a:srgbClr val="DCFCE7"/>
          </a:solidFill>
          <a:ln w="12700">
            <a:solidFill>
              <a:srgbClr val="DCFCE7"/>
            </a:solidFill>
            <a:prstDash val="solid"/>
          </a:ln>
        </p:spPr>
        <p:txBody>
          <a:bodyPr/>
          <a:lstStyle/>
          <a:p>
            <a:endParaRPr lang="en-GB"/>
          </a:p>
        </p:txBody>
      </p:sp>
      <p:sp>
        <p:nvSpPr>
          <p:cNvPr id="7" name="Text 5"/>
          <p:cNvSpPr/>
          <p:nvPr/>
        </p:nvSpPr>
        <p:spPr>
          <a:xfrm>
            <a:off x="914400" y="2432304"/>
            <a:ext cx="594360" cy="320040"/>
          </a:xfrm>
          <a:prstGeom prst="rect">
            <a:avLst/>
          </a:prstGeom>
          <a:noFill/>
          <a:ln/>
        </p:spPr>
        <p:txBody>
          <a:bodyPr wrap="square" lIns="0" tIns="0" rIns="0" bIns="0" rtlCol="0" anchor="ctr"/>
          <a:lstStyle/>
          <a:p>
            <a:pPr marL="0" indent="0" algn="ctr">
              <a:buNone/>
            </a:pPr>
            <a:r>
              <a:rPr lang="en-US" sz="1800" b="1" dirty="0">
                <a:solidFill>
                  <a:srgbClr val="166534"/>
                </a:solidFill>
              </a:rPr>
              <a:t>2</a:t>
            </a:r>
            <a:endParaRPr lang="en-US" sz="1800" dirty="0"/>
          </a:p>
        </p:txBody>
      </p:sp>
      <p:sp>
        <p:nvSpPr>
          <p:cNvPr id="8" name="Text 6"/>
          <p:cNvSpPr/>
          <p:nvPr/>
        </p:nvSpPr>
        <p:spPr>
          <a:xfrm>
            <a:off x="1691640" y="2404872"/>
            <a:ext cx="4023360" cy="457200"/>
          </a:xfrm>
          <a:prstGeom prst="rect">
            <a:avLst/>
          </a:prstGeom>
          <a:noFill/>
          <a:ln/>
        </p:spPr>
        <p:txBody>
          <a:bodyPr wrap="square" lIns="0" tIns="0" rIns="0" bIns="0" rtlCol="0" anchor="ctr"/>
          <a:lstStyle/>
          <a:p>
            <a:pPr marL="0" indent="0">
              <a:buNone/>
            </a:pPr>
            <a:r>
              <a:rPr lang="en-US" sz="1600" b="1" dirty="0">
                <a:solidFill>
                  <a:srgbClr val="0F172A"/>
                </a:solidFill>
              </a:rPr>
              <a:t>Identify the qualities, skills and competencies needed for effective response policing</a:t>
            </a:r>
            <a:endParaRPr lang="en-US" sz="1600" dirty="0"/>
          </a:p>
        </p:txBody>
      </p:sp>
      <p:sp>
        <p:nvSpPr>
          <p:cNvPr id="9" name="Shape 7"/>
          <p:cNvSpPr/>
          <p:nvPr/>
        </p:nvSpPr>
        <p:spPr>
          <a:xfrm>
            <a:off x="914400" y="3337560"/>
            <a:ext cx="594360" cy="594360"/>
          </a:xfrm>
          <a:prstGeom prst="ellipse">
            <a:avLst/>
          </a:prstGeom>
          <a:solidFill>
            <a:srgbClr val="CFFAFE"/>
          </a:solidFill>
          <a:ln w="12700">
            <a:solidFill>
              <a:srgbClr val="CFFAFE"/>
            </a:solidFill>
            <a:prstDash val="solid"/>
          </a:ln>
        </p:spPr>
        <p:txBody>
          <a:bodyPr/>
          <a:lstStyle/>
          <a:p>
            <a:endParaRPr lang="en-GB"/>
          </a:p>
        </p:txBody>
      </p:sp>
      <p:sp>
        <p:nvSpPr>
          <p:cNvPr id="10" name="Text 8"/>
          <p:cNvSpPr/>
          <p:nvPr/>
        </p:nvSpPr>
        <p:spPr>
          <a:xfrm>
            <a:off x="914400" y="3438144"/>
            <a:ext cx="594360" cy="320040"/>
          </a:xfrm>
          <a:prstGeom prst="rect">
            <a:avLst/>
          </a:prstGeom>
          <a:noFill/>
          <a:ln/>
        </p:spPr>
        <p:txBody>
          <a:bodyPr wrap="square" lIns="0" tIns="0" rIns="0" bIns="0" rtlCol="0" anchor="ctr"/>
          <a:lstStyle/>
          <a:p>
            <a:pPr marL="0" indent="0" algn="ctr">
              <a:buNone/>
            </a:pPr>
            <a:r>
              <a:rPr lang="en-US" sz="1800" b="1" dirty="0">
                <a:solidFill>
                  <a:srgbClr val="0F766E"/>
                </a:solidFill>
              </a:rPr>
              <a:t>3</a:t>
            </a:r>
            <a:endParaRPr lang="en-US" sz="1800" dirty="0"/>
          </a:p>
        </p:txBody>
      </p:sp>
      <p:sp>
        <p:nvSpPr>
          <p:cNvPr id="11" name="Text 9"/>
          <p:cNvSpPr/>
          <p:nvPr/>
        </p:nvSpPr>
        <p:spPr>
          <a:xfrm>
            <a:off x="1691640" y="3410712"/>
            <a:ext cx="4023360" cy="457200"/>
          </a:xfrm>
          <a:prstGeom prst="rect">
            <a:avLst/>
          </a:prstGeom>
          <a:noFill/>
          <a:ln/>
        </p:spPr>
        <p:txBody>
          <a:bodyPr wrap="square" lIns="0" tIns="0" rIns="0" bIns="0" rtlCol="0" anchor="ctr"/>
          <a:lstStyle/>
          <a:p>
            <a:pPr marL="0" indent="0">
              <a:buNone/>
            </a:pPr>
            <a:r>
              <a:rPr lang="en-US" sz="1600" b="1" dirty="0">
                <a:solidFill>
                  <a:srgbClr val="0F172A"/>
                </a:solidFill>
              </a:rPr>
              <a:t>Apply the Code of Ethics to practical decision-making</a:t>
            </a:r>
            <a:endParaRPr lang="en-US" sz="1600" dirty="0"/>
          </a:p>
        </p:txBody>
      </p:sp>
      <p:sp>
        <p:nvSpPr>
          <p:cNvPr id="12" name="Shape 10"/>
          <p:cNvSpPr/>
          <p:nvPr/>
        </p:nvSpPr>
        <p:spPr>
          <a:xfrm>
            <a:off x="914400" y="4343400"/>
            <a:ext cx="594360" cy="594360"/>
          </a:xfrm>
          <a:prstGeom prst="ellipse">
            <a:avLst/>
          </a:prstGeom>
          <a:solidFill>
            <a:srgbClr val="FEF3C7"/>
          </a:solidFill>
          <a:ln w="12700">
            <a:solidFill>
              <a:srgbClr val="FEF3C7"/>
            </a:solidFill>
            <a:prstDash val="solid"/>
          </a:ln>
        </p:spPr>
        <p:txBody>
          <a:bodyPr/>
          <a:lstStyle/>
          <a:p>
            <a:endParaRPr lang="en-GB"/>
          </a:p>
        </p:txBody>
      </p:sp>
      <p:sp>
        <p:nvSpPr>
          <p:cNvPr id="13" name="Text 11"/>
          <p:cNvSpPr/>
          <p:nvPr/>
        </p:nvSpPr>
        <p:spPr>
          <a:xfrm>
            <a:off x="914400" y="4443984"/>
            <a:ext cx="594360" cy="320040"/>
          </a:xfrm>
          <a:prstGeom prst="rect">
            <a:avLst/>
          </a:prstGeom>
          <a:noFill/>
          <a:ln/>
        </p:spPr>
        <p:txBody>
          <a:bodyPr wrap="square" lIns="0" tIns="0" rIns="0" bIns="0" rtlCol="0" anchor="ctr"/>
          <a:lstStyle/>
          <a:p>
            <a:pPr marL="0" indent="0" algn="ctr">
              <a:buNone/>
            </a:pPr>
            <a:r>
              <a:rPr lang="en-US" sz="1800" b="1" dirty="0">
                <a:solidFill>
                  <a:srgbClr val="B45309"/>
                </a:solidFill>
              </a:rPr>
              <a:t>4</a:t>
            </a:r>
            <a:endParaRPr lang="en-US" sz="1800" dirty="0"/>
          </a:p>
        </p:txBody>
      </p:sp>
      <p:sp>
        <p:nvSpPr>
          <p:cNvPr id="14" name="Text 12"/>
          <p:cNvSpPr/>
          <p:nvPr/>
        </p:nvSpPr>
        <p:spPr>
          <a:xfrm>
            <a:off x="1691640" y="4416552"/>
            <a:ext cx="4023360" cy="457200"/>
          </a:xfrm>
          <a:prstGeom prst="rect">
            <a:avLst/>
          </a:prstGeom>
          <a:noFill/>
          <a:ln/>
        </p:spPr>
        <p:txBody>
          <a:bodyPr wrap="square" lIns="0" tIns="0" rIns="0" bIns="0" rtlCol="0" anchor="ctr"/>
          <a:lstStyle/>
          <a:p>
            <a:pPr marL="0" indent="0">
              <a:buNone/>
            </a:pPr>
            <a:r>
              <a:rPr lang="en-US" sz="1600" b="1" dirty="0">
                <a:solidFill>
                  <a:srgbClr val="0F172A"/>
                </a:solidFill>
              </a:rPr>
              <a:t>Connect ethical response policing to investigation, victims, witnesses and evidence</a:t>
            </a:r>
            <a:endParaRPr lang="en-US" sz="1600" dirty="0"/>
          </a:p>
        </p:txBody>
      </p:sp>
      <p:sp>
        <p:nvSpPr>
          <p:cNvPr id="15" name="Shape 13"/>
          <p:cNvSpPr/>
          <p:nvPr/>
        </p:nvSpPr>
        <p:spPr>
          <a:xfrm>
            <a:off x="7452360" y="1280160"/>
            <a:ext cx="3474720" cy="3840480"/>
          </a:xfrm>
          <a:prstGeom prst="roundRect">
            <a:avLst>
              <a:gd name="adj" fmla="val 3947"/>
            </a:avLst>
          </a:prstGeom>
          <a:solidFill>
            <a:srgbClr val="FFFFFF"/>
          </a:solidFill>
          <a:ln w="12700">
            <a:solidFill>
              <a:srgbClr val="E2E8F0"/>
            </a:solidFill>
            <a:prstDash val="solid"/>
          </a:ln>
        </p:spPr>
        <p:txBody>
          <a:bodyPr/>
          <a:lstStyle/>
          <a:p>
            <a:endParaRPr lang="en-GB"/>
          </a:p>
        </p:txBody>
      </p:sp>
      <p:sp>
        <p:nvSpPr>
          <p:cNvPr id="16" name="Text 14"/>
          <p:cNvSpPr/>
          <p:nvPr/>
        </p:nvSpPr>
        <p:spPr>
          <a:xfrm>
            <a:off x="7818120" y="1645920"/>
            <a:ext cx="2468880" cy="320040"/>
          </a:xfrm>
          <a:prstGeom prst="rect">
            <a:avLst/>
          </a:prstGeom>
          <a:noFill/>
          <a:ln/>
        </p:spPr>
        <p:txBody>
          <a:bodyPr wrap="square" lIns="0" tIns="0" rIns="0" bIns="0" rtlCol="0" anchor="ctr"/>
          <a:lstStyle/>
          <a:p>
            <a:pPr marL="0" indent="0">
              <a:buNone/>
            </a:pPr>
            <a:r>
              <a:rPr lang="en-US" sz="1600" b="1" dirty="0">
                <a:solidFill>
                  <a:srgbClr val="0F172A"/>
                </a:solidFill>
              </a:rPr>
              <a:t>Keep asking:</a:t>
            </a:r>
            <a:endParaRPr lang="en-US" sz="1600" dirty="0"/>
          </a:p>
        </p:txBody>
      </p:sp>
      <p:sp>
        <p:nvSpPr>
          <p:cNvPr id="17" name="Text 15"/>
          <p:cNvSpPr/>
          <p:nvPr/>
        </p:nvSpPr>
        <p:spPr>
          <a:xfrm>
            <a:off x="7772400" y="2148840"/>
            <a:ext cx="2697480" cy="2331720"/>
          </a:xfrm>
          <a:prstGeom prst="rect">
            <a:avLst/>
          </a:prstGeom>
          <a:noFill/>
          <a:ln/>
        </p:spPr>
        <p:txBody>
          <a:bodyPr wrap="square" lIns="635" tIns="635" rIns="635" bIns="635" rtlCol="0" anchor="ctr">
            <a:normAutofit/>
          </a:bodyPr>
          <a:lstStyle/>
          <a:p>
            <a:r>
              <a:rPr lang="en-US" sz="1500" dirty="0">
                <a:solidFill>
                  <a:srgbClr val="0F172A"/>
                </a:solidFill>
                <a:latin typeface="Aptos" pitchFamily="34" charset="0"/>
                <a:ea typeface="Aptos" pitchFamily="34" charset="-122"/>
                <a:cs typeface="Aptos" pitchFamily="34" charset="-120"/>
              </a:rPr>
              <a:t>What matters first?</a:t>
            </a:r>
            <a:endParaRPr lang="en-US" sz="1500" dirty="0"/>
          </a:p>
          <a:p>
            <a:r>
              <a:rPr lang="en-US" sz="1500" dirty="0">
                <a:solidFill>
                  <a:srgbClr val="0F172A"/>
                </a:solidFill>
                <a:latin typeface="Aptos" pitchFamily="34" charset="0"/>
                <a:ea typeface="Aptos" pitchFamily="34" charset="-122"/>
                <a:cs typeface="Aptos" pitchFamily="34" charset="-120"/>
              </a:rPr>
              <a:t>Who is affected?</a:t>
            </a:r>
            <a:endParaRPr lang="en-US" sz="1500" dirty="0"/>
          </a:p>
          <a:p>
            <a:r>
              <a:rPr lang="en-US" sz="1500" dirty="0">
                <a:solidFill>
                  <a:srgbClr val="0F172A"/>
                </a:solidFill>
                <a:latin typeface="Aptos" pitchFamily="34" charset="0"/>
                <a:ea typeface="Aptos" pitchFamily="34" charset="-122"/>
                <a:cs typeface="Aptos" pitchFamily="34" charset="-120"/>
              </a:rPr>
              <a:t>What am I assuming?</a:t>
            </a:r>
            <a:endParaRPr lang="en-US" sz="1500" dirty="0"/>
          </a:p>
          <a:p>
            <a:r>
              <a:rPr lang="en-US" sz="1500" dirty="0">
                <a:solidFill>
                  <a:srgbClr val="0F172A"/>
                </a:solidFill>
                <a:latin typeface="Aptos" pitchFamily="34" charset="0"/>
                <a:ea typeface="Aptos" pitchFamily="34" charset="-122"/>
                <a:cs typeface="Aptos" pitchFamily="34" charset="-120"/>
              </a:rPr>
              <a:t>What must I record?</a:t>
            </a:r>
            <a:endParaRPr lang="en-US" sz="1500" dirty="0"/>
          </a:p>
          <a:p>
            <a:r>
              <a:rPr lang="en-US" sz="1500" dirty="0">
                <a:solidFill>
                  <a:srgbClr val="0F172A"/>
                </a:solidFill>
                <a:latin typeface="Aptos" pitchFamily="34" charset="0"/>
                <a:ea typeface="Aptos" pitchFamily="34" charset="-122"/>
                <a:cs typeface="Aptos" pitchFamily="34" charset="-120"/>
              </a:rPr>
              <a:t>What would I justify later?</a:t>
            </a:r>
            <a:endParaRPr lang="en-US" sz="1500" dirty="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3</a:t>
            </a:fld>
            <a:endParaRPr lang="en-US"/>
          </a:p>
        </p:txBody>
      </p:sp>
      <p:pic>
        <p:nvPicPr>
          <p:cNvPr id="18" name="Picture 17">
            <a:extLst>
              <a:ext uri="{FF2B5EF4-FFF2-40B4-BE49-F238E27FC236}">
                <a16:creationId xmlns:a16="http://schemas.microsoft.com/office/drawing/2014/main" id="{41BF95A3-2CB5-63C7-A4DA-66CD0B9A5CA8}"/>
              </a:ext>
            </a:extLst>
          </p:cNvPr>
          <p:cNvPicPr>
            <a:picLocks noChangeAspect="1"/>
          </p:cNvPicPr>
          <p:nvPr/>
        </p:nvPicPr>
        <p:blipFill>
          <a:blip r:embed="rId3"/>
          <a:stretch>
            <a:fillRect/>
          </a:stretch>
        </p:blipFill>
        <p:spPr>
          <a:xfrm>
            <a:off x="0" y="5744951"/>
            <a:ext cx="12192000" cy="11130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7">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7">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7">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7F8FA"/>
        </a:solidFill>
        <a:effectLst/>
      </p:bgPr>
    </p:bg>
    <p:spTree>
      <p:nvGrpSpPr>
        <p:cNvPr id="1" name="">
          <a:extLst>
            <a:ext uri="{FF2B5EF4-FFF2-40B4-BE49-F238E27FC236}">
              <a16:creationId xmlns:a16="http://schemas.microsoft.com/office/drawing/2014/main" id="{965449DF-F932-02DD-39B3-299121FEFC50}"/>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BAFF060B-38B8-4C18-06C0-28DBD4C95734}"/>
              </a:ext>
            </a:extLst>
          </p:cNvPr>
          <p:cNvSpPr/>
          <p:nvPr/>
        </p:nvSpPr>
        <p:spPr>
          <a:xfrm>
            <a:off x="502920" y="320040"/>
            <a:ext cx="10789920" cy="475488"/>
          </a:xfrm>
          <a:prstGeom prst="rect">
            <a:avLst/>
          </a:prstGeom>
          <a:noFill/>
          <a:ln/>
        </p:spPr>
        <p:txBody>
          <a:bodyPr wrap="square" lIns="0" tIns="0" rIns="0" bIns="0" rtlCol="0" anchor="ctr"/>
          <a:lstStyle/>
          <a:p>
            <a:pPr marL="0" indent="0">
              <a:buNone/>
            </a:pPr>
            <a:r>
              <a:rPr lang="en-US" sz="2800" b="1" dirty="0">
                <a:solidFill>
                  <a:srgbClr val="0F172A"/>
                </a:solidFill>
                <a:latin typeface="Aptos Display" pitchFamily="34" charset="0"/>
                <a:ea typeface="Aptos Display" pitchFamily="34" charset="-122"/>
                <a:cs typeface="Aptos Display" pitchFamily="34" charset="-120"/>
              </a:rPr>
              <a:t>Response policing: the first professional contact</a:t>
            </a:r>
            <a:endParaRPr lang="en-US" sz="2800" dirty="0"/>
          </a:p>
        </p:txBody>
      </p:sp>
      <p:sp>
        <p:nvSpPr>
          <p:cNvPr id="3" name="Text 1">
            <a:extLst>
              <a:ext uri="{FF2B5EF4-FFF2-40B4-BE49-F238E27FC236}">
                <a16:creationId xmlns:a16="http://schemas.microsoft.com/office/drawing/2014/main" id="{56BC6C45-901B-C125-1206-F7F71A6C65D0}"/>
              </a:ext>
            </a:extLst>
          </p:cNvPr>
          <p:cNvSpPr/>
          <p:nvPr/>
        </p:nvSpPr>
        <p:spPr>
          <a:xfrm>
            <a:off x="530352" y="822960"/>
            <a:ext cx="9875520" cy="292608"/>
          </a:xfrm>
          <a:prstGeom prst="rect">
            <a:avLst/>
          </a:prstGeom>
          <a:noFill/>
          <a:ln/>
        </p:spPr>
        <p:txBody>
          <a:bodyPr wrap="square" lIns="0" tIns="0" rIns="0" bIns="0" rtlCol="0" anchor="ctr"/>
          <a:lstStyle/>
          <a:p>
            <a:pPr marL="0" indent="0">
              <a:buNone/>
            </a:pPr>
            <a:r>
              <a:rPr lang="en-US" sz="1250" dirty="0">
                <a:solidFill>
                  <a:srgbClr val="475569"/>
                </a:solidFill>
              </a:rPr>
              <a:t>The response officer often shapes the whole investigation before anyone else arrives.</a:t>
            </a:r>
            <a:endParaRPr lang="en-US" sz="1250" dirty="0"/>
          </a:p>
        </p:txBody>
      </p:sp>
      <p:pic>
        <p:nvPicPr>
          <p:cNvPr id="4" name="Image 0" descr="/mnt/data/police_community.jpg">
            <a:extLst>
              <a:ext uri="{FF2B5EF4-FFF2-40B4-BE49-F238E27FC236}">
                <a16:creationId xmlns:a16="http://schemas.microsoft.com/office/drawing/2014/main" id="{F0718891-8C6A-D994-B75D-3F71DD101EDE}"/>
              </a:ext>
            </a:extLst>
          </p:cNvPr>
          <p:cNvPicPr>
            <a:picLocks noChangeAspect="1"/>
          </p:cNvPicPr>
          <p:nvPr/>
        </p:nvPicPr>
        <p:blipFill>
          <a:blip r:embed="rId3"/>
          <a:srcRect l="11232" r="11232"/>
          <a:stretch/>
        </p:blipFill>
        <p:spPr>
          <a:xfrm>
            <a:off x="502920" y="1280160"/>
            <a:ext cx="4892040" cy="4206240"/>
          </a:xfrm>
          <a:prstGeom prst="rect">
            <a:avLst/>
          </a:prstGeom>
        </p:spPr>
      </p:pic>
      <p:sp>
        <p:nvSpPr>
          <p:cNvPr id="5" name="Shape 2">
            <a:extLst>
              <a:ext uri="{FF2B5EF4-FFF2-40B4-BE49-F238E27FC236}">
                <a16:creationId xmlns:a16="http://schemas.microsoft.com/office/drawing/2014/main" id="{52B5DFD8-D980-9A55-DFCC-645EA09535AE}"/>
              </a:ext>
            </a:extLst>
          </p:cNvPr>
          <p:cNvSpPr/>
          <p:nvPr/>
        </p:nvSpPr>
        <p:spPr>
          <a:xfrm>
            <a:off x="5897880" y="1261872"/>
            <a:ext cx="5303520" cy="4206240"/>
          </a:xfrm>
          <a:prstGeom prst="roundRect">
            <a:avLst>
              <a:gd name="adj" fmla="val 3261"/>
            </a:avLst>
          </a:prstGeom>
          <a:solidFill>
            <a:srgbClr val="FFFFFF"/>
          </a:solidFill>
          <a:ln w="12700">
            <a:solidFill>
              <a:srgbClr val="E2E8F0"/>
            </a:solidFill>
            <a:prstDash val="solid"/>
          </a:ln>
        </p:spPr>
        <p:txBody>
          <a:bodyPr/>
          <a:lstStyle/>
          <a:p>
            <a:endParaRPr lang="en-GB"/>
          </a:p>
        </p:txBody>
      </p:sp>
      <p:sp>
        <p:nvSpPr>
          <p:cNvPr id="6" name="Text 3">
            <a:extLst>
              <a:ext uri="{FF2B5EF4-FFF2-40B4-BE49-F238E27FC236}">
                <a16:creationId xmlns:a16="http://schemas.microsoft.com/office/drawing/2014/main" id="{4A781B47-2117-AA4B-3983-36B38E151256}"/>
              </a:ext>
            </a:extLst>
          </p:cNvPr>
          <p:cNvSpPr/>
          <p:nvPr/>
        </p:nvSpPr>
        <p:spPr>
          <a:xfrm>
            <a:off x="6263640" y="1627632"/>
            <a:ext cx="4480560" cy="320040"/>
          </a:xfrm>
          <a:prstGeom prst="rect">
            <a:avLst/>
          </a:prstGeom>
          <a:noFill/>
          <a:ln/>
        </p:spPr>
        <p:txBody>
          <a:bodyPr wrap="square" lIns="0" tIns="0" rIns="0" bIns="0" rtlCol="0" anchor="ctr"/>
          <a:lstStyle/>
          <a:p>
            <a:pPr marL="0" indent="0">
              <a:buNone/>
            </a:pPr>
            <a:r>
              <a:rPr lang="en-US" sz="1700" b="1" dirty="0">
                <a:solidFill>
                  <a:srgbClr val="0F172A"/>
                </a:solidFill>
              </a:rPr>
              <a:t>At the first attendance, the officer may need to:</a:t>
            </a:r>
            <a:endParaRPr lang="en-US" sz="1700" dirty="0"/>
          </a:p>
        </p:txBody>
      </p:sp>
      <p:sp>
        <p:nvSpPr>
          <p:cNvPr id="7" name="Text 4">
            <a:extLst>
              <a:ext uri="{FF2B5EF4-FFF2-40B4-BE49-F238E27FC236}">
                <a16:creationId xmlns:a16="http://schemas.microsoft.com/office/drawing/2014/main" id="{B1ABA901-6A81-53DA-E55D-BB3D67C014DB}"/>
              </a:ext>
            </a:extLst>
          </p:cNvPr>
          <p:cNvSpPr/>
          <p:nvPr/>
        </p:nvSpPr>
        <p:spPr>
          <a:xfrm>
            <a:off x="6263640" y="2148840"/>
            <a:ext cx="4480560" cy="2651760"/>
          </a:xfrm>
          <a:prstGeom prst="rect">
            <a:avLst/>
          </a:prstGeom>
          <a:noFill/>
          <a:ln/>
        </p:spPr>
        <p:txBody>
          <a:bodyPr wrap="square" lIns="635" tIns="635" rIns="635" bIns="635" rtlCol="0" anchor="ctr">
            <a:normAutofit/>
          </a:bodyPr>
          <a:lstStyle/>
          <a:p>
            <a:r>
              <a:rPr lang="en-US" sz="1500" dirty="0">
                <a:solidFill>
                  <a:srgbClr val="0F172A"/>
                </a:solidFill>
                <a:latin typeface="Aptos" pitchFamily="34" charset="0"/>
                <a:ea typeface="Aptos" pitchFamily="34" charset="-122"/>
                <a:cs typeface="Aptos" pitchFamily="34" charset="-120"/>
              </a:rPr>
              <a:t>make people safe</a:t>
            </a:r>
            <a:endParaRPr lang="en-US" sz="1500" dirty="0"/>
          </a:p>
          <a:p>
            <a:r>
              <a:rPr lang="en-US" sz="1500" dirty="0">
                <a:solidFill>
                  <a:srgbClr val="0F172A"/>
                </a:solidFill>
                <a:latin typeface="Aptos" pitchFamily="34" charset="0"/>
                <a:ea typeface="Aptos" pitchFamily="34" charset="-122"/>
                <a:cs typeface="Aptos" pitchFamily="34" charset="-120"/>
              </a:rPr>
              <a:t>identify victims, witnesses and suspects</a:t>
            </a:r>
            <a:endParaRPr lang="en-US" sz="1500" dirty="0"/>
          </a:p>
          <a:p>
            <a:r>
              <a:rPr lang="en-US" sz="1500" dirty="0">
                <a:solidFill>
                  <a:srgbClr val="0F172A"/>
                </a:solidFill>
                <a:latin typeface="Aptos" pitchFamily="34" charset="0"/>
                <a:ea typeface="Aptos" pitchFamily="34" charset="-122"/>
                <a:cs typeface="Aptos" pitchFamily="34" charset="-120"/>
              </a:rPr>
              <a:t>preserve scenes and evidence</a:t>
            </a:r>
            <a:endParaRPr lang="en-US" sz="1500" dirty="0"/>
          </a:p>
          <a:p>
            <a:r>
              <a:rPr lang="en-US" sz="1500" dirty="0">
                <a:solidFill>
                  <a:srgbClr val="0F172A"/>
                </a:solidFill>
                <a:latin typeface="Aptos" pitchFamily="34" charset="0"/>
                <a:ea typeface="Aptos" pitchFamily="34" charset="-122"/>
                <a:cs typeface="Aptos" pitchFamily="34" charset="-120"/>
              </a:rPr>
              <a:t>communicate calmly and lawfully</a:t>
            </a:r>
            <a:endParaRPr lang="en-US" sz="1500" dirty="0"/>
          </a:p>
          <a:p>
            <a:r>
              <a:rPr lang="en-US" sz="1500" dirty="0">
                <a:solidFill>
                  <a:srgbClr val="0F172A"/>
                </a:solidFill>
                <a:latin typeface="Aptos" pitchFamily="34" charset="0"/>
                <a:ea typeface="Aptos" pitchFamily="34" charset="-122"/>
                <a:cs typeface="Aptos" pitchFamily="34" charset="-120"/>
              </a:rPr>
              <a:t>make early decisions with incomplete information</a:t>
            </a:r>
            <a:endParaRPr lang="en-US" sz="1500" dirty="0"/>
          </a:p>
          <a:p>
            <a:r>
              <a:rPr lang="en-US" sz="1500" dirty="0">
                <a:solidFill>
                  <a:srgbClr val="0F172A"/>
                </a:solidFill>
                <a:latin typeface="Aptos" pitchFamily="34" charset="0"/>
                <a:ea typeface="Aptos" pitchFamily="34" charset="-122"/>
                <a:cs typeface="Aptos" pitchFamily="34" charset="-120"/>
              </a:rPr>
              <a:t>record actions and rationale</a:t>
            </a:r>
            <a:endParaRPr lang="en-US" sz="1500" dirty="0"/>
          </a:p>
        </p:txBody>
      </p:sp>
      <p:sp>
        <p:nvSpPr>
          <p:cNvPr id="25" name="Slide Number Placeholder 0">
            <a:extLst>
              <a:ext uri="{FF2B5EF4-FFF2-40B4-BE49-F238E27FC236}">
                <a16:creationId xmlns:a16="http://schemas.microsoft.com/office/drawing/2014/main" id="{8C2DE7D5-B8C1-24D3-4615-4B13095C80BD}"/>
              </a:ext>
            </a:extLst>
          </p:cNvPr>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4</a:t>
            </a:fld>
            <a:endParaRPr lang="en-US"/>
          </a:p>
        </p:txBody>
      </p:sp>
      <p:pic>
        <p:nvPicPr>
          <p:cNvPr id="9" name="Picture 8">
            <a:extLst>
              <a:ext uri="{FF2B5EF4-FFF2-40B4-BE49-F238E27FC236}">
                <a16:creationId xmlns:a16="http://schemas.microsoft.com/office/drawing/2014/main" id="{DA129887-831A-ECB1-6564-FE90AA1C1B6D}"/>
              </a:ext>
            </a:extLst>
          </p:cNvPr>
          <p:cNvPicPr>
            <a:picLocks noChangeAspect="1"/>
          </p:cNvPicPr>
          <p:nvPr/>
        </p:nvPicPr>
        <p:blipFill>
          <a:blip r:embed="rId4"/>
          <a:stretch>
            <a:fillRect/>
          </a:stretch>
        </p:blipFill>
        <p:spPr>
          <a:xfrm>
            <a:off x="0" y="5744951"/>
            <a:ext cx="12192000" cy="1113049"/>
          </a:xfrm>
          <a:prstGeom prst="rect">
            <a:avLst/>
          </a:prstGeom>
        </p:spPr>
      </p:pic>
    </p:spTree>
    <p:extLst>
      <p:ext uri="{BB962C8B-B14F-4D97-AF65-F5344CB8AC3E}">
        <p14:creationId xmlns:p14="http://schemas.microsoft.com/office/powerpoint/2010/main" val="950649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8FA"/>
        </a:soli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F42A4459-C257-4FB5-5D4B-3081A0D5834A}"/>
              </a:ext>
            </a:extLst>
          </p:cNvPr>
          <p:cNvPicPr>
            <a:picLocks noChangeAspect="1"/>
          </p:cNvPicPr>
          <p:nvPr/>
        </p:nvPicPr>
        <p:blipFill>
          <a:blip r:embed="rId4"/>
          <a:stretch>
            <a:fillRect/>
          </a:stretch>
        </p:blipFill>
        <p:spPr>
          <a:xfrm>
            <a:off x="0" y="5744951"/>
            <a:ext cx="12192000" cy="1113049"/>
          </a:xfrm>
          <a:prstGeom prst="rect">
            <a:avLst/>
          </a:prstGeom>
        </p:spPr>
      </p:pic>
      <p:pic>
        <p:nvPicPr>
          <p:cNvPr id="23" name="Online Media 22" title="On Response: Joining a 999 police response team in Kentish Town north London">
            <a:hlinkClick r:id="" action="ppaction://media"/>
            <a:extLst>
              <a:ext uri="{FF2B5EF4-FFF2-40B4-BE49-F238E27FC236}">
                <a16:creationId xmlns:a16="http://schemas.microsoft.com/office/drawing/2014/main" id="{85DC0729-68CB-C8DB-0B93-425AB18CB428}"/>
              </a:ext>
            </a:extLst>
          </p:cNvPr>
          <p:cNvPicPr>
            <a:picLocks noRot="1" noChangeAspect="1"/>
          </p:cNvPicPr>
          <p:nvPr>
            <a:videoFile r:link="rId1"/>
          </p:nvPr>
        </p:nvPicPr>
        <p:blipFill>
          <a:blip r:embed="rId5"/>
          <a:stretch>
            <a:fillRect/>
          </a:stretch>
        </p:blipFill>
        <p:spPr>
          <a:xfrm>
            <a:off x="2286000" y="777587"/>
            <a:ext cx="7620000" cy="43053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01A05-C2F1-825A-659C-C2BC64EC5011}"/>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FCDE138D-7E23-F532-33C8-E325BA840153}"/>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248E3EF2-89F5-75E3-3455-F966CFB23D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3845" y="0"/>
            <a:ext cx="10884310" cy="6074964"/>
          </a:xfrm>
          <a:prstGeom prst="rect">
            <a:avLst/>
          </a:prstGeom>
        </p:spPr>
      </p:pic>
      <p:pic>
        <p:nvPicPr>
          <p:cNvPr id="9" name="Picture 8">
            <a:extLst>
              <a:ext uri="{FF2B5EF4-FFF2-40B4-BE49-F238E27FC236}">
                <a16:creationId xmlns:a16="http://schemas.microsoft.com/office/drawing/2014/main" id="{0F98E9FE-8204-6EAD-C320-1AC961342C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909186"/>
            <a:ext cx="12192000" cy="948813"/>
          </a:xfrm>
          <a:prstGeom prst="rect">
            <a:avLst/>
          </a:prstGeom>
        </p:spPr>
      </p:pic>
    </p:spTree>
    <p:extLst>
      <p:ext uri="{BB962C8B-B14F-4D97-AF65-F5344CB8AC3E}">
        <p14:creationId xmlns:p14="http://schemas.microsoft.com/office/powerpoint/2010/main" val="2210964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F8FA"/>
        </a:solidFill>
        <a:effectLst/>
      </p:bgPr>
    </p:bg>
    <p:spTree>
      <p:nvGrpSpPr>
        <p:cNvPr id="1" name="">
          <a:extLst>
            <a:ext uri="{FF2B5EF4-FFF2-40B4-BE49-F238E27FC236}">
              <a16:creationId xmlns:a16="http://schemas.microsoft.com/office/drawing/2014/main" id="{907D1802-B2F4-BD5A-2CE8-06634EC2C91E}"/>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EBF93128-41B2-E0F7-1A4F-8E5C1A555EFB}"/>
              </a:ext>
            </a:extLst>
          </p:cNvPr>
          <p:cNvSpPr/>
          <p:nvPr/>
        </p:nvSpPr>
        <p:spPr>
          <a:xfrm>
            <a:off x="502920" y="320040"/>
            <a:ext cx="10789920" cy="475488"/>
          </a:xfrm>
          <a:prstGeom prst="rect">
            <a:avLst/>
          </a:prstGeom>
          <a:noFill/>
          <a:ln/>
        </p:spPr>
        <p:txBody>
          <a:bodyPr wrap="square" lIns="0" tIns="0" rIns="0" bIns="0" rtlCol="0" anchor="ctr"/>
          <a:lstStyle/>
          <a:p>
            <a:pPr marL="0" indent="0">
              <a:buNone/>
            </a:pPr>
            <a:endParaRPr lang="en-US" sz="2800" dirty="0"/>
          </a:p>
        </p:txBody>
      </p:sp>
      <p:sp>
        <p:nvSpPr>
          <p:cNvPr id="3" name="Text 1">
            <a:extLst>
              <a:ext uri="{FF2B5EF4-FFF2-40B4-BE49-F238E27FC236}">
                <a16:creationId xmlns:a16="http://schemas.microsoft.com/office/drawing/2014/main" id="{0F884A53-CC56-9CB5-F625-A828A7688F25}"/>
              </a:ext>
            </a:extLst>
          </p:cNvPr>
          <p:cNvSpPr/>
          <p:nvPr/>
        </p:nvSpPr>
        <p:spPr>
          <a:xfrm>
            <a:off x="530352" y="822960"/>
            <a:ext cx="9875520" cy="292608"/>
          </a:xfrm>
          <a:prstGeom prst="rect">
            <a:avLst/>
          </a:prstGeom>
          <a:noFill/>
          <a:ln/>
        </p:spPr>
        <p:txBody>
          <a:bodyPr wrap="square" lIns="0" tIns="0" rIns="0" bIns="0" rtlCol="0" anchor="ctr"/>
          <a:lstStyle/>
          <a:p>
            <a:pPr marL="0" indent="0">
              <a:buNone/>
            </a:pPr>
            <a:endParaRPr lang="en-US" sz="1250" dirty="0"/>
          </a:p>
        </p:txBody>
      </p:sp>
      <p:sp>
        <p:nvSpPr>
          <p:cNvPr id="4" name="Shape 2">
            <a:extLst>
              <a:ext uri="{FF2B5EF4-FFF2-40B4-BE49-F238E27FC236}">
                <a16:creationId xmlns:a16="http://schemas.microsoft.com/office/drawing/2014/main" id="{262136A0-FEC0-FB1D-597B-CE81E497A311}"/>
              </a:ext>
            </a:extLst>
          </p:cNvPr>
          <p:cNvSpPr/>
          <p:nvPr/>
        </p:nvSpPr>
        <p:spPr>
          <a:xfrm>
            <a:off x="960120" y="1188720"/>
            <a:ext cx="1298448" cy="493776"/>
          </a:xfrm>
          <a:prstGeom prst="roundRect">
            <a:avLst>
              <a:gd name="adj" fmla="val 22222"/>
            </a:avLst>
          </a:prstGeom>
          <a:solidFill>
            <a:srgbClr val="FEE2E2"/>
          </a:solidFill>
          <a:ln w="12700">
            <a:solidFill>
              <a:srgbClr val="FEE2E2"/>
            </a:solidFill>
            <a:prstDash val="solid"/>
          </a:ln>
        </p:spPr>
        <p:txBody>
          <a:bodyPr/>
          <a:lstStyle/>
          <a:p>
            <a:endParaRPr lang="en-GB"/>
          </a:p>
        </p:txBody>
      </p:sp>
      <p:sp>
        <p:nvSpPr>
          <p:cNvPr id="5" name="Text 3">
            <a:extLst>
              <a:ext uri="{FF2B5EF4-FFF2-40B4-BE49-F238E27FC236}">
                <a16:creationId xmlns:a16="http://schemas.microsoft.com/office/drawing/2014/main" id="{493A4BF9-AFD1-9AA7-03E1-78EA3D5BB502}"/>
              </a:ext>
            </a:extLst>
          </p:cNvPr>
          <p:cNvSpPr/>
          <p:nvPr/>
        </p:nvSpPr>
        <p:spPr>
          <a:xfrm>
            <a:off x="1078992" y="1307592"/>
            <a:ext cx="1078992" cy="182880"/>
          </a:xfrm>
          <a:prstGeom prst="rect">
            <a:avLst/>
          </a:prstGeom>
          <a:noFill/>
          <a:ln/>
        </p:spPr>
        <p:txBody>
          <a:bodyPr wrap="square" lIns="0" tIns="0" rIns="0" bIns="0" rtlCol="0" anchor="ctr"/>
          <a:lstStyle/>
          <a:p>
            <a:pPr marL="0" indent="0" algn="ctr">
              <a:buNone/>
            </a:pPr>
            <a:r>
              <a:rPr lang="en-US" sz="1050" b="1" dirty="0">
                <a:solidFill>
                  <a:srgbClr val="991B1B"/>
                </a:solidFill>
              </a:rPr>
              <a:t>Safety</a:t>
            </a:r>
            <a:endParaRPr lang="en-US" sz="1050" dirty="0"/>
          </a:p>
        </p:txBody>
      </p:sp>
      <p:sp>
        <p:nvSpPr>
          <p:cNvPr id="6" name="Text 4">
            <a:extLst>
              <a:ext uri="{FF2B5EF4-FFF2-40B4-BE49-F238E27FC236}">
                <a16:creationId xmlns:a16="http://schemas.microsoft.com/office/drawing/2014/main" id="{B55C531C-EF05-6C22-B79D-FA258B2FD312}"/>
              </a:ext>
            </a:extLst>
          </p:cNvPr>
          <p:cNvSpPr/>
          <p:nvPr/>
        </p:nvSpPr>
        <p:spPr>
          <a:xfrm>
            <a:off x="2514600" y="1252728"/>
            <a:ext cx="6949440" cy="301752"/>
          </a:xfrm>
          <a:prstGeom prst="rect">
            <a:avLst/>
          </a:prstGeom>
          <a:noFill/>
          <a:ln/>
        </p:spPr>
        <p:txBody>
          <a:bodyPr wrap="square" lIns="0" tIns="0" rIns="0" bIns="0" rtlCol="0" anchor="ctr"/>
          <a:lstStyle/>
          <a:p>
            <a:pPr marL="0" indent="0">
              <a:buNone/>
            </a:pPr>
            <a:r>
              <a:rPr lang="en-US" sz="1700" dirty="0">
                <a:solidFill>
                  <a:srgbClr val="0F172A"/>
                </a:solidFill>
              </a:rPr>
              <a:t>preserve life and prevent further harm</a:t>
            </a:r>
            <a:endParaRPr lang="en-US" sz="1700" dirty="0"/>
          </a:p>
        </p:txBody>
      </p:sp>
      <p:sp>
        <p:nvSpPr>
          <p:cNvPr id="7" name="Shape 5">
            <a:extLst>
              <a:ext uri="{FF2B5EF4-FFF2-40B4-BE49-F238E27FC236}">
                <a16:creationId xmlns:a16="http://schemas.microsoft.com/office/drawing/2014/main" id="{33417517-94B8-CC83-AA61-8AD861E75193}"/>
              </a:ext>
            </a:extLst>
          </p:cNvPr>
          <p:cNvSpPr/>
          <p:nvPr/>
        </p:nvSpPr>
        <p:spPr>
          <a:xfrm>
            <a:off x="960120" y="2011680"/>
            <a:ext cx="1298448" cy="493776"/>
          </a:xfrm>
          <a:prstGeom prst="roundRect">
            <a:avLst>
              <a:gd name="adj" fmla="val 22222"/>
            </a:avLst>
          </a:prstGeom>
          <a:solidFill>
            <a:srgbClr val="DBEAFE"/>
          </a:solidFill>
          <a:ln w="12700">
            <a:solidFill>
              <a:srgbClr val="DBEAFE"/>
            </a:solidFill>
            <a:prstDash val="solid"/>
          </a:ln>
        </p:spPr>
        <p:txBody>
          <a:bodyPr/>
          <a:lstStyle/>
          <a:p>
            <a:endParaRPr lang="en-GB"/>
          </a:p>
        </p:txBody>
      </p:sp>
      <p:sp>
        <p:nvSpPr>
          <p:cNvPr id="8" name="Text 6">
            <a:extLst>
              <a:ext uri="{FF2B5EF4-FFF2-40B4-BE49-F238E27FC236}">
                <a16:creationId xmlns:a16="http://schemas.microsoft.com/office/drawing/2014/main" id="{CE024485-6097-EA9E-B4AC-0AE40BF564EF}"/>
              </a:ext>
            </a:extLst>
          </p:cNvPr>
          <p:cNvSpPr/>
          <p:nvPr/>
        </p:nvSpPr>
        <p:spPr>
          <a:xfrm>
            <a:off x="1078992" y="2130552"/>
            <a:ext cx="1078992" cy="182880"/>
          </a:xfrm>
          <a:prstGeom prst="rect">
            <a:avLst/>
          </a:prstGeom>
          <a:noFill/>
          <a:ln/>
        </p:spPr>
        <p:txBody>
          <a:bodyPr wrap="square" lIns="0" tIns="0" rIns="0" bIns="0" rtlCol="0" anchor="ctr"/>
          <a:lstStyle/>
          <a:p>
            <a:pPr marL="0" indent="0" algn="ctr">
              <a:buNone/>
            </a:pPr>
            <a:r>
              <a:rPr lang="en-US" sz="1050" b="1" dirty="0">
                <a:solidFill>
                  <a:srgbClr val="1E3A8A"/>
                </a:solidFill>
              </a:rPr>
              <a:t>Legality</a:t>
            </a:r>
            <a:endParaRPr lang="en-US" sz="1050" dirty="0"/>
          </a:p>
        </p:txBody>
      </p:sp>
      <p:sp>
        <p:nvSpPr>
          <p:cNvPr id="9" name="Text 7">
            <a:extLst>
              <a:ext uri="{FF2B5EF4-FFF2-40B4-BE49-F238E27FC236}">
                <a16:creationId xmlns:a16="http://schemas.microsoft.com/office/drawing/2014/main" id="{7F043319-9B29-FC34-DBF2-94980E8BD4C3}"/>
              </a:ext>
            </a:extLst>
          </p:cNvPr>
          <p:cNvSpPr/>
          <p:nvPr/>
        </p:nvSpPr>
        <p:spPr>
          <a:xfrm>
            <a:off x="2514600" y="2075688"/>
            <a:ext cx="6949440" cy="301752"/>
          </a:xfrm>
          <a:prstGeom prst="rect">
            <a:avLst/>
          </a:prstGeom>
          <a:noFill/>
          <a:ln/>
        </p:spPr>
        <p:txBody>
          <a:bodyPr wrap="square" lIns="0" tIns="0" rIns="0" bIns="0" rtlCol="0" anchor="ctr"/>
          <a:lstStyle/>
          <a:p>
            <a:pPr marL="0" indent="0">
              <a:buNone/>
            </a:pPr>
            <a:r>
              <a:rPr lang="en-US" sz="1700" dirty="0">
                <a:solidFill>
                  <a:srgbClr val="0F172A"/>
                </a:solidFill>
              </a:rPr>
              <a:t>use powers fairly, proportionately and accountably</a:t>
            </a:r>
            <a:endParaRPr lang="en-US" sz="1700" dirty="0"/>
          </a:p>
        </p:txBody>
      </p:sp>
      <p:sp>
        <p:nvSpPr>
          <p:cNvPr id="10" name="Shape 8">
            <a:extLst>
              <a:ext uri="{FF2B5EF4-FFF2-40B4-BE49-F238E27FC236}">
                <a16:creationId xmlns:a16="http://schemas.microsoft.com/office/drawing/2014/main" id="{09784D62-75DC-6401-368B-6A5C6D6C86A7}"/>
              </a:ext>
            </a:extLst>
          </p:cNvPr>
          <p:cNvSpPr/>
          <p:nvPr/>
        </p:nvSpPr>
        <p:spPr>
          <a:xfrm>
            <a:off x="960120" y="2834640"/>
            <a:ext cx="1298448" cy="493776"/>
          </a:xfrm>
          <a:prstGeom prst="roundRect">
            <a:avLst>
              <a:gd name="adj" fmla="val 22222"/>
            </a:avLst>
          </a:prstGeom>
          <a:solidFill>
            <a:srgbClr val="DCFCE7"/>
          </a:solidFill>
          <a:ln w="12700">
            <a:solidFill>
              <a:srgbClr val="DCFCE7"/>
            </a:solidFill>
            <a:prstDash val="solid"/>
          </a:ln>
        </p:spPr>
        <p:txBody>
          <a:bodyPr/>
          <a:lstStyle/>
          <a:p>
            <a:endParaRPr lang="en-GB"/>
          </a:p>
        </p:txBody>
      </p:sp>
      <p:sp>
        <p:nvSpPr>
          <p:cNvPr id="11" name="Text 9">
            <a:extLst>
              <a:ext uri="{FF2B5EF4-FFF2-40B4-BE49-F238E27FC236}">
                <a16:creationId xmlns:a16="http://schemas.microsoft.com/office/drawing/2014/main" id="{E4E30600-C6A4-1128-3A74-47B64C521344}"/>
              </a:ext>
            </a:extLst>
          </p:cNvPr>
          <p:cNvSpPr/>
          <p:nvPr/>
        </p:nvSpPr>
        <p:spPr>
          <a:xfrm>
            <a:off x="1078992" y="2953512"/>
            <a:ext cx="1078992" cy="182880"/>
          </a:xfrm>
          <a:prstGeom prst="rect">
            <a:avLst/>
          </a:prstGeom>
          <a:noFill/>
          <a:ln/>
        </p:spPr>
        <p:txBody>
          <a:bodyPr wrap="square" lIns="0" tIns="0" rIns="0" bIns="0" rtlCol="0" anchor="ctr"/>
          <a:lstStyle/>
          <a:p>
            <a:pPr marL="0" indent="0" algn="ctr">
              <a:buNone/>
            </a:pPr>
            <a:r>
              <a:rPr lang="en-US" sz="1050" b="1" dirty="0">
                <a:solidFill>
                  <a:srgbClr val="166534"/>
                </a:solidFill>
              </a:rPr>
              <a:t>People</a:t>
            </a:r>
            <a:endParaRPr lang="en-US" sz="1050" dirty="0"/>
          </a:p>
        </p:txBody>
      </p:sp>
      <p:sp>
        <p:nvSpPr>
          <p:cNvPr id="12" name="Text 10">
            <a:extLst>
              <a:ext uri="{FF2B5EF4-FFF2-40B4-BE49-F238E27FC236}">
                <a16:creationId xmlns:a16="http://schemas.microsoft.com/office/drawing/2014/main" id="{2B329809-DE64-10A0-896F-42229850CEEB}"/>
              </a:ext>
            </a:extLst>
          </p:cNvPr>
          <p:cNvSpPr/>
          <p:nvPr/>
        </p:nvSpPr>
        <p:spPr>
          <a:xfrm>
            <a:off x="2514600" y="2898648"/>
            <a:ext cx="6949440" cy="301752"/>
          </a:xfrm>
          <a:prstGeom prst="rect">
            <a:avLst/>
          </a:prstGeom>
          <a:noFill/>
          <a:ln/>
        </p:spPr>
        <p:txBody>
          <a:bodyPr wrap="square" lIns="0" tIns="0" rIns="0" bIns="0" rtlCol="0" anchor="ctr"/>
          <a:lstStyle/>
          <a:p>
            <a:pPr marL="0" indent="0">
              <a:buNone/>
            </a:pPr>
            <a:r>
              <a:rPr lang="en-US" sz="1700" dirty="0">
                <a:solidFill>
                  <a:srgbClr val="0F172A"/>
                </a:solidFill>
              </a:rPr>
              <a:t>listen, communicate and recognise vulnerability</a:t>
            </a:r>
            <a:endParaRPr lang="en-US" sz="1700" dirty="0"/>
          </a:p>
        </p:txBody>
      </p:sp>
      <p:sp>
        <p:nvSpPr>
          <p:cNvPr id="13" name="Shape 11">
            <a:extLst>
              <a:ext uri="{FF2B5EF4-FFF2-40B4-BE49-F238E27FC236}">
                <a16:creationId xmlns:a16="http://schemas.microsoft.com/office/drawing/2014/main" id="{951747CF-21DE-0EBA-9FEB-65EEE8596FF6}"/>
              </a:ext>
            </a:extLst>
          </p:cNvPr>
          <p:cNvSpPr/>
          <p:nvPr/>
        </p:nvSpPr>
        <p:spPr>
          <a:xfrm>
            <a:off x="960120" y="3657600"/>
            <a:ext cx="1298448" cy="493776"/>
          </a:xfrm>
          <a:prstGeom prst="roundRect">
            <a:avLst>
              <a:gd name="adj" fmla="val 22222"/>
            </a:avLst>
          </a:prstGeom>
          <a:solidFill>
            <a:srgbClr val="CFFAFE"/>
          </a:solidFill>
          <a:ln w="12700">
            <a:solidFill>
              <a:srgbClr val="CFFAFE"/>
            </a:solidFill>
            <a:prstDash val="solid"/>
          </a:ln>
        </p:spPr>
        <p:txBody>
          <a:bodyPr/>
          <a:lstStyle/>
          <a:p>
            <a:endParaRPr lang="en-GB"/>
          </a:p>
        </p:txBody>
      </p:sp>
      <p:sp>
        <p:nvSpPr>
          <p:cNvPr id="14" name="Text 12">
            <a:extLst>
              <a:ext uri="{FF2B5EF4-FFF2-40B4-BE49-F238E27FC236}">
                <a16:creationId xmlns:a16="http://schemas.microsoft.com/office/drawing/2014/main" id="{E2B0FC80-A0AA-4F05-B4DB-AAA3105EAC4B}"/>
              </a:ext>
            </a:extLst>
          </p:cNvPr>
          <p:cNvSpPr/>
          <p:nvPr/>
        </p:nvSpPr>
        <p:spPr>
          <a:xfrm>
            <a:off x="1078992" y="3776472"/>
            <a:ext cx="1078992" cy="182880"/>
          </a:xfrm>
          <a:prstGeom prst="rect">
            <a:avLst/>
          </a:prstGeom>
          <a:noFill/>
          <a:ln/>
        </p:spPr>
        <p:txBody>
          <a:bodyPr wrap="square" lIns="0" tIns="0" rIns="0" bIns="0" rtlCol="0" anchor="ctr"/>
          <a:lstStyle/>
          <a:p>
            <a:pPr marL="0" indent="0" algn="ctr">
              <a:buNone/>
            </a:pPr>
            <a:r>
              <a:rPr lang="en-US" sz="1050" b="1" dirty="0">
                <a:solidFill>
                  <a:srgbClr val="0F766E"/>
                </a:solidFill>
              </a:rPr>
              <a:t>Evidence</a:t>
            </a:r>
            <a:endParaRPr lang="en-US" sz="1050" dirty="0"/>
          </a:p>
        </p:txBody>
      </p:sp>
      <p:sp>
        <p:nvSpPr>
          <p:cNvPr id="15" name="Text 13">
            <a:extLst>
              <a:ext uri="{FF2B5EF4-FFF2-40B4-BE49-F238E27FC236}">
                <a16:creationId xmlns:a16="http://schemas.microsoft.com/office/drawing/2014/main" id="{6E757410-B2A5-4C53-71D6-02B3F6716CB7}"/>
              </a:ext>
            </a:extLst>
          </p:cNvPr>
          <p:cNvSpPr/>
          <p:nvPr/>
        </p:nvSpPr>
        <p:spPr>
          <a:xfrm>
            <a:off x="2514600" y="3721608"/>
            <a:ext cx="6949440" cy="301752"/>
          </a:xfrm>
          <a:prstGeom prst="rect">
            <a:avLst/>
          </a:prstGeom>
          <a:noFill/>
          <a:ln/>
        </p:spPr>
        <p:txBody>
          <a:bodyPr wrap="square" lIns="0" tIns="0" rIns="0" bIns="0" rtlCol="0" anchor="ctr"/>
          <a:lstStyle/>
          <a:p>
            <a:pPr marL="0" indent="0">
              <a:buNone/>
            </a:pPr>
            <a:r>
              <a:rPr lang="en-US" sz="1700" dirty="0">
                <a:solidFill>
                  <a:srgbClr val="0F172A"/>
                </a:solidFill>
              </a:rPr>
              <a:t>protect what may later matter in court</a:t>
            </a:r>
            <a:endParaRPr lang="en-US" sz="1700" dirty="0"/>
          </a:p>
        </p:txBody>
      </p:sp>
      <p:sp>
        <p:nvSpPr>
          <p:cNvPr id="16" name="Shape 14">
            <a:extLst>
              <a:ext uri="{FF2B5EF4-FFF2-40B4-BE49-F238E27FC236}">
                <a16:creationId xmlns:a16="http://schemas.microsoft.com/office/drawing/2014/main" id="{B06264FD-550F-F831-DFE5-C764A4B04ED0}"/>
              </a:ext>
            </a:extLst>
          </p:cNvPr>
          <p:cNvSpPr/>
          <p:nvPr/>
        </p:nvSpPr>
        <p:spPr>
          <a:xfrm>
            <a:off x="960120" y="4480560"/>
            <a:ext cx="1298448" cy="493776"/>
          </a:xfrm>
          <a:prstGeom prst="roundRect">
            <a:avLst>
              <a:gd name="adj" fmla="val 22222"/>
            </a:avLst>
          </a:prstGeom>
          <a:solidFill>
            <a:srgbClr val="FEF3C7"/>
          </a:solidFill>
          <a:ln w="12700">
            <a:solidFill>
              <a:srgbClr val="FEF3C7"/>
            </a:solidFill>
            <a:prstDash val="solid"/>
          </a:ln>
        </p:spPr>
        <p:txBody>
          <a:bodyPr/>
          <a:lstStyle/>
          <a:p>
            <a:endParaRPr lang="en-GB"/>
          </a:p>
        </p:txBody>
      </p:sp>
      <p:sp>
        <p:nvSpPr>
          <p:cNvPr id="17" name="Text 15">
            <a:extLst>
              <a:ext uri="{FF2B5EF4-FFF2-40B4-BE49-F238E27FC236}">
                <a16:creationId xmlns:a16="http://schemas.microsoft.com/office/drawing/2014/main" id="{5D183CEC-EACA-D7DA-F02B-46C679C288AA}"/>
              </a:ext>
            </a:extLst>
          </p:cNvPr>
          <p:cNvSpPr/>
          <p:nvPr/>
        </p:nvSpPr>
        <p:spPr>
          <a:xfrm>
            <a:off x="1078992" y="4599432"/>
            <a:ext cx="1078992" cy="182880"/>
          </a:xfrm>
          <a:prstGeom prst="rect">
            <a:avLst/>
          </a:prstGeom>
          <a:noFill/>
          <a:ln/>
        </p:spPr>
        <p:txBody>
          <a:bodyPr wrap="square" lIns="0" tIns="0" rIns="0" bIns="0" rtlCol="0" anchor="ctr"/>
          <a:lstStyle/>
          <a:p>
            <a:pPr marL="0" indent="0" algn="ctr">
              <a:buNone/>
            </a:pPr>
            <a:r>
              <a:rPr lang="en-US" sz="1050" b="1" dirty="0">
                <a:solidFill>
                  <a:srgbClr val="B45309"/>
                </a:solidFill>
              </a:rPr>
              <a:t>Trust</a:t>
            </a:r>
            <a:endParaRPr lang="en-US" sz="1050" dirty="0"/>
          </a:p>
        </p:txBody>
      </p:sp>
      <p:sp>
        <p:nvSpPr>
          <p:cNvPr id="18" name="Text 16">
            <a:extLst>
              <a:ext uri="{FF2B5EF4-FFF2-40B4-BE49-F238E27FC236}">
                <a16:creationId xmlns:a16="http://schemas.microsoft.com/office/drawing/2014/main" id="{A1F8753A-CDCB-15F9-66EF-A65DDB15B7E2}"/>
              </a:ext>
            </a:extLst>
          </p:cNvPr>
          <p:cNvSpPr/>
          <p:nvPr/>
        </p:nvSpPr>
        <p:spPr>
          <a:xfrm>
            <a:off x="2514600" y="4544568"/>
            <a:ext cx="6949440" cy="301752"/>
          </a:xfrm>
          <a:prstGeom prst="rect">
            <a:avLst/>
          </a:prstGeom>
          <a:noFill/>
          <a:ln/>
        </p:spPr>
        <p:txBody>
          <a:bodyPr wrap="square" lIns="0" tIns="0" rIns="0" bIns="0" rtlCol="0" anchor="ctr"/>
          <a:lstStyle/>
          <a:p>
            <a:pPr marL="0" indent="0">
              <a:buNone/>
            </a:pPr>
            <a:r>
              <a:rPr lang="en-US" sz="1700" dirty="0">
                <a:solidFill>
                  <a:srgbClr val="0F172A"/>
                </a:solidFill>
              </a:rPr>
              <a:t>act in a way that maintains legitimacy</a:t>
            </a:r>
            <a:endParaRPr lang="en-US" sz="1700" dirty="0"/>
          </a:p>
        </p:txBody>
      </p:sp>
      <p:sp>
        <p:nvSpPr>
          <p:cNvPr id="19" name="Text 17">
            <a:extLst>
              <a:ext uri="{FF2B5EF4-FFF2-40B4-BE49-F238E27FC236}">
                <a16:creationId xmlns:a16="http://schemas.microsoft.com/office/drawing/2014/main" id="{513FAC14-1CBD-EA5B-C48C-FD199BF9914F}"/>
              </a:ext>
            </a:extLst>
          </p:cNvPr>
          <p:cNvSpPr/>
          <p:nvPr/>
        </p:nvSpPr>
        <p:spPr>
          <a:xfrm>
            <a:off x="899735" y="5161788"/>
            <a:ext cx="9784080" cy="411480"/>
          </a:xfrm>
          <a:prstGeom prst="rect">
            <a:avLst/>
          </a:prstGeom>
          <a:noFill/>
          <a:ln/>
        </p:spPr>
        <p:txBody>
          <a:bodyPr wrap="square" lIns="0" tIns="0" rIns="0" bIns="0" rtlCol="0" anchor="ctr"/>
          <a:lstStyle/>
          <a:p>
            <a:pPr marL="0" indent="0">
              <a:buNone/>
            </a:pPr>
            <a:r>
              <a:rPr lang="en-US" sz="1900" b="1" dirty="0">
                <a:solidFill>
                  <a:srgbClr val="1E3A8A"/>
                </a:solidFill>
              </a:rPr>
              <a:t>Good response policing = practical action + ethical judgement + defensible recording.</a:t>
            </a:r>
            <a:endParaRPr lang="en-US" sz="1900" dirty="0"/>
          </a:p>
        </p:txBody>
      </p:sp>
      <p:sp>
        <p:nvSpPr>
          <p:cNvPr id="25" name="Slide Number Placeholder 0">
            <a:extLst>
              <a:ext uri="{FF2B5EF4-FFF2-40B4-BE49-F238E27FC236}">
                <a16:creationId xmlns:a16="http://schemas.microsoft.com/office/drawing/2014/main" id="{0A431BE1-E052-2B37-51D6-0C0A28886ABA}"/>
              </a:ext>
            </a:extLst>
          </p:cNvPr>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7</a:t>
            </a:fld>
            <a:endParaRPr lang="en-US"/>
          </a:p>
        </p:txBody>
      </p:sp>
      <p:pic>
        <p:nvPicPr>
          <p:cNvPr id="21" name="Picture 20">
            <a:extLst>
              <a:ext uri="{FF2B5EF4-FFF2-40B4-BE49-F238E27FC236}">
                <a16:creationId xmlns:a16="http://schemas.microsoft.com/office/drawing/2014/main" id="{5739A6E6-B548-2E4A-0A32-D0D0AB6BAA24}"/>
              </a:ext>
            </a:extLst>
          </p:cNvPr>
          <p:cNvPicPr>
            <a:picLocks noChangeAspect="1"/>
          </p:cNvPicPr>
          <p:nvPr/>
        </p:nvPicPr>
        <p:blipFill>
          <a:blip r:embed="rId3"/>
          <a:stretch>
            <a:fillRect/>
          </a:stretch>
        </p:blipFill>
        <p:spPr>
          <a:xfrm>
            <a:off x="0" y="5744951"/>
            <a:ext cx="12192000" cy="1113049"/>
          </a:xfrm>
          <a:prstGeom prst="rect">
            <a:avLst/>
          </a:prstGeom>
        </p:spPr>
      </p:pic>
    </p:spTree>
    <p:extLst>
      <p:ext uri="{BB962C8B-B14F-4D97-AF65-F5344CB8AC3E}">
        <p14:creationId xmlns:p14="http://schemas.microsoft.com/office/powerpoint/2010/main" val="1061887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name="Slide 6">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502920" y="320040"/>
            <a:ext cx="10789920" cy="475488"/>
          </a:xfrm>
          <a:prstGeom prst="rect">
            <a:avLst/>
          </a:prstGeom>
          <a:noFill/>
          <a:ln/>
        </p:spPr>
        <p:txBody>
          <a:bodyPr wrap="square" lIns="0" tIns="0" rIns="0" bIns="0" rtlCol="0" anchor="ctr"/>
          <a:lstStyle/>
          <a:p>
            <a:pPr marL="0" indent="0">
              <a:buNone/>
            </a:pPr>
            <a:r>
              <a:rPr lang="en-US" sz="2800" b="1" dirty="0">
                <a:solidFill>
                  <a:srgbClr val="0F172A"/>
                </a:solidFill>
                <a:latin typeface="Aptos Display" pitchFamily="34" charset="0"/>
                <a:ea typeface="Aptos Display" pitchFamily="34" charset="-122"/>
                <a:cs typeface="Aptos Display" pitchFamily="34" charset="-120"/>
              </a:rPr>
              <a:t>Group exercise: what makes a good response police officer?</a:t>
            </a:r>
            <a:endParaRPr lang="en-US" sz="2800" dirty="0"/>
          </a:p>
        </p:txBody>
      </p:sp>
      <p:sp>
        <p:nvSpPr>
          <p:cNvPr id="3" name="Text 1"/>
          <p:cNvSpPr/>
          <p:nvPr/>
        </p:nvSpPr>
        <p:spPr>
          <a:xfrm>
            <a:off x="530352" y="822960"/>
            <a:ext cx="9875520" cy="292608"/>
          </a:xfrm>
          <a:prstGeom prst="rect">
            <a:avLst/>
          </a:prstGeom>
          <a:noFill/>
          <a:ln/>
        </p:spPr>
        <p:txBody>
          <a:bodyPr wrap="square" lIns="0" tIns="0" rIns="0" bIns="0" rtlCol="0" anchor="ctr"/>
          <a:lstStyle/>
          <a:p>
            <a:pPr marL="0" indent="0">
              <a:buNone/>
            </a:pPr>
            <a:r>
              <a:rPr lang="en-US" sz="1250" dirty="0">
                <a:solidFill>
                  <a:srgbClr val="475569"/>
                </a:solidFill>
              </a:rPr>
              <a:t>Work in groups. Think beyond “brave” and “fit”.</a:t>
            </a:r>
            <a:endParaRPr lang="en-US" sz="1250" dirty="0"/>
          </a:p>
        </p:txBody>
      </p:sp>
      <p:pic>
        <p:nvPicPr>
          <p:cNvPr id="4" name="Image 0" descr="/mnt/data/a_bright_modern_classroom_workshop_space_captured.png"/>
          <p:cNvPicPr>
            <a:picLocks noChangeAspect="1"/>
          </p:cNvPicPr>
          <p:nvPr/>
        </p:nvPicPr>
        <p:blipFill>
          <a:blip r:embed="rId3"/>
          <a:srcRect l="14588" r="14588"/>
          <a:stretch/>
        </p:blipFill>
        <p:spPr>
          <a:xfrm>
            <a:off x="502920" y="1143000"/>
            <a:ext cx="5120640" cy="4069080"/>
          </a:xfrm>
          <a:prstGeom prst="rect">
            <a:avLst/>
          </a:prstGeom>
        </p:spPr>
      </p:pic>
      <p:sp>
        <p:nvSpPr>
          <p:cNvPr id="5" name="Shape 2"/>
          <p:cNvSpPr/>
          <p:nvPr/>
        </p:nvSpPr>
        <p:spPr>
          <a:xfrm>
            <a:off x="5989320" y="1143000"/>
            <a:ext cx="5212080" cy="4069080"/>
          </a:xfrm>
          <a:prstGeom prst="roundRect">
            <a:avLst>
              <a:gd name="adj" fmla="val 3371"/>
            </a:avLst>
          </a:prstGeom>
          <a:solidFill>
            <a:srgbClr val="FFFFFF"/>
          </a:solidFill>
          <a:ln w="12700">
            <a:solidFill>
              <a:srgbClr val="E2E8F0"/>
            </a:solidFill>
            <a:prstDash val="solid"/>
          </a:ln>
        </p:spPr>
        <p:txBody>
          <a:bodyPr/>
          <a:lstStyle/>
          <a:p>
            <a:endParaRPr lang="en-GB"/>
          </a:p>
        </p:txBody>
      </p:sp>
      <p:sp>
        <p:nvSpPr>
          <p:cNvPr id="6" name="Text 3"/>
          <p:cNvSpPr/>
          <p:nvPr/>
        </p:nvSpPr>
        <p:spPr>
          <a:xfrm>
            <a:off x="6355080" y="1508760"/>
            <a:ext cx="4206240" cy="320040"/>
          </a:xfrm>
          <a:prstGeom prst="rect">
            <a:avLst/>
          </a:prstGeom>
          <a:noFill/>
          <a:ln/>
        </p:spPr>
        <p:txBody>
          <a:bodyPr wrap="square" lIns="0" tIns="0" rIns="0" bIns="0" rtlCol="0" anchor="ctr"/>
          <a:lstStyle/>
          <a:p>
            <a:pPr marL="0" indent="0">
              <a:buNone/>
            </a:pPr>
            <a:r>
              <a:rPr lang="en-US" sz="1800" b="1" dirty="0">
                <a:solidFill>
                  <a:srgbClr val="0F172A"/>
                </a:solidFill>
              </a:rPr>
              <a:t>Your task</a:t>
            </a:r>
            <a:endParaRPr lang="en-US" sz="1800" dirty="0"/>
          </a:p>
        </p:txBody>
      </p:sp>
      <p:sp>
        <p:nvSpPr>
          <p:cNvPr id="7" name="Text 4"/>
          <p:cNvSpPr/>
          <p:nvPr/>
        </p:nvSpPr>
        <p:spPr>
          <a:xfrm>
            <a:off x="6355080" y="1920240"/>
            <a:ext cx="4297680" cy="1828800"/>
          </a:xfrm>
          <a:prstGeom prst="rect">
            <a:avLst/>
          </a:prstGeom>
          <a:noFill/>
          <a:ln/>
        </p:spPr>
        <p:txBody>
          <a:bodyPr wrap="square" lIns="635" tIns="635" rIns="635" bIns="635" rtlCol="0" anchor="ctr">
            <a:normAutofit/>
          </a:bodyPr>
          <a:lstStyle/>
          <a:p>
            <a:r>
              <a:rPr lang="en-US" sz="1500" dirty="0">
                <a:solidFill>
                  <a:srgbClr val="0F172A"/>
                </a:solidFill>
                <a:latin typeface="Aptos" pitchFamily="34" charset="0"/>
                <a:ea typeface="Aptos" pitchFamily="34" charset="-122"/>
                <a:cs typeface="Aptos" pitchFamily="34" charset="-120"/>
              </a:rPr>
              <a:t>List the qualities, skills and competencies needed.</a:t>
            </a:r>
            <a:endParaRPr lang="en-US" sz="1500" dirty="0"/>
          </a:p>
          <a:p>
            <a:r>
              <a:rPr lang="en-US" sz="1500" dirty="0">
                <a:solidFill>
                  <a:srgbClr val="0F172A"/>
                </a:solidFill>
                <a:latin typeface="Aptos" pitchFamily="34" charset="0"/>
                <a:ea typeface="Aptos" pitchFamily="34" charset="-122"/>
                <a:cs typeface="Aptos" pitchFamily="34" charset="-120"/>
              </a:rPr>
              <a:t>Sort them into categories.</a:t>
            </a:r>
            <a:endParaRPr lang="en-US" sz="1500" dirty="0"/>
          </a:p>
          <a:p>
            <a:r>
              <a:rPr lang="en-US" sz="1500" dirty="0">
                <a:solidFill>
                  <a:srgbClr val="0F172A"/>
                </a:solidFill>
                <a:latin typeface="Aptos" pitchFamily="34" charset="0"/>
                <a:ea typeface="Aptos" pitchFamily="34" charset="-122"/>
                <a:cs typeface="Aptos" pitchFamily="34" charset="-120"/>
              </a:rPr>
              <a:t>Choose your top five.</a:t>
            </a:r>
            <a:endParaRPr lang="en-US" sz="1500" dirty="0"/>
          </a:p>
          <a:p>
            <a:r>
              <a:rPr lang="en-US" sz="1500" dirty="0">
                <a:solidFill>
                  <a:srgbClr val="0F172A"/>
                </a:solidFill>
                <a:latin typeface="Aptos" pitchFamily="34" charset="0"/>
                <a:ea typeface="Aptos" pitchFamily="34" charset="-122"/>
                <a:cs typeface="Aptos" pitchFamily="34" charset="-120"/>
              </a:rPr>
              <a:t>Be ready to defend one difficult choice.</a:t>
            </a:r>
            <a:endParaRPr lang="en-US" sz="1500" dirty="0"/>
          </a:p>
        </p:txBody>
      </p:sp>
      <p:sp>
        <p:nvSpPr>
          <p:cNvPr id="8" name="Shape 5"/>
          <p:cNvSpPr/>
          <p:nvPr/>
        </p:nvSpPr>
        <p:spPr>
          <a:xfrm>
            <a:off x="6355080" y="4279392"/>
            <a:ext cx="4206240" cy="512064"/>
          </a:xfrm>
          <a:prstGeom prst="roundRect">
            <a:avLst>
              <a:gd name="adj" fmla="val 17857"/>
            </a:avLst>
          </a:prstGeom>
          <a:solidFill>
            <a:srgbClr val="FEF3C7"/>
          </a:solidFill>
          <a:ln w="12700">
            <a:solidFill>
              <a:srgbClr val="FEF3C7"/>
            </a:solidFill>
            <a:prstDash val="solid"/>
          </a:ln>
        </p:spPr>
        <p:txBody>
          <a:bodyPr/>
          <a:lstStyle/>
          <a:p>
            <a:endParaRPr lang="en-GB"/>
          </a:p>
        </p:txBody>
      </p:sp>
      <p:sp>
        <p:nvSpPr>
          <p:cNvPr id="9" name="Text 6"/>
          <p:cNvSpPr/>
          <p:nvPr/>
        </p:nvSpPr>
        <p:spPr>
          <a:xfrm>
            <a:off x="6629400" y="4416552"/>
            <a:ext cx="3657600" cy="182880"/>
          </a:xfrm>
          <a:prstGeom prst="rect">
            <a:avLst/>
          </a:prstGeom>
          <a:noFill/>
          <a:ln/>
        </p:spPr>
        <p:txBody>
          <a:bodyPr wrap="square" lIns="0" tIns="0" rIns="0" bIns="0" rtlCol="0" anchor="ctr"/>
          <a:lstStyle/>
          <a:p>
            <a:pPr marL="0" indent="0">
              <a:buNone/>
            </a:pPr>
            <a:r>
              <a:rPr lang="en-US" sz="1250" b="1" dirty="0">
                <a:solidFill>
                  <a:srgbClr val="B45309"/>
                </a:solidFill>
              </a:rPr>
              <a:t>10 minutes group work + 10 minutes feedback</a:t>
            </a:r>
            <a:endParaRPr lang="en-US" sz="1250" dirty="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8</a:t>
            </a:fld>
            <a:endParaRPr lang="en-US"/>
          </a:p>
        </p:txBody>
      </p:sp>
      <p:pic>
        <p:nvPicPr>
          <p:cNvPr id="11" name="Picture 10">
            <a:extLst>
              <a:ext uri="{FF2B5EF4-FFF2-40B4-BE49-F238E27FC236}">
                <a16:creationId xmlns:a16="http://schemas.microsoft.com/office/drawing/2014/main" id="{EE06214A-207B-8CD9-05C5-5C3BE4BE3F74}"/>
              </a:ext>
            </a:extLst>
          </p:cNvPr>
          <p:cNvPicPr>
            <a:picLocks noChangeAspect="1"/>
          </p:cNvPicPr>
          <p:nvPr/>
        </p:nvPicPr>
        <p:blipFill>
          <a:blip r:embed="rId4"/>
          <a:stretch>
            <a:fillRect/>
          </a:stretch>
        </p:blipFill>
        <p:spPr>
          <a:xfrm>
            <a:off x="0" y="5744951"/>
            <a:ext cx="12192000" cy="111304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name="Slide 7">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502920" y="320040"/>
            <a:ext cx="10789920" cy="475488"/>
          </a:xfrm>
          <a:prstGeom prst="rect">
            <a:avLst/>
          </a:prstGeom>
          <a:noFill/>
          <a:ln/>
        </p:spPr>
        <p:txBody>
          <a:bodyPr wrap="square" lIns="0" tIns="0" rIns="0" bIns="0" rtlCol="0" anchor="ctr"/>
          <a:lstStyle/>
          <a:p>
            <a:pPr marL="0" indent="0">
              <a:buNone/>
            </a:pPr>
            <a:r>
              <a:rPr lang="en-US" sz="2800" b="1" dirty="0">
                <a:solidFill>
                  <a:srgbClr val="0F172A"/>
                </a:solidFill>
                <a:latin typeface="Aptos Display" pitchFamily="34" charset="0"/>
                <a:ea typeface="Aptos Display" pitchFamily="34" charset="-122"/>
                <a:cs typeface="Aptos Display" pitchFamily="34" charset="-120"/>
              </a:rPr>
              <a:t>Use this structure for your group answer</a:t>
            </a:r>
            <a:endParaRPr lang="en-US" sz="2800" dirty="0"/>
          </a:p>
        </p:txBody>
      </p:sp>
      <p:sp>
        <p:nvSpPr>
          <p:cNvPr id="3" name="Text 1"/>
          <p:cNvSpPr/>
          <p:nvPr/>
        </p:nvSpPr>
        <p:spPr>
          <a:xfrm>
            <a:off x="530352" y="822960"/>
            <a:ext cx="9875520" cy="292608"/>
          </a:xfrm>
          <a:prstGeom prst="rect">
            <a:avLst/>
          </a:prstGeom>
          <a:noFill/>
          <a:ln/>
        </p:spPr>
        <p:txBody>
          <a:bodyPr wrap="square" lIns="0" tIns="0" rIns="0" bIns="0" rtlCol="0" anchor="ctr"/>
          <a:lstStyle/>
          <a:p>
            <a:pPr marL="0" indent="0">
              <a:buNone/>
            </a:pPr>
            <a:r>
              <a:rPr lang="en-US" sz="1250" dirty="0">
                <a:solidFill>
                  <a:srgbClr val="475569"/>
                </a:solidFill>
              </a:rPr>
              <a:t>Qualities are not the same as skills or competencies.</a:t>
            </a:r>
            <a:endParaRPr lang="en-US" sz="1250" dirty="0"/>
          </a:p>
        </p:txBody>
      </p:sp>
      <p:sp>
        <p:nvSpPr>
          <p:cNvPr id="4" name="Shape 2"/>
          <p:cNvSpPr/>
          <p:nvPr/>
        </p:nvSpPr>
        <p:spPr>
          <a:xfrm>
            <a:off x="822960" y="1234440"/>
            <a:ext cx="3154680" cy="4114800"/>
          </a:xfrm>
          <a:prstGeom prst="roundRect">
            <a:avLst>
              <a:gd name="adj" fmla="val 4638"/>
            </a:avLst>
          </a:prstGeom>
          <a:solidFill>
            <a:srgbClr val="FFFFFF"/>
          </a:solidFill>
          <a:ln w="12700">
            <a:solidFill>
              <a:srgbClr val="E2E8F0"/>
            </a:solidFill>
            <a:prstDash val="solid"/>
          </a:ln>
        </p:spPr>
        <p:txBody>
          <a:bodyPr/>
          <a:lstStyle/>
          <a:p>
            <a:endParaRPr lang="en-GB"/>
          </a:p>
        </p:txBody>
      </p:sp>
      <p:sp>
        <p:nvSpPr>
          <p:cNvPr id="5" name="Shape 3"/>
          <p:cNvSpPr/>
          <p:nvPr/>
        </p:nvSpPr>
        <p:spPr>
          <a:xfrm>
            <a:off x="1051560" y="1554480"/>
            <a:ext cx="2697480" cy="530352"/>
          </a:xfrm>
          <a:prstGeom prst="roundRect">
            <a:avLst>
              <a:gd name="adj" fmla="val 20690"/>
            </a:avLst>
          </a:prstGeom>
          <a:solidFill>
            <a:srgbClr val="1E3A8A"/>
          </a:solidFill>
          <a:ln w="12700">
            <a:solidFill>
              <a:srgbClr val="1E3A8A"/>
            </a:solidFill>
            <a:prstDash val="solid"/>
          </a:ln>
        </p:spPr>
        <p:txBody>
          <a:bodyPr/>
          <a:lstStyle/>
          <a:p>
            <a:endParaRPr lang="en-GB"/>
          </a:p>
        </p:txBody>
      </p:sp>
      <p:sp>
        <p:nvSpPr>
          <p:cNvPr id="6" name="Text 4"/>
          <p:cNvSpPr/>
          <p:nvPr/>
        </p:nvSpPr>
        <p:spPr>
          <a:xfrm>
            <a:off x="1051560" y="1700784"/>
            <a:ext cx="2697480" cy="182880"/>
          </a:xfrm>
          <a:prstGeom prst="rect">
            <a:avLst/>
          </a:prstGeom>
          <a:noFill/>
          <a:ln/>
        </p:spPr>
        <p:txBody>
          <a:bodyPr wrap="square" lIns="0" tIns="0" rIns="0" bIns="0" rtlCol="0" anchor="ctr"/>
          <a:lstStyle/>
          <a:p>
            <a:pPr marL="0" indent="0" algn="ctr">
              <a:buNone/>
            </a:pPr>
            <a:r>
              <a:rPr lang="en-US" sz="1500" b="1" dirty="0">
                <a:solidFill>
                  <a:srgbClr val="000000"/>
                </a:solidFill>
              </a:rPr>
              <a:t>Qualities</a:t>
            </a:r>
            <a:endParaRPr lang="en-US" sz="1500" dirty="0"/>
          </a:p>
        </p:txBody>
      </p:sp>
      <p:sp>
        <p:nvSpPr>
          <p:cNvPr id="7" name="Text 5"/>
          <p:cNvSpPr/>
          <p:nvPr/>
        </p:nvSpPr>
        <p:spPr>
          <a:xfrm>
            <a:off x="1143000" y="2331720"/>
            <a:ext cx="2468880" cy="594360"/>
          </a:xfrm>
          <a:prstGeom prst="rect">
            <a:avLst/>
          </a:prstGeom>
          <a:noFill/>
          <a:ln/>
        </p:spPr>
        <p:txBody>
          <a:bodyPr wrap="square" lIns="254" tIns="254" rIns="254" bIns="254" rtlCol="0" anchor="ctr">
            <a:normAutofit/>
          </a:bodyPr>
          <a:lstStyle/>
          <a:p>
            <a:pPr marL="0" indent="0" algn="ctr">
              <a:buNone/>
            </a:pPr>
            <a:r>
              <a:rPr lang="en-US" sz="1500" b="1" dirty="0">
                <a:solidFill>
                  <a:srgbClr val="0F172A"/>
                </a:solidFill>
              </a:rPr>
              <a:t>Who you are</a:t>
            </a:r>
            <a:endParaRPr lang="en-US" sz="1500" dirty="0"/>
          </a:p>
          <a:p>
            <a:pPr marL="0" indent="0" algn="ctr">
              <a:buNone/>
            </a:pPr>
            <a:r>
              <a:rPr lang="en-US" sz="1500" b="1" dirty="0">
                <a:solidFill>
                  <a:srgbClr val="0F172A"/>
                </a:solidFill>
              </a:rPr>
              <a:t>and how you show up</a:t>
            </a:r>
            <a:endParaRPr lang="en-US" sz="1500" dirty="0"/>
          </a:p>
        </p:txBody>
      </p:sp>
      <p:sp>
        <p:nvSpPr>
          <p:cNvPr id="8" name="Text 6"/>
          <p:cNvSpPr/>
          <p:nvPr/>
        </p:nvSpPr>
        <p:spPr>
          <a:xfrm>
            <a:off x="1325880" y="3154680"/>
            <a:ext cx="2240280" cy="1371600"/>
          </a:xfrm>
          <a:prstGeom prst="rect">
            <a:avLst/>
          </a:prstGeom>
          <a:noFill/>
          <a:ln/>
        </p:spPr>
        <p:txBody>
          <a:bodyPr wrap="square" lIns="635" tIns="635" rIns="635" bIns="635" rtlCol="0" anchor="ctr">
            <a:normAutofit/>
          </a:bodyPr>
          <a:lstStyle/>
          <a:p>
            <a:r>
              <a:rPr lang="en-US" sz="1300" dirty="0">
                <a:solidFill>
                  <a:srgbClr val="0F172A"/>
                </a:solidFill>
                <a:latin typeface="Aptos" pitchFamily="34" charset="0"/>
                <a:ea typeface="Aptos" pitchFamily="34" charset="-122"/>
                <a:cs typeface="Aptos" pitchFamily="34" charset="-120"/>
              </a:rPr>
              <a:t>integrity</a:t>
            </a:r>
            <a:endParaRPr lang="en-US" sz="1300" dirty="0"/>
          </a:p>
          <a:p>
            <a:r>
              <a:rPr lang="en-US" sz="1300" dirty="0">
                <a:solidFill>
                  <a:srgbClr val="0F172A"/>
                </a:solidFill>
                <a:latin typeface="Aptos" pitchFamily="34" charset="0"/>
                <a:ea typeface="Aptos" pitchFamily="34" charset="-122"/>
                <a:cs typeface="Aptos" pitchFamily="34" charset="-120"/>
              </a:rPr>
              <a:t>resilience</a:t>
            </a:r>
            <a:endParaRPr lang="en-US" sz="1300" dirty="0"/>
          </a:p>
          <a:p>
            <a:r>
              <a:rPr lang="en-US" sz="1300" dirty="0">
                <a:solidFill>
                  <a:srgbClr val="0F172A"/>
                </a:solidFill>
                <a:latin typeface="Aptos" pitchFamily="34" charset="0"/>
                <a:ea typeface="Aptos" pitchFamily="34" charset="-122"/>
                <a:cs typeface="Aptos" pitchFamily="34" charset="-120"/>
              </a:rPr>
              <a:t>patience</a:t>
            </a:r>
            <a:endParaRPr lang="en-US" sz="1300" dirty="0"/>
          </a:p>
          <a:p>
            <a:r>
              <a:rPr lang="en-US" sz="1300" dirty="0">
                <a:solidFill>
                  <a:srgbClr val="0F172A"/>
                </a:solidFill>
                <a:latin typeface="Aptos" pitchFamily="34" charset="0"/>
                <a:ea typeface="Aptos" pitchFamily="34" charset="-122"/>
                <a:cs typeface="Aptos" pitchFamily="34" charset="-120"/>
              </a:rPr>
              <a:t>empathy</a:t>
            </a:r>
            <a:endParaRPr lang="en-US" sz="1300" dirty="0"/>
          </a:p>
        </p:txBody>
      </p:sp>
      <p:sp>
        <p:nvSpPr>
          <p:cNvPr id="9" name="Shape 7"/>
          <p:cNvSpPr/>
          <p:nvPr/>
        </p:nvSpPr>
        <p:spPr>
          <a:xfrm>
            <a:off x="4526280" y="1234440"/>
            <a:ext cx="3154680" cy="4114800"/>
          </a:xfrm>
          <a:prstGeom prst="roundRect">
            <a:avLst>
              <a:gd name="adj" fmla="val 4638"/>
            </a:avLst>
          </a:prstGeom>
          <a:solidFill>
            <a:srgbClr val="FFFFFF"/>
          </a:solidFill>
          <a:ln w="12700">
            <a:solidFill>
              <a:srgbClr val="E2E8F0"/>
            </a:solidFill>
            <a:prstDash val="solid"/>
          </a:ln>
        </p:spPr>
        <p:txBody>
          <a:bodyPr/>
          <a:lstStyle/>
          <a:p>
            <a:endParaRPr lang="en-GB"/>
          </a:p>
        </p:txBody>
      </p:sp>
      <p:sp>
        <p:nvSpPr>
          <p:cNvPr id="10" name="Shape 8"/>
          <p:cNvSpPr/>
          <p:nvPr/>
        </p:nvSpPr>
        <p:spPr>
          <a:xfrm>
            <a:off x="4754880" y="1554480"/>
            <a:ext cx="2697480" cy="530352"/>
          </a:xfrm>
          <a:prstGeom prst="roundRect">
            <a:avLst>
              <a:gd name="adj" fmla="val 20690"/>
            </a:avLst>
          </a:prstGeom>
          <a:solidFill>
            <a:srgbClr val="166534"/>
          </a:solidFill>
          <a:ln w="12700">
            <a:solidFill>
              <a:srgbClr val="166534"/>
            </a:solidFill>
            <a:prstDash val="solid"/>
          </a:ln>
        </p:spPr>
        <p:txBody>
          <a:bodyPr/>
          <a:lstStyle/>
          <a:p>
            <a:endParaRPr lang="en-GB"/>
          </a:p>
        </p:txBody>
      </p:sp>
      <p:sp>
        <p:nvSpPr>
          <p:cNvPr id="11" name="Text 9"/>
          <p:cNvSpPr/>
          <p:nvPr/>
        </p:nvSpPr>
        <p:spPr>
          <a:xfrm>
            <a:off x="4754880" y="1700784"/>
            <a:ext cx="2697480" cy="182880"/>
          </a:xfrm>
          <a:prstGeom prst="rect">
            <a:avLst/>
          </a:prstGeom>
          <a:noFill/>
          <a:ln/>
        </p:spPr>
        <p:txBody>
          <a:bodyPr wrap="square" lIns="0" tIns="0" rIns="0" bIns="0" rtlCol="0" anchor="ctr"/>
          <a:lstStyle/>
          <a:p>
            <a:pPr marL="0" indent="0" algn="ctr">
              <a:buNone/>
            </a:pPr>
            <a:r>
              <a:rPr lang="en-US" sz="1500" b="1" dirty="0">
                <a:solidFill>
                  <a:srgbClr val="000000"/>
                </a:solidFill>
              </a:rPr>
              <a:t>Skills</a:t>
            </a:r>
            <a:endParaRPr lang="en-US" sz="1500" dirty="0"/>
          </a:p>
        </p:txBody>
      </p:sp>
      <p:sp>
        <p:nvSpPr>
          <p:cNvPr id="12" name="Text 10"/>
          <p:cNvSpPr/>
          <p:nvPr/>
        </p:nvSpPr>
        <p:spPr>
          <a:xfrm>
            <a:off x="4846320" y="2331720"/>
            <a:ext cx="2468880" cy="594360"/>
          </a:xfrm>
          <a:prstGeom prst="rect">
            <a:avLst/>
          </a:prstGeom>
          <a:noFill/>
          <a:ln/>
        </p:spPr>
        <p:txBody>
          <a:bodyPr wrap="square" lIns="254" tIns="254" rIns="254" bIns="254" rtlCol="0" anchor="ctr">
            <a:normAutofit/>
          </a:bodyPr>
          <a:lstStyle/>
          <a:p>
            <a:pPr marL="0" indent="0" algn="ctr">
              <a:buNone/>
            </a:pPr>
            <a:r>
              <a:rPr lang="en-US" sz="1500" b="1" dirty="0">
                <a:solidFill>
                  <a:srgbClr val="0F172A"/>
                </a:solidFill>
              </a:rPr>
              <a:t>What you can do</a:t>
            </a:r>
            <a:endParaRPr lang="en-US" sz="1500" dirty="0"/>
          </a:p>
          <a:p>
            <a:pPr marL="0" indent="0" algn="ctr">
              <a:buNone/>
            </a:pPr>
            <a:r>
              <a:rPr lang="en-US" sz="1500" b="1" dirty="0">
                <a:solidFill>
                  <a:srgbClr val="0F172A"/>
                </a:solidFill>
              </a:rPr>
              <a:t>through practice</a:t>
            </a:r>
            <a:endParaRPr lang="en-US" sz="1500" dirty="0"/>
          </a:p>
        </p:txBody>
      </p:sp>
      <p:sp>
        <p:nvSpPr>
          <p:cNvPr id="13" name="Text 11"/>
          <p:cNvSpPr/>
          <p:nvPr/>
        </p:nvSpPr>
        <p:spPr>
          <a:xfrm>
            <a:off x="5029200" y="3154680"/>
            <a:ext cx="2240280" cy="1371600"/>
          </a:xfrm>
          <a:prstGeom prst="rect">
            <a:avLst/>
          </a:prstGeom>
          <a:noFill/>
          <a:ln/>
        </p:spPr>
        <p:txBody>
          <a:bodyPr wrap="square" lIns="635" tIns="635" rIns="635" bIns="635" rtlCol="0" anchor="ctr">
            <a:normAutofit/>
          </a:bodyPr>
          <a:lstStyle/>
          <a:p>
            <a:r>
              <a:rPr lang="en-US" sz="1300" dirty="0">
                <a:solidFill>
                  <a:srgbClr val="0F172A"/>
                </a:solidFill>
                <a:latin typeface="Aptos" pitchFamily="34" charset="0"/>
                <a:ea typeface="Aptos" pitchFamily="34" charset="-122"/>
                <a:cs typeface="Aptos" pitchFamily="34" charset="-120"/>
              </a:rPr>
              <a:t>communication</a:t>
            </a:r>
            <a:endParaRPr lang="en-US" sz="1300" dirty="0"/>
          </a:p>
          <a:p>
            <a:r>
              <a:rPr lang="en-US" sz="1300" dirty="0">
                <a:solidFill>
                  <a:srgbClr val="0F172A"/>
                </a:solidFill>
                <a:latin typeface="Aptos" pitchFamily="34" charset="0"/>
                <a:ea typeface="Aptos" pitchFamily="34" charset="-122"/>
                <a:cs typeface="Aptos" pitchFamily="34" charset="-120"/>
              </a:rPr>
              <a:t>de-escalation</a:t>
            </a:r>
            <a:endParaRPr lang="en-US" sz="1300" dirty="0"/>
          </a:p>
          <a:p>
            <a:r>
              <a:rPr lang="en-US" sz="1300" dirty="0">
                <a:solidFill>
                  <a:srgbClr val="0F172A"/>
                </a:solidFill>
                <a:latin typeface="Aptos" pitchFamily="34" charset="0"/>
                <a:ea typeface="Aptos" pitchFamily="34" charset="-122"/>
                <a:cs typeface="Aptos" pitchFamily="34" charset="-120"/>
              </a:rPr>
              <a:t>note-taking</a:t>
            </a:r>
            <a:endParaRPr lang="en-US" sz="1300" dirty="0"/>
          </a:p>
          <a:p>
            <a:r>
              <a:rPr lang="en-US" sz="1300" dirty="0">
                <a:solidFill>
                  <a:srgbClr val="0F172A"/>
                </a:solidFill>
                <a:latin typeface="Aptos" pitchFamily="34" charset="0"/>
                <a:ea typeface="Aptos" pitchFamily="34" charset="-122"/>
                <a:cs typeface="Aptos" pitchFamily="34" charset="-120"/>
              </a:rPr>
              <a:t>questioning</a:t>
            </a:r>
            <a:endParaRPr lang="en-US" sz="1300" dirty="0"/>
          </a:p>
        </p:txBody>
      </p:sp>
      <p:sp>
        <p:nvSpPr>
          <p:cNvPr id="14" name="Shape 12"/>
          <p:cNvSpPr/>
          <p:nvPr/>
        </p:nvSpPr>
        <p:spPr>
          <a:xfrm>
            <a:off x="8229600" y="1234440"/>
            <a:ext cx="3154680" cy="4114800"/>
          </a:xfrm>
          <a:prstGeom prst="roundRect">
            <a:avLst>
              <a:gd name="adj" fmla="val 4638"/>
            </a:avLst>
          </a:prstGeom>
          <a:solidFill>
            <a:srgbClr val="FFFFFF"/>
          </a:solidFill>
          <a:ln w="12700">
            <a:solidFill>
              <a:srgbClr val="E2E8F0"/>
            </a:solidFill>
            <a:prstDash val="solid"/>
          </a:ln>
        </p:spPr>
        <p:txBody>
          <a:bodyPr/>
          <a:lstStyle/>
          <a:p>
            <a:endParaRPr lang="en-GB"/>
          </a:p>
        </p:txBody>
      </p:sp>
      <p:sp>
        <p:nvSpPr>
          <p:cNvPr id="15" name="Shape 13"/>
          <p:cNvSpPr/>
          <p:nvPr/>
        </p:nvSpPr>
        <p:spPr>
          <a:xfrm>
            <a:off x="8458200" y="1554480"/>
            <a:ext cx="2697480" cy="530352"/>
          </a:xfrm>
          <a:prstGeom prst="roundRect">
            <a:avLst>
              <a:gd name="adj" fmla="val 20690"/>
            </a:avLst>
          </a:prstGeom>
          <a:solidFill>
            <a:srgbClr val="B45309"/>
          </a:solidFill>
          <a:ln w="12700">
            <a:solidFill>
              <a:srgbClr val="B45309"/>
            </a:solidFill>
            <a:prstDash val="solid"/>
          </a:ln>
        </p:spPr>
        <p:txBody>
          <a:bodyPr/>
          <a:lstStyle/>
          <a:p>
            <a:endParaRPr lang="en-GB"/>
          </a:p>
        </p:txBody>
      </p:sp>
      <p:sp>
        <p:nvSpPr>
          <p:cNvPr id="16" name="Text 14"/>
          <p:cNvSpPr/>
          <p:nvPr/>
        </p:nvSpPr>
        <p:spPr>
          <a:xfrm>
            <a:off x="8458200" y="1700784"/>
            <a:ext cx="2697480" cy="182880"/>
          </a:xfrm>
          <a:prstGeom prst="rect">
            <a:avLst/>
          </a:prstGeom>
          <a:noFill/>
          <a:ln/>
        </p:spPr>
        <p:txBody>
          <a:bodyPr wrap="square" lIns="0" tIns="0" rIns="0" bIns="0" rtlCol="0" anchor="ctr"/>
          <a:lstStyle/>
          <a:p>
            <a:pPr marL="0" indent="0" algn="ctr">
              <a:buNone/>
            </a:pPr>
            <a:r>
              <a:rPr lang="en-US" sz="1500" b="1" dirty="0">
                <a:solidFill>
                  <a:srgbClr val="000000"/>
                </a:solidFill>
              </a:rPr>
              <a:t>Competencies</a:t>
            </a:r>
            <a:endParaRPr lang="en-US" sz="1500" dirty="0"/>
          </a:p>
        </p:txBody>
      </p:sp>
      <p:sp>
        <p:nvSpPr>
          <p:cNvPr id="17" name="Text 15"/>
          <p:cNvSpPr/>
          <p:nvPr/>
        </p:nvSpPr>
        <p:spPr>
          <a:xfrm>
            <a:off x="8549640" y="2331720"/>
            <a:ext cx="2468880" cy="594360"/>
          </a:xfrm>
          <a:prstGeom prst="rect">
            <a:avLst/>
          </a:prstGeom>
          <a:noFill/>
          <a:ln/>
        </p:spPr>
        <p:txBody>
          <a:bodyPr wrap="square" lIns="254" tIns="254" rIns="254" bIns="254" rtlCol="0" anchor="ctr">
            <a:normAutofit/>
          </a:bodyPr>
          <a:lstStyle/>
          <a:p>
            <a:pPr marL="0" indent="0" algn="ctr">
              <a:buNone/>
            </a:pPr>
            <a:r>
              <a:rPr lang="en-US" sz="1500" b="1" dirty="0">
                <a:solidFill>
                  <a:srgbClr val="0F172A"/>
                </a:solidFill>
              </a:rPr>
              <a:t>What you can apply</a:t>
            </a:r>
            <a:endParaRPr lang="en-US" sz="1500" dirty="0"/>
          </a:p>
          <a:p>
            <a:pPr marL="0" indent="0" algn="ctr">
              <a:buNone/>
            </a:pPr>
            <a:r>
              <a:rPr lang="en-US" sz="1500" b="1" dirty="0">
                <a:solidFill>
                  <a:srgbClr val="0F172A"/>
                </a:solidFill>
              </a:rPr>
              <a:t>reliably in context</a:t>
            </a:r>
            <a:endParaRPr lang="en-US" sz="1500" dirty="0"/>
          </a:p>
        </p:txBody>
      </p:sp>
      <p:sp>
        <p:nvSpPr>
          <p:cNvPr id="18" name="Text 16"/>
          <p:cNvSpPr/>
          <p:nvPr/>
        </p:nvSpPr>
        <p:spPr>
          <a:xfrm>
            <a:off x="8732520" y="3154680"/>
            <a:ext cx="2240280" cy="1371600"/>
          </a:xfrm>
          <a:prstGeom prst="rect">
            <a:avLst/>
          </a:prstGeom>
          <a:noFill/>
          <a:ln/>
        </p:spPr>
        <p:txBody>
          <a:bodyPr wrap="square" lIns="635" tIns="635" rIns="635" bIns="635" rtlCol="0" anchor="ctr">
            <a:normAutofit/>
          </a:bodyPr>
          <a:lstStyle/>
          <a:p>
            <a:r>
              <a:rPr lang="en-US" sz="1300" dirty="0">
                <a:solidFill>
                  <a:srgbClr val="0F172A"/>
                </a:solidFill>
                <a:latin typeface="Aptos" pitchFamily="34" charset="0"/>
                <a:ea typeface="Aptos" pitchFamily="34" charset="-122"/>
                <a:cs typeface="Aptos" pitchFamily="34" charset="-120"/>
              </a:rPr>
              <a:t>decision-making</a:t>
            </a:r>
            <a:endParaRPr lang="en-US" sz="1300" dirty="0"/>
          </a:p>
          <a:p>
            <a:r>
              <a:rPr lang="en-US" sz="1300" dirty="0">
                <a:solidFill>
                  <a:srgbClr val="0F172A"/>
                </a:solidFill>
                <a:latin typeface="Aptos" pitchFamily="34" charset="0"/>
                <a:ea typeface="Aptos" pitchFamily="34" charset="-122"/>
                <a:cs typeface="Aptos" pitchFamily="34" charset="-120"/>
              </a:rPr>
              <a:t>risk assessment</a:t>
            </a:r>
            <a:endParaRPr lang="en-US" sz="1300" dirty="0"/>
          </a:p>
          <a:p>
            <a:r>
              <a:rPr lang="en-US" sz="1300" dirty="0">
                <a:solidFill>
                  <a:srgbClr val="0F172A"/>
                </a:solidFill>
                <a:latin typeface="Aptos" pitchFamily="34" charset="0"/>
                <a:ea typeface="Aptos" pitchFamily="34" charset="-122"/>
                <a:cs typeface="Aptos" pitchFamily="34" charset="-120"/>
              </a:rPr>
              <a:t>evidence awareness</a:t>
            </a:r>
            <a:endParaRPr lang="en-US" sz="1300" dirty="0"/>
          </a:p>
          <a:p>
            <a:r>
              <a:rPr lang="en-US" sz="1300" dirty="0">
                <a:solidFill>
                  <a:srgbClr val="0F172A"/>
                </a:solidFill>
                <a:latin typeface="Aptos" pitchFamily="34" charset="0"/>
                <a:ea typeface="Aptos" pitchFamily="34" charset="-122"/>
                <a:cs typeface="Aptos" pitchFamily="34" charset="-120"/>
              </a:rPr>
              <a:t>teamworking</a:t>
            </a:r>
            <a:endParaRPr lang="en-US" sz="1300" dirty="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9</a:t>
            </a:fld>
            <a:endParaRPr lang="en-US"/>
          </a:p>
        </p:txBody>
      </p:sp>
      <p:pic>
        <p:nvPicPr>
          <p:cNvPr id="20" name="Picture 19">
            <a:extLst>
              <a:ext uri="{FF2B5EF4-FFF2-40B4-BE49-F238E27FC236}">
                <a16:creationId xmlns:a16="http://schemas.microsoft.com/office/drawing/2014/main" id="{183EAF22-BC7B-09FD-7C0B-7CA8449B7E52}"/>
              </a:ext>
            </a:extLst>
          </p:cNvPr>
          <p:cNvPicPr>
            <a:picLocks noChangeAspect="1"/>
          </p:cNvPicPr>
          <p:nvPr/>
        </p:nvPicPr>
        <p:blipFill>
          <a:blip r:embed="rId3"/>
          <a:stretch>
            <a:fillRect/>
          </a:stretch>
        </p:blipFill>
        <p:spPr>
          <a:xfrm>
            <a:off x="0" y="5744951"/>
            <a:ext cx="12192000" cy="1113049"/>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name="Slide 8">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502920" y="320040"/>
            <a:ext cx="10789920" cy="475488"/>
          </a:xfrm>
          <a:prstGeom prst="rect">
            <a:avLst/>
          </a:prstGeom>
          <a:noFill/>
          <a:ln/>
        </p:spPr>
        <p:txBody>
          <a:bodyPr wrap="square" lIns="0" tIns="0" rIns="0" bIns="0" rtlCol="0" anchor="ctr"/>
          <a:lstStyle/>
          <a:p>
            <a:pPr marL="0" indent="0">
              <a:buNone/>
            </a:pPr>
            <a:r>
              <a:rPr lang="en-US" sz="2800" b="1" dirty="0">
                <a:solidFill>
                  <a:srgbClr val="0F172A"/>
                </a:solidFill>
                <a:latin typeface="Aptos Display" pitchFamily="34" charset="0"/>
                <a:ea typeface="Aptos Display" pitchFamily="34" charset="-122"/>
                <a:cs typeface="Aptos Display" pitchFamily="34" charset="-120"/>
              </a:rPr>
              <a:t>Debrief: what did your group prioritise?</a:t>
            </a:r>
            <a:endParaRPr lang="en-US" sz="2800" dirty="0"/>
          </a:p>
        </p:txBody>
      </p:sp>
      <p:sp>
        <p:nvSpPr>
          <p:cNvPr id="3" name="Text 1"/>
          <p:cNvSpPr/>
          <p:nvPr/>
        </p:nvSpPr>
        <p:spPr>
          <a:xfrm>
            <a:off x="530352" y="822960"/>
            <a:ext cx="9875520" cy="292608"/>
          </a:xfrm>
          <a:prstGeom prst="rect">
            <a:avLst/>
          </a:prstGeom>
          <a:noFill/>
          <a:ln/>
        </p:spPr>
        <p:txBody>
          <a:bodyPr wrap="square" lIns="0" tIns="0" rIns="0" bIns="0" rtlCol="0" anchor="ctr"/>
          <a:lstStyle/>
          <a:p>
            <a:pPr marL="0" indent="0">
              <a:buNone/>
            </a:pPr>
            <a:r>
              <a:rPr lang="en-US" sz="1250" dirty="0">
                <a:solidFill>
                  <a:srgbClr val="475569"/>
                </a:solidFill>
              </a:rPr>
              <a:t>The strongest answers usually link personal conduct to investigative outcomes.</a:t>
            </a:r>
            <a:endParaRPr lang="en-US" sz="1250" dirty="0"/>
          </a:p>
        </p:txBody>
      </p:sp>
      <p:sp>
        <p:nvSpPr>
          <p:cNvPr id="4" name="Text 2"/>
          <p:cNvSpPr/>
          <p:nvPr/>
        </p:nvSpPr>
        <p:spPr>
          <a:xfrm>
            <a:off x="914400" y="1371600"/>
            <a:ext cx="5394960" cy="411480"/>
          </a:xfrm>
          <a:prstGeom prst="rect">
            <a:avLst/>
          </a:prstGeom>
          <a:noFill/>
          <a:ln/>
        </p:spPr>
        <p:txBody>
          <a:bodyPr wrap="square" lIns="0" tIns="0" rIns="0" bIns="0" rtlCol="0" anchor="ctr"/>
          <a:lstStyle/>
          <a:p>
            <a:pPr marL="0" indent="0">
              <a:buNone/>
            </a:pPr>
            <a:r>
              <a:rPr lang="en-US" sz="2200" b="1" dirty="0">
                <a:solidFill>
                  <a:srgbClr val="0F172A"/>
                </a:solidFill>
              </a:rPr>
              <a:t>Share one priority from each column:</a:t>
            </a:r>
            <a:endParaRPr lang="en-US" sz="2200" dirty="0"/>
          </a:p>
        </p:txBody>
      </p:sp>
      <p:sp>
        <p:nvSpPr>
          <p:cNvPr id="5" name="Text 3"/>
          <p:cNvSpPr/>
          <p:nvPr/>
        </p:nvSpPr>
        <p:spPr>
          <a:xfrm>
            <a:off x="1005840" y="2011680"/>
            <a:ext cx="5029200" cy="2194560"/>
          </a:xfrm>
          <a:prstGeom prst="rect">
            <a:avLst/>
          </a:prstGeom>
          <a:noFill/>
          <a:ln/>
        </p:spPr>
        <p:txBody>
          <a:bodyPr wrap="square" lIns="635" tIns="635" rIns="635" bIns="635" rtlCol="0" anchor="ctr">
            <a:normAutofit/>
          </a:bodyPr>
          <a:lstStyle/>
          <a:p>
            <a:r>
              <a:rPr lang="en-US" sz="1800" dirty="0">
                <a:solidFill>
                  <a:srgbClr val="0F172A"/>
                </a:solidFill>
                <a:latin typeface="Aptos" pitchFamily="34" charset="0"/>
                <a:ea typeface="Aptos" pitchFamily="34" charset="-122"/>
                <a:cs typeface="Aptos" pitchFamily="34" charset="-120"/>
              </a:rPr>
              <a:t>one quality</a:t>
            </a:r>
            <a:endParaRPr lang="en-US" sz="1800" dirty="0"/>
          </a:p>
          <a:p>
            <a:r>
              <a:rPr lang="en-US" sz="1800" dirty="0">
                <a:solidFill>
                  <a:srgbClr val="0F172A"/>
                </a:solidFill>
                <a:latin typeface="Aptos" pitchFamily="34" charset="0"/>
                <a:ea typeface="Aptos" pitchFamily="34" charset="-122"/>
                <a:cs typeface="Aptos" pitchFamily="34" charset="-120"/>
              </a:rPr>
              <a:t>one skill</a:t>
            </a:r>
            <a:endParaRPr lang="en-US" sz="1800" dirty="0"/>
          </a:p>
          <a:p>
            <a:r>
              <a:rPr lang="en-US" sz="1800" dirty="0">
                <a:solidFill>
                  <a:srgbClr val="0F172A"/>
                </a:solidFill>
                <a:latin typeface="Aptos" pitchFamily="34" charset="0"/>
                <a:ea typeface="Aptos" pitchFamily="34" charset="-122"/>
                <a:cs typeface="Aptos" pitchFamily="34" charset="-120"/>
              </a:rPr>
              <a:t>one competency</a:t>
            </a:r>
            <a:endParaRPr lang="en-US" sz="1800" dirty="0"/>
          </a:p>
          <a:p>
            <a:r>
              <a:rPr lang="en-US" sz="1800" dirty="0">
                <a:solidFill>
                  <a:srgbClr val="0F172A"/>
                </a:solidFill>
                <a:latin typeface="Aptos" pitchFamily="34" charset="0"/>
                <a:ea typeface="Aptos" pitchFamily="34" charset="-122"/>
                <a:cs typeface="Aptos" pitchFamily="34" charset="-120"/>
              </a:rPr>
              <a:t>one area where a poor response officer could damage an investigation</a:t>
            </a:r>
            <a:endParaRPr lang="en-US" sz="1800" dirty="0"/>
          </a:p>
        </p:txBody>
      </p:sp>
      <p:sp>
        <p:nvSpPr>
          <p:cNvPr id="6" name="Shape 4"/>
          <p:cNvSpPr/>
          <p:nvPr/>
        </p:nvSpPr>
        <p:spPr>
          <a:xfrm>
            <a:off x="6675120" y="1325880"/>
            <a:ext cx="4114800" cy="3566160"/>
          </a:xfrm>
          <a:prstGeom prst="roundRect">
            <a:avLst>
              <a:gd name="adj" fmla="val 4615"/>
            </a:avLst>
          </a:prstGeom>
          <a:solidFill>
            <a:srgbClr val="DBEAFE"/>
          </a:solidFill>
          <a:ln w="12700">
            <a:solidFill>
              <a:srgbClr val="DBEAFE"/>
            </a:solidFill>
            <a:prstDash val="solid"/>
          </a:ln>
        </p:spPr>
        <p:txBody>
          <a:bodyPr/>
          <a:lstStyle/>
          <a:p>
            <a:endParaRPr lang="en-GB"/>
          </a:p>
        </p:txBody>
      </p:sp>
      <p:sp>
        <p:nvSpPr>
          <p:cNvPr id="7" name="Text 5"/>
          <p:cNvSpPr/>
          <p:nvPr/>
        </p:nvSpPr>
        <p:spPr>
          <a:xfrm>
            <a:off x="6995160" y="1691640"/>
            <a:ext cx="3383280" cy="320040"/>
          </a:xfrm>
          <a:prstGeom prst="rect">
            <a:avLst/>
          </a:prstGeom>
          <a:noFill/>
          <a:ln/>
        </p:spPr>
        <p:txBody>
          <a:bodyPr wrap="square" lIns="0" tIns="0" rIns="0" bIns="0" rtlCol="0" anchor="ctr"/>
          <a:lstStyle/>
          <a:p>
            <a:pPr marL="0" indent="0">
              <a:buNone/>
            </a:pPr>
            <a:r>
              <a:rPr lang="en-US" sz="1800" b="1" dirty="0">
                <a:solidFill>
                  <a:srgbClr val="1E3A8A"/>
                </a:solidFill>
              </a:rPr>
              <a:t>Critical-friend challenge</a:t>
            </a:r>
            <a:endParaRPr lang="en-US" sz="1800" dirty="0"/>
          </a:p>
        </p:txBody>
      </p:sp>
      <p:sp>
        <p:nvSpPr>
          <p:cNvPr id="8" name="Text 6"/>
          <p:cNvSpPr/>
          <p:nvPr/>
        </p:nvSpPr>
        <p:spPr>
          <a:xfrm>
            <a:off x="6995160" y="2240280"/>
            <a:ext cx="3246120" cy="1234440"/>
          </a:xfrm>
          <a:prstGeom prst="rect">
            <a:avLst/>
          </a:prstGeom>
          <a:noFill/>
          <a:ln/>
        </p:spPr>
        <p:txBody>
          <a:bodyPr wrap="square" lIns="381" tIns="381" rIns="381" bIns="381" rtlCol="0" anchor="ctr">
            <a:normAutofit fontScale="92500" lnSpcReduction="20000"/>
          </a:bodyPr>
          <a:lstStyle/>
          <a:p>
            <a:pPr marL="0" indent="0">
              <a:buNone/>
            </a:pPr>
            <a:r>
              <a:rPr lang="en-US" sz="2000" b="1" dirty="0">
                <a:solidFill>
                  <a:srgbClr val="0F172A"/>
                </a:solidFill>
              </a:rPr>
              <a:t>Would your top five still work if the officer was tired, under pressure, being filmed, and dealing with a distressed victim?</a:t>
            </a:r>
            <a:endParaRPr lang="en-US" sz="2000" dirty="0"/>
          </a:p>
        </p:txBody>
      </p:sp>
      <p:sp>
        <p:nvSpPr>
          <p:cNvPr id="9" name="Text 7"/>
          <p:cNvSpPr/>
          <p:nvPr/>
        </p:nvSpPr>
        <p:spPr>
          <a:xfrm>
            <a:off x="6995160" y="3977640"/>
            <a:ext cx="3200400" cy="320040"/>
          </a:xfrm>
          <a:prstGeom prst="rect">
            <a:avLst/>
          </a:prstGeom>
          <a:noFill/>
          <a:ln/>
        </p:spPr>
        <p:txBody>
          <a:bodyPr wrap="square" lIns="0" tIns="0" rIns="0" bIns="0" rtlCol="0" anchor="ctr"/>
          <a:lstStyle/>
          <a:p>
            <a:pPr marL="0" indent="0">
              <a:buNone/>
            </a:pPr>
            <a:r>
              <a:rPr lang="en-US" sz="1800" i="1" dirty="0">
                <a:solidFill>
                  <a:srgbClr val="475569"/>
                </a:solidFill>
              </a:rPr>
              <a:t>If not, revise them.</a:t>
            </a:r>
            <a:endParaRPr lang="en-US" sz="1800" dirty="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10</a:t>
            </a:fld>
            <a:endParaRPr lang="en-US"/>
          </a:p>
        </p:txBody>
      </p:sp>
      <p:pic>
        <p:nvPicPr>
          <p:cNvPr id="11" name="Picture 10">
            <a:extLst>
              <a:ext uri="{FF2B5EF4-FFF2-40B4-BE49-F238E27FC236}">
                <a16:creationId xmlns:a16="http://schemas.microsoft.com/office/drawing/2014/main" id="{C588126E-BE1A-C20A-8BD5-F689880FCBCB}"/>
              </a:ext>
            </a:extLst>
          </p:cNvPr>
          <p:cNvPicPr>
            <a:picLocks noChangeAspect="1"/>
          </p:cNvPicPr>
          <p:nvPr/>
        </p:nvPicPr>
        <p:blipFill>
          <a:blip r:embed="rId3"/>
          <a:stretch>
            <a:fillRect/>
          </a:stretch>
        </p:blipFill>
        <p:spPr>
          <a:xfrm>
            <a:off x="0" y="5744951"/>
            <a:ext cx="12192000" cy="1113049"/>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9">
    <p:bg>
      <p:bgPr>
        <a:solidFill>
          <a:srgbClr val="FFF7ED"/>
        </a:solidFill>
        <a:effectLst/>
      </p:bgPr>
    </p:bg>
    <p:spTree>
      <p:nvGrpSpPr>
        <p:cNvPr id="1" name=""/>
        <p:cNvGrpSpPr/>
        <p:nvPr/>
      </p:nvGrpSpPr>
      <p:grpSpPr>
        <a:xfrm>
          <a:off x="0" y="0"/>
          <a:ext cx="0" cy="0"/>
          <a:chOff x="0" y="0"/>
          <a:chExt cx="0" cy="0"/>
        </a:xfrm>
      </p:grpSpPr>
      <p:sp>
        <p:nvSpPr>
          <p:cNvPr id="2" name="Text 0"/>
          <p:cNvSpPr/>
          <p:nvPr/>
        </p:nvSpPr>
        <p:spPr>
          <a:xfrm>
            <a:off x="731520" y="2194560"/>
            <a:ext cx="5029200" cy="640080"/>
          </a:xfrm>
          <a:prstGeom prst="rect">
            <a:avLst/>
          </a:prstGeom>
          <a:noFill/>
          <a:ln/>
        </p:spPr>
        <p:txBody>
          <a:bodyPr wrap="square" lIns="0" tIns="0" rIns="0" bIns="0" rtlCol="0" anchor="ctr"/>
          <a:lstStyle/>
          <a:p>
            <a:pPr marL="0" indent="0">
              <a:buNone/>
            </a:pPr>
            <a:r>
              <a:rPr lang="en-US" sz="4200" b="1" dirty="0">
                <a:solidFill>
                  <a:srgbClr val="B45309"/>
                </a:solidFill>
                <a:latin typeface="Aptos Display" pitchFamily="34" charset="0"/>
                <a:ea typeface="Aptos Display" pitchFamily="34" charset="-122"/>
                <a:cs typeface="Aptos Display" pitchFamily="34" charset="-120"/>
              </a:rPr>
              <a:t>Break 1</a:t>
            </a:r>
            <a:endParaRPr lang="en-US" sz="4200" dirty="0"/>
          </a:p>
        </p:txBody>
      </p:sp>
      <p:sp>
        <p:nvSpPr>
          <p:cNvPr id="3" name="Text 1"/>
          <p:cNvSpPr/>
          <p:nvPr/>
        </p:nvSpPr>
        <p:spPr>
          <a:xfrm>
            <a:off x="749808" y="2971800"/>
            <a:ext cx="7132320" cy="365760"/>
          </a:xfrm>
          <a:prstGeom prst="rect">
            <a:avLst/>
          </a:prstGeom>
          <a:noFill/>
          <a:ln/>
        </p:spPr>
        <p:txBody>
          <a:bodyPr wrap="square" lIns="0" tIns="0" rIns="0" bIns="0" rtlCol="0" anchor="ctr"/>
          <a:lstStyle/>
          <a:p>
            <a:pPr marL="0" indent="0">
              <a:buNone/>
            </a:pPr>
            <a:r>
              <a:rPr lang="en-US" sz="2000" dirty="0">
                <a:solidFill>
                  <a:srgbClr val="0F172A"/>
                </a:solidFill>
              </a:rPr>
              <a:t>15 minutes · return ready to apply the Code of Ethics</a:t>
            </a:r>
            <a:endParaRPr lang="en-US" sz="2000" dirty="0"/>
          </a:p>
        </p:txBody>
      </p:sp>
      <p:sp>
        <p:nvSpPr>
          <p:cNvPr id="4" name="Text 2"/>
          <p:cNvSpPr/>
          <p:nvPr/>
        </p:nvSpPr>
        <p:spPr>
          <a:xfrm>
            <a:off x="749808" y="3794760"/>
            <a:ext cx="7772400" cy="365760"/>
          </a:xfrm>
          <a:prstGeom prst="rect">
            <a:avLst/>
          </a:prstGeom>
          <a:noFill/>
          <a:ln/>
        </p:spPr>
        <p:txBody>
          <a:bodyPr wrap="square" lIns="0" tIns="0" rIns="0" bIns="0" rtlCol="0" anchor="ctr"/>
          <a:lstStyle/>
          <a:p>
            <a:pPr marL="0" indent="0">
              <a:buNone/>
            </a:pPr>
            <a:r>
              <a:rPr lang="en-US" sz="1600" i="1" dirty="0">
                <a:solidFill>
                  <a:srgbClr val="475569"/>
                </a:solidFill>
              </a:rPr>
              <a:t>Prompt for the break: what ethical pressure is most likely to affect a response officer?</a:t>
            </a:r>
            <a:endParaRPr lang="en-US" sz="1600" dirty="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11</a:t>
            </a:fld>
            <a:endParaRPr lang="en-US"/>
          </a:p>
        </p:txBody>
      </p:sp>
      <p:pic>
        <p:nvPicPr>
          <p:cNvPr id="6" name="Picture 5">
            <a:extLst>
              <a:ext uri="{FF2B5EF4-FFF2-40B4-BE49-F238E27FC236}">
                <a16:creationId xmlns:a16="http://schemas.microsoft.com/office/drawing/2014/main" id="{7D1B4E64-80A2-D7A3-C2C5-894234AAADDB}"/>
              </a:ext>
            </a:extLst>
          </p:cNvPr>
          <p:cNvPicPr>
            <a:picLocks noChangeAspect="1"/>
          </p:cNvPicPr>
          <p:nvPr/>
        </p:nvPicPr>
        <p:blipFill>
          <a:blip r:embed="rId3"/>
          <a:stretch>
            <a:fillRect/>
          </a:stretch>
        </p:blipFill>
        <p:spPr>
          <a:xfrm>
            <a:off x="0" y="5744951"/>
            <a:ext cx="12192000" cy="111304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7F8FA"/>
        </a:solidFill>
        <a:effectLst/>
      </p:bgPr>
    </p:bg>
    <p:spTree>
      <p:nvGrpSpPr>
        <p:cNvPr id="1" name="">
          <a:extLst>
            <a:ext uri="{FF2B5EF4-FFF2-40B4-BE49-F238E27FC236}">
              <a16:creationId xmlns:a16="http://schemas.microsoft.com/office/drawing/2014/main" id="{137D7D6E-092D-F84C-98D3-D2E078FE6FDD}"/>
            </a:ext>
          </a:extLst>
        </p:cNvPr>
        <p:cNvGrpSpPr/>
        <p:nvPr/>
      </p:nvGrpSpPr>
      <p:grpSpPr>
        <a:xfrm>
          <a:off x="0" y="0"/>
          <a:ext cx="0" cy="0"/>
          <a:chOff x="0" y="0"/>
          <a:chExt cx="0" cy="0"/>
        </a:xfrm>
      </p:grpSpPr>
      <p:sp>
        <p:nvSpPr>
          <p:cNvPr id="3" name="Text 1">
            <a:extLst>
              <a:ext uri="{FF2B5EF4-FFF2-40B4-BE49-F238E27FC236}">
                <a16:creationId xmlns:a16="http://schemas.microsoft.com/office/drawing/2014/main" id="{9FC93BF2-B0B5-3B97-07DE-E11E4AB1F073}"/>
              </a:ext>
            </a:extLst>
          </p:cNvPr>
          <p:cNvSpPr/>
          <p:nvPr/>
        </p:nvSpPr>
        <p:spPr>
          <a:xfrm>
            <a:off x="530352" y="822960"/>
            <a:ext cx="9875520" cy="292608"/>
          </a:xfrm>
          <a:prstGeom prst="rect">
            <a:avLst/>
          </a:prstGeom>
          <a:noFill/>
          <a:ln/>
        </p:spPr>
        <p:txBody>
          <a:bodyPr wrap="square" lIns="0" tIns="0" rIns="0" bIns="0" rtlCol="0" anchor="ctr"/>
          <a:lstStyle/>
          <a:p>
            <a:pPr marL="0" indent="0">
              <a:buNone/>
            </a:pPr>
            <a:r>
              <a:rPr lang="en-US" sz="1250" dirty="0">
                <a:solidFill>
                  <a:srgbClr val="475569"/>
                </a:solidFill>
              </a:rPr>
              <a:t>.</a:t>
            </a:r>
            <a:endParaRPr lang="en-US" sz="1250" dirty="0"/>
          </a:p>
        </p:txBody>
      </p:sp>
      <p:sp>
        <p:nvSpPr>
          <p:cNvPr id="4" name="Text 2">
            <a:extLst>
              <a:ext uri="{FF2B5EF4-FFF2-40B4-BE49-F238E27FC236}">
                <a16:creationId xmlns:a16="http://schemas.microsoft.com/office/drawing/2014/main" id="{58519790-66BB-789D-D467-97461CC1BAC4}"/>
              </a:ext>
            </a:extLst>
          </p:cNvPr>
          <p:cNvSpPr/>
          <p:nvPr/>
        </p:nvSpPr>
        <p:spPr>
          <a:xfrm>
            <a:off x="914400" y="1371600"/>
            <a:ext cx="5394960" cy="411480"/>
          </a:xfrm>
          <a:prstGeom prst="rect">
            <a:avLst/>
          </a:prstGeom>
          <a:noFill/>
          <a:ln/>
        </p:spPr>
        <p:txBody>
          <a:bodyPr wrap="square" lIns="0" tIns="0" rIns="0" bIns="0" rtlCol="0" anchor="ctr"/>
          <a:lstStyle/>
          <a:p>
            <a:pPr marL="0" indent="0">
              <a:buNone/>
            </a:pPr>
            <a:endParaRPr lang="en-US" sz="2200" dirty="0"/>
          </a:p>
        </p:txBody>
      </p:sp>
      <p:sp>
        <p:nvSpPr>
          <p:cNvPr id="5" name="Text 3">
            <a:extLst>
              <a:ext uri="{FF2B5EF4-FFF2-40B4-BE49-F238E27FC236}">
                <a16:creationId xmlns:a16="http://schemas.microsoft.com/office/drawing/2014/main" id="{24BD2EF5-74CD-8C68-36EA-27B91218D0DD}"/>
              </a:ext>
            </a:extLst>
          </p:cNvPr>
          <p:cNvSpPr/>
          <p:nvPr/>
        </p:nvSpPr>
        <p:spPr>
          <a:xfrm>
            <a:off x="1005840" y="2011680"/>
            <a:ext cx="5029200" cy="2194560"/>
          </a:xfrm>
          <a:prstGeom prst="rect">
            <a:avLst/>
          </a:prstGeom>
          <a:noFill/>
          <a:ln/>
        </p:spPr>
        <p:txBody>
          <a:bodyPr wrap="square" lIns="635" tIns="635" rIns="635" bIns="635" rtlCol="0" anchor="ctr">
            <a:normAutofit/>
          </a:bodyPr>
          <a:lstStyle/>
          <a:p>
            <a:endParaRPr lang="en-US" sz="1800" dirty="0"/>
          </a:p>
        </p:txBody>
      </p:sp>
      <p:sp>
        <p:nvSpPr>
          <p:cNvPr id="25" name="Slide Number Placeholder 0">
            <a:extLst>
              <a:ext uri="{FF2B5EF4-FFF2-40B4-BE49-F238E27FC236}">
                <a16:creationId xmlns:a16="http://schemas.microsoft.com/office/drawing/2014/main" id="{9388B183-9EFD-EE7D-3BBD-E600B51266F3}"/>
              </a:ext>
            </a:extLst>
          </p:cNvPr>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12</a:t>
            </a:fld>
            <a:endParaRPr lang="en-US"/>
          </a:p>
        </p:txBody>
      </p:sp>
      <p:pic>
        <p:nvPicPr>
          <p:cNvPr id="11" name="Picture 10">
            <a:extLst>
              <a:ext uri="{FF2B5EF4-FFF2-40B4-BE49-F238E27FC236}">
                <a16:creationId xmlns:a16="http://schemas.microsoft.com/office/drawing/2014/main" id="{E816184B-FFBF-AD91-B1B6-3DB17EBA8408}"/>
              </a:ext>
            </a:extLst>
          </p:cNvPr>
          <p:cNvPicPr>
            <a:picLocks noChangeAspect="1"/>
          </p:cNvPicPr>
          <p:nvPr/>
        </p:nvPicPr>
        <p:blipFill>
          <a:blip r:embed="rId4"/>
          <a:stretch>
            <a:fillRect/>
          </a:stretch>
        </p:blipFill>
        <p:spPr>
          <a:xfrm>
            <a:off x="0" y="5744951"/>
            <a:ext cx="12192000" cy="1113049"/>
          </a:xfrm>
          <a:prstGeom prst="rect">
            <a:avLst/>
          </a:prstGeom>
        </p:spPr>
      </p:pic>
      <p:pic>
        <p:nvPicPr>
          <p:cNvPr id="10" name="Online Media 9" title="Code of Ethics ethical policing principles | College of Policing">
            <a:hlinkClick r:id="" action="ppaction://media"/>
            <a:extLst>
              <a:ext uri="{FF2B5EF4-FFF2-40B4-BE49-F238E27FC236}">
                <a16:creationId xmlns:a16="http://schemas.microsoft.com/office/drawing/2014/main" id="{E55FCE64-7F19-A7DF-BFDD-FBDDB4E00CA6}"/>
              </a:ext>
            </a:extLst>
          </p:cNvPr>
          <p:cNvPicPr>
            <a:picLocks noRot="1" noChangeAspect="1"/>
          </p:cNvPicPr>
          <p:nvPr>
            <a:videoFile r:link="rId1"/>
          </p:nvPr>
        </p:nvPicPr>
        <p:blipFill>
          <a:blip r:embed="rId5"/>
          <a:stretch>
            <a:fillRect/>
          </a:stretch>
        </p:blipFill>
        <p:spPr>
          <a:xfrm>
            <a:off x="2286000" y="1276350"/>
            <a:ext cx="7620000" cy="4305300"/>
          </a:xfrm>
          <a:prstGeom prst="rect">
            <a:avLst/>
          </a:prstGeom>
        </p:spPr>
      </p:pic>
    </p:spTree>
    <p:extLst>
      <p:ext uri="{BB962C8B-B14F-4D97-AF65-F5344CB8AC3E}">
        <p14:creationId xmlns:p14="http://schemas.microsoft.com/office/powerpoint/2010/main" val="1725421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0">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502920" y="320040"/>
            <a:ext cx="10789920" cy="475488"/>
          </a:xfrm>
          <a:prstGeom prst="rect">
            <a:avLst/>
          </a:prstGeom>
          <a:noFill/>
          <a:ln/>
        </p:spPr>
        <p:txBody>
          <a:bodyPr wrap="square" lIns="0" tIns="0" rIns="0" bIns="0" rtlCol="0" anchor="ctr"/>
          <a:lstStyle/>
          <a:p>
            <a:pPr marL="0" indent="0">
              <a:buNone/>
            </a:pPr>
            <a:r>
              <a:rPr lang="en-US" sz="2800" b="1" dirty="0">
                <a:solidFill>
                  <a:srgbClr val="0F172A"/>
                </a:solidFill>
                <a:latin typeface="Aptos Display" pitchFamily="34" charset="0"/>
                <a:ea typeface="Aptos Display" pitchFamily="34" charset="-122"/>
                <a:cs typeface="Aptos Display" pitchFamily="34" charset="-120"/>
              </a:rPr>
              <a:t>Code of Ethics: a practical decision-making anchor</a:t>
            </a:r>
            <a:endParaRPr lang="en-US" sz="2800" dirty="0"/>
          </a:p>
        </p:txBody>
      </p:sp>
      <p:sp>
        <p:nvSpPr>
          <p:cNvPr id="3" name="Text 1"/>
          <p:cNvSpPr/>
          <p:nvPr/>
        </p:nvSpPr>
        <p:spPr>
          <a:xfrm>
            <a:off x="530352" y="822960"/>
            <a:ext cx="9875520" cy="292608"/>
          </a:xfrm>
          <a:prstGeom prst="rect">
            <a:avLst/>
          </a:prstGeom>
          <a:noFill/>
          <a:ln/>
        </p:spPr>
        <p:txBody>
          <a:bodyPr wrap="square" lIns="0" tIns="0" rIns="0" bIns="0" rtlCol="0" anchor="ctr"/>
          <a:lstStyle/>
          <a:p>
            <a:pPr marL="0" indent="0">
              <a:buNone/>
            </a:pPr>
            <a:r>
              <a:rPr lang="en-US" sz="1250" dirty="0">
                <a:solidFill>
                  <a:srgbClr val="475569"/>
                </a:solidFill>
              </a:rPr>
              <a:t>The 2024 Code is built around three ethical policing principles.</a:t>
            </a:r>
            <a:endParaRPr lang="en-US" sz="1250" dirty="0"/>
          </a:p>
        </p:txBody>
      </p:sp>
      <p:pic>
        <p:nvPicPr>
          <p:cNvPr id="4" name="Image 0" descr="/mnt/data/wide_close_up_scene_of_a_desk_or_tabletop_in_a_sof.png"/>
          <p:cNvPicPr>
            <a:picLocks noChangeAspect="1"/>
          </p:cNvPicPr>
          <p:nvPr/>
        </p:nvPicPr>
        <p:blipFill>
          <a:blip r:embed="rId3"/>
          <a:srcRect l="20962" r="20962"/>
          <a:stretch/>
        </p:blipFill>
        <p:spPr>
          <a:xfrm>
            <a:off x="502920" y="1234440"/>
            <a:ext cx="4434840" cy="4297680"/>
          </a:xfrm>
          <a:prstGeom prst="rect">
            <a:avLst/>
          </a:prstGeom>
        </p:spPr>
      </p:pic>
      <p:sp>
        <p:nvSpPr>
          <p:cNvPr id="5" name="Shape 2"/>
          <p:cNvSpPr/>
          <p:nvPr/>
        </p:nvSpPr>
        <p:spPr>
          <a:xfrm>
            <a:off x="5532120" y="1389888"/>
            <a:ext cx="5212080" cy="868680"/>
          </a:xfrm>
          <a:prstGeom prst="roundRect">
            <a:avLst>
              <a:gd name="adj" fmla="val 14737"/>
            </a:avLst>
          </a:prstGeom>
          <a:solidFill>
            <a:srgbClr val="FEE2E2"/>
          </a:solidFill>
          <a:ln w="12700">
            <a:solidFill>
              <a:srgbClr val="FEE2E2"/>
            </a:solidFill>
            <a:prstDash val="solid"/>
          </a:ln>
        </p:spPr>
        <p:txBody>
          <a:bodyPr/>
          <a:lstStyle/>
          <a:p>
            <a:endParaRPr lang="en-GB"/>
          </a:p>
        </p:txBody>
      </p:sp>
      <p:sp>
        <p:nvSpPr>
          <p:cNvPr id="6" name="Text 3"/>
          <p:cNvSpPr/>
          <p:nvPr/>
        </p:nvSpPr>
        <p:spPr>
          <a:xfrm>
            <a:off x="5806440" y="1527048"/>
            <a:ext cx="2011680" cy="274320"/>
          </a:xfrm>
          <a:prstGeom prst="rect">
            <a:avLst/>
          </a:prstGeom>
          <a:noFill/>
          <a:ln/>
        </p:spPr>
        <p:txBody>
          <a:bodyPr wrap="square" lIns="0" tIns="0" rIns="0" bIns="0" rtlCol="0" anchor="ctr"/>
          <a:lstStyle/>
          <a:p>
            <a:pPr marL="0" indent="0">
              <a:buNone/>
            </a:pPr>
            <a:r>
              <a:rPr lang="en-US" sz="1800" b="1" dirty="0">
                <a:solidFill>
                  <a:srgbClr val="991B1B"/>
                </a:solidFill>
              </a:rPr>
              <a:t>Courage</a:t>
            </a:r>
            <a:endParaRPr lang="en-US" sz="1800" dirty="0"/>
          </a:p>
        </p:txBody>
      </p:sp>
      <p:sp>
        <p:nvSpPr>
          <p:cNvPr id="7" name="Text 4"/>
          <p:cNvSpPr/>
          <p:nvPr/>
        </p:nvSpPr>
        <p:spPr>
          <a:xfrm>
            <a:off x="7818120" y="1527048"/>
            <a:ext cx="2651760" cy="457200"/>
          </a:xfrm>
          <a:prstGeom prst="rect">
            <a:avLst/>
          </a:prstGeom>
          <a:noFill/>
          <a:ln/>
        </p:spPr>
        <p:txBody>
          <a:bodyPr wrap="square" lIns="254" tIns="254" rIns="254" bIns="254" rtlCol="0" anchor="ctr">
            <a:normAutofit/>
          </a:bodyPr>
          <a:lstStyle/>
          <a:p>
            <a:pPr marL="0" indent="0">
              <a:buNone/>
            </a:pPr>
            <a:r>
              <a:rPr lang="en-US" sz="1250" dirty="0">
                <a:solidFill>
                  <a:srgbClr val="0F172A"/>
                </a:solidFill>
              </a:rPr>
              <a:t>Do what is right, communicate honestly, and be accountable.</a:t>
            </a:r>
            <a:endParaRPr lang="en-US" sz="1250" dirty="0"/>
          </a:p>
        </p:txBody>
      </p:sp>
      <p:sp>
        <p:nvSpPr>
          <p:cNvPr id="8" name="Shape 5"/>
          <p:cNvSpPr/>
          <p:nvPr/>
        </p:nvSpPr>
        <p:spPr>
          <a:xfrm>
            <a:off x="5532120" y="2624328"/>
            <a:ext cx="5212080" cy="868680"/>
          </a:xfrm>
          <a:prstGeom prst="roundRect">
            <a:avLst>
              <a:gd name="adj" fmla="val 14737"/>
            </a:avLst>
          </a:prstGeom>
          <a:solidFill>
            <a:srgbClr val="DCFCE7"/>
          </a:solidFill>
          <a:ln w="12700">
            <a:solidFill>
              <a:srgbClr val="DCFCE7"/>
            </a:solidFill>
            <a:prstDash val="solid"/>
          </a:ln>
        </p:spPr>
        <p:txBody>
          <a:bodyPr/>
          <a:lstStyle/>
          <a:p>
            <a:endParaRPr lang="en-GB"/>
          </a:p>
        </p:txBody>
      </p:sp>
      <p:sp>
        <p:nvSpPr>
          <p:cNvPr id="9" name="Text 6"/>
          <p:cNvSpPr/>
          <p:nvPr/>
        </p:nvSpPr>
        <p:spPr>
          <a:xfrm>
            <a:off x="5806440" y="2761488"/>
            <a:ext cx="2011680" cy="274320"/>
          </a:xfrm>
          <a:prstGeom prst="rect">
            <a:avLst/>
          </a:prstGeom>
          <a:noFill/>
          <a:ln/>
        </p:spPr>
        <p:txBody>
          <a:bodyPr wrap="square" lIns="0" tIns="0" rIns="0" bIns="0" rtlCol="0" anchor="ctr"/>
          <a:lstStyle/>
          <a:p>
            <a:pPr marL="0" indent="0">
              <a:buNone/>
            </a:pPr>
            <a:r>
              <a:rPr lang="en-US" sz="1800" b="1" dirty="0">
                <a:solidFill>
                  <a:srgbClr val="166534"/>
                </a:solidFill>
              </a:rPr>
              <a:t>Respect and empathy</a:t>
            </a:r>
            <a:endParaRPr lang="en-US" sz="1800" dirty="0"/>
          </a:p>
        </p:txBody>
      </p:sp>
      <p:sp>
        <p:nvSpPr>
          <p:cNvPr id="10" name="Text 7"/>
          <p:cNvSpPr/>
          <p:nvPr/>
        </p:nvSpPr>
        <p:spPr>
          <a:xfrm>
            <a:off x="7818120" y="2761488"/>
            <a:ext cx="2651760" cy="457200"/>
          </a:xfrm>
          <a:prstGeom prst="rect">
            <a:avLst/>
          </a:prstGeom>
          <a:noFill/>
          <a:ln/>
        </p:spPr>
        <p:txBody>
          <a:bodyPr wrap="square" lIns="254" tIns="254" rIns="254" bIns="254" rtlCol="0" anchor="ctr">
            <a:normAutofit/>
          </a:bodyPr>
          <a:lstStyle/>
          <a:p>
            <a:pPr marL="0" indent="0">
              <a:buNone/>
            </a:pPr>
            <a:r>
              <a:rPr lang="en-US" sz="1250" dirty="0">
                <a:solidFill>
                  <a:srgbClr val="0F172A"/>
                </a:solidFill>
              </a:rPr>
              <a:t>Listen, understand, act without prejudice, and recognise vulnerability.</a:t>
            </a:r>
            <a:endParaRPr lang="en-US" sz="1250" dirty="0"/>
          </a:p>
        </p:txBody>
      </p:sp>
      <p:sp>
        <p:nvSpPr>
          <p:cNvPr id="11" name="Shape 8"/>
          <p:cNvSpPr/>
          <p:nvPr/>
        </p:nvSpPr>
        <p:spPr>
          <a:xfrm>
            <a:off x="5532120" y="3858768"/>
            <a:ext cx="5212080" cy="868680"/>
          </a:xfrm>
          <a:prstGeom prst="roundRect">
            <a:avLst>
              <a:gd name="adj" fmla="val 14737"/>
            </a:avLst>
          </a:prstGeom>
          <a:solidFill>
            <a:srgbClr val="DBEAFE"/>
          </a:solidFill>
          <a:ln w="12700">
            <a:solidFill>
              <a:srgbClr val="DBEAFE"/>
            </a:solidFill>
            <a:prstDash val="solid"/>
          </a:ln>
        </p:spPr>
        <p:txBody>
          <a:bodyPr/>
          <a:lstStyle/>
          <a:p>
            <a:endParaRPr lang="en-GB"/>
          </a:p>
        </p:txBody>
      </p:sp>
      <p:sp>
        <p:nvSpPr>
          <p:cNvPr id="12" name="Text 9"/>
          <p:cNvSpPr/>
          <p:nvPr/>
        </p:nvSpPr>
        <p:spPr>
          <a:xfrm>
            <a:off x="5806440" y="3995928"/>
            <a:ext cx="2011680" cy="274320"/>
          </a:xfrm>
          <a:prstGeom prst="rect">
            <a:avLst/>
          </a:prstGeom>
          <a:noFill/>
          <a:ln/>
        </p:spPr>
        <p:txBody>
          <a:bodyPr wrap="square" lIns="0" tIns="0" rIns="0" bIns="0" rtlCol="0" anchor="ctr"/>
          <a:lstStyle/>
          <a:p>
            <a:pPr marL="0" indent="0">
              <a:buNone/>
            </a:pPr>
            <a:r>
              <a:rPr lang="en-US" sz="1800" b="1" dirty="0">
                <a:solidFill>
                  <a:srgbClr val="1E3A8A"/>
                </a:solidFill>
              </a:rPr>
              <a:t>Public service</a:t>
            </a:r>
            <a:endParaRPr lang="en-US" sz="1800" dirty="0"/>
          </a:p>
        </p:txBody>
      </p:sp>
      <p:sp>
        <p:nvSpPr>
          <p:cNvPr id="13" name="Text 10"/>
          <p:cNvSpPr/>
          <p:nvPr/>
        </p:nvSpPr>
        <p:spPr>
          <a:xfrm>
            <a:off x="7818120" y="3995928"/>
            <a:ext cx="2651760" cy="457200"/>
          </a:xfrm>
          <a:prstGeom prst="rect">
            <a:avLst/>
          </a:prstGeom>
          <a:noFill/>
          <a:ln/>
        </p:spPr>
        <p:txBody>
          <a:bodyPr wrap="square" lIns="254" tIns="254" rIns="254" bIns="254" rtlCol="0" anchor="ctr">
            <a:normAutofit/>
          </a:bodyPr>
          <a:lstStyle/>
          <a:p>
            <a:pPr marL="0" indent="0">
              <a:buNone/>
            </a:pPr>
            <a:r>
              <a:rPr lang="en-US" sz="1250" dirty="0">
                <a:solidFill>
                  <a:srgbClr val="0F172A"/>
                </a:solidFill>
              </a:rPr>
              <a:t>Act in the public interest and build trust and confidence.</a:t>
            </a:r>
            <a:endParaRPr lang="en-US" sz="1250" dirty="0"/>
          </a:p>
        </p:txBody>
      </p:sp>
      <p:sp>
        <p:nvSpPr>
          <p:cNvPr id="14" name="Text 11"/>
          <p:cNvSpPr/>
          <p:nvPr/>
        </p:nvSpPr>
        <p:spPr>
          <a:xfrm>
            <a:off x="5577840" y="5166360"/>
            <a:ext cx="4937760" cy="320040"/>
          </a:xfrm>
          <a:prstGeom prst="rect">
            <a:avLst/>
          </a:prstGeom>
          <a:noFill/>
          <a:ln/>
        </p:spPr>
        <p:txBody>
          <a:bodyPr wrap="square" lIns="0" tIns="0" rIns="0" bIns="0" rtlCol="0" anchor="ctr"/>
          <a:lstStyle/>
          <a:p>
            <a:pPr marL="0" indent="0">
              <a:buNone/>
            </a:pPr>
            <a:r>
              <a:rPr lang="en-US" sz="1500" b="1" dirty="0">
                <a:solidFill>
                  <a:srgbClr val="0F172A"/>
                </a:solidFill>
              </a:rPr>
              <a:t>Not just “nice values” — a way to test decisions before, during and after an incident.</a:t>
            </a:r>
            <a:endParaRPr lang="en-US" sz="1500" dirty="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13</a:t>
            </a:fld>
            <a:endParaRPr lang="en-US"/>
          </a:p>
        </p:txBody>
      </p:sp>
      <p:pic>
        <p:nvPicPr>
          <p:cNvPr id="16" name="Picture 15">
            <a:extLst>
              <a:ext uri="{FF2B5EF4-FFF2-40B4-BE49-F238E27FC236}">
                <a16:creationId xmlns:a16="http://schemas.microsoft.com/office/drawing/2014/main" id="{3F2DAB66-21F0-B71E-0743-2E3B649CE1B4}"/>
              </a:ext>
            </a:extLst>
          </p:cNvPr>
          <p:cNvPicPr>
            <a:picLocks noChangeAspect="1"/>
          </p:cNvPicPr>
          <p:nvPr/>
        </p:nvPicPr>
        <p:blipFill>
          <a:blip r:embed="rId4"/>
          <a:stretch>
            <a:fillRect/>
          </a:stretch>
        </p:blipFill>
        <p:spPr>
          <a:xfrm>
            <a:off x="0" y="5744951"/>
            <a:ext cx="12192000" cy="1113049"/>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1">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502920" y="320040"/>
            <a:ext cx="10789920" cy="475488"/>
          </a:xfrm>
          <a:prstGeom prst="rect">
            <a:avLst/>
          </a:prstGeom>
          <a:noFill/>
          <a:ln/>
        </p:spPr>
        <p:txBody>
          <a:bodyPr wrap="square" lIns="0" tIns="0" rIns="0" bIns="0" rtlCol="0" anchor="ctr"/>
          <a:lstStyle/>
          <a:p>
            <a:pPr marL="0" indent="0">
              <a:buNone/>
            </a:pPr>
            <a:r>
              <a:rPr lang="en-US" sz="2800" b="1" dirty="0">
                <a:solidFill>
                  <a:srgbClr val="0F172A"/>
                </a:solidFill>
                <a:latin typeface="Aptos Display" pitchFamily="34" charset="0"/>
                <a:ea typeface="Aptos Display" pitchFamily="34" charset="-122"/>
                <a:cs typeface="Aptos Display" pitchFamily="34" charset="-120"/>
              </a:rPr>
              <a:t>A simple test for response policing</a:t>
            </a:r>
            <a:endParaRPr lang="en-US" sz="2800" dirty="0"/>
          </a:p>
        </p:txBody>
      </p:sp>
      <p:sp>
        <p:nvSpPr>
          <p:cNvPr id="3" name="Text 1"/>
          <p:cNvSpPr/>
          <p:nvPr/>
        </p:nvSpPr>
        <p:spPr>
          <a:xfrm>
            <a:off x="530352" y="822960"/>
            <a:ext cx="9875520" cy="292608"/>
          </a:xfrm>
          <a:prstGeom prst="rect">
            <a:avLst/>
          </a:prstGeom>
          <a:noFill/>
          <a:ln/>
        </p:spPr>
        <p:txBody>
          <a:bodyPr wrap="square" lIns="0" tIns="0" rIns="0" bIns="0" rtlCol="0" anchor="ctr"/>
          <a:lstStyle/>
          <a:p>
            <a:pPr marL="0" indent="0">
              <a:buNone/>
            </a:pPr>
            <a:r>
              <a:rPr lang="en-US" sz="1250" dirty="0">
                <a:solidFill>
                  <a:srgbClr val="475569"/>
                </a:solidFill>
              </a:rPr>
              <a:t>Good decisions need to stand up later — not only feel right in the moment.</a:t>
            </a:r>
            <a:endParaRPr lang="en-US" sz="1250" dirty="0"/>
          </a:p>
        </p:txBody>
      </p:sp>
      <p:sp>
        <p:nvSpPr>
          <p:cNvPr id="4" name="Text 2"/>
          <p:cNvSpPr/>
          <p:nvPr/>
        </p:nvSpPr>
        <p:spPr>
          <a:xfrm>
            <a:off x="960120" y="1325880"/>
            <a:ext cx="1920240" cy="329184"/>
          </a:xfrm>
          <a:prstGeom prst="rect">
            <a:avLst/>
          </a:prstGeom>
          <a:noFill/>
          <a:ln/>
        </p:spPr>
        <p:txBody>
          <a:bodyPr wrap="square" lIns="0" tIns="0" rIns="0" bIns="0" rtlCol="0" anchor="ctr"/>
          <a:lstStyle/>
          <a:p>
            <a:pPr marL="0" indent="0">
              <a:buNone/>
            </a:pPr>
            <a:r>
              <a:rPr lang="en-US" sz="2300" b="1" dirty="0">
                <a:solidFill>
                  <a:srgbClr val="1E3A8A"/>
                </a:solidFill>
              </a:rPr>
              <a:t>Right thing</a:t>
            </a:r>
            <a:endParaRPr lang="en-US" sz="2300" dirty="0"/>
          </a:p>
        </p:txBody>
      </p:sp>
      <p:sp>
        <p:nvSpPr>
          <p:cNvPr id="5" name="Shape 3"/>
          <p:cNvSpPr/>
          <p:nvPr/>
        </p:nvSpPr>
        <p:spPr>
          <a:xfrm>
            <a:off x="2926080" y="1527048"/>
            <a:ext cx="640080" cy="0"/>
          </a:xfrm>
          <a:prstGeom prst="line">
            <a:avLst/>
          </a:prstGeom>
          <a:noFill/>
          <a:ln w="13970">
            <a:solidFill>
              <a:srgbClr val="CBD5E1"/>
            </a:solidFill>
            <a:prstDash val="solid"/>
          </a:ln>
        </p:spPr>
        <p:txBody>
          <a:bodyPr/>
          <a:lstStyle/>
          <a:p>
            <a:endParaRPr lang="en-GB"/>
          </a:p>
        </p:txBody>
      </p:sp>
      <p:sp>
        <p:nvSpPr>
          <p:cNvPr id="6" name="Text 4"/>
          <p:cNvSpPr/>
          <p:nvPr/>
        </p:nvSpPr>
        <p:spPr>
          <a:xfrm>
            <a:off x="3794760" y="1325880"/>
            <a:ext cx="6492240" cy="365760"/>
          </a:xfrm>
          <a:prstGeom prst="rect">
            <a:avLst/>
          </a:prstGeom>
          <a:noFill/>
          <a:ln/>
        </p:spPr>
        <p:txBody>
          <a:bodyPr wrap="square" lIns="0" tIns="0" rIns="0" bIns="0" rtlCol="0" anchor="ctr">
            <a:normAutofit/>
          </a:bodyPr>
          <a:lstStyle/>
          <a:p>
            <a:pPr marL="0" indent="0">
              <a:buNone/>
            </a:pPr>
            <a:r>
              <a:rPr lang="en-US" sz="2100" dirty="0">
                <a:solidFill>
                  <a:srgbClr val="0F172A"/>
                </a:solidFill>
              </a:rPr>
              <a:t>Is the aim legitimate and necessary?</a:t>
            </a:r>
            <a:endParaRPr lang="en-US" sz="2100" dirty="0"/>
          </a:p>
        </p:txBody>
      </p:sp>
      <p:sp>
        <p:nvSpPr>
          <p:cNvPr id="7" name="Text 5"/>
          <p:cNvSpPr/>
          <p:nvPr/>
        </p:nvSpPr>
        <p:spPr>
          <a:xfrm>
            <a:off x="960120" y="2560320"/>
            <a:ext cx="1920240" cy="329184"/>
          </a:xfrm>
          <a:prstGeom prst="rect">
            <a:avLst/>
          </a:prstGeom>
          <a:noFill/>
          <a:ln/>
        </p:spPr>
        <p:txBody>
          <a:bodyPr wrap="square" lIns="0" tIns="0" rIns="0" bIns="0" rtlCol="0" anchor="ctr"/>
          <a:lstStyle/>
          <a:p>
            <a:pPr marL="0" indent="0">
              <a:buNone/>
            </a:pPr>
            <a:r>
              <a:rPr lang="en-US" sz="2300" b="1" dirty="0">
                <a:solidFill>
                  <a:srgbClr val="0F766E"/>
                </a:solidFill>
              </a:rPr>
              <a:t>Right way</a:t>
            </a:r>
            <a:endParaRPr lang="en-US" sz="2300" dirty="0"/>
          </a:p>
        </p:txBody>
      </p:sp>
      <p:sp>
        <p:nvSpPr>
          <p:cNvPr id="8" name="Shape 6"/>
          <p:cNvSpPr/>
          <p:nvPr/>
        </p:nvSpPr>
        <p:spPr>
          <a:xfrm>
            <a:off x="2926080" y="2761488"/>
            <a:ext cx="640080" cy="0"/>
          </a:xfrm>
          <a:prstGeom prst="line">
            <a:avLst/>
          </a:prstGeom>
          <a:noFill/>
          <a:ln w="13970">
            <a:solidFill>
              <a:srgbClr val="CBD5E1"/>
            </a:solidFill>
            <a:prstDash val="solid"/>
          </a:ln>
        </p:spPr>
        <p:txBody>
          <a:bodyPr/>
          <a:lstStyle/>
          <a:p>
            <a:endParaRPr lang="en-GB"/>
          </a:p>
        </p:txBody>
      </p:sp>
      <p:sp>
        <p:nvSpPr>
          <p:cNvPr id="9" name="Text 7"/>
          <p:cNvSpPr/>
          <p:nvPr/>
        </p:nvSpPr>
        <p:spPr>
          <a:xfrm>
            <a:off x="3794760" y="2560320"/>
            <a:ext cx="6492240" cy="365760"/>
          </a:xfrm>
          <a:prstGeom prst="rect">
            <a:avLst/>
          </a:prstGeom>
          <a:noFill/>
          <a:ln/>
        </p:spPr>
        <p:txBody>
          <a:bodyPr wrap="square" lIns="0" tIns="0" rIns="0" bIns="0" rtlCol="0" anchor="ctr">
            <a:normAutofit/>
          </a:bodyPr>
          <a:lstStyle/>
          <a:p>
            <a:pPr marL="0" indent="0">
              <a:buNone/>
            </a:pPr>
            <a:r>
              <a:rPr lang="en-US" sz="2100" dirty="0">
                <a:solidFill>
                  <a:srgbClr val="0F172A"/>
                </a:solidFill>
              </a:rPr>
              <a:t>Is the action lawful, fair and proportionate?</a:t>
            </a:r>
            <a:endParaRPr lang="en-US" sz="2100" dirty="0"/>
          </a:p>
        </p:txBody>
      </p:sp>
      <p:sp>
        <p:nvSpPr>
          <p:cNvPr id="10" name="Text 8"/>
          <p:cNvSpPr/>
          <p:nvPr/>
        </p:nvSpPr>
        <p:spPr>
          <a:xfrm>
            <a:off x="960120" y="3794760"/>
            <a:ext cx="1920240" cy="329184"/>
          </a:xfrm>
          <a:prstGeom prst="rect">
            <a:avLst/>
          </a:prstGeom>
          <a:noFill/>
          <a:ln/>
        </p:spPr>
        <p:txBody>
          <a:bodyPr wrap="square" lIns="0" tIns="0" rIns="0" bIns="0" rtlCol="0" anchor="ctr"/>
          <a:lstStyle/>
          <a:p>
            <a:pPr marL="0" indent="0">
              <a:buNone/>
            </a:pPr>
            <a:r>
              <a:rPr lang="en-US" sz="2300" b="1" dirty="0">
                <a:solidFill>
                  <a:srgbClr val="B45309"/>
                </a:solidFill>
              </a:rPr>
              <a:t>Right reasons</a:t>
            </a:r>
            <a:endParaRPr lang="en-US" sz="2300" dirty="0"/>
          </a:p>
        </p:txBody>
      </p:sp>
      <p:sp>
        <p:nvSpPr>
          <p:cNvPr id="11" name="Shape 9"/>
          <p:cNvSpPr/>
          <p:nvPr/>
        </p:nvSpPr>
        <p:spPr>
          <a:xfrm>
            <a:off x="2926080" y="3995928"/>
            <a:ext cx="640080" cy="0"/>
          </a:xfrm>
          <a:prstGeom prst="line">
            <a:avLst/>
          </a:prstGeom>
          <a:noFill/>
          <a:ln w="13970">
            <a:solidFill>
              <a:srgbClr val="CBD5E1"/>
            </a:solidFill>
            <a:prstDash val="solid"/>
          </a:ln>
        </p:spPr>
        <p:txBody>
          <a:bodyPr/>
          <a:lstStyle/>
          <a:p>
            <a:endParaRPr lang="en-GB"/>
          </a:p>
        </p:txBody>
      </p:sp>
      <p:sp>
        <p:nvSpPr>
          <p:cNvPr id="12" name="Text 10"/>
          <p:cNvSpPr/>
          <p:nvPr/>
        </p:nvSpPr>
        <p:spPr>
          <a:xfrm>
            <a:off x="3794760" y="3794760"/>
            <a:ext cx="6492240" cy="365760"/>
          </a:xfrm>
          <a:prstGeom prst="rect">
            <a:avLst/>
          </a:prstGeom>
          <a:noFill/>
          <a:ln/>
        </p:spPr>
        <p:txBody>
          <a:bodyPr wrap="square" lIns="0" tIns="0" rIns="0" bIns="0" rtlCol="0" anchor="ctr">
            <a:normAutofit fontScale="77500" lnSpcReduction="20000"/>
          </a:bodyPr>
          <a:lstStyle/>
          <a:p>
            <a:pPr marL="0" indent="0">
              <a:buNone/>
            </a:pPr>
            <a:r>
              <a:rPr lang="en-US" sz="2100" dirty="0">
                <a:solidFill>
                  <a:srgbClr val="0F172A"/>
                </a:solidFill>
              </a:rPr>
              <a:t>Could you explain it honestly to the victim, supervisor, court or public?</a:t>
            </a:r>
            <a:endParaRPr lang="en-US" sz="2100" dirty="0"/>
          </a:p>
        </p:txBody>
      </p:sp>
      <p:sp>
        <p:nvSpPr>
          <p:cNvPr id="13" name="Shape 11"/>
          <p:cNvSpPr/>
          <p:nvPr/>
        </p:nvSpPr>
        <p:spPr>
          <a:xfrm>
            <a:off x="960120" y="4549744"/>
            <a:ext cx="9692640" cy="685800"/>
          </a:xfrm>
          <a:prstGeom prst="roundRect">
            <a:avLst>
              <a:gd name="adj" fmla="val 17333"/>
            </a:avLst>
          </a:prstGeom>
          <a:solidFill>
            <a:srgbClr val="CFFAFE"/>
          </a:solidFill>
          <a:ln w="12700">
            <a:solidFill>
              <a:srgbClr val="CFFAFE"/>
            </a:solidFill>
            <a:prstDash val="solid"/>
          </a:ln>
        </p:spPr>
        <p:txBody>
          <a:bodyPr/>
          <a:lstStyle/>
          <a:p>
            <a:endParaRPr lang="en-GB"/>
          </a:p>
        </p:txBody>
      </p:sp>
      <p:sp>
        <p:nvSpPr>
          <p:cNvPr id="14" name="Text 12"/>
          <p:cNvSpPr/>
          <p:nvPr/>
        </p:nvSpPr>
        <p:spPr>
          <a:xfrm>
            <a:off x="1325880" y="4800600"/>
            <a:ext cx="8961120" cy="228600"/>
          </a:xfrm>
          <a:prstGeom prst="rect">
            <a:avLst/>
          </a:prstGeom>
          <a:noFill/>
          <a:ln/>
        </p:spPr>
        <p:txBody>
          <a:bodyPr wrap="square" lIns="0" tIns="0" rIns="0" bIns="0" rtlCol="0" anchor="ctr"/>
          <a:lstStyle/>
          <a:p>
            <a:pPr marL="0" indent="0" algn="ctr">
              <a:buNone/>
            </a:pPr>
            <a:r>
              <a:rPr lang="en-US" sz="1800" b="1" dirty="0">
                <a:solidFill>
                  <a:srgbClr val="0F766E"/>
                </a:solidFill>
              </a:rPr>
              <a:t>Ethics should sharpen decision-making, not slow it down.</a:t>
            </a:r>
            <a:endParaRPr lang="en-US" sz="1800" dirty="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14</a:t>
            </a:fld>
            <a:endParaRPr lang="en-US"/>
          </a:p>
        </p:txBody>
      </p:sp>
      <p:pic>
        <p:nvPicPr>
          <p:cNvPr id="16" name="Picture 15">
            <a:extLst>
              <a:ext uri="{FF2B5EF4-FFF2-40B4-BE49-F238E27FC236}">
                <a16:creationId xmlns:a16="http://schemas.microsoft.com/office/drawing/2014/main" id="{03538678-A5FE-DF34-6ACC-2F4DB41E262C}"/>
              </a:ext>
            </a:extLst>
          </p:cNvPr>
          <p:cNvPicPr>
            <a:picLocks noChangeAspect="1"/>
          </p:cNvPicPr>
          <p:nvPr/>
        </p:nvPicPr>
        <p:blipFill>
          <a:blip r:embed="rId3"/>
          <a:stretch>
            <a:fillRect/>
          </a:stretch>
        </p:blipFill>
        <p:spPr>
          <a:xfrm>
            <a:off x="0" y="5744951"/>
            <a:ext cx="12192000" cy="1113049"/>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2">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502920" y="320040"/>
            <a:ext cx="10789920" cy="475488"/>
          </a:xfrm>
          <a:prstGeom prst="rect">
            <a:avLst/>
          </a:prstGeom>
          <a:noFill/>
          <a:ln/>
        </p:spPr>
        <p:txBody>
          <a:bodyPr wrap="square" lIns="0" tIns="0" rIns="0" bIns="0" rtlCol="0" anchor="ctr"/>
          <a:lstStyle/>
          <a:p>
            <a:pPr marL="0" indent="0">
              <a:buNone/>
            </a:pPr>
            <a:r>
              <a:rPr lang="en-US" sz="2800" b="1" dirty="0">
                <a:solidFill>
                  <a:srgbClr val="0F172A"/>
                </a:solidFill>
                <a:latin typeface="Aptos Display" pitchFamily="34" charset="0"/>
                <a:ea typeface="Aptos Display" pitchFamily="34" charset="-122"/>
                <a:cs typeface="Aptos Display" pitchFamily="34" charset="-120"/>
              </a:rPr>
              <a:t>Ethical scenario decisions</a:t>
            </a:r>
            <a:endParaRPr lang="en-US" sz="2800" dirty="0"/>
          </a:p>
        </p:txBody>
      </p:sp>
      <p:sp>
        <p:nvSpPr>
          <p:cNvPr id="3" name="Text 1"/>
          <p:cNvSpPr/>
          <p:nvPr/>
        </p:nvSpPr>
        <p:spPr>
          <a:xfrm>
            <a:off x="530352" y="822960"/>
            <a:ext cx="9875520" cy="292608"/>
          </a:xfrm>
          <a:prstGeom prst="rect">
            <a:avLst/>
          </a:prstGeom>
          <a:noFill/>
          <a:ln/>
        </p:spPr>
        <p:txBody>
          <a:bodyPr wrap="square" lIns="0" tIns="0" rIns="0" bIns="0" rtlCol="0" anchor="ctr"/>
          <a:lstStyle/>
          <a:p>
            <a:pPr marL="0" indent="0">
              <a:buNone/>
            </a:pPr>
            <a:r>
              <a:rPr lang="en-US" sz="1250" dirty="0">
                <a:solidFill>
                  <a:srgbClr val="475569"/>
                </a:solidFill>
              </a:rPr>
              <a:t>In pairs: choose a response, then justify it using the Code of Ethics.</a:t>
            </a:r>
            <a:endParaRPr lang="en-US" sz="1250" dirty="0"/>
          </a:p>
        </p:txBody>
      </p:sp>
      <p:sp>
        <p:nvSpPr>
          <p:cNvPr id="4" name="Shape 2"/>
          <p:cNvSpPr/>
          <p:nvPr/>
        </p:nvSpPr>
        <p:spPr>
          <a:xfrm>
            <a:off x="777240" y="1325880"/>
            <a:ext cx="3200400" cy="3291840"/>
          </a:xfrm>
          <a:prstGeom prst="roundRect">
            <a:avLst>
              <a:gd name="adj" fmla="val 4000"/>
            </a:avLst>
          </a:prstGeom>
          <a:solidFill>
            <a:srgbClr val="FFFFFF"/>
          </a:solidFill>
          <a:ln w="12700">
            <a:solidFill>
              <a:srgbClr val="E2E8F0"/>
            </a:solidFill>
            <a:prstDash val="solid"/>
          </a:ln>
        </p:spPr>
        <p:txBody>
          <a:bodyPr/>
          <a:lstStyle/>
          <a:p>
            <a:endParaRPr lang="en-GB"/>
          </a:p>
        </p:txBody>
      </p:sp>
      <p:sp>
        <p:nvSpPr>
          <p:cNvPr id="5" name="Text 3"/>
          <p:cNvSpPr/>
          <p:nvPr/>
        </p:nvSpPr>
        <p:spPr>
          <a:xfrm>
            <a:off x="1097280" y="1600200"/>
            <a:ext cx="1371600" cy="228600"/>
          </a:xfrm>
          <a:prstGeom prst="rect">
            <a:avLst/>
          </a:prstGeom>
          <a:noFill/>
          <a:ln/>
        </p:spPr>
        <p:txBody>
          <a:bodyPr wrap="square" lIns="0" tIns="0" rIns="0" bIns="0" rtlCol="0" anchor="ctr"/>
          <a:lstStyle/>
          <a:p>
            <a:pPr marL="0" indent="0">
              <a:buNone/>
            </a:pPr>
            <a:r>
              <a:rPr lang="en-US" sz="800" b="1" dirty="0">
                <a:solidFill>
                  <a:srgbClr val="991B1B"/>
                </a:solidFill>
              </a:rPr>
              <a:t>SCENARIO 1</a:t>
            </a:r>
            <a:endParaRPr lang="en-US" sz="800" dirty="0"/>
          </a:p>
        </p:txBody>
      </p:sp>
      <p:sp>
        <p:nvSpPr>
          <p:cNvPr id="6" name="Text 4"/>
          <p:cNvSpPr/>
          <p:nvPr/>
        </p:nvSpPr>
        <p:spPr>
          <a:xfrm>
            <a:off x="1097280" y="2011680"/>
            <a:ext cx="2606040" cy="1005840"/>
          </a:xfrm>
          <a:prstGeom prst="rect">
            <a:avLst/>
          </a:prstGeom>
          <a:noFill/>
          <a:ln/>
        </p:spPr>
        <p:txBody>
          <a:bodyPr wrap="square" lIns="381" tIns="381" rIns="381" bIns="381" rtlCol="0" anchor="ctr">
            <a:normAutofit/>
          </a:bodyPr>
          <a:lstStyle/>
          <a:p>
            <a:pPr marL="0" indent="0">
              <a:buNone/>
            </a:pPr>
            <a:r>
              <a:rPr lang="en-US" sz="1700" b="1" dirty="0">
                <a:solidFill>
                  <a:srgbClr val="0F172A"/>
                </a:solidFill>
              </a:rPr>
              <a:t>A distressed victim is angry, shouting and filming you.</a:t>
            </a:r>
            <a:endParaRPr lang="en-US" sz="1700" dirty="0"/>
          </a:p>
        </p:txBody>
      </p:sp>
      <p:sp>
        <p:nvSpPr>
          <p:cNvPr id="7" name="Shape 5"/>
          <p:cNvSpPr/>
          <p:nvPr/>
        </p:nvSpPr>
        <p:spPr>
          <a:xfrm>
            <a:off x="1097280" y="3337560"/>
            <a:ext cx="2560320" cy="0"/>
          </a:xfrm>
          <a:prstGeom prst="line">
            <a:avLst/>
          </a:prstGeom>
          <a:noFill/>
          <a:ln w="12700">
            <a:solidFill>
              <a:srgbClr val="E2E8F0"/>
            </a:solidFill>
            <a:prstDash val="solid"/>
          </a:ln>
        </p:spPr>
        <p:txBody>
          <a:bodyPr/>
          <a:lstStyle/>
          <a:p>
            <a:endParaRPr lang="en-GB"/>
          </a:p>
        </p:txBody>
      </p:sp>
      <p:sp>
        <p:nvSpPr>
          <p:cNvPr id="8" name="Text 6"/>
          <p:cNvSpPr/>
          <p:nvPr/>
        </p:nvSpPr>
        <p:spPr>
          <a:xfrm>
            <a:off x="1097280" y="3611880"/>
            <a:ext cx="2606040" cy="548640"/>
          </a:xfrm>
          <a:prstGeom prst="rect">
            <a:avLst/>
          </a:prstGeom>
          <a:noFill/>
          <a:ln/>
        </p:spPr>
        <p:txBody>
          <a:bodyPr wrap="square" lIns="254" tIns="254" rIns="254" bIns="254" rtlCol="0" anchor="ctr">
            <a:normAutofit/>
          </a:bodyPr>
          <a:lstStyle/>
          <a:p>
            <a:pPr marL="0" indent="0">
              <a:buNone/>
            </a:pPr>
            <a:r>
              <a:rPr lang="en-US" sz="1500" dirty="0">
                <a:solidFill>
                  <a:srgbClr val="475569"/>
                </a:solidFill>
              </a:rPr>
              <a:t>What does respect and empathy require?</a:t>
            </a:r>
            <a:endParaRPr lang="en-US" sz="1500" dirty="0"/>
          </a:p>
        </p:txBody>
      </p:sp>
      <p:sp>
        <p:nvSpPr>
          <p:cNvPr id="9" name="Shape 7"/>
          <p:cNvSpPr/>
          <p:nvPr/>
        </p:nvSpPr>
        <p:spPr>
          <a:xfrm>
            <a:off x="4480560" y="1325880"/>
            <a:ext cx="3200400" cy="3291840"/>
          </a:xfrm>
          <a:prstGeom prst="roundRect">
            <a:avLst>
              <a:gd name="adj" fmla="val 4000"/>
            </a:avLst>
          </a:prstGeom>
          <a:solidFill>
            <a:srgbClr val="FFFFFF"/>
          </a:solidFill>
          <a:ln w="12700">
            <a:solidFill>
              <a:srgbClr val="E2E8F0"/>
            </a:solidFill>
            <a:prstDash val="solid"/>
          </a:ln>
        </p:spPr>
        <p:txBody>
          <a:bodyPr/>
          <a:lstStyle/>
          <a:p>
            <a:endParaRPr lang="en-GB"/>
          </a:p>
        </p:txBody>
      </p:sp>
      <p:sp>
        <p:nvSpPr>
          <p:cNvPr id="10" name="Text 8"/>
          <p:cNvSpPr/>
          <p:nvPr/>
        </p:nvSpPr>
        <p:spPr>
          <a:xfrm>
            <a:off x="4800600" y="1600200"/>
            <a:ext cx="1371600" cy="228600"/>
          </a:xfrm>
          <a:prstGeom prst="rect">
            <a:avLst/>
          </a:prstGeom>
          <a:noFill/>
          <a:ln/>
        </p:spPr>
        <p:txBody>
          <a:bodyPr wrap="square" lIns="0" tIns="0" rIns="0" bIns="0" rtlCol="0" anchor="ctr"/>
          <a:lstStyle/>
          <a:p>
            <a:pPr marL="0" indent="0">
              <a:buNone/>
            </a:pPr>
            <a:r>
              <a:rPr lang="en-US" sz="800" b="1" dirty="0">
                <a:solidFill>
                  <a:srgbClr val="1E3A8A"/>
                </a:solidFill>
              </a:rPr>
              <a:t>SCENARIO 2</a:t>
            </a:r>
            <a:endParaRPr lang="en-US" sz="800" dirty="0"/>
          </a:p>
        </p:txBody>
      </p:sp>
      <p:sp>
        <p:nvSpPr>
          <p:cNvPr id="11" name="Text 9"/>
          <p:cNvSpPr/>
          <p:nvPr/>
        </p:nvSpPr>
        <p:spPr>
          <a:xfrm>
            <a:off x="4800600" y="2011680"/>
            <a:ext cx="2606040" cy="1005840"/>
          </a:xfrm>
          <a:prstGeom prst="rect">
            <a:avLst/>
          </a:prstGeom>
          <a:noFill/>
          <a:ln/>
        </p:spPr>
        <p:txBody>
          <a:bodyPr wrap="square" lIns="381" tIns="381" rIns="381" bIns="381" rtlCol="0" anchor="ctr">
            <a:normAutofit/>
          </a:bodyPr>
          <a:lstStyle/>
          <a:p>
            <a:pPr marL="0" indent="0">
              <a:buNone/>
            </a:pPr>
            <a:r>
              <a:rPr lang="en-US" sz="1700" b="1" dirty="0">
                <a:solidFill>
                  <a:srgbClr val="0F172A"/>
                </a:solidFill>
              </a:rPr>
              <a:t>A colleague makes a dismissive comment about a repeat caller.</a:t>
            </a:r>
            <a:endParaRPr lang="en-US" sz="1700" dirty="0"/>
          </a:p>
        </p:txBody>
      </p:sp>
      <p:sp>
        <p:nvSpPr>
          <p:cNvPr id="12" name="Shape 10"/>
          <p:cNvSpPr/>
          <p:nvPr/>
        </p:nvSpPr>
        <p:spPr>
          <a:xfrm>
            <a:off x="4800600" y="3337560"/>
            <a:ext cx="2560320" cy="0"/>
          </a:xfrm>
          <a:prstGeom prst="line">
            <a:avLst/>
          </a:prstGeom>
          <a:noFill/>
          <a:ln w="12700">
            <a:solidFill>
              <a:srgbClr val="E2E8F0"/>
            </a:solidFill>
            <a:prstDash val="solid"/>
          </a:ln>
        </p:spPr>
        <p:txBody>
          <a:bodyPr/>
          <a:lstStyle/>
          <a:p>
            <a:endParaRPr lang="en-GB"/>
          </a:p>
        </p:txBody>
      </p:sp>
      <p:sp>
        <p:nvSpPr>
          <p:cNvPr id="13" name="Text 11"/>
          <p:cNvSpPr/>
          <p:nvPr/>
        </p:nvSpPr>
        <p:spPr>
          <a:xfrm>
            <a:off x="4800600" y="3611880"/>
            <a:ext cx="2606040" cy="548640"/>
          </a:xfrm>
          <a:prstGeom prst="rect">
            <a:avLst/>
          </a:prstGeom>
          <a:noFill/>
          <a:ln/>
        </p:spPr>
        <p:txBody>
          <a:bodyPr wrap="square" lIns="254" tIns="254" rIns="254" bIns="254" rtlCol="0" anchor="ctr">
            <a:normAutofit/>
          </a:bodyPr>
          <a:lstStyle/>
          <a:p>
            <a:pPr marL="0" indent="0">
              <a:buNone/>
            </a:pPr>
            <a:r>
              <a:rPr lang="en-US" sz="1500" dirty="0">
                <a:solidFill>
                  <a:srgbClr val="475569"/>
                </a:solidFill>
              </a:rPr>
              <a:t>What does courage require?</a:t>
            </a:r>
            <a:endParaRPr lang="en-US" sz="1500" dirty="0"/>
          </a:p>
        </p:txBody>
      </p:sp>
      <p:sp>
        <p:nvSpPr>
          <p:cNvPr id="14" name="Shape 12"/>
          <p:cNvSpPr/>
          <p:nvPr/>
        </p:nvSpPr>
        <p:spPr>
          <a:xfrm>
            <a:off x="8183880" y="1325880"/>
            <a:ext cx="3200400" cy="3291840"/>
          </a:xfrm>
          <a:prstGeom prst="roundRect">
            <a:avLst>
              <a:gd name="adj" fmla="val 4000"/>
            </a:avLst>
          </a:prstGeom>
          <a:solidFill>
            <a:srgbClr val="FFFFFF"/>
          </a:solidFill>
          <a:ln w="12700">
            <a:solidFill>
              <a:srgbClr val="E2E8F0"/>
            </a:solidFill>
            <a:prstDash val="solid"/>
          </a:ln>
        </p:spPr>
        <p:txBody>
          <a:bodyPr/>
          <a:lstStyle/>
          <a:p>
            <a:endParaRPr lang="en-GB"/>
          </a:p>
        </p:txBody>
      </p:sp>
      <p:sp>
        <p:nvSpPr>
          <p:cNvPr id="15" name="Text 13"/>
          <p:cNvSpPr/>
          <p:nvPr/>
        </p:nvSpPr>
        <p:spPr>
          <a:xfrm>
            <a:off x="8503920" y="1600200"/>
            <a:ext cx="1371600" cy="228600"/>
          </a:xfrm>
          <a:prstGeom prst="rect">
            <a:avLst/>
          </a:prstGeom>
          <a:noFill/>
          <a:ln/>
        </p:spPr>
        <p:txBody>
          <a:bodyPr wrap="square" lIns="0" tIns="0" rIns="0" bIns="0" rtlCol="0" anchor="ctr"/>
          <a:lstStyle/>
          <a:p>
            <a:pPr marL="0" indent="0">
              <a:buNone/>
            </a:pPr>
            <a:r>
              <a:rPr lang="en-US" sz="800" b="1" dirty="0">
                <a:solidFill>
                  <a:srgbClr val="B45309"/>
                </a:solidFill>
              </a:rPr>
              <a:t>SCENARIO 3</a:t>
            </a:r>
            <a:endParaRPr lang="en-US" sz="800" dirty="0"/>
          </a:p>
        </p:txBody>
      </p:sp>
      <p:sp>
        <p:nvSpPr>
          <p:cNvPr id="16" name="Text 14"/>
          <p:cNvSpPr/>
          <p:nvPr/>
        </p:nvSpPr>
        <p:spPr>
          <a:xfrm>
            <a:off x="8503920" y="2011680"/>
            <a:ext cx="2606040" cy="1005840"/>
          </a:xfrm>
          <a:prstGeom prst="rect">
            <a:avLst/>
          </a:prstGeom>
          <a:noFill/>
          <a:ln/>
        </p:spPr>
        <p:txBody>
          <a:bodyPr wrap="square" lIns="381" tIns="381" rIns="381" bIns="381" rtlCol="0" anchor="ctr">
            <a:normAutofit/>
          </a:bodyPr>
          <a:lstStyle/>
          <a:p>
            <a:pPr marL="0" indent="0">
              <a:buNone/>
            </a:pPr>
            <a:r>
              <a:rPr lang="en-US" sz="1700" b="1" dirty="0">
                <a:solidFill>
                  <a:srgbClr val="0F172A"/>
                </a:solidFill>
              </a:rPr>
              <a:t>You are under time pressure and tempted to skip full notes.</a:t>
            </a:r>
            <a:endParaRPr lang="en-US" sz="1700" dirty="0"/>
          </a:p>
        </p:txBody>
      </p:sp>
      <p:sp>
        <p:nvSpPr>
          <p:cNvPr id="17" name="Shape 15"/>
          <p:cNvSpPr/>
          <p:nvPr/>
        </p:nvSpPr>
        <p:spPr>
          <a:xfrm>
            <a:off x="8503920" y="3337560"/>
            <a:ext cx="2560320" cy="0"/>
          </a:xfrm>
          <a:prstGeom prst="line">
            <a:avLst/>
          </a:prstGeom>
          <a:noFill/>
          <a:ln w="12700">
            <a:solidFill>
              <a:srgbClr val="E2E8F0"/>
            </a:solidFill>
            <a:prstDash val="solid"/>
          </a:ln>
        </p:spPr>
        <p:txBody>
          <a:bodyPr/>
          <a:lstStyle/>
          <a:p>
            <a:endParaRPr lang="en-GB"/>
          </a:p>
        </p:txBody>
      </p:sp>
      <p:sp>
        <p:nvSpPr>
          <p:cNvPr id="18" name="Text 16"/>
          <p:cNvSpPr/>
          <p:nvPr/>
        </p:nvSpPr>
        <p:spPr>
          <a:xfrm>
            <a:off x="8503920" y="3611880"/>
            <a:ext cx="2606040" cy="548640"/>
          </a:xfrm>
          <a:prstGeom prst="rect">
            <a:avLst/>
          </a:prstGeom>
          <a:noFill/>
          <a:ln/>
        </p:spPr>
        <p:txBody>
          <a:bodyPr wrap="square" lIns="254" tIns="254" rIns="254" bIns="254" rtlCol="0" anchor="ctr">
            <a:normAutofit/>
          </a:bodyPr>
          <a:lstStyle/>
          <a:p>
            <a:pPr marL="0" indent="0">
              <a:buNone/>
            </a:pPr>
            <a:r>
              <a:rPr lang="en-US" sz="1500" dirty="0">
                <a:solidFill>
                  <a:srgbClr val="475569"/>
                </a:solidFill>
              </a:rPr>
              <a:t>What does public service require?</a:t>
            </a:r>
            <a:endParaRPr lang="en-US" sz="1500" dirty="0"/>
          </a:p>
        </p:txBody>
      </p:sp>
      <p:sp>
        <p:nvSpPr>
          <p:cNvPr id="19" name="Text 17"/>
          <p:cNvSpPr/>
          <p:nvPr/>
        </p:nvSpPr>
        <p:spPr>
          <a:xfrm>
            <a:off x="914400" y="4937760"/>
            <a:ext cx="9509760" cy="320040"/>
          </a:xfrm>
          <a:prstGeom prst="rect">
            <a:avLst/>
          </a:prstGeom>
          <a:noFill/>
          <a:ln/>
        </p:spPr>
        <p:txBody>
          <a:bodyPr wrap="square" lIns="0" tIns="0" rIns="0" bIns="0" rtlCol="0" anchor="ctr"/>
          <a:lstStyle/>
          <a:p>
            <a:pPr marL="0" indent="0">
              <a:buNone/>
            </a:pPr>
            <a:r>
              <a:rPr lang="en-US" sz="1700" b="1" dirty="0">
                <a:solidFill>
                  <a:srgbClr val="1E3A8A"/>
                </a:solidFill>
              </a:rPr>
              <a:t>Output: one defensible sentence beginning “I would…” and one beginning “Because…”.</a:t>
            </a:r>
            <a:endParaRPr lang="en-US" sz="1700" dirty="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15</a:t>
            </a:fld>
            <a:endParaRPr lang="en-US"/>
          </a:p>
        </p:txBody>
      </p:sp>
      <p:pic>
        <p:nvPicPr>
          <p:cNvPr id="21" name="Picture 20">
            <a:extLst>
              <a:ext uri="{FF2B5EF4-FFF2-40B4-BE49-F238E27FC236}">
                <a16:creationId xmlns:a16="http://schemas.microsoft.com/office/drawing/2014/main" id="{6AE73664-D399-D9CF-4B0F-4F80600F3599}"/>
              </a:ext>
            </a:extLst>
          </p:cNvPr>
          <p:cNvPicPr>
            <a:picLocks noChangeAspect="1"/>
          </p:cNvPicPr>
          <p:nvPr/>
        </p:nvPicPr>
        <p:blipFill>
          <a:blip r:embed="rId3"/>
          <a:stretch>
            <a:fillRect/>
          </a:stretch>
        </p:blipFill>
        <p:spPr>
          <a:xfrm>
            <a:off x="0" y="5744951"/>
            <a:ext cx="12192000" cy="11130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3">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502920" y="320040"/>
            <a:ext cx="10789920" cy="475488"/>
          </a:xfrm>
          <a:prstGeom prst="rect">
            <a:avLst/>
          </a:prstGeom>
          <a:noFill/>
          <a:ln/>
        </p:spPr>
        <p:txBody>
          <a:bodyPr wrap="square" lIns="0" tIns="0" rIns="0" bIns="0" rtlCol="0" anchor="ctr"/>
          <a:lstStyle/>
          <a:p>
            <a:pPr marL="0" indent="0">
              <a:buNone/>
            </a:pPr>
            <a:r>
              <a:rPr lang="en-US" sz="2800" b="1" dirty="0">
                <a:solidFill>
                  <a:srgbClr val="0F172A"/>
                </a:solidFill>
                <a:latin typeface="Aptos Display" pitchFamily="34" charset="0"/>
                <a:ea typeface="Aptos Display" pitchFamily="34" charset="-122"/>
                <a:cs typeface="Aptos Display" pitchFamily="34" charset="-120"/>
              </a:rPr>
              <a:t>Where ethics usually gets tested</a:t>
            </a:r>
            <a:endParaRPr lang="en-US" sz="2800" dirty="0"/>
          </a:p>
        </p:txBody>
      </p:sp>
      <p:sp>
        <p:nvSpPr>
          <p:cNvPr id="3" name="Text 1"/>
          <p:cNvSpPr/>
          <p:nvPr/>
        </p:nvSpPr>
        <p:spPr>
          <a:xfrm>
            <a:off x="530352" y="822960"/>
            <a:ext cx="9875520" cy="292608"/>
          </a:xfrm>
          <a:prstGeom prst="rect">
            <a:avLst/>
          </a:prstGeom>
          <a:noFill/>
          <a:ln/>
        </p:spPr>
        <p:txBody>
          <a:bodyPr wrap="square" lIns="0" tIns="0" rIns="0" bIns="0" rtlCol="0" anchor="ctr"/>
          <a:lstStyle/>
          <a:p>
            <a:pPr marL="0" indent="0">
              <a:buNone/>
            </a:pPr>
            <a:r>
              <a:rPr lang="en-US" sz="1250" dirty="0">
                <a:solidFill>
                  <a:srgbClr val="475569"/>
                </a:solidFill>
              </a:rPr>
              <a:t>Pressure does not remove ethical responsibility — it reveals it.</a:t>
            </a:r>
            <a:endParaRPr lang="en-US" sz="1250" dirty="0"/>
          </a:p>
        </p:txBody>
      </p:sp>
      <p:pic>
        <p:nvPicPr>
          <p:cNvPr id="4" name="Image 0" descr="/mnt/data/police_street.jpg"/>
          <p:cNvPicPr>
            <a:picLocks noChangeAspect="1"/>
          </p:cNvPicPr>
          <p:nvPr/>
        </p:nvPicPr>
        <p:blipFill>
          <a:blip r:embed="rId3"/>
          <a:srcRect l="15491" r="15491"/>
          <a:stretch/>
        </p:blipFill>
        <p:spPr>
          <a:xfrm>
            <a:off x="502920" y="1188720"/>
            <a:ext cx="4114800" cy="3977640"/>
          </a:xfrm>
          <a:prstGeom prst="rect">
            <a:avLst/>
          </a:prstGeom>
        </p:spPr>
      </p:pic>
      <p:sp>
        <p:nvSpPr>
          <p:cNvPr id="5" name="Text 2"/>
          <p:cNvSpPr/>
          <p:nvPr/>
        </p:nvSpPr>
        <p:spPr>
          <a:xfrm>
            <a:off x="5257800" y="1325880"/>
            <a:ext cx="4114800" cy="320040"/>
          </a:xfrm>
          <a:prstGeom prst="rect">
            <a:avLst/>
          </a:prstGeom>
          <a:noFill/>
          <a:ln/>
        </p:spPr>
        <p:txBody>
          <a:bodyPr wrap="square" lIns="0" tIns="0" rIns="0" bIns="0" rtlCol="0" anchor="ctr"/>
          <a:lstStyle/>
          <a:p>
            <a:pPr marL="0" indent="0">
              <a:buNone/>
            </a:pPr>
            <a:r>
              <a:rPr lang="en-US" sz="1900" b="1" dirty="0">
                <a:solidFill>
                  <a:srgbClr val="0F172A"/>
                </a:solidFill>
              </a:rPr>
              <a:t>Common pressure points:</a:t>
            </a:r>
            <a:endParaRPr lang="en-US" sz="1900" dirty="0"/>
          </a:p>
        </p:txBody>
      </p:sp>
      <p:sp>
        <p:nvSpPr>
          <p:cNvPr id="6" name="Text 3"/>
          <p:cNvSpPr/>
          <p:nvPr/>
        </p:nvSpPr>
        <p:spPr>
          <a:xfrm>
            <a:off x="5349240" y="1828800"/>
            <a:ext cx="5120640" cy="2834640"/>
          </a:xfrm>
          <a:prstGeom prst="rect">
            <a:avLst/>
          </a:prstGeom>
          <a:noFill/>
          <a:ln/>
        </p:spPr>
        <p:txBody>
          <a:bodyPr wrap="square" lIns="635" tIns="635" rIns="635" bIns="635" rtlCol="0" anchor="ctr">
            <a:normAutofit/>
          </a:bodyPr>
          <a:lstStyle/>
          <a:p>
            <a:r>
              <a:rPr lang="en-US" sz="1550" dirty="0">
                <a:solidFill>
                  <a:srgbClr val="0F172A"/>
                </a:solidFill>
                <a:latin typeface="Aptos" pitchFamily="34" charset="0"/>
                <a:ea typeface="Aptos" pitchFamily="34" charset="-122"/>
                <a:cs typeface="Aptos" pitchFamily="34" charset="-120"/>
              </a:rPr>
              <a:t>time pressure and incomplete information</a:t>
            </a:r>
            <a:endParaRPr lang="en-US" sz="1550" dirty="0"/>
          </a:p>
          <a:p>
            <a:r>
              <a:rPr lang="en-US" sz="1550" dirty="0">
                <a:solidFill>
                  <a:srgbClr val="0F172A"/>
                </a:solidFill>
                <a:latin typeface="Aptos" pitchFamily="34" charset="0"/>
                <a:ea typeface="Aptos" pitchFamily="34" charset="-122"/>
                <a:cs typeface="Aptos" pitchFamily="34" charset="-120"/>
              </a:rPr>
              <a:t>distressed, angry or vulnerable people</a:t>
            </a:r>
            <a:endParaRPr lang="en-US" sz="1550" dirty="0"/>
          </a:p>
          <a:p>
            <a:r>
              <a:rPr lang="en-US" sz="1550" dirty="0">
                <a:solidFill>
                  <a:srgbClr val="0F172A"/>
                </a:solidFill>
                <a:latin typeface="Aptos" pitchFamily="34" charset="0"/>
                <a:ea typeface="Aptos" pitchFamily="34" charset="-122"/>
                <a:cs typeface="Aptos" pitchFamily="34" charset="-120"/>
              </a:rPr>
              <a:t>assumptions about credibility or lifestyle</a:t>
            </a:r>
            <a:endParaRPr lang="en-US" sz="1550" dirty="0"/>
          </a:p>
          <a:p>
            <a:r>
              <a:rPr lang="en-US" sz="1550" dirty="0">
                <a:solidFill>
                  <a:srgbClr val="0F172A"/>
                </a:solidFill>
                <a:latin typeface="Aptos" pitchFamily="34" charset="0"/>
                <a:ea typeface="Aptos" pitchFamily="34" charset="-122"/>
                <a:cs typeface="Aptos" pitchFamily="34" charset="-120"/>
              </a:rPr>
              <a:t>bystanders filming or challenging police action</a:t>
            </a:r>
            <a:endParaRPr lang="en-US" sz="1550" dirty="0"/>
          </a:p>
          <a:p>
            <a:r>
              <a:rPr lang="en-US" sz="1550" dirty="0">
                <a:solidFill>
                  <a:srgbClr val="0F172A"/>
                </a:solidFill>
                <a:latin typeface="Aptos" pitchFamily="34" charset="0"/>
                <a:ea typeface="Aptos" pitchFamily="34" charset="-122"/>
                <a:cs typeface="Aptos" pitchFamily="34" charset="-120"/>
              </a:rPr>
              <a:t>working culture and peer behaviour</a:t>
            </a:r>
            <a:endParaRPr lang="en-US" sz="1550" dirty="0"/>
          </a:p>
          <a:p>
            <a:r>
              <a:rPr lang="en-US" sz="1550" dirty="0">
                <a:solidFill>
                  <a:srgbClr val="0F172A"/>
                </a:solidFill>
                <a:latin typeface="Aptos" pitchFamily="34" charset="0"/>
                <a:ea typeface="Aptos" pitchFamily="34" charset="-122"/>
                <a:cs typeface="Aptos" pitchFamily="34" charset="-120"/>
              </a:rPr>
              <a:t>fatigue, stress and emotional labour</a:t>
            </a:r>
            <a:endParaRPr lang="en-US" sz="1550" dirty="0"/>
          </a:p>
        </p:txBody>
      </p:sp>
      <p:sp>
        <p:nvSpPr>
          <p:cNvPr id="7" name="Text 4"/>
          <p:cNvSpPr/>
          <p:nvPr/>
        </p:nvSpPr>
        <p:spPr>
          <a:xfrm>
            <a:off x="5303520" y="4663440"/>
            <a:ext cx="5029200" cy="320040"/>
          </a:xfrm>
          <a:prstGeom prst="rect">
            <a:avLst/>
          </a:prstGeom>
          <a:noFill/>
          <a:ln/>
        </p:spPr>
        <p:txBody>
          <a:bodyPr wrap="square" lIns="0" tIns="0" rIns="0" bIns="0" rtlCol="0" anchor="ctr"/>
          <a:lstStyle/>
          <a:p>
            <a:pPr marL="0" indent="0">
              <a:buNone/>
            </a:pPr>
            <a:r>
              <a:rPr lang="en-US" sz="1600" b="1" dirty="0">
                <a:solidFill>
                  <a:srgbClr val="1E3A8A"/>
                </a:solidFill>
              </a:rPr>
              <a:t>Key question: how do we keep good judgement when conditions are poor?</a:t>
            </a:r>
            <a:endParaRPr lang="en-US" sz="1600" dirty="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16</a:t>
            </a:fld>
            <a:endParaRPr lang="en-US"/>
          </a:p>
        </p:txBody>
      </p:sp>
      <p:pic>
        <p:nvPicPr>
          <p:cNvPr id="9" name="Picture 8">
            <a:extLst>
              <a:ext uri="{FF2B5EF4-FFF2-40B4-BE49-F238E27FC236}">
                <a16:creationId xmlns:a16="http://schemas.microsoft.com/office/drawing/2014/main" id="{87E50361-8D92-0AED-3FE9-A59500D81B09}"/>
              </a:ext>
            </a:extLst>
          </p:cNvPr>
          <p:cNvPicPr>
            <a:picLocks noChangeAspect="1"/>
          </p:cNvPicPr>
          <p:nvPr/>
        </p:nvPicPr>
        <p:blipFill>
          <a:blip r:embed="rId4"/>
          <a:stretch>
            <a:fillRect/>
          </a:stretch>
        </p:blipFill>
        <p:spPr>
          <a:xfrm>
            <a:off x="0" y="5744951"/>
            <a:ext cx="12192000" cy="11130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4">
    <p:bg>
      <p:bgPr>
        <a:solidFill>
          <a:srgbClr val="ECFEFF"/>
        </a:solidFill>
        <a:effectLst/>
      </p:bgPr>
    </p:bg>
    <p:spTree>
      <p:nvGrpSpPr>
        <p:cNvPr id="1" name=""/>
        <p:cNvGrpSpPr/>
        <p:nvPr/>
      </p:nvGrpSpPr>
      <p:grpSpPr>
        <a:xfrm>
          <a:off x="0" y="0"/>
          <a:ext cx="0" cy="0"/>
          <a:chOff x="0" y="0"/>
          <a:chExt cx="0" cy="0"/>
        </a:xfrm>
      </p:grpSpPr>
      <p:sp>
        <p:nvSpPr>
          <p:cNvPr id="2" name="Text 0"/>
          <p:cNvSpPr/>
          <p:nvPr/>
        </p:nvSpPr>
        <p:spPr>
          <a:xfrm>
            <a:off x="731520" y="2194560"/>
            <a:ext cx="5029200" cy="640080"/>
          </a:xfrm>
          <a:prstGeom prst="rect">
            <a:avLst/>
          </a:prstGeom>
          <a:noFill/>
          <a:ln/>
        </p:spPr>
        <p:txBody>
          <a:bodyPr wrap="square" lIns="0" tIns="0" rIns="0" bIns="0" rtlCol="0" anchor="ctr"/>
          <a:lstStyle/>
          <a:p>
            <a:pPr marL="0" indent="0">
              <a:buNone/>
            </a:pPr>
            <a:r>
              <a:rPr lang="en-US" sz="4200" b="1" dirty="0">
                <a:solidFill>
                  <a:srgbClr val="0F766E"/>
                </a:solidFill>
                <a:latin typeface="Aptos Display" pitchFamily="34" charset="0"/>
                <a:ea typeface="Aptos Display" pitchFamily="34" charset="-122"/>
                <a:cs typeface="Aptos Display" pitchFamily="34" charset="-120"/>
              </a:rPr>
              <a:t>Break 2</a:t>
            </a:r>
            <a:endParaRPr lang="en-US" sz="4200" dirty="0"/>
          </a:p>
        </p:txBody>
      </p:sp>
      <p:sp>
        <p:nvSpPr>
          <p:cNvPr id="3" name="Text 1"/>
          <p:cNvSpPr/>
          <p:nvPr/>
        </p:nvSpPr>
        <p:spPr>
          <a:xfrm>
            <a:off x="749808" y="2971800"/>
            <a:ext cx="7498080" cy="365760"/>
          </a:xfrm>
          <a:prstGeom prst="rect">
            <a:avLst/>
          </a:prstGeom>
          <a:noFill/>
          <a:ln/>
        </p:spPr>
        <p:txBody>
          <a:bodyPr wrap="square" lIns="0" tIns="0" rIns="0" bIns="0" rtlCol="0" anchor="ctr"/>
          <a:lstStyle/>
          <a:p>
            <a:pPr marL="0" indent="0">
              <a:buNone/>
            </a:pPr>
            <a:r>
              <a:rPr lang="en-US" sz="2000" dirty="0">
                <a:solidFill>
                  <a:srgbClr val="0F172A"/>
                </a:solidFill>
              </a:rPr>
              <a:t>15 minutes · then we apply everything to initial attendance</a:t>
            </a:r>
            <a:endParaRPr lang="en-US" sz="2000" dirty="0"/>
          </a:p>
        </p:txBody>
      </p:sp>
      <p:sp>
        <p:nvSpPr>
          <p:cNvPr id="4" name="Text 2"/>
          <p:cNvSpPr/>
          <p:nvPr/>
        </p:nvSpPr>
        <p:spPr>
          <a:xfrm>
            <a:off x="749808" y="3794760"/>
            <a:ext cx="6217920" cy="365760"/>
          </a:xfrm>
          <a:prstGeom prst="rect">
            <a:avLst/>
          </a:prstGeom>
          <a:noFill/>
          <a:ln/>
        </p:spPr>
        <p:txBody>
          <a:bodyPr wrap="square" lIns="0" tIns="0" rIns="0" bIns="0" rtlCol="0" anchor="ctr"/>
          <a:lstStyle/>
          <a:p>
            <a:pPr marL="0" indent="0">
              <a:buNone/>
            </a:pPr>
            <a:r>
              <a:rPr lang="en-US" sz="1600" i="1" dirty="0">
                <a:solidFill>
                  <a:srgbClr val="475569"/>
                </a:solidFill>
              </a:rPr>
              <a:t>When you return, sit in your groups.</a:t>
            </a:r>
            <a:endParaRPr lang="en-US" sz="1600" dirty="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17</a:t>
            </a:fld>
            <a:endParaRPr lang="en-US"/>
          </a:p>
        </p:txBody>
      </p:sp>
      <p:pic>
        <p:nvPicPr>
          <p:cNvPr id="6" name="Picture 5">
            <a:extLst>
              <a:ext uri="{FF2B5EF4-FFF2-40B4-BE49-F238E27FC236}">
                <a16:creationId xmlns:a16="http://schemas.microsoft.com/office/drawing/2014/main" id="{3E6F004C-CEB3-DCED-8E2C-8CF9713BD933}"/>
              </a:ext>
            </a:extLst>
          </p:cNvPr>
          <p:cNvPicPr>
            <a:picLocks noChangeAspect="1"/>
          </p:cNvPicPr>
          <p:nvPr/>
        </p:nvPicPr>
        <p:blipFill>
          <a:blip r:embed="rId3"/>
          <a:stretch>
            <a:fillRect/>
          </a:stretch>
        </p:blipFill>
        <p:spPr>
          <a:xfrm>
            <a:off x="0" y="5744951"/>
            <a:ext cx="12192000" cy="1113049"/>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5">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502920" y="320040"/>
            <a:ext cx="10789920" cy="475488"/>
          </a:xfrm>
          <a:prstGeom prst="rect">
            <a:avLst/>
          </a:prstGeom>
          <a:noFill/>
          <a:ln/>
        </p:spPr>
        <p:txBody>
          <a:bodyPr wrap="square" lIns="0" tIns="0" rIns="0" bIns="0" rtlCol="0" anchor="ctr"/>
          <a:lstStyle/>
          <a:p>
            <a:pPr marL="0" indent="0">
              <a:buNone/>
            </a:pPr>
            <a:r>
              <a:rPr lang="en-US" sz="2800" b="1" dirty="0">
                <a:solidFill>
                  <a:srgbClr val="0F172A"/>
                </a:solidFill>
                <a:latin typeface="Aptos Display" pitchFamily="34" charset="0"/>
                <a:ea typeface="Aptos Display" pitchFamily="34" charset="-122"/>
                <a:cs typeface="Aptos Display" pitchFamily="34" charset="-120"/>
              </a:rPr>
              <a:t>Initial attendance: what matters first?</a:t>
            </a:r>
            <a:endParaRPr lang="en-US" sz="2800" dirty="0"/>
          </a:p>
        </p:txBody>
      </p:sp>
      <p:sp>
        <p:nvSpPr>
          <p:cNvPr id="3" name="Text 1"/>
          <p:cNvSpPr/>
          <p:nvPr/>
        </p:nvSpPr>
        <p:spPr>
          <a:xfrm>
            <a:off x="530352" y="822960"/>
            <a:ext cx="9875520" cy="292608"/>
          </a:xfrm>
          <a:prstGeom prst="rect">
            <a:avLst/>
          </a:prstGeom>
          <a:noFill/>
          <a:ln/>
        </p:spPr>
        <p:txBody>
          <a:bodyPr wrap="square" lIns="0" tIns="0" rIns="0" bIns="0" rtlCol="0" anchor="ctr"/>
          <a:lstStyle/>
          <a:p>
            <a:pPr marL="0" indent="0">
              <a:buNone/>
            </a:pPr>
            <a:r>
              <a:rPr lang="en-US" sz="1250" dirty="0">
                <a:solidFill>
                  <a:srgbClr val="475569"/>
                </a:solidFill>
              </a:rPr>
              <a:t>A response officer cannot do everything at once. Prioritisation is part of professionalism.</a:t>
            </a:r>
            <a:endParaRPr lang="en-US" sz="1250" dirty="0"/>
          </a:p>
        </p:txBody>
      </p:sp>
      <p:sp>
        <p:nvSpPr>
          <p:cNvPr id="4" name="Shape 2"/>
          <p:cNvSpPr/>
          <p:nvPr/>
        </p:nvSpPr>
        <p:spPr>
          <a:xfrm>
            <a:off x="868680" y="1143000"/>
            <a:ext cx="548640" cy="548640"/>
          </a:xfrm>
          <a:prstGeom prst="roundRect">
            <a:avLst>
              <a:gd name="adj" fmla="val 18333"/>
            </a:avLst>
          </a:prstGeom>
          <a:solidFill>
            <a:srgbClr val="FEE2E2"/>
          </a:solidFill>
          <a:ln w="12700">
            <a:solidFill>
              <a:srgbClr val="FEE2E2"/>
            </a:solidFill>
            <a:prstDash val="solid"/>
          </a:ln>
        </p:spPr>
        <p:txBody>
          <a:bodyPr/>
          <a:lstStyle/>
          <a:p>
            <a:endParaRPr lang="en-GB"/>
          </a:p>
        </p:txBody>
      </p:sp>
      <p:sp>
        <p:nvSpPr>
          <p:cNvPr id="5" name="Text 3"/>
          <p:cNvSpPr/>
          <p:nvPr/>
        </p:nvSpPr>
        <p:spPr>
          <a:xfrm>
            <a:off x="868680" y="1261872"/>
            <a:ext cx="548640" cy="210312"/>
          </a:xfrm>
          <a:prstGeom prst="rect">
            <a:avLst/>
          </a:prstGeom>
          <a:noFill/>
          <a:ln/>
        </p:spPr>
        <p:txBody>
          <a:bodyPr wrap="square" lIns="0" tIns="0" rIns="0" bIns="0" rtlCol="0" anchor="ctr"/>
          <a:lstStyle/>
          <a:p>
            <a:pPr marL="0" indent="0" algn="ctr">
              <a:buNone/>
            </a:pPr>
            <a:r>
              <a:rPr lang="en-US" sz="1400" b="1" dirty="0">
                <a:solidFill>
                  <a:srgbClr val="991B1B"/>
                </a:solidFill>
              </a:rPr>
              <a:t>1</a:t>
            </a:r>
            <a:endParaRPr lang="en-US" sz="1400" dirty="0"/>
          </a:p>
        </p:txBody>
      </p:sp>
      <p:sp>
        <p:nvSpPr>
          <p:cNvPr id="6" name="Text 4"/>
          <p:cNvSpPr/>
          <p:nvPr/>
        </p:nvSpPr>
        <p:spPr>
          <a:xfrm>
            <a:off x="1645920" y="1161288"/>
            <a:ext cx="2377440" cy="256032"/>
          </a:xfrm>
          <a:prstGeom prst="rect">
            <a:avLst/>
          </a:prstGeom>
          <a:noFill/>
          <a:ln/>
        </p:spPr>
        <p:txBody>
          <a:bodyPr wrap="square" lIns="0" tIns="0" rIns="0" bIns="0" rtlCol="0" anchor="ctr"/>
          <a:lstStyle/>
          <a:p>
            <a:pPr marL="0" indent="0">
              <a:buNone/>
            </a:pPr>
            <a:r>
              <a:rPr lang="en-US" sz="1700" b="1" dirty="0">
                <a:solidFill>
                  <a:srgbClr val="0F172A"/>
                </a:solidFill>
              </a:rPr>
              <a:t>Preserve life</a:t>
            </a:r>
            <a:endParaRPr lang="en-US" sz="1700" dirty="0"/>
          </a:p>
        </p:txBody>
      </p:sp>
      <p:sp>
        <p:nvSpPr>
          <p:cNvPr id="7" name="Text 5"/>
          <p:cNvSpPr/>
          <p:nvPr/>
        </p:nvSpPr>
        <p:spPr>
          <a:xfrm>
            <a:off x="4069080" y="1179576"/>
            <a:ext cx="6217920" cy="256032"/>
          </a:xfrm>
          <a:prstGeom prst="rect">
            <a:avLst/>
          </a:prstGeom>
          <a:noFill/>
          <a:ln/>
        </p:spPr>
        <p:txBody>
          <a:bodyPr wrap="square" lIns="0" tIns="0" rIns="0" bIns="0" rtlCol="0" anchor="ctr">
            <a:normAutofit/>
          </a:bodyPr>
          <a:lstStyle/>
          <a:p>
            <a:pPr marL="0" indent="0">
              <a:buNone/>
            </a:pPr>
            <a:r>
              <a:rPr lang="en-US" sz="1420" dirty="0">
                <a:solidFill>
                  <a:srgbClr val="475569"/>
                </a:solidFill>
              </a:rPr>
              <a:t>immediate safety, medical needs, ongoing threats</a:t>
            </a:r>
            <a:endParaRPr lang="en-US" sz="1420" dirty="0"/>
          </a:p>
        </p:txBody>
      </p:sp>
      <p:sp>
        <p:nvSpPr>
          <p:cNvPr id="8" name="Shape 6"/>
          <p:cNvSpPr/>
          <p:nvPr/>
        </p:nvSpPr>
        <p:spPr>
          <a:xfrm>
            <a:off x="868680" y="1984248"/>
            <a:ext cx="548640" cy="548640"/>
          </a:xfrm>
          <a:prstGeom prst="roundRect">
            <a:avLst>
              <a:gd name="adj" fmla="val 18333"/>
            </a:avLst>
          </a:prstGeom>
          <a:solidFill>
            <a:srgbClr val="DBEAFE"/>
          </a:solidFill>
          <a:ln w="12700">
            <a:solidFill>
              <a:srgbClr val="DBEAFE"/>
            </a:solidFill>
            <a:prstDash val="solid"/>
          </a:ln>
        </p:spPr>
        <p:txBody>
          <a:bodyPr/>
          <a:lstStyle/>
          <a:p>
            <a:endParaRPr lang="en-GB"/>
          </a:p>
        </p:txBody>
      </p:sp>
      <p:sp>
        <p:nvSpPr>
          <p:cNvPr id="9" name="Text 7"/>
          <p:cNvSpPr/>
          <p:nvPr/>
        </p:nvSpPr>
        <p:spPr>
          <a:xfrm>
            <a:off x="868680" y="2103120"/>
            <a:ext cx="548640" cy="210312"/>
          </a:xfrm>
          <a:prstGeom prst="rect">
            <a:avLst/>
          </a:prstGeom>
          <a:noFill/>
          <a:ln/>
        </p:spPr>
        <p:txBody>
          <a:bodyPr wrap="square" lIns="0" tIns="0" rIns="0" bIns="0" rtlCol="0" anchor="ctr"/>
          <a:lstStyle/>
          <a:p>
            <a:pPr marL="0" indent="0" algn="ctr">
              <a:buNone/>
            </a:pPr>
            <a:r>
              <a:rPr lang="en-US" sz="1400" b="1" dirty="0">
                <a:solidFill>
                  <a:srgbClr val="1E3A8A"/>
                </a:solidFill>
              </a:rPr>
              <a:t>2</a:t>
            </a:r>
            <a:endParaRPr lang="en-US" sz="1400" dirty="0"/>
          </a:p>
        </p:txBody>
      </p:sp>
      <p:sp>
        <p:nvSpPr>
          <p:cNvPr id="10" name="Text 8"/>
          <p:cNvSpPr/>
          <p:nvPr/>
        </p:nvSpPr>
        <p:spPr>
          <a:xfrm>
            <a:off x="1645920" y="2002536"/>
            <a:ext cx="2377440" cy="256032"/>
          </a:xfrm>
          <a:prstGeom prst="rect">
            <a:avLst/>
          </a:prstGeom>
          <a:noFill/>
          <a:ln/>
        </p:spPr>
        <p:txBody>
          <a:bodyPr wrap="square" lIns="0" tIns="0" rIns="0" bIns="0" rtlCol="0" anchor="ctr"/>
          <a:lstStyle/>
          <a:p>
            <a:pPr marL="0" indent="0">
              <a:buNone/>
            </a:pPr>
            <a:r>
              <a:rPr lang="en-US" sz="1700" b="1" dirty="0">
                <a:solidFill>
                  <a:srgbClr val="0F172A"/>
                </a:solidFill>
              </a:rPr>
              <a:t>Protect the scene</a:t>
            </a:r>
            <a:endParaRPr lang="en-US" sz="1700" dirty="0"/>
          </a:p>
        </p:txBody>
      </p:sp>
      <p:sp>
        <p:nvSpPr>
          <p:cNvPr id="11" name="Text 9"/>
          <p:cNvSpPr/>
          <p:nvPr/>
        </p:nvSpPr>
        <p:spPr>
          <a:xfrm>
            <a:off x="4069080" y="2020824"/>
            <a:ext cx="6217920" cy="256032"/>
          </a:xfrm>
          <a:prstGeom prst="rect">
            <a:avLst/>
          </a:prstGeom>
          <a:noFill/>
          <a:ln/>
        </p:spPr>
        <p:txBody>
          <a:bodyPr wrap="square" lIns="0" tIns="0" rIns="0" bIns="0" rtlCol="0" anchor="ctr">
            <a:normAutofit/>
          </a:bodyPr>
          <a:lstStyle/>
          <a:p>
            <a:pPr marL="0" indent="0">
              <a:buNone/>
            </a:pPr>
            <a:r>
              <a:rPr lang="en-US" sz="1420" dirty="0">
                <a:solidFill>
                  <a:srgbClr val="475569"/>
                </a:solidFill>
              </a:rPr>
              <a:t>avoid contamination, identify boundaries, control access</a:t>
            </a:r>
            <a:endParaRPr lang="en-US" sz="1420" dirty="0"/>
          </a:p>
        </p:txBody>
      </p:sp>
      <p:sp>
        <p:nvSpPr>
          <p:cNvPr id="12" name="Shape 10"/>
          <p:cNvSpPr/>
          <p:nvPr/>
        </p:nvSpPr>
        <p:spPr>
          <a:xfrm>
            <a:off x="868680" y="2825496"/>
            <a:ext cx="548640" cy="548640"/>
          </a:xfrm>
          <a:prstGeom prst="roundRect">
            <a:avLst>
              <a:gd name="adj" fmla="val 18333"/>
            </a:avLst>
          </a:prstGeom>
          <a:solidFill>
            <a:srgbClr val="DCFCE7"/>
          </a:solidFill>
          <a:ln w="12700">
            <a:solidFill>
              <a:srgbClr val="DCFCE7"/>
            </a:solidFill>
            <a:prstDash val="solid"/>
          </a:ln>
        </p:spPr>
        <p:txBody>
          <a:bodyPr/>
          <a:lstStyle/>
          <a:p>
            <a:endParaRPr lang="en-GB"/>
          </a:p>
        </p:txBody>
      </p:sp>
      <p:sp>
        <p:nvSpPr>
          <p:cNvPr id="13" name="Text 11"/>
          <p:cNvSpPr/>
          <p:nvPr/>
        </p:nvSpPr>
        <p:spPr>
          <a:xfrm>
            <a:off x="868680" y="2944368"/>
            <a:ext cx="548640" cy="210312"/>
          </a:xfrm>
          <a:prstGeom prst="rect">
            <a:avLst/>
          </a:prstGeom>
          <a:noFill/>
          <a:ln/>
        </p:spPr>
        <p:txBody>
          <a:bodyPr wrap="square" lIns="0" tIns="0" rIns="0" bIns="0" rtlCol="0" anchor="ctr"/>
          <a:lstStyle/>
          <a:p>
            <a:pPr marL="0" indent="0" algn="ctr">
              <a:buNone/>
            </a:pPr>
            <a:r>
              <a:rPr lang="en-US" sz="1400" b="1" dirty="0">
                <a:solidFill>
                  <a:srgbClr val="166534"/>
                </a:solidFill>
              </a:rPr>
              <a:t>3</a:t>
            </a:r>
            <a:endParaRPr lang="en-US" sz="1400" dirty="0"/>
          </a:p>
        </p:txBody>
      </p:sp>
      <p:sp>
        <p:nvSpPr>
          <p:cNvPr id="14" name="Text 12"/>
          <p:cNvSpPr/>
          <p:nvPr/>
        </p:nvSpPr>
        <p:spPr>
          <a:xfrm>
            <a:off x="1645920" y="2843784"/>
            <a:ext cx="2377440" cy="256032"/>
          </a:xfrm>
          <a:prstGeom prst="rect">
            <a:avLst/>
          </a:prstGeom>
          <a:noFill/>
          <a:ln/>
        </p:spPr>
        <p:txBody>
          <a:bodyPr wrap="square" lIns="0" tIns="0" rIns="0" bIns="0" rtlCol="0" anchor="ctr"/>
          <a:lstStyle/>
          <a:p>
            <a:pPr marL="0" indent="0">
              <a:buNone/>
            </a:pPr>
            <a:r>
              <a:rPr lang="en-US" sz="1700" b="1" dirty="0">
                <a:solidFill>
                  <a:srgbClr val="0F172A"/>
                </a:solidFill>
              </a:rPr>
              <a:t>Care for people</a:t>
            </a:r>
            <a:endParaRPr lang="en-US" sz="1700" dirty="0"/>
          </a:p>
        </p:txBody>
      </p:sp>
      <p:sp>
        <p:nvSpPr>
          <p:cNvPr id="15" name="Text 13"/>
          <p:cNvSpPr/>
          <p:nvPr/>
        </p:nvSpPr>
        <p:spPr>
          <a:xfrm>
            <a:off x="4069080" y="2862072"/>
            <a:ext cx="6217920" cy="256032"/>
          </a:xfrm>
          <a:prstGeom prst="rect">
            <a:avLst/>
          </a:prstGeom>
          <a:noFill/>
          <a:ln/>
        </p:spPr>
        <p:txBody>
          <a:bodyPr wrap="square" lIns="0" tIns="0" rIns="0" bIns="0" rtlCol="0" anchor="ctr">
            <a:normAutofit/>
          </a:bodyPr>
          <a:lstStyle/>
          <a:p>
            <a:pPr marL="0" indent="0">
              <a:buNone/>
            </a:pPr>
            <a:r>
              <a:rPr lang="en-US" sz="1420" dirty="0">
                <a:solidFill>
                  <a:srgbClr val="475569"/>
                </a:solidFill>
              </a:rPr>
              <a:t>victims, witnesses, vulnerability and reassurance</a:t>
            </a:r>
            <a:endParaRPr lang="en-US" sz="1420" dirty="0"/>
          </a:p>
        </p:txBody>
      </p:sp>
      <p:sp>
        <p:nvSpPr>
          <p:cNvPr id="16" name="Shape 14"/>
          <p:cNvSpPr/>
          <p:nvPr/>
        </p:nvSpPr>
        <p:spPr>
          <a:xfrm>
            <a:off x="868680" y="3666744"/>
            <a:ext cx="548640" cy="548640"/>
          </a:xfrm>
          <a:prstGeom prst="roundRect">
            <a:avLst>
              <a:gd name="adj" fmla="val 18333"/>
            </a:avLst>
          </a:prstGeom>
          <a:solidFill>
            <a:srgbClr val="CFFAFE"/>
          </a:solidFill>
          <a:ln w="12700">
            <a:solidFill>
              <a:srgbClr val="CFFAFE"/>
            </a:solidFill>
            <a:prstDash val="solid"/>
          </a:ln>
        </p:spPr>
        <p:txBody>
          <a:bodyPr/>
          <a:lstStyle/>
          <a:p>
            <a:endParaRPr lang="en-GB"/>
          </a:p>
        </p:txBody>
      </p:sp>
      <p:sp>
        <p:nvSpPr>
          <p:cNvPr id="17" name="Text 15"/>
          <p:cNvSpPr/>
          <p:nvPr/>
        </p:nvSpPr>
        <p:spPr>
          <a:xfrm>
            <a:off x="868680" y="3785616"/>
            <a:ext cx="548640" cy="210312"/>
          </a:xfrm>
          <a:prstGeom prst="rect">
            <a:avLst/>
          </a:prstGeom>
          <a:noFill/>
          <a:ln/>
        </p:spPr>
        <p:txBody>
          <a:bodyPr wrap="square" lIns="0" tIns="0" rIns="0" bIns="0" rtlCol="0" anchor="ctr"/>
          <a:lstStyle/>
          <a:p>
            <a:pPr marL="0" indent="0" algn="ctr">
              <a:buNone/>
            </a:pPr>
            <a:r>
              <a:rPr lang="en-US" sz="1400" b="1" dirty="0">
                <a:solidFill>
                  <a:srgbClr val="0F766E"/>
                </a:solidFill>
              </a:rPr>
              <a:t>4</a:t>
            </a:r>
            <a:endParaRPr lang="en-US" sz="1400" dirty="0"/>
          </a:p>
        </p:txBody>
      </p:sp>
      <p:sp>
        <p:nvSpPr>
          <p:cNvPr id="18" name="Text 16"/>
          <p:cNvSpPr/>
          <p:nvPr/>
        </p:nvSpPr>
        <p:spPr>
          <a:xfrm>
            <a:off x="1645920" y="3685032"/>
            <a:ext cx="2377440" cy="256032"/>
          </a:xfrm>
          <a:prstGeom prst="rect">
            <a:avLst/>
          </a:prstGeom>
          <a:noFill/>
          <a:ln/>
        </p:spPr>
        <p:txBody>
          <a:bodyPr wrap="square" lIns="0" tIns="0" rIns="0" bIns="0" rtlCol="0" anchor="ctr"/>
          <a:lstStyle/>
          <a:p>
            <a:pPr marL="0" indent="0">
              <a:buNone/>
            </a:pPr>
            <a:r>
              <a:rPr lang="en-US" sz="1700" b="1" dirty="0">
                <a:solidFill>
                  <a:srgbClr val="0F172A"/>
                </a:solidFill>
              </a:rPr>
              <a:t>Preserve evidence</a:t>
            </a:r>
            <a:endParaRPr lang="en-US" sz="1700" dirty="0"/>
          </a:p>
        </p:txBody>
      </p:sp>
      <p:sp>
        <p:nvSpPr>
          <p:cNvPr id="19" name="Text 17"/>
          <p:cNvSpPr/>
          <p:nvPr/>
        </p:nvSpPr>
        <p:spPr>
          <a:xfrm>
            <a:off x="4069080" y="3703320"/>
            <a:ext cx="6217920" cy="256032"/>
          </a:xfrm>
          <a:prstGeom prst="rect">
            <a:avLst/>
          </a:prstGeom>
          <a:noFill/>
          <a:ln/>
        </p:spPr>
        <p:txBody>
          <a:bodyPr wrap="square" lIns="0" tIns="0" rIns="0" bIns="0" rtlCol="0" anchor="ctr">
            <a:normAutofit/>
          </a:bodyPr>
          <a:lstStyle/>
          <a:p>
            <a:pPr marL="0" indent="0">
              <a:buNone/>
            </a:pPr>
            <a:r>
              <a:rPr lang="en-US" sz="1420" dirty="0">
                <a:solidFill>
                  <a:srgbClr val="475569"/>
                </a:solidFill>
              </a:rPr>
              <a:t>physical, digital, testimonial and contextual evidence</a:t>
            </a:r>
            <a:endParaRPr lang="en-US" sz="1420" dirty="0"/>
          </a:p>
        </p:txBody>
      </p:sp>
      <p:sp>
        <p:nvSpPr>
          <p:cNvPr id="20" name="Shape 18"/>
          <p:cNvSpPr/>
          <p:nvPr/>
        </p:nvSpPr>
        <p:spPr>
          <a:xfrm>
            <a:off x="868680" y="4507992"/>
            <a:ext cx="548640" cy="548640"/>
          </a:xfrm>
          <a:prstGeom prst="roundRect">
            <a:avLst>
              <a:gd name="adj" fmla="val 18333"/>
            </a:avLst>
          </a:prstGeom>
          <a:solidFill>
            <a:srgbClr val="FEF3C7"/>
          </a:solidFill>
          <a:ln w="12700">
            <a:solidFill>
              <a:srgbClr val="FEF3C7"/>
            </a:solidFill>
            <a:prstDash val="solid"/>
          </a:ln>
        </p:spPr>
        <p:txBody>
          <a:bodyPr/>
          <a:lstStyle/>
          <a:p>
            <a:endParaRPr lang="en-GB"/>
          </a:p>
        </p:txBody>
      </p:sp>
      <p:sp>
        <p:nvSpPr>
          <p:cNvPr id="21" name="Text 19"/>
          <p:cNvSpPr/>
          <p:nvPr/>
        </p:nvSpPr>
        <p:spPr>
          <a:xfrm>
            <a:off x="868680" y="4626864"/>
            <a:ext cx="548640" cy="210312"/>
          </a:xfrm>
          <a:prstGeom prst="rect">
            <a:avLst/>
          </a:prstGeom>
          <a:noFill/>
          <a:ln/>
        </p:spPr>
        <p:txBody>
          <a:bodyPr wrap="square" lIns="0" tIns="0" rIns="0" bIns="0" rtlCol="0" anchor="ctr"/>
          <a:lstStyle/>
          <a:p>
            <a:pPr marL="0" indent="0" algn="ctr">
              <a:buNone/>
            </a:pPr>
            <a:r>
              <a:rPr lang="en-US" sz="1400" b="1" dirty="0">
                <a:solidFill>
                  <a:srgbClr val="B45309"/>
                </a:solidFill>
              </a:rPr>
              <a:t>5</a:t>
            </a:r>
            <a:endParaRPr lang="en-US" sz="1400" dirty="0"/>
          </a:p>
        </p:txBody>
      </p:sp>
      <p:sp>
        <p:nvSpPr>
          <p:cNvPr id="22" name="Text 20"/>
          <p:cNvSpPr/>
          <p:nvPr/>
        </p:nvSpPr>
        <p:spPr>
          <a:xfrm>
            <a:off x="1645920" y="4526280"/>
            <a:ext cx="2377440" cy="256032"/>
          </a:xfrm>
          <a:prstGeom prst="rect">
            <a:avLst/>
          </a:prstGeom>
          <a:noFill/>
          <a:ln/>
        </p:spPr>
        <p:txBody>
          <a:bodyPr wrap="square" lIns="0" tIns="0" rIns="0" bIns="0" rtlCol="0" anchor="ctr"/>
          <a:lstStyle/>
          <a:p>
            <a:pPr marL="0" indent="0">
              <a:buNone/>
            </a:pPr>
            <a:r>
              <a:rPr lang="en-US" sz="1700" b="1" dirty="0">
                <a:solidFill>
                  <a:srgbClr val="0F172A"/>
                </a:solidFill>
              </a:rPr>
              <a:t>Record and communicate</a:t>
            </a:r>
            <a:endParaRPr lang="en-US" sz="1700" dirty="0"/>
          </a:p>
        </p:txBody>
      </p:sp>
      <p:sp>
        <p:nvSpPr>
          <p:cNvPr id="23" name="Text 21"/>
          <p:cNvSpPr/>
          <p:nvPr/>
        </p:nvSpPr>
        <p:spPr>
          <a:xfrm>
            <a:off x="4069080" y="4544568"/>
            <a:ext cx="6217920" cy="256032"/>
          </a:xfrm>
          <a:prstGeom prst="rect">
            <a:avLst/>
          </a:prstGeom>
          <a:noFill/>
          <a:ln/>
        </p:spPr>
        <p:txBody>
          <a:bodyPr wrap="square" lIns="0" tIns="0" rIns="0" bIns="0" rtlCol="0" anchor="ctr">
            <a:normAutofit/>
          </a:bodyPr>
          <a:lstStyle/>
          <a:p>
            <a:pPr marL="0" indent="0">
              <a:buNone/>
            </a:pPr>
            <a:r>
              <a:rPr lang="en-US" sz="1420" dirty="0">
                <a:solidFill>
                  <a:srgbClr val="475569"/>
                </a:solidFill>
              </a:rPr>
              <a:t>actions, rationale, updates and escalation</a:t>
            </a:r>
            <a:endParaRPr lang="en-US" sz="1420" dirty="0"/>
          </a:p>
        </p:txBody>
      </p:sp>
      <p:sp>
        <p:nvSpPr>
          <p:cNvPr id="24" name="Text 22"/>
          <p:cNvSpPr/>
          <p:nvPr/>
        </p:nvSpPr>
        <p:spPr>
          <a:xfrm>
            <a:off x="2682240" y="5131854"/>
            <a:ext cx="9509760" cy="320040"/>
          </a:xfrm>
          <a:prstGeom prst="rect">
            <a:avLst/>
          </a:prstGeom>
          <a:noFill/>
          <a:ln/>
        </p:spPr>
        <p:txBody>
          <a:bodyPr wrap="square" lIns="0" tIns="0" rIns="0" bIns="0" rtlCol="0" anchor="ctr"/>
          <a:lstStyle/>
          <a:p>
            <a:pPr marL="0" indent="0">
              <a:buNone/>
            </a:pPr>
            <a:r>
              <a:rPr lang="en-US" sz="1600" b="1" dirty="0">
                <a:solidFill>
                  <a:srgbClr val="1E3A8A"/>
                </a:solidFill>
              </a:rPr>
              <a:t>Use this as a checklist — but always adapt it to the facts in front of you.</a:t>
            </a:r>
            <a:endParaRPr lang="en-US" sz="1600" dirty="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18</a:t>
            </a:fld>
            <a:endParaRPr lang="en-US"/>
          </a:p>
        </p:txBody>
      </p:sp>
      <p:pic>
        <p:nvPicPr>
          <p:cNvPr id="27" name="Picture 26">
            <a:extLst>
              <a:ext uri="{FF2B5EF4-FFF2-40B4-BE49-F238E27FC236}">
                <a16:creationId xmlns:a16="http://schemas.microsoft.com/office/drawing/2014/main" id="{B7BBC0CC-AC1B-6146-6B7D-B71301869CC5}"/>
              </a:ext>
            </a:extLst>
          </p:cNvPr>
          <p:cNvPicPr>
            <a:picLocks noChangeAspect="1"/>
          </p:cNvPicPr>
          <p:nvPr/>
        </p:nvPicPr>
        <p:blipFill>
          <a:blip r:embed="rId3"/>
          <a:stretch>
            <a:fillRect/>
          </a:stretch>
        </p:blipFill>
        <p:spPr>
          <a:xfrm>
            <a:off x="0" y="5744951"/>
            <a:ext cx="12192000" cy="1113049"/>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6">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502920" y="320040"/>
            <a:ext cx="10789920" cy="475488"/>
          </a:xfrm>
          <a:prstGeom prst="rect">
            <a:avLst/>
          </a:prstGeom>
          <a:noFill/>
          <a:ln/>
        </p:spPr>
        <p:txBody>
          <a:bodyPr wrap="square" lIns="0" tIns="0" rIns="0" bIns="0" rtlCol="0" anchor="ctr"/>
          <a:lstStyle/>
          <a:p>
            <a:pPr marL="0" indent="0">
              <a:buNone/>
            </a:pPr>
            <a:r>
              <a:rPr lang="en-US" sz="2800" b="1" dirty="0">
                <a:solidFill>
                  <a:srgbClr val="0F172A"/>
                </a:solidFill>
                <a:latin typeface="Aptos Display" pitchFamily="34" charset="0"/>
                <a:ea typeface="Aptos Display" pitchFamily="34" charset="-122"/>
                <a:cs typeface="Aptos Display" pitchFamily="34" charset="-120"/>
              </a:rPr>
              <a:t>Applied group scenario: first 10 minutes</a:t>
            </a:r>
            <a:endParaRPr lang="en-US" sz="2800" dirty="0"/>
          </a:p>
        </p:txBody>
      </p:sp>
      <p:sp>
        <p:nvSpPr>
          <p:cNvPr id="3" name="Text 1"/>
          <p:cNvSpPr/>
          <p:nvPr/>
        </p:nvSpPr>
        <p:spPr>
          <a:xfrm>
            <a:off x="530352" y="822960"/>
            <a:ext cx="9875520" cy="292608"/>
          </a:xfrm>
          <a:prstGeom prst="rect">
            <a:avLst/>
          </a:prstGeom>
          <a:noFill/>
          <a:ln/>
        </p:spPr>
        <p:txBody>
          <a:bodyPr wrap="square" lIns="0" tIns="0" rIns="0" bIns="0" rtlCol="0" anchor="ctr"/>
          <a:lstStyle/>
          <a:p>
            <a:pPr marL="0" indent="0">
              <a:buNone/>
            </a:pPr>
            <a:r>
              <a:rPr lang="en-US" sz="1250" dirty="0">
                <a:solidFill>
                  <a:srgbClr val="475569"/>
                </a:solidFill>
              </a:rPr>
              <a:t>You are first on scene. Decide what you do, say and record.</a:t>
            </a:r>
            <a:endParaRPr lang="en-US" sz="1250" dirty="0"/>
          </a:p>
        </p:txBody>
      </p:sp>
      <p:sp>
        <p:nvSpPr>
          <p:cNvPr id="4" name="Shape 2"/>
          <p:cNvSpPr/>
          <p:nvPr/>
        </p:nvSpPr>
        <p:spPr>
          <a:xfrm>
            <a:off x="731520" y="1143000"/>
            <a:ext cx="10698480" cy="1325880"/>
          </a:xfrm>
          <a:prstGeom prst="roundRect">
            <a:avLst>
              <a:gd name="adj" fmla="val 10345"/>
            </a:avLst>
          </a:prstGeom>
          <a:solidFill>
            <a:srgbClr val="FFFFFF"/>
          </a:solidFill>
          <a:ln w="12700">
            <a:solidFill>
              <a:srgbClr val="E2E8F0"/>
            </a:solidFill>
            <a:prstDash val="solid"/>
          </a:ln>
        </p:spPr>
        <p:txBody>
          <a:bodyPr/>
          <a:lstStyle/>
          <a:p>
            <a:endParaRPr lang="en-GB"/>
          </a:p>
        </p:txBody>
      </p:sp>
      <p:sp>
        <p:nvSpPr>
          <p:cNvPr id="5" name="Text 3"/>
          <p:cNvSpPr/>
          <p:nvPr/>
        </p:nvSpPr>
        <p:spPr>
          <a:xfrm>
            <a:off x="1051560" y="1417320"/>
            <a:ext cx="2011680" cy="228600"/>
          </a:xfrm>
          <a:prstGeom prst="rect">
            <a:avLst/>
          </a:prstGeom>
          <a:noFill/>
          <a:ln/>
        </p:spPr>
        <p:txBody>
          <a:bodyPr wrap="square" lIns="0" tIns="0" rIns="0" bIns="0" rtlCol="0" anchor="ctr"/>
          <a:lstStyle/>
          <a:p>
            <a:pPr marL="0" indent="0">
              <a:buNone/>
            </a:pPr>
            <a:r>
              <a:rPr lang="en-US" sz="1300" b="1" dirty="0">
                <a:solidFill>
                  <a:srgbClr val="1E3A8A"/>
                </a:solidFill>
              </a:rPr>
              <a:t>Dispatch summary</a:t>
            </a:r>
            <a:endParaRPr lang="en-US" sz="1300" dirty="0"/>
          </a:p>
        </p:txBody>
      </p:sp>
      <p:sp>
        <p:nvSpPr>
          <p:cNvPr id="6" name="Text 4"/>
          <p:cNvSpPr/>
          <p:nvPr/>
        </p:nvSpPr>
        <p:spPr>
          <a:xfrm>
            <a:off x="1051560" y="1737360"/>
            <a:ext cx="9509760" cy="365760"/>
          </a:xfrm>
          <a:prstGeom prst="rect">
            <a:avLst/>
          </a:prstGeom>
          <a:noFill/>
          <a:ln/>
        </p:spPr>
        <p:txBody>
          <a:bodyPr wrap="square" lIns="381" tIns="381" rIns="381" bIns="381" rtlCol="0" anchor="ctr">
            <a:normAutofit fontScale="85000" lnSpcReduction="20000"/>
          </a:bodyPr>
          <a:lstStyle/>
          <a:p>
            <a:pPr marL="0" indent="0">
              <a:buNone/>
            </a:pPr>
            <a:r>
              <a:rPr lang="en-US" sz="1600" dirty="0">
                <a:solidFill>
                  <a:srgbClr val="0F172A"/>
                </a:solidFill>
              </a:rPr>
              <a:t>A neighbour reports shouting, broken glass and a frightened woman outside a house. A male has left the address before police arrival. The caller says there may be children inside.</a:t>
            </a:r>
            <a:endParaRPr lang="en-US" sz="1600" dirty="0"/>
          </a:p>
        </p:txBody>
      </p:sp>
      <p:sp>
        <p:nvSpPr>
          <p:cNvPr id="7" name="Text 5"/>
          <p:cNvSpPr/>
          <p:nvPr/>
        </p:nvSpPr>
        <p:spPr>
          <a:xfrm>
            <a:off x="868680" y="2834640"/>
            <a:ext cx="2468880" cy="228600"/>
          </a:xfrm>
          <a:prstGeom prst="rect">
            <a:avLst/>
          </a:prstGeom>
          <a:noFill/>
          <a:ln/>
        </p:spPr>
        <p:txBody>
          <a:bodyPr wrap="square" lIns="0" tIns="0" rIns="0" bIns="0" rtlCol="0" anchor="ctr"/>
          <a:lstStyle/>
          <a:p>
            <a:pPr marL="0" indent="0">
              <a:buNone/>
            </a:pPr>
            <a:r>
              <a:rPr lang="en-US" sz="1500" b="1" dirty="0">
                <a:solidFill>
                  <a:srgbClr val="991B1B"/>
                </a:solidFill>
              </a:rPr>
              <a:t>Immediate risks</a:t>
            </a:r>
            <a:endParaRPr lang="en-US" sz="1500" dirty="0"/>
          </a:p>
        </p:txBody>
      </p:sp>
      <p:sp>
        <p:nvSpPr>
          <p:cNvPr id="8" name="Text 6"/>
          <p:cNvSpPr/>
          <p:nvPr/>
        </p:nvSpPr>
        <p:spPr>
          <a:xfrm>
            <a:off x="868680" y="3154680"/>
            <a:ext cx="2743200" cy="411480"/>
          </a:xfrm>
          <a:prstGeom prst="rect">
            <a:avLst/>
          </a:prstGeom>
          <a:noFill/>
          <a:ln/>
        </p:spPr>
        <p:txBody>
          <a:bodyPr wrap="square" lIns="0" tIns="0" rIns="0" bIns="0" rtlCol="0" anchor="ctr">
            <a:normAutofit/>
          </a:bodyPr>
          <a:lstStyle/>
          <a:p>
            <a:pPr marL="0" indent="0">
              <a:buNone/>
            </a:pPr>
            <a:r>
              <a:rPr lang="en-US" sz="1350" dirty="0">
                <a:solidFill>
                  <a:srgbClr val="0F172A"/>
                </a:solidFill>
              </a:rPr>
              <a:t>What could go wrong in the next 10 minutes?</a:t>
            </a:r>
            <a:endParaRPr lang="en-US" sz="1350" dirty="0"/>
          </a:p>
        </p:txBody>
      </p:sp>
      <p:sp>
        <p:nvSpPr>
          <p:cNvPr id="9" name="Text 7"/>
          <p:cNvSpPr/>
          <p:nvPr/>
        </p:nvSpPr>
        <p:spPr>
          <a:xfrm>
            <a:off x="4434840" y="2834640"/>
            <a:ext cx="2468880" cy="228600"/>
          </a:xfrm>
          <a:prstGeom prst="rect">
            <a:avLst/>
          </a:prstGeom>
          <a:noFill/>
          <a:ln/>
        </p:spPr>
        <p:txBody>
          <a:bodyPr wrap="square" lIns="0" tIns="0" rIns="0" bIns="0" rtlCol="0" anchor="ctr"/>
          <a:lstStyle/>
          <a:p>
            <a:pPr marL="0" indent="0">
              <a:buNone/>
            </a:pPr>
            <a:r>
              <a:rPr lang="en-US" sz="1500" b="1" dirty="0">
                <a:solidFill>
                  <a:srgbClr val="166534"/>
                </a:solidFill>
              </a:rPr>
              <a:t>People</a:t>
            </a:r>
            <a:endParaRPr lang="en-US" sz="1500" dirty="0"/>
          </a:p>
        </p:txBody>
      </p:sp>
      <p:sp>
        <p:nvSpPr>
          <p:cNvPr id="10" name="Text 8"/>
          <p:cNvSpPr/>
          <p:nvPr/>
        </p:nvSpPr>
        <p:spPr>
          <a:xfrm>
            <a:off x="4434840" y="3154680"/>
            <a:ext cx="2743200" cy="411480"/>
          </a:xfrm>
          <a:prstGeom prst="rect">
            <a:avLst/>
          </a:prstGeom>
          <a:noFill/>
          <a:ln/>
        </p:spPr>
        <p:txBody>
          <a:bodyPr wrap="square" lIns="0" tIns="0" rIns="0" bIns="0" rtlCol="0" anchor="ctr">
            <a:normAutofit/>
          </a:bodyPr>
          <a:lstStyle/>
          <a:p>
            <a:pPr marL="0" indent="0">
              <a:buNone/>
            </a:pPr>
            <a:r>
              <a:rPr lang="en-US" sz="1350" dirty="0">
                <a:solidFill>
                  <a:srgbClr val="0F172A"/>
                </a:solidFill>
              </a:rPr>
              <a:t>Who needs care, control, separation or support?</a:t>
            </a:r>
            <a:endParaRPr lang="en-US" sz="1350" dirty="0"/>
          </a:p>
        </p:txBody>
      </p:sp>
      <p:sp>
        <p:nvSpPr>
          <p:cNvPr id="11" name="Text 9"/>
          <p:cNvSpPr/>
          <p:nvPr/>
        </p:nvSpPr>
        <p:spPr>
          <a:xfrm>
            <a:off x="8001000" y="2834640"/>
            <a:ext cx="2468880" cy="228600"/>
          </a:xfrm>
          <a:prstGeom prst="rect">
            <a:avLst/>
          </a:prstGeom>
          <a:noFill/>
          <a:ln/>
        </p:spPr>
        <p:txBody>
          <a:bodyPr wrap="square" lIns="0" tIns="0" rIns="0" bIns="0" rtlCol="0" anchor="ctr"/>
          <a:lstStyle/>
          <a:p>
            <a:pPr marL="0" indent="0">
              <a:buNone/>
            </a:pPr>
            <a:r>
              <a:rPr lang="en-US" sz="1500" b="1" dirty="0">
                <a:solidFill>
                  <a:srgbClr val="0F766E"/>
                </a:solidFill>
              </a:rPr>
              <a:t>Evidence</a:t>
            </a:r>
            <a:endParaRPr lang="en-US" sz="1500" dirty="0"/>
          </a:p>
        </p:txBody>
      </p:sp>
      <p:sp>
        <p:nvSpPr>
          <p:cNvPr id="12" name="Text 10"/>
          <p:cNvSpPr/>
          <p:nvPr/>
        </p:nvSpPr>
        <p:spPr>
          <a:xfrm>
            <a:off x="8001000" y="3154680"/>
            <a:ext cx="2743200" cy="411480"/>
          </a:xfrm>
          <a:prstGeom prst="rect">
            <a:avLst/>
          </a:prstGeom>
          <a:noFill/>
          <a:ln/>
        </p:spPr>
        <p:txBody>
          <a:bodyPr wrap="square" lIns="0" tIns="0" rIns="0" bIns="0" rtlCol="0" anchor="ctr">
            <a:normAutofit/>
          </a:bodyPr>
          <a:lstStyle/>
          <a:p>
            <a:pPr marL="0" indent="0">
              <a:buNone/>
            </a:pPr>
            <a:r>
              <a:rPr lang="en-US" sz="1350" dirty="0">
                <a:solidFill>
                  <a:srgbClr val="0F172A"/>
                </a:solidFill>
              </a:rPr>
              <a:t>What could be lost if you do nothing?</a:t>
            </a:r>
            <a:endParaRPr lang="en-US" sz="1350" dirty="0"/>
          </a:p>
        </p:txBody>
      </p:sp>
      <p:sp>
        <p:nvSpPr>
          <p:cNvPr id="13" name="Text 11"/>
          <p:cNvSpPr/>
          <p:nvPr/>
        </p:nvSpPr>
        <p:spPr>
          <a:xfrm>
            <a:off x="868680" y="3977640"/>
            <a:ext cx="2468880" cy="228600"/>
          </a:xfrm>
          <a:prstGeom prst="rect">
            <a:avLst/>
          </a:prstGeom>
          <a:noFill/>
          <a:ln/>
        </p:spPr>
        <p:txBody>
          <a:bodyPr wrap="square" lIns="0" tIns="0" rIns="0" bIns="0" rtlCol="0" anchor="ctr"/>
          <a:lstStyle/>
          <a:p>
            <a:pPr marL="0" indent="0">
              <a:buNone/>
            </a:pPr>
            <a:r>
              <a:rPr lang="en-US" sz="1500" b="1" dirty="0">
                <a:solidFill>
                  <a:srgbClr val="B45309"/>
                </a:solidFill>
              </a:rPr>
              <a:t>Ethics</a:t>
            </a:r>
            <a:endParaRPr lang="en-US" sz="1500" dirty="0"/>
          </a:p>
        </p:txBody>
      </p:sp>
      <p:sp>
        <p:nvSpPr>
          <p:cNvPr id="14" name="Text 12"/>
          <p:cNvSpPr/>
          <p:nvPr/>
        </p:nvSpPr>
        <p:spPr>
          <a:xfrm>
            <a:off x="868680" y="4297680"/>
            <a:ext cx="2743200" cy="411480"/>
          </a:xfrm>
          <a:prstGeom prst="rect">
            <a:avLst/>
          </a:prstGeom>
          <a:noFill/>
          <a:ln/>
        </p:spPr>
        <p:txBody>
          <a:bodyPr wrap="square" lIns="0" tIns="0" rIns="0" bIns="0" rtlCol="0" anchor="ctr">
            <a:normAutofit/>
          </a:bodyPr>
          <a:lstStyle/>
          <a:p>
            <a:pPr marL="0" indent="0">
              <a:buNone/>
            </a:pPr>
            <a:r>
              <a:rPr lang="en-US" sz="1350" dirty="0">
                <a:solidFill>
                  <a:srgbClr val="0F172A"/>
                </a:solidFill>
              </a:rPr>
              <a:t>Which Code of Ethics principle is most tested?</a:t>
            </a:r>
            <a:endParaRPr lang="en-US" sz="1350" dirty="0"/>
          </a:p>
        </p:txBody>
      </p:sp>
      <p:sp>
        <p:nvSpPr>
          <p:cNvPr id="15" name="Text 13"/>
          <p:cNvSpPr/>
          <p:nvPr/>
        </p:nvSpPr>
        <p:spPr>
          <a:xfrm>
            <a:off x="4434840" y="3977640"/>
            <a:ext cx="2468880" cy="228600"/>
          </a:xfrm>
          <a:prstGeom prst="rect">
            <a:avLst/>
          </a:prstGeom>
          <a:noFill/>
          <a:ln/>
        </p:spPr>
        <p:txBody>
          <a:bodyPr wrap="square" lIns="0" tIns="0" rIns="0" bIns="0" rtlCol="0" anchor="ctr"/>
          <a:lstStyle/>
          <a:p>
            <a:pPr marL="0" indent="0">
              <a:buNone/>
            </a:pPr>
            <a:r>
              <a:rPr lang="en-US" sz="1500" b="1" dirty="0">
                <a:solidFill>
                  <a:srgbClr val="1E3A8A"/>
                </a:solidFill>
              </a:rPr>
              <a:t>Record</a:t>
            </a:r>
            <a:endParaRPr lang="en-US" sz="1500" dirty="0"/>
          </a:p>
        </p:txBody>
      </p:sp>
      <p:sp>
        <p:nvSpPr>
          <p:cNvPr id="16" name="Text 14"/>
          <p:cNvSpPr/>
          <p:nvPr/>
        </p:nvSpPr>
        <p:spPr>
          <a:xfrm>
            <a:off x="4434840" y="4297680"/>
            <a:ext cx="2743200" cy="411480"/>
          </a:xfrm>
          <a:prstGeom prst="rect">
            <a:avLst/>
          </a:prstGeom>
          <a:noFill/>
          <a:ln/>
        </p:spPr>
        <p:txBody>
          <a:bodyPr wrap="square" lIns="0" tIns="0" rIns="0" bIns="0" rtlCol="0" anchor="ctr">
            <a:normAutofit/>
          </a:bodyPr>
          <a:lstStyle/>
          <a:p>
            <a:pPr marL="0" indent="0">
              <a:buNone/>
            </a:pPr>
            <a:r>
              <a:rPr lang="en-US" sz="1350" dirty="0">
                <a:solidFill>
                  <a:srgbClr val="0F172A"/>
                </a:solidFill>
              </a:rPr>
              <a:t>What decisions need a rationale?</a:t>
            </a:r>
            <a:endParaRPr lang="en-US" sz="1350" dirty="0"/>
          </a:p>
        </p:txBody>
      </p:sp>
      <p:sp>
        <p:nvSpPr>
          <p:cNvPr id="17" name="Text 15"/>
          <p:cNvSpPr/>
          <p:nvPr/>
        </p:nvSpPr>
        <p:spPr>
          <a:xfrm>
            <a:off x="868680" y="4955013"/>
            <a:ext cx="9784080" cy="320040"/>
          </a:xfrm>
          <a:prstGeom prst="rect">
            <a:avLst/>
          </a:prstGeom>
          <a:noFill/>
          <a:ln/>
        </p:spPr>
        <p:txBody>
          <a:bodyPr wrap="square" lIns="0" tIns="0" rIns="0" bIns="0" rtlCol="0" anchor="ctr"/>
          <a:lstStyle/>
          <a:p>
            <a:pPr marL="0" indent="0">
              <a:buNone/>
            </a:pPr>
            <a:r>
              <a:rPr lang="en-US" sz="1700" b="1" dirty="0">
                <a:solidFill>
                  <a:srgbClr val="1E3A8A"/>
                </a:solidFill>
              </a:rPr>
              <a:t>Output: a short first-attendance plan in no more than 8 bullet points.</a:t>
            </a:r>
            <a:endParaRPr lang="en-US" sz="1700" dirty="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19</a:t>
            </a:fld>
            <a:endParaRPr lang="en-US"/>
          </a:p>
        </p:txBody>
      </p:sp>
      <p:pic>
        <p:nvPicPr>
          <p:cNvPr id="19" name="Picture 18">
            <a:extLst>
              <a:ext uri="{FF2B5EF4-FFF2-40B4-BE49-F238E27FC236}">
                <a16:creationId xmlns:a16="http://schemas.microsoft.com/office/drawing/2014/main" id="{D34AFF34-8181-2D19-4EA7-C1038C9C42E6}"/>
              </a:ext>
            </a:extLst>
          </p:cNvPr>
          <p:cNvPicPr>
            <a:picLocks noChangeAspect="1"/>
          </p:cNvPicPr>
          <p:nvPr/>
        </p:nvPicPr>
        <p:blipFill>
          <a:blip r:embed="rId3"/>
          <a:stretch>
            <a:fillRect/>
          </a:stretch>
        </p:blipFill>
        <p:spPr>
          <a:xfrm>
            <a:off x="0" y="5744951"/>
            <a:ext cx="12192000" cy="1113049"/>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7">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502920" y="320040"/>
            <a:ext cx="10789920" cy="475488"/>
          </a:xfrm>
          <a:prstGeom prst="rect">
            <a:avLst/>
          </a:prstGeom>
          <a:noFill/>
          <a:ln/>
        </p:spPr>
        <p:txBody>
          <a:bodyPr wrap="square" lIns="0" tIns="0" rIns="0" bIns="0" rtlCol="0" anchor="ctr"/>
          <a:lstStyle/>
          <a:p>
            <a:pPr marL="0" indent="0">
              <a:buNone/>
            </a:pPr>
            <a:r>
              <a:rPr lang="en-US" sz="2800" b="1" dirty="0">
                <a:solidFill>
                  <a:srgbClr val="0F172A"/>
                </a:solidFill>
                <a:latin typeface="Aptos Display" pitchFamily="34" charset="0"/>
                <a:ea typeface="Aptos Display" pitchFamily="34" charset="-122"/>
                <a:cs typeface="Aptos Display" pitchFamily="34" charset="-120"/>
              </a:rPr>
              <a:t>How this links to the Week 8 role play</a:t>
            </a:r>
            <a:endParaRPr lang="en-US" sz="2800" dirty="0"/>
          </a:p>
        </p:txBody>
      </p:sp>
      <p:sp>
        <p:nvSpPr>
          <p:cNvPr id="3" name="Text 1"/>
          <p:cNvSpPr/>
          <p:nvPr/>
        </p:nvSpPr>
        <p:spPr>
          <a:xfrm>
            <a:off x="530352" y="822960"/>
            <a:ext cx="9875520" cy="292608"/>
          </a:xfrm>
          <a:prstGeom prst="rect">
            <a:avLst/>
          </a:prstGeom>
          <a:noFill/>
          <a:ln/>
        </p:spPr>
        <p:txBody>
          <a:bodyPr wrap="square" lIns="0" tIns="0" rIns="0" bIns="0" rtlCol="0" anchor="ctr"/>
          <a:lstStyle/>
          <a:p>
            <a:pPr marL="0" indent="0">
              <a:buNone/>
            </a:pPr>
            <a:r>
              <a:rPr lang="en-US" sz="1250" dirty="0">
                <a:solidFill>
                  <a:srgbClr val="475569"/>
                </a:solidFill>
              </a:rPr>
              <a:t>The role play assesses practical application, not acting ability.</a:t>
            </a:r>
            <a:endParaRPr lang="en-US" sz="1250" dirty="0"/>
          </a:p>
        </p:txBody>
      </p:sp>
      <p:sp>
        <p:nvSpPr>
          <p:cNvPr id="4" name="Text 2"/>
          <p:cNvSpPr/>
          <p:nvPr/>
        </p:nvSpPr>
        <p:spPr>
          <a:xfrm>
            <a:off x="960120" y="1143000"/>
            <a:ext cx="2103120" cy="256032"/>
          </a:xfrm>
          <a:prstGeom prst="rect">
            <a:avLst/>
          </a:prstGeom>
          <a:noFill/>
          <a:ln/>
        </p:spPr>
        <p:txBody>
          <a:bodyPr wrap="square" lIns="0" tIns="0" rIns="0" bIns="0" rtlCol="0" anchor="ctr"/>
          <a:lstStyle/>
          <a:p>
            <a:pPr marL="0" indent="0">
              <a:buNone/>
            </a:pPr>
            <a:r>
              <a:rPr lang="en-US" sz="1600" b="1" dirty="0">
                <a:solidFill>
                  <a:srgbClr val="166534"/>
                </a:solidFill>
              </a:rPr>
              <a:t>People</a:t>
            </a:r>
            <a:endParaRPr lang="en-US" sz="1600" dirty="0"/>
          </a:p>
        </p:txBody>
      </p:sp>
      <p:sp>
        <p:nvSpPr>
          <p:cNvPr id="5" name="Text 3"/>
          <p:cNvSpPr/>
          <p:nvPr/>
        </p:nvSpPr>
        <p:spPr>
          <a:xfrm>
            <a:off x="3246120" y="1143000"/>
            <a:ext cx="6766560" cy="256032"/>
          </a:xfrm>
          <a:prstGeom prst="rect">
            <a:avLst/>
          </a:prstGeom>
          <a:noFill/>
          <a:ln/>
        </p:spPr>
        <p:txBody>
          <a:bodyPr wrap="square" lIns="0" tIns="0" rIns="0" bIns="0" rtlCol="0" anchor="ctr"/>
          <a:lstStyle/>
          <a:p>
            <a:pPr marL="0" indent="0">
              <a:buNone/>
            </a:pPr>
            <a:r>
              <a:rPr lang="en-US" sz="1600" dirty="0">
                <a:solidFill>
                  <a:srgbClr val="0F172A"/>
                </a:solidFill>
              </a:rPr>
              <a:t>victim/witness care, communication and vulnerability</a:t>
            </a:r>
            <a:endParaRPr lang="en-US" sz="1600" dirty="0"/>
          </a:p>
        </p:txBody>
      </p:sp>
      <p:sp>
        <p:nvSpPr>
          <p:cNvPr id="6" name="Text 4"/>
          <p:cNvSpPr/>
          <p:nvPr/>
        </p:nvSpPr>
        <p:spPr>
          <a:xfrm>
            <a:off x="960120" y="1947672"/>
            <a:ext cx="2103120" cy="256032"/>
          </a:xfrm>
          <a:prstGeom prst="rect">
            <a:avLst/>
          </a:prstGeom>
          <a:noFill/>
          <a:ln/>
        </p:spPr>
        <p:txBody>
          <a:bodyPr wrap="square" lIns="0" tIns="0" rIns="0" bIns="0" rtlCol="0" anchor="ctr"/>
          <a:lstStyle/>
          <a:p>
            <a:pPr marL="0" indent="0">
              <a:buNone/>
            </a:pPr>
            <a:r>
              <a:rPr lang="en-US" sz="1600" b="1" dirty="0">
                <a:solidFill>
                  <a:srgbClr val="1E3A8A"/>
                </a:solidFill>
              </a:rPr>
              <a:t>Scene</a:t>
            </a:r>
            <a:endParaRPr lang="en-US" sz="1600" dirty="0"/>
          </a:p>
        </p:txBody>
      </p:sp>
      <p:sp>
        <p:nvSpPr>
          <p:cNvPr id="7" name="Text 5"/>
          <p:cNvSpPr/>
          <p:nvPr/>
        </p:nvSpPr>
        <p:spPr>
          <a:xfrm>
            <a:off x="3246120" y="1947672"/>
            <a:ext cx="6766560" cy="256032"/>
          </a:xfrm>
          <a:prstGeom prst="rect">
            <a:avLst/>
          </a:prstGeom>
          <a:noFill/>
          <a:ln/>
        </p:spPr>
        <p:txBody>
          <a:bodyPr wrap="square" lIns="0" tIns="0" rIns="0" bIns="0" rtlCol="0" anchor="ctr"/>
          <a:lstStyle/>
          <a:p>
            <a:pPr marL="0" indent="0">
              <a:buNone/>
            </a:pPr>
            <a:r>
              <a:rPr lang="en-US" sz="1600" dirty="0">
                <a:solidFill>
                  <a:srgbClr val="0F172A"/>
                </a:solidFill>
              </a:rPr>
              <a:t>preservation, safety and investigative awareness</a:t>
            </a:r>
            <a:endParaRPr lang="en-US" sz="1600" dirty="0"/>
          </a:p>
        </p:txBody>
      </p:sp>
      <p:sp>
        <p:nvSpPr>
          <p:cNvPr id="8" name="Text 6"/>
          <p:cNvSpPr/>
          <p:nvPr/>
        </p:nvSpPr>
        <p:spPr>
          <a:xfrm>
            <a:off x="960120" y="2752344"/>
            <a:ext cx="2103120" cy="256032"/>
          </a:xfrm>
          <a:prstGeom prst="rect">
            <a:avLst/>
          </a:prstGeom>
          <a:noFill/>
          <a:ln/>
        </p:spPr>
        <p:txBody>
          <a:bodyPr wrap="square" lIns="0" tIns="0" rIns="0" bIns="0" rtlCol="0" anchor="ctr"/>
          <a:lstStyle/>
          <a:p>
            <a:pPr marL="0" indent="0">
              <a:buNone/>
            </a:pPr>
            <a:r>
              <a:rPr lang="en-US" sz="1600" b="1" dirty="0">
                <a:solidFill>
                  <a:srgbClr val="0F766E"/>
                </a:solidFill>
              </a:rPr>
              <a:t>Evidence</a:t>
            </a:r>
            <a:endParaRPr lang="en-US" sz="1600" dirty="0"/>
          </a:p>
        </p:txBody>
      </p:sp>
      <p:sp>
        <p:nvSpPr>
          <p:cNvPr id="9" name="Text 7"/>
          <p:cNvSpPr/>
          <p:nvPr/>
        </p:nvSpPr>
        <p:spPr>
          <a:xfrm>
            <a:off x="3246120" y="2752344"/>
            <a:ext cx="6766560" cy="256032"/>
          </a:xfrm>
          <a:prstGeom prst="rect">
            <a:avLst/>
          </a:prstGeom>
          <a:noFill/>
          <a:ln/>
        </p:spPr>
        <p:txBody>
          <a:bodyPr wrap="square" lIns="0" tIns="0" rIns="0" bIns="0" rtlCol="0" anchor="ctr"/>
          <a:lstStyle/>
          <a:p>
            <a:pPr marL="0" indent="0">
              <a:buNone/>
            </a:pPr>
            <a:r>
              <a:rPr lang="en-US" sz="1600" dirty="0">
                <a:solidFill>
                  <a:srgbClr val="0F172A"/>
                </a:solidFill>
              </a:rPr>
              <a:t>recognising physical, digital and testimonial opportunities</a:t>
            </a:r>
            <a:endParaRPr lang="en-US" sz="1600" dirty="0"/>
          </a:p>
        </p:txBody>
      </p:sp>
      <p:sp>
        <p:nvSpPr>
          <p:cNvPr id="10" name="Text 8"/>
          <p:cNvSpPr/>
          <p:nvPr/>
        </p:nvSpPr>
        <p:spPr>
          <a:xfrm>
            <a:off x="960120" y="3557016"/>
            <a:ext cx="2103120" cy="256032"/>
          </a:xfrm>
          <a:prstGeom prst="rect">
            <a:avLst/>
          </a:prstGeom>
          <a:noFill/>
          <a:ln/>
        </p:spPr>
        <p:txBody>
          <a:bodyPr wrap="square" lIns="0" tIns="0" rIns="0" bIns="0" rtlCol="0" anchor="ctr"/>
          <a:lstStyle/>
          <a:p>
            <a:pPr marL="0" indent="0">
              <a:buNone/>
            </a:pPr>
            <a:r>
              <a:rPr lang="en-US" sz="1600" b="1" dirty="0">
                <a:solidFill>
                  <a:srgbClr val="B45309"/>
                </a:solidFill>
              </a:rPr>
              <a:t>Judgement</a:t>
            </a:r>
            <a:endParaRPr lang="en-US" sz="1600" dirty="0"/>
          </a:p>
        </p:txBody>
      </p:sp>
      <p:sp>
        <p:nvSpPr>
          <p:cNvPr id="11" name="Text 9"/>
          <p:cNvSpPr/>
          <p:nvPr/>
        </p:nvSpPr>
        <p:spPr>
          <a:xfrm>
            <a:off x="3246120" y="3557016"/>
            <a:ext cx="6766560" cy="256032"/>
          </a:xfrm>
          <a:prstGeom prst="rect">
            <a:avLst/>
          </a:prstGeom>
          <a:noFill/>
          <a:ln/>
        </p:spPr>
        <p:txBody>
          <a:bodyPr wrap="square" lIns="0" tIns="0" rIns="0" bIns="0" rtlCol="0" anchor="ctr"/>
          <a:lstStyle/>
          <a:p>
            <a:pPr marL="0" indent="0">
              <a:buNone/>
            </a:pPr>
            <a:r>
              <a:rPr lang="en-US" sz="1600" dirty="0">
                <a:solidFill>
                  <a:srgbClr val="0F172A"/>
                </a:solidFill>
              </a:rPr>
              <a:t>prioritising, deciding and explaining your rationale</a:t>
            </a:r>
            <a:endParaRPr lang="en-US" sz="1600" dirty="0"/>
          </a:p>
        </p:txBody>
      </p:sp>
      <p:sp>
        <p:nvSpPr>
          <p:cNvPr id="12" name="Text 10"/>
          <p:cNvSpPr/>
          <p:nvPr/>
        </p:nvSpPr>
        <p:spPr>
          <a:xfrm>
            <a:off x="960120" y="4361688"/>
            <a:ext cx="2103120" cy="256032"/>
          </a:xfrm>
          <a:prstGeom prst="rect">
            <a:avLst/>
          </a:prstGeom>
          <a:noFill/>
          <a:ln/>
        </p:spPr>
        <p:txBody>
          <a:bodyPr wrap="square" lIns="0" tIns="0" rIns="0" bIns="0" rtlCol="0" anchor="ctr"/>
          <a:lstStyle/>
          <a:p>
            <a:pPr marL="0" indent="0">
              <a:buNone/>
            </a:pPr>
            <a:r>
              <a:rPr lang="en-US" sz="1600" b="1" dirty="0">
                <a:solidFill>
                  <a:srgbClr val="991B1B"/>
                </a:solidFill>
              </a:rPr>
              <a:t>Professionalism</a:t>
            </a:r>
            <a:endParaRPr lang="en-US" sz="1600" dirty="0"/>
          </a:p>
        </p:txBody>
      </p:sp>
      <p:sp>
        <p:nvSpPr>
          <p:cNvPr id="13" name="Text 11"/>
          <p:cNvSpPr/>
          <p:nvPr/>
        </p:nvSpPr>
        <p:spPr>
          <a:xfrm>
            <a:off x="3246120" y="4361688"/>
            <a:ext cx="6766560" cy="256032"/>
          </a:xfrm>
          <a:prstGeom prst="rect">
            <a:avLst/>
          </a:prstGeom>
          <a:noFill/>
          <a:ln/>
        </p:spPr>
        <p:txBody>
          <a:bodyPr wrap="square" lIns="0" tIns="0" rIns="0" bIns="0" rtlCol="0" anchor="ctr"/>
          <a:lstStyle/>
          <a:p>
            <a:pPr marL="0" indent="0">
              <a:buNone/>
            </a:pPr>
            <a:r>
              <a:rPr lang="en-US" sz="1600" dirty="0">
                <a:solidFill>
                  <a:srgbClr val="0F172A"/>
                </a:solidFill>
              </a:rPr>
              <a:t>ethical conduct, calmness and accountability</a:t>
            </a:r>
            <a:endParaRPr lang="en-US" sz="1600" dirty="0"/>
          </a:p>
        </p:txBody>
      </p:sp>
      <p:sp>
        <p:nvSpPr>
          <p:cNvPr id="14" name="Shape 12"/>
          <p:cNvSpPr/>
          <p:nvPr/>
        </p:nvSpPr>
        <p:spPr>
          <a:xfrm>
            <a:off x="1080890" y="4818888"/>
            <a:ext cx="9509760" cy="475488"/>
          </a:xfrm>
          <a:prstGeom prst="roundRect">
            <a:avLst>
              <a:gd name="adj" fmla="val 23077"/>
            </a:avLst>
          </a:prstGeom>
          <a:solidFill>
            <a:srgbClr val="DCFCE7"/>
          </a:solidFill>
          <a:ln w="12700">
            <a:solidFill>
              <a:srgbClr val="DCFCE7"/>
            </a:solidFill>
            <a:prstDash val="solid"/>
          </a:ln>
        </p:spPr>
        <p:txBody>
          <a:bodyPr/>
          <a:lstStyle/>
          <a:p>
            <a:endParaRPr lang="en-GB"/>
          </a:p>
        </p:txBody>
      </p:sp>
      <p:sp>
        <p:nvSpPr>
          <p:cNvPr id="15" name="Text 13"/>
          <p:cNvSpPr/>
          <p:nvPr/>
        </p:nvSpPr>
        <p:spPr>
          <a:xfrm>
            <a:off x="1261872" y="4998317"/>
            <a:ext cx="9144000" cy="164592"/>
          </a:xfrm>
          <a:prstGeom prst="rect">
            <a:avLst/>
          </a:prstGeom>
          <a:noFill/>
          <a:ln/>
        </p:spPr>
        <p:txBody>
          <a:bodyPr wrap="square" lIns="0" tIns="0" rIns="0" bIns="0" rtlCol="0" anchor="ctr"/>
          <a:lstStyle/>
          <a:p>
            <a:pPr marL="0" indent="0">
              <a:buNone/>
            </a:pPr>
            <a:r>
              <a:rPr lang="en-US" sz="1400" b="1" dirty="0">
                <a:solidFill>
                  <a:srgbClr val="166534"/>
                </a:solidFill>
              </a:rPr>
              <a:t>Preparation task: write a 150-word personal reflection — “What do I need to improve before the role play?”</a:t>
            </a:r>
            <a:endParaRPr lang="en-US" sz="1400" dirty="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20</a:t>
            </a:fld>
            <a:endParaRPr lang="en-US"/>
          </a:p>
        </p:txBody>
      </p:sp>
      <p:pic>
        <p:nvPicPr>
          <p:cNvPr id="17" name="Picture 16">
            <a:extLst>
              <a:ext uri="{FF2B5EF4-FFF2-40B4-BE49-F238E27FC236}">
                <a16:creationId xmlns:a16="http://schemas.microsoft.com/office/drawing/2014/main" id="{C1EB54A9-091F-6FA3-6FF2-FA652BE6FED7}"/>
              </a:ext>
            </a:extLst>
          </p:cNvPr>
          <p:cNvPicPr>
            <a:picLocks noChangeAspect="1"/>
          </p:cNvPicPr>
          <p:nvPr/>
        </p:nvPicPr>
        <p:blipFill>
          <a:blip r:embed="rId3"/>
          <a:stretch>
            <a:fillRect/>
          </a:stretch>
        </p:blipFill>
        <p:spPr>
          <a:xfrm>
            <a:off x="0" y="5744951"/>
            <a:ext cx="12192000" cy="11130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name="Slide 18">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502920" y="320040"/>
            <a:ext cx="10789920" cy="475488"/>
          </a:xfrm>
          <a:prstGeom prst="rect">
            <a:avLst/>
          </a:prstGeom>
          <a:noFill/>
          <a:ln/>
        </p:spPr>
        <p:txBody>
          <a:bodyPr wrap="square" lIns="0" tIns="0" rIns="0" bIns="0" rtlCol="0" anchor="ctr"/>
          <a:lstStyle/>
          <a:p>
            <a:pPr marL="0" indent="0">
              <a:buNone/>
            </a:pPr>
            <a:r>
              <a:rPr lang="en-US" sz="2800" b="1" dirty="0">
                <a:solidFill>
                  <a:srgbClr val="0F172A"/>
                </a:solidFill>
                <a:latin typeface="Aptos Display" pitchFamily="34" charset="0"/>
                <a:ea typeface="Aptos Display" pitchFamily="34" charset="-122"/>
                <a:cs typeface="Aptos Display" pitchFamily="34" charset="-120"/>
              </a:rPr>
              <a:t>Key takeaways</a:t>
            </a:r>
            <a:endParaRPr lang="en-US" sz="2800" dirty="0"/>
          </a:p>
        </p:txBody>
      </p:sp>
      <p:sp>
        <p:nvSpPr>
          <p:cNvPr id="3" name="Text 1"/>
          <p:cNvSpPr/>
          <p:nvPr/>
        </p:nvSpPr>
        <p:spPr>
          <a:xfrm>
            <a:off x="530352" y="822960"/>
            <a:ext cx="9875520" cy="292608"/>
          </a:xfrm>
          <a:prstGeom prst="rect">
            <a:avLst/>
          </a:prstGeom>
          <a:noFill/>
          <a:ln/>
        </p:spPr>
        <p:txBody>
          <a:bodyPr wrap="square" lIns="0" tIns="0" rIns="0" bIns="0" rtlCol="0" anchor="ctr"/>
          <a:lstStyle/>
          <a:p>
            <a:pPr marL="0" indent="0">
              <a:buNone/>
            </a:pPr>
            <a:r>
              <a:rPr lang="en-US" sz="1250" dirty="0">
                <a:solidFill>
                  <a:srgbClr val="475569"/>
                </a:solidFill>
              </a:rPr>
              <a:t>A good response officer is not defined by speed alone.</a:t>
            </a:r>
            <a:endParaRPr lang="en-US" sz="1250" dirty="0"/>
          </a:p>
        </p:txBody>
      </p:sp>
      <p:pic>
        <p:nvPicPr>
          <p:cNvPr id="4" name="Image 0" descr="/mnt/data/wide_close_up_scene_of_a_desk_or_tabletop_in_a_sof.png"/>
          <p:cNvPicPr>
            <a:picLocks noChangeAspect="1"/>
          </p:cNvPicPr>
          <p:nvPr/>
        </p:nvPicPr>
        <p:blipFill>
          <a:blip r:embed="rId3"/>
          <a:srcRect l="22500" r="22500"/>
          <a:stretch/>
        </p:blipFill>
        <p:spPr>
          <a:xfrm>
            <a:off x="594360" y="1280160"/>
            <a:ext cx="3931920" cy="4023360"/>
          </a:xfrm>
          <a:prstGeom prst="rect">
            <a:avLst/>
          </a:prstGeom>
        </p:spPr>
      </p:pic>
      <p:sp>
        <p:nvSpPr>
          <p:cNvPr id="5" name="Text 2"/>
          <p:cNvSpPr/>
          <p:nvPr/>
        </p:nvSpPr>
        <p:spPr>
          <a:xfrm>
            <a:off x="5029200" y="1417320"/>
            <a:ext cx="5669280" cy="320040"/>
          </a:xfrm>
          <a:prstGeom prst="rect">
            <a:avLst/>
          </a:prstGeom>
          <a:noFill/>
          <a:ln/>
        </p:spPr>
        <p:txBody>
          <a:bodyPr wrap="square" lIns="0" tIns="0" rIns="0" bIns="0" rtlCol="0" anchor="ctr"/>
          <a:lstStyle/>
          <a:p>
            <a:pPr marL="0" indent="0">
              <a:buNone/>
            </a:pPr>
            <a:r>
              <a:rPr lang="en-US" sz="1900" b="1" dirty="0">
                <a:solidFill>
                  <a:srgbClr val="0F172A"/>
                </a:solidFill>
              </a:rPr>
              <a:t>1. Response officers set the tone for the whole investigation.</a:t>
            </a:r>
            <a:endParaRPr lang="en-US" sz="1900" dirty="0"/>
          </a:p>
        </p:txBody>
      </p:sp>
      <p:sp>
        <p:nvSpPr>
          <p:cNvPr id="6" name="Text 3"/>
          <p:cNvSpPr/>
          <p:nvPr/>
        </p:nvSpPr>
        <p:spPr>
          <a:xfrm>
            <a:off x="5029200" y="2240280"/>
            <a:ext cx="5669280" cy="320040"/>
          </a:xfrm>
          <a:prstGeom prst="rect">
            <a:avLst/>
          </a:prstGeom>
          <a:noFill/>
          <a:ln/>
        </p:spPr>
        <p:txBody>
          <a:bodyPr wrap="square" lIns="0" tIns="0" rIns="0" bIns="0" rtlCol="0" anchor="ctr"/>
          <a:lstStyle/>
          <a:p>
            <a:pPr marL="0" indent="0">
              <a:buNone/>
            </a:pPr>
            <a:r>
              <a:rPr lang="en-US" sz="1900" b="1" dirty="0">
                <a:solidFill>
                  <a:srgbClr val="0F172A"/>
                </a:solidFill>
              </a:rPr>
              <a:t>2. Ethics are practical: they shape what you do, say and record.</a:t>
            </a:r>
            <a:endParaRPr lang="en-US" sz="1900" dirty="0"/>
          </a:p>
        </p:txBody>
      </p:sp>
      <p:sp>
        <p:nvSpPr>
          <p:cNvPr id="7" name="Text 4"/>
          <p:cNvSpPr/>
          <p:nvPr/>
        </p:nvSpPr>
        <p:spPr>
          <a:xfrm>
            <a:off x="5029200" y="3063240"/>
            <a:ext cx="5669280" cy="502920"/>
          </a:xfrm>
          <a:prstGeom prst="rect">
            <a:avLst/>
          </a:prstGeom>
          <a:noFill/>
          <a:ln/>
        </p:spPr>
        <p:txBody>
          <a:bodyPr wrap="square" lIns="0" tIns="0" rIns="0" bIns="0" rtlCol="0" anchor="ctr">
            <a:normAutofit fontScale="92500" lnSpcReduction="10000"/>
          </a:bodyPr>
          <a:lstStyle/>
          <a:p>
            <a:pPr marL="0" indent="0">
              <a:buNone/>
            </a:pPr>
            <a:r>
              <a:rPr lang="en-US" sz="1900" b="1" dirty="0">
                <a:solidFill>
                  <a:srgbClr val="0F172A"/>
                </a:solidFill>
              </a:rPr>
              <a:t>3. Good response policing balances safety, people, evidence and accountability.</a:t>
            </a:r>
            <a:endParaRPr lang="en-US" sz="1900" dirty="0"/>
          </a:p>
        </p:txBody>
      </p:sp>
      <p:sp>
        <p:nvSpPr>
          <p:cNvPr id="8" name="Text 5"/>
          <p:cNvSpPr/>
          <p:nvPr/>
        </p:nvSpPr>
        <p:spPr>
          <a:xfrm>
            <a:off x="5029200" y="4069080"/>
            <a:ext cx="5669280" cy="320040"/>
          </a:xfrm>
          <a:prstGeom prst="rect">
            <a:avLst/>
          </a:prstGeom>
          <a:noFill/>
          <a:ln/>
        </p:spPr>
        <p:txBody>
          <a:bodyPr wrap="square" lIns="0" tIns="0" rIns="0" bIns="0" rtlCol="0" anchor="ctr"/>
          <a:lstStyle/>
          <a:p>
            <a:pPr marL="0" indent="0">
              <a:buNone/>
            </a:pPr>
            <a:r>
              <a:rPr lang="en-US" sz="1900" b="1" dirty="0">
                <a:solidFill>
                  <a:srgbClr val="0F172A"/>
                </a:solidFill>
              </a:rPr>
              <a:t>4. The best decisions are those you can justify later.</a:t>
            </a:r>
            <a:endParaRPr lang="en-US" sz="1900" dirty="0"/>
          </a:p>
        </p:txBody>
      </p:sp>
      <p:sp>
        <p:nvSpPr>
          <p:cNvPr id="9" name="Shape 6"/>
          <p:cNvSpPr/>
          <p:nvPr/>
        </p:nvSpPr>
        <p:spPr>
          <a:xfrm>
            <a:off x="5029200" y="4672584"/>
            <a:ext cx="5120640" cy="493776"/>
          </a:xfrm>
          <a:prstGeom prst="roundRect">
            <a:avLst>
              <a:gd name="adj" fmla="val 22222"/>
            </a:avLst>
          </a:prstGeom>
          <a:solidFill>
            <a:srgbClr val="DBEAFE"/>
          </a:solidFill>
          <a:ln w="12700">
            <a:solidFill>
              <a:srgbClr val="DBEAFE"/>
            </a:solidFill>
            <a:prstDash val="solid"/>
          </a:ln>
        </p:spPr>
        <p:txBody>
          <a:bodyPr/>
          <a:lstStyle/>
          <a:p>
            <a:endParaRPr lang="en-GB"/>
          </a:p>
        </p:txBody>
      </p:sp>
      <p:sp>
        <p:nvSpPr>
          <p:cNvPr id="10" name="Text 7"/>
          <p:cNvSpPr/>
          <p:nvPr/>
        </p:nvSpPr>
        <p:spPr>
          <a:xfrm>
            <a:off x="5577840" y="4837176"/>
            <a:ext cx="4572000" cy="164592"/>
          </a:xfrm>
          <a:prstGeom prst="rect">
            <a:avLst/>
          </a:prstGeom>
          <a:noFill/>
          <a:ln/>
        </p:spPr>
        <p:txBody>
          <a:bodyPr wrap="square" lIns="0" tIns="0" rIns="0" bIns="0" rtlCol="0" anchor="ctr"/>
          <a:lstStyle/>
          <a:p>
            <a:pPr marL="0" indent="0">
              <a:buNone/>
            </a:pPr>
            <a:r>
              <a:rPr lang="en-US" sz="1400" b="1" dirty="0">
                <a:solidFill>
                  <a:srgbClr val="1E3A8A"/>
                </a:solidFill>
              </a:rPr>
              <a:t>Next week: Monday 12</a:t>
            </a:r>
            <a:r>
              <a:rPr lang="en-US" sz="1400" b="1" baseline="30000" dirty="0">
                <a:solidFill>
                  <a:srgbClr val="1E3A8A"/>
                </a:solidFill>
              </a:rPr>
              <a:t>th</a:t>
            </a:r>
            <a:r>
              <a:rPr lang="en-US" sz="1400" b="1" dirty="0">
                <a:solidFill>
                  <a:srgbClr val="1E3A8A"/>
                </a:solidFill>
              </a:rPr>
              <a:t> – 0900. </a:t>
            </a:r>
            <a:r>
              <a:rPr lang="en-US" sz="1400" b="1">
                <a:solidFill>
                  <a:srgbClr val="1E3A8A"/>
                </a:solidFill>
              </a:rPr>
              <a:t>Digital and Cybercrime </a:t>
            </a:r>
            <a:r>
              <a:rPr lang="en-US" sz="1400" b="1" dirty="0">
                <a:solidFill>
                  <a:srgbClr val="1E3A8A"/>
                </a:solidFill>
              </a:rPr>
              <a:t>Guest speaker</a:t>
            </a:r>
            <a:endParaRPr lang="en-US" sz="1400" dirty="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21</a:t>
            </a:fld>
            <a:endParaRPr lang="en-US"/>
          </a:p>
        </p:txBody>
      </p:sp>
      <p:pic>
        <p:nvPicPr>
          <p:cNvPr id="12" name="Picture 11">
            <a:extLst>
              <a:ext uri="{FF2B5EF4-FFF2-40B4-BE49-F238E27FC236}">
                <a16:creationId xmlns:a16="http://schemas.microsoft.com/office/drawing/2014/main" id="{720EDE85-79B7-22B0-C18B-D2F299428E0A}"/>
              </a:ext>
            </a:extLst>
          </p:cNvPr>
          <p:cNvPicPr>
            <a:picLocks noChangeAspect="1"/>
          </p:cNvPicPr>
          <p:nvPr/>
        </p:nvPicPr>
        <p:blipFill>
          <a:blip r:embed="rId4"/>
          <a:stretch>
            <a:fillRect/>
          </a:stretch>
        </p:blipFill>
        <p:spPr>
          <a:xfrm>
            <a:off x="0" y="5744951"/>
            <a:ext cx="12192000" cy="1113049"/>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19">
    <p:bg>
      <p:bgPr>
        <a:solidFill>
          <a:srgbClr val="F7F8FA"/>
        </a:solidFill>
        <a:effectLst/>
      </p:bgPr>
    </p:bg>
    <p:spTree>
      <p:nvGrpSpPr>
        <p:cNvPr id="1" name=""/>
        <p:cNvGrpSpPr/>
        <p:nvPr/>
      </p:nvGrpSpPr>
      <p:grpSpPr>
        <a:xfrm>
          <a:off x="0" y="0"/>
          <a:ext cx="0" cy="0"/>
          <a:chOff x="0" y="0"/>
          <a:chExt cx="0" cy="0"/>
        </a:xfrm>
      </p:grpSpPr>
      <p:sp>
        <p:nvSpPr>
          <p:cNvPr id="2" name="Text 0"/>
          <p:cNvSpPr/>
          <p:nvPr/>
        </p:nvSpPr>
        <p:spPr>
          <a:xfrm>
            <a:off x="502920" y="320040"/>
            <a:ext cx="10789920" cy="475488"/>
          </a:xfrm>
          <a:prstGeom prst="rect">
            <a:avLst/>
          </a:prstGeom>
          <a:noFill/>
          <a:ln/>
        </p:spPr>
        <p:txBody>
          <a:bodyPr wrap="square" lIns="0" tIns="0" rIns="0" bIns="0" rtlCol="0" anchor="ctr"/>
          <a:lstStyle/>
          <a:p>
            <a:pPr marL="0" indent="0">
              <a:buNone/>
            </a:pPr>
            <a:r>
              <a:rPr lang="en-US" sz="2800" b="1" dirty="0">
                <a:solidFill>
                  <a:srgbClr val="0F172A"/>
                </a:solidFill>
                <a:latin typeface="Aptos Display" pitchFamily="34" charset="0"/>
                <a:ea typeface="Aptos Display" pitchFamily="34" charset="-122"/>
                <a:cs typeface="Aptos Display" pitchFamily="34" charset="-120"/>
              </a:rPr>
              <a:t>Sources and preparation</a:t>
            </a:r>
            <a:endParaRPr lang="en-US" sz="2800" dirty="0"/>
          </a:p>
        </p:txBody>
      </p:sp>
      <p:sp>
        <p:nvSpPr>
          <p:cNvPr id="3" name="Text 1"/>
          <p:cNvSpPr/>
          <p:nvPr/>
        </p:nvSpPr>
        <p:spPr>
          <a:xfrm>
            <a:off x="530352" y="822960"/>
            <a:ext cx="9875520" cy="292608"/>
          </a:xfrm>
          <a:prstGeom prst="rect">
            <a:avLst/>
          </a:prstGeom>
          <a:noFill/>
          <a:ln/>
        </p:spPr>
        <p:txBody>
          <a:bodyPr wrap="square" lIns="0" tIns="0" rIns="0" bIns="0" rtlCol="0" anchor="ctr"/>
          <a:lstStyle/>
          <a:p>
            <a:pPr marL="0" indent="0">
              <a:buNone/>
            </a:pPr>
            <a:r>
              <a:rPr lang="en-US" sz="1250" dirty="0">
                <a:solidFill>
                  <a:srgbClr val="475569"/>
                </a:solidFill>
              </a:rPr>
              <a:t>For further reading before Week 3.</a:t>
            </a:r>
            <a:endParaRPr lang="en-US" sz="1250" dirty="0"/>
          </a:p>
        </p:txBody>
      </p:sp>
      <p:sp>
        <p:nvSpPr>
          <p:cNvPr id="4" name="Text 2"/>
          <p:cNvSpPr/>
          <p:nvPr/>
        </p:nvSpPr>
        <p:spPr>
          <a:xfrm>
            <a:off x="868680" y="1234440"/>
            <a:ext cx="4572000" cy="320040"/>
          </a:xfrm>
          <a:prstGeom prst="rect">
            <a:avLst/>
          </a:prstGeom>
          <a:noFill/>
          <a:ln/>
        </p:spPr>
        <p:txBody>
          <a:bodyPr wrap="square" lIns="0" tIns="0" rIns="0" bIns="0" rtlCol="0" anchor="ctr"/>
          <a:lstStyle/>
          <a:p>
            <a:pPr marL="0" indent="0">
              <a:buNone/>
            </a:pPr>
            <a:r>
              <a:rPr lang="en-US" sz="1800" b="1" dirty="0">
                <a:solidFill>
                  <a:srgbClr val="0F172A"/>
                </a:solidFill>
              </a:rPr>
              <a:t>Core sources used in this session</a:t>
            </a:r>
            <a:endParaRPr lang="en-US" sz="1800" dirty="0"/>
          </a:p>
        </p:txBody>
      </p:sp>
      <p:sp>
        <p:nvSpPr>
          <p:cNvPr id="5" name="Text 3"/>
          <p:cNvSpPr/>
          <p:nvPr/>
        </p:nvSpPr>
        <p:spPr>
          <a:xfrm>
            <a:off x="914400" y="1783080"/>
            <a:ext cx="9784080" cy="2011680"/>
          </a:xfrm>
          <a:prstGeom prst="rect">
            <a:avLst/>
          </a:prstGeom>
          <a:noFill/>
          <a:ln/>
        </p:spPr>
        <p:txBody>
          <a:bodyPr wrap="square" lIns="635" tIns="635" rIns="635" bIns="635" rtlCol="0" anchor="ctr">
            <a:normAutofit/>
          </a:bodyPr>
          <a:lstStyle/>
          <a:p>
            <a:r>
              <a:rPr lang="en-US" sz="1450" dirty="0">
                <a:solidFill>
                  <a:srgbClr val="0F172A"/>
                </a:solidFill>
                <a:latin typeface="Aptos" pitchFamily="34" charset="0"/>
                <a:ea typeface="Aptos" pitchFamily="34" charset="-122"/>
                <a:cs typeface="Aptos" pitchFamily="34" charset="-120"/>
              </a:rPr>
              <a:t>College of Policing. Code of Ethics: Ethical Policing Principles. 2024.</a:t>
            </a:r>
            <a:endParaRPr lang="en-US" sz="1450" dirty="0"/>
          </a:p>
          <a:p>
            <a:r>
              <a:rPr lang="en-US" sz="1450" dirty="0">
                <a:solidFill>
                  <a:srgbClr val="0F172A"/>
                </a:solidFill>
                <a:latin typeface="Aptos" pitchFamily="34" charset="0"/>
                <a:ea typeface="Aptos" pitchFamily="34" charset="-122"/>
                <a:cs typeface="Aptos" pitchFamily="34" charset="-120"/>
              </a:rPr>
              <a:t>College of Policing. Code of Practice for Ethical Policing. 2023.</a:t>
            </a:r>
            <a:endParaRPr lang="en-US" sz="1450" dirty="0"/>
          </a:p>
          <a:p>
            <a:r>
              <a:rPr lang="en-US" sz="1450" dirty="0">
                <a:solidFill>
                  <a:srgbClr val="0F172A"/>
                </a:solidFill>
                <a:latin typeface="Aptos" pitchFamily="34" charset="0"/>
                <a:ea typeface="Aptos" pitchFamily="34" charset="-122"/>
                <a:cs typeface="Aptos" pitchFamily="34" charset="-120"/>
              </a:rPr>
              <a:t>College of Policing Authorised Professional Practice: Investigation.</a:t>
            </a:r>
            <a:endParaRPr lang="en-US" sz="1450" dirty="0"/>
          </a:p>
        </p:txBody>
      </p:sp>
      <p:sp>
        <p:nvSpPr>
          <p:cNvPr id="6" name="Shape 4"/>
          <p:cNvSpPr/>
          <p:nvPr/>
        </p:nvSpPr>
        <p:spPr>
          <a:xfrm>
            <a:off x="914400" y="4526280"/>
            <a:ext cx="9692640" cy="841248"/>
          </a:xfrm>
          <a:prstGeom prst="roundRect">
            <a:avLst>
              <a:gd name="adj" fmla="val 13043"/>
            </a:avLst>
          </a:prstGeom>
          <a:solidFill>
            <a:srgbClr val="FFFFFF"/>
          </a:solidFill>
          <a:ln w="12700">
            <a:solidFill>
              <a:srgbClr val="E2E8F0"/>
            </a:solidFill>
            <a:prstDash val="solid"/>
          </a:ln>
        </p:spPr>
        <p:txBody>
          <a:bodyPr/>
          <a:lstStyle/>
          <a:p>
            <a:endParaRPr lang="en-GB"/>
          </a:p>
        </p:txBody>
      </p:sp>
      <p:sp>
        <p:nvSpPr>
          <p:cNvPr id="7" name="Text 5"/>
          <p:cNvSpPr/>
          <p:nvPr/>
        </p:nvSpPr>
        <p:spPr>
          <a:xfrm>
            <a:off x="1234440" y="4754880"/>
            <a:ext cx="2011680" cy="219456"/>
          </a:xfrm>
          <a:prstGeom prst="rect">
            <a:avLst/>
          </a:prstGeom>
          <a:noFill/>
          <a:ln/>
        </p:spPr>
        <p:txBody>
          <a:bodyPr wrap="square" lIns="0" tIns="0" rIns="0" bIns="0" rtlCol="0" anchor="ctr"/>
          <a:lstStyle/>
          <a:p>
            <a:pPr marL="0" indent="0">
              <a:buNone/>
            </a:pPr>
            <a:r>
              <a:rPr lang="en-US" sz="1400" b="1" dirty="0">
                <a:solidFill>
                  <a:srgbClr val="1E3A8A"/>
                </a:solidFill>
              </a:rPr>
              <a:t>Preparation for Week 3</a:t>
            </a:r>
            <a:endParaRPr lang="en-US" sz="1400" dirty="0"/>
          </a:p>
        </p:txBody>
      </p:sp>
      <p:sp>
        <p:nvSpPr>
          <p:cNvPr id="8" name="Text 6"/>
          <p:cNvSpPr/>
          <p:nvPr/>
        </p:nvSpPr>
        <p:spPr>
          <a:xfrm>
            <a:off x="3337560" y="4736592"/>
            <a:ext cx="6583680" cy="256032"/>
          </a:xfrm>
          <a:prstGeom prst="rect">
            <a:avLst/>
          </a:prstGeom>
          <a:noFill/>
          <a:ln/>
        </p:spPr>
        <p:txBody>
          <a:bodyPr wrap="square" lIns="0" tIns="0" rIns="0" bIns="0" rtlCol="0" anchor="ctr">
            <a:normAutofit fontScale="77500" lnSpcReduction="20000"/>
          </a:bodyPr>
          <a:lstStyle/>
          <a:p>
            <a:pPr marL="0" indent="0">
              <a:buNone/>
            </a:pPr>
            <a:r>
              <a:rPr lang="en-US" sz="1350" dirty="0">
                <a:solidFill>
                  <a:srgbClr val="0F172A"/>
                </a:solidFill>
              </a:rPr>
              <a:t>Bring one example of evidence that could be lost, contaminated or overlooked during the first 10 minutes of police attendance.</a:t>
            </a:r>
            <a:endParaRPr lang="en-US" sz="1350" dirty="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22</a:t>
            </a:fld>
            <a:endParaRPr lang="en-US"/>
          </a:p>
        </p:txBody>
      </p:sp>
      <p:pic>
        <p:nvPicPr>
          <p:cNvPr id="10" name="Picture 9">
            <a:extLst>
              <a:ext uri="{FF2B5EF4-FFF2-40B4-BE49-F238E27FC236}">
                <a16:creationId xmlns:a16="http://schemas.microsoft.com/office/drawing/2014/main" id="{44CE3118-09EC-8416-A5D7-2F465E27A855}"/>
              </a:ext>
            </a:extLst>
          </p:cNvPr>
          <p:cNvPicPr>
            <a:picLocks noChangeAspect="1"/>
          </p:cNvPicPr>
          <p:nvPr/>
        </p:nvPicPr>
        <p:blipFill>
          <a:blip r:embed="rId3"/>
          <a:stretch>
            <a:fillRect/>
          </a:stretch>
        </p:blipFill>
        <p:spPr>
          <a:xfrm>
            <a:off x="0" y="5744951"/>
            <a:ext cx="12192000" cy="1113049"/>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7F8FA"/>
        </a:solidFill>
        <a:effectLst/>
      </p:bgPr>
    </p:bg>
    <p:spTree>
      <p:nvGrpSpPr>
        <p:cNvPr id="1" name="">
          <a:extLst>
            <a:ext uri="{FF2B5EF4-FFF2-40B4-BE49-F238E27FC236}">
              <a16:creationId xmlns:a16="http://schemas.microsoft.com/office/drawing/2014/main" id="{0F25F668-7E9C-F648-F54D-6A2FB461BEE6}"/>
            </a:ext>
          </a:extLst>
        </p:cNvPr>
        <p:cNvGrpSpPr/>
        <p:nvPr/>
      </p:nvGrpSpPr>
      <p:grpSpPr>
        <a:xfrm>
          <a:off x="0" y="0"/>
          <a:ext cx="0" cy="0"/>
          <a:chOff x="0" y="0"/>
          <a:chExt cx="0" cy="0"/>
        </a:xfrm>
      </p:grpSpPr>
      <p:sp>
        <p:nvSpPr>
          <p:cNvPr id="25" name="Slide Number Placeholder 0">
            <a:extLst>
              <a:ext uri="{FF2B5EF4-FFF2-40B4-BE49-F238E27FC236}">
                <a16:creationId xmlns:a16="http://schemas.microsoft.com/office/drawing/2014/main" id="{18AC340F-D4CC-D7E3-0984-CC316BD04273}"/>
              </a:ext>
            </a:extLst>
          </p:cNvPr>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23</a:t>
            </a:fld>
            <a:endParaRPr lang="en-US"/>
          </a:p>
        </p:txBody>
      </p:sp>
      <p:pic>
        <p:nvPicPr>
          <p:cNvPr id="10" name="Picture 9">
            <a:extLst>
              <a:ext uri="{FF2B5EF4-FFF2-40B4-BE49-F238E27FC236}">
                <a16:creationId xmlns:a16="http://schemas.microsoft.com/office/drawing/2014/main" id="{A8D2B87E-C901-3F09-C566-6FAF641A0128}"/>
              </a:ext>
            </a:extLst>
          </p:cNvPr>
          <p:cNvPicPr>
            <a:picLocks noChangeAspect="1"/>
          </p:cNvPicPr>
          <p:nvPr/>
        </p:nvPicPr>
        <p:blipFill>
          <a:blip r:embed="rId3"/>
          <a:stretch>
            <a:fillRect/>
          </a:stretch>
        </p:blipFill>
        <p:spPr>
          <a:xfrm>
            <a:off x="0" y="5744951"/>
            <a:ext cx="12192000" cy="1113049"/>
          </a:xfrm>
          <a:prstGeom prst="rect">
            <a:avLst/>
          </a:prstGeom>
        </p:spPr>
      </p:pic>
      <p:pic>
        <p:nvPicPr>
          <p:cNvPr id="11" name="Picture 10">
            <a:extLst>
              <a:ext uri="{FF2B5EF4-FFF2-40B4-BE49-F238E27FC236}">
                <a16:creationId xmlns:a16="http://schemas.microsoft.com/office/drawing/2014/main" id="{708B421C-773B-2721-060A-9EFAB2D6AF62}"/>
              </a:ext>
            </a:extLst>
          </p:cNvPr>
          <p:cNvPicPr>
            <a:picLocks noChangeAspect="1"/>
          </p:cNvPicPr>
          <p:nvPr/>
        </p:nvPicPr>
        <p:blipFill>
          <a:blip r:embed="rId4"/>
          <a:stretch>
            <a:fillRect/>
          </a:stretch>
        </p:blipFill>
        <p:spPr>
          <a:xfrm>
            <a:off x="1700123" y="325323"/>
            <a:ext cx="8791754" cy="4689450"/>
          </a:xfrm>
          <a:prstGeom prst="rect">
            <a:avLst/>
          </a:prstGeom>
        </p:spPr>
      </p:pic>
    </p:spTree>
    <p:extLst>
      <p:ext uri="{BB962C8B-B14F-4D97-AF65-F5344CB8AC3E}">
        <p14:creationId xmlns:p14="http://schemas.microsoft.com/office/powerpoint/2010/main" val="1746109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7F8FA"/>
        </a:solidFill>
        <a:effectLst/>
      </p:bgPr>
    </p:bg>
    <p:spTree>
      <p:nvGrpSpPr>
        <p:cNvPr id="1" name="">
          <a:extLst>
            <a:ext uri="{FF2B5EF4-FFF2-40B4-BE49-F238E27FC236}">
              <a16:creationId xmlns:a16="http://schemas.microsoft.com/office/drawing/2014/main" id="{55E30565-519F-5FD4-AA6B-A19F35052D8E}"/>
            </a:ext>
          </a:extLst>
        </p:cNvPr>
        <p:cNvGrpSpPr/>
        <p:nvPr/>
      </p:nvGrpSpPr>
      <p:grpSpPr>
        <a:xfrm>
          <a:off x="0" y="0"/>
          <a:ext cx="0" cy="0"/>
          <a:chOff x="0" y="0"/>
          <a:chExt cx="0" cy="0"/>
        </a:xfrm>
      </p:grpSpPr>
      <p:sp>
        <p:nvSpPr>
          <p:cNvPr id="25" name="Slide Number Placeholder 0">
            <a:extLst>
              <a:ext uri="{FF2B5EF4-FFF2-40B4-BE49-F238E27FC236}">
                <a16:creationId xmlns:a16="http://schemas.microsoft.com/office/drawing/2014/main" id="{8EF0E4FE-7C9C-8481-330C-C5F855C61261}"/>
              </a:ext>
            </a:extLst>
          </p:cNvPr>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24</a:t>
            </a:fld>
            <a:endParaRPr lang="en-US"/>
          </a:p>
        </p:txBody>
      </p:sp>
      <p:pic>
        <p:nvPicPr>
          <p:cNvPr id="10" name="Picture 9">
            <a:extLst>
              <a:ext uri="{FF2B5EF4-FFF2-40B4-BE49-F238E27FC236}">
                <a16:creationId xmlns:a16="http://schemas.microsoft.com/office/drawing/2014/main" id="{0E9677AB-BC27-F177-638A-1B1372F00177}"/>
              </a:ext>
            </a:extLst>
          </p:cNvPr>
          <p:cNvPicPr>
            <a:picLocks noChangeAspect="1"/>
          </p:cNvPicPr>
          <p:nvPr/>
        </p:nvPicPr>
        <p:blipFill>
          <a:blip r:embed="rId3"/>
          <a:stretch>
            <a:fillRect/>
          </a:stretch>
        </p:blipFill>
        <p:spPr>
          <a:xfrm>
            <a:off x="0" y="5744951"/>
            <a:ext cx="12192000" cy="1113049"/>
          </a:xfrm>
          <a:prstGeom prst="rect">
            <a:avLst/>
          </a:prstGeom>
        </p:spPr>
      </p:pic>
      <p:pic>
        <p:nvPicPr>
          <p:cNvPr id="3" name="Picture 2">
            <a:extLst>
              <a:ext uri="{FF2B5EF4-FFF2-40B4-BE49-F238E27FC236}">
                <a16:creationId xmlns:a16="http://schemas.microsoft.com/office/drawing/2014/main" id="{8F3E20BA-A28A-C081-6843-44E896C789FD}"/>
              </a:ext>
            </a:extLst>
          </p:cNvPr>
          <p:cNvPicPr>
            <a:picLocks noChangeAspect="1"/>
          </p:cNvPicPr>
          <p:nvPr/>
        </p:nvPicPr>
        <p:blipFill>
          <a:blip r:embed="rId4"/>
          <a:stretch>
            <a:fillRect/>
          </a:stretch>
        </p:blipFill>
        <p:spPr>
          <a:xfrm>
            <a:off x="912784" y="931840"/>
            <a:ext cx="10366432" cy="2864305"/>
          </a:xfrm>
          <a:prstGeom prst="rect">
            <a:avLst/>
          </a:prstGeom>
        </p:spPr>
      </p:pic>
    </p:spTree>
    <p:extLst>
      <p:ext uri="{BB962C8B-B14F-4D97-AF65-F5344CB8AC3E}">
        <p14:creationId xmlns:p14="http://schemas.microsoft.com/office/powerpoint/2010/main" val="358072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7F8FA"/>
        </a:solidFill>
        <a:effectLst/>
      </p:bgPr>
    </p:bg>
    <p:spTree>
      <p:nvGrpSpPr>
        <p:cNvPr id="1" name="">
          <a:extLst>
            <a:ext uri="{FF2B5EF4-FFF2-40B4-BE49-F238E27FC236}">
              <a16:creationId xmlns:a16="http://schemas.microsoft.com/office/drawing/2014/main" id="{C7A4FA04-09B3-A6C6-6CA3-A6107C282008}"/>
            </a:ext>
          </a:extLst>
        </p:cNvPr>
        <p:cNvGrpSpPr/>
        <p:nvPr/>
      </p:nvGrpSpPr>
      <p:grpSpPr>
        <a:xfrm>
          <a:off x="0" y="0"/>
          <a:ext cx="0" cy="0"/>
          <a:chOff x="0" y="0"/>
          <a:chExt cx="0" cy="0"/>
        </a:xfrm>
      </p:grpSpPr>
      <p:sp>
        <p:nvSpPr>
          <p:cNvPr id="25" name="Slide Number Placeholder 0">
            <a:extLst>
              <a:ext uri="{FF2B5EF4-FFF2-40B4-BE49-F238E27FC236}">
                <a16:creationId xmlns:a16="http://schemas.microsoft.com/office/drawing/2014/main" id="{985A7BFD-A889-B690-FC66-2FB53B754C18}"/>
              </a:ext>
            </a:extLst>
          </p:cNvPr>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25</a:t>
            </a:fld>
            <a:endParaRPr lang="en-US"/>
          </a:p>
        </p:txBody>
      </p:sp>
      <p:pic>
        <p:nvPicPr>
          <p:cNvPr id="10" name="Picture 9">
            <a:extLst>
              <a:ext uri="{FF2B5EF4-FFF2-40B4-BE49-F238E27FC236}">
                <a16:creationId xmlns:a16="http://schemas.microsoft.com/office/drawing/2014/main" id="{139548A1-1E67-D6AD-007C-F04946F52A09}"/>
              </a:ext>
            </a:extLst>
          </p:cNvPr>
          <p:cNvPicPr>
            <a:picLocks noChangeAspect="1"/>
          </p:cNvPicPr>
          <p:nvPr/>
        </p:nvPicPr>
        <p:blipFill>
          <a:blip r:embed="rId3"/>
          <a:stretch>
            <a:fillRect/>
          </a:stretch>
        </p:blipFill>
        <p:spPr>
          <a:xfrm>
            <a:off x="0" y="5744951"/>
            <a:ext cx="12192000" cy="1113049"/>
          </a:xfrm>
          <a:prstGeom prst="rect">
            <a:avLst/>
          </a:prstGeom>
        </p:spPr>
      </p:pic>
      <p:pic>
        <p:nvPicPr>
          <p:cNvPr id="3" name="Picture 2">
            <a:extLst>
              <a:ext uri="{FF2B5EF4-FFF2-40B4-BE49-F238E27FC236}">
                <a16:creationId xmlns:a16="http://schemas.microsoft.com/office/drawing/2014/main" id="{111267EA-AEE2-EB3A-6275-D98CEF9D9680}"/>
              </a:ext>
            </a:extLst>
          </p:cNvPr>
          <p:cNvPicPr>
            <a:picLocks noChangeAspect="1"/>
          </p:cNvPicPr>
          <p:nvPr/>
        </p:nvPicPr>
        <p:blipFill>
          <a:blip r:embed="rId4"/>
          <a:stretch>
            <a:fillRect/>
          </a:stretch>
        </p:blipFill>
        <p:spPr>
          <a:xfrm>
            <a:off x="757382" y="1115723"/>
            <a:ext cx="10464800" cy="2861222"/>
          </a:xfrm>
          <a:prstGeom prst="rect">
            <a:avLst/>
          </a:prstGeom>
        </p:spPr>
      </p:pic>
    </p:spTree>
    <p:extLst>
      <p:ext uri="{BB962C8B-B14F-4D97-AF65-F5344CB8AC3E}">
        <p14:creationId xmlns:p14="http://schemas.microsoft.com/office/powerpoint/2010/main" val="15925652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7F8FA"/>
        </a:solidFill>
        <a:effectLst/>
      </p:bgPr>
    </p:bg>
    <p:spTree>
      <p:nvGrpSpPr>
        <p:cNvPr id="1" name="">
          <a:extLst>
            <a:ext uri="{FF2B5EF4-FFF2-40B4-BE49-F238E27FC236}">
              <a16:creationId xmlns:a16="http://schemas.microsoft.com/office/drawing/2014/main" id="{44483A2D-B22F-EE35-BEDA-48460AD02D7A}"/>
            </a:ext>
          </a:extLst>
        </p:cNvPr>
        <p:cNvGrpSpPr/>
        <p:nvPr/>
      </p:nvGrpSpPr>
      <p:grpSpPr>
        <a:xfrm>
          <a:off x="0" y="0"/>
          <a:ext cx="0" cy="0"/>
          <a:chOff x="0" y="0"/>
          <a:chExt cx="0" cy="0"/>
        </a:xfrm>
      </p:grpSpPr>
      <p:sp>
        <p:nvSpPr>
          <p:cNvPr id="25" name="Slide Number Placeholder 0">
            <a:extLst>
              <a:ext uri="{FF2B5EF4-FFF2-40B4-BE49-F238E27FC236}">
                <a16:creationId xmlns:a16="http://schemas.microsoft.com/office/drawing/2014/main" id="{EEAEC5F0-9A82-79FC-8A0D-0EA0C99A2C5D}"/>
              </a:ext>
            </a:extLst>
          </p:cNvPr>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26</a:t>
            </a:fld>
            <a:endParaRPr lang="en-US"/>
          </a:p>
        </p:txBody>
      </p:sp>
      <p:pic>
        <p:nvPicPr>
          <p:cNvPr id="10" name="Picture 9">
            <a:extLst>
              <a:ext uri="{FF2B5EF4-FFF2-40B4-BE49-F238E27FC236}">
                <a16:creationId xmlns:a16="http://schemas.microsoft.com/office/drawing/2014/main" id="{8C36951A-52F8-6AD8-3327-3C42B675652D}"/>
              </a:ext>
            </a:extLst>
          </p:cNvPr>
          <p:cNvPicPr>
            <a:picLocks noChangeAspect="1"/>
          </p:cNvPicPr>
          <p:nvPr/>
        </p:nvPicPr>
        <p:blipFill>
          <a:blip r:embed="rId3"/>
          <a:stretch>
            <a:fillRect/>
          </a:stretch>
        </p:blipFill>
        <p:spPr>
          <a:xfrm>
            <a:off x="0" y="5744951"/>
            <a:ext cx="12192000" cy="1113049"/>
          </a:xfrm>
          <a:prstGeom prst="rect">
            <a:avLst/>
          </a:prstGeom>
        </p:spPr>
      </p:pic>
      <p:pic>
        <p:nvPicPr>
          <p:cNvPr id="3" name="Picture 2">
            <a:extLst>
              <a:ext uri="{FF2B5EF4-FFF2-40B4-BE49-F238E27FC236}">
                <a16:creationId xmlns:a16="http://schemas.microsoft.com/office/drawing/2014/main" id="{AB37EBD1-98E1-B745-C6BE-C61FB986CE3E}"/>
              </a:ext>
            </a:extLst>
          </p:cNvPr>
          <p:cNvPicPr>
            <a:picLocks noChangeAspect="1"/>
          </p:cNvPicPr>
          <p:nvPr/>
        </p:nvPicPr>
        <p:blipFill>
          <a:blip r:embed="rId4"/>
          <a:stretch>
            <a:fillRect/>
          </a:stretch>
        </p:blipFill>
        <p:spPr>
          <a:xfrm>
            <a:off x="1302327" y="1760842"/>
            <a:ext cx="9587345" cy="2507348"/>
          </a:xfrm>
          <a:prstGeom prst="rect">
            <a:avLst/>
          </a:prstGeom>
        </p:spPr>
      </p:pic>
    </p:spTree>
    <p:extLst>
      <p:ext uri="{BB962C8B-B14F-4D97-AF65-F5344CB8AC3E}">
        <p14:creationId xmlns:p14="http://schemas.microsoft.com/office/powerpoint/2010/main" val="8610416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7F8FA"/>
        </a:solidFill>
        <a:effectLst/>
      </p:bgPr>
    </p:bg>
    <p:spTree>
      <p:nvGrpSpPr>
        <p:cNvPr id="1" name="">
          <a:extLst>
            <a:ext uri="{FF2B5EF4-FFF2-40B4-BE49-F238E27FC236}">
              <a16:creationId xmlns:a16="http://schemas.microsoft.com/office/drawing/2014/main" id="{19F6722A-DD6F-DB14-4F00-45C495F734E0}"/>
            </a:ext>
          </a:extLst>
        </p:cNvPr>
        <p:cNvGrpSpPr/>
        <p:nvPr/>
      </p:nvGrpSpPr>
      <p:grpSpPr>
        <a:xfrm>
          <a:off x="0" y="0"/>
          <a:ext cx="0" cy="0"/>
          <a:chOff x="0" y="0"/>
          <a:chExt cx="0" cy="0"/>
        </a:xfrm>
      </p:grpSpPr>
      <p:sp>
        <p:nvSpPr>
          <p:cNvPr id="25" name="Slide Number Placeholder 0">
            <a:extLst>
              <a:ext uri="{FF2B5EF4-FFF2-40B4-BE49-F238E27FC236}">
                <a16:creationId xmlns:a16="http://schemas.microsoft.com/office/drawing/2014/main" id="{CEE45C6A-874A-B53D-86D1-4216631E66EF}"/>
              </a:ext>
            </a:extLst>
          </p:cNvPr>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27</a:t>
            </a:fld>
            <a:endParaRPr lang="en-US"/>
          </a:p>
        </p:txBody>
      </p:sp>
      <p:pic>
        <p:nvPicPr>
          <p:cNvPr id="10" name="Picture 9">
            <a:extLst>
              <a:ext uri="{FF2B5EF4-FFF2-40B4-BE49-F238E27FC236}">
                <a16:creationId xmlns:a16="http://schemas.microsoft.com/office/drawing/2014/main" id="{BC6C083C-3B2A-5995-C9A2-0F70EA404226}"/>
              </a:ext>
            </a:extLst>
          </p:cNvPr>
          <p:cNvPicPr>
            <a:picLocks noChangeAspect="1"/>
          </p:cNvPicPr>
          <p:nvPr/>
        </p:nvPicPr>
        <p:blipFill>
          <a:blip r:embed="rId3"/>
          <a:stretch>
            <a:fillRect/>
          </a:stretch>
        </p:blipFill>
        <p:spPr>
          <a:xfrm>
            <a:off x="0" y="5744951"/>
            <a:ext cx="12192000" cy="1113049"/>
          </a:xfrm>
          <a:prstGeom prst="rect">
            <a:avLst/>
          </a:prstGeom>
        </p:spPr>
      </p:pic>
      <p:pic>
        <p:nvPicPr>
          <p:cNvPr id="3" name="Picture 2">
            <a:extLst>
              <a:ext uri="{FF2B5EF4-FFF2-40B4-BE49-F238E27FC236}">
                <a16:creationId xmlns:a16="http://schemas.microsoft.com/office/drawing/2014/main" id="{F4D4EDC1-4CDD-945D-89C0-8C40A88B634C}"/>
              </a:ext>
            </a:extLst>
          </p:cNvPr>
          <p:cNvPicPr>
            <a:picLocks noChangeAspect="1"/>
          </p:cNvPicPr>
          <p:nvPr/>
        </p:nvPicPr>
        <p:blipFill>
          <a:blip r:embed="rId4"/>
          <a:stretch>
            <a:fillRect/>
          </a:stretch>
        </p:blipFill>
        <p:spPr>
          <a:xfrm>
            <a:off x="608834" y="389419"/>
            <a:ext cx="10974332" cy="4972744"/>
          </a:xfrm>
          <a:prstGeom prst="rect">
            <a:avLst/>
          </a:prstGeom>
        </p:spPr>
      </p:pic>
    </p:spTree>
    <p:extLst>
      <p:ext uri="{BB962C8B-B14F-4D97-AF65-F5344CB8AC3E}">
        <p14:creationId xmlns:p14="http://schemas.microsoft.com/office/powerpoint/2010/main" val="21482955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7F8FA"/>
        </a:solidFill>
        <a:effectLst/>
      </p:bgPr>
    </p:bg>
    <p:spTree>
      <p:nvGrpSpPr>
        <p:cNvPr id="1" name="">
          <a:extLst>
            <a:ext uri="{FF2B5EF4-FFF2-40B4-BE49-F238E27FC236}">
              <a16:creationId xmlns:a16="http://schemas.microsoft.com/office/drawing/2014/main" id="{D755DC19-21CB-CD21-904E-F6C34DB80B4B}"/>
            </a:ext>
          </a:extLst>
        </p:cNvPr>
        <p:cNvGrpSpPr/>
        <p:nvPr/>
      </p:nvGrpSpPr>
      <p:grpSpPr>
        <a:xfrm>
          <a:off x="0" y="0"/>
          <a:ext cx="0" cy="0"/>
          <a:chOff x="0" y="0"/>
          <a:chExt cx="0" cy="0"/>
        </a:xfrm>
      </p:grpSpPr>
      <p:sp>
        <p:nvSpPr>
          <p:cNvPr id="25" name="Slide Number Placeholder 0">
            <a:extLst>
              <a:ext uri="{FF2B5EF4-FFF2-40B4-BE49-F238E27FC236}">
                <a16:creationId xmlns:a16="http://schemas.microsoft.com/office/drawing/2014/main" id="{C055E161-B397-49BD-E858-9304F393AD61}"/>
              </a:ext>
            </a:extLst>
          </p:cNvPr>
          <p:cNvSpPr>
            <a:spLocks noGrp="1"/>
          </p:cNvSpPr>
          <p:nvPr>
            <p:ph type="sldNum" sz="quarter" idx="4294967295"/>
          </p:nvPr>
        </p:nvSpPr>
        <p:spPr>
          <a:xfrm>
            <a:off x="11475720" y="6510528"/>
            <a:ext cx="800000" cy="300000"/>
          </a:xfrm>
          <a:prstGeom prst="rect">
            <a:avLst/>
          </a:prstGeom>
          <a:extLst>
            <a:ext uri="{C572A759-6A51-4108-AA02-DFA0A04FC94B}">
              <ma14:wrappingTextBoxFlag xmlns:ma14="http://schemas.microsoft.com/office/mac/drawingml/2011/main" xmlns="" val="0"/>
            </a:ext>
          </a:extLst>
        </p:spPr>
        <p:txBody>
          <a:bodyPr/>
          <a:lstStyle>
            <a:lvl1pPr>
              <a:defRPr sz="750">
                <a:solidFill>
                  <a:srgbClr val="64748B"/>
                </a:solidFill>
                <a:latin typeface="Aptos"/>
                <a:ea typeface="Aptos"/>
                <a:cs typeface="Aptos"/>
              </a:defRPr>
            </a:lvl1pPr>
          </a:lstStyle>
          <a:p>
            <a:pPr algn="l"/>
            <a:fld id="{F7021451-1387-4CA6-816F-3879F97B5CBC}" type="slidenum">
              <a:rPr lang="en-US" b="0"/>
              <a:t>28</a:t>
            </a:fld>
            <a:endParaRPr lang="en-US"/>
          </a:p>
        </p:txBody>
      </p:sp>
      <p:pic>
        <p:nvPicPr>
          <p:cNvPr id="10" name="Picture 9">
            <a:extLst>
              <a:ext uri="{FF2B5EF4-FFF2-40B4-BE49-F238E27FC236}">
                <a16:creationId xmlns:a16="http://schemas.microsoft.com/office/drawing/2014/main" id="{51EF3D2B-5D26-416D-1A67-BD3ACAA32BB0}"/>
              </a:ext>
            </a:extLst>
          </p:cNvPr>
          <p:cNvPicPr>
            <a:picLocks noChangeAspect="1"/>
          </p:cNvPicPr>
          <p:nvPr/>
        </p:nvPicPr>
        <p:blipFill>
          <a:blip r:embed="rId3"/>
          <a:stretch>
            <a:fillRect/>
          </a:stretch>
        </p:blipFill>
        <p:spPr>
          <a:xfrm>
            <a:off x="0" y="5744951"/>
            <a:ext cx="12192000" cy="1113049"/>
          </a:xfrm>
          <a:prstGeom prst="rect">
            <a:avLst/>
          </a:prstGeom>
        </p:spPr>
      </p:pic>
      <p:pic>
        <p:nvPicPr>
          <p:cNvPr id="3" name="Picture 2">
            <a:extLst>
              <a:ext uri="{FF2B5EF4-FFF2-40B4-BE49-F238E27FC236}">
                <a16:creationId xmlns:a16="http://schemas.microsoft.com/office/drawing/2014/main" id="{0446895F-DE4B-DD12-CF61-BBBB65878235}"/>
              </a:ext>
            </a:extLst>
          </p:cNvPr>
          <p:cNvPicPr>
            <a:picLocks noChangeAspect="1"/>
          </p:cNvPicPr>
          <p:nvPr/>
        </p:nvPicPr>
        <p:blipFill>
          <a:blip r:embed="rId4"/>
          <a:stretch>
            <a:fillRect/>
          </a:stretch>
        </p:blipFill>
        <p:spPr>
          <a:xfrm>
            <a:off x="399255" y="558014"/>
            <a:ext cx="11393490" cy="5058481"/>
          </a:xfrm>
          <a:prstGeom prst="rect">
            <a:avLst/>
          </a:prstGeom>
        </p:spPr>
      </p:pic>
    </p:spTree>
    <p:extLst>
      <p:ext uri="{BB962C8B-B14F-4D97-AF65-F5344CB8AC3E}">
        <p14:creationId xmlns:p14="http://schemas.microsoft.com/office/powerpoint/2010/main" val="18434387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101</TotalTime>
  <Words>2295</Words>
  <Application>Microsoft Office PowerPoint</Application>
  <PresentationFormat>Widescreen</PresentationFormat>
  <Paragraphs>284</Paragraphs>
  <Slides>28</Slides>
  <Notes>27</Notes>
  <HiddenSlides>3</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BMLC6000 Week 2: The Role of the Response Police Officer</dc:title>
  <dc:subject>BMLC6000 Week 2 - Role of the Response Officer</dc:subject>
  <dc:creator>Justin Evans / OpenAI</dc:creator>
  <cp:lastModifiedBy>Justin Evans</cp:lastModifiedBy>
  <cp:revision>2</cp:revision>
  <dcterms:created xsi:type="dcterms:W3CDTF">2026-07-29T12:56:25Z</dcterms:created>
  <dcterms:modified xsi:type="dcterms:W3CDTF">2026-10-06T13:48:34Z</dcterms:modified>
</cp:coreProperties>
</file>