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1"/>
  </p:sldMasterIdLst>
  <p:notesMasterIdLst>
    <p:notesMasterId r:id="rId12"/>
  </p:notesMasterIdLst>
  <p:sldIdLst>
    <p:sldId id="256" r:id="rId2"/>
    <p:sldId id="265" r:id="rId3"/>
    <p:sldId id="266" r:id="rId4"/>
    <p:sldId id="258" r:id="rId5"/>
    <p:sldId id="267" r:id="rId6"/>
    <p:sldId id="268" r:id="rId7"/>
    <p:sldId id="263" r:id="rId8"/>
    <p:sldId id="269" r:id="rId9"/>
    <p:sldId id="270" r:id="rId10"/>
    <p:sldId id="264"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8" d="100"/>
          <a:sy n="78" d="100"/>
        </p:scale>
        <p:origin x="1594" y="43"/>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 Ismail" userId="2361626eb4b9a40a" providerId="LiveId" clId="{BD4E00FB-EB44-4C53-A3C1-24E18B662C46}"/>
    <pc:docChg chg="undo custSel modSld">
      <pc:chgData name="Alex Ismail" userId="2361626eb4b9a40a" providerId="LiveId" clId="{BD4E00FB-EB44-4C53-A3C1-24E18B662C46}" dt="2026-03-16T03:19:52.532" v="15" actId="20577"/>
      <pc:docMkLst>
        <pc:docMk/>
      </pc:docMkLst>
      <pc:sldChg chg="modSp mod">
        <pc:chgData name="Alex Ismail" userId="2361626eb4b9a40a" providerId="LiveId" clId="{BD4E00FB-EB44-4C53-A3C1-24E18B662C46}" dt="2026-03-16T03:19:52.532" v="15" actId="20577"/>
        <pc:sldMkLst>
          <pc:docMk/>
          <pc:sldMk cId="0" sldId="263"/>
        </pc:sldMkLst>
        <pc:spChg chg="mod">
          <ac:chgData name="Alex Ismail" userId="2361626eb4b9a40a" providerId="LiveId" clId="{BD4E00FB-EB44-4C53-A3C1-24E18B662C46}" dt="2026-03-16T03:19:52.532" v="15" actId="20577"/>
          <ac:spMkLst>
            <pc:docMk/>
            <pc:sldMk cId="0" sldId="263"/>
            <ac:spMk id="4" creationId="{08A85E3D-B050-FE7A-F4DB-5C937C10269F}"/>
          </ac:spMkLst>
        </pc:spChg>
      </pc:sldChg>
      <pc:sldChg chg="addSp delSp modSp mod">
        <pc:chgData name="Alex Ismail" userId="2361626eb4b9a40a" providerId="LiveId" clId="{BD4E00FB-EB44-4C53-A3C1-24E18B662C46}" dt="2026-03-16T03:15:56.007" v="10" actId="14100"/>
        <pc:sldMkLst>
          <pc:docMk/>
          <pc:sldMk cId="1595755077" sldId="270"/>
        </pc:sldMkLst>
        <pc:spChg chg="add del">
          <ac:chgData name="Alex Ismail" userId="2361626eb4b9a40a" providerId="LiveId" clId="{BD4E00FB-EB44-4C53-A3C1-24E18B662C46}" dt="2026-03-16T03:15:42.065" v="6" actId="26606"/>
          <ac:spMkLst>
            <pc:docMk/>
            <pc:sldMk cId="1595755077" sldId="270"/>
            <ac:spMk id="11" creationId="{E6E37985-09B8-4F09-93C7-44CB3EDE52A4}"/>
          </ac:spMkLst>
        </pc:spChg>
        <pc:spChg chg="add del">
          <ac:chgData name="Alex Ismail" userId="2361626eb4b9a40a" providerId="LiveId" clId="{BD4E00FB-EB44-4C53-A3C1-24E18B662C46}" dt="2026-03-16T03:15:39.505" v="3" actId="26606"/>
          <ac:spMkLst>
            <pc:docMk/>
            <pc:sldMk cId="1595755077" sldId="270"/>
            <ac:spMk id="16" creationId="{DB5724CA-8231-4BAD-91CB-B014A248EA23}"/>
          </ac:spMkLst>
        </pc:spChg>
        <pc:spChg chg="add del">
          <ac:chgData name="Alex Ismail" userId="2361626eb4b9a40a" providerId="LiveId" clId="{BD4E00FB-EB44-4C53-A3C1-24E18B662C46}" dt="2026-03-16T03:15:39.505" v="3" actId="26606"/>
          <ac:spMkLst>
            <pc:docMk/>
            <pc:sldMk cId="1595755077" sldId="270"/>
            <ac:spMk id="18" creationId="{1EC7E6BD-F308-426B-93A1-DF8888BADA64}"/>
          </ac:spMkLst>
        </pc:spChg>
        <pc:spChg chg="add del">
          <ac:chgData name="Alex Ismail" userId="2361626eb4b9a40a" providerId="LiveId" clId="{BD4E00FB-EB44-4C53-A3C1-24E18B662C46}" dt="2026-03-16T03:15:42.062" v="5" actId="26606"/>
          <ac:spMkLst>
            <pc:docMk/>
            <pc:sldMk cId="1595755077" sldId="270"/>
            <ac:spMk id="20" creationId="{A03445F7-FD8B-494B-8F82-8DFCE98D112D}"/>
          </ac:spMkLst>
        </pc:spChg>
        <pc:spChg chg="add del">
          <ac:chgData name="Alex Ismail" userId="2361626eb4b9a40a" providerId="LiveId" clId="{BD4E00FB-EB44-4C53-A3C1-24E18B662C46}" dt="2026-03-16T03:15:42.062" v="5" actId="26606"/>
          <ac:spMkLst>
            <pc:docMk/>
            <pc:sldMk cId="1595755077" sldId="270"/>
            <ac:spMk id="21" creationId="{0126A9BA-045C-45E7-AF03-BAE3E00AF1A1}"/>
          </ac:spMkLst>
        </pc:spChg>
        <pc:spChg chg="add">
          <ac:chgData name="Alex Ismail" userId="2361626eb4b9a40a" providerId="LiveId" clId="{BD4E00FB-EB44-4C53-A3C1-24E18B662C46}" dt="2026-03-16T03:15:42.065" v="6" actId="26606"/>
          <ac:spMkLst>
            <pc:docMk/>
            <pc:sldMk cId="1595755077" sldId="270"/>
            <ac:spMk id="23" creationId="{E6E37985-09B8-4F09-93C7-44CB3EDE52A4}"/>
          </ac:spMkLst>
        </pc:spChg>
        <pc:picChg chg="mod">
          <ac:chgData name="Alex Ismail" userId="2361626eb4b9a40a" providerId="LiveId" clId="{BD4E00FB-EB44-4C53-A3C1-24E18B662C46}" dt="2026-03-16T03:15:56.007" v="10" actId="14100"/>
          <ac:picMkLst>
            <pc:docMk/>
            <pc:sldMk cId="1595755077" sldId="270"/>
            <ac:picMk id="6" creationId="{46CD5F4B-4AB8-1971-8506-843758CAFDEA}"/>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5997ED-A50D-4B9C-98F2-36708CC71B36}" type="doc">
      <dgm:prSet loTypeId="urn:microsoft.com/office/officeart/2016/7/layout/BasicProcessNew" loCatId="process" qsTypeId="urn:microsoft.com/office/officeart/2005/8/quickstyle/simple1" qsCatId="simple" csTypeId="urn:microsoft.com/office/officeart/2005/8/colors/colorful1" csCatId="colorful" phldr="1"/>
      <dgm:spPr/>
      <dgm:t>
        <a:bodyPr/>
        <a:lstStyle/>
        <a:p>
          <a:endParaRPr lang="en-US"/>
        </a:p>
      </dgm:t>
    </dgm:pt>
    <dgm:pt modelId="{2ACBE8F5-6B51-4A53-8AD5-5BF6B4BDF0E1}">
      <dgm:prSet custT="1"/>
      <dgm:spPr/>
      <dgm:t>
        <a:bodyPr/>
        <a:lstStyle/>
        <a:p>
          <a:r>
            <a:rPr lang="en-GB" sz="2000" dirty="0">
              <a:latin typeface="Arial" panose="020B0604020202020204" pitchFamily="34" charset="0"/>
              <a:cs typeface="Arial" panose="020B0604020202020204" pitchFamily="34" charset="0"/>
            </a:rPr>
            <a:t>From the PESTEL analysis, three key external factors stand out for </a:t>
          </a:r>
          <a:r>
            <a:rPr lang="en-GB" sz="2000" dirty="0" err="1">
              <a:latin typeface="Arial" panose="020B0604020202020204" pitchFamily="34" charset="0"/>
              <a:cs typeface="Arial" panose="020B0604020202020204" pitchFamily="34" charset="0"/>
            </a:rPr>
            <a:t>Kingsfish</a:t>
          </a:r>
          <a:r>
            <a:rPr lang="en-GB" sz="2000" dirty="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dgm:t>
    </dgm:pt>
    <dgm:pt modelId="{67E3E4FB-38B2-42A2-B1A6-37EBEAF94B16}" type="parTrans" cxnId="{F6CB9D66-98AD-4354-BFAB-AB0CA458F25E}">
      <dgm:prSet/>
      <dgm:spPr/>
      <dgm:t>
        <a:bodyPr/>
        <a:lstStyle/>
        <a:p>
          <a:endParaRPr lang="en-US"/>
        </a:p>
      </dgm:t>
    </dgm:pt>
    <dgm:pt modelId="{A8AC969B-2CED-400F-AC2E-6BF07212E3E9}" type="sibTrans" cxnId="{F6CB9D66-98AD-4354-BFAB-AB0CA458F25E}">
      <dgm:prSet/>
      <dgm:spPr/>
      <dgm:t>
        <a:bodyPr/>
        <a:lstStyle/>
        <a:p>
          <a:endParaRPr lang="en-US"/>
        </a:p>
      </dgm:t>
    </dgm:pt>
    <dgm:pt modelId="{2A5EF76D-96AA-4530-9C42-1996F84A96AF}">
      <dgm:prSet custT="1"/>
      <dgm:spPr/>
      <dgm:t>
        <a:bodyPr/>
        <a:lstStyle/>
        <a:p>
          <a:r>
            <a:rPr lang="en-GB" sz="1400" b="1" dirty="0">
              <a:latin typeface="Arial" panose="020B0604020202020204" pitchFamily="34" charset="0"/>
              <a:cs typeface="Arial" panose="020B0604020202020204" pitchFamily="34" charset="0"/>
            </a:rPr>
            <a:t>Economical</a:t>
          </a:r>
          <a:r>
            <a:rPr lang="en-GB" sz="1400" dirty="0">
              <a:latin typeface="Arial" panose="020B0604020202020204" pitchFamily="34" charset="0"/>
              <a:cs typeface="Arial" panose="020B0604020202020204" pitchFamily="34" charset="0"/>
            </a:rPr>
            <a:t>, Bucharest offers Romania's highest incomes and a growing middle class, with the fast-food market expanding rapidly—worth around </a:t>
          </a:r>
          <a:r>
            <a:rPr lang="en-GB" sz="1400" b="1" dirty="0">
              <a:latin typeface="Arial" panose="020B0604020202020204" pitchFamily="34" charset="0"/>
              <a:cs typeface="Arial" panose="020B0604020202020204" pitchFamily="34" charset="0"/>
            </a:rPr>
            <a:t>€6.9 billion in 2026 according to IBISWorld</a:t>
          </a:r>
          <a:r>
            <a:rPr lang="en-GB" sz="1400" dirty="0">
              <a:latin typeface="Arial" panose="020B0604020202020204" pitchFamily="34" charset="0"/>
              <a:cs typeface="Arial" panose="020B0604020202020204" pitchFamily="34" charset="0"/>
            </a:rPr>
            <a:t>. Customers still seek great value, so big portions at good prices will be essential amid inflation pressures.</a:t>
          </a:r>
          <a:endParaRPr lang="en-US" sz="1400" dirty="0">
            <a:latin typeface="Arial" panose="020B0604020202020204" pitchFamily="34" charset="0"/>
            <a:cs typeface="Arial" panose="020B0604020202020204" pitchFamily="34" charset="0"/>
          </a:endParaRPr>
        </a:p>
      </dgm:t>
    </dgm:pt>
    <dgm:pt modelId="{78B2A5CE-B8A9-4918-800D-390C317AE8DA}" type="parTrans" cxnId="{998E5A64-15BD-4150-83D0-FF63F65B5688}">
      <dgm:prSet/>
      <dgm:spPr/>
      <dgm:t>
        <a:bodyPr/>
        <a:lstStyle/>
        <a:p>
          <a:endParaRPr lang="en-US"/>
        </a:p>
      </dgm:t>
    </dgm:pt>
    <dgm:pt modelId="{084BA83D-799C-4865-B829-9639F8F76E02}" type="sibTrans" cxnId="{998E5A64-15BD-4150-83D0-FF63F65B5688}">
      <dgm:prSet/>
      <dgm:spPr/>
      <dgm:t>
        <a:bodyPr/>
        <a:lstStyle/>
        <a:p>
          <a:endParaRPr lang="en-US"/>
        </a:p>
      </dgm:t>
    </dgm:pt>
    <dgm:pt modelId="{3EEEFA08-67A2-4315-9556-35E591329D21}">
      <dgm:prSet custT="1"/>
      <dgm:spPr/>
      <dgm:t>
        <a:bodyPr/>
        <a:lstStyle/>
        <a:p>
          <a:r>
            <a:rPr lang="en-GB" sz="1400" b="1" dirty="0">
              <a:latin typeface="Arial" panose="020B0604020202020204" pitchFamily="34" charset="0"/>
              <a:cs typeface="Arial" panose="020B0604020202020204" pitchFamily="34" charset="0"/>
            </a:rPr>
            <a:t>Social</a:t>
          </a:r>
          <a:r>
            <a:rPr lang="en-GB" sz="1400" dirty="0">
              <a:latin typeface="Arial" panose="020B0604020202020204" pitchFamily="34" charset="0"/>
              <a:cs typeface="Arial" panose="020B0604020202020204" pitchFamily="34" charset="0"/>
            </a:rPr>
            <a:t>, young Romanians are excited to try new international foods, and students plus office workers frequently order delivery or eat out. British culture—through football, music, and travel—is already popular here, so our themed setting should appeal strongly to locals, expats, and tourists.</a:t>
          </a:r>
          <a:endParaRPr lang="en-US" sz="1400" dirty="0">
            <a:latin typeface="Arial" panose="020B0604020202020204" pitchFamily="34" charset="0"/>
            <a:cs typeface="Arial" panose="020B0604020202020204" pitchFamily="34" charset="0"/>
          </a:endParaRPr>
        </a:p>
      </dgm:t>
    </dgm:pt>
    <dgm:pt modelId="{690CA0DE-9610-42ED-9116-65510BF03EC2}" type="parTrans" cxnId="{DF4F1FD2-8D3D-4A16-BB6E-DBCEDAA2F146}">
      <dgm:prSet/>
      <dgm:spPr/>
      <dgm:t>
        <a:bodyPr/>
        <a:lstStyle/>
        <a:p>
          <a:endParaRPr lang="en-US"/>
        </a:p>
      </dgm:t>
    </dgm:pt>
    <dgm:pt modelId="{EE0BCCDE-7B4D-4463-87E0-D5B9147E5AC8}" type="sibTrans" cxnId="{DF4F1FD2-8D3D-4A16-BB6E-DBCEDAA2F146}">
      <dgm:prSet/>
      <dgm:spPr/>
      <dgm:t>
        <a:bodyPr/>
        <a:lstStyle/>
        <a:p>
          <a:endParaRPr lang="en-US"/>
        </a:p>
      </dgm:t>
    </dgm:pt>
    <dgm:pt modelId="{6E41E06A-6EE7-443D-9F22-B5C0BBBEE93E}">
      <dgm:prSet custT="1"/>
      <dgm:spPr/>
      <dgm:t>
        <a:bodyPr/>
        <a:lstStyle/>
        <a:p>
          <a:r>
            <a:rPr lang="en-GB" sz="1400" b="1" dirty="0">
              <a:latin typeface="Arial" panose="020B0604020202020204" pitchFamily="34" charset="0"/>
              <a:cs typeface="Arial" panose="020B0604020202020204" pitchFamily="34" charset="0"/>
            </a:rPr>
            <a:t>Technological</a:t>
          </a:r>
          <a:r>
            <a:rPr lang="en-GB" sz="1400" dirty="0">
              <a:latin typeface="Arial" panose="020B0604020202020204" pitchFamily="34" charset="0"/>
              <a:cs typeface="Arial" panose="020B0604020202020204" pitchFamily="34" charset="0"/>
            </a:rPr>
            <a:t>, food delivery apps like </a:t>
          </a:r>
          <a:r>
            <a:rPr lang="en-GB" sz="1400" dirty="0" err="1">
              <a:latin typeface="Arial" panose="020B0604020202020204" pitchFamily="34" charset="0"/>
              <a:cs typeface="Arial" panose="020B0604020202020204" pitchFamily="34" charset="0"/>
            </a:rPr>
            <a:t>Glovo</a:t>
          </a:r>
          <a:r>
            <a:rPr lang="en-GB" sz="1400" dirty="0">
              <a:latin typeface="Arial" panose="020B0604020202020204" pitchFamily="34" charset="0"/>
              <a:cs typeface="Arial" panose="020B0604020202020204" pitchFamily="34" charset="0"/>
            </a:rPr>
            <a:t>, Bolt Food, and </a:t>
          </a:r>
          <a:r>
            <a:rPr lang="en-GB" sz="1400" dirty="0" err="1">
              <a:latin typeface="Arial" panose="020B0604020202020204" pitchFamily="34" charset="0"/>
              <a:cs typeface="Arial" panose="020B0604020202020204" pitchFamily="34" charset="0"/>
            </a:rPr>
            <a:t>Foodpanda</a:t>
          </a:r>
          <a:r>
            <a:rPr lang="en-GB" sz="1400" dirty="0">
              <a:latin typeface="Arial" panose="020B0604020202020204" pitchFamily="34" charset="0"/>
              <a:cs typeface="Arial" panose="020B0604020202020204" pitchFamily="34" charset="0"/>
            </a:rPr>
            <a:t> dominate how people order, while Instagram and TikTok drive discovery of new spots. Contactless payments and QR menus are now expected, making these tools critical for reaching our customers quickly.</a:t>
          </a:r>
          <a:endParaRPr lang="en-US" sz="1400" dirty="0">
            <a:latin typeface="Arial" panose="020B0604020202020204" pitchFamily="34" charset="0"/>
            <a:cs typeface="Arial" panose="020B0604020202020204" pitchFamily="34" charset="0"/>
          </a:endParaRPr>
        </a:p>
      </dgm:t>
    </dgm:pt>
    <dgm:pt modelId="{A0E09A40-9371-4999-8822-69260D098502}" type="parTrans" cxnId="{F22DB5EE-57C5-40BE-8188-B85C8078313F}">
      <dgm:prSet/>
      <dgm:spPr/>
      <dgm:t>
        <a:bodyPr/>
        <a:lstStyle/>
        <a:p>
          <a:endParaRPr lang="en-US"/>
        </a:p>
      </dgm:t>
    </dgm:pt>
    <dgm:pt modelId="{143A6F3B-27E1-4357-8DF4-AF6F7AC523E9}" type="sibTrans" cxnId="{F22DB5EE-57C5-40BE-8188-B85C8078313F}">
      <dgm:prSet/>
      <dgm:spPr/>
      <dgm:t>
        <a:bodyPr/>
        <a:lstStyle/>
        <a:p>
          <a:endParaRPr lang="en-US"/>
        </a:p>
      </dgm:t>
    </dgm:pt>
    <dgm:pt modelId="{36588720-0AD1-48EE-8D21-B5133BEEA9ED}" type="pres">
      <dgm:prSet presAssocID="{425997ED-A50D-4B9C-98F2-36708CC71B36}" presName="Name0" presStyleCnt="0">
        <dgm:presLayoutVars>
          <dgm:dir/>
          <dgm:resizeHandles val="exact"/>
        </dgm:presLayoutVars>
      </dgm:prSet>
      <dgm:spPr/>
    </dgm:pt>
    <dgm:pt modelId="{C0E6994E-8F5B-4050-A5CC-B133FAC3AB55}" type="pres">
      <dgm:prSet presAssocID="{2ACBE8F5-6B51-4A53-8AD5-5BF6B4BDF0E1}" presName="node" presStyleLbl="node1" presStyleIdx="0" presStyleCnt="7">
        <dgm:presLayoutVars>
          <dgm:bulletEnabled val="1"/>
        </dgm:presLayoutVars>
      </dgm:prSet>
      <dgm:spPr/>
    </dgm:pt>
    <dgm:pt modelId="{F5E7A7ED-69E9-45B6-9891-D01477483FF4}" type="pres">
      <dgm:prSet presAssocID="{A8AC969B-2CED-400F-AC2E-6BF07212E3E9}" presName="sibTransSpacerBeforeConnector" presStyleCnt="0"/>
      <dgm:spPr/>
    </dgm:pt>
    <dgm:pt modelId="{A982F526-1F70-4700-B6DE-35790B0AD9F8}" type="pres">
      <dgm:prSet presAssocID="{A8AC969B-2CED-400F-AC2E-6BF07212E3E9}" presName="sibTrans" presStyleLbl="node1" presStyleIdx="1" presStyleCnt="7"/>
      <dgm:spPr/>
    </dgm:pt>
    <dgm:pt modelId="{F61C9560-E42F-4EDB-B010-9B56ACC126B0}" type="pres">
      <dgm:prSet presAssocID="{A8AC969B-2CED-400F-AC2E-6BF07212E3E9}" presName="sibTransSpacerAfterConnector" presStyleCnt="0"/>
      <dgm:spPr/>
    </dgm:pt>
    <dgm:pt modelId="{A8C86CF7-D9A1-43BD-843C-7EE0ECFA8DD7}" type="pres">
      <dgm:prSet presAssocID="{2A5EF76D-96AA-4530-9C42-1996F84A96AF}" presName="node" presStyleLbl="node1" presStyleIdx="2" presStyleCnt="7">
        <dgm:presLayoutVars>
          <dgm:bulletEnabled val="1"/>
        </dgm:presLayoutVars>
      </dgm:prSet>
      <dgm:spPr/>
    </dgm:pt>
    <dgm:pt modelId="{383E8011-03E8-4018-A674-D7E8D155241F}" type="pres">
      <dgm:prSet presAssocID="{084BA83D-799C-4865-B829-9639F8F76E02}" presName="sibTransSpacerBeforeConnector" presStyleCnt="0"/>
      <dgm:spPr/>
    </dgm:pt>
    <dgm:pt modelId="{233B52D5-CA68-4DD4-9382-96C91619D497}" type="pres">
      <dgm:prSet presAssocID="{084BA83D-799C-4865-B829-9639F8F76E02}" presName="sibTrans" presStyleLbl="node1" presStyleIdx="3" presStyleCnt="7"/>
      <dgm:spPr/>
    </dgm:pt>
    <dgm:pt modelId="{2E0C9235-F747-4316-91B4-90C2E1856192}" type="pres">
      <dgm:prSet presAssocID="{084BA83D-799C-4865-B829-9639F8F76E02}" presName="sibTransSpacerAfterConnector" presStyleCnt="0"/>
      <dgm:spPr/>
    </dgm:pt>
    <dgm:pt modelId="{096139EB-01A1-47C2-8425-6A273B0CEB00}" type="pres">
      <dgm:prSet presAssocID="{3EEEFA08-67A2-4315-9556-35E591329D21}" presName="node" presStyleLbl="node1" presStyleIdx="4" presStyleCnt="7">
        <dgm:presLayoutVars>
          <dgm:bulletEnabled val="1"/>
        </dgm:presLayoutVars>
      </dgm:prSet>
      <dgm:spPr/>
    </dgm:pt>
    <dgm:pt modelId="{A08E5C8E-EFE6-45C3-A1B4-AC2D9EAC71CE}" type="pres">
      <dgm:prSet presAssocID="{EE0BCCDE-7B4D-4463-87E0-D5B9147E5AC8}" presName="sibTransSpacerBeforeConnector" presStyleCnt="0"/>
      <dgm:spPr/>
    </dgm:pt>
    <dgm:pt modelId="{CCA0D8CC-EB1D-4D85-8857-C703954CB6E2}" type="pres">
      <dgm:prSet presAssocID="{EE0BCCDE-7B4D-4463-87E0-D5B9147E5AC8}" presName="sibTrans" presStyleLbl="node1" presStyleIdx="5" presStyleCnt="7"/>
      <dgm:spPr/>
    </dgm:pt>
    <dgm:pt modelId="{9777AAB9-1FC5-47AC-A411-8E1B28CA9690}" type="pres">
      <dgm:prSet presAssocID="{EE0BCCDE-7B4D-4463-87E0-D5B9147E5AC8}" presName="sibTransSpacerAfterConnector" presStyleCnt="0"/>
      <dgm:spPr/>
    </dgm:pt>
    <dgm:pt modelId="{452AB881-AFD6-4BFF-96F6-112830A16AB8}" type="pres">
      <dgm:prSet presAssocID="{6E41E06A-6EE7-443D-9F22-B5C0BBBEE93E}" presName="node" presStyleLbl="node1" presStyleIdx="6" presStyleCnt="7">
        <dgm:presLayoutVars>
          <dgm:bulletEnabled val="1"/>
        </dgm:presLayoutVars>
      </dgm:prSet>
      <dgm:spPr/>
    </dgm:pt>
  </dgm:ptLst>
  <dgm:cxnLst>
    <dgm:cxn modelId="{3C60A71E-7765-4451-8A3C-115D22C04841}" type="presOf" srcId="{A8AC969B-2CED-400F-AC2E-6BF07212E3E9}" destId="{A982F526-1F70-4700-B6DE-35790B0AD9F8}" srcOrd="0" destOrd="0" presId="urn:microsoft.com/office/officeart/2016/7/layout/BasicProcessNew"/>
    <dgm:cxn modelId="{7A5D003B-F52B-44D6-BA59-4BE77052D0AE}" type="presOf" srcId="{2ACBE8F5-6B51-4A53-8AD5-5BF6B4BDF0E1}" destId="{C0E6994E-8F5B-4050-A5CC-B133FAC3AB55}" srcOrd="0" destOrd="0" presId="urn:microsoft.com/office/officeart/2016/7/layout/BasicProcessNew"/>
    <dgm:cxn modelId="{54F6F83E-D6B8-4E98-89FE-D2BEFE0EC2D8}" type="presOf" srcId="{084BA83D-799C-4865-B829-9639F8F76E02}" destId="{233B52D5-CA68-4DD4-9382-96C91619D497}" srcOrd="0" destOrd="0" presId="urn:microsoft.com/office/officeart/2016/7/layout/BasicProcessNew"/>
    <dgm:cxn modelId="{998E5A64-15BD-4150-83D0-FF63F65B5688}" srcId="{425997ED-A50D-4B9C-98F2-36708CC71B36}" destId="{2A5EF76D-96AA-4530-9C42-1996F84A96AF}" srcOrd="1" destOrd="0" parTransId="{78B2A5CE-B8A9-4918-800D-390C317AE8DA}" sibTransId="{084BA83D-799C-4865-B829-9639F8F76E02}"/>
    <dgm:cxn modelId="{F6CB9D66-98AD-4354-BFAB-AB0CA458F25E}" srcId="{425997ED-A50D-4B9C-98F2-36708CC71B36}" destId="{2ACBE8F5-6B51-4A53-8AD5-5BF6B4BDF0E1}" srcOrd="0" destOrd="0" parTransId="{67E3E4FB-38B2-42A2-B1A6-37EBEAF94B16}" sibTransId="{A8AC969B-2CED-400F-AC2E-6BF07212E3E9}"/>
    <dgm:cxn modelId="{9F5BA890-56D8-498F-BF8E-18FD82BBCB6E}" type="presOf" srcId="{EE0BCCDE-7B4D-4463-87E0-D5B9147E5AC8}" destId="{CCA0D8CC-EB1D-4D85-8857-C703954CB6E2}" srcOrd="0" destOrd="0" presId="urn:microsoft.com/office/officeart/2016/7/layout/BasicProcessNew"/>
    <dgm:cxn modelId="{CF137892-D5F7-4ACA-A2AD-370BB2AC7063}" type="presOf" srcId="{3EEEFA08-67A2-4315-9556-35E591329D21}" destId="{096139EB-01A1-47C2-8425-6A273B0CEB00}" srcOrd="0" destOrd="0" presId="urn:microsoft.com/office/officeart/2016/7/layout/BasicProcessNew"/>
    <dgm:cxn modelId="{9AD5CE95-0D21-4D2E-90F7-C51B45FD626F}" type="presOf" srcId="{425997ED-A50D-4B9C-98F2-36708CC71B36}" destId="{36588720-0AD1-48EE-8D21-B5133BEEA9ED}" srcOrd="0" destOrd="0" presId="urn:microsoft.com/office/officeart/2016/7/layout/BasicProcessNew"/>
    <dgm:cxn modelId="{C3586AC1-F62D-4607-8DF1-BF7B7095AE4D}" type="presOf" srcId="{6E41E06A-6EE7-443D-9F22-B5C0BBBEE93E}" destId="{452AB881-AFD6-4BFF-96F6-112830A16AB8}" srcOrd="0" destOrd="0" presId="urn:microsoft.com/office/officeart/2016/7/layout/BasicProcessNew"/>
    <dgm:cxn modelId="{BED75ECF-E1EF-42CA-A9AF-82EDC5BE57C2}" type="presOf" srcId="{2A5EF76D-96AA-4530-9C42-1996F84A96AF}" destId="{A8C86CF7-D9A1-43BD-843C-7EE0ECFA8DD7}" srcOrd="0" destOrd="0" presId="urn:microsoft.com/office/officeart/2016/7/layout/BasicProcessNew"/>
    <dgm:cxn modelId="{DF4F1FD2-8D3D-4A16-BB6E-DBCEDAA2F146}" srcId="{425997ED-A50D-4B9C-98F2-36708CC71B36}" destId="{3EEEFA08-67A2-4315-9556-35E591329D21}" srcOrd="2" destOrd="0" parTransId="{690CA0DE-9610-42ED-9116-65510BF03EC2}" sibTransId="{EE0BCCDE-7B4D-4463-87E0-D5B9147E5AC8}"/>
    <dgm:cxn modelId="{F22DB5EE-57C5-40BE-8188-B85C8078313F}" srcId="{425997ED-A50D-4B9C-98F2-36708CC71B36}" destId="{6E41E06A-6EE7-443D-9F22-B5C0BBBEE93E}" srcOrd="3" destOrd="0" parTransId="{A0E09A40-9371-4999-8822-69260D098502}" sibTransId="{143A6F3B-27E1-4357-8DF4-AF6F7AC523E9}"/>
    <dgm:cxn modelId="{D955E81F-C8F2-4163-A525-275259DEFD56}" type="presParOf" srcId="{36588720-0AD1-48EE-8D21-B5133BEEA9ED}" destId="{C0E6994E-8F5B-4050-A5CC-B133FAC3AB55}" srcOrd="0" destOrd="0" presId="urn:microsoft.com/office/officeart/2016/7/layout/BasicProcessNew"/>
    <dgm:cxn modelId="{47EFFB97-BF11-46D7-8F48-F8C5B4BC2220}" type="presParOf" srcId="{36588720-0AD1-48EE-8D21-B5133BEEA9ED}" destId="{F5E7A7ED-69E9-45B6-9891-D01477483FF4}" srcOrd="1" destOrd="0" presId="urn:microsoft.com/office/officeart/2016/7/layout/BasicProcessNew"/>
    <dgm:cxn modelId="{3183DC23-2304-46B4-ABF5-16BBDC7ACE05}" type="presParOf" srcId="{36588720-0AD1-48EE-8D21-B5133BEEA9ED}" destId="{A982F526-1F70-4700-B6DE-35790B0AD9F8}" srcOrd="2" destOrd="0" presId="urn:microsoft.com/office/officeart/2016/7/layout/BasicProcessNew"/>
    <dgm:cxn modelId="{2EF6DA9F-120A-4B6A-8BDA-3CB5F7847549}" type="presParOf" srcId="{36588720-0AD1-48EE-8D21-B5133BEEA9ED}" destId="{F61C9560-E42F-4EDB-B010-9B56ACC126B0}" srcOrd="3" destOrd="0" presId="urn:microsoft.com/office/officeart/2016/7/layout/BasicProcessNew"/>
    <dgm:cxn modelId="{94EF9BA6-F7D2-46B3-AA3A-641A8C83C8CE}" type="presParOf" srcId="{36588720-0AD1-48EE-8D21-B5133BEEA9ED}" destId="{A8C86CF7-D9A1-43BD-843C-7EE0ECFA8DD7}" srcOrd="4" destOrd="0" presId="urn:microsoft.com/office/officeart/2016/7/layout/BasicProcessNew"/>
    <dgm:cxn modelId="{CD8507FA-C18B-4CFE-91EA-CBEBFF33C05B}" type="presParOf" srcId="{36588720-0AD1-48EE-8D21-B5133BEEA9ED}" destId="{383E8011-03E8-4018-A674-D7E8D155241F}" srcOrd="5" destOrd="0" presId="urn:microsoft.com/office/officeart/2016/7/layout/BasicProcessNew"/>
    <dgm:cxn modelId="{DAC94504-803F-40A5-B0F5-1CF43E19A2E7}" type="presParOf" srcId="{36588720-0AD1-48EE-8D21-B5133BEEA9ED}" destId="{233B52D5-CA68-4DD4-9382-96C91619D497}" srcOrd="6" destOrd="0" presId="urn:microsoft.com/office/officeart/2016/7/layout/BasicProcessNew"/>
    <dgm:cxn modelId="{A2206CF9-B82E-466E-A1E8-0DC5A607462F}" type="presParOf" srcId="{36588720-0AD1-48EE-8D21-B5133BEEA9ED}" destId="{2E0C9235-F747-4316-91B4-90C2E1856192}" srcOrd="7" destOrd="0" presId="urn:microsoft.com/office/officeart/2016/7/layout/BasicProcessNew"/>
    <dgm:cxn modelId="{97C14889-1500-4323-9DE1-5228FD07C567}" type="presParOf" srcId="{36588720-0AD1-48EE-8D21-B5133BEEA9ED}" destId="{096139EB-01A1-47C2-8425-6A273B0CEB00}" srcOrd="8" destOrd="0" presId="urn:microsoft.com/office/officeart/2016/7/layout/BasicProcessNew"/>
    <dgm:cxn modelId="{16753597-7A6F-43C9-AD9F-DBA406EDB408}" type="presParOf" srcId="{36588720-0AD1-48EE-8D21-B5133BEEA9ED}" destId="{A08E5C8E-EFE6-45C3-A1B4-AC2D9EAC71CE}" srcOrd="9" destOrd="0" presId="urn:microsoft.com/office/officeart/2016/7/layout/BasicProcessNew"/>
    <dgm:cxn modelId="{66169C94-33AD-4102-A447-9531C64F75F3}" type="presParOf" srcId="{36588720-0AD1-48EE-8D21-B5133BEEA9ED}" destId="{CCA0D8CC-EB1D-4D85-8857-C703954CB6E2}" srcOrd="10" destOrd="0" presId="urn:microsoft.com/office/officeart/2016/7/layout/BasicProcessNew"/>
    <dgm:cxn modelId="{88F7AEFF-0B7D-4E5A-881A-D9871CA0D560}" type="presParOf" srcId="{36588720-0AD1-48EE-8D21-B5133BEEA9ED}" destId="{9777AAB9-1FC5-47AC-A411-8E1B28CA9690}" srcOrd="11" destOrd="0" presId="urn:microsoft.com/office/officeart/2016/7/layout/BasicProcessNew"/>
    <dgm:cxn modelId="{E95D799B-4723-4592-BC1F-0AC182C49E1D}" type="presParOf" srcId="{36588720-0AD1-48EE-8D21-B5133BEEA9ED}" destId="{452AB881-AFD6-4BFF-96F6-112830A16AB8}" srcOrd="12" destOrd="0" presId="urn:microsoft.com/office/officeart/2016/7/layout/Basic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E6994E-8F5B-4050-A5CC-B133FAC3AB55}">
      <dsp:nvSpPr>
        <dsp:cNvPr id="0" name=""/>
        <dsp:cNvSpPr/>
      </dsp:nvSpPr>
      <dsp:spPr>
        <a:xfrm>
          <a:off x="163" y="573039"/>
          <a:ext cx="1918490" cy="366189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Arial" panose="020B0604020202020204" pitchFamily="34" charset="0"/>
              <a:cs typeface="Arial" panose="020B0604020202020204" pitchFamily="34" charset="0"/>
            </a:rPr>
            <a:t>From the PESTEL analysis, three key external factors stand out for </a:t>
          </a:r>
          <a:r>
            <a:rPr lang="en-GB" sz="2000" kern="1200" dirty="0" err="1">
              <a:latin typeface="Arial" panose="020B0604020202020204" pitchFamily="34" charset="0"/>
              <a:cs typeface="Arial" panose="020B0604020202020204" pitchFamily="34" charset="0"/>
            </a:rPr>
            <a:t>Kingsfish</a:t>
          </a:r>
          <a:r>
            <a:rPr lang="en-GB" sz="2000" kern="1200" dirty="0">
              <a:latin typeface="Arial" panose="020B0604020202020204" pitchFamily="34" charset="0"/>
              <a:cs typeface="Arial" panose="020B0604020202020204" pitchFamily="34" charset="0"/>
            </a:rPr>
            <a:t>.</a:t>
          </a:r>
          <a:endParaRPr lang="en-US" sz="2000" kern="1200" dirty="0">
            <a:latin typeface="Arial" panose="020B0604020202020204" pitchFamily="34" charset="0"/>
            <a:cs typeface="Arial" panose="020B0604020202020204" pitchFamily="34" charset="0"/>
          </a:endParaRPr>
        </a:p>
      </dsp:txBody>
      <dsp:txXfrm>
        <a:off x="163" y="573039"/>
        <a:ext cx="1918490" cy="3661894"/>
      </dsp:txXfrm>
    </dsp:sp>
    <dsp:sp modelId="{A982F526-1F70-4700-B6DE-35790B0AD9F8}">
      <dsp:nvSpPr>
        <dsp:cNvPr id="0" name=""/>
        <dsp:cNvSpPr/>
      </dsp:nvSpPr>
      <dsp:spPr>
        <a:xfrm>
          <a:off x="1954170" y="2282486"/>
          <a:ext cx="287773" cy="243000"/>
        </a:xfrm>
        <a:prstGeom prst="rightArrow">
          <a:avLst>
            <a:gd name="adj1" fmla="val 50000"/>
            <a:gd name="adj2" fmla="val 5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8C86CF7-D9A1-43BD-843C-7EE0ECFA8DD7}">
      <dsp:nvSpPr>
        <dsp:cNvPr id="0" name=""/>
        <dsp:cNvSpPr/>
      </dsp:nvSpPr>
      <dsp:spPr>
        <a:xfrm>
          <a:off x="2277460" y="573039"/>
          <a:ext cx="1918490" cy="366189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Economical</a:t>
          </a:r>
          <a:r>
            <a:rPr lang="en-GB" sz="1400" kern="1200" dirty="0">
              <a:latin typeface="Arial" panose="020B0604020202020204" pitchFamily="34" charset="0"/>
              <a:cs typeface="Arial" panose="020B0604020202020204" pitchFamily="34" charset="0"/>
            </a:rPr>
            <a:t>, Bucharest offers Romania's highest incomes and a growing middle class, with the fast-food market expanding rapidly—worth around </a:t>
          </a:r>
          <a:r>
            <a:rPr lang="en-GB" sz="1400" b="1" kern="1200" dirty="0">
              <a:latin typeface="Arial" panose="020B0604020202020204" pitchFamily="34" charset="0"/>
              <a:cs typeface="Arial" panose="020B0604020202020204" pitchFamily="34" charset="0"/>
            </a:rPr>
            <a:t>€6.9 billion in 2026 according to IBISWorld</a:t>
          </a:r>
          <a:r>
            <a:rPr lang="en-GB" sz="1400" kern="1200" dirty="0">
              <a:latin typeface="Arial" panose="020B0604020202020204" pitchFamily="34" charset="0"/>
              <a:cs typeface="Arial" panose="020B0604020202020204" pitchFamily="34" charset="0"/>
            </a:rPr>
            <a:t>. Customers still seek great value, so big portions at good prices will be essential amid inflation pressures.</a:t>
          </a:r>
          <a:endParaRPr lang="en-US" sz="1400" kern="1200" dirty="0">
            <a:latin typeface="Arial" panose="020B0604020202020204" pitchFamily="34" charset="0"/>
            <a:cs typeface="Arial" panose="020B0604020202020204" pitchFamily="34" charset="0"/>
          </a:endParaRPr>
        </a:p>
      </dsp:txBody>
      <dsp:txXfrm>
        <a:off x="2277460" y="573039"/>
        <a:ext cx="1918490" cy="3661894"/>
      </dsp:txXfrm>
    </dsp:sp>
    <dsp:sp modelId="{233B52D5-CA68-4DD4-9382-96C91619D497}">
      <dsp:nvSpPr>
        <dsp:cNvPr id="0" name=""/>
        <dsp:cNvSpPr/>
      </dsp:nvSpPr>
      <dsp:spPr>
        <a:xfrm>
          <a:off x="4231468" y="2282486"/>
          <a:ext cx="287773" cy="243000"/>
        </a:xfrm>
        <a:prstGeom prst="rightArrow">
          <a:avLst>
            <a:gd name="adj1" fmla="val 50000"/>
            <a:gd name="adj2" fmla="val 5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6139EB-01A1-47C2-8425-6A273B0CEB00}">
      <dsp:nvSpPr>
        <dsp:cNvPr id="0" name=""/>
        <dsp:cNvSpPr/>
      </dsp:nvSpPr>
      <dsp:spPr>
        <a:xfrm>
          <a:off x="4554758" y="573039"/>
          <a:ext cx="1918490" cy="366189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Social</a:t>
          </a:r>
          <a:r>
            <a:rPr lang="en-GB" sz="1400" kern="1200" dirty="0">
              <a:latin typeface="Arial" panose="020B0604020202020204" pitchFamily="34" charset="0"/>
              <a:cs typeface="Arial" panose="020B0604020202020204" pitchFamily="34" charset="0"/>
            </a:rPr>
            <a:t>, young Romanians are excited to try new international foods, and students plus office workers frequently order delivery or eat out. British culture—through football, music, and travel—is already popular here, so our themed setting should appeal strongly to locals, expats, and tourists.</a:t>
          </a:r>
          <a:endParaRPr lang="en-US" sz="1400" kern="1200" dirty="0">
            <a:latin typeface="Arial" panose="020B0604020202020204" pitchFamily="34" charset="0"/>
            <a:cs typeface="Arial" panose="020B0604020202020204" pitchFamily="34" charset="0"/>
          </a:endParaRPr>
        </a:p>
      </dsp:txBody>
      <dsp:txXfrm>
        <a:off x="4554758" y="573039"/>
        <a:ext cx="1918490" cy="3661894"/>
      </dsp:txXfrm>
    </dsp:sp>
    <dsp:sp modelId="{CCA0D8CC-EB1D-4D85-8857-C703954CB6E2}">
      <dsp:nvSpPr>
        <dsp:cNvPr id="0" name=""/>
        <dsp:cNvSpPr/>
      </dsp:nvSpPr>
      <dsp:spPr>
        <a:xfrm>
          <a:off x="6508765" y="2282486"/>
          <a:ext cx="287773" cy="243000"/>
        </a:xfrm>
        <a:prstGeom prst="rightArrow">
          <a:avLst>
            <a:gd name="adj1" fmla="val 50000"/>
            <a:gd name="adj2" fmla="val 5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2AB881-AFD6-4BFF-96F6-112830A16AB8}">
      <dsp:nvSpPr>
        <dsp:cNvPr id="0" name=""/>
        <dsp:cNvSpPr/>
      </dsp:nvSpPr>
      <dsp:spPr>
        <a:xfrm>
          <a:off x="6832055" y="573039"/>
          <a:ext cx="1918490" cy="366189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Technological</a:t>
          </a:r>
          <a:r>
            <a:rPr lang="en-GB" sz="1400" kern="1200" dirty="0">
              <a:latin typeface="Arial" panose="020B0604020202020204" pitchFamily="34" charset="0"/>
              <a:cs typeface="Arial" panose="020B0604020202020204" pitchFamily="34" charset="0"/>
            </a:rPr>
            <a:t>, food delivery apps like </a:t>
          </a:r>
          <a:r>
            <a:rPr lang="en-GB" sz="1400" kern="1200" dirty="0" err="1">
              <a:latin typeface="Arial" panose="020B0604020202020204" pitchFamily="34" charset="0"/>
              <a:cs typeface="Arial" panose="020B0604020202020204" pitchFamily="34" charset="0"/>
            </a:rPr>
            <a:t>Glovo</a:t>
          </a:r>
          <a:r>
            <a:rPr lang="en-GB" sz="1400" kern="1200" dirty="0">
              <a:latin typeface="Arial" panose="020B0604020202020204" pitchFamily="34" charset="0"/>
              <a:cs typeface="Arial" panose="020B0604020202020204" pitchFamily="34" charset="0"/>
            </a:rPr>
            <a:t>, Bolt Food, and </a:t>
          </a:r>
          <a:r>
            <a:rPr lang="en-GB" sz="1400" kern="1200" dirty="0" err="1">
              <a:latin typeface="Arial" panose="020B0604020202020204" pitchFamily="34" charset="0"/>
              <a:cs typeface="Arial" panose="020B0604020202020204" pitchFamily="34" charset="0"/>
            </a:rPr>
            <a:t>Foodpanda</a:t>
          </a:r>
          <a:r>
            <a:rPr lang="en-GB" sz="1400" kern="1200" dirty="0">
              <a:latin typeface="Arial" panose="020B0604020202020204" pitchFamily="34" charset="0"/>
              <a:cs typeface="Arial" panose="020B0604020202020204" pitchFamily="34" charset="0"/>
            </a:rPr>
            <a:t> dominate how people order, while Instagram and TikTok drive discovery of new spots. Contactless payments and QR menus are now expected, making these tools critical for reaching our customers quickly.</a:t>
          </a:r>
          <a:endParaRPr lang="en-US" sz="1400" kern="1200" dirty="0">
            <a:latin typeface="Arial" panose="020B0604020202020204" pitchFamily="34" charset="0"/>
            <a:cs typeface="Arial" panose="020B0604020202020204" pitchFamily="34" charset="0"/>
          </a:endParaRPr>
        </a:p>
      </dsp:txBody>
      <dsp:txXfrm>
        <a:off x="6832055" y="573039"/>
        <a:ext cx="1918490" cy="3661894"/>
      </dsp:txXfrm>
    </dsp:sp>
  </dsp:spTree>
</dsp:drawing>
</file>

<file path=ppt/diagrams/layout1.xml><?xml version="1.0" encoding="utf-8"?>
<dgm:layoutDef xmlns:dgm="http://schemas.openxmlformats.org/drawingml/2006/diagram" xmlns:a="http://schemas.openxmlformats.org/drawingml/2006/main" uniqueId="urn:microsoft.com/office/officeart/2016/7/layout/BasicProcessNew">
  <dgm:title val="Basic Process New"/>
  <dgm:desc val=""/>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fact="0.15"/>
      <dgm:constr type="h" for="ch" forName="sibTrans" op="equ"/>
    </dgm:constrLst>
    <dgm:ruleLst>
      <dgm:rule type="h" for="ch" forName="sibTrans" val="6.75" fact="NaN" max="NaN"/>
      <dgm:rule type="w" for="ch" forName="sibTrans" val="8.75" fact="NaN" max="NaN"/>
    </dgm:ruleLst>
    <dgm:forEach name="nodesForEach" axis="ch" ptType="node">
      <dgm:layoutNode name="node">
        <dgm:varLst>
          <dgm:bulletEnabled val="1"/>
        </dgm:varLst>
        <dgm:alg type="tx"/>
        <dgm:shape xmlns:r="http://schemas.openxmlformats.org/officeDocument/2006/relationships" type="rect" r:blip="">
          <dgm:adjLst>
            <dgm:adj idx="1" val="0.1"/>
          </dgm:adjLst>
        </dgm:shape>
        <dgm:presOf axis="desOrSelf" ptType="node"/>
        <dgm:constrLst>
          <dgm:constr type="h" refType="w" fact="0.6"/>
          <dgm:constr type="lMarg" val="12"/>
          <dgm:constr type="rMarg" val="12"/>
          <dgm:constr type="tMarg" val="12"/>
          <dgm:constr type="bMarg" val="12"/>
        </dgm:constrLst>
        <dgm:ruleLst>
          <dgm:rule type="primFontSz" val="11" fact="NaN" max="NaN"/>
          <dgm:rule type="primFontSz" val="18" fact="NaN" max="NaN"/>
          <dgm:rule type="h" val="NaN" fact="1.5" max="NaN"/>
          <dgm:rule type="primFontSz" val="11" fact="NaN" max="NaN"/>
          <dgm:rule type="h" val="INF" fact="NaN" max="NaN"/>
        </dgm:ruleLst>
      </dgm:layoutNode>
      <dgm:forEach name="sibTransForEach" axis="followSib" ptType="sibTrans" cnt="1">
        <dgm:layoutNode name="sibTransSpacerBeforeConnector" styleLbl="node1">
          <dgm:alg type="sp"/>
          <dgm:shape xmlns:r="http://schemas.openxmlformats.org/officeDocument/2006/relationships" r:blip="">
            <dgm:adjLst/>
          </dgm:shape>
          <dgm:constrLst>
            <dgm:constr type="w" val="4.5"/>
          </dgm:constrLst>
          <dgm:presOf/>
          <dgm:ruleLst>
            <dgm:rule type="w" val="4.5" fact="NaN" max="NaN"/>
          </dgm:ruleLst>
        </dgm:layoutNode>
        <dgm:layoutNode name="sibTrans" styleLbl="node1">
          <dgm:alg type="sp"/>
          <dgm:shape xmlns:r="http://schemas.openxmlformats.org/officeDocument/2006/relationships" type="rightArrow" r:blip="">
            <dgm:adjLst>
              <dgm:adj idx="1" val="0.5"/>
            </dgm:adjLst>
          </dgm:shape>
          <dgm:presOf axis="self"/>
          <dgm:constrLst>
            <dgm:constr type="h" val="6.75"/>
          </dgm:constrLst>
          <dgm:ruleLst>
            <dgm:rule type="h" val="6.75" fact="NaN" max="NaN"/>
            <dgm:rule type="w" val="8.75" fact="NaN" max="NaN"/>
          </dgm:ruleLst>
        </dgm:layoutNode>
        <dgm:layoutNode name="sibTransSpacerAfterConnector">
          <dgm:alg type="sp"/>
          <dgm:shape xmlns:r="http://schemas.openxmlformats.org/officeDocument/2006/relationships" r:blip="">
            <dgm:adjLst/>
          </dgm:shape>
          <dgm:constrLst>
            <dgm:constr type="w" val="4.5"/>
          </dgm:constrLst>
          <dgm:presOf/>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AB4578-FE29-4600-92D8-7555ADA118B3}" type="datetimeFigureOut">
              <a:rPr lang="en-GB" smtClean="0"/>
              <a:t>16/03/2026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3A6D3A-BAE0-4664-97E7-406B975D4E79}" type="slidenum">
              <a:rPr lang="en-GB" smtClean="0"/>
              <a:t>‹#›</a:t>
            </a:fld>
            <a:endParaRPr lang="en-GB"/>
          </a:p>
        </p:txBody>
      </p:sp>
    </p:spTree>
    <p:extLst>
      <p:ext uri="{BB962C8B-B14F-4D97-AF65-F5344CB8AC3E}">
        <p14:creationId xmlns:p14="http://schemas.microsoft.com/office/powerpoint/2010/main" val="328752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63A6D3A-BAE0-4664-97E7-406B975D4E79}" type="slidenum">
              <a:rPr lang="en-GB" smtClean="0"/>
              <a:t>6</a:t>
            </a:fld>
            <a:endParaRPr lang="en-GB"/>
          </a:p>
        </p:txBody>
      </p:sp>
    </p:spTree>
    <p:extLst>
      <p:ext uri="{BB962C8B-B14F-4D97-AF65-F5344CB8AC3E}">
        <p14:creationId xmlns:p14="http://schemas.microsoft.com/office/powerpoint/2010/main" val="33892725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319" y="2166365"/>
            <a:ext cx="8603674" cy="1739347"/>
          </a:xfrm>
        </p:spPr>
        <p:txBody>
          <a:bodyPr tIns="45720" bIns="45720" anchor="ctr">
            <a:normAutofit/>
          </a:bodyPr>
          <a:lstStyle>
            <a:lvl1pPr algn="ctr">
              <a:lnSpc>
                <a:spcPct val="80000"/>
              </a:lnSpc>
              <a:defRPr sz="6000" spc="0" baseline="0"/>
            </a:lvl1pPr>
          </a:lstStyle>
          <a:p>
            <a:r>
              <a:rPr lang="en-GB"/>
              <a:t>Click to edit Master title style</a:t>
            </a:r>
            <a:endParaRPr lang="en-US" dirty="0"/>
          </a:p>
        </p:txBody>
      </p:sp>
      <p:sp>
        <p:nvSpPr>
          <p:cNvPr id="3" name="Subtitle 2"/>
          <p:cNvSpPr>
            <a:spLocks noGrp="1"/>
          </p:cNvSpPr>
          <p:nvPr>
            <p:ph type="subTitle" idx="1"/>
          </p:nvPr>
        </p:nvSpPr>
        <p:spPr>
          <a:xfrm>
            <a:off x="1143000" y="3970315"/>
            <a:ext cx="6858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709756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038810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2208879"/>
            <a:ext cx="7886700" cy="1676400"/>
          </a:xfrm>
        </p:spPr>
        <p:txBody>
          <a:bodyPr anchor="ctr">
            <a:noAutofit/>
          </a:bodyPr>
          <a:lstStyle>
            <a:lvl1pPr algn="ctr">
              <a:lnSpc>
                <a:spcPct val="80000"/>
              </a:lnSpc>
              <a:defRPr sz="6000" b="0" spc="0" baseline="0">
                <a:solidFill>
                  <a:schemeClr val="bg1"/>
                </a:solidFill>
              </a:defRPr>
            </a:lvl1pPr>
          </a:lstStyle>
          <a:p>
            <a:r>
              <a:rPr lang="en-GB"/>
              <a:t>Click to edit Master title style</a:t>
            </a:r>
            <a:endParaRPr lang="en-US" dirty="0"/>
          </a:p>
        </p:txBody>
      </p:sp>
      <p:sp>
        <p:nvSpPr>
          <p:cNvPr id="3" name="Text Placeholder 2"/>
          <p:cNvSpPr>
            <a:spLocks noGrp="1"/>
          </p:cNvSpPr>
          <p:nvPr>
            <p:ph type="body" idx="1"/>
          </p:nvPr>
        </p:nvSpPr>
        <p:spPr>
          <a:xfrm>
            <a:off x="624893" y="3984400"/>
            <a:ext cx="78867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5BCAD085-E8A6-8845-BD4E-CB4CCA059FC4}" type="datetimeFigureOut">
              <a:rPr lang="en-US" smtClean="0"/>
              <a:t>3/16/2026</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72491628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5797"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800600"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3/16/2026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9976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685800"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5800" y="2656566"/>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800428"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800428" y="2656564"/>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3/16/2026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41897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3/16/2026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361892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3/16/2026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582827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a:xfrm>
            <a:off x="685800" y="2148840"/>
            <a:ext cx="4572000" cy="38404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5892568" y="2147487"/>
            <a:ext cx="2560320" cy="3432319"/>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689142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Picture Placeholder 2"/>
          <p:cNvSpPr>
            <a:spLocks noGrp="1" noChangeAspect="1"/>
          </p:cNvSpPr>
          <p:nvPr>
            <p:ph type="pic" idx="1"/>
          </p:nvPr>
        </p:nvSpPr>
        <p:spPr>
          <a:xfrm>
            <a:off x="685800" y="2211494"/>
            <a:ext cx="4754880" cy="384048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5885351" y="2150621"/>
            <a:ext cx="2560320" cy="3429000"/>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5037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3/16/2026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27999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764484" y="0"/>
            <a:ext cx="20574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609600"/>
            <a:ext cx="1801785" cy="56388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609600"/>
            <a:ext cx="5979968" cy="563880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628650" y="6422855"/>
            <a:ext cx="2057397" cy="365125"/>
          </a:xfrm>
        </p:spPr>
        <p:txBody>
          <a:bodyPr/>
          <a:lstStyle/>
          <a:p>
            <a:fld id="{5BCAD085-E8A6-8845-BD4E-CB4CCA059FC4}" type="datetimeFigureOut">
              <a:rPr lang="en-US" smtClean="0"/>
              <a:t>3/16/2026</a:t>
            </a:fld>
            <a:endParaRPr lang="en-US"/>
          </a:p>
        </p:txBody>
      </p:sp>
      <p:sp>
        <p:nvSpPr>
          <p:cNvPr id="5" name="Footer Placeholder 4"/>
          <p:cNvSpPr>
            <a:spLocks noGrp="1"/>
          </p:cNvSpPr>
          <p:nvPr>
            <p:ph type="ftr" sz="quarter" idx="11"/>
          </p:nvPr>
        </p:nvSpPr>
        <p:spPr>
          <a:xfrm>
            <a:off x="2832102" y="6422855"/>
            <a:ext cx="3209752" cy="365125"/>
          </a:xfrm>
        </p:spPr>
        <p:txBody>
          <a:bodyPr/>
          <a:lstStyle/>
          <a:p>
            <a:endParaRPr lang="en-US"/>
          </a:p>
        </p:txBody>
      </p:sp>
      <p:sp>
        <p:nvSpPr>
          <p:cNvPr id="6" name="Slide Number Placeholder 5"/>
          <p:cNvSpPr>
            <a:spLocks noGrp="1"/>
          </p:cNvSpPr>
          <p:nvPr>
            <p:ph type="sldNum" sz="quarter" idx="12"/>
          </p:nvPr>
        </p:nvSpPr>
        <p:spPr>
          <a:xfrm>
            <a:off x="6054787" y="6422855"/>
            <a:ext cx="659819" cy="365125"/>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539359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362" y="176109"/>
            <a:ext cx="9141714"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85019" y="284176"/>
            <a:ext cx="7772400" cy="150876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019" y="2011680"/>
            <a:ext cx="7772400" cy="420624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557" y="6422855"/>
            <a:ext cx="2595043" cy="365125"/>
          </a:xfrm>
          <a:prstGeom prst="rect">
            <a:avLst/>
          </a:prstGeom>
        </p:spPr>
        <p:txBody>
          <a:bodyPr vert="horz" lIns="91440" tIns="45720" rIns="45720" bIns="45720" rtlCol="0" anchor="ctr"/>
          <a:lstStyle>
            <a:lvl1pPr algn="l">
              <a:defRPr sz="1050">
                <a:solidFill>
                  <a:schemeClr val="tx1"/>
                </a:solidFill>
              </a:defRPr>
            </a:lvl1pPr>
          </a:lstStyle>
          <a:p>
            <a:fld id="{5BCAD085-E8A6-8845-BD4E-CB4CCA059FC4}" type="datetimeFigureOut">
              <a:rPr lang="en-US" smtClean="0"/>
              <a:t>3/16/2026</a:t>
            </a:fld>
            <a:endParaRPr lang="en-US"/>
          </a:p>
        </p:txBody>
      </p:sp>
      <p:sp>
        <p:nvSpPr>
          <p:cNvPr id="5" name="Footer Placeholder 4"/>
          <p:cNvSpPr>
            <a:spLocks noGrp="1"/>
          </p:cNvSpPr>
          <p:nvPr>
            <p:ph type="ftr" sz="quarter" idx="3"/>
          </p:nvPr>
        </p:nvSpPr>
        <p:spPr>
          <a:xfrm>
            <a:off x="4191000" y="6422855"/>
            <a:ext cx="4060627" cy="365125"/>
          </a:xfrm>
          <a:prstGeom prst="rect">
            <a:avLst/>
          </a:prstGeom>
        </p:spPr>
        <p:txBody>
          <a:bodyPr vert="horz" lIns="91440" tIns="45720" rIns="91440" bIns="45720" rtlCol="0" anchor="ctr"/>
          <a:lstStyle>
            <a:lvl1pPr algn="r">
              <a:defRPr sz="1050">
                <a:solidFill>
                  <a:schemeClr val="tx1"/>
                </a:solidFill>
              </a:defRPr>
            </a:lvl1pPr>
          </a:lstStyle>
          <a:p>
            <a:endParaRPr lang="en-US"/>
          </a:p>
        </p:txBody>
      </p:sp>
      <p:sp>
        <p:nvSpPr>
          <p:cNvPr id="6" name="Slide Number Placeholder 5"/>
          <p:cNvSpPr>
            <a:spLocks noGrp="1"/>
          </p:cNvSpPr>
          <p:nvPr>
            <p:ph type="sldNum" sz="quarter" idx="4"/>
          </p:nvPr>
        </p:nvSpPr>
        <p:spPr>
          <a:xfrm>
            <a:off x="8265139" y="6422855"/>
            <a:ext cx="709698" cy="365125"/>
          </a:xfrm>
          <a:prstGeom prst="rect">
            <a:avLst/>
          </a:prstGeom>
        </p:spPr>
        <p:txBody>
          <a:bodyPr vert="horz" lIns="45720" tIns="45720" rIns="91440" bIns="45720" rtlCol="0" anchor="ctr"/>
          <a:lstStyle>
            <a:lvl1pPr algn="l">
              <a:defRPr sz="1200" b="0">
                <a:solidFill>
                  <a:schemeClr val="tx1"/>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3516993187"/>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g"/><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hyperlink" Target="https://www.ibisworld.com/" TargetMode="External"/><Relationship Id="rId2" Type="http://schemas.openxmlformats.org/officeDocument/2006/relationships/hyperlink" Target="https://www.bankrate.com/" TargetMode="External"/><Relationship Id="rId1" Type="http://schemas.openxmlformats.org/officeDocument/2006/relationships/slideLayout" Target="../slideLayouts/slideLayout2.xml"/><Relationship Id="rId6" Type="http://schemas.openxmlformats.org/officeDocument/2006/relationships/hyperlink" Target="https://www.statista.com/" TargetMode="External"/><Relationship Id="rId5" Type="http://schemas.openxmlformats.org/officeDocument/2006/relationships/hyperlink" Target="https://www.romania-insider.com/" TargetMode="External"/><Relationship Id="rId4" Type="http://schemas.openxmlformats.org/officeDocument/2006/relationships/hyperlink" Target="https://www.nerdwalle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87330"/>
            <a:ext cx="8229600" cy="3896032"/>
          </a:xfrm>
        </p:spPr>
        <p:txBody>
          <a:bodyPr>
            <a:normAutofit/>
          </a:bodyPr>
          <a:lstStyle/>
          <a:p>
            <a:pPr marL="0" indent="0" algn="ctr">
              <a:buNone/>
            </a:pPr>
            <a:r>
              <a:rPr sz="3200" dirty="0">
                <a:latin typeface="Arial" panose="020B0604020202020204" pitchFamily="34" charset="0"/>
                <a:cs typeface="Arial" panose="020B0604020202020204" pitchFamily="34" charset="0"/>
              </a:rPr>
              <a:t>Certificate in Higher Education Business Skills for the Workplace</a:t>
            </a:r>
          </a:p>
          <a:p>
            <a:pPr marL="0" indent="0" algn="ctr">
              <a:buNone/>
            </a:pPr>
            <a:r>
              <a:rPr sz="3200" dirty="0">
                <a:latin typeface="Arial" panose="020B0604020202020204" pitchFamily="34" charset="0"/>
                <a:cs typeface="Arial" panose="020B0604020202020204" pitchFamily="34" charset="0"/>
              </a:rPr>
              <a:t> Enterprise and Entrepreneurship (LCLM4006)</a:t>
            </a:r>
          </a:p>
          <a:p>
            <a:pPr marL="0" indent="0" algn="ctr">
              <a:buNone/>
            </a:pPr>
            <a:r>
              <a:rPr sz="3200" dirty="0">
                <a:latin typeface="Arial" panose="020B0604020202020204" pitchFamily="34" charset="0"/>
                <a:cs typeface="Arial" panose="020B0604020202020204" pitchFamily="34" charset="0"/>
              </a:rPr>
              <a:t> Individual Presentation Pitch</a:t>
            </a:r>
          </a:p>
          <a:p>
            <a:pPr marL="0" indent="0" algn="ctr">
              <a:buNone/>
            </a:pPr>
            <a:r>
              <a:rPr sz="3200" dirty="0">
                <a:latin typeface="Arial" panose="020B0604020202020204" pitchFamily="34" charset="0"/>
                <a:cs typeface="Arial" panose="020B0604020202020204" pitchFamily="34" charset="0"/>
              </a:rPr>
              <a:t> Dr Stephen Malone</a:t>
            </a:r>
          </a:p>
        </p:txBody>
      </p:sp>
      <p:pic>
        <p:nvPicPr>
          <p:cNvPr id="7" name="Picture 6">
            <a:extLst>
              <a:ext uri="{FF2B5EF4-FFF2-40B4-BE49-F238E27FC236}">
                <a16:creationId xmlns:a16="http://schemas.microsoft.com/office/drawing/2014/main" id="{104747F9-4184-AC4F-CC2A-38589A403991}"/>
              </a:ext>
            </a:extLst>
          </p:cNvPr>
          <p:cNvPicPr>
            <a:picLocks noChangeAspect="1"/>
          </p:cNvPicPr>
          <p:nvPr/>
        </p:nvPicPr>
        <p:blipFill>
          <a:blip r:embed="rId2"/>
          <a:stretch>
            <a:fillRect/>
          </a:stretch>
        </p:blipFill>
        <p:spPr>
          <a:xfrm>
            <a:off x="285136" y="170682"/>
            <a:ext cx="8003458" cy="1608957"/>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DBE0F-A69B-F707-7F02-9DFD70777272}"/>
              </a:ext>
            </a:extLst>
          </p:cNvPr>
          <p:cNvSpPr>
            <a:spLocks noGrp="1"/>
          </p:cNvSpPr>
          <p:nvPr>
            <p:ph type="title"/>
          </p:nvPr>
        </p:nvSpPr>
        <p:spPr>
          <a:xfrm>
            <a:off x="0" y="230678"/>
            <a:ext cx="5742666" cy="1508760"/>
          </a:xfrm>
        </p:spPr>
        <p:txBody>
          <a:bodyPr>
            <a:normAutofit/>
          </a:bodyPr>
          <a:lstStyle/>
          <a:p>
            <a:pPr algn="ctr"/>
            <a:r>
              <a:rPr lang="en-GB" dirty="0">
                <a:highlight>
                  <a:srgbClr val="FFFF00"/>
                </a:highlight>
                <a:latin typeface="Arial" panose="020B0604020202020204" pitchFamily="34" charset="0"/>
                <a:cs typeface="Arial" panose="020B0604020202020204" pitchFamily="34" charset="0"/>
              </a:rPr>
              <a:t>Business Idea Overview</a:t>
            </a:r>
          </a:p>
        </p:txBody>
      </p:sp>
      <p:sp>
        <p:nvSpPr>
          <p:cNvPr id="3" name="Content Placeholder 2">
            <a:extLst>
              <a:ext uri="{FF2B5EF4-FFF2-40B4-BE49-F238E27FC236}">
                <a16:creationId xmlns:a16="http://schemas.microsoft.com/office/drawing/2014/main" id="{663E66A9-A22A-7472-559F-C10243341DAA}"/>
              </a:ext>
            </a:extLst>
          </p:cNvPr>
          <p:cNvSpPr>
            <a:spLocks noGrp="1"/>
          </p:cNvSpPr>
          <p:nvPr>
            <p:ph idx="1"/>
          </p:nvPr>
        </p:nvSpPr>
        <p:spPr>
          <a:xfrm>
            <a:off x="0" y="1970116"/>
            <a:ext cx="5742665" cy="4846321"/>
          </a:xfrm>
        </p:spPr>
        <p:txBody>
          <a:bodyPr>
            <a:normAutofit fontScale="92500" lnSpcReduction="20000"/>
          </a:bodyPr>
          <a:lstStyle/>
          <a:p>
            <a:pPr marL="0" indent="0">
              <a:buNone/>
            </a:pPr>
            <a:endParaRPr lang="en-GB" sz="1800" b="1" dirty="0">
              <a:highlight>
                <a:srgbClr val="0000FF"/>
              </a:highlight>
              <a:latin typeface="Arial" panose="020B0604020202020204" pitchFamily="34" charset="0"/>
              <a:cs typeface="Arial" panose="020B0604020202020204" pitchFamily="34" charset="0"/>
            </a:endParaRPr>
          </a:p>
          <a:p>
            <a:r>
              <a:rPr lang="en-GB" sz="1800" dirty="0" err="1">
                <a:highlight>
                  <a:srgbClr val="0000FF"/>
                </a:highlight>
                <a:latin typeface="Arial" panose="020B0604020202020204" pitchFamily="34" charset="0"/>
                <a:cs typeface="Arial" panose="020B0604020202020204" pitchFamily="34" charset="0"/>
              </a:rPr>
              <a:t>Kingsfish</a:t>
            </a:r>
            <a:r>
              <a:rPr lang="en-GB" sz="1800" dirty="0">
                <a:highlight>
                  <a:srgbClr val="0000FF"/>
                </a:highlight>
                <a:latin typeface="Arial" panose="020B0604020202020204" pitchFamily="34" charset="0"/>
                <a:cs typeface="Arial" panose="020B0604020202020204" pitchFamily="34" charset="0"/>
              </a:rPr>
              <a:t> Bucharest is a small, friendly fish and chips shop set to open in central Bucharest in summer 2026, right near the University of Bucharest and Piata </a:t>
            </a:r>
            <a:r>
              <a:rPr lang="en-GB" sz="1800" dirty="0" err="1">
                <a:highlight>
                  <a:srgbClr val="0000FF"/>
                </a:highlight>
                <a:latin typeface="Arial" panose="020B0604020202020204" pitchFamily="34" charset="0"/>
                <a:cs typeface="Arial" panose="020B0604020202020204" pitchFamily="34" charset="0"/>
              </a:rPr>
              <a:t>Unirii</a:t>
            </a:r>
            <a:r>
              <a:rPr lang="en-GB" sz="1800" dirty="0">
                <a:highlight>
                  <a:srgbClr val="0000FF"/>
                </a:highlight>
                <a:latin typeface="Arial" panose="020B0604020202020204" pitchFamily="34" charset="0"/>
                <a:cs typeface="Arial" panose="020B0604020202020204" pitchFamily="34" charset="0"/>
              </a:rPr>
              <a:t>. We will serve proper British-style battered cod—or high-quality local white fish when imports are pricey—along with thick hand-cut chips, mushy peas, tartar sauce, and simple sides like coleslaw or curry sauce. Customers can enjoy generous portions either eat-in at 4–6 tables or as takeaway.</a:t>
            </a:r>
          </a:p>
          <a:p>
            <a:r>
              <a:rPr lang="en-GB" sz="1800" dirty="0">
                <a:highlight>
                  <a:srgbClr val="FF0000"/>
                </a:highlight>
                <a:latin typeface="Arial" panose="020B0604020202020204" pitchFamily="34" charset="0"/>
                <a:cs typeface="Arial" panose="020B0604020202020204" pitchFamily="34" charset="0"/>
              </a:rPr>
              <a:t>From day one, we'll be live on </a:t>
            </a:r>
            <a:r>
              <a:rPr lang="en-GB" sz="1800" dirty="0" err="1">
                <a:highlight>
                  <a:srgbClr val="FF0000"/>
                </a:highlight>
                <a:latin typeface="Arial" panose="020B0604020202020204" pitchFamily="34" charset="0"/>
                <a:cs typeface="Arial" panose="020B0604020202020204" pitchFamily="34" charset="0"/>
              </a:rPr>
              <a:t>Glovo</a:t>
            </a:r>
            <a:r>
              <a:rPr lang="en-GB" sz="1800" dirty="0">
                <a:highlight>
                  <a:srgbClr val="FF0000"/>
                </a:highlight>
                <a:latin typeface="Arial" panose="020B0604020202020204" pitchFamily="34" charset="0"/>
                <a:cs typeface="Arial" panose="020B0604020202020204" pitchFamily="34" charset="0"/>
              </a:rPr>
              <a:t>, Bolt Food, and </a:t>
            </a:r>
            <a:r>
              <a:rPr lang="en-GB" sz="1800" dirty="0" err="1">
                <a:highlight>
                  <a:srgbClr val="FF0000"/>
                </a:highlight>
                <a:latin typeface="Arial" panose="020B0604020202020204" pitchFamily="34" charset="0"/>
                <a:cs typeface="Arial" panose="020B0604020202020204" pitchFamily="34" charset="0"/>
              </a:rPr>
              <a:t>Foodpanda</a:t>
            </a:r>
            <a:r>
              <a:rPr lang="en-GB" sz="1800" dirty="0">
                <a:highlight>
                  <a:srgbClr val="FF0000"/>
                </a:highlight>
                <a:latin typeface="Arial" panose="020B0604020202020204" pitchFamily="34" charset="0"/>
                <a:cs typeface="Arial" panose="020B0604020202020204" pitchFamily="34" charset="0"/>
              </a:rPr>
              <a:t> for easy delivery.</a:t>
            </a:r>
          </a:p>
          <a:p>
            <a:r>
              <a:rPr lang="en-GB" sz="1800" dirty="0">
                <a:highlight>
                  <a:srgbClr val="FF0000"/>
                </a:highlight>
                <a:latin typeface="Arial" panose="020B0604020202020204" pitchFamily="34" charset="0"/>
                <a:cs typeface="Arial" panose="020B0604020202020204" pitchFamily="34" charset="0"/>
              </a:rPr>
              <a:t>The unique selling point is authentic British taste combined with big portions at affordable prices 45–55 RON (£9-£11) per meal—in a fun, welcoming setting with British seaside décor like Union Jack cushions and old UK beach photos. This fills a clear gap: Bucharest has plenty of fried food options, but almost nothing offers real British fish and chips.</a:t>
            </a:r>
          </a:p>
          <a:p>
            <a:r>
              <a:rPr lang="en-GB" sz="1800" dirty="0">
                <a:highlight>
                  <a:srgbClr val="0000FF"/>
                </a:highlight>
                <a:latin typeface="Arial" panose="020B0604020202020204" pitchFamily="34" charset="0"/>
                <a:cs typeface="Arial" panose="020B0604020202020204" pitchFamily="34" charset="0"/>
              </a:rPr>
              <a:t>My targets are students and young professionals aged 18–35, families, office workers, and tourists who want quick, tasty, value-for-money food.</a:t>
            </a:r>
          </a:p>
          <a:p>
            <a:pPr marL="0" indent="0">
              <a:buNone/>
            </a:pPr>
            <a:endParaRPr lang="en-GB" sz="1200" b="1" dirty="0">
              <a:latin typeface="Arial" panose="020B0604020202020204" pitchFamily="34" charset="0"/>
              <a:cs typeface="Arial" panose="020B0604020202020204" pitchFamily="34" charset="0"/>
            </a:endParaRPr>
          </a:p>
          <a:p>
            <a:pPr marL="0" indent="0">
              <a:buNone/>
            </a:pPr>
            <a:endParaRPr lang="en-GB" sz="1200" b="1" dirty="0">
              <a:latin typeface="Arial" panose="020B0604020202020204" pitchFamily="34" charset="0"/>
              <a:cs typeface="Arial" panose="020B0604020202020204" pitchFamily="34" charset="0"/>
            </a:endParaRPr>
          </a:p>
          <a:p>
            <a:pPr marL="0" indent="0">
              <a:buNone/>
            </a:pPr>
            <a:endParaRPr lang="en-GB" sz="1200" b="1" dirty="0">
              <a:latin typeface="Arial" panose="020B0604020202020204" pitchFamily="34" charset="0"/>
              <a:cs typeface="Arial" panose="020B0604020202020204" pitchFamily="34" charset="0"/>
            </a:endParaRPr>
          </a:p>
          <a:p>
            <a:pPr marL="0" indent="0">
              <a:buNone/>
            </a:pPr>
            <a:endParaRPr lang="en-GB" sz="1200" b="1" dirty="0">
              <a:latin typeface="Arial" panose="020B0604020202020204" pitchFamily="34" charset="0"/>
              <a:cs typeface="Arial" panose="020B0604020202020204" pitchFamily="34" charset="0"/>
            </a:endParaRPr>
          </a:p>
          <a:p>
            <a:pPr marL="0" indent="0">
              <a:buNone/>
            </a:pPr>
            <a:endParaRPr lang="en-GB" sz="1200" b="1" dirty="0">
              <a:latin typeface="Arial" panose="020B0604020202020204" pitchFamily="34" charset="0"/>
              <a:cs typeface="Arial" panose="020B0604020202020204" pitchFamily="34" charset="0"/>
            </a:endParaRPr>
          </a:p>
          <a:p>
            <a:pPr marL="0" indent="0">
              <a:buNone/>
            </a:pPr>
            <a:endParaRPr lang="en-GB" sz="1200" b="1" dirty="0">
              <a:latin typeface="Arial" panose="020B0604020202020204" pitchFamily="34" charset="0"/>
              <a:cs typeface="Arial" panose="020B0604020202020204" pitchFamily="34" charset="0"/>
            </a:endParaRPr>
          </a:p>
          <a:p>
            <a:pPr marL="0" indent="0">
              <a:buNone/>
            </a:pPr>
            <a:endParaRPr lang="en-GB" sz="1200" b="1" dirty="0">
              <a:latin typeface="Arial" panose="020B0604020202020204" pitchFamily="34" charset="0"/>
              <a:cs typeface="Arial" panose="020B0604020202020204" pitchFamily="34" charset="0"/>
            </a:endParaRPr>
          </a:p>
          <a:p>
            <a:pPr marL="0" indent="0">
              <a:buNone/>
            </a:pPr>
            <a:endParaRPr lang="en-GB" sz="1200" dirty="0"/>
          </a:p>
        </p:txBody>
      </p:sp>
      <p:sp>
        <p:nvSpPr>
          <p:cNvPr id="18" name="Rectangle 17">
            <a:extLst>
              <a:ext uri="{FF2B5EF4-FFF2-40B4-BE49-F238E27FC236}">
                <a16:creationId xmlns:a16="http://schemas.microsoft.com/office/drawing/2014/main" id="{E96FC08F-E9E6-492C-951B-052826DD57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66" y="0"/>
            <a:ext cx="3473245"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03839020-6245-8895-740F-F1EF804C51B4}"/>
              </a:ext>
            </a:extLst>
          </p:cNvPr>
          <p:cNvPicPr>
            <a:picLocks noChangeAspect="1"/>
          </p:cNvPicPr>
          <p:nvPr/>
        </p:nvPicPr>
        <p:blipFill>
          <a:blip r:embed="rId2"/>
          <a:stretch>
            <a:fillRect/>
          </a:stretch>
        </p:blipFill>
        <p:spPr>
          <a:xfrm>
            <a:off x="6218373" y="1924889"/>
            <a:ext cx="2530990" cy="1423681"/>
          </a:xfrm>
          <a:prstGeom prst="rect">
            <a:avLst/>
          </a:prstGeom>
        </p:spPr>
      </p:pic>
      <p:pic>
        <p:nvPicPr>
          <p:cNvPr id="7" name="Picture 6">
            <a:extLst>
              <a:ext uri="{FF2B5EF4-FFF2-40B4-BE49-F238E27FC236}">
                <a16:creationId xmlns:a16="http://schemas.microsoft.com/office/drawing/2014/main" id="{C5F10BA2-F53A-ED51-4E66-C58F4BA4A4FB}"/>
              </a:ext>
            </a:extLst>
          </p:cNvPr>
          <p:cNvPicPr>
            <a:picLocks noChangeAspect="1"/>
          </p:cNvPicPr>
          <p:nvPr/>
        </p:nvPicPr>
        <p:blipFill>
          <a:blip r:embed="rId3"/>
          <a:stretch>
            <a:fillRect/>
          </a:stretch>
        </p:blipFill>
        <p:spPr>
          <a:xfrm>
            <a:off x="6210141" y="3504370"/>
            <a:ext cx="2539222" cy="1428312"/>
          </a:xfrm>
          <a:prstGeom prst="rect">
            <a:avLst/>
          </a:prstGeom>
        </p:spPr>
      </p:pic>
    </p:spTree>
    <p:extLst>
      <p:ext uri="{BB962C8B-B14F-4D97-AF65-F5344CB8AC3E}">
        <p14:creationId xmlns:p14="http://schemas.microsoft.com/office/powerpoint/2010/main" val="28022165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F40EA-3D9B-2E81-51C0-07BA0B99CA20}"/>
              </a:ext>
            </a:extLst>
          </p:cNvPr>
          <p:cNvSpPr>
            <a:spLocks noGrp="1"/>
          </p:cNvSpPr>
          <p:nvPr>
            <p:ph type="title"/>
          </p:nvPr>
        </p:nvSpPr>
        <p:spPr>
          <a:xfrm>
            <a:off x="902189" y="284176"/>
            <a:ext cx="7338060" cy="1508760"/>
          </a:xfrm>
        </p:spPr>
        <p:txBody>
          <a:bodyPr>
            <a:normAutofit/>
          </a:bodyPr>
          <a:lstStyle/>
          <a:p>
            <a:r>
              <a:rPr lang="en-GB" sz="3400"/>
              <a:t>Management Structure &amp; Legal</a:t>
            </a:r>
            <a:br>
              <a:rPr lang="en-GB" sz="3400"/>
            </a:br>
            <a:r>
              <a:rPr lang="en-GB" sz="3400"/>
              <a:t>Format</a:t>
            </a:r>
            <a:br>
              <a:rPr lang="en-GB" sz="3400"/>
            </a:br>
            <a:endParaRPr lang="en-GB" sz="3400"/>
          </a:p>
        </p:txBody>
      </p:sp>
      <p:sp>
        <p:nvSpPr>
          <p:cNvPr id="7" name="Content Placeholder 2">
            <a:extLst>
              <a:ext uri="{FF2B5EF4-FFF2-40B4-BE49-F238E27FC236}">
                <a16:creationId xmlns:a16="http://schemas.microsoft.com/office/drawing/2014/main" id="{8356F837-A3F6-F61C-3E7D-E5B040517419}"/>
              </a:ext>
            </a:extLst>
          </p:cNvPr>
          <p:cNvSpPr>
            <a:spLocks noGrp="1"/>
          </p:cNvSpPr>
          <p:nvPr>
            <p:ph idx="1"/>
          </p:nvPr>
        </p:nvSpPr>
        <p:spPr>
          <a:xfrm>
            <a:off x="108155" y="2011680"/>
            <a:ext cx="5491765" cy="4846320"/>
          </a:xfrm>
        </p:spPr>
        <p:txBody>
          <a:bodyPr>
            <a:normAutofit lnSpcReduction="10000"/>
          </a:bodyPr>
          <a:lstStyle/>
          <a:p>
            <a:r>
              <a:rPr lang="en-GB" sz="1800" dirty="0">
                <a:latin typeface="Arial" panose="020B0604020202020204" pitchFamily="34" charset="0"/>
                <a:cs typeface="Arial" panose="020B0604020202020204" pitchFamily="34" charset="0"/>
              </a:rPr>
              <a:t>We will register as a </a:t>
            </a:r>
            <a:r>
              <a:rPr lang="en-GB" sz="1800" dirty="0" err="1">
                <a:latin typeface="Arial" panose="020B0604020202020204" pitchFamily="34" charset="0"/>
                <a:cs typeface="Arial" panose="020B0604020202020204" pitchFamily="34" charset="0"/>
              </a:rPr>
              <a:t>Societate</a:t>
            </a:r>
            <a:r>
              <a:rPr lang="en-GB" sz="1800" dirty="0">
                <a:latin typeface="Arial" panose="020B0604020202020204" pitchFamily="34" charset="0"/>
                <a:cs typeface="Arial" panose="020B0604020202020204" pitchFamily="34" charset="0"/>
              </a:rPr>
              <a:t> cu </a:t>
            </a:r>
            <a:r>
              <a:rPr lang="en-GB" sz="1800" dirty="0" err="1">
                <a:latin typeface="Arial" panose="020B0604020202020204" pitchFamily="34" charset="0"/>
                <a:cs typeface="Arial" panose="020B0604020202020204" pitchFamily="34" charset="0"/>
              </a:rPr>
              <a:t>Răspundere</a:t>
            </a:r>
            <a:r>
              <a:rPr lang="en-GB" sz="1800" dirty="0">
                <a:latin typeface="Arial" panose="020B0604020202020204" pitchFamily="34" charset="0"/>
                <a:cs typeface="Arial" panose="020B0604020202020204" pitchFamily="34" charset="0"/>
              </a:rPr>
              <a:t> </a:t>
            </a:r>
            <a:r>
              <a:rPr lang="en-GB" sz="1800" dirty="0" err="1">
                <a:latin typeface="Arial" panose="020B0604020202020204" pitchFamily="34" charset="0"/>
                <a:cs typeface="Arial" panose="020B0604020202020204" pitchFamily="34" charset="0"/>
              </a:rPr>
              <a:t>Limitată</a:t>
            </a:r>
            <a:r>
              <a:rPr lang="en-GB" sz="1800" dirty="0">
                <a:latin typeface="Arial" panose="020B0604020202020204" pitchFamily="34" charset="0"/>
                <a:cs typeface="Arial" panose="020B0604020202020204" pitchFamily="34" charset="0"/>
              </a:rPr>
              <a:t> (SRL), Romania's equivalent of a limited company. This structure offers limited liability, protecting my personal assets, and it's the most popular and cost-effective choice for small food businesses here because setup is quick and taxation is flexible.</a:t>
            </a:r>
          </a:p>
          <a:p>
            <a:r>
              <a:rPr lang="en-GB" sz="1800" dirty="0">
                <a:latin typeface="Arial" panose="020B0604020202020204" pitchFamily="34" charset="0"/>
                <a:cs typeface="Arial" panose="020B0604020202020204" pitchFamily="34" charset="0"/>
              </a:rPr>
              <a:t>Management will stay lean to control costs and maintain quality. As owner-manager, I (Alex Ismail) will work full-time in the shop every day for the first six months. We'll start with just two part-time staff: one chef/kitchen assistant and one cashier who also helps with cleaning and serving customers.</a:t>
            </a:r>
          </a:p>
          <a:p>
            <a:r>
              <a:rPr lang="en-GB" sz="1800" dirty="0">
                <a:latin typeface="Arial" panose="020B0604020202020204" pitchFamily="34" charset="0"/>
                <a:cs typeface="Arial" panose="020B0604020202020204" pitchFamily="34" charset="0"/>
              </a:rPr>
              <a:t>This flat structure keeps everything simple—everyone pitches in, wages stay low at around £2,000 per month total, and I stay in direct control to ensure fresh food and fast service. As sales grow, we can add more staff or a delivery driver.</a:t>
            </a:r>
          </a:p>
          <a:p>
            <a:endParaRPr lang="en-GB" sz="1500" dirty="0"/>
          </a:p>
        </p:txBody>
      </p:sp>
      <p:pic>
        <p:nvPicPr>
          <p:cNvPr id="8" name="Picture 7" descr="Desk with productivity items">
            <a:extLst>
              <a:ext uri="{FF2B5EF4-FFF2-40B4-BE49-F238E27FC236}">
                <a16:creationId xmlns:a16="http://schemas.microsoft.com/office/drawing/2014/main" id="{6BBE4347-F3F5-353B-28C9-5DC5CB803105}"/>
              </a:ext>
            </a:extLst>
          </p:cNvPr>
          <p:cNvPicPr>
            <a:picLocks noChangeAspect="1"/>
          </p:cNvPicPr>
          <p:nvPr/>
        </p:nvPicPr>
        <p:blipFill>
          <a:blip r:embed="rId2"/>
          <a:srcRect l="36042" r="20792" b="-2"/>
          <a:stretch>
            <a:fillRect/>
          </a:stretch>
        </p:blipFill>
        <p:spPr>
          <a:xfrm>
            <a:off x="5885411" y="1822028"/>
            <a:ext cx="3256665" cy="5035972"/>
          </a:xfrm>
          <a:prstGeom prst="rect">
            <a:avLst/>
          </a:prstGeom>
        </p:spPr>
      </p:pic>
    </p:spTree>
    <p:extLst>
      <p:ext uri="{BB962C8B-B14F-4D97-AF65-F5344CB8AC3E}">
        <p14:creationId xmlns:p14="http://schemas.microsoft.com/office/powerpoint/2010/main" val="25909523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t>Signature Dish &amp; </a:t>
            </a:r>
            <a:r>
              <a:rPr lang="en-GB" dirty="0"/>
              <a:t>Classic Menu</a:t>
            </a:r>
            <a:endParaRPr dirty="0"/>
          </a:p>
        </p:txBody>
      </p:sp>
      <p:sp>
        <p:nvSpPr>
          <p:cNvPr id="3" name="Content Placeholder 2"/>
          <p:cNvSpPr>
            <a:spLocks noGrp="1"/>
          </p:cNvSpPr>
          <p:nvPr>
            <p:ph idx="1"/>
          </p:nvPr>
        </p:nvSpPr>
        <p:spPr>
          <a:xfrm>
            <a:off x="358878" y="2131142"/>
            <a:ext cx="8229600" cy="4525963"/>
          </a:xfrm>
        </p:spPr>
        <p:txBody>
          <a:bodyPr>
            <a:normAutofit fontScale="92500" lnSpcReduction="20000"/>
          </a:bodyPr>
          <a:lstStyle/>
          <a:p>
            <a:pPr marL="0" indent="0">
              <a:buNone/>
            </a:pPr>
            <a:r>
              <a:rPr b="1" dirty="0">
                <a:latin typeface="Arial" panose="020B0604020202020204" pitchFamily="34" charset="0"/>
                <a:cs typeface="Arial" panose="020B0604020202020204" pitchFamily="34" charset="0"/>
              </a:rPr>
              <a:t>Signature Dish:</a:t>
            </a:r>
          </a:p>
          <a:p>
            <a:pPr marL="0" indent="0">
              <a:buNone/>
            </a:pPr>
            <a:r>
              <a:rPr dirty="0">
                <a:latin typeface="Arial" panose="020B0604020202020204" pitchFamily="34" charset="0"/>
                <a:cs typeface="Arial" panose="020B0604020202020204" pitchFamily="34" charset="0"/>
              </a:rPr>
              <a:t>• Classic British Fish &amp; Chips – battered cod (or local white fish), thick chips, mushy peas, tartare sauce</a:t>
            </a:r>
          </a:p>
          <a:p>
            <a:endParaRPr dirty="0">
              <a:latin typeface="Arial" panose="020B0604020202020204" pitchFamily="34" charset="0"/>
              <a:cs typeface="Arial" panose="020B0604020202020204" pitchFamily="34" charset="0"/>
            </a:endParaRPr>
          </a:p>
          <a:p>
            <a:pPr marL="0" indent="0">
              <a:buNone/>
            </a:pPr>
            <a:r>
              <a:rPr b="1" dirty="0">
                <a:latin typeface="Arial" panose="020B0604020202020204" pitchFamily="34" charset="0"/>
                <a:cs typeface="Arial" panose="020B0604020202020204" pitchFamily="34" charset="0"/>
              </a:rPr>
              <a:t>Classic Chippy </a:t>
            </a:r>
            <a:r>
              <a:rPr lang="en-GB" b="1" dirty="0">
                <a:latin typeface="Arial" panose="020B0604020202020204" pitchFamily="34" charset="0"/>
                <a:cs typeface="Arial" panose="020B0604020202020204" pitchFamily="34" charset="0"/>
              </a:rPr>
              <a:t>menu:</a:t>
            </a:r>
            <a:endParaRPr b="1" dirty="0">
              <a:latin typeface="Arial" panose="020B0604020202020204" pitchFamily="34" charset="0"/>
              <a:cs typeface="Arial" panose="020B0604020202020204" pitchFamily="34" charset="0"/>
            </a:endParaRPr>
          </a:p>
          <a:p>
            <a:pPr marL="0" indent="0">
              <a:buNone/>
            </a:pPr>
            <a:r>
              <a:rPr dirty="0">
                <a:latin typeface="Arial" panose="020B0604020202020204" pitchFamily="34" charset="0"/>
                <a:cs typeface="Arial" panose="020B0604020202020204" pitchFamily="34" charset="0"/>
              </a:rPr>
              <a:t>• Battered or plain sausage</a:t>
            </a:r>
          </a:p>
          <a:p>
            <a:pPr marL="0" indent="0">
              <a:buNone/>
            </a:pPr>
            <a:r>
              <a:rPr dirty="0">
                <a:latin typeface="Arial" panose="020B0604020202020204" pitchFamily="34" charset="0"/>
                <a:cs typeface="Arial" panose="020B0604020202020204" pitchFamily="34" charset="0"/>
              </a:rPr>
              <a:t>• Saveloy</a:t>
            </a:r>
          </a:p>
          <a:p>
            <a:pPr marL="0" indent="0">
              <a:buNone/>
            </a:pPr>
            <a:r>
              <a:rPr dirty="0">
                <a:latin typeface="Arial" panose="020B0604020202020204" pitchFamily="34" charset="0"/>
                <a:cs typeface="Arial" panose="020B0604020202020204" pitchFamily="34" charset="0"/>
              </a:rPr>
              <a:t>• Fishcakes</a:t>
            </a:r>
          </a:p>
          <a:p>
            <a:pPr marL="0" indent="0">
              <a:buNone/>
            </a:pPr>
            <a:r>
              <a:rPr dirty="0">
                <a:latin typeface="Arial" panose="020B0604020202020204" pitchFamily="34" charset="0"/>
                <a:cs typeface="Arial" panose="020B0604020202020204" pitchFamily="34" charset="0"/>
              </a:rPr>
              <a:t>• Pies (steak &amp; kidney, chicken &amp; mushroom, meat &amp; potato, mince &amp; onion)</a:t>
            </a:r>
          </a:p>
          <a:p>
            <a:pPr marL="0" indent="0">
              <a:buNone/>
            </a:pPr>
            <a:r>
              <a:rPr dirty="0">
                <a:latin typeface="Arial" panose="020B0604020202020204" pitchFamily="34" charset="0"/>
                <a:cs typeface="Arial" panose="020B0604020202020204" pitchFamily="34" charset="0"/>
              </a:rPr>
              <a:t>• Chicken pieces or nuggets</a:t>
            </a:r>
          </a:p>
          <a:p>
            <a:pPr marL="0" indent="0">
              <a:buNone/>
            </a:pPr>
            <a:r>
              <a:rPr dirty="0">
                <a:latin typeface="Arial" panose="020B0604020202020204" pitchFamily="34" charset="0"/>
                <a:cs typeface="Arial" panose="020B0604020202020204" pitchFamily="34" charset="0"/>
              </a:rPr>
              <a:t>• Chicken burgers</a:t>
            </a:r>
          </a:p>
        </p:txBody>
      </p:sp>
      <p:pic>
        <p:nvPicPr>
          <p:cNvPr id="5" name="Picture 4">
            <a:extLst>
              <a:ext uri="{FF2B5EF4-FFF2-40B4-BE49-F238E27FC236}">
                <a16:creationId xmlns:a16="http://schemas.microsoft.com/office/drawing/2014/main" id="{7096AD07-0E01-AD37-B7DE-26A53001E668}"/>
              </a:ext>
            </a:extLst>
          </p:cNvPr>
          <p:cNvPicPr>
            <a:picLocks noChangeAspect="1"/>
          </p:cNvPicPr>
          <p:nvPr/>
        </p:nvPicPr>
        <p:blipFill>
          <a:blip r:embed="rId2"/>
          <a:stretch>
            <a:fillRect/>
          </a:stretch>
        </p:blipFill>
        <p:spPr>
          <a:xfrm>
            <a:off x="5562833" y="2772695"/>
            <a:ext cx="2727437" cy="182716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2A35B-8D88-710B-3453-F927723C0C16}"/>
              </a:ext>
            </a:extLst>
          </p:cNvPr>
          <p:cNvSpPr>
            <a:spLocks noGrp="1"/>
          </p:cNvSpPr>
          <p:nvPr>
            <p:ph type="title"/>
          </p:nvPr>
        </p:nvSpPr>
        <p:spPr>
          <a:xfrm>
            <a:off x="902189" y="284176"/>
            <a:ext cx="7338060" cy="1508760"/>
          </a:xfrm>
        </p:spPr>
        <p:txBody>
          <a:bodyPr>
            <a:normAutofit/>
          </a:bodyPr>
          <a:lstStyle/>
          <a:p>
            <a:r>
              <a:rPr lang="en-GB" sz="3400"/>
              <a:t>Three Important External Factors from PESTEL</a:t>
            </a:r>
            <a:br>
              <a:rPr lang="en-GB" sz="3400"/>
            </a:br>
            <a:endParaRPr lang="en-GB" sz="3400"/>
          </a:p>
        </p:txBody>
      </p:sp>
      <p:graphicFrame>
        <p:nvGraphicFramePr>
          <p:cNvPr id="5" name="Content Placeholder 2">
            <a:extLst>
              <a:ext uri="{FF2B5EF4-FFF2-40B4-BE49-F238E27FC236}">
                <a16:creationId xmlns:a16="http://schemas.microsoft.com/office/drawing/2014/main" id="{E94C9510-2B2D-BA48-D7B0-5F570A881CA6}"/>
              </a:ext>
            </a:extLst>
          </p:cNvPr>
          <p:cNvGraphicFramePr>
            <a:graphicFrameLocks noGrp="1"/>
          </p:cNvGraphicFramePr>
          <p:nvPr>
            <p:ph idx="1"/>
            <p:extLst>
              <p:ext uri="{D42A27DB-BD31-4B8C-83A1-F6EECF244321}">
                <p14:modId xmlns:p14="http://schemas.microsoft.com/office/powerpoint/2010/main" val="2443605331"/>
              </p:ext>
            </p:extLst>
          </p:nvPr>
        </p:nvGraphicFramePr>
        <p:xfrm>
          <a:off x="195864" y="1995949"/>
          <a:ext cx="8750710" cy="48079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53358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1AC5D-7031-A83F-125A-F04750933218}"/>
              </a:ext>
            </a:extLst>
          </p:cNvPr>
          <p:cNvSpPr>
            <a:spLocks noGrp="1"/>
          </p:cNvSpPr>
          <p:nvPr>
            <p:ph type="title"/>
          </p:nvPr>
        </p:nvSpPr>
        <p:spPr>
          <a:xfrm>
            <a:off x="902189" y="284176"/>
            <a:ext cx="7338060" cy="1508760"/>
          </a:xfrm>
        </p:spPr>
        <p:txBody>
          <a:bodyPr>
            <a:normAutofit/>
          </a:bodyPr>
          <a:lstStyle/>
          <a:p>
            <a:r>
              <a:rPr lang="en-GB" sz="3400"/>
              <a:t>Two Major Marketing Strategies</a:t>
            </a:r>
            <a:br>
              <a:rPr lang="en-GB" sz="3400"/>
            </a:br>
            <a:endParaRPr lang="en-GB" sz="3400"/>
          </a:p>
        </p:txBody>
      </p:sp>
      <p:sp>
        <p:nvSpPr>
          <p:cNvPr id="3" name="Content Placeholder 2">
            <a:extLst>
              <a:ext uri="{FF2B5EF4-FFF2-40B4-BE49-F238E27FC236}">
                <a16:creationId xmlns:a16="http://schemas.microsoft.com/office/drawing/2014/main" id="{C5E979E2-789B-EE46-B194-99E4854B5517}"/>
              </a:ext>
            </a:extLst>
          </p:cNvPr>
          <p:cNvSpPr>
            <a:spLocks noGrp="1"/>
          </p:cNvSpPr>
          <p:nvPr>
            <p:ph idx="1"/>
          </p:nvPr>
        </p:nvSpPr>
        <p:spPr>
          <a:xfrm>
            <a:off x="0" y="1868592"/>
            <a:ext cx="4572000" cy="4989407"/>
          </a:xfrm>
        </p:spPr>
        <p:txBody>
          <a:bodyPr>
            <a:normAutofit/>
          </a:bodyPr>
          <a:lstStyle/>
          <a:p>
            <a:r>
              <a:rPr lang="en-GB" sz="1800" dirty="0">
                <a:latin typeface="Arial" panose="020B0604020202020204" pitchFamily="34" charset="0"/>
                <a:cs typeface="Arial" panose="020B0604020202020204" pitchFamily="34" charset="0"/>
              </a:rPr>
              <a:t>First, social media will be central. We'll use Instagram and TikTok for short, engaging videos—showing fish being battered and fried, customer reactions, and behind-the-counter moments—with fun hashtags like #KingsfishBucharest and light British-Romanian jokes. We'll also invite 3–4 small Bucharest food bloggers (5k–20k followers) for free meals in exchange for honest reviews to build buzz organically.</a:t>
            </a:r>
          </a:p>
          <a:p>
            <a:r>
              <a:rPr lang="en-GB" sz="1800" dirty="0">
                <a:latin typeface="Arial" panose="020B0604020202020204" pitchFamily="34" charset="0"/>
                <a:cs typeface="Arial" panose="020B0604020202020204" pitchFamily="34" charset="0"/>
              </a:rPr>
              <a:t>Second, we'll leverage delivery apps and a loyalty scheme for repeat business. Full professional listings on </a:t>
            </a:r>
            <a:r>
              <a:rPr lang="en-GB" sz="1800" dirty="0" err="1">
                <a:latin typeface="Arial" panose="020B0604020202020204" pitchFamily="34" charset="0"/>
                <a:cs typeface="Arial" panose="020B0604020202020204" pitchFamily="34" charset="0"/>
              </a:rPr>
              <a:t>Glovo</a:t>
            </a:r>
            <a:r>
              <a:rPr lang="en-GB" sz="1800" dirty="0">
                <a:latin typeface="Arial" panose="020B0604020202020204" pitchFamily="34" charset="0"/>
                <a:cs typeface="Arial" panose="020B0604020202020204" pitchFamily="34" charset="0"/>
              </a:rPr>
              <a:t>, Bolt Food, and </a:t>
            </a:r>
            <a:r>
              <a:rPr lang="en-GB" sz="1800" dirty="0" err="1">
                <a:latin typeface="Arial" panose="020B0604020202020204" pitchFamily="34" charset="0"/>
                <a:cs typeface="Arial" panose="020B0604020202020204" pitchFamily="34" charset="0"/>
              </a:rPr>
              <a:t>Foodpanda</a:t>
            </a:r>
            <a:r>
              <a:rPr lang="en-GB" sz="1800" dirty="0">
                <a:latin typeface="Arial" panose="020B0604020202020204" pitchFamily="34" charset="0"/>
                <a:cs typeface="Arial" panose="020B0604020202020204" pitchFamily="34" charset="0"/>
              </a:rPr>
              <a:t> will include attractive photos and first-order discounts. A simple stamp card—buy 5 meals, get the 6th free—will encourage students and office workers to return regularly.</a:t>
            </a:r>
          </a:p>
          <a:p>
            <a:endParaRPr lang="en-GB" sz="1400" dirty="0"/>
          </a:p>
        </p:txBody>
      </p:sp>
      <p:pic>
        <p:nvPicPr>
          <p:cNvPr id="14" name="Picture 13">
            <a:extLst>
              <a:ext uri="{FF2B5EF4-FFF2-40B4-BE49-F238E27FC236}">
                <a16:creationId xmlns:a16="http://schemas.microsoft.com/office/drawing/2014/main" id="{9E468613-1252-6447-DB5D-D2F5FB2188E5}"/>
              </a:ext>
            </a:extLst>
          </p:cNvPr>
          <p:cNvPicPr>
            <a:picLocks noChangeAspect="1"/>
          </p:cNvPicPr>
          <p:nvPr/>
        </p:nvPicPr>
        <p:blipFill>
          <a:blip r:embed="rId3"/>
          <a:srcRect l="11156" r="8" b="8"/>
          <a:stretch>
            <a:fillRect/>
          </a:stretch>
        </p:blipFill>
        <p:spPr>
          <a:xfrm>
            <a:off x="4820919" y="2204720"/>
            <a:ext cx="1922781" cy="1926166"/>
          </a:xfrm>
          <a:prstGeom prst="rect">
            <a:avLst/>
          </a:prstGeom>
        </p:spPr>
      </p:pic>
      <p:pic>
        <p:nvPicPr>
          <p:cNvPr id="7" name="Picture 6">
            <a:extLst>
              <a:ext uri="{FF2B5EF4-FFF2-40B4-BE49-F238E27FC236}">
                <a16:creationId xmlns:a16="http://schemas.microsoft.com/office/drawing/2014/main" id="{C74C26CD-BECC-AAE1-7A89-2DC41F950B2C}"/>
              </a:ext>
            </a:extLst>
          </p:cNvPr>
          <p:cNvPicPr>
            <a:picLocks noChangeAspect="1"/>
          </p:cNvPicPr>
          <p:nvPr/>
        </p:nvPicPr>
        <p:blipFill>
          <a:blip r:embed="rId4"/>
          <a:srcRect l="13863" r="23498"/>
          <a:stretch>
            <a:fillRect/>
          </a:stretch>
        </p:blipFill>
        <p:spPr>
          <a:xfrm>
            <a:off x="6863079" y="2204720"/>
            <a:ext cx="1922781" cy="1926166"/>
          </a:xfrm>
          <a:prstGeom prst="rect">
            <a:avLst/>
          </a:prstGeom>
        </p:spPr>
      </p:pic>
      <p:pic>
        <p:nvPicPr>
          <p:cNvPr id="11" name="Picture 10">
            <a:extLst>
              <a:ext uri="{FF2B5EF4-FFF2-40B4-BE49-F238E27FC236}">
                <a16:creationId xmlns:a16="http://schemas.microsoft.com/office/drawing/2014/main" id="{D1BD0A2A-0EC8-623E-7BE7-5D15601033BB}"/>
              </a:ext>
            </a:extLst>
          </p:cNvPr>
          <p:cNvPicPr>
            <a:picLocks noChangeAspect="1"/>
          </p:cNvPicPr>
          <p:nvPr/>
        </p:nvPicPr>
        <p:blipFill>
          <a:blip r:embed="rId5"/>
          <a:srcRect l="6961" r="40630" b="-2"/>
          <a:stretch>
            <a:fillRect/>
          </a:stretch>
        </p:blipFill>
        <p:spPr>
          <a:xfrm>
            <a:off x="4820919" y="4291753"/>
            <a:ext cx="1922781" cy="1926166"/>
          </a:xfrm>
          <a:prstGeom prst="rect">
            <a:avLst/>
          </a:prstGeom>
        </p:spPr>
      </p:pic>
      <p:pic>
        <p:nvPicPr>
          <p:cNvPr id="5" name="Picture 4">
            <a:extLst>
              <a:ext uri="{FF2B5EF4-FFF2-40B4-BE49-F238E27FC236}">
                <a16:creationId xmlns:a16="http://schemas.microsoft.com/office/drawing/2014/main" id="{1A4196BE-865F-7709-3DB0-E9A5128D8331}"/>
              </a:ext>
            </a:extLst>
          </p:cNvPr>
          <p:cNvPicPr>
            <a:picLocks noChangeAspect="1"/>
          </p:cNvPicPr>
          <p:nvPr/>
        </p:nvPicPr>
        <p:blipFill>
          <a:blip r:embed="rId6"/>
          <a:srcRect l="9150" r="15729" b="-3"/>
          <a:stretch>
            <a:fillRect/>
          </a:stretch>
        </p:blipFill>
        <p:spPr>
          <a:xfrm>
            <a:off x="6863079" y="4291753"/>
            <a:ext cx="1922781" cy="1926166"/>
          </a:xfrm>
          <a:prstGeom prst="rect">
            <a:avLst/>
          </a:prstGeom>
        </p:spPr>
      </p:pic>
    </p:spTree>
    <p:extLst>
      <p:ext uri="{BB962C8B-B14F-4D97-AF65-F5344CB8AC3E}">
        <p14:creationId xmlns:p14="http://schemas.microsoft.com/office/powerpoint/2010/main" val="1793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dirty="0"/>
              <a:t>Funding Requirements &amp; Allocation</a:t>
            </a:r>
          </a:p>
        </p:txBody>
      </p:sp>
      <p:sp>
        <p:nvSpPr>
          <p:cNvPr id="4" name="Rectangle 1">
            <a:extLst>
              <a:ext uri="{FF2B5EF4-FFF2-40B4-BE49-F238E27FC236}">
                <a16:creationId xmlns:a16="http://schemas.microsoft.com/office/drawing/2014/main" id="{08A85E3D-B050-FE7A-F4DB-5C937C10269F}"/>
              </a:ext>
            </a:extLst>
          </p:cNvPr>
          <p:cNvSpPr>
            <a:spLocks noGrp="1" noChangeArrowheads="1"/>
          </p:cNvSpPr>
          <p:nvPr>
            <p:ph idx="1"/>
          </p:nvPr>
        </p:nvSpPr>
        <p:spPr bwMode="auto">
          <a:xfrm>
            <a:off x="0" y="1771700"/>
            <a:ext cx="9144000"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Total start-up funding required</a:t>
            </a:r>
            <a:r>
              <a:rPr kumimoji="0" lang="en-US" altLang="en-US" sz="1800" b="0" i="0" u="none" strike="noStrike" cap="none" normalizeH="0" baseline="0" dirty="0">
                <a:ln>
                  <a:noFill/>
                </a:ln>
                <a:solidFill>
                  <a:schemeClr val="tx1"/>
                </a:solidFill>
                <a:effectLst/>
                <a:latin typeface="Arial" panose="020B0604020202020204" pitchFamily="34" charset="0"/>
              </a:rPr>
              <a:t>: £20,000.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Sources</a:t>
            </a:r>
            <a:r>
              <a:rPr kumimoji="0" lang="en-US" altLang="en-US" sz="18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£10,000: IMM Invest government-backed loan.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£5,000: Personal savings.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£5,000: Family contribution.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Key expenses/allocations</a:t>
            </a:r>
            <a:r>
              <a:rPr kumimoji="0" lang="en-US" altLang="en-US" sz="1800" b="0" i="0" u="none" strike="noStrike" cap="none" normalizeH="0" baseline="0" dirty="0">
                <a:ln>
                  <a:noFill/>
                </a:ln>
                <a:solidFill>
                  <a:schemeClr val="tx1"/>
                </a:solidFill>
                <a:effectLst/>
                <a:latin typeface="Arial" panose="020B0604020202020204" pitchFamily="34" charset="0"/>
              </a:rPr>
              <a:t> (first month + start-up):</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Rent: £2,000 (premises in central Bucharest).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Marketing: £1,000 (first-month push: ads, flyers, influencers, menus).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Wages: £</a:t>
            </a:r>
            <a:r>
              <a:rPr kumimoji="0" lang="en-US" altLang="en-US" sz="1800" b="0" i="0" u="none" strike="noStrike" cap="none" normalizeH="0" baseline="0">
                <a:ln>
                  <a:noFill/>
                </a:ln>
                <a:solidFill>
                  <a:schemeClr val="tx1"/>
                </a:solidFill>
                <a:effectLst/>
                <a:latin typeface="Arial" panose="020B0604020202020204" pitchFamily="34" charset="0"/>
              </a:rPr>
              <a:t>2,000 (</a:t>
            </a:r>
            <a:r>
              <a:rPr lang="en-US" altLang="en-US" sz="1800">
                <a:latin typeface="Arial" panose="020B0604020202020204" pitchFamily="34" charset="0"/>
              </a:rPr>
              <a:t>me</a:t>
            </a:r>
            <a:r>
              <a:rPr kumimoji="0" lang="en-US" altLang="en-US" sz="1800" b="0" i="0" u="none" strike="noStrike" cap="none" normalizeH="0" baseline="0">
                <a:ln>
                  <a:noFill/>
                </a:ln>
                <a:solidFill>
                  <a:schemeClr val="tx1"/>
                </a:solidFill>
                <a:effectLst/>
                <a:latin typeface="Arial" panose="020B0604020202020204" pitchFamily="34" charset="0"/>
              </a:rPr>
              <a:t> </a:t>
            </a:r>
            <a:r>
              <a:rPr kumimoji="0" lang="en-US" altLang="en-US" sz="1800" b="0" i="0" u="none" strike="noStrike" cap="none" normalizeH="0" baseline="0" dirty="0">
                <a:ln>
                  <a:noFill/>
                </a:ln>
                <a:solidFill>
                  <a:schemeClr val="tx1"/>
                </a:solidFill>
                <a:effectLst/>
                <a:latin typeface="Arial" panose="020B0604020202020204" pitchFamily="34" charset="0"/>
              </a:rPr>
              <a:t>+ 2 part-time staff).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Cost of sales/ingredients: £800 (about 32% of estimated £2,500 first-month sales).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Utilities: £300.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Insurance: £150.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App commissions/delivery fees: £200.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Professional fees (SRL setup, accounting): £300.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Other (cleaning, packaging, etc.): £400.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Total cash outflows (first month)</a:t>
            </a:r>
            <a:r>
              <a:rPr kumimoji="0" lang="en-US" altLang="en-US" sz="1800" b="0" i="0" u="none" strike="noStrike" cap="none" normalizeH="0" baseline="0" dirty="0">
                <a:ln>
                  <a:noFill/>
                </a:ln>
                <a:solidFill>
                  <a:schemeClr val="tx1"/>
                </a:solidFill>
                <a:effectLst/>
                <a:latin typeface="Arial" panose="020B0604020202020204" pitchFamily="34" charset="0"/>
              </a:rPr>
              <a:t>: £7,550 (kept low for ramp-up phase). </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Equipment (fryers, counters, fridges): Paid pre-opening from the £20,000 (not monthly).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6E37985-09B8-4F09-93C7-44CB3EDE5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6198"/>
            <a:ext cx="9144000" cy="600560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CE36D93-147D-3B4D-6792-CCE23114FD30}"/>
              </a:ext>
            </a:extLst>
          </p:cNvPr>
          <p:cNvPicPr>
            <a:picLocks noChangeAspect="1"/>
          </p:cNvPicPr>
          <p:nvPr/>
        </p:nvPicPr>
        <p:blipFill>
          <a:blip r:embed="rId2"/>
          <a:stretch>
            <a:fillRect/>
          </a:stretch>
        </p:blipFill>
        <p:spPr>
          <a:xfrm>
            <a:off x="241173" y="1815766"/>
            <a:ext cx="8661654" cy="3226467"/>
          </a:xfrm>
          <a:prstGeom prst="rect">
            <a:avLst/>
          </a:prstGeom>
        </p:spPr>
      </p:pic>
    </p:spTree>
    <p:extLst>
      <p:ext uri="{BB962C8B-B14F-4D97-AF65-F5344CB8AC3E}">
        <p14:creationId xmlns:p14="http://schemas.microsoft.com/office/powerpoint/2010/main" val="14109797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E6E37985-09B8-4F09-93C7-44CB3EDE5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6198"/>
            <a:ext cx="9144000" cy="600560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thank-u-hi">
            <a:hlinkClick r:id="" action="ppaction://media"/>
            <a:extLst>
              <a:ext uri="{FF2B5EF4-FFF2-40B4-BE49-F238E27FC236}">
                <a16:creationId xmlns:a16="http://schemas.microsoft.com/office/drawing/2014/main" id="{46CD5F4B-4AB8-1971-8506-843758CAFDEA}"/>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176982"/>
            <a:ext cx="9144000" cy="6254820"/>
          </a:xfrm>
          <a:prstGeom prst="rect">
            <a:avLst/>
          </a:prstGeom>
        </p:spPr>
      </p:pic>
    </p:spTree>
    <p:extLst>
      <p:ext uri="{BB962C8B-B14F-4D97-AF65-F5344CB8AC3E}">
        <p14:creationId xmlns:p14="http://schemas.microsoft.com/office/powerpoint/2010/main" val="1595755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mute="1">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02189" y="284176"/>
            <a:ext cx="7338060" cy="1508760"/>
          </a:xfrm>
        </p:spPr>
        <p:txBody>
          <a:bodyPr vert="horz" lIns="91440" tIns="45720" rIns="91440" bIns="45720" rtlCol="0" anchor="ctr">
            <a:normAutofit/>
          </a:bodyPr>
          <a:lstStyle/>
          <a:p>
            <a:r>
              <a:rPr lang="en-US" dirty="0">
                <a:solidFill>
                  <a:schemeClr val="bg1"/>
                </a:solidFill>
              </a:rPr>
              <a:t>References</a:t>
            </a:r>
          </a:p>
        </p:txBody>
      </p:sp>
      <p:sp>
        <p:nvSpPr>
          <p:cNvPr id="6" name="Rectangle 3">
            <a:extLst>
              <a:ext uri="{FF2B5EF4-FFF2-40B4-BE49-F238E27FC236}">
                <a16:creationId xmlns:a16="http://schemas.microsoft.com/office/drawing/2014/main" id="{5F25BE49-47BF-71FA-1034-CE92C715E3EA}"/>
              </a:ext>
            </a:extLst>
          </p:cNvPr>
          <p:cNvSpPr>
            <a:spLocks noChangeArrowheads="1"/>
          </p:cNvSpPr>
          <p:nvPr/>
        </p:nvSpPr>
        <p:spPr bwMode="auto">
          <a:xfrm>
            <a:off x="0" y="1831836"/>
            <a:ext cx="9143999" cy="5026164"/>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fontScale="92500" lnSpcReduction="20000"/>
          </a:bodyPr>
          <a:lstStyle/>
          <a:p>
            <a:pPr marL="0" marR="0" lvl="0" indent="-182880" defTabSz="914400" fontAlgn="base">
              <a:lnSpc>
                <a:spcPct val="90000"/>
              </a:lnSpc>
              <a:spcBef>
                <a:spcPct val="0"/>
              </a:spcBef>
              <a:spcAft>
                <a:spcPts val="600"/>
              </a:spcAft>
              <a:buClr>
                <a:schemeClr val="tx1"/>
              </a:buClr>
              <a:buSzTx/>
              <a:buFont typeface="Wingdings" pitchFamily="2" charset="2"/>
              <a:buChar char=""/>
              <a:tabLst/>
            </a:pPr>
            <a:endParaRPr kumimoji="0" lang="en-US" altLang="en-US" sz="900" b="0" i="0" u="none" strike="noStrike" cap="none" normalizeH="0" baseline="0" dirty="0">
              <a:ln>
                <a:noFill/>
              </a:ln>
              <a:effectLst/>
              <a:latin typeface="Arial" panose="020B0604020202020204" pitchFamily="34" charset="0"/>
              <a:cs typeface="Arial" panose="020B0604020202020204" pitchFamily="34" charset="0"/>
            </a:endParaRP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Bankrate (2025) Pros and Cons of Bank Business Loans. Available at: </a:t>
            </a: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https://www.bankrate.com</a:t>
            </a: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 (Accessed: 20 February 2026). </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Euromonitor (2025) Consumer Foodservice in Romania. London: Euromonitor International. </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IBISWorld (2026) Restaurants &amp; Takeaways in Romania. Available at: </a:t>
            </a: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https://www.ibisworld.com</a:t>
            </a: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 (Accessed: 25 February 2026). </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National Institute of Statistics (INS) (2025) Tourism in Bucharest – First Five Months 2025. Bucharest: INS. </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NerdWallet (2026) Advantages and Disadvantages of Business Bank Loans. Available at: </a:t>
            </a: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https://www.nerdwallet.com</a:t>
            </a: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 (Accessed: 22 February 2026). </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Petrescu, A. (2021) ‘Business Structures in Romania: Comparative Legal Overview’, Romanian Journal of Business Law, 9(2), pp. 153–169. </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Romania Insider (2025) Harry Ramsden’s to open in Bucharest. Available at: </a:t>
            </a: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https://www.romania-insider.com</a:t>
            </a: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 (Accessed: 24 February 2026). </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Statista (2025) Quick Service Restaurants – Romania. Available at: </a:t>
            </a: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https://www.statista.com</a:t>
            </a: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 (Accessed: 18 February 2026). </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World Bank (2025) Romania Economic Update 2025. Washington, DC: World Bank. </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https://pixelz.cc/wp-content/uploads/2018/11/united-kingdom-flag-uhd-4k-wallpaper.jpg</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https://hotcore.info/act/kareff-032024p.html</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https://ratecaptain.com/bolt-to-launch-food-delivery-service-to-compete-with-gokada-and-jumia-food/</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https://cdn-www.bluestacks.com/bs-images/featured_com.glovo_2.jpg</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https:/ /www.behance.net/gallery/178645195/Food-Panda-advertisement</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r>
              <a:rPr kumimoji="0" lang="en-US" altLang="en-US" sz="16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https://www.cornwalllive.com/whats-on/food-drink/number-calories-fish-chips-could-1957926</a:t>
            </a:r>
          </a:p>
          <a:p>
            <a:pPr marL="0" marR="0" lvl="0" indent="-182880" defTabSz="914400" fontAlgn="base">
              <a:lnSpc>
                <a:spcPct val="90000"/>
              </a:lnSpc>
              <a:spcBef>
                <a:spcPct val="0"/>
              </a:spcBef>
              <a:spcAft>
                <a:spcPts val="600"/>
              </a:spcAft>
              <a:buClr>
                <a:schemeClr val="tx1"/>
              </a:buClr>
              <a:buSzTx/>
              <a:buFont typeface="Wingdings" pitchFamily="2" charset="2"/>
              <a:buChar char=""/>
              <a:tabLst/>
            </a:pPr>
            <a:endParaRPr kumimoji="0" lang="en-US" altLang="en-US" sz="900" b="0" i="0" u="none" strike="noStrike" cap="none" normalizeH="0" baseline="0" dirty="0">
              <a:ln>
                <a:noFill/>
              </a:ln>
              <a:effectLst/>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TM03090430[[fn=Banded]]</Template>
  <TotalTime>981</TotalTime>
  <Words>1250</Words>
  <Application>Microsoft Office PowerPoint</Application>
  <PresentationFormat>On-screen Show (4:3)</PresentationFormat>
  <Paragraphs>75</Paragraphs>
  <Slides>10</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Aptos</vt:lpstr>
      <vt:lpstr>Arial</vt:lpstr>
      <vt:lpstr>Corbel</vt:lpstr>
      <vt:lpstr>Wingdings</vt:lpstr>
      <vt:lpstr>Banded</vt:lpstr>
      <vt:lpstr>PowerPoint Presentation</vt:lpstr>
      <vt:lpstr>Business Idea Overview</vt:lpstr>
      <vt:lpstr>Management Structure &amp; Legal Format </vt:lpstr>
      <vt:lpstr>Signature Dish &amp; Classic Menu</vt:lpstr>
      <vt:lpstr>Three Important External Factors from PESTEL </vt:lpstr>
      <vt:lpstr>Two Major Marketing Strategies </vt:lpstr>
      <vt:lpstr>Funding Requirements &amp; Allocation</vt:lpstr>
      <vt:lpstr>PowerPoint Presentation</vt:lpstr>
      <vt:lpstr>PowerPoint Presentation</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Alex Ismail</dc:creator>
  <cp:keywords/>
  <dc:description>generated using python-pptx</dc:description>
  <cp:lastModifiedBy>Alex Ismail</cp:lastModifiedBy>
  <cp:revision>3</cp:revision>
  <dcterms:created xsi:type="dcterms:W3CDTF">2013-01-27T09:14:16Z</dcterms:created>
  <dcterms:modified xsi:type="dcterms:W3CDTF">2026-03-16T03:19:59Z</dcterms:modified>
  <cp:category/>
</cp:coreProperties>
</file>