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2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image" Target="../media/image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FCE53F-123F-45DA-832A-E4840EAD4045}" type="doc">
      <dgm:prSet loTypeId="urn:microsoft.com/office/officeart/2005/8/layout/process1" loCatId="process" qsTypeId="urn:microsoft.com/office/officeart/2005/8/quickstyle/simple1" qsCatId="simple" csTypeId="urn:microsoft.com/office/officeart/2005/8/colors/accent1_2" csCatId="accent1" phldr="1"/>
      <dgm:spPr/>
    </dgm:pt>
    <dgm:pt modelId="{1DDEFCE0-FAC1-43AC-9612-A4CF242EB538}">
      <dgm:prSet phldrT="[Text]"/>
      <dgm:spPr>
        <a:blipFill dpi="0" rotWithShape="0">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t>
        <a:bodyPr/>
        <a:lstStyle/>
        <a:p>
          <a:r>
            <a:rPr lang="en-US" dirty="0" smtClean="0"/>
            <a:t>Input</a:t>
          </a:r>
          <a:endParaRPr lang="en-US" dirty="0"/>
        </a:p>
      </dgm:t>
    </dgm:pt>
    <dgm:pt modelId="{D5C5A0D9-904E-481F-8150-08071AAFCFA5}" type="parTrans" cxnId="{4AC992A2-96F1-4459-9203-D0917AE74A60}">
      <dgm:prSet/>
      <dgm:spPr/>
      <dgm:t>
        <a:bodyPr/>
        <a:lstStyle/>
        <a:p>
          <a:endParaRPr lang="en-US"/>
        </a:p>
      </dgm:t>
    </dgm:pt>
    <dgm:pt modelId="{E0733171-88C5-431A-B788-E86289396088}" type="sibTrans" cxnId="{4AC992A2-96F1-4459-9203-D0917AE74A60}">
      <dgm:prSet/>
      <dgm:spPr/>
      <dgm:t>
        <a:bodyPr/>
        <a:lstStyle/>
        <a:p>
          <a:endParaRPr lang="en-US"/>
        </a:p>
      </dgm:t>
    </dgm:pt>
    <dgm:pt modelId="{B9DCE8C3-42BB-417E-A67A-6D90DD42EECB}">
      <dgm:prSet phldrT="[Text]"/>
      <dgm:spPr>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r>
            <a:rPr lang="en-US" dirty="0" smtClean="0">
              <a:solidFill>
                <a:schemeClr val="tx1"/>
              </a:solidFill>
            </a:rPr>
            <a:t>Analyse</a:t>
          </a:r>
          <a:endParaRPr lang="en-US" dirty="0">
            <a:solidFill>
              <a:schemeClr val="tx1"/>
            </a:solidFill>
          </a:endParaRPr>
        </a:p>
      </dgm:t>
    </dgm:pt>
    <dgm:pt modelId="{9C9C122F-465F-4A8E-B5C4-E8766ADD8C08}" type="parTrans" cxnId="{5F194B6D-48CF-4756-B5C0-96DDB57AA7A1}">
      <dgm:prSet/>
      <dgm:spPr/>
      <dgm:t>
        <a:bodyPr/>
        <a:lstStyle/>
        <a:p>
          <a:endParaRPr lang="en-US"/>
        </a:p>
      </dgm:t>
    </dgm:pt>
    <dgm:pt modelId="{76CDD65F-F066-4BFC-B449-6E7391E55758}" type="sibTrans" cxnId="{5F194B6D-48CF-4756-B5C0-96DDB57AA7A1}">
      <dgm:prSet/>
      <dgm:spPr/>
      <dgm:t>
        <a:bodyPr/>
        <a:lstStyle/>
        <a:p>
          <a:endParaRPr lang="en-US"/>
        </a:p>
      </dgm:t>
    </dgm:pt>
    <dgm:pt modelId="{FC80AD95-F948-4150-A0E9-A76C13C570EB}">
      <dgm:prSet phldrT="[Text]"/>
      <dgm:spPr>
        <a:blipFill dpi="0" rotWithShape="0">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dgm:spPr>
      <dgm:t>
        <a:bodyPr/>
        <a:lstStyle/>
        <a:p>
          <a:r>
            <a:rPr lang="en-US" dirty="0" smtClean="0">
              <a:solidFill>
                <a:schemeClr val="tx1"/>
              </a:solidFill>
            </a:rPr>
            <a:t>Output</a:t>
          </a:r>
          <a:endParaRPr lang="en-US" dirty="0">
            <a:solidFill>
              <a:schemeClr val="tx1"/>
            </a:solidFill>
          </a:endParaRPr>
        </a:p>
      </dgm:t>
    </dgm:pt>
    <dgm:pt modelId="{BF1A9548-EC07-4F74-A0DE-82F53C05BE0F}" type="parTrans" cxnId="{2F2AA17B-59CC-4290-A7BB-CF6ED8E25046}">
      <dgm:prSet/>
      <dgm:spPr/>
      <dgm:t>
        <a:bodyPr/>
        <a:lstStyle/>
        <a:p>
          <a:endParaRPr lang="en-US"/>
        </a:p>
      </dgm:t>
    </dgm:pt>
    <dgm:pt modelId="{E1FD1066-F52B-4B89-A2A6-910CEE684C01}" type="sibTrans" cxnId="{2F2AA17B-59CC-4290-A7BB-CF6ED8E25046}">
      <dgm:prSet/>
      <dgm:spPr/>
      <dgm:t>
        <a:bodyPr/>
        <a:lstStyle/>
        <a:p>
          <a:endParaRPr lang="en-US"/>
        </a:p>
      </dgm:t>
    </dgm:pt>
    <dgm:pt modelId="{72164351-BCD8-4E8B-A02F-1A8C62851A74}" type="pres">
      <dgm:prSet presAssocID="{F8FCE53F-123F-45DA-832A-E4840EAD4045}" presName="Name0" presStyleCnt="0">
        <dgm:presLayoutVars>
          <dgm:dir/>
          <dgm:resizeHandles val="exact"/>
        </dgm:presLayoutVars>
      </dgm:prSet>
      <dgm:spPr/>
    </dgm:pt>
    <dgm:pt modelId="{809EED23-8D20-4B63-97FD-42AFF404A15C}" type="pres">
      <dgm:prSet presAssocID="{1DDEFCE0-FAC1-43AC-9612-A4CF242EB538}" presName="node" presStyleLbl="node1" presStyleIdx="0" presStyleCnt="3">
        <dgm:presLayoutVars>
          <dgm:bulletEnabled val="1"/>
        </dgm:presLayoutVars>
      </dgm:prSet>
      <dgm:spPr/>
      <dgm:t>
        <a:bodyPr/>
        <a:lstStyle/>
        <a:p>
          <a:endParaRPr lang="en-US"/>
        </a:p>
      </dgm:t>
    </dgm:pt>
    <dgm:pt modelId="{9AF5166D-C2A6-401A-AF4B-1853D18D0D84}" type="pres">
      <dgm:prSet presAssocID="{E0733171-88C5-431A-B788-E86289396088}" presName="sibTrans" presStyleLbl="sibTrans2D1" presStyleIdx="0" presStyleCnt="2"/>
      <dgm:spPr/>
      <dgm:t>
        <a:bodyPr/>
        <a:lstStyle/>
        <a:p>
          <a:endParaRPr lang="en-US"/>
        </a:p>
      </dgm:t>
    </dgm:pt>
    <dgm:pt modelId="{34E6E500-FE62-43E3-BB04-03F68CCDC6F1}" type="pres">
      <dgm:prSet presAssocID="{E0733171-88C5-431A-B788-E86289396088}" presName="connectorText" presStyleLbl="sibTrans2D1" presStyleIdx="0" presStyleCnt="2"/>
      <dgm:spPr/>
      <dgm:t>
        <a:bodyPr/>
        <a:lstStyle/>
        <a:p>
          <a:endParaRPr lang="en-US"/>
        </a:p>
      </dgm:t>
    </dgm:pt>
    <dgm:pt modelId="{76B96E59-F651-4957-8929-90EB003B6BFE}" type="pres">
      <dgm:prSet presAssocID="{B9DCE8C3-42BB-417E-A67A-6D90DD42EECB}" presName="node" presStyleLbl="node1" presStyleIdx="1" presStyleCnt="3">
        <dgm:presLayoutVars>
          <dgm:bulletEnabled val="1"/>
        </dgm:presLayoutVars>
      </dgm:prSet>
      <dgm:spPr/>
      <dgm:t>
        <a:bodyPr/>
        <a:lstStyle/>
        <a:p>
          <a:endParaRPr lang="en-US"/>
        </a:p>
      </dgm:t>
    </dgm:pt>
    <dgm:pt modelId="{5DECBE7C-DF28-4672-B83C-00F4F378D5A4}" type="pres">
      <dgm:prSet presAssocID="{76CDD65F-F066-4BFC-B449-6E7391E55758}" presName="sibTrans" presStyleLbl="sibTrans2D1" presStyleIdx="1" presStyleCnt="2"/>
      <dgm:spPr/>
      <dgm:t>
        <a:bodyPr/>
        <a:lstStyle/>
        <a:p>
          <a:endParaRPr lang="en-US"/>
        </a:p>
      </dgm:t>
    </dgm:pt>
    <dgm:pt modelId="{9075F46E-080D-4700-8FB9-432BFD06DC39}" type="pres">
      <dgm:prSet presAssocID="{76CDD65F-F066-4BFC-B449-6E7391E55758}" presName="connectorText" presStyleLbl="sibTrans2D1" presStyleIdx="1" presStyleCnt="2"/>
      <dgm:spPr/>
      <dgm:t>
        <a:bodyPr/>
        <a:lstStyle/>
        <a:p>
          <a:endParaRPr lang="en-US"/>
        </a:p>
      </dgm:t>
    </dgm:pt>
    <dgm:pt modelId="{FE37EC2F-3078-4FC1-A392-AAD0832A7EB5}" type="pres">
      <dgm:prSet presAssocID="{FC80AD95-F948-4150-A0E9-A76C13C570EB}" presName="node" presStyleLbl="node1" presStyleIdx="2" presStyleCnt="3" custLinFactNeighborY="2732">
        <dgm:presLayoutVars>
          <dgm:bulletEnabled val="1"/>
        </dgm:presLayoutVars>
      </dgm:prSet>
      <dgm:spPr/>
      <dgm:t>
        <a:bodyPr/>
        <a:lstStyle/>
        <a:p>
          <a:endParaRPr lang="en-US"/>
        </a:p>
      </dgm:t>
    </dgm:pt>
  </dgm:ptLst>
  <dgm:cxnLst>
    <dgm:cxn modelId="{8F8BF385-6DD5-471A-9DFD-FFFE052668B2}" type="presOf" srcId="{E0733171-88C5-431A-B788-E86289396088}" destId="{34E6E500-FE62-43E3-BB04-03F68CCDC6F1}" srcOrd="1" destOrd="0" presId="urn:microsoft.com/office/officeart/2005/8/layout/process1"/>
    <dgm:cxn modelId="{BE12AACC-88CE-42F4-8923-E9AD2988A743}" type="presOf" srcId="{E0733171-88C5-431A-B788-E86289396088}" destId="{9AF5166D-C2A6-401A-AF4B-1853D18D0D84}" srcOrd="0" destOrd="0" presId="urn:microsoft.com/office/officeart/2005/8/layout/process1"/>
    <dgm:cxn modelId="{31D8D9C3-0ADE-4DD7-8565-00BCB365B18C}" type="presOf" srcId="{76CDD65F-F066-4BFC-B449-6E7391E55758}" destId="{5DECBE7C-DF28-4672-B83C-00F4F378D5A4}" srcOrd="0" destOrd="0" presId="urn:microsoft.com/office/officeart/2005/8/layout/process1"/>
    <dgm:cxn modelId="{C6AA00C1-5D5F-4689-9C67-35D6999314A3}" type="presOf" srcId="{F8FCE53F-123F-45DA-832A-E4840EAD4045}" destId="{72164351-BCD8-4E8B-A02F-1A8C62851A74}" srcOrd="0" destOrd="0" presId="urn:microsoft.com/office/officeart/2005/8/layout/process1"/>
    <dgm:cxn modelId="{7EBA2C9E-E226-434C-B7CE-D563AC873E75}" type="presOf" srcId="{B9DCE8C3-42BB-417E-A67A-6D90DD42EECB}" destId="{76B96E59-F651-4957-8929-90EB003B6BFE}" srcOrd="0" destOrd="0" presId="urn:microsoft.com/office/officeart/2005/8/layout/process1"/>
    <dgm:cxn modelId="{9356D7A5-BBE2-42CB-9793-5DE8693FD026}" type="presOf" srcId="{1DDEFCE0-FAC1-43AC-9612-A4CF242EB538}" destId="{809EED23-8D20-4B63-97FD-42AFF404A15C}" srcOrd="0" destOrd="0" presId="urn:microsoft.com/office/officeart/2005/8/layout/process1"/>
    <dgm:cxn modelId="{2F2AA17B-59CC-4290-A7BB-CF6ED8E25046}" srcId="{F8FCE53F-123F-45DA-832A-E4840EAD4045}" destId="{FC80AD95-F948-4150-A0E9-A76C13C570EB}" srcOrd="2" destOrd="0" parTransId="{BF1A9548-EC07-4F74-A0DE-82F53C05BE0F}" sibTransId="{E1FD1066-F52B-4B89-A2A6-910CEE684C01}"/>
    <dgm:cxn modelId="{7BD70A27-0AE6-4627-AB44-B4709C89CD29}" type="presOf" srcId="{76CDD65F-F066-4BFC-B449-6E7391E55758}" destId="{9075F46E-080D-4700-8FB9-432BFD06DC39}" srcOrd="1" destOrd="0" presId="urn:microsoft.com/office/officeart/2005/8/layout/process1"/>
    <dgm:cxn modelId="{5F194B6D-48CF-4756-B5C0-96DDB57AA7A1}" srcId="{F8FCE53F-123F-45DA-832A-E4840EAD4045}" destId="{B9DCE8C3-42BB-417E-A67A-6D90DD42EECB}" srcOrd="1" destOrd="0" parTransId="{9C9C122F-465F-4A8E-B5C4-E8766ADD8C08}" sibTransId="{76CDD65F-F066-4BFC-B449-6E7391E55758}"/>
    <dgm:cxn modelId="{53E392FC-A2F8-4682-A449-85BE83647315}" type="presOf" srcId="{FC80AD95-F948-4150-A0E9-A76C13C570EB}" destId="{FE37EC2F-3078-4FC1-A392-AAD0832A7EB5}" srcOrd="0" destOrd="0" presId="urn:microsoft.com/office/officeart/2005/8/layout/process1"/>
    <dgm:cxn modelId="{4AC992A2-96F1-4459-9203-D0917AE74A60}" srcId="{F8FCE53F-123F-45DA-832A-E4840EAD4045}" destId="{1DDEFCE0-FAC1-43AC-9612-A4CF242EB538}" srcOrd="0" destOrd="0" parTransId="{D5C5A0D9-904E-481F-8150-08071AAFCFA5}" sibTransId="{E0733171-88C5-431A-B788-E86289396088}"/>
    <dgm:cxn modelId="{12D0E33D-338E-4D74-B45F-C97547162C44}" type="presParOf" srcId="{72164351-BCD8-4E8B-A02F-1A8C62851A74}" destId="{809EED23-8D20-4B63-97FD-42AFF404A15C}" srcOrd="0" destOrd="0" presId="urn:microsoft.com/office/officeart/2005/8/layout/process1"/>
    <dgm:cxn modelId="{AF5A7B32-02A1-43D9-8D54-68FC46A97B47}" type="presParOf" srcId="{72164351-BCD8-4E8B-A02F-1A8C62851A74}" destId="{9AF5166D-C2A6-401A-AF4B-1853D18D0D84}" srcOrd="1" destOrd="0" presId="urn:microsoft.com/office/officeart/2005/8/layout/process1"/>
    <dgm:cxn modelId="{9A2F8A29-4CD4-49CA-A647-1E2327BD8B10}" type="presParOf" srcId="{9AF5166D-C2A6-401A-AF4B-1853D18D0D84}" destId="{34E6E500-FE62-43E3-BB04-03F68CCDC6F1}" srcOrd="0" destOrd="0" presId="urn:microsoft.com/office/officeart/2005/8/layout/process1"/>
    <dgm:cxn modelId="{C29AA92B-06A5-48CE-AA15-FC0E8083BA88}" type="presParOf" srcId="{72164351-BCD8-4E8B-A02F-1A8C62851A74}" destId="{76B96E59-F651-4957-8929-90EB003B6BFE}" srcOrd="2" destOrd="0" presId="urn:microsoft.com/office/officeart/2005/8/layout/process1"/>
    <dgm:cxn modelId="{56C3C376-6CE4-42FE-AE42-917F7BEF348D}" type="presParOf" srcId="{72164351-BCD8-4E8B-A02F-1A8C62851A74}" destId="{5DECBE7C-DF28-4672-B83C-00F4F378D5A4}" srcOrd="3" destOrd="0" presId="urn:microsoft.com/office/officeart/2005/8/layout/process1"/>
    <dgm:cxn modelId="{84C39F70-8E73-4DCD-B20F-4A90ED75FA90}" type="presParOf" srcId="{5DECBE7C-DF28-4672-B83C-00F4F378D5A4}" destId="{9075F46E-080D-4700-8FB9-432BFD06DC39}" srcOrd="0" destOrd="0" presId="urn:microsoft.com/office/officeart/2005/8/layout/process1"/>
    <dgm:cxn modelId="{ECD77BD9-9B82-4C83-A55D-313DD1C42603}" type="presParOf" srcId="{72164351-BCD8-4E8B-A02F-1A8C62851A74}" destId="{FE37EC2F-3078-4FC1-A392-AAD0832A7EB5}"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EED23-8D20-4B63-97FD-42AFF404A15C}">
      <dsp:nvSpPr>
        <dsp:cNvPr id="0" name=""/>
        <dsp:cNvSpPr/>
      </dsp:nvSpPr>
      <dsp:spPr>
        <a:xfrm>
          <a:off x="3200" y="486634"/>
          <a:ext cx="956500" cy="573900"/>
        </a:xfrm>
        <a:prstGeom prst="roundRect">
          <a:avLst>
            <a:gd name="adj" fmla="val 10000"/>
          </a:avLst>
        </a:prstGeom>
        <a:blipFill dpi="0" rotWithShape="0">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Input</a:t>
          </a:r>
          <a:endParaRPr lang="en-US" sz="1900" kern="1200" dirty="0"/>
        </a:p>
      </dsp:txBody>
      <dsp:txXfrm>
        <a:off x="20009" y="503443"/>
        <a:ext cx="922882" cy="540282"/>
      </dsp:txXfrm>
    </dsp:sp>
    <dsp:sp modelId="{9AF5166D-C2A6-401A-AF4B-1853D18D0D84}">
      <dsp:nvSpPr>
        <dsp:cNvPr id="0" name=""/>
        <dsp:cNvSpPr/>
      </dsp:nvSpPr>
      <dsp:spPr>
        <a:xfrm>
          <a:off x="1055351" y="654978"/>
          <a:ext cx="202778" cy="2372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1055351" y="702420"/>
        <a:ext cx="141945" cy="142328"/>
      </dsp:txXfrm>
    </dsp:sp>
    <dsp:sp modelId="{76B96E59-F651-4957-8929-90EB003B6BFE}">
      <dsp:nvSpPr>
        <dsp:cNvPr id="0" name=""/>
        <dsp:cNvSpPr/>
      </dsp:nvSpPr>
      <dsp:spPr>
        <a:xfrm>
          <a:off x="1342301" y="486634"/>
          <a:ext cx="956500" cy="573900"/>
        </a:xfrm>
        <a:prstGeom prst="roundRect">
          <a:avLst>
            <a:gd name="adj" fmla="val 10000"/>
          </a:avLst>
        </a:prstGeom>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solidFill>
                <a:schemeClr val="tx1"/>
              </a:solidFill>
            </a:rPr>
            <a:t>Analyse</a:t>
          </a:r>
          <a:endParaRPr lang="en-US" sz="1900" kern="1200" dirty="0">
            <a:solidFill>
              <a:schemeClr val="tx1"/>
            </a:solidFill>
          </a:endParaRPr>
        </a:p>
      </dsp:txBody>
      <dsp:txXfrm>
        <a:off x="1359110" y="503443"/>
        <a:ext cx="922882" cy="540282"/>
      </dsp:txXfrm>
    </dsp:sp>
    <dsp:sp modelId="{5DECBE7C-DF28-4672-B83C-00F4F378D5A4}">
      <dsp:nvSpPr>
        <dsp:cNvPr id="0" name=""/>
        <dsp:cNvSpPr/>
      </dsp:nvSpPr>
      <dsp:spPr>
        <a:xfrm rot="40249">
          <a:off x="2394445" y="662885"/>
          <a:ext cx="202792" cy="2372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2394447" y="709971"/>
        <a:ext cx="141954" cy="142328"/>
      </dsp:txXfrm>
    </dsp:sp>
    <dsp:sp modelId="{FE37EC2F-3078-4FC1-A392-AAD0832A7EB5}">
      <dsp:nvSpPr>
        <dsp:cNvPr id="0" name=""/>
        <dsp:cNvSpPr/>
      </dsp:nvSpPr>
      <dsp:spPr>
        <a:xfrm>
          <a:off x="2681402" y="502313"/>
          <a:ext cx="956500" cy="573900"/>
        </a:xfrm>
        <a:prstGeom prst="roundRect">
          <a:avLst>
            <a:gd name="adj" fmla="val 10000"/>
          </a:avLst>
        </a:prstGeom>
        <a:blipFill dpi="0" rotWithShape="0">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solidFill>
                <a:schemeClr val="tx1"/>
              </a:solidFill>
            </a:rPr>
            <a:t>Output</a:t>
          </a:r>
          <a:endParaRPr lang="en-US" sz="1900" kern="1200" dirty="0">
            <a:solidFill>
              <a:schemeClr val="tx1"/>
            </a:solidFill>
          </a:endParaRPr>
        </a:p>
      </dsp:txBody>
      <dsp:txXfrm>
        <a:off x="2698211" y="519122"/>
        <a:ext cx="922882" cy="54028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CA26070-F358-4AF3-BF30-F37E35F2B930}"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1395212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CA26070-F358-4AF3-BF30-F37E35F2B930}"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376637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CA26070-F358-4AF3-BF30-F37E35F2B930}"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1870280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CA26070-F358-4AF3-BF30-F37E35F2B930}" type="datetimeFigureOut">
              <a:rPr lang="en-US" smtClean="0"/>
              <a:t>10/20/2018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3987456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CA26070-F358-4AF3-BF30-F37E35F2B930}" type="datetimeFigureOut">
              <a:rPr lang="en-US" smtClean="0"/>
              <a:t>10/20/2018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314530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CA26070-F358-4AF3-BF30-F37E35F2B930}" type="datetimeFigureOut">
              <a:rPr lang="en-US" smtClean="0"/>
              <a:t>10/20/2018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66431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A26070-F358-4AF3-BF30-F37E35F2B930}" type="datetimeFigureOut">
              <a:rPr lang="en-US" smtClean="0"/>
              <a:t>10/20/2018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2784542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A26070-F358-4AF3-BF30-F37E35F2B930}" type="datetimeFigureOut">
              <a:rPr lang="en-US" smtClean="0"/>
              <a:t>10/20/2018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3284402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A26070-F358-4AF3-BF30-F37E35F2B930}" type="datetimeFigureOut">
              <a:rPr lang="en-US" smtClean="0"/>
              <a:t>10/20/2018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408043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CA26070-F358-4AF3-BF30-F37E35F2B930}"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3024031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CA26070-F358-4AF3-BF30-F37E35F2B930}"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4E3D3-066F-4EBD-8ABB-FFA703C81394}" type="slidenum">
              <a:rPr lang="en-US" smtClean="0"/>
              <a:t>‹#›</a:t>
            </a:fld>
            <a:endParaRPr lang="en-US"/>
          </a:p>
        </p:txBody>
      </p:sp>
    </p:spTree>
    <p:extLst>
      <p:ext uri="{BB962C8B-B14F-4D97-AF65-F5344CB8AC3E}">
        <p14:creationId xmlns:p14="http://schemas.microsoft.com/office/powerpoint/2010/main" val="84144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A26070-F358-4AF3-BF30-F37E35F2B930}" type="datetimeFigureOut">
              <a:rPr lang="en-US" smtClean="0"/>
              <a:t>10/20/2018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84E3D3-066F-4EBD-8ABB-FFA703C81394}" type="slidenum">
              <a:rPr lang="en-US" smtClean="0"/>
              <a:t>‹#›</a:t>
            </a:fld>
            <a:endParaRPr lang="en-US"/>
          </a:p>
        </p:txBody>
      </p:sp>
    </p:spTree>
    <p:extLst>
      <p:ext uri="{BB962C8B-B14F-4D97-AF65-F5344CB8AC3E}">
        <p14:creationId xmlns:p14="http://schemas.microsoft.com/office/powerpoint/2010/main" val="14615886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www.ed.uiuc.edu/PES/92_docs/Ennis.HTM" TargetMode="External"/><Relationship Id="rId7" Type="http://schemas.openxmlformats.org/officeDocument/2006/relationships/hyperlink" Target="https://www.skillsyouneed.com/learn/critical-thinking.html" TargetMode="External"/><Relationship Id="rId2" Type="http://schemas.openxmlformats.org/officeDocument/2006/relationships/hyperlink" Target="https://www.tandfonline.com/servlet/linkout?suffix=CIT0008&amp;dbid=20&amp;doi=10.1080/026013700293458&amp;key=10.1080/00131728609335764&amp;tollfreelink=2_239_1d08dd7f7242e6e1892c62d50843472ad8dc7ec22242203110fc973dab3dd6ff" TargetMode="External"/><Relationship Id="rId1" Type="http://schemas.openxmlformats.org/officeDocument/2006/relationships/slideLayout" Target="../slideLayouts/slideLayout7.xml"/><Relationship Id="rId6" Type="http://schemas.openxmlformats.org/officeDocument/2006/relationships/hyperlink" Target="https://www.slideshare.net/erusten/critical-thinking-in-education" TargetMode="External"/><Relationship Id="rId5" Type="http://schemas.openxmlformats.org/officeDocument/2006/relationships/hyperlink" Target="https://www.youtube.com/watch?v=nkqBDUyNbIc" TargetMode="External"/><Relationship Id="rId4" Type="http://schemas.openxmlformats.org/officeDocument/2006/relationships/hyperlink" Target="https://www.e-ir.info/2015/10/08/what-is-active-learning-and-why-is-it-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ounded Rectangle 29"/>
          <p:cNvSpPr/>
          <p:nvPr/>
        </p:nvSpPr>
        <p:spPr>
          <a:xfrm>
            <a:off x="112345" y="1244136"/>
            <a:ext cx="3770338" cy="3644695"/>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ounded Rectangle 26"/>
          <p:cNvSpPr/>
          <p:nvPr/>
        </p:nvSpPr>
        <p:spPr>
          <a:xfrm>
            <a:off x="4051803" y="1077307"/>
            <a:ext cx="4375247" cy="5754771"/>
          </a:xfrm>
          <a:prstGeom prst="round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1"/>
          <p:cNvSpPr/>
          <p:nvPr/>
        </p:nvSpPr>
        <p:spPr>
          <a:xfrm>
            <a:off x="8789314" y="5074276"/>
            <a:ext cx="3280581" cy="1649544"/>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393542" y="0"/>
            <a:ext cx="5602310" cy="723292"/>
          </a:xfrm>
        </p:spPr>
        <p:txBody>
          <a:bodyPr>
            <a:normAutofit fontScale="90000"/>
          </a:bodyPr>
          <a:lstStyle/>
          <a:p>
            <a:r>
              <a:rPr lang="en-US" dirty="0" smtClean="0"/>
              <a:t>Critical Thinking</a:t>
            </a:r>
            <a:endParaRPr lang="en-US" dirty="0"/>
          </a:p>
        </p:txBody>
      </p:sp>
      <p:sp>
        <p:nvSpPr>
          <p:cNvPr id="3" name="Subtitle 2"/>
          <p:cNvSpPr>
            <a:spLocks noGrp="1"/>
          </p:cNvSpPr>
          <p:nvPr>
            <p:ph type="subTitle" idx="1"/>
          </p:nvPr>
        </p:nvSpPr>
        <p:spPr>
          <a:xfrm>
            <a:off x="103809" y="1238482"/>
            <a:ext cx="3778874" cy="1195169"/>
          </a:xfrm>
        </p:spPr>
        <p:txBody>
          <a:bodyPr>
            <a:normAutofit fontScale="62500" lnSpcReduction="20000"/>
          </a:bodyPr>
          <a:lstStyle/>
          <a:p>
            <a:r>
              <a:rPr lang="en-US" i="1" dirty="0" smtClean="0"/>
              <a:t>“Critical thinking is a disciplined mental activity of evaluating arguments or propositions and making judgements that can guide the development of beliefs and taking action”</a:t>
            </a:r>
          </a:p>
          <a:p>
            <a:r>
              <a:rPr lang="en-US" dirty="0" smtClean="0"/>
              <a:t>-Ennis (1992)</a:t>
            </a:r>
            <a:endParaRPr lang="en-US" dirty="0"/>
          </a:p>
        </p:txBody>
      </p:sp>
      <p:graphicFrame>
        <p:nvGraphicFramePr>
          <p:cNvPr id="5" name="Diagram 4"/>
          <p:cNvGraphicFramePr/>
          <p:nvPr>
            <p:extLst>
              <p:ext uri="{D42A27DB-BD31-4B8C-83A1-F6EECF244321}">
                <p14:modId xmlns:p14="http://schemas.microsoft.com/office/powerpoint/2010/main" val="2315744329"/>
              </p:ext>
            </p:extLst>
          </p:nvPr>
        </p:nvGraphicFramePr>
        <p:xfrm>
          <a:off x="4374145" y="2338008"/>
          <a:ext cx="3641104" cy="1547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p:cNvPicPr>
            <a:picLocks noChangeAspect="1"/>
          </p:cNvPicPr>
          <p:nvPr/>
        </p:nvPicPr>
        <p:blipFill rotWithShape="1">
          <a:blip r:embed="rId7"/>
          <a:srcRect b="17785"/>
          <a:stretch/>
        </p:blipFill>
        <p:spPr>
          <a:xfrm>
            <a:off x="1247954" y="3515666"/>
            <a:ext cx="1747390" cy="1281418"/>
          </a:xfrm>
          <a:prstGeom prst="rect">
            <a:avLst/>
          </a:prstGeom>
        </p:spPr>
      </p:pic>
      <p:sp>
        <p:nvSpPr>
          <p:cNvPr id="9" name="TextBox 8"/>
          <p:cNvSpPr txBox="1"/>
          <p:nvPr/>
        </p:nvSpPr>
        <p:spPr>
          <a:xfrm>
            <a:off x="103809" y="2283424"/>
            <a:ext cx="3908071" cy="1631216"/>
          </a:xfrm>
          <a:prstGeom prst="rect">
            <a:avLst/>
          </a:prstGeom>
          <a:noFill/>
        </p:spPr>
        <p:txBody>
          <a:bodyPr wrap="square" rtlCol="0">
            <a:spAutoFit/>
          </a:bodyPr>
          <a:lstStyle/>
          <a:p>
            <a:r>
              <a:rPr lang="en-US" sz="1600" b="1" u="sng" dirty="0" smtClean="0"/>
              <a:t>Bloom’s Taxonomy</a:t>
            </a:r>
          </a:p>
          <a:p>
            <a:r>
              <a:rPr lang="en-US" sz="1600" dirty="0" smtClean="0"/>
              <a:t>Bloom et al (1956) </a:t>
            </a:r>
            <a:r>
              <a:rPr lang="en-US" sz="1600" dirty="0" smtClean="0"/>
              <a:t>proposed </a:t>
            </a:r>
            <a:r>
              <a:rPr lang="en-US" sz="1600" dirty="0" smtClean="0"/>
              <a:t>that knowing is made up of a heirarchy of 6 levels. They believed that all of these types of learning are important and build on each other. </a:t>
            </a:r>
          </a:p>
          <a:p>
            <a:endParaRPr lang="en-US" sz="2000" dirty="0"/>
          </a:p>
        </p:txBody>
      </p:sp>
      <p:grpSp>
        <p:nvGrpSpPr>
          <p:cNvPr id="11" name="Group 10"/>
          <p:cNvGrpSpPr/>
          <p:nvPr/>
        </p:nvGrpSpPr>
        <p:grpSpPr>
          <a:xfrm>
            <a:off x="4955933" y="4839686"/>
            <a:ext cx="2821639" cy="2018314"/>
            <a:chOff x="8108792" y="2318016"/>
            <a:chExt cx="2047517" cy="1659617"/>
          </a:xfrm>
        </p:grpSpPr>
        <p:sp>
          <p:nvSpPr>
            <p:cNvPr id="12" name="Circular Arrow 11"/>
            <p:cNvSpPr/>
            <p:nvPr/>
          </p:nvSpPr>
          <p:spPr>
            <a:xfrm>
              <a:off x="8302742" y="2318016"/>
              <a:ext cx="1659617" cy="1659617"/>
            </a:xfrm>
            <a:prstGeom prst="circularArrow">
              <a:avLst>
                <a:gd name="adj1" fmla="val 5544"/>
                <a:gd name="adj2" fmla="val 330680"/>
                <a:gd name="adj3" fmla="val 13998374"/>
                <a:gd name="adj4" fmla="val 17252018"/>
                <a:gd name="adj5" fmla="val 5757"/>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3" name="Freeform 12"/>
            <p:cNvSpPr/>
            <p:nvPr/>
          </p:nvSpPr>
          <p:spPr>
            <a:xfrm>
              <a:off x="8781880" y="2325358"/>
              <a:ext cx="701342" cy="350671"/>
            </a:xfrm>
            <a:custGeom>
              <a:avLst/>
              <a:gdLst>
                <a:gd name="connsiteX0" fmla="*/ 0 w 701342"/>
                <a:gd name="connsiteY0" fmla="*/ 58446 h 350671"/>
                <a:gd name="connsiteX1" fmla="*/ 58446 w 701342"/>
                <a:gd name="connsiteY1" fmla="*/ 0 h 350671"/>
                <a:gd name="connsiteX2" fmla="*/ 642896 w 701342"/>
                <a:gd name="connsiteY2" fmla="*/ 0 h 350671"/>
                <a:gd name="connsiteX3" fmla="*/ 701342 w 701342"/>
                <a:gd name="connsiteY3" fmla="*/ 58446 h 350671"/>
                <a:gd name="connsiteX4" fmla="*/ 701342 w 701342"/>
                <a:gd name="connsiteY4" fmla="*/ 292225 h 350671"/>
                <a:gd name="connsiteX5" fmla="*/ 642896 w 701342"/>
                <a:gd name="connsiteY5" fmla="*/ 350671 h 350671"/>
                <a:gd name="connsiteX6" fmla="*/ 58446 w 701342"/>
                <a:gd name="connsiteY6" fmla="*/ 350671 h 350671"/>
                <a:gd name="connsiteX7" fmla="*/ 0 w 701342"/>
                <a:gd name="connsiteY7" fmla="*/ 292225 h 350671"/>
                <a:gd name="connsiteX8" fmla="*/ 0 w 701342"/>
                <a:gd name="connsiteY8" fmla="*/ 58446 h 350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342" h="350671">
                  <a:moveTo>
                    <a:pt x="0" y="58446"/>
                  </a:moveTo>
                  <a:cubicBezTo>
                    <a:pt x="0" y="26167"/>
                    <a:pt x="26167" y="0"/>
                    <a:pt x="58446" y="0"/>
                  </a:cubicBezTo>
                  <a:lnTo>
                    <a:pt x="642896" y="0"/>
                  </a:lnTo>
                  <a:cubicBezTo>
                    <a:pt x="675175" y="0"/>
                    <a:pt x="701342" y="26167"/>
                    <a:pt x="701342" y="58446"/>
                  </a:cubicBezTo>
                  <a:lnTo>
                    <a:pt x="701342" y="292225"/>
                  </a:lnTo>
                  <a:cubicBezTo>
                    <a:pt x="701342" y="324504"/>
                    <a:pt x="675175" y="350671"/>
                    <a:pt x="642896" y="350671"/>
                  </a:cubicBezTo>
                  <a:lnTo>
                    <a:pt x="58446" y="350671"/>
                  </a:lnTo>
                  <a:cubicBezTo>
                    <a:pt x="26167" y="350671"/>
                    <a:pt x="0" y="324504"/>
                    <a:pt x="0" y="292225"/>
                  </a:cubicBezTo>
                  <a:lnTo>
                    <a:pt x="0" y="5844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48" tIns="66648" rIns="66648" bIns="66648" numCol="1" spcCol="1270" anchor="ctr" anchorCtr="0">
              <a:noAutofit/>
            </a:bodyPr>
            <a:lstStyle/>
            <a:p>
              <a:pPr lvl="0" algn="ctr" defTabSz="577850">
                <a:lnSpc>
                  <a:spcPct val="90000"/>
                </a:lnSpc>
                <a:spcBef>
                  <a:spcPct val="0"/>
                </a:spcBef>
                <a:spcAft>
                  <a:spcPct val="35000"/>
                </a:spcAft>
              </a:pPr>
              <a:r>
                <a:rPr lang="en-US" sz="1300" kern="1200" dirty="0" smtClean="0"/>
                <a:t>Who?</a:t>
              </a:r>
              <a:endParaRPr lang="en-US" sz="1300" kern="1200" dirty="0"/>
            </a:p>
          </p:txBody>
        </p:sp>
        <p:sp>
          <p:nvSpPr>
            <p:cNvPr id="14" name="Freeform 13"/>
            <p:cNvSpPr/>
            <p:nvPr/>
          </p:nvSpPr>
          <p:spPr>
            <a:xfrm>
              <a:off x="9454967" y="2814385"/>
              <a:ext cx="701342" cy="350671"/>
            </a:xfrm>
            <a:custGeom>
              <a:avLst/>
              <a:gdLst>
                <a:gd name="connsiteX0" fmla="*/ 0 w 701342"/>
                <a:gd name="connsiteY0" fmla="*/ 58446 h 350671"/>
                <a:gd name="connsiteX1" fmla="*/ 58446 w 701342"/>
                <a:gd name="connsiteY1" fmla="*/ 0 h 350671"/>
                <a:gd name="connsiteX2" fmla="*/ 642896 w 701342"/>
                <a:gd name="connsiteY2" fmla="*/ 0 h 350671"/>
                <a:gd name="connsiteX3" fmla="*/ 701342 w 701342"/>
                <a:gd name="connsiteY3" fmla="*/ 58446 h 350671"/>
                <a:gd name="connsiteX4" fmla="*/ 701342 w 701342"/>
                <a:gd name="connsiteY4" fmla="*/ 292225 h 350671"/>
                <a:gd name="connsiteX5" fmla="*/ 642896 w 701342"/>
                <a:gd name="connsiteY5" fmla="*/ 350671 h 350671"/>
                <a:gd name="connsiteX6" fmla="*/ 58446 w 701342"/>
                <a:gd name="connsiteY6" fmla="*/ 350671 h 350671"/>
                <a:gd name="connsiteX7" fmla="*/ 0 w 701342"/>
                <a:gd name="connsiteY7" fmla="*/ 292225 h 350671"/>
                <a:gd name="connsiteX8" fmla="*/ 0 w 701342"/>
                <a:gd name="connsiteY8" fmla="*/ 58446 h 350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342" h="350671">
                  <a:moveTo>
                    <a:pt x="0" y="58446"/>
                  </a:moveTo>
                  <a:cubicBezTo>
                    <a:pt x="0" y="26167"/>
                    <a:pt x="26167" y="0"/>
                    <a:pt x="58446" y="0"/>
                  </a:cubicBezTo>
                  <a:lnTo>
                    <a:pt x="642896" y="0"/>
                  </a:lnTo>
                  <a:cubicBezTo>
                    <a:pt x="675175" y="0"/>
                    <a:pt x="701342" y="26167"/>
                    <a:pt x="701342" y="58446"/>
                  </a:cubicBezTo>
                  <a:lnTo>
                    <a:pt x="701342" y="292225"/>
                  </a:lnTo>
                  <a:cubicBezTo>
                    <a:pt x="701342" y="324504"/>
                    <a:pt x="675175" y="350671"/>
                    <a:pt x="642896" y="350671"/>
                  </a:cubicBezTo>
                  <a:lnTo>
                    <a:pt x="58446" y="350671"/>
                  </a:lnTo>
                  <a:cubicBezTo>
                    <a:pt x="26167" y="350671"/>
                    <a:pt x="0" y="324504"/>
                    <a:pt x="0" y="292225"/>
                  </a:cubicBezTo>
                  <a:lnTo>
                    <a:pt x="0" y="5844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48" tIns="66648" rIns="66648" bIns="66648" numCol="1" spcCol="1270" anchor="ctr" anchorCtr="0">
              <a:noAutofit/>
            </a:bodyPr>
            <a:lstStyle/>
            <a:p>
              <a:pPr lvl="0" algn="ctr" defTabSz="577850">
                <a:lnSpc>
                  <a:spcPct val="90000"/>
                </a:lnSpc>
                <a:spcBef>
                  <a:spcPct val="0"/>
                </a:spcBef>
                <a:spcAft>
                  <a:spcPct val="35000"/>
                </a:spcAft>
              </a:pPr>
              <a:r>
                <a:rPr lang="en-US" sz="1300" kern="1200" dirty="0" smtClean="0"/>
                <a:t>What?</a:t>
              </a:r>
              <a:endParaRPr lang="en-US" sz="1300" kern="1200" dirty="0"/>
            </a:p>
          </p:txBody>
        </p:sp>
        <p:sp>
          <p:nvSpPr>
            <p:cNvPr id="15" name="Freeform 14"/>
            <p:cNvSpPr/>
            <p:nvPr/>
          </p:nvSpPr>
          <p:spPr>
            <a:xfrm>
              <a:off x="9197871" y="3605647"/>
              <a:ext cx="701342" cy="350671"/>
            </a:xfrm>
            <a:custGeom>
              <a:avLst/>
              <a:gdLst>
                <a:gd name="connsiteX0" fmla="*/ 0 w 701342"/>
                <a:gd name="connsiteY0" fmla="*/ 58446 h 350671"/>
                <a:gd name="connsiteX1" fmla="*/ 58446 w 701342"/>
                <a:gd name="connsiteY1" fmla="*/ 0 h 350671"/>
                <a:gd name="connsiteX2" fmla="*/ 642896 w 701342"/>
                <a:gd name="connsiteY2" fmla="*/ 0 h 350671"/>
                <a:gd name="connsiteX3" fmla="*/ 701342 w 701342"/>
                <a:gd name="connsiteY3" fmla="*/ 58446 h 350671"/>
                <a:gd name="connsiteX4" fmla="*/ 701342 w 701342"/>
                <a:gd name="connsiteY4" fmla="*/ 292225 h 350671"/>
                <a:gd name="connsiteX5" fmla="*/ 642896 w 701342"/>
                <a:gd name="connsiteY5" fmla="*/ 350671 h 350671"/>
                <a:gd name="connsiteX6" fmla="*/ 58446 w 701342"/>
                <a:gd name="connsiteY6" fmla="*/ 350671 h 350671"/>
                <a:gd name="connsiteX7" fmla="*/ 0 w 701342"/>
                <a:gd name="connsiteY7" fmla="*/ 292225 h 350671"/>
                <a:gd name="connsiteX8" fmla="*/ 0 w 701342"/>
                <a:gd name="connsiteY8" fmla="*/ 58446 h 350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342" h="350671">
                  <a:moveTo>
                    <a:pt x="0" y="58446"/>
                  </a:moveTo>
                  <a:cubicBezTo>
                    <a:pt x="0" y="26167"/>
                    <a:pt x="26167" y="0"/>
                    <a:pt x="58446" y="0"/>
                  </a:cubicBezTo>
                  <a:lnTo>
                    <a:pt x="642896" y="0"/>
                  </a:lnTo>
                  <a:cubicBezTo>
                    <a:pt x="675175" y="0"/>
                    <a:pt x="701342" y="26167"/>
                    <a:pt x="701342" y="58446"/>
                  </a:cubicBezTo>
                  <a:lnTo>
                    <a:pt x="701342" y="292225"/>
                  </a:lnTo>
                  <a:cubicBezTo>
                    <a:pt x="701342" y="324504"/>
                    <a:pt x="675175" y="350671"/>
                    <a:pt x="642896" y="350671"/>
                  </a:cubicBezTo>
                  <a:lnTo>
                    <a:pt x="58446" y="350671"/>
                  </a:lnTo>
                  <a:cubicBezTo>
                    <a:pt x="26167" y="350671"/>
                    <a:pt x="0" y="324504"/>
                    <a:pt x="0" y="292225"/>
                  </a:cubicBezTo>
                  <a:lnTo>
                    <a:pt x="0" y="5844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48" tIns="66648" rIns="66648" bIns="66648" numCol="1" spcCol="1270" anchor="ctr" anchorCtr="0">
              <a:noAutofit/>
            </a:bodyPr>
            <a:lstStyle/>
            <a:p>
              <a:pPr lvl="0" algn="ctr" defTabSz="577850">
                <a:lnSpc>
                  <a:spcPct val="90000"/>
                </a:lnSpc>
                <a:spcBef>
                  <a:spcPct val="0"/>
                </a:spcBef>
                <a:spcAft>
                  <a:spcPct val="35000"/>
                </a:spcAft>
              </a:pPr>
              <a:r>
                <a:rPr lang="en-US" sz="1300" kern="1200" dirty="0" smtClean="0"/>
                <a:t>Where?</a:t>
              </a:r>
              <a:endParaRPr lang="en-US" sz="1300" kern="1200" dirty="0"/>
            </a:p>
          </p:txBody>
        </p:sp>
        <p:sp>
          <p:nvSpPr>
            <p:cNvPr id="16" name="Freeform 15"/>
            <p:cNvSpPr/>
            <p:nvPr/>
          </p:nvSpPr>
          <p:spPr>
            <a:xfrm>
              <a:off x="8365889" y="3605647"/>
              <a:ext cx="701342" cy="350671"/>
            </a:xfrm>
            <a:custGeom>
              <a:avLst/>
              <a:gdLst>
                <a:gd name="connsiteX0" fmla="*/ 0 w 701342"/>
                <a:gd name="connsiteY0" fmla="*/ 58446 h 350671"/>
                <a:gd name="connsiteX1" fmla="*/ 58446 w 701342"/>
                <a:gd name="connsiteY1" fmla="*/ 0 h 350671"/>
                <a:gd name="connsiteX2" fmla="*/ 642896 w 701342"/>
                <a:gd name="connsiteY2" fmla="*/ 0 h 350671"/>
                <a:gd name="connsiteX3" fmla="*/ 701342 w 701342"/>
                <a:gd name="connsiteY3" fmla="*/ 58446 h 350671"/>
                <a:gd name="connsiteX4" fmla="*/ 701342 w 701342"/>
                <a:gd name="connsiteY4" fmla="*/ 292225 h 350671"/>
                <a:gd name="connsiteX5" fmla="*/ 642896 w 701342"/>
                <a:gd name="connsiteY5" fmla="*/ 350671 h 350671"/>
                <a:gd name="connsiteX6" fmla="*/ 58446 w 701342"/>
                <a:gd name="connsiteY6" fmla="*/ 350671 h 350671"/>
                <a:gd name="connsiteX7" fmla="*/ 0 w 701342"/>
                <a:gd name="connsiteY7" fmla="*/ 292225 h 350671"/>
                <a:gd name="connsiteX8" fmla="*/ 0 w 701342"/>
                <a:gd name="connsiteY8" fmla="*/ 58446 h 350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342" h="350671">
                  <a:moveTo>
                    <a:pt x="0" y="58446"/>
                  </a:moveTo>
                  <a:cubicBezTo>
                    <a:pt x="0" y="26167"/>
                    <a:pt x="26167" y="0"/>
                    <a:pt x="58446" y="0"/>
                  </a:cubicBezTo>
                  <a:lnTo>
                    <a:pt x="642896" y="0"/>
                  </a:lnTo>
                  <a:cubicBezTo>
                    <a:pt x="675175" y="0"/>
                    <a:pt x="701342" y="26167"/>
                    <a:pt x="701342" y="58446"/>
                  </a:cubicBezTo>
                  <a:lnTo>
                    <a:pt x="701342" y="292225"/>
                  </a:lnTo>
                  <a:cubicBezTo>
                    <a:pt x="701342" y="324504"/>
                    <a:pt x="675175" y="350671"/>
                    <a:pt x="642896" y="350671"/>
                  </a:cubicBezTo>
                  <a:lnTo>
                    <a:pt x="58446" y="350671"/>
                  </a:lnTo>
                  <a:cubicBezTo>
                    <a:pt x="26167" y="350671"/>
                    <a:pt x="0" y="324504"/>
                    <a:pt x="0" y="292225"/>
                  </a:cubicBezTo>
                  <a:lnTo>
                    <a:pt x="0" y="5844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48" tIns="66648" rIns="66648" bIns="66648" numCol="1" spcCol="1270" anchor="ctr" anchorCtr="0">
              <a:noAutofit/>
            </a:bodyPr>
            <a:lstStyle/>
            <a:p>
              <a:pPr lvl="0" algn="ctr" defTabSz="577850">
                <a:lnSpc>
                  <a:spcPct val="90000"/>
                </a:lnSpc>
                <a:spcBef>
                  <a:spcPct val="0"/>
                </a:spcBef>
                <a:spcAft>
                  <a:spcPct val="35000"/>
                </a:spcAft>
              </a:pPr>
              <a:r>
                <a:rPr lang="en-US" sz="1300" kern="1200" dirty="0" smtClean="0"/>
                <a:t>When?</a:t>
              </a:r>
              <a:endParaRPr lang="en-US" sz="1300" kern="1200" dirty="0"/>
            </a:p>
          </p:txBody>
        </p:sp>
        <p:sp>
          <p:nvSpPr>
            <p:cNvPr id="17" name="Freeform 16"/>
            <p:cNvSpPr/>
            <p:nvPr/>
          </p:nvSpPr>
          <p:spPr>
            <a:xfrm>
              <a:off x="8108792" y="2814385"/>
              <a:ext cx="701342" cy="350671"/>
            </a:xfrm>
            <a:custGeom>
              <a:avLst/>
              <a:gdLst>
                <a:gd name="connsiteX0" fmla="*/ 0 w 701342"/>
                <a:gd name="connsiteY0" fmla="*/ 58446 h 350671"/>
                <a:gd name="connsiteX1" fmla="*/ 58446 w 701342"/>
                <a:gd name="connsiteY1" fmla="*/ 0 h 350671"/>
                <a:gd name="connsiteX2" fmla="*/ 642896 w 701342"/>
                <a:gd name="connsiteY2" fmla="*/ 0 h 350671"/>
                <a:gd name="connsiteX3" fmla="*/ 701342 w 701342"/>
                <a:gd name="connsiteY3" fmla="*/ 58446 h 350671"/>
                <a:gd name="connsiteX4" fmla="*/ 701342 w 701342"/>
                <a:gd name="connsiteY4" fmla="*/ 292225 h 350671"/>
                <a:gd name="connsiteX5" fmla="*/ 642896 w 701342"/>
                <a:gd name="connsiteY5" fmla="*/ 350671 h 350671"/>
                <a:gd name="connsiteX6" fmla="*/ 58446 w 701342"/>
                <a:gd name="connsiteY6" fmla="*/ 350671 h 350671"/>
                <a:gd name="connsiteX7" fmla="*/ 0 w 701342"/>
                <a:gd name="connsiteY7" fmla="*/ 292225 h 350671"/>
                <a:gd name="connsiteX8" fmla="*/ 0 w 701342"/>
                <a:gd name="connsiteY8" fmla="*/ 58446 h 350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342" h="350671">
                  <a:moveTo>
                    <a:pt x="0" y="58446"/>
                  </a:moveTo>
                  <a:cubicBezTo>
                    <a:pt x="0" y="26167"/>
                    <a:pt x="26167" y="0"/>
                    <a:pt x="58446" y="0"/>
                  </a:cubicBezTo>
                  <a:lnTo>
                    <a:pt x="642896" y="0"/>
                  </a:lnTo>
                  <a:cubicBezTo>
                    <a:pt x="675175" y="0"/>
                    <a:pt x="701342" y="26167"/>
                    <a:pt x="701342" y="58446"/>
                  </a:cubicBezTo>
                  <a:lnTo>
                    <a:pt x="701342" y="292225"/>
                  </a:lnTo>
                  <a:cubicBezTo>
                    <a:pt x="701342" y="324504"/>
                    <a:pt x="675175" y="350671"/>
                    <a:pt x="642896" y="350671"/>
                  </a:cubicBezTo>
                  <a:lnTo>
                    <a:pt x="58446" y="350671"/>
                  </a:lnTo>
                  <a:cubicBezTo>
                    <a:pt x="26167" y="350671"/>
                    <a:pt x="0" y="324504"/>
                    <a:pt x="0" y="292225"/>
                  </a:cubicBezTo>
                  <a:lnTo>
                    <a:pt x="0" y="5844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48" tIns="66648" rIns="66648" bIns="66648" numCol="1" spcCol="1270" anchor="ctr" anchorCtr="0">
              <a:noAutofit/>
            </a:bodyPr>
            <a:lstStyle/>
            <a:p>
              <a:pPr lvl="0" algn="ctr" defTabSz="577850">
                <a:lnSpc>
                  <a:spcPct val="90000"/>
                </a:lnSpc>
                <a:spcBef>
                  <a:spcPct val="0"/>
                </a:spcBef>
                <a:spcAft>
                  <a:spcPct val="35000"/>
                </a:spcAft>
              </a:pPr>
              <a:r>
                <a:rPr lang="en-US" sz="1300" kern="1200" dirty="0" smtClean="0"/>
                <a:t>Why?</a:t>
              </a:r>
              <a:endParaRPr lang="en-US" sz="1300" kern="1200" dirty="0"/>
            </a:p>
          </p:txBody>
        </p:sp>
      </p:grpSp>
      <p:sp>
        <p:nvSpPr>
          <p:cNvPr id="18" name="TextBox 17"/>
          <p:cNvSpPr txBox="1"/>
          <p:nvPr/>
        </p:nvSpPr>
        <p:spPr>
          <a:xfrm>
            <a:off x="5735398" y="5433344"/>
            <a:ext cx="1290836" cy="830997"/>
          </a:xfrm>
          <a:prstGeom prst="rect">
            <a:avLst/>
          </a:prstGeom>
          <a:noFill/>
          <a:ln>
            <a:noFill/>
          </a:ln>
        </p:spPr>
        <p:txBody>
          <a:bodyPr wrap="square" rtlCol="0">
            <a:spAutoFit/>
          </a:bodyPr>
          <a:lstStyle/>
          <a:p>
            <a:pPr algn="ctr"/>
            <a:r>
              <a:rPr lang="en-US" sz="1200" b="1" dirty="0" smtClean="0"/>
              <a:t>Questions we can ask ourselves to start thinking critically</a:t>
            </a:r>
            <a:endParaRPr lang="en-US" sz="1200" b="1" dirty="0"/>
          </a:p>
        </p:txBody>
      </p:sp>
      <p:sp>
        <p:nvSpPr>
          <p:cNvPr id="19" name="TextBox 18"/>
          <p:cNvSpPr txBox="1"/>
          <p:nvPr/>
        </p:nvSpPr>
        <p:spPr>
          <a:xfrm>
            <a:off x="8829236" y="5074276"/>
            <a:ext cx="3334717" cy="1384995"/>
          </a:xfrm>
          <a:prstGeom prst="rect">
            <a:avLst/>
          </a:prstGeom>
          <a:noFill/>
        </p:spPr>
        <p:txBody>
          <a:bodyPr wrap="square" rtlCol="0">
            <a:spAutoFit/>
          </a:bodyPr>
          <a:lstStyle/>
          <a:p>
            <a:pPr algn="ctr"/>
            <a:r>
              <a:rPr lang="en-US" sz="1400" b="1" u="sng" dirty="0" smtClean="0"/>
              <a:t>Conclusion</a:t>
            </a:r>
          </a:p>
          <a:p>
            <a:pPr algn="ctr"/>
            <a:r>
              <a:rPr lang="en-US" sz="1400" dirty="0" smtClean="0"/>
              <a:t>Critical thinking is gathering and evaluating information from as many different sources possible, and then reviewing the results of the decisions made to implement change where possible. </a:t>
            </a:r>
            <a:endParaRPr lang="en-US" sz="1400" dirty="0"/>
          </a:p>
        </p:txBody>
      </p:sp>
      <p:sp>
        <p:nvSpPr>
          <p:cNvPr id="20" name="TextBox 19"/>
          <p:cNvSpPr txBox="1"/>
          <p:nvPr/>
        </p:nvSpPr>
        <p:spPr>
          <a:xfrm>
            <a:off x="4333888" y="1244136"/>
            <a:ext cx="3721618" cy="1569660"/>
          </a:xfrm>
          <a:prstGeom prst="rect">
            <a:avLst/>
          </a:prstGeom>
          <a:noFill/>
        </p:spPr>
        <p:txBody>
          <a:bodyPr wrap="square" rtlCol="0">
            <a:spAutoFit/>
          </a:bodyPr>
          <a:lstStyle/>
          <a:p>
            <a:r>
              <a:rPr lang="en-US" sz="1600" dirty="0" smtClean="0"/>
              <a:t>Gifkins (2015) explains that to promote higher level thinking skills such as “apply”, “analyse” and “evaluate” students need to engage with the content through activities like discussion, debate and “application of principles”. </a:t>
            </a:r>
            <a:endParaRPr lang="en-US" sz="1600" dirty="0"/>
          </a:p>
        </p:txBody>
      </p:sp>
      <p:sp>
        <p:nvSpPr>
          <p:cNvPr id="4" name="Rounded Rectangle 3"/>
          <p:cNvSpPr/>
          <p:nvPr/>
        </p:nvSpPr>
        <p:spPr>
          <a:xfrm>
            <a:off x="8789314" y="1668378"/>
            <a:ext cx="3190147" cy="3205356"/>
          </a:xfrm>
          <a:prstGeom prst="roundRect">
            <a:avLst/>
          </a:prstGeom>
          <a:solidFill>
            <a:schemeClr val="accent5">
              <a:lumMod val="20000"/>
              <a:lumOff val="80000"/>
            </a:schemeClr>
          </a:solidFill>
          <a:ln>
            <a:solidFill>
              <a:schemeClr val="accent5">
                <a:lumMod val="20000"/>
                <a:lumOff val="80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1600" b="1" u="sng" dirty="0" smtClean="0"/>
              <a:t>Reflection</a:t>
            </a:r>
          </a:p>
          <a:p>
            <a:pPr algn="ctr"/>
            <a:r>
              <a:rPr lang="en-US" sz="1600" dirty="0" smtClean="0"/>
              <a:t>Through researching the existing literature on Education the researcher will be able to reflect on their own practice. It is important for the researcher to be consciously aware of their own experiences and bias which could influence how they interperate a text/article.</a:t>
            </a:r>
          </a:p>
          <a:p>
            <a:pPr algn="ctr"/>
            <a:r>
              <a:rPr lang="en-US" sz="1600" dirty="0" smtClean="0"/>
              <a:t>(</a:t>
            </a:r>
            <a:r>
              <a:rPr lang="en-US" sz="1600" dirty="0"/>
              <a:t>Kolb 1984</a:t>
            </a:r>
          </a:p>
          <a:p>
            <a:pPr algn="ctr"/>
            <a:r>
              <a:rPr lang="en-US" sz="1600" dirty="0" smtClean="0"/>
              <a:t>Boud et al. 1985, Dewey 1938) </a:t>
            </a:r>
            <a:endParaRPr lang="en-US" sz="1600" dirty="0"/>
          </a:p>
        </p:txBody>
      </p:sp>
      <p:sp>
        <p:nvSpPr>
          <p:cNvPr id="6" name="TextBox 5"/>
          <p:cNvSpPr txBox="1"/>
          <p:nvPr/>
        </p:nvSpPr>
        <p:spPr>
          <a:xfrm>
            <a:off x="4249943" y="3516247"/>
            <a:ext cx="4127570" cy="1323439"/>
          </a:xfrm>
          <a:prstGeom prst="rect">
            <a:avLst/>
          </a:prstGeom>
          <a:noFill/>
        </p:spPr>
        <p:txBody>
          <a:bodyPr wrap="square" rtlCol="0">
            <a:spAutoFit/>
          </a:bodyPr>
          <a:lstStyle/>
          <a:p>
            <a:r>
              <a:rPr lang="en-US" sz="1600" dirty="0" smtClean="0"/>
              <a:t>“Critical thinking can be infused in lessons throughout all disciplines by utilising in depth questionning and evaluation of both data and sources.” McCollister &amp; Sayler (2010, quoted in Watabee-Crockett, 2015)</a:t>
            </a:r>
            <a:endParaRPr lang="en-US" sz="1600" dirty="0"/>
          </a:p>
        </p:txBody>
      </p:sp>
      <p:sp>
        <p:nvSpPr>
          <p:cNvPr id="21" name="Rectangle 20"/>
          <p:cNvSpPr/>
          <p:nvPr/>
        </p:nvSpPr>
        <p:spPr>
          <a:xfrm>
            <a:off x="73901" y="669205"/>
            <a:ext cx="12090052" cy="4135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smtClean="0"/>
              <a:t>“</a:t>
            </a:r>
            <a:r>
              <a:rPr lang="en-US" sz="1400" i="1" dirty="0" smtClean="0"/>
              <a:t>It </a:t>
            </a:r>
            <a:r>
              <a:rPr lang="en-US" sz="1400" i="1" dirty="0"/>
              <a:t>is possible to store the mind with a million facts and still be entirely </a:t>
            </a:r>
            <a:r>
              <a:rPr lang="en-US" sz="1400" i="1" dirty="0" smtClean="0"/>
              <a:t>uneducated” </a:t>
            </a:r>
            <a:r>
              <a:rPr lang="en-US" sz="1400" i="1" dirty="0"/>
              <a:t>–</a:t>
            </a:r>
            <a:r>
              <a:rPr lang="en-US" sz="1400" dirty="0"/>
              <a:t>Alec Bourne</a:t>
            </a:r>
            <a:endParaRPr lang="en-US" sz="1400" dirty="0"/>
          </a:p>
        </p:txBody>
      </p:sp>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268080" y="0"/>
            <a:ext cx="1931092" cy="1077732"/>
          </a:xfrm>
          <a:prstGeom prst="rect">
            <a:avLst/>
          </a:prstGeom>
        </p:spPr>
      </p:pic>
      <p:pic>
        <p:nvPicPr>
          <p:cNvPr id="25" name="Picture 2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426"/>
            <a:ext cx="1931092" cy="1077732"/>
          </a:xfrm>
          <a:prstGeom prst="rect">
            <a:avLst/>
          </a:prstGeom>
        </p:spPr>
      </p:pic>
      <p:sp>
        <p:nvSpPr>
          <p:cNvPr id="26" name="TextBox 25"/>
          <p:cNvSpPr txBox="1"/>
          <p:nvPr/>
        </p:nvSpPr>
        <p:spPr>
          <a:xfrm>
            <a:off x="397070" y="4813776"/>
            <a:ext cx="3321547" cy="2031325"/>
          </a:xfrm>
          <a:prstGeom prst="rect">
            <a:avLst/>
          </a:prstGeom>
          <a:solidFill>
            <a:schemeClr val="accent6">
              <a:lumMod val="40000"/>
              <a:lumOff val="60000"/>
            </a:schemeClr>
          </a:solidFill>
        </p:spPr>
        <p:txBody>
          <a:bodyPr wrap="square" rtlCol="0">
            <a:spAutoFit/>
          </a:bodyPr>
          <a:lstStyle/>
          <a:p>
            <a:pPr algn="ctr"/>
            <a:r>
              <a:rPr lang="en-US" sz="1400" b="1" u="sng" dirty="0" smtClean="0"/>
              <a:t>Analyse</a:t>
            </a:r>
            <a:r>
              <a:rPr lang="en-US" sz="1400" dirty="0" smtClean="0"/>
              <a:t> </a:t>
            </a:r>
          </a:p>
          <a:p>
            <a:pPr algn="ctr"/>
            <a:r>
              <a:rPr lang="en-US" sz="1400" dirty="0" smtClean="0"/>
              <a:t>Being able to analyse is an important skill that students need to use for them to remove bias and misinformation and to establish fact and evidence. The researcher will need to find out how reliable and useful the evidence is, if it is up to date and if it is relevant to the argument.</a:t>
            </a:r>
            <a:r>
              <a:rPr lang="en-US" sz="1400" dirty="0"/>
              <a:t> Cottrell (2017)</a:t>
            </a:r>
            <a:r>
              <a:rPr lang="en-US" sz="1400" dirty="0" smtClean="0"/>
              <a:t> </a:t>
            </a:r>
            <a:endParaRPr lang="en-US" sz="1400" dirty="0"/>
          </a:p>
        </p:txBody>
      </p:sp>
    </p:spTree>
    <p:extLst>
      <p:ext uri="{BB962C8B-B14F-4D97-AF65-F5344CB8AC3E}">
        <p14:creationId xmlns:p14="http://schemas.microsoft.com/office/powerpoint/2010/main" val="3987554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8641" y="309490"/>
            <a:ext cx="11043138" cy="6924973"/>
          </a:xfrm>
          <a:prstGeom prst="rect">
            <a:avLst/>
          </a:prstGeom>
          <a:noFill/>
        </p:spPr>
        <p:txBody>
          <a:bodyPr wrap="square" rtlCol="0">
            <a:spAutoFit/>
          </a:bodyPr>
          <a:lstStyle/>
          <a:p>
            <a:pPr marL="285750" indent="-285750">
              <a:buFont typeface="Arial" panose="020B0604020202020204" pitchFamily="34" charset="0"/>
              <a:buChar char="•"/>
            </a:pPr>
            <a:r>
              <a:rPr lang="en-US" sz="1600" dirty="0"/>
              <a:t>Boud, D., Keogh, R. and Walker, D. (1985) </a:t>
            </a:r>
            <a:r>
              <a:rPr lang="en-US" sz="1600" i="1" dirty="0"/>
              <a:t>Reflection: turning experience into learning</a:t>
            </a:r>
            <a:r>
              <a:rPr lang="en-US" sz="1600" dirty="0"/>
              <a:t>, London: Nichols Publishing Company.</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a:t>Cottrell,S (2017) </a:t>
            </a:r>
            <a:r>
              <a:rPr lang="en-US" sz="1600" i="1" dirty="0"/>
              <a:t>Critical Thinking Skills; Effective Analysis, Argument and Reflection. </a:t>
            </a:r>
            <a:r>
              <a:rPr lang="en-US" sz="1600" dirty="0"/>
              <a:t>3</a:t>
            </a:r>
            <a:r>
              <a:rPr lang="en-US" sz="1600" baseline="30000" dirty="0"/>
              <a:t>rd</a:t>
            </a:r>
            <a:r>
              <a:rPr lang="en-US" sz="1600" dirty="0"/>
              <a:t> edn. Macmillan Study Skills</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a:t>Dewey, J. (1938) </a:t>
            </a:r>
            <a:r>
              <a:rPr lang="en-US" sz="1600" i="1" dirty="0"/>
              <a:t>Experience and education</a:t>
            </a:r>
            <a:r>
              <a:rPr lang="en-US" sz="1600" dirty="0"/>
              <a:t>, New York: MacMillan. </a:t>
            </a:r>
            <a:r>
              <a:rPr lang="en-US" sz="1600" dirty="0">
                <a:hlinkClick r:id="rId2"/>
              </a:rPr>
              <a:t>[Taylor &amp; Francis Online]</a:t>
            </a:r>
            <a:endParaRPr lang="en-US" sz="1600" dirty="0"/>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a:t>Ennis, R. (1992). </a:t>
            </a:r>
            <a:r>
              <a:rPr lang="en-US" sz="1600" i="1" dirty="0"/>
              <a:t>Critical thinking: What is it?</a:t>
            </a:r>
            <a:r>
              <a:rPr lang="en-US" sz="1600" dirty="0"/>
              <a:t> Proceedings of the Forty-Eighth Annual Meeting of the Philosophy of Education Society Denver, Colorado, March 27-30. Available at:</a:t>
            </a:r>
            <a:r>
              <a:rPr lang="en-US" sz="1600" dirty="0">
                <a:hlinkClick r:id="rId3"/>
              </a:rPr>
              <a:t>http://www.ed.uiuc.edu/PES/92_docs/Ennis.HTM</a:t>
            </a:r>
            <a:endParaRPr lang="en-US" sz="1600" dirty="0"/>
          </a:p>
          <a:p>
            <a:endParaRPr lang="en-US" sz="1600" dirty="0" smtClean="0"/>
          </a:p>
          <a:p>
            <a:pPr marL="285750" indent="-285750">
              <a:buFont typeface="Arial" panose="020B0604020202020204" pitchFamily="34" charset="0"/>
              <a:buChar char="•"/>
            </a:pPr>
            <a:r>
              <a:rPr lang="en-US" sz="1600" dirty="0" smtClean="0"/>
              <a:t>Gifkins, J (2015), </a:t>
            </a:r>
            <a:r>
              <a:rPr lang="en-US" sz="1600" i="1" dirty="0" smtClean="0"/>
              <a:t>“What </a:t>
            </a:r>
            <a:r>
              <a:rPr lang="en-US" sz="1600" i="1" dirty="0" smtClean="0"/>
              <a:t>is “active learning” and why is it important</a:t>
            </a:r>
            <a:r>
              <a:rPr lang="en-US" sz="1600" i="1" dirty="0" smtClean="0"/>
              <a:t>?” </a:t>
            </a:r>
            <a:r>
              <a:rPr lang="en-US" sz="1600" dirty="0" smtClean="0"/>
              <a:t>Available at:</a:t>
            </a:r>
            <a:endParaRPr lang="en-US" sz="1600" dirty="0" smtClean="0"/>
          </a:p>
          <a:p>
            <a:r>
              <a:rPr lang="en-US" sz="1600" dirty="0" smtClean="0"/>
              <a:t> </a:t>
            </a:r>
            <a:r>
              <a:rPr lang="en-US" sz="1600" dirty="0" smtClean="0">
                <a:hlinkClick r:id="rId4"/>
              </a:rPr>
              <a:t>https://www.e-ir.info/2015/10/08/what-is-active-learning-and-why-is-it-important</a:t>
            </a:r>
            <a:r>
              <a:rPr lang="en-US" sz="1600" dirty="0" smtClean="0">
                <a:hlinkClick r:id="rId4"/>
              </a:rPr>
              <a:t>/</a:t>
            </a:r>
            <a:r>
              <a:rPr lang="en-US" sz="1600" dirty="0" smtClean="0"/>
              <a:t> (Accessed 10</a:t>
            </a:r>
            <a:r>
              <a:rPr lang="en-US" sz="1600" baseline="30000" dirty="0" smtClean="0"/>
              <a:t>th</a:t>
            </a:r>
            <a:r>
              <a:rPr lang="en-US" sz="1600" dirty="0"/>
              <a:t> </a:t>
            </a:r>
            <a:r>
              <a:rPr lang="en-US" sz="1600" dirty="0" smtClean="0"/>
              <a:t>October 2018).</a:t>
            </a:r>
            <a:endParaRPr lang="en-US" sz="1600" dirty="0" smtClean="0"/>
          </a:p>
          <a:p>
            <a:endParaRPr lang="en-US" sz="1600" dirty="0" smtClean="0"/>
          </a:p>
          <a:p>
            <a:pPr marL="285750" indent="-285750">
              <a:buFont typeface="Arial" panose="020B0604020202020204" pitchFamily="34" charset="0"/>
              <a:buChar char="•"/>
            </a:pPr>
            <a:r>
              <a:rPr lang="en-US" sz="1600" dirty="0"/>
              <a:t>Kolb, D. (1984) </a:t>
            </a:r>
            <a:r>
              <a:rPr lang="en-US" sz="1600" i="1" dirty="0"/>
              <a:t>Experiential learning. Experience as the source of learning and Development</a:t>
            </a:r>
            <a:r>
              <a:rPr lang="en-US" sz="1600" dirty="0"/>
              <a:t>, Englewood Cliffs, NJ: Prentice Hall. </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a:t>OnSide Learning (2013): </a:t>
            </a:r>
            <a:r>
              <a:rPr lang="en-US" sz="1600" i="1" dirty="0"/>
              <a:t>Education-Critical Thinking </a:t>
            </a:r>
            <a:r>
              <a:rPr lang="en-US" sz="1600" dirty="0"/>
              <a:t>[video] Available at: </a:t>
            </a:r>
            <a:r>
              <a:rPr lang="en-US" sz="1600" dirty="0">
                <a:hlinkClick r:id="rId5"/>
              </a:rPr>
              <a:t>https://www.youtube.com/watch?v=nkqBDUyNbIc</a:t>
            </a:r>
            <a:endParaRPr lang="en-US" sz="1600" dirty="0"/>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a:t>Rusten, E and Shuman, S (2008) </a:t>
            </a:r>
            <a:r>
              <a:rPr lang="en-US" sz="1600" i="1" dirty="0"/>
              <a:t>Critical Thinking in Education- Integrating Critical Thinking into Learning Acitivities Across The Curriculum. </a:t>
            </a:r>
            <a:r>
              <a:rPr lang="en-US" sz="1600" dirty="0"/>
              <a:t>Available at </a:t>
            </a:r>
            <a:r>
              <a:rPr lang="en-US" sz="1600" dirty="0">
                <a:hlinkClick r:id="rId6"/>
              </a:rPr>
              <a:t>https://www.slideshare.net/erusten/critical-thinking-in-education</a:t>
            </a:r>
            <a:endParaRPr lang="en-US" sz="1600" dirty="0"/>
          </a:p>
          <a:p>
            <a:pPr marL="285750" indent="-285750">
              <a:buFont typeface="Arial" panose="020B0604020202020204" pitchFamily="34" charset="0"/>
              <a:buChar char="•"/>
            </a:pPr>
            <a:endParaRPr lang="en-US" sz="1600" dirty="0" smtClean="0"/>
          </a:p>
          <a:p>
            <a:endParaRPr lang="en-US" sz="1600" dirty="0"/>
          </a:p>
          <a:p>
            <a:pPr marL="285750" indent="-285750">
              <a:buFont typeface="Arial" panose="020B0604020202020204" pitchFamily="34" charset="0"/>
              <a:buChar char="•"/>
            </a:pPr>
            <a:r>
              <a:rPr lang="en-US" sz="1600" dirty="0"/>
              <a:t>Skills You Need (2018) </a:t>
            </a:r>
            <a:r>
              <a:rPr lang="en-US" sz="1600" i="1" dirty="0"/>
              <a:t>Critical Thinking Skills</a:t>
            </a:r>
            <a:r>
              <a:rPr lang="en-US" sz="1600" dirty="0"/>
              <a:t> Available at</a:t>
            </a:r>
            <a:r>
              <a:rPr lang="en-US" sz="1600" dirty="0" smtClean="0"/>
              <a:t>:</a:t>
            </a:r>
            <a:r>
              <a:rPr lang="en-US" sz="1600" u="sng" dirty="0" smtClean="0">
                <a:hlinkClick r:id="rId7"/>
              </a:rPr>
              <a:t> https</a:t>
            </a:r>
            <a:r>
              <a:rPr lang="en-US" sz="1600" u="sng" dirty="0" smtClean="0">
                <a:hlinkClick r:id="rId7"/>
              </a:rPr>
              <a:t>://</a:t>
            </a:r>
            <a:r>
              <a:rPr lang="en-US" sz="1600" u="sng" dirty="0" smtClean="0">
                <a:hlinkClick r:id="rId7"/>
              </a:rPr>
              <a:t>www.skillsyouneed.com/learn/critical-thinking.html</a:t>
            </a:r>
            <a:endParaRPr lang="en-US" sz="1600" u="sng" dirty="0" smtClean="0"/>
          </a:p>
          <a:p>
            <a:endParaRPr lang="en-US" u="sng" dirty="0" smtClean="0"/>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33751064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393</TotalTime>
  <Words>572</Words>
  <Application>Microsoft Office PowerPoint</Application>
  <PresentationFormat>Widescreen</PresentationFormat>
  <Paragraphs>48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Critical Thinking</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leanne massam</dc:creator>
  <cp:lastModifiedBy>leanne massam</cp:lastModifiedBy>
  <cp:revision>45</cp:revision>
  <dcterms:created xsi:type="dcterms:W3CDTF">2018-10-20T13:50:36Z</dcterms:created>
  <dcterms:modified xsi:type="dcterms:W3CDTF">2018-10-20T21:36:37Z</dcterms:modified>
</cp:coreProperties>
</file>