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5"/>
  </p:notesMasterIdLst>
  <p:handoutMasterIdLst>
    <p:handoutMasterId r:id="rId46"/>
  </p:handoutMasterIdLst>
  <p:sldIdLst>
    <p:sldId id="288" r:id="rId2"/>
    <p:sldId id="314" r:id="rId3"/>
    <p:sldId id="315" r:id="rId4"/>
    <p:sldId id="316" r:id="rId5"/>
    <p:sldId id="317" r:id="rId6"/>
    <p:sldId id="318" r:id="rId7"/>
    <p:sldId id="303" r:id="rId8"/>
    <p:sldId id="289" r:id="rId9"/>
    <p:sldId id="265" r:id="rId10"/>
    <p:sldId id="306" r:id="rId11"/>
    <p:sldId id="295" r:id="rId12"/>
    <p:sldId id="266" r:id="rId13"/>
    <p:sldId id="297" r:id="rId14"/>
    <p:sldId id="302" r:id="rId15"/>
    <p:sldId id="284" r:id="rId16"/>
    <p:sldId id="286" r:id="rId17"/>
    <p:sldId id="287" r:id="rId18"/>
    <p:sldId id="310" r:id="rId19"/>
    <p:sldId id="304" r:id="rId20"/>
    <p:sldId id="305" r:id="rId21"/>
    <p:sldId id="301" r:id="rId22"/>
    <p:sldId id="298" r:id="rId23"/>
    <p:sldId id="299" r:id="rId24"/>
    <p:sldId id="300" r:id="rId25"/>
    <p:sldId id="308" r:id="rId26"/>
    <p:sldId id="311" r:id="rId27"/>
    <p:sldId id="324" r:id="rId28"/>
    <p:sldId id="325" r:id="rId29"/>
    <p:sldId id="329" r:id="rId30"/>
    <p:sldId id="328" r:id="rId31"/>
    <p:sldId id="327" r:id="rId32"/>
    <p:sldId id="330" r:id="rId33"/>
    <p:sldId id="331" r:id="rId34"/>
    <p:sldId id="332" r:id="rId35"/>
    <p:sldId id="333" r:id="rId36"/>
    <p:sldId id="334" r:id="rId37"/>
    <p:sldId id="335" r:id="rId38"/>
    <p:sldId id="336" r:id="rId39"/>
    <p:sldId id="340" r:id="rId40"/>
    <p:sldId id="338" r:id="rId41"/>
    <p:sldId id="339" r:id="rId42"/>
    <p:sldId id="319" r:id="rId43"/>
    <p:sldId id="293" r:id="rId44"/>
  </p:sldIdLst>
  <p:sldSz cx="9144000" cy="6858000" type="screen4x3"/>
  <p:notesSz cx="6797675" cy="992822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990000"/>
    <a:srgbClr val="6600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281" autoAdjust="0"/>
  </p:normalViewPr>
  <p:slideViewPr>
    <p:cSldViewPr>
      <p:cViewPr varScale="1">
        <p:scale>
          <a:sx n="59" d="100"/>
          <a:sy n="59" d="100"/>
        </p:scale>
        <p:origin x="-926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98F588-CC53-4371-BCF1-C5309E1A3B70}" type="datetimeFigureOut">
              <a:rPr lang="en-GB" smtClean="0"/>
              <a:pPr/>
              <a:t>21/02/2013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6C94F-CF31-4F05-8719-29D1637D811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319602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B9B3F8-1CC2-4B8E-8A48-385A7B6D3C9C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7185-9310-4DA2-AE89-76A591B7B398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F97185-9310-4DA2-AE89-76A591B7B398}" type="slidenum">
              <a:rPr lang="zh-CN" altLang="en-US" smtClean="0"/>
              <a:pPr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矩形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圆角矩形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日期占位符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矩形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圆角矩形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矩形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圆角矩形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内容占位符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矩形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圆角矩形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1C48BA3-7034-4BD5-B656-DA8D4F406F24}" type="datetimeFigureOut">
              <a:rPr lang="zh-CN" altLang="en-US" smtClean="0"/>
              <a:pPr/>
              <a:t>2013/2/21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0D8A7CB-7511-4929-A641-8850898FF441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frm=1&amp;source=images&amp;cd=&amp;cad=rja&amp;docid=5Mzfd2COepggrM&amp;tbnid=uo46FVxzu0BmqM:&amp;ved=0CAUQjRw&amp;url=http://depositphotos.com/2261204/stock-illustration-Various-cartoon-vehicles.html&amp;ei=1tcbUemqCq_Z0QW9l4CgAg&amp;psig=AFQjCNFNAvTyQsdFRVfinvr9D6CHqwAx7w&amp;ust=136086559794905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rlG3c7jz-cVZFM&amp;tbnid=Ll-wGz-1t7oXSM:&amp;ved=0CAUQjRw&amp;url=http://www.roflcat.com/don--t-look&amp;ei=o_ckUe3VG8i40QXQ6IGYDw&amp;psig=AFQjCNE_2oqH-phu_mxw765XUfh5RfpcHg&amp;ust=1361463447066153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www.google.co.uk/url?sa=i&amp;rct=j&amp;q=&amp;esrc=s&amp;frm=1&amp;source=images&amp;cd=&amp;cad=rja&amp;docid=wzg3viBGBXrQuM&amp;tbnid=rCjs5VwoZF15uM:&amp;ved=0CAUQjRw&amp;url=http://tilopinion.wordpress.com/2010/05/07/mujhe-in-aaropiyon-se-bachaoooo/&amp;ei=v9kbUZ7LD6iW0QXU6IHACA&amp;psig=AFQjCNEizdoYINNM4WNdrGUcjUoJBG5uyw&amp;ust=1360866102853709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url?sa=i&amp;rct=j&amp;q=&amp;esrc=s&amp;frm=1&amp;source=images&amp;cd=&amp;cad=rja&amp;docid=LowDHZLEDbSz4M&amp;tbnid=67poTmdiRz6iqM:&amp;ved=0CAUQjRw&amp;url=http://www.do2learn.com/games/safetygames/streetsafety/printouts/walkatwalksign.htm&amp;ei=9NYbUY_vI4mA0AXD8IGoCA&amp;psig=AFQjCNGYu0SwZkr40Rl71g5uRekdjaSwGw&amp;ust=1360865387669383" TargetMode="External"/><Relationship Id="rId3" Type="http://schemas.openxmlformats.org/officeDocument/2006/relationships/image" Target="../media/image6.png"/><Relationship Id="rId7" Type="http://schemas.openxmlformats.org/officeDocument/2006/relationships/image" Target="../media/image8.jpeg"/><Relationship Id="rId2" Type="http://schemas.openxmlformats.org/officeDocument/2006/relationships/hyperlink" Target="http://www.google.co.uk/url?sa=i&amp;rct=j&amp;q=&amp;esrc=s&amp;frm=1&amp;source=images&amp;cd=&amp;cad=rja&amp;docid=dXiG2463GVVlQM&amp;tbnid=2g41oT_Z9nUnAM:&amp;ved=0CAUQjRw&amp;url=http://krekkers.nl/2012/bus-naar-de-halve-finale-asics-open/&amp;ei=WdYbUaugE8i20QWIl4HYBA&amp;psig=AFQjCNGZ0pFi0oZydZArkbgL4UepQgTiJg&amp;ust=136086523862369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url?sa=i&amp;rct=j&amp;q=&amp;esrc=s&amp;frm=1&amp;source=images&amp;cd=&amp;cad=rja&amp;docid=N43Q_eQDz2vNGM&amp;tbnid=7y5eQc_OtyPIgM:&amp;ved=0CAUQjRw&amp;url=http://depositphotos.com/3659287/stock-photo-Airport-sign.html&amp;ei=stYbUdGGGsna0QWojIHQDQ&amp;psig=AFQjCNGYtkk09vdXphBULiB0kDiVqeVY8A&amp;ust=1360865327506221" TargetMode="External"/><Relationship Id="rId5" Type="http://schemas.openxmlformats.org/officeDocument/2006/relationships/image" Target="../media/image7.gif"/><Relationship Id="rId4" Type="http://schemas.openxmlformats.org/officeDocument/2006/relationships/hyperlink" Target="http://www.google.co.uk/url?sa=i&amp;rct=j&amp;q=&amp;esrc=s&amp;frm=1&amp;source=images&amp;cd=&amp;cad=rja&amp;docid=EUZgp4maSN6xpM&amp;tbnid=_xlE3D38pwQgPM:&amp;ved=0CAUQjRw&amp;url=http://etc.usf.edu/clipart/74500/74530/74530_163_i-7_c.htm&amp;ei=g9YbUbKSG_HB0gWq8YGwBg&amp;psig=AFQjCNEAyuz9nzpOpkVdkmnowDRMS45sIg&amp;ust=1360865279646682" TargetMode="External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o.uk/url?sa=i&amp;rct=j&amp;q=&amp;esrc=s&amp;frm=1&amp;source=images&amp;cd=&amp;cad=rja&amp;docid=TGsogFJkJ1wQ0M&amp;tbnid=vAE0QbN02IrivM:&amp;ved=0CAUQjRw&amp;url=http://textanova.com/make-long-distance-relationships-work/&amp;ei=5dkbUfGbF8Wo0AW4lICQBA&amp;psig=AFQjCNFK-Inmiz1QvqWvK_8ZZgqcSzXenQ&amp;ust=136086614683401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www.google.co.uk/url?sa=i&amp;rct=j&amp;q=&amp;esrc=s&amp;frm=1&amp;source=images&amp;cd=&amp;cad=rja&amp;docid=aDSv2x12U3mI4M&amp;tbnid=SMbVFeDWZyQbIM:&amp;ved=&amp;url=http://www.parkmedical.org.uk/opening-times.aspx&amp;ei=_dkbUfzBFsG60QWav4HoAg&amp;psig=AFQjCNFxfwxRRC1T4rrCAsMh8D1X8lZMAw&amp;ust=1360866173850189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google.co.uk/url?sa=i&amp;rct=j&amp;q=&amp;esrc=s&amp;frm=1&amp;source=images&amp;cd=&amp;cad=rja&amp;docid=tUxHY8VDHVErPM&amp;tbnid=xc5Lkdw-Uz0AXM:&amp;ved=0CAUQjRw&amp;url=http://hollystephenswrites.blogspot.com/2012_03_01_archive.html&amp;ei=3N4cUdWjFuGk0QXH5YC4Dw&amp;psig=AFQjCNGJP85uEo76k2ROsLQCbRDwpC1wug&amp;ust=136093289070660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15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22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frm=1&amp;source=images&amp;cd=&amp;cad=rja&amp;docid=rlG3c7jz-cVZFM&amp;tbnid=Ll-wGz-1t7oXSM:&amp;ved=0CAUQjRw&amp;url=http://www.roflcat.com/don--t-look&amp;ei=o_ckUe3VG8i40QXQ6IGYDw&amp;psig=AFQjCNE_2oqH-phu_mxw765XUfh5RfpcHg&amp;ust=1361463447066153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zh-CN" smtClean="0"/>
              <a:t>Traveling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xmlns="" val="1050739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142844" y="1447800"/>
            <a:ext cx="8543956" cy="4572000"/>
          </a:xfrm>
        </p:spPr>
        <p:txBody>
          <a:bodyPr>
            <a:normAutofit/>
          </a:bodyPr>
          <a:lstStyle/>
          <a:p>
            <a:r>
              <a:rPr lang="en-US" dirty="0" smtClean="0"/>
              <a:t> </a:t>
            </a:r>
            <a:r>
              <a:rPr lang="en-US" dirty="0" err="1" smtClean="0"/>
              <a:t>qì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                  </a:t>
            </a:r>
            <a:r>
              <a:rPr lang="zh-CN" altLang="en-US" dirty="0" smtClean="0"/>
              <a:t>汽车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kāichē</a:t>
            </a:r>
            <a:r>
              <a:rPr lang="en-US" dirty="0" smtClean="0"/>
              <a:t>                   </a:t>
            </a:r>
            <a:r>
              <a:rPr lang="zh-CN" altLang="en-US" dirty="0" smtClean="0"/>
              <a:t>开车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                </a:t>
            </a:r>
            <a:r>
              <a:rPr lang="zh-CN" altLang="en-US" dirty="0" smtClean="0"/>
              <a:t>坐车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gōng</a:t>
            </a:r>
            <a:r>
              <a:rPr lang="en-US" dirty="0" smtClean="0"/>
              <a:t> </a:t>
            </a:r>
            <a:r>
              <a:rPr lang="en-US" dirty="0" err="1" smtClean="0"/>
              <a:t>gòng</a:t>
            </a:r>
            <a:r>
              <a:rPr lang="en-US" dirty="0" smtClean="0"/>
              <a:t> </a:t>
            </a:r>
            <a:r>
              <a:rPr lang="en-US" dirty="0" err="1" smtClean="0"/>
              <a:t>qì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</a:t>
            </a:r>
            <a:r>
              <a:rPr lang="zh-CN" altLang="en-US" dirty="0" smtClean="0"/>
              <a:t>公共汽车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huǒ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               </a:t>
            </a:r>
            <a:r>
              <a:rPr lang="zh-CN" altLang="en-US" dirty="0" smtClean="0"/>
              <a:t>火车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huǒ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        </a:t>
            </a:r>
            <a:r>
              <a:rPr lang="zh-CN" altLang="en-US" dirty="0" smtClean="0"/>
              <a:t>坐火车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fēi</a:t>
            </a:r>
            <a:r>
              <a:rPr lang="en-US" dirty="0" smtClean="0"/>
              <a:t> </a:t>
            </a:r>
            <a:r>
              <a:rPr lang="en-US" dirty="0" err="1" smtClean="0"/>
              <a:t>jī</a:t>
            </a:r>
            <a:r>
              <a:rPr lang="en-US" dirty="0" smtClean="0"/>
              <a:t>                     </a:t>
            </a:r>
            <a:r>
              <a:rPr lang="zh-CN" altLang="en-US" dirty="0" smtClean="0"/>
              <a:t>飞机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fēi</a:t>
            </a:r>
            <a:r>
              <a:rPr lang="en-US" dirty="0" smtClean="0"/>
              <a:t> </a:t>
            </a:r>
            <a:r>
              <a:rPr lang="en-US" dirty="0" err="1" smtClean="0"/>
              <a:t>jī</a:t>
            </a:r>
            <a:r>
              <a:rPr lang="en-US" dirty="0" smtClean="0"/>
              <a:t>                </a:t>
            </a:r>
            <a:r>
              <a:rPr lang="zh-CN" altLang="en-US" dirty="0" smtClean="0"/>
              <a:t>坐飞机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lún</a:t>
            </a:r>
            <a:r>
              <a:rPr lang="en-US" dirty="0" smtClean="0"/>
              <a:t> </a:t>
            </a:r>
            <a:r>
              <a:rPr lang="en-US" dirty="0" err="1" smtClean="0"/>
              <a:t>chuán</a:t>
            </a:r>
            <a:r>
              <a:rPr lang="en-US" dirty="0" smtClean="0"/>
              <a:t>               </a:t>
            </a:r>
            <a:r>
              <a:rPr lang="zh-CN" altLang="en-US" dirty="0" smtClean="0"/>
              <a:t>轮船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zuò</a:t>
            </a:r>
            <a:r>
              <a:rPr lang="en-US" dirty="0" smtClean="0"/>
              <a:t> </a:t>
            </a:r>
            <a:r>
              <a:rPr lang="en-US" dirty="0" err="1" smtClean="0"/>
              <a:t>lún</a:t>
            </a:r>
            <a:r>
              <a:rPr lang="en-US" dirty="0" smtClean="0"/>
              <a:t> </a:t>
            </a:r>
            <a:r>
              <a:rPr lang="en-US" dirty="0" err="1" smtClean="0"/>
              <a:t>chuán</a:t>
            </a:r>
            <a:r>
              <a:rPr lang="en-US" dirty="0" smtClean="0"/>
              <a:t>         </a:t>
            </a:r>
            <a:r>
              <a:rPr lang="zh-CN" altLang="en-US" dirty="0" smtClean="0"/>
              <a:t>坐轮船　</a:t>
            </a:r>
            <a:endParaRPr lang="zh-CN" altLang="en-US" dirty="0"/>
          </a:p>
        </p:txBody>
      </p:sp>
      <p:pic>
        <p:nvPicPr>
          <p:cNvPr id="5122" name="Picture 2" descr="http://static3.depositphotos.com/1005091/226/v/950/depositphotos_2261204-Various-cartoon-vehicl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1214422"/>
            <a:ext cx="3810000" cy="3248026"/>
          </a:xfrm>
          <a:prstGeom prst="rect">
            <a:avLst/>
          </a:prstGeom>
          <a:noFill/>
        </p:spPr>
      </p:pic>
      <p:pic>
        <p:nvPicPr>
          <p:cNvPr id="5124" name="Picture 4" descr="http://tilopinion.files.wordpress.com/2010/05/train_cartoon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4500570"/>
            <a:ext cx="2628900" cy="1514475"/>
          </a:xfrm>
          <a:prstGeom prst="rect">
            <a:avLst/>
          </a:prstGeom>
          <a:noFill/>
        </p:spPr>
      </p:pic>
      <p:pic>
        <p:nvPicPr>
          <p:cNvPr id="27650" name="Picture 2" descr="http://www.roflcat.com/images/cats/Don__t_Look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282" y="1571612"/>
            <a:ext cx="2428892" cy="4000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en-GB" dirty="0" err="1" smtClean="0">
                <a:solidFill>
                  <a:srgbClr val="C00000"/>
                </a:solidFill>
              </a:rPr>
              <a:t>sh</a:t>
            </a:r>
            <a:r>
              <a:rPr lang="en-US" altLang="zh-CN" dirty="0" smtClean="0">
                <a:solidFill>
                  <a:srgbClr val="C00000"/>
                </a:solidFill>
              </a:rPr>
              <a:t>ē</a:t>
            </a:r>
            <a:r>
              <a:rPr lang="en-GB" dirty="0" err="1" smtClean="0">
                <a:solidFill>
                  <a:srgbClr val="C00000"/>
                </a:solidFill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</a:rPr>
              <a:t>生词</a:t>
            </a:r>
            <a:r>
              <a:rPr lang="en-GB" dirty="0" smtClean="0">
                <a:solidFill>
                  <a:srgbClr val="C00000"/>
                </a:solidFill>
              </a:rPr>
              <a:t>      New words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  </a:t>
            </a:r>
            <a:r>
              <a:rPr lang="en-US" dirty="0" err="1" smtClean="0"/>
              <a:t>qì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en-US" dirty="0" err="1" smtClean="0"/>
              <a:t>zhàn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汽车站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err="1" smtClean="0"/>
              <a:t>huǒ</a:t>
            </a:r>
            <a:r>
              <a:rPr lang="en-US" dirty="0" smtClean="0"/>
              <a:t> </a:t>
            </a:r>
            <a:r>
              <a:rPr lang="en-US" dirty="0" err="1" smtClean="0"/>
              <a:t>chē</a:t>
            </a:r>
            <a:r>
              <a:rPr lang="en-US" dirty="0" smtClean="0"/>
              <a:t> </a:t>
            </a:r>
            <a:r>
              <a:rPr lang="en-US" dirty="0" err="1" smtClean="0"/>
              <a:t>zhàn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zh-CN" altLang="en-US" dirty="0" smtClean="0"/>
              <a:t>火车 站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fēi</a:t>
            </a:r>
            <a:r>
              <a:rPr lang="en-US" dirty="0" smtClean="0"/>
              <a:t> </a:t>
            </a:r>
            <a:r>
              <a:rPr lang="en-US" dirty="0" err="1" smtClean="0"/>
              <a:t>jī</a:t>
            </a:r>
            <a:r>
              <a:rPr lang="en-US" dirty="0" smtClean="0"/>
              <a:t> </a:t>
            </a:r>
            <a:r>
              <a:rPr lang="en-US" dirty="0" err="1" smtClean="0"/>
              <a:t>chǎng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飞机 场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zǒu</a:t>
            </a:r>
            <a:r>
              <a:rPr lang="en-US" dirty="0" smtClean="0"/>
              <a:t> </a:t>
            </a:r>
            <a:r>
              <a:rPr lang="en-US" dirty="0" err="1" smtClean="0"/>
              <a:t>lù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走路</a:t>
            </a:r>
            <a:endParaRPr lang="zh-CN" altLang="en-US" dirty="0"/>
          </a:p>
        </p:txBody>
      </p:sp>
      <p:pic>
        <p:nvPicPr>
          <p:cNvPr id="2050" name="Picture 2" descr="http://krekkers.nl/wp-content/uploads/2012/02/bus-stop-sign-blue-hi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08680" y="4643422"/>
            <a:ext cx="1935320" cy="2214578"/>
          </a:xfrm>
          <a:prstGeom prst="rect">
            <a:avLst/>
          </a:prstGeom>
          <a:noFill/>
        </p:spPr>
      </p:pic>
      <p:pic>
        <p:nvPicPr>
          <p:cNvPr id="2054" name="Picture 6" descr="http://etc.usf.edu/clipart/74500/74530/74530_163_I-7_c_lg.gi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48480" y="0"/>
            <a:ext cx="2143115" cy="2143116"/>
          </a:xfrm>
          <a:prstGeom prst="rect">
            <a:avLst/>
          </a:prstGeom>
          <a:noFill/>
        </p:spPr>
      </p:pic>
      <p:pic>
        <p:nvPicPr>
          <p:cNvPr id="2056" name="Picture 8" descr="http://static4.depositphotos.com/1011936/365/i/950/depositphotos_3659287-Airport-sig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86116" y="857232"/>
            <a:ext cx="3248025" cy="3248026"/>
          </a:xfrm>
          <a:prstGeom prst="rect">
            <a:avLst/>
          </a:prstGeom>
          <a:noFill/>
        </p:spPr>
      </p:pic>
      <p:pic>
        <p:nvPicPr>
          <p:cNvPr id="2058" name="Picture 10" descr="http://www.do2learn.com/picturecards/images/imageschedule/walkatwalksign_l.gif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72198" y="2214554"/>
            <a:ext cx="2819397" cy="2819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>
                <a:sym typeface="Symbol"/>
              </a:rPr>
              <a:t>  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从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到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…… </a:t>
            </a:r>
            <a:r>
              <a:rPr lang="en-US" dirty="0" err="1" smtClean="0"/>
              <a:t>dào</a:t>
            </a:r>
            <a:r>
              <a:rPr lang="en-US" dirty="0" smtClean="0"/>
              <a:t> ……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/>
              <a:t>从　</a:t>
            </a:r>
            <a:r>
              <a:rPr lang="en-US" dirty="0" smtClean="0"/>
              <a:t>…… </a:t>
            </a:r>
            <a:r>
              <a:rPr lang="zh-CN" altLang="en-US" dirty="0" smtClean="0"/>
              <a:t>到　</a:t>
            </a:r>
            <a:r>
              <a:rPr lang="en-US" dirty="0" smtClean="0"/>
              <a:t>……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wǔ</a:t>
            </a:r>
            <a:r>
              <a:rPr lang="en-US" dirty="0" smtClean="0"/>
              <a:t> </a:t>
            </a:r>
            <a:r>
              <a:rPr lang="en-US" dirty="0" err="1" smtClean="0"/>
              <a:t>qī</a:t>
            </a:r>
            <a:r>
              <a:rPr lang="en-US" dirty="0" smtClean="0"/>
              <a:t> </a:t>
            </a:r>
            <a:r>
              <a:rPr lang="en-US" dirty="0" err="1" smtClean="0"/>
              <a:t>diǎn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wǎn</a:t>
            </a:r>
            <a:r>
              <a:rPr lang="en-US" dirty="0" smtClean="0"/>
              <a:t> </a:t>
            </a:r>
            <a:r>
              <a:rPr lang="en-US" dirty="0" err="1" smtClean="0"/>
              <a:t>shàng</a:t>
            </a:r>
            <a:r>
              <a:rPr lang="en-US" dirty="0" smtClean="0"/>
              <a:t> </a:t>
            </a:r>
            <a:r>
              <a:rPr lang="en-US" dirty="0" err="1" smtClean="0"/>
              <a:t>shí</a:t>
            </a:r>
            <a:r>
              <a:rPr lang="en-US" dirty="0" smtClean="0"/>
              <a:t> </a:t>
            </a:r>
            <a:r>
              <a:rPr lang="en-US" dirty="0" err="1" smtClean="0"/>
              <a:t>diǎn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zh-CN" altLang="en-US" dirty="0" smtClean="0">
                <a:solidFill>
                  <a:srgbClr val="FF0000"/>
                </a:solidFill>
              </a:rPr>
              <a:t>从</a:t>
            </a:r>
            <a:r>
              <a:rPr lang="zh-CN" altLang="en-US" dirty="0" smtClean="0"/>
              <a:t>　　上午 七点　</a:t>
            </a:r>
            <a:r>
              <a:rPr lang="zh-CN" altLang="en-US" dirty="0" smtClean="0">
                <a:solidFill>
                  <a:srgbClr val="FF0000"/>
                </a:solidFill>
              </a:rPr>
              <a:t>到</a:t>
            </a:r>
            <a:r>
              <a:rPr lang="zh-CN" altLang="en-US" dirty="0" smtClean="0"/>
              <a:t>　晚　上　十点　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běi</a:t>
            </a:r>
            <a:r>
              <a:rPr lang="en-US" dirty="0" smtClean="0"/>
              <a:t> </a:t>
            </a:r>
            <a:r>
              <a:rPr lang="en-US" dirty="0" err="1" smtClean="0"/>
              <a:t>jīng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lún</a:t>
            </a:r>
            <a:r>
              <a:rPr lang="en-US" dirty="0" smtClean="0"/>
              <a:t> </a:t>
            </a:r>
            <a:r>
              <a:rPr lang="en-US" dirty="0" err="1" smtClean="0"/>
              <a:t>dūn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 </a:t>
            </a:r>
            <a:r>
              <a:rPr lang="zh-CN" altLang="en-US" dirty="0" smtClean="0">
                <a:solidFill>
                  <a:srgbClr val="FF0000"/>
                </a:solidFill>
              </a:rPr>
              <a:t>从</a:t>
            </a:r>
            <a:r>
              <a:rPr lang="zh-CN" altLang="en-US" dirty="0" smtClean="0"/>
              <a:t>　北京　</a:t>
            </a:r>
            <a:r>
              <a:rPr lang="zh-CN" altLang="en-US" dirty="0" smtClean="0">
                <a:solidFill>
                  <a:srgbClr val="FF0000"/>
                </a:solidFill>
              </a:rPr>
              <a:t>到</a:t>
            </a:r>
            <a:r>
              <a:rPr lang="zh-CN" altLang="en-US" dirty="0" smtClean="0"/>
              <a:t>　伦敦　</a:t>
            </a:r>
            <a:endParaRPr lang="zh-CN" altLang="en-US" dirty="0"/>
          </a:p>
        </p:txBody>
      </p:sp>
      <p:pic>
        <p:nvPicPr>
          <p:cNvPr id="39938" name="Picture 2" descr="http://textanova.com/wp-content/uploads/2012/11/long_distance_relationshi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04921" y="142852"/>
            <a:ext cx="3439079" cy="2286016"/>
          </a:xfrm>
          <a:prstGeom prst="rect">
            <a:avLst/>
          </a:prstGeom>
          <a:noFill/>
        </p:spPr>
      </p:pic>
      <p:pic>
        <p:nvPicPr>
          <p:cNvPr id="39940" name="Picture 4" descr="http://www.parkmedical.org.uk/website/C81051/files/open_sign_and_clock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46293" y="4714884"/>
            <a:ext cx="2859582" cy="2143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句子 </a:t>
            </a:r>
            <a:r>
              <a:rPr lang="en-US" altLang="zh-CN" dirty="0" smtClean="0"/>
              <a:t>sentences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US" dirty="0" err="1" smtClean="0"/>
              <a:t>你怎么回国</a:t>
            </a:r>
            <a:r>
              <a:rPr lang="en-US" dirty="0" smtClean="0"/>
              <a:t>?</a:t>
            </a:r>
          </a:p>
          <a:p>
            <a:pPr lvl="0"/>
            <a:r>
              <a:rPr lang="en-US" dirty="0" err="1" smtClean="0"/>
              <a:t>nǐzěnme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?</a:t>
            </a:r>
            <a:endParaRPr lang="zh-CN" altLang="en-US" dirty="0" smtClean="0"/>
          </a:p>
          <a:p>
            <a:pPr lvl="0"/>
            <a:r>
              <a:rPr lang="en-US" dirty="0" err="1" smtClean="0"/>
              <a:t>我坐飞机回国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endParaRPr lang="zh-CN" altLang="en-US" dirty="0" smtClean="0"/>
          </a:p>
          <a:p>
            <a:pPr lvl="0"/>
            <a:r>
              <a:rPr lang="en-US" dirty="0" err="1" smtClean="0"/>
              <a:t>我从伦敦飞机场坐飞机到北京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lúndūnfēijīchǎng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.</a:t>
            </a:r>
            <a:endParaRPr lang="zh-CN" altLang="en-US" dirty="0" smtClean="0"/>
          </a:p>
          <a:p>
            <a:pPr lvl="0"/>
            <a:r>
              <a:rPr lang="en-US" dirty="0" smtClean="0"/>
              <a:t>从伦敦到北京坐飞机12个小时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lvl="0"/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gèxiǎoshí</a:t>
            </a:r>
            <a:endParaRPr lang="zh-CN" altLang="en-US" dirty="0" smtClean="0"/>
          </a:p>
          <a:p>
            <a:endParaRPr lang="zh-CN" altLang="en-US" dirty="0"/>
          </a:p>
        </p:txBody>
      </p:sp>
      <p:sp>
        <p:nvSpPr>
          <p:cNvPr id="4" name="剪去单角的矩形 3"/>
          <p:cNvSpPr/>
          <p:nvPr/>
        </p:nvSpPr>
        <p:spPr>
          <a:xfrm>
            <a:off x="1285852" y="1928802"/>
            <a:ext cx="2643206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剪去单角的矩形 4"/>
          <p:cNvSpPr/>
          <p:nvPr/>
        </p:nvSpPr>
        <p:spPr>
          <a:xfrm>
            <a:off x="1214414" y="2928934"/>
            <a:ext cx="2643206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剪去单角的矩形 5"/>
          <p:cNvSpPr/>
          <p:nvPr/>
        </p:nvSpPr>
        <p:spPr>
          <a:xfrm>
            <a:off x="1214414" y="4929198"/>
            <a:ext cx="5786478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剪去单角的矩形 6"/>
          <p:cNvSpPr/>
          <p:nvPr/>
        </p:nvSpPr>
        <p:spPr>
          <a:xfrm>
            <a:off x="1214414" y="3857628"/>
            <a:ext cx="5786478" cy="428628"/>
          </a:xfrm>
          <a:prstGeom prst="snip1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会话 </a:t>
            </a:r>
            <a:r>
              <a:rPr lang="en-US" altLang="zh-CN" dirty="0" smtClean="0"/>
              <a:t>conversation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你回国了吗</a:t>
            </a:r>
            <a:r>
              <a:rPr lang="zh-CN" altLang="en-US" dirty="0" smtClean="0"/>
              <a:t>？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 le ma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是的</a:t>
            </a:r>
            <a:r>
              <a:rPr lang="zh-CN" altLang="en-US" dirty="0" smtClean="0"/>
              <a:t>，</a:t>
            </a:r>
            <a:r>
              <a:rPr lang="en-US" dirty="0" err="1" smtClean="0"/>
              <a:t>我上个月回国了</a:t>
            </a:r>
            <a:r>
              <a:rPr lang="zh-CN" altLang="en-US" dirty="0" smtClean="0"/>
              <a:t>。</a:t>
            </a:r>
            <a:r>
              <a:rPr lang="en-US" dirty="0" err="1" smtClean="0"/>
              <a:t>Shì</a:t>
            </a:r>
            <a:r>
              <a:rPr lang="en-US" dirty="0" smtClean="0"/>
              <a:t> de</a:t>
            </a:r>
            <a:r>
              <a:rPr lang="zh-CN" altLang="en-US" dirty="0" smtClean="0"/>
              <a:t>，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shànggèyuè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en-US" dirty="0" smtClean="0"/>
              <a:t> le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你怎么回国</a:t>
            </a:r>
            <a:r>
              <a:rPr lang="zh-CN" altLang="en-US" dirty="0" smtClean="0"/>
              <a:t>？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zěnme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我坐飞机回国</a:t>
            </a:r>
            <a:r>
              <a:rPr lang="zh-CN" altLang="en-US" dirty="0" smtClean="0"/>
              <a:t>。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huíguó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从哪里坐飞机</a:t>
            </a:r>
            <a:r>
              <a:rPr lang="zh-CN" altLang="en-US" dirty="0" smtClean="0"/>
              <a:t>？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nǎli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我从伦敦飞机场坐飞机到北京</a:t>
            </a:r>
            <a:r>
              <a:rPr lang="zh-CN" altLang="en-US" dirty="0" smtClean="0"/>
              <a:t>。</a:t>
            </a: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lúndūnfēijīchǎng</a:t>
            </a:r>
            <a:r>
              <a:rPr lang="en-US" dirty="0" smtClean="0"/>
              <a:t> </a:t>
            </a:r>
            <a:r>
              <a:rPr lang="en-US" dirty="0" err="1" smtClean="0"/>
              <a:t>zuòfēijī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zh-CN" altLang="en-US" dirty="0" smtClean="0"/>
              <a:t>。</a:t>
            </a:r>
          </a:p>
          <a:p>
            <a:pPr lvl="0">
              <a:buNone/>
            </a:pPr>
            <a:r>
              <a:rPr lang="en-US" altLang="zh-CN" dirty="0" err="1" smtClean="0"/>
              <a:t>A.</a:t>
            </a:r>
            <a:r>
              <a:rPr lang="en-US" dirty="0" err="1" smtClean="0"/>
              <a:t>伦敦离北京远吗</a:t>
            </a:r>
            <a:r>
              <a:rPr lang="zh-CN" altLang="en-US" dirty="0" smtClean="0"/>
              <a:t>？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lí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</a:t>
            </a:r>
            <a:r>
              <a:rPr lang="en-US" dirty="0" err="1" smtClean="0"/>
              <a:t>yuǎn</a:t>
            </a:r>
            <a:r>
              <a:rPr lang="en-US" dirty="0" smtClean="0"/>
              <a:t> ma</a:t>
            </a:r>
            <a:r>
              <a:rPr lang="zh-CN" altLang="en-US" dirty="0" smtClean="0"/>
              <a:t>？</a:t>
            </a:r>
          </a:p>
          <a:p>
            <a:pPr lvl="0">
              <a:buNone/>
            </a:pPr>
            <a:r>
              <a:rPr lang="en-US" altLang="zh-CN" dirty="0" err="1" smtClean="0"/>
              <a:t>B.</a:t>
            </a:r>
            <a:r>
              <a:rPr lang="en-US" dirty="0" err="1" smtClean="0"/>
              <a:t>很远</a:t>
            </a:r>
            <a:r>
              <a:rPr lang="zh-CN" altLang="en-US" dirty="0" smtClean="0"/>
              <a:t>，</a:t>
            </a:r>
            <a:r>
              <a:rPr lang="en-US" dirty="0" err="1" smtClean="0"/>
              <a:t>从伦敦到北京坐飞机个小时</a:t>
            </a:r>
            <a:r>
              <a:rPr lang="zh-CN" altLang="en-US" dirty="0" smtClean="0"/>
              <a:t>。</a:t>
            </a:r>
            <a:r>
              <a:rPr lang="en-US" dirty="0" err="1" smtClean="0"/>
              <a:t>Hěn</a:t>
            </a:r>
            <a:r>
              <a:rPr lang="en-US" dirty="0" smtClean="0"/>
              <a:t> </a:t>
            </a:r>
            <a:r>
              <a:rPr lang="en-US" dirty="0" err="1" smtClean="0"/>
              <a:t>yuǎn</a:t>
            </a:r>
            <a:r>
              <a:rPr lang="zh-CN" altLang="en-US" dirty="0" smtClean="0"/>
              <a:t>，</a:t>
            </a:r>
            <a:r>
              <a:rPr lang="en-US" dirty="0" err="1" smtClean="0"/>
              <a:t>cóng</a:t>
            </a:r>
            <a:r>
              <a:rPr lang="en-US" dirty="0" smtClean="0"/>
              <a:t> </a:t>
            </a:r>
            <a:r>
              <a:rPr lang="en-US" dirty="0" err="1" smtClean="0"/>
              <a:t>lúndūn</a:t>
            </a:r>
            <a:r>
              <a:rPr lang="en-US" dirty="0" smtClean="0"/>
              <a:t> </a:t>
            </a:r>
            <a:r>
              <a:rPr lang="en-US" dirty="0" err="1" smtClean="0"/>
              <a:t>dào</a:t>
            </a:r>
            <a:r>
              <a:rPr lang="en-US" dirty="0" smtClean="0"/>
              <a:t> </a:t>
            </a:r>
            <a:r>
              <a:rPr lang="en-US" dirty="0" err="1" smtClean="0"/>
              <a:t>běijīng</a:t>
            </a:r>
            <a:r>
              <a:rPr lang="en-US" dirty="0" smtClean="0"/>
              <a:t> zuòfēijī12 </a:t>
            </a:r>
            <a:r>
              <a:rPr lang="en-US" dirty="0" err="1" smtClean="0"/>
              <a:t>gèxiǎoshí</a:t>
            </a:r>
            <a:r>
              <a:rPr lang="zh-CN" altLang="en-US" dirty="0" smtClean="0"/>
              <a:t> 。</a:t>
            </a:r>
          </a:p>
          <a:p>
            <a:endParaRPr lang="zh-CN" altLang="en-US" dirty="0"/>
          </a:p>
        </p:txBody>
      </p:sp>
      <p:pic>
        <p:nvPicPr>
          <p:cNvPr id="3074" name="Picture 2" descr="http://4.bp.blogspot.com/-vvTAGNZZguE/T2CayLQK8eI/AAAAAAAAAl0/OqemCpNT4-U/s1600/stock-vector-vector-cartoon-of-two-women-talking-over-cup-of-coffee-75338104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6004" y="1"/>
            <a:ext cx="2427996" cy="17859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zh-CN" b="1" dirty="0" err="1">
                <a:solidFill>
                  <a:srgbClr val="C00000"/>
                </a:solidFill>
              </a:rPr>
              <a:t>zuò</a:t>
            </a:r>
            <a:r>
              <a:rPr lang="en-US" altLang="zh-CN" b="1" dirty="0">
                <a:solidFill>
                  <a:srgbClr val="C00000"/>
                </a:solidFill>
              </a:rPr>
              <a:t> </a:t>
            </a:r>
            <a:r>
              <a:rPr lang="zh-CN" altLang="en-US" b="1" dirty="0" smtClean="0">
                <a:solidFill>
                  <a:srgbClr val="C00000"/>
                </a:solidFill>
              </a:rPr>
              <a:t>（</a:t>
            </a:r>
            <a:r>
              <a:rPr lang="en-US" altLang="zh-CN" b="1" dirty="0" smtClean="0">
                <a:solidFill>
                  <a:srgbClr val="C00000"/>
                </a:solidFill>
              </a:rPr>
              <a:t>to take</a:t>
            </a:r>
            <a:r>
              <a:rPr lang="zh-CN" altLang="en-US" b="1" dirty="0" smtClean="0">
                <a:solidFill>
                  <a:srgbClr val="C00000"/>
                </a:solidFill>
              </a:rPr>
              <a:t>）</a:t>
            </a:r>
            <a:r>
              <a:rPr lang="zh-CN" altLang="en-US" b="1" dirty="0">
                <a:solidFill>
                  <a:srgbClr val="C00000"/>
                </a:solidFill>
              </a:rPr>
              <a:t>坐</a:t>
            </a:r>
            <a:endParaRPr lang="en-US" altLang="zh-CN" b="1" dirty="0" smtClean="0">
              <a:solidFill>
                <a:srgbClr val="C00000"/>
              </a:solidFill>
            </a:endParaRPr>
          </a:p>
          <a:p>
            <a:endParaRPr lang="en-US" altLang="zh-CN" dirty="0" smtClean="0"/>
          </a:p>
          <a:p>
            <a:endParaRPr lang="en-US" altLang="zh-CN" b="1" dirty="0" smtClean="0"/>
          </a:p>
          <a:p>
            <a:r>
              <a:rPr lang="en-US" altLang="zh-CN" b="1" dirty="0" err="1" smtClean="0"/>
              <a:t>fēijī</a:t>
            </a:r>
            <a:r>
              <a:rPr lang="en-US" altLang="zh-CN" b="1" dirty="0" smtClean="0"/>
              <a:t>   (plane)  </a:t>
            </a:r>
            <a:r>
              <a:rPr lang="zh-CN" altLang="en-US" b="1" dirty="0" smtClean="0"/>
              <a:t>飞机</a:t>
            </a:r>
            <a:endParaRPr lang="en-US" altLang="zh-CN" dirty="0" smtClean="0"/>
          </a:p>
          <a:p>
            <a:r>
              <a:rPr lang="en-US" altLang="zh-CN" b="1" dirty="0" err="1" smtClean="0"/>
              <a:t>huǒchē</a:t>
            </a:r>
            <a:r>
              <a:rPr lang="en-US" altLang="zh-CN" b="1" dirty="0" smtClean="0"/>
              <a:t>  (train)  </a:t>
            </a:r>
            <a:r>
              <a:rPr lang="zh-CN" altLang="en-US" b="1" dirty="0" smtClean="0"/>
              <a:t>火车</a:t>
            </a:r>
            <a:endParaRPr lang="en-US" altLang="zh-CN" b="1" dirty="0"/>
          </a:p>
          <a:p>
            <a:endParaRPr lang="en-GB" dirty="0"/>
          </a:p>
        </p:txBody>
      </p:sp>
      <p:pic>
        <p:nvPicPr>
          <p:cNvPr id="4" name="Picture 3" descr="pla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857232"/>
            <a:ext cx="3520887" cy="2643206"/>
          </a:xfrm>
          <a:prstGeom prst="rect">
            <a:avLst/>
          </a:prstGeom>
          <a:noFill/>
        </p:spPr>
      </p:pic>
      <p:pic>
        <p:nvPicPr>
          <p:cNvPr id="2050" name="Picture 2" descr="http://pic8.nipic.com/20100710/4985563_210747063315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29066"/>
            <a:ext cx="3357586" cy="2518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466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altLang="zh-CN" b="1" dirty="0" err="1">
                <a:solidFill>
                  <a:srgbClr val="C00000"/>
                </a:solidFill>
              </a:rPr>
              <a:t>zuò</a:t>
            </a:r>
            <a:r>
              <a:rPr lang="en-US" altLang="zh-CN" b="1" dirty="0">
                <a:solidFill>
                  <a:srgbClr val="C00000"/>
                </a:solidFill>
              </a:rPr>
              <a:t> </a:t>
            </a:r>
            <a:r>
              <a:rPr lang="zh-CN" altLang="en-US" b="1" dirty="0" smtClean="0">
                <a:solidFill>
                  <a:srgbClr val="C00000"/>
                </a:solidFill>
              </a:rPr>
              <a:t>（</a:t>
            </a:r>
            <a:r>
              <a:rPr lang="en-US" altLang="zh-CN" b="1" dirty="0" smtClean="0">
                <a:solidFill>
                  <a:srgbClr val="C00000"/>
                </a:solidFill>
              </a:rPr>
              <a:t>to take</a:t>
            </a:r>
            <a:r>
              <a:rPr lang="zh-CN" altLang="en-US" b="1" dirty="0" smtClean="0">
                <a:solidFill>
                  <a:srgbClr val="C00000"/>
                </a:solidFill>
              </a:rPr>
              <a:t>）</a:t>
            </a:r>
            <a:r>
              <a:rPr lang="zh-CN" altLang="en-US" b="1" dirty="0">
                <a:solidFill>
                  <a:srgbClr val="C00000"/>
                </a:solidFill>
              </a:rPr>
              <a:t>坐</a:t>
            </a:r>
            <a:endParaRPr lang="en-US" altLang="zh-CN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en-US" altLang="zh-CN" dirty="0" smtClean="0"/>
          </a:p>
          <a:p>
            <a:r>
              <a:rPr lang="en-US" altLang="zh-CN" b="1" dirty="0" err="1" smtClean="0"/>
              <a:t>qìchē</a:t>
            </a:r>
            <a:r>
              <a:rPr lang="en-US" altLang="zh-CN" b="1" dirty="0" smtClean="0"/>
              <a:t> (car)</a:t>
            </a:r>
            <a:r>
              <a:rPr lang="zh-CN" altLang="en-US" b="1" dirty="0" smtClean="0"/>
              <a:t>汽车</a:t>
            </a:r>
            <a:endParaRPr lang="en-US" altLang="zh-CN" b="1" dirty="0" smtClean="0"/>
          </a:p>
          <a:p>
            <a:r>
              <a:rPr lang="en-US" altLang="zh-CN" b="1" dirty="0" err="1" smtClean="0"/>
              <a:t>gōnggòng</a:t>
            </a:r>
            <a:r>
              <a:rPr lang="en-US" altLang="zh-CN" b="1" dirty="0" smtClean="0"/>
              <a:t> </a:t>
            </a:r>
            <a:r>
              <a:rPr lang="en-US" altLang="zh-CN" b="1" dirty="0" err="1" smtClean="0"/>
              <a:t>qìchē</a:t>
            </a:r>
            <a:r>
              <a:rPr lang="en-US" altLang="zh-CN" b="1" dirty="0" smtClean="0"/>
              <a:t> (bus) </a:t>
            </a:r>
            <a:r>
              <a:rPr lang="zh-CN" altLang="en-US" b="1" dirty="0" smtClean="0"/>
              <a:t>公共汽车</a:t>
            </a:r>
            <a:r>
              <a:rPr lang="en-US" altLang="zh-CN" b="1" dirty="0" smtClean="0"/>
              <a:t> </a:t>
            </a:r>
          </a:p>
          <a:p>
            <a:r>
              <a:rPr lang="en-US" altLang="zh-CN" b="1" dirty="0" err="1"/>
              <a:t>chángtú</a:t>
            </a:r>
            <a:r>
              <a:rPr lang="en-US" altLang="zh-CN" b="1" dirty="0"/>
              <a:t> </a:t>
            </a:r>
            <a:r>
              <a:rPr lang="en-US" altLang="zh-CN" b="1" dirty="0" err="1" smtClean="0"/>
              <a:t>qìchē</a:t>
            </a:r>
            <a:r>
              <a:rPr lang="en-US" altLang="zh-CN" b="1" dirty="0" smtClean="0"/>
              <a:t>(coach)</a:t>
            </a:r>
            <a:r>
              <a:rPr lang="zh-CN" altLang="en-US" b="1" dirty="0" smtClean="0"/>
              <a:t>长途汽车</a:t>
            </a:r>
            <a:endParaRPr lang="en-US" altLang="zh-CN" b="1" dirty="0" smtClean="0"/>
          </a:p>
          <a:p>
            <a:r>
              <a:rPr lang="en-US" altLang="zh-CN" b="1" dirty="0" err="1" smtClean="0"/>
              <a:t>chūzūchē</a:t>
            </a:r>
            <a:r>
              <a:rPr lang="en-US" altLang="zh-CN" b="1" dirty="0" smtClean="0"/>
              <a:t>  (</a:t>
            </a:r>
            <a:r>
              <a:rPr lang="en-US" altLang="zh-CN" b="1" dirty="0"/>
              <a:t>taxi</a:t>
            </a:r>
            <a:r>
              <a:rPr lang="en-US" altLang="zh-CN" b="1" dirty="0" smtClean="0"/>
              <a:t>)  </a:t>
            </a:r>
            <a:r>
              <a:rPr lang="zh-CN" altLang="en-US" b="1" dirty="0" smtClean="0"/>
              <a:t>出租车</a:t>
            </a:r>
            <a:endParaRPr lang="en-US" altLang="zh-CN" b="1" dirty="0" smtClean="0"/>
          </a:p>
          <a:p>
            <a:endParaRPr lang="en-GB" dirty="0"/>
          </a:p>
        </p:txBody>
      </p:sp>
      <p:pic>
        <p:nvPicPr>
          <p:cNvPr id="5" name="Picture 8" descr="tax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4720908"/>
            <a:ext cx="2357453" cy="2137092"/>
          </a:xfrm>
          <a:prstGeom prst="rect">
            <a:avLst/>
          </a:prstGeom>
          <a:noFill/>
        </p:spPr>
      </p:pic>
      <p:pic>
        <p:nvPicPr>
          <p:cNvPr id="2052" name="Picture 4" descr="http://baike.carschina.com/uploads/200909/1253770660185008358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6500" y="2000240"/>
            <a:ext cx="2857500" cy="235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汽车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142852"/>
            <a:ext cx="3571900" cy="1928826"/>
          </a:xfrm>
          <a:prstGeom prst="rect">
            <a:avLst/>
          </a:prstGeom>
          <a:noFill/>
        </p:spPr>
      </p:pic>
      <p:pic>
        <p:nvPicPr>
          <p:cNvPr id="35842" name="Picture 2" descr="http://news.bbcimg.co.uk/media/images/50465000/jpg/_50465574_nationalexpress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94675" y="4357694"/>
            <a:ext cx="3649325" cy="22859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7466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endParaRPr lang="en-US" altLang="zh-CN" sz="4000" dirty="0"/>
          </a:p>
        </p:txBody>
      </p:sp>
      <p:sp>
        <p:nvSpPr>
          <p:cNvPr id="1351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altLang="zh-CN" b="1" dirty="0" err="1">
                <a:solidFill>
                  <a:srgbClr val="C00000"/>
                </a:solidFill>
              </a:rPr>
              <a:t>q</a:t>
            </a:r>
            <a:r>
              <a:rPr lang="en-GB" altLang="zh-CN" b="1" dirty="0" err="1" smtClean="0">
                <a:solidFill>
                  <a:srgbClr val="C00000"/>
                </a:solidFill>
              </a:rPr>
              <a:t>í</a:t>
            </a:r>
            <a:r>
              <a:rPr lang="en-GB" altLang="zh-CN" b="1" dirty="0" smtClean="0">
                <a:solidFill>
                  <a:srgbClr val="C00000"/>
                </a:solidFill>
              </a:rPr>
              <a:t> </a:t>
            </a:r>
            <a:r>
              <a:rPr lang="en-US" altLang="zh-CN" b="1" dirty="0" smtClean="0">
                <a:solidFill>
                  <a:srgbClr val="C00000"/>
                </a:solidFill>
              </a:rPr>
              <a:t>(to ride) </a:t>
            </a:r>
            <a:r>
              <a:rPr lang="zh-CN" altLang="en-US" b="1" dirty="0" smtClean="0">
                <a:solidFill>
                  <a:srgbClr val="C00000"/>
                </a:solidFill>
              </a:rPr>
              <a:t>骑</a:t>
            </a:r>
            <a:endParaRPr lang="en-US" altLang="zh-CN" b="1" dirty="0" smtClean="0">
              <a:solidFill>
                <a:srgbClr val="C00000"/>
              </a:solidFill>
            </a:endParaRPr>
          </a:p>
          <a:p>
            <a:pPr>
              <a:buFontTx/>
              <a:buNone/>
            </a:pPr>
            <a:endParaRPr lang="en-US" altLang="zh-CN" dirty="0"/>
          </a:p>
          <a:p>
            <a:endParaRPr lang="en-US" altLang="zh-CN" b="1" dirty="0" smtClean="0"/>
          </a:p>
          <a:p>
            <a:r>
              <a:rPr lang="en-US" altLang="zh-CN" b="1" dirty="0" err="1" smtClean="0"/>
              <a:t>zìxíngchē</a:t>
            </a:r>
            <a:r>
              <a:rPr lang="en-US" altLang="zh-CN" b="1" dirty="0" smtClean="0"/>
              <a:t>   (</a:t>
            </a:r>
            <a:r>
              <a:rPr lang="en-US" altLang="zh-CN" b="1" dirty="0"/>
              <a:t>bicycle</a:t>
            </a:r>
            <a:r>
              <a:rPr lang="en-US" altLang="zh-CN" b="1" dirty="0" smtClean="0"/>
              <a:t>)    </a:t>
            </a:r>
            <a:r>
              <a:rPr lang="zh-CN" altLang="en-US" b="1" dirty="0" smtClean="0"/>
              <a:t>自行车 </a:t>
            </a:r>
            <a:endParaRPr lang="en-US" altLang="zh-CN" b="1" dirty="0"/>
          </a:p>
          <a:p>
            <a:endParaRPr lang="en-US" altLang="zh-CN" b="1" dirty="0" smtClean="0"/>
          </a:p>
          <a:p>
            <a:r>
              <a:rPr lang="en-US" altLang="zh-CN" b="1" dirty="0" err="1" smtClean="0"/>
              <a:t>mótuōchē</a:t>
            </a:r>
            <a:r>
              <a:rPr lang="en-US" altLang="zh-CN" b="1" dirty="0" smtClean="0"/>
              <a:t>  </a:t>
            </a:r>
            <a:r>
              <a:rPr lang="en-US" altLang="zh-CN" b="1" dirty="0"/>
              <a:t>(motorcycle</a:t>
            </a:r>
            <a:r>
              <a:rPr lang="en-US" altLang="zh-CN" b="1" dirty="0" smtClean="0"/>
              <a:t>)  </a:t>
            </a:r>
            <a:r>
              <a:rPr lang="zh-CN" altLang="en-US" b="1" dirty="0" smtClean="0"/>
              <a:t>摩托车</a:t>
            </a:r>
            <a:endParaRPr lang="en-US" altLang="zh-CN" b="1" dirty="0" smtClean="0"/>
          </a:p>
          <a:p>
            <a:endParaRPr lang="en-US" altLang="zh-CN" b="1" dirty="0" smtClean="0"/>
          </a:p>
          <a:p>
            <a:pPr>
              <a:buNone/>
            </a:pPr>
            <a:endParaRPr lang="en-US" altLang="zh-CN" b="1" dirty="0"/>
          </a:p>
        </p:txBody>
      </p:sp>
      <p:pic>
        <p:nvPicPr>
          <p:cNvPr id="135173" name="Picture 5" descr="bik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829437">
            <a:off x="4579846" y="325508"/>
            <a:ext cx="2994025" cy="2222500"/>
          </a:xfrm>
          <a:prstGeom prst="rect">
            <a:avLst/>
          </a:prstGeom>
          <a:noFill/>
        </p:spPr>
      </p:pic>
      <p:pic>
        <p:nvPicPr>
          <p:cNvPr id="135174" name="Picture 6" descr="mot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2928934"/>
            <a:ext cx="1828800" cy="18081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5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1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 altLang="zh-CN" b="1" dirty="0" smtClean="0">
              <a:solidFill>
                <a:srgbClr val="C00000"/>
              </a:solidFill>
            </a:endParaRPr>
          </a:p>
          <a:p>
            <a:r>
              <a:rPr lang="en-US" altLang="zh-CN" b="1" dirty="0" err="1" smtClean="0">
                <a:solidFill>
                  <a:srgbClr val="C00000"/>
                </a:solidFill>
              </a:rPr>
              <a:t>kāi</a:t>
            </a:r>
            <a:r>
              <a:rPr lang="en-US" altLang="zh-CN" b="1" dirty="0" smtClean="0">
                <a:solidFill>
                  <a:srgbClr val="C00000"/>
                </a:solidFill>
              </a:rPr>
              <a:t> </a:t>
            </a:r>
            <a:r>
              <a:rPr lang="en-US" altLang="zh-CN" b="1" dirty="0" err="1" smtClean="0">
                <a:solidFill>
                  <a:srgbClr val="0000CC"/>
                </a:solidFill>
              </a:rPr>
              <a:t>chē</a:t>
            </a:r>
            <a:r>
              <a:rPr lang="en-US" altLang="zh-CN" b="1" dirty="0" smtClean="0"/>
              <a:t> </a:t>
            </a:r>
            <a:r>
              <a:rPr lang="en-US" altLang="zh-CN" b="1" dirty="0" smtClean="0">
                <a:solidFill>
                  <a:srgbClr val="C00000"/>
                </a:solidFill>
              </a:rPr>
              <a:t>(to drive </a:t>
            </a:r>
            <a:r>
              <a:rPr lang="en-US" altLang="zh-CN" b="1" dirty="0" smtClean="0">
                <a:solidFill>
                  <a:srgbClr val="0000CC"/>
                </a:solidFill>
              </a:rPr>
              <a:t>a car</a:t>
            </a:r>
            <a:r>
              <a:rPr lang="en-US" altLang="zh-CN" b="1" dirty="0" smtClean="0">
                <a:solidFill>
                  <a:srgbClr val="C00000"/>
                </a:solidFill>
              </a:rPr>
              <a:t>)  </a:t>
            </a:r>
            <a:r>
              <a:rPr lang="zh-CN" altLang="en-US" b="1" dirty="0" smtClean="0">
                <a:solidFill>
                  <a:srgbClr val="C00000"/>
                </a:solidFill>
              </a:rPr>
              <a:t>开</a:t>
            </a:r>
            <a:r>
              <a:rPr lang="zh-CN" altLang="en-US" b="1" dirty="0" smtClean="0">
                <a:solidFill>
                  <a:srgbClr val="0000CC"/>
                </a:solidFill>
              </a:rPr>
              <a:t>车</a:t>
            </a:r>
            <a:endParaRPr lang="en-US" altLang="zh-CN" b="1" dirty="0" smtClean="0">
              <a:solidFill>
                <a:srgbClr val="0000CC"/>
              </a:solidFill>
            </a:endParaRPr>
          </a:p>
          <a:p>
            <a:pPr>
              <a:buNone/>
            </a:pPr>
            <a:endParaRPr lang="en-US" altLang="zh-CN" b="1" dirty="0" smtClean="0">
              <a:solidFill>
                <a:srgbClr val="C00000"/>
              </a:solidFill>
            </a:endParaRPr>
          </a:p>
          <a:p>
            <a:endParaRPr lang="en-US" altLang="zh-CN" b="1" dirty="0" smtClean="0">
              <a:solidFill>
                <a:srgbClr val="C00000"/>
              </a:solidFill>
            </a:endParaRPr>
          </a:p>
          <a:p>
            <a:endParaRPr lang="en-US" altLang="zh-CN" b="1" dirty="0" smtClean="0">
              <a:solidFill>
                <a:srgbClr val="C00000"/>
              </a:solidFill>
            </a:endParaRPr>
          </a:p>
          <a:p>
            <a:r>
              <a:rPr lang="en-US" altLang="zh-CN" b="1" dirty="0" err="1" smtClean="0">
                <a:solidFill>
                  <a:srgbClr val="C00000"/>
                </a:solidFill>
              </a:rPr>
              <a:t>zǒu</a:t>
            </a:r>
            <a:r>
              <a:rPr lang="en-US" altLang="zh-CN" b="1" dirty="0" smtClean="0">
                <a:solidFill>
                  <a:srgbClr val="C00000"/>
                </a:solidFill>
              </a:rPr>
              <a:t> </a:t>
            </a:r>
            <a:r>
              <a:rPr lang="en-US" altLang="zh-CN" b="1" dirty="0" err="1" smtClean="0">
                <a:solidFill>
                  <a:srgbClr val="C00000"/>
                </a:solidFill>
              </a:rPr>
              <a:t>lù</a:t>
            </a:r>
            <a:r>
              <a:rPr lang="en-US" altLang="zh-CN" b="1" dirty="0" smtClean="0">
                <a:solidFill>
                  <a:srgbClr val="C00000"/>
                </a:solidFill>
              </a:rPr>
              <a:t>  (to walk)   </a:t>
            </a:r>
            <a:r>
              <a:rPr lang="zh-CN" altLang="en-US" b="1" dirty="0" smtClean="0">
                <a:solidFill>
                  <a:srgbClr val="C00000"/>
                </a:solidFill>
              </a:rPr>
              <a:t>走路</a:t>
            </a:r>
            <a:r>
              <a:rPr lang="en-US" altLang="zh-CN" b="1" dirty="0" smtClean="0">
                <a:solidFill>
                  <a:srgbClr val="C00000"/>
                </a:solidFill>
              </a:rPr>
              <a:t> </a:t>
            </a:r>
          </a:p>
          <a:p>
            <a:endParaRPr lang="zh-CN" altLang="en-US" dirty="0"/>
          </a:p>
        </p:txBody>
      </p:sp>
      <p:pic>
        <p:nvPicPr>
          <p:cNvPr id="4" name="Picture 7" descr="driv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4" y="1643050"/>
            <a:ext cx="3097212" cy="1935162"/>
          </a:xfrm>
          <a:prstGeom prst="rect">
            <a:avLst/>
          </a:prstGeom>
          <a:noFill/>
        </p:spPr>
      </p:pic>
      <p:pic>
        <p:nvPicPr>
          <p:cNvPr id="5" name="Picture 2" descr="http://jiankang.cntv.cn/20110919/images/1316394208008_6cda231918a1ada31671b565ab50997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6380" y="4071942"/>
            <a:ext cx="3070694" cy="204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49" y="188640"/>
            <a:ext cx="8496623" cy="2088232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Nǐ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rgbClr val="0000CC"/>
                </a:solidFill>
                <a:effectLst/>
              </a:rPr>
              <a:t>zěnme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qù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？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>
                <a:solidFill>
                  <a:schemeClr val="tx1"/>
                </a:solidFill>
                <a:effectLst/>
              </a:rPr>
            </a:br>
            <a:r>
              <a:rPr lang="en-US" altLang="zh-CN" sz="3600" dirty="0">
                <a:solidFill>
                  <a:schemeClr val="tx1"/>
                </a:solidFill>
                <a:effectLst/>
              </a:rPr>
              <a:t>How do you get there? 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 smtClean="0">
                <a:solidFill>
                  <a:schemeClr val="tx1"/>
                </a:solidFill>
                <a:effectLst/>
              </a:rPr>
            </a:b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你</a:t>
            </a:r>
            <a:r>
              <a:rPr lang="zh-CN" altLang="en-US" sz="3600" dirty="0" smtClean="0">
                <a:solidFill>
                  <a:srgbClr val="0000CC"/>
                </a:solidFill>
                <a:effectLst/>
              </a:rPr>
              <a:t>怎么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去？</a:t>
            </a:r>
            <a:endParaRPr lang="en-US" altLang="zh-CN" sz="3600" dirty="0">
              <a:solidFill>
                <a:schemeClr val="tx1"/>
              </a:solidFill>
              <a:effectLst/>
            </a:endParaRPr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348879"/>
            <a:ext cx="8686800" cy="4175745"/>
          </a:xfrm>
        </p:spPr>
        <p:txBody>
          <a:bodyPr/>
          <a:lstStyle/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r>
              <a:rPr lang="en-US" altLang="zh-CN" b="1" dirty="0" smtClean="0">
                <a:solidFill>
                  <a:srgbClr val="0000CC"/>
                </a:solidFill>
              </a:rPr>
              <a:t>              </a:t>
            </a:r>
          </a:p>
          <a:p>
            <a:pPr>
              <a:buFontTx/>
              <a:buNone/>
            </a:pPr>
            <a:endParaRPr lang="zh-CN" altLang="en-US" dirty="0"/>
          </a:p>
        </p:txBody>
      </p:sp>
      <p:pic>
        <p:nvPicPr>
          <p:cNvPr id="5124" name="Picture 4" descr="http://pic16.nipic.com/20110908/7675352_091500100000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6547" y="611219"/>
            <a:ext cx="2736123" cy="1728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395536" y="3413607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 smtClean="0">
                <a:solidFill>
                  <a:srgbClr val="990000"/>
                </a:solidFill>
              </a:rPr>
              <a:t>Wǒ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我</a:t>
            </a:r>
            <a:endParaRPr lang="en-US" altLang="zh-CN" sz="3200" dirty="0"/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4860032" y="328498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sp>
        <p:nvSpPr>
          <p:cNvPr id="18" name="Text Box 9"/>
          <p:cNvSpPr txBox="1">
            <a:spLocks noChangeArrowheads="1"/>
          </p:cNvSpPr>
          <p:nvPr/>
        </p:nvSpPr>
        <p:spPr bwMode="auto">
          <a:xfrm>
            <a:off x="6804523" y="2339709"/>
            <a:ext cx="170240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>
                <a:solidFill>
                  <a:srgbClr val="990000"/>
                </a:solidFill>
              </a:rPr>
              <a:t>L</a:t>
            </a:r>
            <a:r>
              <a:rPr lang="en-GB" altLang="zh-CN" sz="3200" b="1" dirty="0" err="1" smtClean="0">
                <a:solidFill>
                  <a:srgbClr val="990000"/>
                </a:solidFill>
              </a:rPr>
              <a:t>úndūn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 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伦敦</a:t>
            </a:r>
            <a:endParaRPr lang="en-US" altLang="zh-CN" sz="3200" dirty="0"/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6575561" y="5329336"/>
            <a:ext cx="2160331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Běi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200" b="1" dirty="0" err="1" smtClean="0">
                <a:solidFill>
                  <a:srgbClr val="990000"/>
                </a:solidFill>
              </a:rPr>
              <a:t>jīng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</a:p>
          <a:p>
            <a:pPr>
              <a:buFontTx/>
              <a:buNone/>
            </a:pP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zh-CN" altLang="en-US" sz="3200" b="1" dirty="0" smtClean="0">
                <a:solidFill>
                  <a:srgbClr val="990000"/>
                </a:solidFill>
              </a:rPr>
              <a:t>北京</a:t>
            </a:r>
            <a:endParaRPr lang="zh-CN" altLang="en-US" sz="3200" b="1" dirty="0">
              <a:solidFill>
                <a:srgbClr val="990000"/>
              </a:solidFill>
            </a:endParaRPr>
          </a:p>
        </p:txBody>
      </p:sp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1857356" y="4000504"/>
            <a:ext cx="2448272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>
                <a:solidFill>
                  <a:srgbClr val="0000CC"/>
                </a:solidFill>
              </a:rPr>
              <a:t>zuò</a:t>
            </a:r>
            <a:r>
              <a:rPr lang="en-US" altLang="zh-CN" sz="3200" b="1" dirty="0">
                <a:solidFill>
                  <a:srgbClr val="0000CC"/>
                </a:solidFill>
              </a:rPr>
              <a:t>   </a:t>
            </a:r>
            <a:r>
              <a:rPr lang="en-US" altLang="zh-CN" sz="3200" b="1" dirty="0" smtClean="0">
                <a:solidFill>
                  <a:srgbClr val="0000CC"/>
                </a:solidFill>
              </a:rPr>
              <a:t>f</a:t>
            </a:r>
            <a:r>
              <a:rPr lang="it-IT" altLang="zh-CN" sz="3200" b="1" dirty="0">
                <a:solidFill>
                  <a:srgbClr val="0000CC"/>
                </a:solidFill>
              </a:rPr>
              <a:t>ē</a:t>
            </a:r>
            <a:r>
              <a:rPr lang="en-US" altLang="zh-CN" sz="3200" b="1" dirty="0" err="1">
                <a:solidFill>
                  <a:srgbClr val="0000CC"/>
                </a:solidFill>
              </a:rPr>
              <a:t>ij</a:t>
            </a:r>
            <a:r>
              <a:rPr lang="it-IT" altLang="zh-CN" sz="3200" b="1" dirty="0" smtClean="0">
                <a:solidFill>
                  <a:srgbClr val="0000CC"/>
                </a:solidFill>
              </a:rPr>
              <a:t>ī</a:t>
            </a:r>
          </a:p>
          <a:p>
            <a:r>
              <a:rPr lang="zh-CN" altLang="en-US" sz="3200" b="1" dirty="0" smtClean="0">
                <a:solidFill>
                  <a:srgbClr val="0000CC"/>
                </a:solidFill>
              </a:rPr>
              <a:t> 坐     飞机</a:t>
            </a:r>
            <a:endParaRPr lang="en-US" altLang="zh-CN" sz="3200" dirty="0"/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1857356" y="2857496"/>
            <a:ext cx="273630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>
                <a:solidFill>
                  <a:srgbClr val="0000CC"/>
                </a:solidFill>
              </a:rPr>
              <a:t>z</a:t>
            </a:r>
            <a:r>
              <a:rPr lang="en-US" altLang="zh-CN" sz="3200" b="1" dirty="0" err="1" smtClean="0">
                <a:solidFill>
                  <a:srgbClr val="0000CC"/>
                </a:solidFill>
              </a:rPr>
              <a:t>uò</a:t>
            </a:r>
            <a:r>
              <a:rPr lang="en-US" altLang="zh-CN" sz="3200" b="1" dirty="0" smtClean="0">
                <a:solidFill>
                  <a:srgbClr val="0000CC"/>
                </a:solidFill>
              </a:rPr>
              <a:t>  </a:t>
            </a:r>
            <a:r>
              <a:rPr lang="en-US" altLang="zh-CN" sz="3200" b="1" dirty="0" err="1" smtClean="0">
                <a:solidFill>
                  <a:srgbClr val="0000CC"/>
                </a:solidFill>
              </a:rPr>
              <a:t>huǒchē</a:t>
            </a:r>
            <a:r>
              <a:rPr lang="zh-CN" altLang="en-US" sz="3200" b="1" dirty="0" smtClean="0">
                <a:solidFill>
                  <a:srgbClr val="0000CC"/>
                </a:solidFill>
              </a:rPr>
              <a:t> 坐      火车</a:t>
            </a:r>
            <a:endParaRPr lang="en-US" altLang="zh-CN" sz="3200" dirty="0"/>
          </a:p>
        </p:txBody>
      </p:sp>
      <p:pic>
        <p:nvPicPr>
          <p:cNvPr id="30722" name="Picture 2" descr="http://a4.att.hudong.com/44/62/0130000037005712397262103434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3357562"/>
            <a:ext cx="2714644" cy="1860817"/>
          </a:xfrm>
          <a:prstGeom prst="rect">
            <a:avLst/>
          </a:prstGeom>
          <a:noFill/>
        </p:spPr>
      </p:pic>
      <p:pic>
        <p:nvPicPr>
          <p:cNvPr id="16" name="Picture 2" descr="http://pic8.nipic.com/20100710/4985563_210747063315_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1802" y="1454253"/>
            <a:ext cx="2207300" cy="1424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plan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43240" y="5072074"/>
            <a:ext cx="2135862" cy="16034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51340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8" grpId="0"/>
      <p:bldP spid="19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49" y="188640"/>
            <a:ext cx="8496623" cy="2088232"/>
          </a:xfrm>
        </p:spPr>
        <p:txBody>
          <a:bodyPr>
            <a:normAutofit/>
          </a:bodyPr>
          <a:lstStyle/>
          <a:p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Nǐ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rgbClr val="0000CC"/>
                </a:solidFill>
                <a:effectLst/>
              </a:rPr>
              <a:t>zěnme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 err="1" smtClean="0">
                <a:solidFill>
                  <a:schemeClr val="tx1"/>
                </a:solidFill>
                <a:effectLst/>
              </a:rPr>
              <a:t>qù</a:t>
            </a: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？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> </a:t>
            </a:r>
            <a:r>
              <a:rPr lang="en-US" altLang="zh-CN" sz="3600" dirty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>
                <a:solidFill>
                  <a:schemeClr val="tx1"/>
                </a:solidFill>
                <a:effectLst/>
              </a:rPr>
            </a:br>
            <a:r>
              <a:rPr lang="en-US" altLang="zh-CN" sz="3600" dirty="0">
                <a:solidFill>
                  <a:schemeClr val="tx1"/>
                </a:solidFill>
                <a:effectLst/>
              </a:rPr>
              <a:t>How do you get there? </a:t>
            </a:r>
            <a:r>
              <a:rPr lang="en-US" altLang="zh-CN" sz="3600" dirty="0" smtClean="0">
                <a:solidFill>
                  <a:schemeClr val="tx1"/>
                </a:solidFill>
                <a:effectLst/>
              </a:rPr>
              <a:t/>
            </a:r>
            <a:br>
              <a:rPr lang="en-US" altLang="zh-CN" sz="3600" dirty="0" smtClean="0">
                <a:solidFill>
                  <a:schemeClr val="tx1"/>
                </a:solidFill>
                <a:effectLst/>
              </a:rPr>
            </a:br>
            <a:r>
              <a:rPr lang="zh-CN" altLang="en-US" sz="3600" dirty="0" smtClean="0">
                <a:solidFill>
                  <a:schemeClr val="tx1"/>
                </a:solidFill>
                <a:effectLst/>
              </a:rPr>
              <a:t>你怎么去？</a:t>
            </a:r>
            <a:endParaRPr lang="en-US" altLang="zh-CN" sz="3600" dirty="0">
              <a:solidFill>
                <a:schemeClr val="tx1"/>
              </a:solidFill>
              <a:effectLst/>
            </a:endParaRPr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348879"/>
            <a:ext cx="8686800" cy="4175745"/>
          </a:xfrm>
        </p:spPr>
        <p:txBody>
          <a:bodyPr/>
          <a:lstStyle/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zh-CN" altLang="en-US" dirty="0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415791" y="256490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b="1" dirty="0" err="1" smtClean="0">
                <a:solidFill>
                  <a:srgbClr val="990000"/>
                </a:solidFill>
              </a:rPr>
              <a:t>Wǒ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我</a:t>
            </a:r>
            <a:endParaRPr lang="en-US" altLang="zh-CN" sz="3200" dirty="0"/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4881736" y="256490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pic>
        <p:nvPicPr>
          <p:cNvPr id="5126" name="Picture 6" descr="http://pic16.nipic.com/20110817/6593637_182754249214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36456" y="3284984"/>
            <a:ext cx="2592288" cy="1747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img5.uutuu.com/data5/a/ph/large/090219/10f135d7c37b3ea6afbf2f12305d832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0527" y="548680"/>
            <a:ext cx="2797930" cy="1576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6852694" y="2204379"/>
            <a:ext cx="1368152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yóujú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邮局</a:t>
            </a:r>
            <a:endParaRPr lang="en-US" altLang="zh-CN" sz="3200" dirty="0"/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6732240" y="5172272"/>
            <a:ext cx="1872208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yínháng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endParaRPr lang="en-GB" altLang="zh-CN" sz="3200" b="1" dirty="0">
              <a:solidFill>
                <a:srgbClr val="990000"/>
              </a:solidFill>
            </a:endParaRPr>
          </a:p>
          <a:p>
            <a:pPr>
              <a:buFontTx/>
              <a:buNone/>
            </a:pP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zh-CN" altLang="en-US" sz="3200" b="1" dirty="0">
                <a:solidFill>
                  <a:srgbClr val="990000"/>
                </a:solidFill>
              </a:rPr>
              <a:t>银行</a:t>
            </a:r>
          </a:p>
        </p:txBody>
      </p:sp>
      <p:sp>
        <p:nvSpPr>
          <p:cNvPr id="20" name="Text Box 9"/>
          <p:cNvSpPr txBox="1">
            <a:spLocks noChangeArrowheads="1"/>
          </p:cNvSpPr>
          <p:nvPr/>
        </p:nvSpPr>
        <p:spPr bwMode="auto">
          <a:xfrm>
            <a:off x="1691680" y="2742988"/>
            <a:ext cx="259228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4000" b="1" dirty="0" smtClean="0">
                <a:solidFill>
                  <a:srgbClr val="0000CC"/>
                </a:solidFill>
              </a:rPr>
              <a:t>······</a:t>
            </a:r>
            <a:endParaRPr lang="en-US" altLang="zh-CN" sz="4000" b="1" dirty="0">
              <a:solidFill>
                <a:srgbClr val="0000CC"/>
              </a:solidFill>
            </a:endParaRPr>
          </a:p>
        </p:txBody>
      </p:sp>
      <p:sp>
        <p:nvSpPr>
          <p:cNvPr id="21" name="Text Box 9"/>
          <p:cNvSpPr txBox="1">
            <a:spLocks noChangeArrowheads="1"/>
          </p:cNvSpPr>
          <p:nvPr/>
        </p:nvSpPr>
        <p:spPr bwMode="auto">
          <a:xfrm>
            <a:off x="2000232" y="3786190"/>
            <a:ext cx="209621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2000" b="1" dirty="0" err="1" smtClean="0">
                <a:solidFill>
                  <a:srgbClr val="0000CC"/>
                </a:solidFill>
              </a:rPr>
              <a:t>zuò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000" b="1" dirty="0" err="1" smtClean="0">
                <a:solidFill>
                  <a:srgbClr val="0000CC"/>
                </a:solidFill>
              </a:rPr>
              <a:t>chūzūchē</a:t>
            </a:r>
            <a:r>
              <a:rPr lang="zh-CN" altLang="en-US" sz="2000" b="1" dirty="0" smtClean="0">
                <a:solidFill>
                  <a:srgbClr val="0000CC"/>
                </a:solidFill>
              </a:rPr>
              <a:t> </a:t>
            </a:r>
            <a:endParaRPr lang="en-US" altLang="zh-CN" sz="2000" b="1" dirty="0" smtClean="0">
              <a:solidFill>
                <a:srgbClr val="0000CC"/>
              </a:solidFill>
            </a:endParaRPr>
          </a:p>
          <a:p>
            <a:r>
              <a:rPr lang="zh-CN" altLang="en-US" sz="2000" b="1" dirty="0" smtClean="0">
                <a:solidFill>
                  <a:srgbClr val="0000CC"/>
                </a:solidFill>
              </a:rPr>
              <a:t>坐     出租车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</a:t>
            </a:r>
            <a:endParaRPr lang="en-US" altLang="zh-CN" sz="2000" b="1" dirty="0">
              <a:solidFill>
                <a:srgbClr val="0000CC"/>
              </a:solidFill>
            </a:endParaRPr>
          </a:p>
        </p:txBody>
      </p:sp>
      <p:sp>
        <p:nvSpPr>
          <p:cNvPr id="22" name="Text Box 9"/>
          <p:cNvSpPr txBox="1">
            <a:spLocks noChangeArrowheads="1"/>
          </p:cNvSpPr>
          <p:nvPr/>
        </p:nvSpPr>
        <p:spPr bwMode="auto">
          <a:xfrm>
            <a:off x="1928794" y="4572008"/>
            <a:ext cx="2095642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2000" b="1" dirty="0" err="1" smtClean="0">
                <a:solidFill>
                  <a:srgbClr val="0000CC"/>
                </a:solidFill>
              </a:rPr>
              <a:t>qí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 </a:t>
            </a:r>
            <a:r>
              <a:rPr lang="en-US" altLang="zh-CN" sz="2000" b="1" dirty="0" err="1" smtClean="0">
                <a:solidFill>
                  <a:srgbClr val="0000CC"/>
                </a:solidFill>
              </a:rPr>
              <a:t>zìxíngchē</a:t>
            </a:r>
            <a:r>
              <a:rPr lang="en-US" altLang="zh-CN" sz="2000" b="1" dirty="0" smtClean="0">
                <a:solidFill>
                  <a:srgbClr val="0000CC"/>
                </a:solidFill>
              </a:rPr>
              <a:t> </a:t>
            </a:r>
          </a:p>
          <a:p>
            <a:r>
              <a:rPr lang="zh-CN" altLang="en-US" sz="2000" b="1" dirty="0" smtClean="0">
                <a:solidFill>
                  <a:srgbClr val="0000CC"/>
                </a:solidFill>
              </a:rPr>
              <a:t>骑    自行车</a:t>
            </a:r>
            <a:endParaRPr lang="en-US" altLang="zh-CN" sz="2000" b="1" dirty="0">
              <a:solidFill>
                <a:srgbClr val="0000CC"/>
              </a:solidFill>
            </a:endParaRPr>
          </a:p>
        </p:txBody>
      </p:sp>
      <p:pic>
        <p:nvPicPr>
          <p:cNvPr id="15" name="Picture 5" descr="bik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829437">
            <a:off x="4069480" y="5064952"/>
            <a:ext cx="1892456" cy="1404792"/>
          </a:xfrm>
          <a:prstGeom prst="rect">
            <a:avLst/>
          </a:prstGeom>
          <a:noFill/>
        </p:spPr>
      </p:pic>
      <p:pic>
        <p:nvPicPr>
          <p:cNvPr id="18" name="Picture 8" descr="taxi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928794" y="2000240"/>
            <a:ext cx="1843708" cy="16066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6" grpId="0"/>
      <p:bldP spid="17" grpId="0"/>
      <p:bldP spid="20" grpId="0"/>
      <p:bldP spid="21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49" y="188640"/>
            <a:ext cx="8496623" cy="1597286"/>
          </a:xfrm>
        </p:spPr>
        <p:txBody>
          <a:bodyPr>
            <a:normAutofit fontScale="90000"/>
          </a:bodyPr>
          <a:lstStyle/>
          <a:p>
            <a:r>
              <a:rPr lang="en-US" altLang="zh-CN" sz="3600" dirty="0" smtClean="0"/>
              <a:t/>
            </a:r>
            <a:br>
              <a:rPr lang="en-US" altLang="zh-CN" sz="3600" dirty="0" smtClean="0"/>
            </a:br>
            <a:r>
              <a:rPr lang="en-US" altLang="zh-CN" sz="3600" dirty="0" smtClean="0"/>
              <a:t/>
            </a:r>
            <a:br>
              <a:rPr lang="en-US" altLang="zh-CN" sz="3600" dirty="0" smtClean="0"/>
            </a:br>
            <a:r>
              <a:rPr lang="en-US" altLang="zh-CN" sz="4000" dirty="0" smtClean="0">
                <a:solidFill>
                  <a:srgbClr val="990000"/>
                </a:solidFill>
                <a:effectLst/>
              </a:rPr>
              <a:t>Person(s) </a:t>
            </a:r>
            <a:r>
              <a:rPr lang="en-US" altLang="zh-CN" sz="4000" i="1" dirty="0" smtClean="0">
                <a:solidFill>
                  <a:srgbClr val="0000CC"/>
                </a:solidFill>
                <a:effectLst/>
              </a:rPr>
              <a:t>manner (1st) </a:t>
            </a:r>
            <a:r>
              <a:rPr lang="en-US" altLang="zh-CN" sz="4000" dirty="0" smtClean="0">
                <a:solidFill>
                  <a:srgbClr val="0000CC"/>
                </a:solidFill>
                <a:effectLst/>
              </a:rPr>
              <a:t> </a:t>
            </a:r>
            <a:r>
              <a:rPr lang="en-US" altLang="zh-CN" sz="4000" dirty="0" smtClean="0">
                <a:solidFill>
                  <a:srgbClr val="990000"/>
                </a:solidFill>
                <a:effectLst/>
              </a:rPr>
              <a:t>action (2nd) . </a:t>
            </a:r>
            <a:r>
              <a:rPr lang="en-US" altLang="zh-CN" sz="3600" dirty="0" smtClean="0">
                <a:solidFill>
                  <a:srgbClr val="990000"/>
                </a:solidFill>
              </a:rPr>
              <a:t/>
            </a:r>
            <a:br>
              <a:rPr lang="en-US" altLang="zh-CN" sz="3600" dirty="0" smtClean="0">
                <a:solidFill>
                  <a:srgbClr val="990000"/>
                </a:solidFill>
              </a:rPr>
            </a:br>
            <a:r>
              <a:rPr lang="zh-CN" altLang="en-US" sz="3600" dirty="0" smtClean="0"/>
              <a:t/>
            </a:r>
            <a:br>
              <a:rPr lang="zh-CN" altLang="en-US" sz="3600" dirty="0" smtClean="0"/>
            </a:br>
            <a:endParaRPr lang="en-US" altLang="zh-CN" sz="3600" dirty="0">
              <a:solidFill>
                <a:schemeClr val="tx1"/>
              </a:solidFill>
              <a:effectLst/>
            </a:endParaRPr>
          </a:p>
        </p:txBody>
      </p:sp>
      <p:sp>
        <p:nvSpPr>
          <p:cNvPr id="12800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2348879"/>
            <a:ext cx="8686800" cy="4175745"/>
          </a:xfrm>
        </p:spPr>
        <p:txBody>
          <a:bodyPr/>
          <a:lstStyle/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en-US" altLang="zh-CN" dirty="0"/>
          </a:p>
          <a:p>
            <a:pPr>
              <a:buFontTx/>
              <a:buNone/>
            </a:pPr>
            <a:endParaRPr lang="en-US" altLang="zh-CN" dirty="0" smtClean="0"/>
          </a:p>
          <a:p>
            <a:pPr>
              <a:buFontTx/>
              <a:buNone/>
            </a:pPr>
            <a:endParaRPr lang="zh-CN" altLang="en-US" dirty="0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415791" y="256490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990000"/>
                </a:solidFill>
              </a:rPr>
              <a:t>Nǐ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你</a:t>
            </a:r>
            <a:endParaRPr lang="en-US" altLang="zh-CN" sz="3200" dirty="0">
              <a:solidFill>
                <a:srgbClr val="990000"/>
              </a:solidFill>
            </a:endParaRP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3000364" y="2571744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3786182" y="2571744"/>
            <a:ext cx="1428760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yóujú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邮局</a:t>
            </a:r>
            <a:endParaRPr lang="en-US" altLang="zh-CN" sz="3200" dirty="0"/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3071802" y="3929066"/>
            <a:ext cx="85725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US" altLang="zh-CN" sz="3200" b="1" dirty="0" err="1">
                <a:solidFill>
                  <a:srgbClr val="990000"/>
                </a:solidFill>
              </a:rPr>
              <a:t>qù</a:t>
            </a:r>
            <a:endParaRPr lang="zh-CN" altLang="en-US" sz="3200" b="1" dirty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去</a:t>
            </a:r>
            <a:endParaRPr lang="en-US" altLang="zh-CN" sz="3200" dirty="0"/>
          </a:p>
        </p:txBody>
      </p:sp>
      <p:sp>
        <p:nvSpPr>
          <p:cNvPr id="20" name="Text Box 9"/>
          <p:cNvSpPr txBox="1">
            <a:spLocks noChangeArrowheads="1"/>
          </p:cNvSpPr>
          <p:nvPr/>
        </p:nvSpPr>
        <p:spPr bwMode="auto">
          <a:xfrm>
            <a:off x="1428728" y="2571744"/>
            <a:ext cx="157163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0000CC"/>
                </a:solidFill>
              </a:rPr>
              <a:t>zěnme</a:t>
            </a:r>
            <a:endParaRPr lang="en-US" altLang="zh-CN" sz="3200" dirty="0" smtClean="0">
              <a:solidFill>
                <a:srgbClr val="0000CC"/>
              </a:solidFill>
            </a:endParaRPr>
          </a:p>
          <a:p>
            <a:r>
              <a:rPr lang="zh-CN" altLang="en-US" sz="3200" b="1" dirty="0" smtClean="0">
                <a:solidFill>
                  <a:srgbClr val="0000CC"/>
                </a:solidFill>
              </a:rPr>
              <a:t>怎么</a:t>
            </a:r>
            <a:endParaRPr lang="en-US" altLang="zh-CN" sz="3200" b="1" dirty="0">
              <a:solidFill>
                <a:srgbClr val="0000CC"/>
              </a:solidFill>
            </a:endParaRPr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428596" y="3929066"/>
            <a:ext cx="864095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990000"/>
                </a:solidFill>
              </a:rPr>
              <a:t>Nǐ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r>
              <a:rPr lang="zh-CN" altLang="en-US" sz="3200" b="1" dirty="0" smtClean="0">
                <a:solidFill>
                  <a:srgbClr val="990000"/>
                </a:solidFill>
              </a:rPr>
              <a:t>你</a:t>
            </a:r>
            <a:endParaRPr lang="en-US" altLang="zh-CN" sz="3200" dirty="0">
              <a:solidFill>
                <a:srgbClr val="990000"/>
              </a:solidFill>
            </a:endParaRPr>
          </a:p>
        </p:txBody>
      </p:sp>
      <p:sp>
        <p:nvSpPr>
          <p:cNvPr id="24" name="Text Box 9"/>
          <p:cNvSpPr txBox="1">
            <a:spLocks noChangeArrowheads="1"/>
          </p:cNvSpPr>
          <p:nvPr/>
        </p:nvSpPr>
        <p:spPr bwMode="auto">
          <a:xfrm>
            <a:off x="4500562" y="3929066"/>
            <a:ext cx="192882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xuéxiào</a:t>
            </a:r>
            <a:endParaRPr lang="en-US" altLang="zh-CN" sz="3200" b="1" dirty="0" smtClean="0">
              <a:solidFill>
                <a:srgbClr val="990000"/>
              </a:solidFill>
            </a:endParaRPr>
          </a:p>
          <a:p>
            <a:pPr>
              <a:buFontTx/>
              <a:buNone/>
            </a:pPr>
            <a:r>
              <a:rPr lang="zh-CN" altLang="en-US" sz="3200" b="1" dirty="0" smtClean="0">
                <a:solidFill>
                  <a:srgbClr val="990000"/>
                </a:solidFill>
              </a:rPr>
              <a:t>学校</a:t>
            </a:r>
            <a:endParaRPr lang="en-US" altLang="zh-CN" sz="3200" dirty="0"/>
          </a:p>
        </p:txBody>
      </p:sp>
      <p:sp>
        <p:nvSpPr>
          <p:cNvPr id="25" name="Text Box 9"/>
          <p:cNvSpPr txBox="1">
            <a:spLocks noChangeArrowheads="1"/>
          </p:cNvSpPr>
          <p:nvPr/>
        </p:nvSpPr>
        <p:spPr bwMode="auto">
          <a:xfrm>
            <a:off x="1428728" y="3929066"/>
            <a:ext cx="157163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zh-CN" sz="3200" dirty="0" err="1" smtClean="0">
                <a:solidFill>
                  <a:srgbClr val="0000CC"/>
                </a:solidFill>
              </a:rPr>
              <a:t>zěnme</a:t>
            </a:r>
            <a:endParaRPr lang="en-US" altLang="zh-CN" sz="3200" dirty="0" smtClean="0">
              <a:solidFill>
                <a:srgbClr val="0000CC"/>
              </a:solidFill>
            </a:endParaRPr>
          </a:p>
          <a:p>
            <a:r>
              <a:rPr lang="zh-CN" altLang="en-US" sz="3200" b="1" dirty="0" smtClean="0">
                <a:solidFill>
                  <a:srgbClr val="0000CC"/>
                </a:solidFill>
              </a:rPr>
              <a:t>怎么</a:t>
            </a:r>
            <a:endParaRPr lang="en-US" altLang="zh-CN" sz="3200" b="1" dirty="0">
              <a:solidFill>
                <a:srgbClr val="0000CC"/>
              </a:solidFill>
            </a:endParaRPr>
          </a:p>
        </p:txBody>
      </p:sp>
      <p:sp>
        <p:nvSpPr>
          <p:cNvPr id="28" name="Text Box 9"/>
          <p:cNvSpPr txBox="1">
            <a:spLocks noChangeArrowheads="1"/>
          </p:cNvSpPr>
          <p:nvPr/>
        </p:nvSpPr>
        <p:spPr bwMode="auto">
          <a:xfrm>
            <a:off x="5286380" y="2571744"/>
            <a:ext cx="1782653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altLang="zh-CN" sz="3200" b="1" dirty="0" err="1" smtClean="0">
                <a:solidFill>
                  <a:srgbClr val="990000"/>
                </a:solidFill>
              </a:rPr>
              <a:t>Běi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200" b="1" dirty="0" err="1" smtClean="0">
                <a:solidFill>
                  <a:srgbClr val="990000"/>
                </a:solidFill>
              </a:rPr>
              <a:t>jīng</a:t>
            </a:r>
            <a:r>
              <a:rPr lang="en-GB" altLang="zh-CN" sz="3200" b="1" dirty="0" smtClean="0">
                <a:solidFill>
                  <a:srgbClr val="990000"/>
                </a:solidFill>
              </a:rPr>
              <a:t>  </a:t>
            </a:r>
            <a:r>
              <a:rPr lang="zh-CN" altLang="en-US" sz="3200" b="1" dirty="0" smtClean="0">
                <a:solidFill>
                  <a:srgbClr val="990000"/>
                </a:solidFill>
              </a:rPr>
              <a:t>北京</a:t>
            </a:r>
            <a:endParaRPr lang="zh-CN" altLang="en-US" sz="3200" b="1" dirty="0">
              <a:solidFill>
                <a:srgbClr val="990000"/>
              </a:solidFill>
            </a:endParaRPr>
          </a:p>
        </p:txBody>
      </p:sp>
      <p:pic>
        <p:nvPicPr>
          <p:cNvPr id="14" name="Picture 5" descr="bik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829437">
            <a:off x="2547369" y="5245713"/>
            <a:ext cx="1597138" cy="1185574"/>
          </a:xfrm>
          <a:prstGeom prst="rect">
            <a:avLst/>
          </a:prstGeom>
          <a:noFill/>
        </p:spPr>
      </p:pic>
      <p:pic>
        <p:nvPicPr>
          <p:cNvPr id="15" name="Picture 4" descr="http://baike.carschina.com/uploads/200909/1253770660185008358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7686" y="5777895"/>
            <a:ext cx="1440140" cy="1080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pic8.nipic.com/20100710/4985563_210747063315_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44" y="5143512"/>
            <a:ext cx="2214578" cy="142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jiankang.cntv.cn/20110919/images/1316394208008_6cda231918a1ada31671b565ab50997f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7884" y="4572008"/>
            <a:ext cx="3070694" cy="204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plan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86644" y="1643050"/>
            <a:ext cx="1714512" cy="1287121"/>
          </a:xfrm>
          <a:prstGeom prst="rect">
            <a:avLst/>
          </a:prstGeom>
          <a:noFill/>
        </p:spPr>
      </p:pic>
      <p:pic>
        <p:nvPicPr>
          <p:cNvPr id="23" name="Picture 8" descr="taxi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00292" y="3000372"/>
            <a:ext cx="1843708" cy="16713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6" grpId="0"/>
      <p:bldP spid="17" grpId="0"/>
      <p:bldP spid="20" grpId="0"/>
      <p:bldP spid="19" grpId="0"/>
      <p:bldP spid="24" grpId="0"/>
      <p:bldP spid="25" grpId="0"/>
      <p:bldP spid="2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 fontScale="85000" lnSpcReduction="20000"/>
          </a:bodyPr>
          <a:lstStyle/>
          <a:p>
            <a:pPr marL="109728">
              <a:lnSpc>
                <a:spcPct val="120000"/>
              </a:lnSpc>
            </a:pPr>
            <a:r>
              <a:rPr lang="en-US" altLang="zh-CN" sz="3600" b="1" kern="2000" dirty="0" err="1" smtClean="0">
                <a:solidFill>
                  <a:schemeClr val="tx1"/>
                </a:solidFill>
              </a:rPr>
              <a:t>wǒ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qí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zì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xíng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chē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qù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 </a:t>
            </a:r>
            <a:r>
              <a:rPr lang="en-US" altLang="zh-CN" sz="3600" b="1" kern="2000" dirty="0" err="1" smtClean="0">
                <a:solidFill>
                  <a:schemeClr val="tx1"/>
                </a:solidFill>
              </a:rPr>
              <a:t>xuéxiào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. </a:t>
            </a: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                           </a:t>
            </a:r>
            <a:r>
              <a:rPr lang="zh-CN" altLang="en-US" sz="3600" b="1" dirty="0" smtClean="0">
                <a:solidFill>
                  <a:schemeClr val="tx1"/>
                </a:solidFill>
              </a:rPr>
              <a:t>我骑自行车去学校。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I `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ll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 go to the school by bicycle.</a:t>
            </a:r>
            <a:endParaRPr lang="zh-CN" altLang="en-GB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  </a:t>
            </a:r>
            <a:br>
              <a:rPr lang="en-US" altLang="zh-CN" sz="3600" b="1" dirty="0" smtClean="0">
                <a:solidFill>
                  <a:schemeClr val="tx1"/>
                </a:solidFill>
              </a:rPr>
            </a:br>
            <a:endParaRPr lang="en-US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1026" name="Picture 2" descr="骑自行车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3" y="214291"/>
            <a:ext cx="5572164" cy="30139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zěnme</a:t>
            </a:r>
            <a:r>
              <a:rPr lang="en-US" altLang="zh-CN" sz="3200" b="1" dirty="0" smtClean="0"/>
              <a:t>         </a:t>
            </a:r>
            <a:r>
              <a:rPr lang="zh-CN" altLang="en-US" sz="3200" b="1" dirty="0" smtClean="0"/>
              <a:t>怎么</a:t>
            </a:r>
            <a:r>
              <a:rPr lang="en-US" altLang="zh-CN" sz="3200" b="1" dirty="0" smtClean="0"/>
              <a:t>       how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zuò</a:t>
            </a:r>
            <a:r>
              <a:rPr lang="en-US" altLang="zh-CN" sz="3200" b="1" dirty="0" smtClean="0"/>
              <a:t>              </a:t>
            </a:r>
            <a:r>
              <a:rPr lang="zh-CN" altLang="en-US" sz="3200" b="1" dirty="0" smtClean="0"/>
              <a:t>坐          </a:t>
            </a:r>
            <a:r>
              <a:rPr lang="en-US" altLang="zh-CN" sz="3200" b="1" dirty="0" smtClean="0"/>
              <a:t>to take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gōnggòng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qìchē</a:t>
            </a:r>
            <a:r>
              <a:rPr lang="en-US" altLang="zh-CN" sz="3200" b="1" dirty="0" smtClean="0"/>
              <a:t>      </a:t>
            </a:r>
            <a:r>
              <a:rPr lang="zh-CN" altLang="en-US" sz="3200" b="1" dirty="0" smtClean="0"/>
              <a:t>公共汽车      </a:t>
            </a:r>
            <a:r>
              <a:rPr lang="en-GB" altLang="zh-CN" sz="3200" b="1" dirty="0" smtClean="0"/>
              <a:t>bus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qí</a:t>
            </a:r>
            <a:r>
              <a:rPr lang="en-US" altLang="zh-CN" sz="3200" b="1" dirty="0" smtClean="0"/>
              <a:t>                 </a:t>
            </a:r>
            <a:r>
              <a:rPr lang="zh-CN" altLang="en-US" sz="3200" b="1" dirty="0" smtClean="0"/>
              <a:t>骑          </a:t>
            </a:r>
            <a:r>
              <a:rPr lang="en-US" altLang="zh-CN" sz="3200" b="1" dirty="0" smtClean="0"/>
              <a:t>to ride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zìxíngchē</a:t>
            </a:r>
            <a:r>
              <a:rPr lang="en-US" altLang="zh-CN" sz="3200" b="1" dirty="0" smtClean="0"/>
              <a:t>    </a:t>
            </a:r>
            <a:r>
              <a:rPr lang="zh-CN" altLang="en-US" sz="3200" b="1" dirty="0" smtClean="0"/>
              <a:t>自行车     </a:t>
            </a:r>
            <a:r>
              <a:rPr lang="en-US" altLang="zh-CN" sz="3200" b="1" dirty="0" smtClean="0"/>
              <a:t>bicycle</a:t>
            </a:r>
            <a:endParaRPr lang="en-GB" altLang="zh-CN" sz="3200" b="1" dirty="0" smtClean="0"/>
          </a:p>
          <a:p>
            <a:pPr>
              <a:lnSpc>
                <a:spcPct val="150000"/>
              </a:lnSpc>
            </a:pPr>
            <a:endParaRPr lang="en-US" altLang="zh-CN" sz="3200" b="1" kern="2000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51520" y="1357298"/>
            <a:ext cx="8568952" cy="4649993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nǎr</a:t>
            </a:r>
            <a:r>
              <a:rPr lang="zh-CN" altLang="en-US" sz="2800" b="1" dirty="0" smtClean="0"/>
              <a:t>？你去哪儿？</a:t>
            </a: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Where will you go?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err="1" smtClean="0"/>
              <a:t>Wǒ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chāoshì</a:t>
            </a:r>
            <a:r>
              <a:rPr lang="en-US" altLang="zh-CN" sz="2800" b="1" dirty="0"/>
              <a:t> </a:t>
            </a:r>
            <a:r>
              <a:rPr lang="zh-CN" altLang="en-US" sz="2800" b="1" dirty="0" smtClean="0"/>
              <a:t>。我去超市。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I`ll go to the supermarket.</a:t>
            </a:r>
          </a:p>
          <a:p>
            <a:pPr>
              <a:lnSpc>
                <a:spcPct val="120000"/>
              </a:lnSpc>
            </a:pPr>
            <a:r>
              <a:rPr lang="en-US" altLang="zh-CN" sz="2800" dirty="0" smtClean="0"/>
              <a:t> 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zěnme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qù</a:t>
            </a:r>
            <a:r>
              <a:rPr lang="zh-CN" altLang="en-US" sz="2800" b="1" dirty="0" smtClean="0"/>
              <a:t>？</a:t>
            </a:r>
            <a:r>
              <a:rPr lang="zh-CN" altLang="en-US" sz="2800" b="1" dirty="0"/>
              <a:t>你怎么去？ </a:t>
            </a: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How do you get there? 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qí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zìxíngchē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qù</a:t>
            </a:r>
            <a:r>
              <a:rPr lang="zh-CN" altLang="en-US" sz="2800" b="1" dirty="0" smtClean="0"/>
              <a:t>。</a:t>
            </a:r>
            <a:r>
              <a:rPr lang="zh-CN" altLang="en-US" sz="2800" b="1" dirty="0"/>
              <a:t>我骑自行车去。</a:t>
            </a:r>
          </a:p>
          <a:p>
            <a:pPr>
              <a:lnSpc>
                <a:spcPct val="120000"/>
              </a:lnSpc>
            </a:pPr>
            <a:r>
              <a:rPr lang="en-US" altLang="zh-CN" sz="2800" b="1" dirty="0" smtClean="0">
                <a:solidFill>
                  <a:srgbClr val="C00000"/>
                </a:solidFill>
              </a:rPr>
              <a:t>I `</a:t>
            </a:r>
            <a:r>
              <a:rPr lang="en-US" altLang="zh-CN" sz="2800" b="1" dirty="0" err="1" smtClean="0">
                <a:solidFill>
                  <a:srgbClr val="C00000"/>
                </a:solidFill>
              </a:rPr>
              <a:t>ll</a:t>
            </a:r>
            <a:r>
              <a:rPr lang="en-US" altLang="zh-CN" sz="2800" b="1" dirty="0" smtClean="0">
                <a:solidFill>
                  <a:srgbClr val="C00000"/>
                </a:solidFill>
              </a:rPr>
              <a:t> go there by bicycle.</a:t>
            </a:r>
            <a:endParaRPr lang="zh-CN" altLang="en-GB" sz="2800" b="1" dirty="0">
              <a:solidFill>
                <a:srgbClr val="C00000"/>
              </a:solidFill>
            </a:endParaRPr>
          </a:p>
          <a:p>
            <a:pPr>
              <a:lnSpc>
                <a:spcPct val="120000"/>
              </a:lnSpc>
            </a:pPr>
            <a:endParaRPr lang="en-GB" altLang="zh-CN" sz="2800" b="1" kern="2000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3727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/>
          </a:bodyPr>
          <a:lstStyle/>
          <a:p>
            <a:endParaRPr lang="en-US" altLang="zh-CN" sz="2800" b="1" dirty="0" smtClean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nǎr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                         你去哪儿？</a:t>
            </a:r>
            <a:endParaRPr lang="en-GB" altLang="zh-CN" sz="2800" b="1" dirty="0" smtClean="0"/>
          </a:p>
          <a:p>
            <a:r>
              <a:rPr lang="en-GB" altLang="zh-CN" sz="2800" b="1" dirty="0" smtClean="0"/>
              <a:t>B: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chāoshì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bú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zh-CN" altLang="en-US" sz="2800" b="1" dirty="0" smtClean="0"/>
              <a:t>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                                                       </a:t>
            </a:r>
            <a:r>
              <a:rPr lang="zh-CN" altLang="en-US" sz="2800" b="1" dirty="0" smtClean="0"/>
              <a:t>我去超市。你去不去？</a:t>
            </a:r>
            <a:endParaRPr lang="zh-CN" altLang="en-US" sz="2800" b="1" dirty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bú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。</a:t>
            </a:r>
            <a:r>
              <a:rPr lang="en-US" altLang="zh-CN" sz="2800" b="1" dirty="0" err="1" smtClean="0"/>
              <a:t>Wǒ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xuéxiào</a:t>
            </a:r>
            <a:r>
              <a:rPr lang="zh-CN" altLang="en-US" sz="2800" b="1" dirty="0" smtClean="0"/>
              <a:t>。我不去。我去学校。</a:t>
            </a:r>
            <a:endParaRPr lang="zh-CN" altLang="en-US" sz="2800" b="1" dirty="0"/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zěnme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？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gōnggòng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qìchē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/>
              <a:t>qù</a:t>
            </a:r>
            <a:r>
              <a:rPr lang="en-US" altLang="zh-CN" sz="2800" b="1" dirty="0"/>
              <a:t> </a:t>
            </a:r>
            <a:r>
              <a:rPr lang="en-US" altLang="zh-CN" sz="2800" b="1" dirty="0" smtClean="0"/>
              <a:t>ma</a:t>
            </a:r>
            <a:r>
              <a:rPr lang="zh-CN" altLang="en-US" sz="2800" b="1" dirty="0" smtClean="0"/>
              <a:t>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                                             </a:t>
            </a:r>
            <a:r>
              <a:rPr lang="zh-CN" altLang="en-US" sz="2800" b="1" dirty="0" smtClean="0"/>
              <a:t>你怎么去？坐公共汽车去吗？</a:t>
            </a:r>
            <a:endParaRPr lang="zh-CN" altLang="en-US" sz="2800" b="1" dirty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B</a:t>
            </a:r>
            <a:r>
              <a:rPr lang="en-US" altLang="zh-CN" sz="2800" b="1" dirty="0" err="1" smtClean="0"/>
              <a:t>ù</a:t>
            </a:r>
            <a:r>
              <a:rPr lang="zh-CN" altLang="en-US" sz="2800" b="1" dirty="0" smtClean="0"/>
              <a:t>，</a:t>
            </a:r>
            <a:r>
              <a:rPr lang="en-US" altLang="zh-CN" sz="2800" b="1" dirty="0" err="1"/>
              <a:t>wǒ</a:t>
            </a:r>
            <a:r>
              <a:rPr lang="en-US" altLang="zh-CN" sz="2800" b="1" dirty="0"/>
              <a:t> </a:t>
            </a:r>
            <a:r>
              <a:rPr lang="en-US" altLang="zh-CN" sz="2800" b="1" dirty="0" err="1"/>
              <a:t>qí</a:t>
            </a:r>
            <a:r>
              <a:rPr lang="en-US" altLang="zh-CN" sz="2800" b="1" dirty="0"/>
              <a:t> </a:t>
            </a:r>
            <a:r>
              <a:rPr lang="en-US" altLang="zh-CN" sz="2800" b="1" dirty="0" err="1" smtClean="0"/>
              <a:t>zìxíngchē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。不，我骑自行车去。</a:t>
            </a:r>
            <a:endParaRPr lang="zh-CN" altLang="en-US" sz="2800" b="1" dirty="0"/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 smtClean="0"/>
              <a:t>Zàijiàn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！        再见！</a:t>
            </a:r>
            <a:endParaRPr lang="zh-CN" altLang="en-US" sz="2800" b="1" dirty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 smtClean="0"/>
              <a:t>Zàijiàn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！        再见！</a:t>
            </a:r>
            <a:endParaRPr lang="zh-CN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4444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Text Box 13"/>
          <p:cNvSpPr txBox="1">
            <a:spLocks noChangeArrowheads="1"/>
          </p:cNvSpPr>
          <p:nvPr/>
        </p:nvSpPr>
        <p:spPr bwMode="auto">
          <a:xfrm>
            <a:off x="1142976" y="1071546"/>
            <a:ext cx="3429024" cy="440120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Běijīng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Xiānggǎng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Měiguó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Fǎguó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chāoshì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yínháng</a:t>
            </a:r>
            <a:endParaRPr lang="en-US" altLang="zh-CN" sz="2800" b="1" dirty="0" smtClean="0"/>
          </a:p>
          <a:p>
            <a:r>
              <a:rPr lang="en-US" altLang="zh-CN" sz="2800" b="1" dirty="0" err="1"/>
              <a:t>x</a:t>
            </a:r>
            <a:r>
              <a:rPr lang="en-US" altLang="zh-CN" sz="2800" b="1" dirty="0" err="1" smtClean="0"/>
              <a:t>uéxiào</a:t>
            </a:r>
            <a:endParaRPr lang="en-US" altLang="zh-CN" sz="2800" b="1" dirty="0" smtClean="0"/>
          </a:p>
          <a:p>
            <a:r>
              <a:rPr lang="en-GB" altLang="zh-CN" sz="2800" b="1" dirty="0" err="1" smtClean="0"/>
              <a:t>fàndiàn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(restaurant)</a:t>
            </a:r>
          </a:p>
          <a:p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jiā</a:t>
            </a:r>
            <a:endParaRPr lang="en-US" altLang="zh-CN" sz="2800" b="1" dirty="0" smtClean="0"/>
          </a:p>
        </p:txBody>
      </p:sp>
      <p:sp>
        <p:nvSpPr>
          <p:cNvPr id="5" name="Text Box 13"/>
          <p:cNvSpPr txBox="1">
            <a:spLocks noChangeArrowheads="1"/>
          </p:cNvSpPr>
          <p:nvPr/>
        </p:nvSpPr>
        <p:spPr bwMode="auto">
          <a:xfrm>
            <a:off x="5292080" y="1571612"/>
            <a:ext cx="3214710" cy="39703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800" b="1" dirty="0" err="1" smtClean="0"/>
              <a:t>fēijī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huǒchē</a:t>
            </a:r>
            <a:r>
              <a:rPr lang="en-US" altLang="zh-CN" sz="2800" b="1" dirty="0" smtClean="0"/>
              <a:t> </a:t>
            </a:r>
          </a:p>
          <a:p>
            <a:r>
              <a:rPr lang="en-US" altLang="zh-CN" sz="2800" b="1" dirty="0" err="1" smtClean="0"/>
              <a:t>chángtú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qìchē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gōnggòng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qìchē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chūzūchē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kāi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zìxíngchē</a:t>
            </a:r>
            <a:r>
              <a:rPr lang="en-US" altLang="zh-CN" sz="2800" b="1" dirty="0" smtClean="0"/>
              <a:t>  </a:t>
            </a:r>
            <a:r>
              <a:rPr lang="en-US" altLang="zh-CN" sz="2800" b="1" dirty="0" err="1" smtClean="0"/>
              <a:t>mótuōchē</a:t>
            </a:r>
            <a:endParaRPr lang="en-US" altLang="zh-CN" sz="2800" b="1" dirty="0" smtClean="0"/>
          </a:p>
          <a:p>
            <a:r>
              <a:rPr lang="en-US" altLang="zh-CN" sz="2800" b="1" dirty="0" err="1" smtClean="0"/>
              <a:t>zǒu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lù</a:t>
            </a:r>
            <a:endParaRPr lang="en-US" altLang="zh-CN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251520" y="692696"/>
            <a:ext cx="8749636" cy="5314595"/>
          </a:xfrm>
        </p:spPr>
        <p:txBody>
          <a:bodyPr>
            <a:normAutofit fontScale="77500" lnSpcReduction="20000"/>
          </a:bodyPr>
          <a:lstStyle/>
          <a:p>
            <a:endParaRPr lang="en-US" altLang="zh-CN" sz="3000" b="1" dirty="0" smtClean="0"/>
          </a:p>
          <a:p>
            <a:r>
              <a:rPr lang="en-US" altLang="zh-CN" sz="3000" b="1" dirty="0" smtClean="0"/>
              <a:t>Person(s) +</a:t>
            </a:r>
            <a:r>
              <a:rPr lang="en-US" altLang="zh-CN" sz="3000" b="1" dirty="0" smtClean="0">
                <a:solidFill>
                  <a:srgbClr val="0033CC"/>
                </a:solidFill>
              </a:rPr>
              <a:t>time (1st) </a:t>
            </a:r>
            <a:r>
              <a:rPr lang="en-US" altLang="zh-CN" sz="3000" b="1" dirty="0" smtClean="0"/>
              <a:t>+action (2nd) . </a:t>
            </a:r>
          </a:p>
          <a:p>
            <a:r>
              <a:rPr lang="en-GB" altLang="zh-CN" sz="3000" b="1" dirty="0" err="1" smtClean="0"/>
              <a:t>Wǒ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qīdiǎn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/>
              <a:t>xuéxiào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r>
              <a:rPr lang="zh-CN" altLang="en-US" sz="3000" b="1" dirty="0" smtClean="0"/>
              <a:t>我</a:t>
            </a:r>
            <a:r>
              <a:rPr lang="zh-CN" altLang="en-US" sz="3000" b="1" dirty="0" smtClean="0">
                <a:solidFill>
                  <a:srgbClr val="0000CC"/>
                </a:solidFill>
              </a:rPr>
              <a:t>七点</a:t>
            </a:r>
            <a:r>
              <a:rPr lang="zh-CN" altLang="en-US" sz="3000" b="1" dirty="0" smtClean="0"/>
              <a:t>去学校。</a:t>
            </a:r>
            <a:endParaRPr lang="zh-CN" altLang="en-GB" sz="3000" b="1" dirty="0"/>
          </a:p>
          <a:p>
            <a:r>
              <a:rPr lang="en-GB" altLang="zh-CN" sz="3000" b="1" dirty="0" err="1" smtClean="0"/>
              <a:t>Tā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míngtiān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/>
              <a:t>Lúndūn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r>
              <a:rPr lang="zh-CN" altLang="en-US" sz="3000" b="1" dirty="0" smtClean="0"/>
              <a:t>他</a:t>
            </a:r>
            <a:r>
              <a:rPr lang="zh-CN" altLang="en-US" sz="3000" b="1" dirty="0" smtClean="0">
                <a:solidFill>
                  <a:srgbClr val="0000CC"/>
                </a:solidFill>
              </a:rPr>
              <a:t>明天</a:t>
            </a:r>
            <a:r>
              <a:rPr lang="zh-CN" altLang="en-US" sz="3000" b="1" dirty="0" smtClean="0"/>
              <a:t>去伦敦。</a:t>
            </a:r>
            <a:endParaRPr lang="zh-CN" altLang="en-GB" sz="3000" b="1" dirty="0"/>
          </a:p>
          <a:p>
            <a:endParaRPr lang="en-US" altLang="zh-CN" sz="3000" b="1" dirty="0" smtClean="0"/>
          </a:p>
          <a:p>
            <a:r>
              <a:rPr lang="en-US" altLang="zh-CN" sz="3000" b="1" dirty="0" smtClean="0"/>
              <a:t>Person(s)+</a:t>
            </a:r>
            <a:r>
              <a:rPr lang="en-US" altLang="zh-CN" sz="3000" b="1" dirty="0" smtClean="0">
                <a:solidFill>
                  <a:srgbClr val="990000"/>
                </a:solidFill>
              </a:rPr>
              <a:t>manner (1st) </a:t>
            </a:r>
            <a:r>
              <a:rPr lang="en-US" altLang="zh-CN" sz="3000" b="1" dirty="0" smtClean="0"/>
              <a:t>+action (2nd) .</a:t>
            </a:r>
            <a:r>
              <a:rPr lang="en-US" altLang="zh-CN" sz="3000" dirty="0" smtClean="0"/>
              <a:t> </a:t>
            </a:r>
          </a:p>
          <a:p>
            <a:r>
              <a:rPr lang="en-GB" altLang="zh-CN" sz="3000" b="1" dirty="0" err="1" smtClean="0"/>
              <a:t>Wǒ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qí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zì</a:t>
            </a:r>
            <a:r>
              <a:rPr lang="en-US" altLang="zh-CN" sz="3000" b="1" dirty="0" err="1">
                <a:solidFill>
                  <a:srgbClr val="990000"/>
                </a:solidFill>
              </a:rPr>
              <a:t>xíng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chē</a:t>
            </a:r>
            <a:r>
              <a:rPr lang="en-GB" altLang="zh-CN" sz="30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/>
              <a:t>xuéxiào</a:t>
            </a:r>
            <a:r>
              <a:rPr lang="zh-CN" altLang="en-GB" sz="3000" b="1" dirty="0" smtClean="0"/>
              <a:t>。</a:t>
            </a:r>
            <a:r>
              <a:rPr lang="zh-CN" altLang="en-US" sz="3000" b="1" dirty="0"/>
              <a:t>我</a:t>
            </a:r>
            <a:r>
              <a:rPr lang="zh-CN" altLang="en-US" sz="3000" b="1" dirty="0">
                <a:solidFill>
                  <a:srgbClr val="990000"/>
                </a:solidFill>
              </a:rPr>
              <a:t>骑自行车</a:t>
            </a:r>
            <a:r>
              <a:rPr lang="zh-CN" altLang="en-US" sz="3000" b="1" dirty="0"/>
              <a:t>去学校</a:t>
            </a:r>
            <a:r>
              <a:rPr lang="zh-CN" altLang="en-US" sz="3000" b="1" dirty="0" smtClean="0"/>
              <a:t>。</a:t>
            </a:r>
            <a:endParaRPr lang="zh-CN" altLang="en-GB" sz="3000" b="1" dirty="0"/>
          </a:p>
          <a:p>
            <a:r>
              <a:rPr lang="en-GB" altLang="zh-CN" sz="3000" b="1" dirty="0" err="1" smtClean="0"/>
              <a:t>Tā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zuò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huǒchē</a:t>
            </a:r>
            <a:r>
              <a:rPr lang="en-GB" altLang="zh-CN" sz="30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/>
              <a:t>L</a:t>
            </a:r>
            <a:r>
              <a:rPr lang="en-GB" altLang="zh-CN" sz="3000" b="1" dirty="0" err="1" smtClean="0"/>
              <a:t>úndūn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r>
              <a:rPr lang="zh-CN" altLang="en-US" sz="3000" b="1" dirty="0" smtClean="0"/>
              <a:t>他</a:t>
            </a:r>
            <a:r>
              <a:rPr lang="zh-CN" altLang="en-US" sz="3000" b="1" dirty="0" smtClean="0">
                <a:solidFill>
                  <a:srgbClr val="990000"/>
                </a:solidFill>
              </a:rPr>
              <a:t>坐火车</a:t>
            </a:r>
            <a:r>
              <a:rPr lang="zh-CN" altLang="en-US" sz="3000" b="1" dirty="0" smtClean="0"/>
              <a:t>去伦敦。</a:t>
            </a:r>
            <a:endParaRPr lang="en-US" altLang="zh-CN" sz="3000" b="1" dirty="0" smtClean="0"/>
          </a:p>
          <a:p>
            <a:endParaRPr lang="en-US" altLang="zh-CN" sz="3000" b="1" dirty="0" smtClean="0"/>
          </a:p>
          <a:p>
            <a:r>
              <a:rPr lang="en-US" altLang="zh-CN" sz="3000" b="1" dirty="0" smtClean="0"/>
              <a:t>Person(s)+</a:t>
            </a:r>
            <a:r>
              <a:rPr lang="en-US" altLang="zh-CN" sz="3000" b="1" dirty="0" smtClean="0">
                <a:solidFill>
                  <a:srgbClr val="0033CC"/>
                </a:solidFill>
              </a:rPr>
              <a:t>time </a:t>
            </a:r>
            <a:r>
              <a:rPr lang="en-US" altLang="zh-CN" sz="3000" b="1" dirty="0" smtClean="0"/>
              <a:t>+</a:t>
            </a:r>
            <a:r>
              <a:rPr lang="en-US" altLang="zh-CN" sz="3000" b="1" dirty="0" smtClean="0">
                <a:solidFill>
                  <a:srgbClr val="990000"/>
                </a:solidFill>
              </a:rPr>
              <a:t>manner (1st)</a:t>
            </a:r>
            <a:r>
              <a:rPr lang="en-US" altLang="zh-CN" sz="3000" b="1" dirty="0" smtClean="0"/>
              <a:t>+action (2nd) . </a:t>
            </a:r>
          </a:p>
          <a:p>
            <a:r>
              <a:rPr lang="en-GB" altLang="zh-CN" sz="3000" b="1" dirty="0" err="1"/>
              <a:t>wǒ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qīdiǎn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qí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zì</a:t>
            </a:r>
            <a:r>
              <a:rPr lang="en-US" altLang="zh-CN" sz="3000" b="1" dirty="0" err="1">
                <a:solidFill>
                  <a:srgbClr val="990000"/>
                </a:solidFill>
              </a:rPr>
              <a:t>xíng</a:t>
            </a:r>
            <a:r>
              <a:rPr lang="en-GB" altLang="zh-CN" sz="3000" b="1" dirty="0" err="1">
                <a:solidFill>
                  <a:srgbClr val="990000"/>
                </a:solidFill>
              </a:rPr>
              <a:t>chē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/>
              <a:t>qù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 smtClean="0"/>
              <a:t>xuéxiào</a:t>
            </a:r>
            <a:r>
              <a:rPr lang="en-GB" altLang="zh-CN" sz="3000" b="1" dirty="0" smtClean="0"/>
              <a:t> </a:t>
            </a:r>
            <a:r>
              <a:rPr lang="zh-CN" altLang="en-GB" sz="3000" b="1" dirty="0" smtClean="0"/>
              <a:t>。</a:t>
            </a:r>
            <a:endParaRPr lang="en-US" altLang="zh-CN" sz="3000" b="1" dirty="0" smtClean="0"/>
          </a:p>
          <a:p>
            <a:r>
              <a:rPr lang="zh-CN" altLang="en-US" sz="3000" b="1" dirty="0" smtClean="0"/>
              <a:t>我</a:t>
            </a:r>
            <a:r>
              <a:rPr lang="zh-CN" altLang="en-US" sz="3000" b="1" dirty="0">
                <a:solidFill>
                  <a:srgbClr val="0000CC"/>
                </a:solidFill>
              </a:rPr>
              <a:t>七点</a:t>
            </a:r>
            <a:r>
              <a:rPr lang="zh-CN" altLang="en-US" sz="3000" b="1" dirty="0">
                <a:solidFill>
                  <a:srgbClr val="990000"/>
                </a:solidFill>
              </a:rPr>
              <a:t>骑自行车</a:t>
            </a:r>
            <a:r>
              <a:rPr lang="zh-CN" altLang="en-US" sz="3000" b="1" dirty="0"/>
              <a:t>去学校</a:t>
            </a:r>
            <a:r>
              <a:rPr lang="zh-CN" altLang="en-US" sz="3000" b="1" dirty="0" smtClean="0"/>
              <a:t>。</a:t>
            </a:r>
            <a:endParaRPr lang="zh-CN" altLang="en-GB" sz="3000" b="1" dirty="0"/>
          </a:p>
          <a:p>
            <a:r>
              <a:rPr lang="en-GB" altLang="zh-CN" sz="3000" b="1" dirty="0" err="1"/>
              <a:t>tā</a:t>
            </a:r>
            <a:r>
              <a:rPr lang="en-GB" altLang="zh-CN" sz="3000" b="1" dirty="0"/>
              <a:t> </a:t>
            </a:r>
            <a:r>
              <a:rPr lang="en-GB" altLang="zh-CN" sz="3000" b="1" dirty="0" err="1" smtClean="0">
                <a:solidFill>
                  <a:srgbClr val="0000CC"/>
                </a:solidFill>
              </a:rPr>
              <a:t>míngtiān</a:t>
            </a:r>
            <a:r>
              <a:rPr lang="en-GB" altLang="zh-CN" sz="3000" b="1" dirty="0" smtClean="0"/>
              <a:t> </a:t>
            </a:r>
            <a:r>
              <a:rPr lang="en-GB" altLang="zh-CN" sz="3000" b="1" dirty="0" err="1">
                <a:solidFill>
                  <a:srgbClr val="990000"/>
                </a:solidFill>
              </a:rPr>
              <a:t>zuò</a:t>
            </a:r>
            <a:r>
              <a:rPr lang="en-GB" altLang="zh-CN" sz="3000" b="1" dirty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 smtClean="0">
                <a:solidFill>
                  <a:srgbClr val="990000"/>
                </a:solidFill>
              </a:rPr>
              <a:t>huǒchē</a:t>
            </a:r>
            <a:r>
              <a:rPr lang="en-GB" altLang="zh-CN" sz="3000" b="1" dirty="0" smtClean="0">
                <a:solidFill>
                  <a:srgbClr val="990000"/>
                </a:solidFill>
              </a:rPr>
              <a:t> </a:t>
            </a:r>
            <a:r>
              <a:rPr lang="en-GB" altLang="zh-CN" sz="3000" b="1" dirty="0" err="1"/>
              <a:t>qù</a:t>
            </a:r>
            <a:r>
              <a:rPr lang="en-GB" altLang="zh-CN" sz="3000" b="1" dirty="0"/>
              <a:t> </a:t>
            </a:r>
            <a:r>
              <a:rPr lang="en-GB" altLang="zh-CN" sz="3000" b="1" dirty="0" err="1"/>
              <a:t>L</a:t>
            </a:r>
            <a:r>
              <a:rPr lang="en-GB" altLang="zh-CN" sz="3000" b="1" dirty="0" err="1" smtClean="0"/>
              <a:t>úndūn</a:t>
            </a:r>
            <a:r>
              <a:rPr lang="en-GB" altLang="zh-CN" sz="3000" b="1" dirty="0" smtClean="0"/>
              <a:t> </a:t>
            </a:r>
            <a:r>
              <a:rPr lang="zh-CN" altLang="en-GB" sz="3000" b="1" dirty="0"/>
              <a:t>。</a:t>
            </a:r>
          </a:p>
          <a:p>
            <a:r>
              <a:rPr lang="zh-CN" altLang="en-US" sz="3000" b="1" dirty="0" smtClean="0"/>
              <a:t>他</a:t>
            </a:r>
            <a:r>
              <a:rPr lang="zh-CN" altLang="en-US" sz="3000" b="1" dirty="0" smtClean="0">
                <a:solidFill>
                  <a:srgbClr val="0000CC"/>
                </a:solidFill>
              </a:rPr>
              <a:t>明天</a:t>
            </a:r>
            <a:r>
              <a:rPr lang="zh-CN" altLang="en-US" sz="3000" b="1" dirty="0" smtClean="0">
                <a:solidFill>
                  <a:srgbClr val="990000"/>
                </a:solidFill>
              </a:rPr>
              <a:t>坐火车</a:t>
            </a:r>
            <a:r>
              <a:rPr lang="zh-CN" altLang="en-US" sz="3000" b="1" dirty="0" smtClean="0"/>
              <a:t>去伦敦。</a:t>
            </a:r>
            <a:endParaRPr lang="en-US" altLang="zh-CN" sz="3000" b="1" dirty="0" smtClean="0"/>
          </a:p>
          <a:p>
            <a:pPr>
              <a:buFontTx/>
              <a:buNone/>
            </a:pPr>
            <a:endParaRPr lang="en-US" altLang="zh-CN" sz="2800" dirty="0" smtClean="0"/>
          </a:p>
          <a:p>
            <a:endParaRPr lang="en-US" altLang="zh-CN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07504" y="692696"/>
            <a:ext cx="8856984" cy="5314595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sz="2800" b="1" dirty="0" smtClean="0"/>
              <a:t>Person(s) + 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action 1</a:t>
            </a:r>
            <a:r>
              <a:rPr lang="en-US" altLang="zh-CN" sz="2800" b="1" dirty="0" smtClean="0"/>
              <a:t> + 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action 2</a:t>
            </a:r>
            <a:r>
              <a:rPr lang="zh-CN" altLang="en-US" sz="2800" b="1" dirty="0" smtClean="0">
                <a:solidFill>
                  <a:srgbClr val="990000"/>
                </a:solidFill>
              </a:rPr>
              <a:t>（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to do what? </a:t>
            </a:r>
            <a:r>
              <a:rPr lang="zh-CN" altLang="en-US" sz="2800" b="1" dirty="0" smtClean="0">
                <a:solidFill>
                  <a:srgbClr val="990000"/>
                </a:solidFill>
              </a:rPr>
              <a:t>）</a:t>
            </a:r>
            <a:endParaRPr lang="en-US" altLang="zh-CN" sz="2800" b="1" dirty="0" smtClean="0"/>
          </a:p>
          <a:p>
            <a:r>
              <a:rPr lang="en-GB" altLang="zh-CN" sz="2800" b="1" dirty="0" err="1" smtClean="0"/>
              <a:t>Wǒ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qù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xuéxiào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shàng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kè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/>
              <a:t>我去学校上课</a:t>
            </a:r>
            <a:r>
              <a:rPr lang="zh-CN" altLang="en-US" sz="2800" b="1" dirty="0" smtClean="0"/>
              <a:t>。</a:t>
            </a:r>
            <a:endParaRPr lang="zh-CN" altLang="en-GB" sz="2800" b="1" dirty="0"/>
          </a:p>
          <a:p>
            <a:r>
              <a:rPr lang="en-GB" altLang="zh-CN" sz="2800" b="1" dirty="0" err="1" smtClean="0"/>
              <a:t>Tā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huí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jiā</a:t>
            </a:r>
            <a:r>
              <a:rPr lang="en-GB" altLang="zh-CN" sz="2800" b="1" dirty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chī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fàn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他回家吃饭。</a:t>
            </a:r>
            <a:endParaRPr lang="en-US" altLang="zh-CN" sz="2800" b="1" dirty="0" smtClean="0"/>
          </a:p>
          <a:p>
            <a:pPr>
              <a:buNone/>
            </a:pPr>
            <a:endParaRPr lang="en-US" altLang="zh-CN" sz="2800" b="1" dirty="0" smtClean="0"/>
          </a:p>
          <a:p>
            <a:r>
              <a:rPr lang="en-US" altLang="zh-CN" sz="2800" b="1" dirty="0" smtClean="0"/>
              <a:t>Person(s) 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manner 1 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action 2 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action 3</a:t>
            </a:r>
            <a:r>
              <a:rPr lang="en-US" altLang="zh-CN" sz="2800" b="1" dirty="0" smtClean="0"/>
              <a:t> .</a:t>
            </a:r>
          </a:p>
          <a:p>
            <a:r>
              <a:rPr lang="en-GB" altLang="zh-CN" sz="2800" b="1" dirty="0" err="1" smtClean="0"/>
              <a:t>Wǒ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qí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zì</a:t>
            </a:r>
            <a:r>
              <a:rPr lang="en-US" altLang="zh-CN" sz="2800" b="1" dirty="0" err="1">
                <a:solidFill>
                  <a:srgbClr val="990000"/>
                </a:solidFill>
              </a:rPr>
              <a:t>xíng</a:t>
            </a:r>
            <a:r>
              <a:rPr lang="en-GB" altLang="zh-CN" sz="2800" b="1" dirty="0" err="1">
                <a:solidFill>
                  <a:srgbClr val="990000"/>
                </a:solidFill>
              </a:rPr>
              <a:t>chē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qù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xuéxiào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shàng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kè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/>
              <a:t>我骑自行车去学校上课</a:t>
            </a:r>
            <a:r>
              <a:rPr lang="zh-CN" altLang="en-US" sz="2800" b="1" dirty="0" smtClean="0"/>
              <a:t>。</a:t>
            </a:r>
            <a:endParaRPr lang="zh-CN" altLang="en-GB" sz="2800" b="1" dirty="0"/>
          </a:p>
          <a:p>
            <a:r>
              <a:rPr lang="en-GB" altLang="zh-CN" sz="2800" b="1" dirty="0" err="1" smtClean="0"/>
              <a:t>Tā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zǒu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lù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huí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jiā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chī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fàn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他走路回家吃饭。</a:t>
            </a:r>
            <a:endParaRPr lang="en-US" altLang="zh-CN" sz="2800" b="1" dirty="0" smtClean="0"/>
          </a:p>
          <a:p>
            <a:endParaRPr lang="en-US" altLang="zh-CN" sz="2800" b="1" dirty="0" smtClean="0"/>
          </a:p>
          <a:p>
            <a:r>
              <a:rPr lang="en-US" altLang="zh-CN" sz="2800" b="1" dirty="0" smtClean="0"/>
              <a:t>Person(s)+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time</a:t>
            </a:r>
            <a:r>
              <a:rPr lang="en-US" altLang="zh-CN" sz="2800" b="1" dirty="0" smtClean="0"/>
              <a:t>+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manner1</a:t>
            </a:r>
            <a:r>
              <a:rPr lang="en-US" altLang="zh-CN" sz="2800" b="1" dirty="0" smtClean="0">
                <a:solidFill>
                  <a:srgbClr val="FF0000"/>
                </a:solidFill>
              </a:rPr>
              <a:t>+</a:t>
            </a:r>
            <a:r>
              <a:rPr lang="en-US" altLang="zh-CN" sz="2800" b="1" dirty="0" smtClean="0">
                <a:solidFill>
                  <a:srgbClr val="0000CC"/>
                </a:solidFill>
              </a:rPr>
              <a:t>action2+</a:t>
            </a:r>
            <a:r>
              <a:rPr lang="en-US" altLang="zh-CN" sz="2800" b="1" dirty="0" smtClean="0">
                <a:solidFill>
                  <a:srgbClr val="990000"/>
                </a:solidFill>
              </a:rPr>
              <a:t>action3</a:t>
            </a:r>
            <a:r>
              <a:rPr lang="en-US" altLang="zh-CN" sz="2800" b="1" dirty="0" smtClean="0"/>
              <a:t> .</a:t>
            </a:r>
          </a:p>
          <a:p>
            <a:r>
              <a:rPr lang="en-GB" altLang="zh-CN" sz="2800" b="1" dirty="0" err="1"/>
              <a:t>W</a:t>
            </a:r>
            <a:r>
              <a:rPr lang="en-GB" altLang="zh-CN" sz="2800" b="1" dirty="0" err="1" smtClean="0"/>
              <a:t>ǒ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bādiǎn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qí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zì</a:t>
            </a:r>
            <a:r>
              <a:rPr lang="en-US" altLang="zh-CN" sz="2800" b="1" dirty="0" err="1">
                <a:solidFill>
                  <a:srgbClr val="990000"/>
                </a:solidFill>
              </a:rPr>
              <a:t>xíng</a:t>
            </a:r>
            <a:r>
              <a:rPr lang="en-GB" altLang="zh-CN" sz="2800" b="1" dirty="0" err="1">
                <a:solidFill>
                  <a:srgbClr val="990000"/>
                </a:solidFill>
              </a:rPr>
              <a:t>chē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qù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xuéxiào</a:t>
            </a:r>
            <a:r>
              <a:rPr lang="en-GB" altLang="zh-CN" sz="2800" b="1" dirty="0" smtClean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shàng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990000"/>
                </a:solidFill>
              </a:rPr>
              <a:t>kè</a:t>
            </a:r>
            <a:r>
              <a:rPr lang="zh-CN" altLang="en-GB" sz="2800" b="1" dirty="0" smtClean="0"/>
              <a:t>。</a:t>
            </a:r>
            <a:r>
              <a:rPr lang="zh-CN" altLang="en-US" sz="2800" b="1" dirty="0"/>
              <a:t>我八点骑自行车去学校上课</a:t>
            </a:r>
            <a:r>
              <a:rPr lang="zh-CN" altLang="en-US" sz="2800" b="1" dirty="0" smtClean="0"/>
              <a:t>。</a:t>
            </a:r>
            <a:endParaRPr lang="zh-CN" altLang="en-GB" sz="2800" b="1" dirty="0"/>
          </a:p>
          <a:p>
            <a:r>
              <a:rPr lang="en-GB" altLang="zh-CN" sz="2800" b="1" dirty="0" err="1" smtClean="0"/>
              <a:t>Tā</a:t>
            </a:r>
            <a:r>
              <a:rPr lang="en-GB" altLang="zh-CN" sz="2800" b="1" dirty="0" smtClean="0"/>
              <a:t> </a:t>
            </a:r>
            <a:r>
              <a:rPr lang="en-GB" altLang="zh-CN" sz="2800" b="1" dirty="0" err="1" smtClean="0">
                <a:solidFill>
                  <a:srgbClr val="0000CC"/>
                </a:solidFill>
              </a:rPr>
              <a:t>wǎnshàng</a:t>
            </a:r>
            <a:r>
              <a:rPr lang="en-GB" altLang="zh-CN" sz="2800" b="1" dirty="0" smtClean="0">
                <a:solidFill>
                  <a:srgbClr val="FF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zǒu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lù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huí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0000CC"/>
                </a:solidFill>
              </a:rPr>
              <a:t>jiā</a:t>
            </a:r>
            <a:r>
              <a:rPr lang="en-GB" altLang="zh-CN" sz="2800" b="1" dirty="0">
                <a:solidFill>
                  <a:srgbClr val="0000CC"/>
                </a:solidFill>
              </a:rPr>
              <a:t> </a:t>
            </a:r>
            <a:r>
              <a:rPr lang="en-GB" altLang="zh-CN" sz="2800" b="1" dirty="0" err="1">
                <a:solidFill>
                  <a:srgbClr val="990000"/>
                </a:solidFill>
              </a:rPr>
              <a:t>chī</a:t>
            </a:r>
            <a:r>
              <a:rPr lang="en-GB" altLang="zh-CN" sz="2800" b="1" dirty="0">
                <a:solidFill>
                  <a:srgbClr val="990000"/>
                </a:solidFill>
              </a:rPr>
              <a:t> </a:t>
            </a:r>
            <a:r>
              <a:rPr lang="en-GB" altLang="zh-CN" sz="2800" b="1" dirty="0" err="1" smtClean="0">
                <a:solidFill>
                  <a:srgbClr val="990000"/>
                </a:solidFill>
              </a:rPr>
              <a:t>fàn</a:t>
            </a:r>
            <a:r>
              <a:rPr lang="zh-CN" altLang="en-GB" sz="2800" b="1" dirty="0" smtClean="0"/>
              <a:t>。</a:t>
            </a:r>
            <a:r>
              <a:rPr lang="zh-CN" altLang="en-US" sz="2800" b="1" dirty="0" smtClean="0"/>
              <a:t>他晚上走路回家吃饭。</a:t>
            </a:r>
            <a:endParaRPr lang="en-US" altLang="zh-CN" sz="2800" b="1" dirty="0" smtClean="0"/>
          </a:p>
          <a:p>
            <a:endParaRPr lang="zh-CN" alt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>
                <a:solidFill>
                  <a:srgbClr val="C00000"/>
                </a:solidFill>
                <a:effectLst/>
              </a:rPr>
              <a:t/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107504" y="1428736"/>
            <a:ext cx="8856984" cy="45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endParaRPr lang="en-US" altLang="zh-CN" sz="3200" b="1" dirty="0" smtClean="0"/>
          </a:p>
          <a:p>
            <a:pPr>
              <a:lnSpc>
                <a:spcPct val="120000"/>
              </a:lnSpc>
            </a:pPr>
            <a:endParaRPr lang="en-US" altLang="zh-CN" sz="3200" b="1" dirty="0"/>
          </a:p>
          <a:p>
            <a:pPr>
              <a:lnSpc>
                <a:spcPct val="120000"/>
              </a:lnSpc>
            </a:pPr>
            <a:endParaRPr lang="en-US" altLang="zh-CN" sz="3200" b="1" dirty="0" smtClean="0"/>
          </a:p>
          <a:p>
            <a:pPr marL="109728" indent="0">
              <a:lnSpc>
                <a:spcPct val="120000"/>
              </a:lnSpc>
              <a:buNone/>
            </a:pPr>
            <a:r>
              <a:rPr lang="en-US" altLang="zh-CN" sz="3200" b="1" dirty="0" smtClean="0"/>
              <a:t>            </a:t>
            </a:r>
          </a:p>
          <a:p>
            <a:pPr marL="109728" indent="0">
              <a:lnSpc>
                <a:spcPct val="120000"/>
              </a:lnSpc>
              <a:buNone/>
            </a:pPr>
            <a:r>
              <a:rPr lang="en-US" altLang="zh-CN" sz="3200" b="1" dirty="0" smtClean="0"/>
              <a:t>               </a:t>
            </a:r>
            <a:r>
              <a:rPr lang="en-US" altLang="zh-CN" sz="3200" b="1" dirty="0" err="1" smtClean="0"/>
              <a:t>Wǒ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míngtiān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qù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Lúndūn</a:t>
            </a:r>
            <a:r>
              <a:rPr lang="en-US" altLang="zh-CN" sz="3200" b="1" dirty="0" smtClean="0"/>
              <a:t> </a:t>
            </a:r>
            <a:r>
              <a:rPr lang="en-US" altLang="zh-CN" sz="3200" b="1" dirty="0" err="1" smtClean="0"/>
              <a:t>lǚyóu</a:t>
            </a:r>
            <a:r>
              <a:rPr lang="en-US" altLang="zh-CN" sz="3200" b="1" dirty="0" smtClean="0"/>
              <a:t> </a:t>
            </a:r>
            <a:r>
              <a:rPr lang="zh-CN" altLang="en-US" sz="3200" b="1" dirty="0" smtClean="0"/>
              <a:t>。</a:t>
            </a:r>
            <a:endParaRPr lang="en-US" altLang="zh-CN" sz="3200" b="1" dirty="0" smtClean="0"/>
          </a:p>
          <a:p>
            <a:pPr marL="109728" indent="0">
              <a:lnSpc>
                <a:spcPct val="120000"/>
              </a:lnSpc>
              <a:buNone/>
            </a:pPr>
            <a:r>
              <a:rPr lang="zh-CN" altLang="en-US" sz="3200" b="1" kern="2000" dirty="0" smtClean="0"/>
              <a:t>                                我明天去伦敦旅游。</a:t>
            </a:r>
            <a:endParaRPr lang="en-US" altLang="zh-CN" sz="3200" b="1" kern="2000" dirty="0" smtClean="0"/>
          </a:p>
          <a:p>
            <a:pPr marL="109728" indent="0">
              <a:lnSpc>
                <a:spcPct val="120000"/>
              </a:lnSpc>
              <a:buNone/>
            </a:pPr>
            <a:r>
              <a:rPr lang="en-US" altLang="zh-CN" sz="3200" b="1" dirty="0" smtClean="0"/>
              <a:t>       I`ll go to London to travel tomorrow.</a:t>
            </a:r>
            <a:br>
              <a:rPr lang="en-US" altLang="zh-CN" sz="3200" b="1" dirty="0" smtClean="0"/>
            </a:br>
            <a:endParaRPr lang="en-US" altLang="zh-CN" sz="3200" b="1" kern="2000" dirty="0" smtClean="0"/>
          </a:p>
          <a:p>
            <a:pPr marL="109728" indent="0">
              <a:lnSpc>
                <a:spcPct val="120000"/>
              </a:lnSpc>
              <a:buNone/>
            </a:pPr>
            <a:endParaRPr lang="en-US" altLang="zh-CN" sz="3200" b="1" kern="2000" dirty="0"/>
          </a:p>
          <a:p>
            <a:pPr>
              <a:lnSpc>
                <a:spcPct val="120000"/>
              </a:lnSpc>
            </a:pPr>
            <a:endParaRPr lang="zh-CN" altLang="en-US" sz="3200" b="1" kern="2000" dirty="0"/>
          </a:p>
          <a:p>
            <a:pPr marL="109728" indent="0">
              <a:lnSpc>
                <a:spcPct val="150000"/>
              </a:lnSpc>
              <a:buNone/>
            </a:pPr>
            <a:endParaRPr lang="en-US" altLang="zh-CN" sz="3200" b="1" dirty="0" smtClean="0"/>
          </a:p>
        </p:txBody>
      </p:sp>
      <p:pic>
        <p:nvPicPr>
          <p:cNvPr id="47106" name="Picture 2" descr="http://picm.photophoto.cn/010/061/009/061009002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3" y="0"/>
            <a:ext cx="5857917" cy="40005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85984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1071538" y="1285860"/>
            <a:ext cx="8401080" cy="5383500"/>
          </a:xfrm>
        </p:spPr>
        <p:txBody>
          <a:bodyPr>
            <a:noAutofit/>
          </a:bodyPr>
          <a:lstStyle/>
          <a:p>
            <a:pPr lvl="1">
              <a:lnSpc>
                <a:spcPct val="150000"/>
              </a:lnSpc>
            </a:pPr>
            <a:r>
              <a:rPr lang="en-US" altLang="zh-CN" sz="3000" b="1" dirty="0" err="1" smtClean="0"/>
              <a:t>Lúndūn</a:t>
            </a:r>
            <a:r>
              <a:rPr lang="en-US" altLang="zh-CN" sz="3000" b="1" dirty="0" smtClean="0"/>
              <a:t>  </a:t>
            </a:r>
            <a:r>
              <a:rPr lang="zh-CN" altLang="en-US" sz="3000" b="1" kern="2000" dirty="0" smtClean="0"/>
              <a:t>伦敦         </a:t>
            </a:r>
            <a:r>
              <a:rPr lang="en-US" altLang="zh-CN" sz="3000" dirty="0" smtClean="0"/>
              <a:t>London</a:t>
            </a:r>
            <a:endParaRPr lang="en-US" altLang="zh-CN" sz="3000" b="1" dirty="0" smtClean="0"/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zuò</a:t>
            </a:r>
            <a:r>
              <a:rPr lang="en-US" altLang="zh-CN" sz="3200" b="1" dirty="0" smtClean="0"/>
              <a:t>           </a:t>
            </a:r>
            <a:r>
              <a:rPr lang="zh-CN" altLang="en-US" sz="3200" b="1" dirty="0" smtClean="0"/>
              <a:t>做           </a:t>
            </a:r>
            <a:r>
              <a:rPr lang="en-US" altLang="zh-CN" sz="3200" b="1" dirty="0" smtClean="0"/>
              <a:t>to do</a:t>
            </a:r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lǚyóu</a:t>
            </a:r>
            <a:r>
              <a:rPr lang="en-US" altLang="zh-CN" sz="3200" b="1" dirty="0" smtClean="0"/>
              <a:t>       </a:t>
            </a:r>
            <a:r>
              <a:rPr lang="zh-CN" altLang="en-US" sz="3200" b="1" dirty="0" smtClean="0"/>
              <a:t>旅游      </a:t>
            </a:r>
            <a:r>
              <a:rPr lang="en-US" altLang="zh-CN" sz="3200" b="1" dirty="0" smtClean="0"/>
              <a:t>   to travel</a:t>
            </a:r>
            <a:endParaRPr lang="fr-FR" altLang="zh-CN" sz="3200" b="1" kern="2000" dirty="0" smtClean="0"/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huílái</a:t>
            </a:r>
            <a:r>
              <a:rPr lang="fr-FR" altLang="zh-CN" sz="3200" b="1" kern="2000" dirty="0" smtClean="0"/>
              <a:t>       </a:t>
            </a:r>
            <a:r>
              <a:rPr lang="zh-CN" altLang="en-US" sz="3200" b="1" kern="2000" dirty="0" smtClean="0"/>
              <a:t>回来         </a:t>
            </a:r>
            <a:r>
              <a:rPr lang="en-US" altLang="zh-CN" sz="3200" b="1" kern="2000" dirty="0" smtClean="0"/>
              <a:t>to come back</a:t>
            </a:r>
            <a:endParaRPr lang="en-US" altLang="zh-CN" sz="3200" b="1" dirty="0" smtClean="0"/>
          </a:p>
          <a:p>
            <a:pPr>
              <a:lnSpc>
                <a:spcPct val="150000"/>
              </a:lnSpc>
            </a:pPr>
            <a:r>
              <a:rPr lang="en-US" altLang="zh-CN" sz="3200" b="1" dirty="0" err="1" smtClean="0"/>
              <a:t>xià</a:t>
            </a:r>
            <a:r>
              <a:rPr lang="en-US" altLang="zh-CN" sz="3200" b="1" dirty="0" smtClean="0"/>
              <a:t>        </a:t>
            </a:r>
            <a:r>
              <a:rPr lang="zh-CN" altLang="en-US" sz="3200" b="1" dirty="0" smtClean="0"/>
              <a:t>     下    </a:t>
            </a:r>
            <a:r>
              <a:rPr lang="en-US" altLang="zh-CN" sz="3200" b="1" dirty="0" smtClean="0"/>
              <a:t>      next</a:t>
            </a:r>
            <a:endParaRPr lang="en-GB" altLang="zh-CN" sz="3200" b="1" kern="2000" dirty="0" smtClean="0"/>
          </a:p>
        </p:txBody>
      </p:sp>
      <p:pic>
        <p:nvPicPr>
          <p:cNvPr id="4" name="Picture 2" descr="http://www.roflcat.com/images/cats/Don__t_Look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571612"/>
            <a:ext cx="2428892" cy="3571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376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251520" y="1357298"/>
            <a:ext cx="8749636" cy="464999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en-US" altLang="zh-CN" sz="2800" b="1" dirty="0" smtClean="0"/>
          </a:p>
          <a:p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shénme</a:t>
            </a:r>
            <a:r>
              <a:rPr lang="zh-CN" altLang="en-US" sz="2800" b="1" dirty="0" smtClean="0"/>
              <a:t>？你去伦敦做什么？ </a:t>
            </a:r>
            <a:endParaRPr lang="en-US" altLang="zh-CN" sz="2800" b="1" dirty="0" smtClean="0"/>
          </a:p>
          <a:p>
            <a:r>
              <a:rPr lang="en-US" altLang="zh-CN" sz="2800" b="1" dirty="0" smtClean="0">
                <a:solidFill>
                  <a:srgbClr val="C00000"/>
                </a:solidFill>
              </a:rPr>
              <a:t>What are you going to do in London?</a:t>
            </a:r>
            <a:endParaRPr lang="zh-CN" altLang="en-GB" sz="2800" b="1" dirty="0" smtClean="0">
              <a:solidFill>
                <a:srgbClr val="C00000"/>
              </a:solidFill>
            </a:endParaRPr>
          </a:p>
          <a:p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lǚyóu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。我去伦敦旅游。</a:t>
            </a:r>
            <a:endParaRPr lang="en-US" altLang="zh-CN" sz="2800" b="1" dirty="0" smtClean="0"/>
          </a:p>
          <a:p>
            <a:r>
              <a:rPr lang="en-US" altLang="zh-CN" sz="2800" b="1" kern="2000" dirty="0" smtClean="0">
                <a:solidFill>
                  <a:srgbClr val="C00000"/>
                </a:solidFill>
              </a:rPr>
              <a:t>I`ll go to London to travel.</a:t>
            </a:r>
          </a:p>
          <a:p>
            <a:r>
              <a:rPr lang="en-US" altLang="zh-CN" sz="2800" b="1" dirty="0" err="1"/>
              <a:t>S</a:t>
            </a:r>
            <a:r>
              <a:rPr lang="en-US" altLang="zh-CN" sz="2800" b="1" dirty="0" err="1" smtClean="0"/>
              <a:t>hénme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shíhòu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lái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？什么时候回来？</a:t>
            </a:r>
            <a:endParaRPr lang="en-US" altLang="zh-CN" sz="2800" b="1" dirty="0" smtClean="0"/>
          </a:p>
          <a:p>
            <a:pPr>
              <a:lnSpc>
                <a:spcPct val="120000"/>
              </a:lnSpc>
            </a:pPr>
            <a:r>
              <a:rPr lang="en-US" altLang="zh-CN" sz="2800" b="1" kern="2000" dirty="0" smtClean="0">
                <a:solidFill>
                  <a:srgbClr val="C00000"/>
                </a:solidFill>
              </a:rPr>
              <a:t>When will you come back?</a:t>
            </a:r>
          </a:p>
        </p:txBody>
      </p:sp>
    </p:spTree>
    <p:extLst>
      <p:ext uri="{BB962C8B-B14F-4D97-AF65-F5344CB8AC3E}">
        <p14:creationId xmlns:p14="http://schemas.microsoft.com/office/powerpoint/2010/main" xmlns="" val="643727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/>
          </a:bodyPr>
          <a:lstStyle/>
          <a:p>
            <a:endParaRPr lang="en-US" altLang="zh-CN" sz="2800" b="1" dirty="0" smtClean="0"/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míngtiān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。我明天去伦敦。</a:t>
            </a:r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/>
              <a:t>N</a:t>
            </a:r>
            <a:r>
              <a:rPr lang="en-US" altLang="zh-CN" sz="2800" b="1" dirty="0" err="1" smtClean="0"/>
              <a:t>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shénme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？你去伦敦做什么？</a:t>
            </a:r>
          </a:p>
          <a:p>
            <a:r>
              <a:rPr lang="en-US" altLang="zh-CN" sz="2800" b="1" dirty="0" smtClean="0"/>
              <a:t>A: </a:t>
            </a:r>
            <a:r>
              <a:rPr lang="en-US" altLang="zh-CN" sz="2800" b="1" dirty="0" err="1"/>
              <a:t>W</a:t>
            </a:r>
            <a:r>
              <a:rPr lang="en-US" altLang="zh-CN" sz="2800" b="1" dirty="0" err="1" smtClean="0"/>
              <a:t>ǒ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Lúndūn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lǚyóu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。我去伦敦旅游。</a:t>
            </a:r>
          </a:p>
          <a:p>
            <a:r>
              <a:rPr lang="en-US" altLang="zh-CN" sz="2800" b="1" dirty="0" smtClean="0"/>
              <a:t>B: </a:t>
            </a:r>
            <a:r>
              <a:rPr lang="en-US" altLang="zh-CN" sz="2800" b="1" dirty="0" err="1" smtClean="0"/>
              <a:t>Nǐ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zěnme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zh-CN" altLang="en-US" sz="2800" b="1" dirty="0" smtClean="0"/>
              <a:t>？你怎么去？ 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A:Wǒ </a:t>
            </a:r>
            <a:r>
              <a:rPr lang="en-US" altLang="zh-CN" sz="2800" b="1" dirty="0" err="1" smtClean="0"/>
              <a:t>zuò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huǒchē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qù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。我坐火车去。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B:Shénme </a:t>
            </a:r>
            <a:r>
              <a:rPr lang="en-US" altLang="zh-CN" sz="2800" b="1" dirty="0" err="1" smtClean="0"/>
              <a:t>shí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hòu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lái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？什么时候回来？</a:t>
            </a:r>
            <a:endParaRPr lang="en-US" altLang="zh-CN" sz="2800" b="1" dirty="0" smtClean="0"/>
          </a:p>
          <a:p>
            <a:r>
              <a:rPr lang="en-US" altLang="zh-CN" sz="2800" b="1" dirty="0" smtClean="0"/>
              <a:t>A:Xià </a:t>
            </a:r>
            <a:r>
              <a:rPr lang="en-US" altLang="zh-CN" sz="2800" b="1" dirty="0" err="1" smtClean="0"/>
              <a:t>xīngqī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sān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huí</a:t>
            </a:r>
            <a:r>
              <a:rPr lang="en-US" altLang="zh-CN" sz="2800" b="1" dirty="0" smtClean="0"/>
              <a:t> </a:t>
            </a:r>
            <a:r>
              <a:rPr lang="en-US" altLang="zh-CN" sz="2800" b="1" dirty="0" err="1" smtClean="0"/>
              <a:t>lái</a:t>
            </a:r>
            <a:r>
              <a:rPr lang="en-US" altLang="zh-CN" sz="2800" b="1" dirty="0" smtClean="0"/>
              <a:t> </a:t>
            </a:r>
            <a:r>
              <a:rPr lang="zh-CN" altLang="en-US" sz="2800" b="1" dirty="0" smtClean="0"/>
              <a:t>。下星期三回来。</a:t>
            </a:r>
          </a:p>
        </p:txBody>
      </p:sp>
    </p:spTree>
    <p:extLst>
      <p:ext uri="{BB962C8B-B14F-4D97-AF65-F5344CB8AC3E}">
        <p14:creationId xmlns:p14="http://schemas.microsoft.com/office/powerpoint/2010/main" xmlns="" val="234444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23528" y="571842"/>
            <a:ext cx="8686800" cy="868958"/>
          </a:xfrm>
        </p:spPr>
        <p:txBody>
          <a:bodyPr>
            <a:normAutofit/>
          </a:bodyPr>
          <a:lstStyle/>
          <a:p>
            <a:r>
              <a:rPr lang="en-US" altLang="zh-CN" sz="3200" dirty="0" smtClean="0">
                <a:solidFill>
                  <a:schemeClr val="tx1"/>
                </a:solidFill>
                <a:effectLst/>
              </a:rPr>
              <a:t>Where?     When?        How?      …to do what?      </a:t>
            </a:r>
            <a:endParaRPr lang="zh-CN" altLang="en-US" sz="3200" dirty="0">
              <a:solidFill>
                <a:schemeClr val="tx1"/>
              </a:solidFill>
              <a:effectLst/>
            </a:endParaRPr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8229600" cy="4378491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Text Box 13"/>
          <p:cNvSpPr txBox="1">
            <a:spLocks noChangeArrowheads="1"/>
          </p:cNvSpPr>
          <p:nvPr/>
        </p:nvSpPr>
        <p:spPr bwMode="auto">
          <a:xfrm>
            <a:off x="398788" y="1440800"/>
            <a:ext cx="1874221" cy="415498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/>
              <a:t>Lúndūn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Běijīng</a:t>
            </a:r>
            <a:endParaRPr lang="en-US" altLang="zh-CN" sz="2400" b="1" dirty="0" smtClean="0"/>
          </a:p>
          <a:p>
            <a:r>
              <a:rPr lang="en-US" altLang="zh-CN" sz="2400" b="1" dirty="0" err="1" smtClean="0"/>
              <a:t>Xiānggǎng</a:t>
            </a:r>
            <a:endParaRPr lang="en-US" altLang="zh-CN" sz="2400" b="1" dirty="0" smtClean="0"/>
          </a:p>
          <a:p>
            <a:r>
              <a:rPr lang="en-US" altLang="zh-CN" sz="2400" b="1" dirty="0" err="1" smtClean="0"/>
              <a:t>Měiguó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Fǎguó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chāoshì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yínháng</a:t>
            </a:r>
            <a:endParaRPr lang="en-US" altLang="zh-CN" sz="2400" b="1" dirty="0" smtClean="0"/>
          </a:p>
          <a:p>
            <a:r>
              <a:rPr lang="en-US" altLang="zh-CN" sz="2400" b="1" dirty="0" err="1"/>
              <a:t>x</a:t>
            </a:r>
            <a:r>
              <a:rPr lang="en-US" altLang="zh-CN" sz="2400" b="1" dirty="0" err="1" smtClean="0"/>
              <a:t>uéxiào</a:t>
            </a:r>
            <a:endParaRPr lang="en-US" altLang="zh-CN" sz="2400" b="1" dirty="0" smtClean="0"/>
          </a:p>
          <a:p>
            <a:r>
              <a:rPr lang="en-GB" altLang="zh-CN" sz="2400" b="1" dirty="0" err="1"/>
              <a:t>f</a:t>
            </a:r>
            <a:r>
              <a:rPr lang="en-GB" altLang="zh-CN" sz="2400" b="1" dirty="0" err="1" smtClean="0"/>
              <a:t>àndiàn</a:t>
            </a:r>
            <a:endParaRPr lang="en-GB" altLang="zh-CN" sz="2400" b="1" dirty="0" smtClean="0"/>
          </a:p>
          <a:p>
            <a:r>
              <a:rPr lang="en-US" altLang="zh-CN" sz="2400" b="1" dirty="0" smtClean="0">
                <a:solidFill>
                  <a:srgbClr val="0000CC"/>
                </a:solidFill>
              </a:rPr>
              <a:t>(</a:t>
            </a:r>
            <a:r>
              <a:rPr lang="en-US" altLang="zh-CN" sz="2400" b="1" dirty="0">
                <a:solidFill>
                  <a:srgbClr val="0000CC"/>
                </a:solidFill>
              </a:rPr>
              <a:t>restaurant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)</a:t>
            </a:r>
            <a:endParaRPr lang="en-US" altLang="zh-CN" sz="2400" b="1" dirty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/>
              <a:t>huí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jiā</a:t>
            </a:r>
            <a:endParaRPr lang="en-US" altLang="zh-CN" sz="2400" b="1" dirty="0" smtClean="0"/>
          </a:p>
        </p:txBody>
      </p:sp>
      <p:sp>
        <p:nvSpPr>
          <p:cNvPr id="7" name="Text Box 13"/>
          <p:cNvSpPr txBox="1">
            <a:spLocks noChangeArrowheads="1"/>
          </p:cNvSpPr>
          <p:nvPr/>
        </p:nvSpPr>
        <p:spPr bwMode="auto">
          <a:xfrm>
            <a:off x="2238226" y="2155258"/>
            <a:ext cx="2143140" cy="341632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sāndiǎn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jiǔdiǎn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shàngwǔ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xiàwǔ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wǎnshàng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míngtiān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xīngqī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wǔ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xià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xīngqī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yī</a:t>
            </a:r>
            <a:endParaRPr lang="en-US" altLang="zh-CN" sz="2400" b="1" dirty="0" smtClean="0">
              <a:solidFill>
                <a:srgbClr val="990000"/>
              </a:solidFill>
            </a:endParaRPr>
          </a:p>
          <a:p>
            <a:r>
              <a:rPr lang="en-US" altLang="zh-CN" sz="2400" b="1" dirty="0" err="1" smtClean="0">
                <a:solidFill>
                  <a:srgbClr val="990000"/>
                </a:solidFill>
              </a:rPr>
              <a:t>èr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yuè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yī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990000"/>
                </a:solidFill>
              </a:rPr>
              <a:t>hào</a:t>
            </a:r>
            <a:r>
              <a:rPr lang="en-US" altLang="zh-CN" sz="2400" b="1" dirty="0" smtClean="0">
                <a:solidFill>
                  <a:srgbClr val="990000"/>
                </a:solidFill>
              </a:rPr>
              <a:t> </a:t>
            </a:r>
          </a:p>
        </p:txBody>
      </p:sp>
      <p:sp>
        <p:nvSpPr>
          <p:cNvPr id="9" name="Text Box 13"/>
          <p:cNvSpPr txBox="1">
            <a:spLocks noChangeArrowheads="1"/>
          </p:cNvSpPr>
          <p:nvPr/>
        </p:nvSpPr>
        <p:spPr bwMode="auto">
          <a:xfrm>
            <a:off x="4377066" y="2149207"/>
            <a:ext cx="2643206" cy="341632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fēijī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huǒchē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chángtú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qìchē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gōnggòng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qìchē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chūzūchē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smtClean="0">
                <a:solidFill>
                  <a:srgbClr val="0000CC"/>
                </a:solidFill>
              </a:rPr>
              <a:t>(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kāi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)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zìxíngchē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mótuōchē</a:t>
            </a:r>
            <a:endParaRPr lang="en-US" altLang="zh-CN" sz="2400" b="1" dirty="0" smtClean="0">
              <a:solidFill>
                <a:srgbClr val="0000CC"/>
              </a:solidFill>
            </a:endParaRPr>
          </a:p>
          <a:p>
            <a:r>
              <a:rPr lang="en-US" altLang="zh-CN" sz="2400" b="1" dirty="0" err="1" smtClean="0">
                <a:solidFill>
                  <a:srgbClr val="0000CC"/>
                </a:solidFill>
              </a:rPr>
              <a:t>zǒu</a:t>
            </a:r>
            <a:r>
              <a:rPr lang="en-US" altLang="zh-CN" sz="2400" b="1" dirty="0" smtClean="0">
                <a:solidFill>
                  <a:srgbClr val="0000CC"/>
                </a:solidFill>
              </a:rPr>
              <a:t> </a:t>
            </a:r>
            <a:r>
              <a:rPr lang="en-US" altLang="zh-CN" sz="2400" b="1" dirty="0" err="1" smtClean="0">
                <a:solidFill>
                  <a:srgbClr val="0000CC"/>
                </a:solidFill>
              </a:rPr>
              <a:t>lù</a:t>
            </a:r>
            <a:endParaRPr lang="en-US" altLang="zh-CN" sz="2400" b="1" dirty="0" smtClean="0">
              <a:solidFill>
                <a:srgbClr val="0000CC"/>
              </a:solidFill>
            </a:endParaRPr>
          </a:p>
        </p:txBody>
      </p:sp>
      <p:sp>
        <p:nvSpPr>
          <p:cNvPr id="10" name="Text Box 13"/>
          <p:cNvSpPr txBox="1">
            <a:spLocks noChangeArrowheads="1"/>
          </p:cNvSpPr>
          <p:nvPr/>
        </p:nvSpPr>
        <p:spPr bwMode="auto">
          <a:xfrm>
            <a:off x="7020272" y="1683652"/>
            <a:ext cx="1872208" cy="427809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altLang="zh-CN" sz="2400" b="1" dirty="0" err="1" smtClean="0"/>
              <a:t>lǚyóu</a:t>
            </a:r>
            <a:r>
              <a:rPr lang="en-US" altLang="zh-CN" sz="2400" b="1" dirty="0" smtClean="0"/>
              <a:t> </a:t>
            </a:r>
          </a:p>
          <a:p>
            <a:r>
              <a:rPr lang="en-US" altLang="zh-CN" sz="2400" b="1" dirty="0" err="1" smtClean="0"/>
              <a:t>chūchāi</a:t>
            </a:r>
            <a:r>
              <a:rPr lang="en-US" altLang="zh-CN" sz="2400" b="1" dirty="0" smtClean="0"/>
              <a:t> </a:t>
            </a:r>
          </a:p>
          <a:p>
            <a:r>
              <a:rPr lang="en-US" altLang="zh-CN" sz="2000" b="1" dirty="0" smtClean="0">
                <a:solidFill>
                  <a:srgbClr val="990000"/>
                </a:solidFill>
              </a:rPr>
              <a:t>(to be on a business trip)</a:t>
            </a:r>
          </a:p>
          <a:p>
            <a:r>
              <a:rPr lang="en-US" altLang="zh-CN" sz="2400" b="1" dirty="0" err="1" smtClean="0"/>
              <a:t>qǔ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qián</a:t>
            </a:r>
            <a:r>
              <a:rPr lang="en-US" altLang="zh-CN" sz="2400" b="1" dirty="0" smtClean="0"/>
              <a:t> </a:t>
            </a:r>
          </a:p>
          <a:p>
            <a:r>
              <a:rPr lang="en-US" altLang="zh-CN" sz="2000" b="1" dirty="0" smtClean="0">
                <a:solidFill>
                  <a:srgbClr val="990000"/>
                </a:solidFill>
              </a:rPr>
              <a:t>(to draw money)</a:t>
            </a:r>
          </a:p>
          <a:p>
            <a:r>
              <a:rPr lang="en-US" altLang="zh-CN" sz="2400" b="1" dirty="0" err="1" smtClean="0"/>
              <a:t>shàng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bān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shàng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kè</a:t>
            </a:r>
            <a:r>
              <a:rPr lang="en-US" altLang="zh-CN" sz="2400" b="1" dirty="0" smtClean="0"/>
              <a:t>  </a:t>
            </a:r>
          </a:p>
          <a:p>
            <a:r>
              <a:rPr lang="en-US" altLang="zh-CN" sz="2400" b="1" dirty="0" err="1" smtClean="0"/>
              <a:t>mǎi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dōngxi</a:t>
            </a:r>
            <a:endParaRPr lang="en-US" altLang="zh-CN" sz="2400" b="1" dirty="0" smtClean="0"/>
          </a:p>
          <a:p>
            <a:r>
              <a:rPr lang="en-US" altLang="zh-CN" sz="2000" b="1" dirty="0" smtClean="0">
                <a:solidFill>
                  <a:srgbClr val="990000"/>
                </a:solidFill>
              </a:rPr>
              <a:t>(shopping) </a:t>
            </a:r>
          </a:p>
          <a:p>
            <a:r>
              <a:rPr lang="en-US" altLang="zh-CN" sz="2400" b="1" dirty="0" err="1" smtClean="0"/>
              <a:t>chī</a:t>
            </a:r>
            <a:r>
              <a:rPr lang="en-US" altLang="zh-CN" sz="2400" b="1" dirty="0" smtClean="0"/>
              <a:t> </a:t>
            </a:r>
            <a:r>
              <a:rPr lang="en-US" altLang="zh-CN" sz="2400" b="1" dirty="0" err="1" smtClean="0"/>
              <a:t>fàn</a:t>
            </a:r>
            <a:r>
              <a:rPr lang="en-US" altLang="zh-CN" sz="2400" b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Practice(card game)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810539"/>
          </a:xfrm>
        </p:spPr>
        <p:txBody>
          <a:bodyPr>
            <a:normAutofit/>
          </a:bodyPr>
          <a:lstStyle/>
          <a:p>
            <a:r>
              <a:rPr lang="en-GB" b="1" dirty="0" smtClean="0"/>
              <a:t>A:Nǐ </a:t>
            </a:r>
            <a:r>
              <a:rPr lang="en-GB" b="1" dirty="0" err="1"/>
              <a:t>qù</a:t>
            </a:r>
            <a:r>
              <a:rPr lang="en-GB" b="1" dirty="0"/>
              <a:t> </a:t>
            </a:r>
            <a:r>
              <a:rPr lang="en-GB" b="1" dirty="0" err="1" smtClean="0"/>
              <a:t>nǎr</a:t>
            </a:r>
            <a:r>
              <a:rPr lang="en-GB" b="1" dirty="0" smtClean="0"/>
              <a:t> ?</a:t>
            </a:r>
          </a:p>
          <a:p>
            <a:r>
              <a:rPr lang="en-GB" b="1" dirty="0" smtClean="0"/>
              <a:t>B:…………………. </a:t>
            </a:r>
            <a:endParaRPr lang="en-GB" b="1" dirty="0"/>
          </a:p>
          <a:p>
            <a:r>
              <a:rPr lang="en-GB" b="1" dirty="0" smtClean="0"/>
              <a:t>A:Nǐ </a:t>
            </a:r>
            <a:r>
              <a:rPr lang="en-GB" b="1" dirty="0" err="1"/>
              <a:t>qù</a:t>
            </a:r>
            <a:r>
              <a:rPr lang="en-GB" b="1" dirty="0"/>
              <a:t> </a:t>
            </a:r>
            <a:r>
              <a:rPr lang="en-GB" b="1" dirty="0" smtClean="0"/>
              <a:t>***</a:t>
            </a:r>
            <a:r>
              <a:rPr lang="en-GB" b="1" dirty="0" err="1" smtClean="0"/>
              <a:t>zuò</a:t>
            </a:r>
            <a:r>
              <a:rPr lang="en-GB" b="1" dirty="0" smtClean="0"/>
              <a:t> </a:t>
            </a:r>
            <a:r>
              <a:rPr lang="en-GB" b="1" dirty="0" err="1" smtClean="0"/>
              <a:t>sh</a:t>
            </a:r>
            <a:r>
              <a:rPr lang="en-US" altLang="zh-CN" sz="2400" b="1" dirty="0" err="1"/>
              <a:t>én</a:t>
            </a:r>
            <a:r>
              <a:rPr lang="en-GB" b="1" dirty="0" smtClean="0"/>
              <a:t>me ?</a:t>
            </a:r>
            <a:endParaRPr lang="en-GB" b="1" dirty="0"/>
          </a:p>
          <a:p>
            <a:r>
              <a:rPr lang="en-US" b="1" dirty="0" smtClean="0"/>
              <a:t>B:…………………..  </a:t>
            </a:r>
          </a:p>
          <a:p>
            <a:r>
              <a:rPr lang="en-US" b="1" dirty="0" smtClean="0">
                <a:solidFill>
                  <a:srgbClr val="990000"/>
                </a:solidFill>
              </a:rPr>
              <a:t>(A: </a:t>
            </a:r>
            <a:r>
              <a:rPr lang="en-US" b="1" dirty="0" err="1" smtClean="0">
                <a:solidFill>
                  <a:srgbClr val="990000"/>
                </a:solidFill>
              </a:rPr>
              <a:t>bú</a:t>
            </a:r>
            <a:r>
              <a:rPr lang="en-US" b="1" dirty="0" smtClean="0">
                <a:solidFill>
                  <a:srgbClr val="990000"/>
                </a:solidFill>
              </a:rPr>
              <a:t> </a:t>
            </a:r>
            <a:r>
              <a:rPr lang="en-US" b="1" dirty="0" err="1" smtClean="0">
                <a:solidFill>
                  <a:srgbClr val="990000"/>
                </a:solidFill>
              </a:rPr>
              <a:t>duì</a:t>
            </a:r>
            <a:r>
              <a:rPr lang="en-US" b="1" dirty="0" smtClean="0">
                <a:solidFill>
                  <a:srgbClr val="990000"/>
                </a:solidFill>
              </a:rPr>
              <a:t>. </a:t>
            </a:r>
            <a:r>
              <a:rPr lang="en-US" b="1" dirty="0" smtClean="0">
                <a:solidFill>
                  <a:srgbClr val="0000CC"/>
                </a:solidFill>
              </a:rPr>
              <a:t>(You are wrong.) </a:t>
            </a:r>
            <a:r>
              <a:rPr lang="en-US" b="1" dirty="0">
                <a:solidFill>
                  <a:srgbClr val="990000"/>
                </a:solidFill>
              </a:rPr>
              <a:t>)</a:t>
            </a:r>
            <a:endParaRPr lang="en-GB" b="1" dirty="0" smtClean="0">
              <a:solidFill>
                <a:srgbClr val="990000"/>
              </a:solidFill>
            </a:endParaRPr>
          </a:p>
          <a:p>
            <a:r>
              <a:rPr lang="en-GB" b="1" dirty="0" smtClean="0"/>
              <a:t>A:Nǐ </a:t>
            </a:r>
            <a:r>
              <a:rPr lang="en-GB" b="1" dirty="0" err="1" smtClean="0"/>
              <a:t>zěnme</a:t>
            </a:r>
            <a:r>
              <a:rPr lang="en-GB" b="1" dirty="0" smtClean="0"/>
              <a:t> </a:t>
            </a:r>
            <a:r>
              <a:rPr lang="en-GB" b="1" dirty="0" err="1" smtClean="0"/>
              <a:t>qù</a:t>
            </a:r>
            <a:r>
              <a:rPr lang="en-GB" b="1" dirty="0" smtClean="0"/>
              <a:t> ?</a:t>
            </a:r>
          </a:p>
          <a:p>
            <a:r>
              <a:rPr lang="en-GB" b="1" dirty="0" smtClean="0"/>
              <a:t>B:……………………… </a:t>
            </a:r>
          </a:p>
          <a:p>
            <a:r>
              <a:rPr lang="en-US" b="1" dirty="0" smtClean="0">
                <a:solidFill>
                  <a:srgbClr val="990000"/>
                </a:solidFill>
              </a:rPr>
              <a:t>(A: </a:t>
            </a:r>
            <a:r>
              <a:rPr lang="en-US" b="1" dirty="0" err="1" smtClean="0">
                <a:solidFill>
                  <a:srgbClr val="990000"/>
                </a:solidFill>
              </a:rPr>
              <a:t>bú</a:t>
            </a:r>
            <a:r>
              <a:rPr lang="en-US" b="1" dirty="0" smtClean="0">
                <a:solidFill>
                  <a:srgbClr val="990000"/>
                </a:solidFill>
              </a:rPr>
              <a:t> </a:t>
            </a:r>
            <a:r>
              <a:rPr lang="en-US" b="1" dirty="0" err="1" smtClean="0">
                <a:solidFill>
                  <a:srgbClr val="990000"/>
                </a:solidFill>
              </a:rPr>
              <a:t>duì</a:t>
            </a:r>
            <a:r>
              <a:rPr lang="en-US" b="1" dirty="0" smtClean="0">
                <a:solidFill>
                  <a:srgbClr val="990000"/>
                </a:solidFill>
              </a:rPr>
              <a:t>. </a:t>
            </a:r>
            <a:r>
              <a:rPr lang="en-US" b="1" dirty="0" smtClean="0">
                <a:solidFill>
                  <a:srgbClr val="0000CC"/>
                </a:solidFill>
              </a:rPr>
              <a:t>(You are wrong.) </a:t>
            </a:r>
            <a:r>
              <a:rPr lang="en-US" b="1" dirty="0" smtClean="0">
                <a:solidFill>
                  <a:srgbClr val="990000"/>
                </a:solidFill>
              </a:rPr>
              <a:t>)</a:t>
            </a:r>
            <a:endParaRPr lang="en-GB" b="1" dirty="0" smtClean="0"/>
          </a:p>
          <a:p>
            <a:r>
              <a:rPr lang="en-GB" b="1" dirty="0" smtClean="0"/>
              <a:t>A:Nǐ </a:t>
            </a:r>
            <a:r>
              <a:rPr lang="en-GB" b="1" dirty="0" err="1" smtClean="0"/>
              <a:t>sh</a:t>
            </a:r>
            <a:r>
              <a:rPr lang="en-US" altLang="zh-CN" sz="2800" b="1" dirty="0" err="1" smtClean="0"/>
              <a:t>én</a:t>
            </a:r>
            <a:r>
              <a:rPr lang="en-GB" b="1" dirty="0" smtClean="0"/>
              <a:t>me </a:t>
            </a:r>
            <a:r>
              <a:rPr lang="en-GB" b="1" dirty="0" err="1" smtClean="0"/>
              <a:t>shíhòu</a:t>
            </a:r>
            <a:r>
              <a:rPr lang="en-GB" b="1" dirty="0" smtClean="0"/>
              <a:t> </a:t>
            </a:r>
            <a:r>
              <a:rPr lang="en-GB" b="1" dirty="0" err="1"/>
              <a:t>huí</a:t>
            </a:r>
            <a:r>
              <a:rPr lang="en-GB" b="1" dirty="0"/>
              <a:t> </a:t>
            </a:r>
            <a:r>
              <a:rPr lang="en-GB" b="1" dirty="0" err="1"/>
              <a:t>lái</a:t>
            </a:r>
            <a:r>
              <a:rPr lang="en-GB" b="1" dirty="0"/>
              <a:t> </a:t>
            </a:r>
            <a:r>
              <a:rPr lang="en-GB" b="1" dirty="0" smtClean="0"/>
              <a:t>?</a:t>
            </a:r>
          </a:p>
          <a:p>
            <a:r>
              <a:rPr lang="en-US" b="1" dirty="0" smtClean="0"/>
              <a:t>B:…………………………..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xmlns="" val="621013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 lnSpcReduction="10000"/>
          </a:bodyPr>
          <a:lstStyle/>
          <a:p>
            <a:pPr marL="109728">
              <a:lnSpc>
                <a:spcPct val="120000"/>
              </a:lnSpc>
            </a:pPr>
            <a:r>
              <a:rPr lang="zh-CN" altLang="en-US" sz="3600" b="1" kern="2000" dirty="0" smtClean="0">
                <a:solidFill>
                  <a:schemeClr val="tx1"/>
                </a:solidFill>
              </a:rPr>
              <a:t>旅游计划</a:t>
            </a:r>
            <a:endParaRPr lang="en-US" altLang="zh-CN" sz="3600" b="1" kern="2000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kern="2000" dirty="0" smtClean="0">
                <a:solidFill>
                  <a:schemeClr val="tx1"/>
                </a:solidFill>
              </a:rPr>
              <a:t>Travellin</a:t>
            </a:r>
            <a:r>
              <a:rPr lang="en-US" altLang="zh-CN" sz="3600" b="1" kern="2000" dirty="0" smtClean="0">
                <a:solidFill>
                  <a:schemeClr val="tx1"/>
                </a:solidFill>
              </a:rPr>
              <a:t>g plan</a:t>
            </a:r>
            <a:endParaRPr lang="zh-CN" altLang="en-GB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  </a:t>
            </a:r>
            <a:br>
              <a:rPr lang="en-US" altLang="zh-CN" sz="3600" b="1" dirty="0" smtClean="0">
                <a:solidFill>
                  <a:schemeClr val="tx1"/>
                </a:solidFill>
              </a:rPr>
            </a:br>
            <a:endParaRPr lang="en-US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1026" name="Picture 2" descr="骑自行车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3" y="214291"/>
            <a:ext cx="5572164" cy="30139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 lvl="0"/>
            <a:r>
              <a:rPr lang="en-US" sz="3200" b="1" dirty="0" err="1" smtClean="0"/>
              <a:t>计划</a:t>
            </a:r>
            <a:r>
              <a:rPr lang="en-US" sz="3200" b="1" dirty="0" smtClean="0"/>
              <a:t>(</a:t>
            </a:r>
            <a:r>
              <a:rPr lang="en-US" sz="3200" dirty="0" err="1" smtClean="0"/>
              <a:t>jì</a:t>
            </a:r>
            <a:r>
              <a:rPr lang="en-US" sz="3200" dirty="0" err="1" smtClean="0"/>
              <a:t>huà</a:t>
            </a:r>
            <a:r>
              <a:rPr lang="en-US" sz="3200" b="1" dirty="0" smtClean="0"/>
              <a:t>)  </a:t>
            </a:r>
            <a:endParaRPr lang="zh-CN" altLang="en-US" sz="3200" dirty="0" smtClean="0"/>
          </a:p>
          <a:p>
            <a:pPr lvl="0"/>
            <a:r>
              <a:rPr lang="en-US" sz="3200" b="1" dirty="0" err="1" smtClean="0"/>
              <a:t>打算</a:t>
            </a:r>
            <a:r>
              <a:rPr lang="en-US" sz="3200" b="1" dirty="0" smtClean="0"/>
              <a:t>(</a:t>
            </a:r>
            <a:r>
              <a:rPr lang="en-US" sz="3200" dirty="0" err="1" smtClean="0"/>
              <a:t>dǎ</a:t>
            </a:r>
            <a:r>
              <a:rPr lang="en-US" sz="3200" dirty="0" err="1" smtClean="0"/>
              <a:t>suan</a:t>
            </a:r>
            <a:r>
              <a:rPr lang="en-US" sz="3200" b="1" dirty="0" smtClean="0"/>
              <a:t>)</a:t>
            </a:r>
            <a:endParaRPr lang="zh-CN" altLang="en-US" sz="3200" dirty="0" smtClean="0"/>
          </a:p>
          <a:p>
            <a:pPr lvl="0"/>
            <a:r>
              <a:rPr lang="en-US" sz="3200" b="1" dirty="0" smtClean="0"/>
              <a:t>想(</a:t>
            </a:r>
            <a:r>
              <a:rPr lang="en-US" sz="3200" dirty="0" err="1" smtClean="0"/>
              <a:t>xiǎng</a:t>
            </a:r>
            <a:r>
              <a:rPr lang="en-US" sz="3200" b="1" dirty="0" smtClean="0"/>
              <a:t>)</a:t>
            </a:r>
            <a:endParaRPr lang="zh-CN" altLang="en-US" sz="3200" dirty="0" smtClean="0"/>
          </a:p>
          <a:p>
            <a:pPr lvl="0"/>
            <a:r>
              <a:rPr lang="en-US" sz="3200" b="1" dirty="0" smtClean="0"/>
              <a:t>要(</a:t>
            </a:r>
            <a:r>
              <a:rPr lang="en-US" sz="3200" dirty="0" err="1" smtClean="0"/>
              <a:t>yào</a:t>
            </a:r>
            <a:r>
              <a:rPr lang="en-US" sz="3200" b="1" dirty="0" smtClean="0"/>
              <a:t>)</a:t>
            </a:r>
            <a:endParaRPr lang="zh-CN" altLang="en-US" sz="3200" dirty="0" smtClean="0"/>
          </a:p>
          <a:p>
            <a:pPr lvl="0"/>
            <a:r>
              <a:rPr lang="en-US" sz="3200" b="1" dirty="0" err="1" smtClean="0"/>
              <a:t>放假</a:t>
            </a:r>
            <a:r>
              <a:rPr lang="en-US" sz="3200" b="1" dirty="0" smtClean="0"/>
              <a:t>(</a:t>
            </a:r>
            <a:r>
              <a:rPr lang="en-US" sz="3200" dirty="0" err="1" smtClean="0"/>
              <a:t>fàng</a:t>
            </a:r>
            <a:r>
              <a:rPr lang="en-US" sz="3200" dirty="0" err="1" smtClean="0"/>
              <a:t>jià</a:t>
            </a:r>
            <a:r>
              <a:rPr lang="en-US" sz="3200" b="1" dirty="0" smtClean="0"/>
              <a:t>)</a:t>
            </a:r>
            <a:endParaRPr lang="zh-CN" altLang="en-US" sz="3200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 lvl="0"/>
            <a:r>
              <a:rPr lang="en-US" sz="3200" b="1" dirty="0" err="1" smtClean="0"/>
              <a:t>复活节</a:t>
            </a:r>
            <a:r>
              <a:rPr lang="en-US" sz="3200" b="1" dirty="0" smtClean="0"/>
              <a:t>(</a:t>
            </a:r>
            <a:r>
              <a:rPr lang="en-US" sz="3200" dirty="0" err="1" smtClean="0"/>
              <a:t>fù</a:t>
            </a:r>
            <a:r>
              <a:rPr lang="en-US" sz="3200" dirty="0" err="1" smtClean="0"/>
              <a:t>huó</a:t>
            </a:r>
            <a:r>
              <a:rPr lang="en-US" sz="3200" dirty="0" err="1" smtClean="0"/>
              <a:t>jié</a:t>
            </a:r>
            <a:r>
              <a:rPr lang="en-US" sz="3200" b="1" dirty="0" smtClean="0"/>
              <a:t>)</a:t>
            </a:r>
          </a:p>
          <a:p>
            <a:pPr lvl="0"/>
            <a:endParaRPr lang="zh-CN" altLang="en-US" sz="3200" dirty="0" smtClean="0"/>
          </a:p>
          <a:p>
            <a:pPr lvl="0"/>
            <a:r>
              <a:rPr lang="en-US" sz="3200" b="1" dirty="0" smtClean="0"/>
              <a:t>……</a:t>
            </a:r>
            <a:r>
              <a:rPr lang="en-US" sz="3200" b="1" dirty="0" err="1" smtClean="0"/>
              <a:t>的时候</a:t>
            </a:r>
            <a:r>
              <a:rPr lang="en-US" sz="3200" b="1" dirty="0" smtClean="0"/>
              <a:t>(</a:t>
            </a:r>
            <a:r>
              <a:rPr lang="en-US" sz="3200" dirty="0" err="1" smtClean="0"/>
              <a:t>deshí</a:t>
            </a:r>
            <a:r>
              <a:rPr lang="en-US" sz="3200" dirty="0" err="1" smtClean="0"/>
              <a:t>hòu</a:t>
            </a:r>
            <a:r>
              <a:rPr lang="en-US" sz="3200" b="1" dirty="0" smtClean="0"/>
              <a:t>)</a:t>
            </a:r>
          </a:p>
          <a:p>
            <a:pPr lvl="0"/>
            <a:endParaRPr lang="zh-CN" altLang="en-US" sz="3200" dirty="0" smtClean="0"/>
          </a:p>
          <a:p>
            <a:pPr lvl="0"/>
            <a:r>
              <a:rPr lang="en-US" sz="3200" b="1" dirty="0" err="1" smtClean="0"/>
              <a:t>当然</a:t>
            </a:r>
            <a:r>
              <a:rPr lang="en-US" sz="3200" b="1" dirty="0" smtClean="0"/>
              <a:t>(</a:t>
            </a:r>
            <a:r>
              <a:rPr lang="en-US" sz="3200" dirty="0" err="1" smtClean="0"/>
              <a:t>dāng</a:t>
            </a:r>
            <a:r>
              <a:rPr lang="en-US" sz="3200" dirty="0" err="1" smtClean="0"/>
              <a:t>rán</a:t>
            </a:r>
            <a:r>
              <a:rPr lang="en-US" sz="3200" b="1" dirty="0" smtClean="0"/>
              <a:t>)</a:t>
            </a:r>
            <a:endParaRPr lang="zh-CN" altLang="en-US" sz="3200" dirty="0" smtClean="0"/>
          </a:p>
          <a:p>
            <a:pPr>
              <a:lnSpc>
                <a:spcPct val="150000"/>
              </a:lnSpc>
            </a:pPr>
            <a:endParaRPr lang="en-US" altLang="zh-CN" sz="3200" b="1" kern="2000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err="1" smtClean="0"/>
              <a:t>fàng</a:t>
            </a:r>
            <a:r>
              <a:rPr lang="en-US" dirty="0" smtClean="0"/>
              <a:t> </a:t>
            </a:r>
            <a:r>
              <a:rPr lang="en-US" dirty="0" err="1" smtClean="0"/>
              <a:t>jià</a:t>
            </a:r>
            <a:r>
              <a:rPr lang="en-US" dirty="0" smtClean="0"/>
              <a:t> </a:t>
            </a:r>
            <a:r>
              <a:rPr lang="en-US" dirty="0" err="1" smtClean="0"/>
              <a:t>nǐ</a:t>
            </a:r>
            <a:r>
              <a:rPr lang="en-US" dirty="0" smtClean="0"/>
              <a:t> </a:t>
            </a:r>
            <a:r>
              <a:rPr lang="en-US" dirty="0" err="1" smtClean="0"/>
              <a:t>yǒu</a:t>
            </a:r>
            <a:r>
              <a:rPr lang="en-US" dirty="0" smtClean="0"/>
              <a:t> </a:t>
            </a:r>
            <a:r>
              <a:rPr lang="en-US" dirty="0" err="1" smtClean="0"/>
              <a:t>shén</a:t>
            </a:r>
            <a:r>
              <a:rPr lang="en-US" dirty="0" smtClean="0"/>
              <a:t> me </a:t>
            </a:r>
            <a:r>
              <a:rPr lang="en-US" dirty="0" err="1" smtClean="0"/>
              <a:t>dǎ</a:t>
            </a:r>
            <a:r>
              <a:rPr lang="en-US" dirty="0" smtClean="0"/>
              <a:t> </a:t>
            </a:r>
            <a:r>
              <a:rPr lang="en-US" dirty="0" err="1" smtClean="0"/>
              <a:t>suàn</a:t>
            </a:r>
            <a:r>
              <a:rPr lang="en-US" dirty="0" smtClean="0"/>
              <a:t> </a:t>
            </a:r>
            <a:r>
              <a:rPr lang="zh-CN" altLang="en-US" dirty="0" smtClean="0"/>
              <a:t>？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放假</a:t>
            </a:r>
            <a:r>
              <a:rPr lang="zh-CN" altLang="en-US" dirty="0" smtClean="0"/>
              <a:t>　你 有　 </a:t>
            </a:r>
            <a:r>
              <a:rPr lang="zh-CN" altLang="en-US" dirty="0" smtClean="0"/>
              <a:t>什么 </a:t>
            </a:r>
            <a:r>
              <a:rPr lang="zh-CN" altLang="en-US" dirty="0" smtClean="0"/>
              <a:t>打　</a:t>
            </a:r>
            <a:r>
              <a:rPr lang="zh-CN" altLang="en-US" dirty="0" smtClean="0"/>
              <a:t>算？</a:t>
            </a:r>
            <a:endParaRPr lang="en-US" altLang="zh-CN" dirty="0" smtClean="0"/>
          </a:p>
          <a:p>
            <a:r>
              <a:rPr lang="zh-CN" altLang="en-US" dirty="0" smtClean="0"/>
              <a:t>　</a:t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yǒu</a:t>
            </a:r>
            <a:r>
              <a:rPr lang="en-US" dirty="0" smtClean="0"/>
              <a:t> </a:t>
            </a:r>
            <a:r>
              <a:rPr lang="en-US" dirty="0" err="1" smtClean="0"/>
              <a:t>yí</a:t>
            </a:r>
            <a:r>
              <a:rPr lang="en-US" dirty="0" smtClean="0"/>
              <a:t> </a:t>
            </a:r>
            <a:r>
              <a:rPr lang="en-US" dirty="0" err="1" smtClean="0"/>
              <a:t>gè</a:t>
            </a:r>
            <a:r>
              <a:rPr lang="en-US" dirty="0" smtClean="0"/>
              <a:t> </a:t>
            </a:r>
            <a:r>
              <a:rPr lang="en-US" dirty="0" err="1" smtClean="0"/>
              <a:t>lǚ</a:t>
            </a:r>
            <a:r>
              <a:rPr lang="en-US" dirty="0" smtClean="0"/>
              <a:t> </a:t>
            </a:r>
            <a:r>
              <a:rPr lang="en-US" dirty="0" err="1" smtClean="0"/>
              <a:t>yóu</a:t>
            </a:r>
            <a:r>
              <a:rPr lang="en-US" dirty="0" smtClean="0"/>
              <a:t> </a:t>
            </a:r>
            <a:r>
              <a:rPr lang="en-US" dirty="0" err="1" smtClean="0"/>
              <a:t>jì</a:t>
            </a:r>
            <a:r>
              <a:rPr lang="en-US" dirty="0" smtClean="0"/>
              <a:t> </a:t>
            </a:r>
            <a:r>
              <a:rPr lang="en-US" dirty="0" err="1" smtClean="0"/>
              <a:t>huà</a:t>
            </a:r>
            <a:r>
              <a:rPr lang="zh-CN" altLang="en-US" dirty="0" smtClean="0"/>
              <a:t>。</a:t>
            </a:r>
            <a:r>
              <a:rPr lang="en-US" dirty="0" smtClean="0"/>
              <a:t>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我 </a:t>
            </a:r>
            <a:r>
              <a:rPr lang="zh-CN" altLang="en-US" dirty="0" smtClean="0"/>
              <a:t>有一 </a:t>
            </a:r>
            <a:r>
              <a:rPr lang="zh-CN" altLang="en-US" dirty="0" smtClean="0"/>
              <a:t>个 </a:t>
            </a:r>
            <a:r>
              <a:rPr lang="zh-CN" altLang="en-US" dirty="0" smtClean="0"/>
              <a:t>旅游</a:t>
            </a:r>
            <a:r>
              <a:rPr lang="zh-CN" altLang="en-US" dirty="0" smtClean="0"/>
              <a:t>　计 </a:t>
            </a:r>
            <a:r>
              <a:rPr lang="zh-CN" altLang="en-US" dirty="0" smtClean="0"/>
              <a:t>划。</a:t>
            </a:r>
            <a:endParaRPr lang="en-US" altLang="zh-CN" dirty="0" smtClean="0"/>
          </a:p>
          <a:p>
            <a:r>
              <a:rPr lang="zh-CN" altLang="en-US" dirty="0" smtClean="0"/>
              <a:t>　</a:t>
            </a:r>
            <a:br>
              <a:rPr lang="zh-CN" altLang="en-US" dirty="0" smtClean="0"/>
            </a:br>
            <a:r>
              <a:rPr lang="en-US" dirty="0" err="1" smtClean="0"/>
              <a:t>wǒ</a:t>
            </a:r>
            <a:r>
              <a:rPr lang="en-US" dirty="0" smtClean="0"/>
              <a:t> </a:t>
            </a:r>
            <a:r>
              <a:rPr lang="en-US" dirty="0" err="1" smtClean="0"/>
              <a:t>fù</a:t>
            </a:r>
            <a:r>
              <a:rPr lang="en-US" dirty="0" smtClean="0"/>
              <a:t> </a:t>
            </a:r>
            <a:r>
              <a:rPr lang="en-US" dirty="0" err="1" smtClean="0"/>
              <a:t>huó</a:t>
            </a:r>
            <a:r>
              <a:rPr lang="en-US" dirty="0" smtClean="0"/>
              <a:t> </a:t>
            </a:r>
            <a:r>
              <a:rPr lang="en-US" dirty="0" err="1" smtClean="0"/>
              <a:t>jié</a:t>
            </a:r>
            <a:r>
              <a:rPr lang="en-US" dirty="0" smtClean="0"/>
              <a:t> de </a:t>
            </a:r>
            <a:r>
              <a:rPr lang="en-US" dirty="0" err="1" smtClean="0"/>
              <a:t>shí</a:t>
            </a:r>
            <a:r>
              <a:rPr lang="en-US" dirty="0" smtClean="0"/>
              <a:t> </a:t>
            </a:r>
            <a:r>
              <a:rPr lang="en-US" dirty="0" err="1" smtClean="0"/>
              <a:t>hòu</a:t>
            </a:r>
            <a:r>
              <a:rPr lang="en-US" dirty="0" smtClean="0"/>
              <a:t> </a:t>
            </a:r>
            <a:r>
              <a:rPr lang="en-US" dirty="0" err="1" smtClean="0"/>
              <a:t>qù</a:t>
            </a:r>
            <a:r>
              <a:rPr lang="en-US" dirty="0" smtClean="0"/>
              <a:t> </a:t>
            </a:r>
            <a:r>
              <a:rPr lang="en-US" dirty="0" err="1" smtClean="0"/>
              <a:t>běi</a:t>
            </a:r>
            <a:r>
              <a:rPr lang="en-US" dirty="0" smtClean="0"/>
              <a:t> </a:t>
            </a:r>
            <a:r>
              <a:rPr lang="en-US" dirty="0" err="1" smtClean="0"/>
              <a:t>jīng</a:t>
            </a:r>
            <a:r>
              <a:rPr lang="en-US" dirty="0" smtClean="0"/>
              <a:t> 。</a:t>
            </a:r>
            <a:br>
              <a:rPr lang="en-US" dirty="0" smtClean="0"/>
            </a:br>
            <a:r>
              <a:rPr lang="zh-CN" altLang="en-US" dirty="0" smtClean="0"/>
              <a:t>我 复 </a:t>
            </a:r>
            <a:r>
              <a:rPr lang="zh-CN" altLang="en-US" dirty="0" smtClean="0"/>
              <a:t>活节</a:t>
            </a:r>
            <a:r>
              <a:rPr lang="zh-CN" altLang="en-US" dirty="0" smtClean="0"/>
              <a:t>　的 </a:t>
            </a:r>
            <a:r>
              <a:rPr lang="zh-CN" altLang="en-US" dirty="0" smtClean="0"/>
              <a:t>时候</a:t>
            </a:r>
            <a:r>
              <a:rPr lang="zh-CN" altLang="en-US" dirty="0" smtClean="0"/>
              <a:t>　去 </a:t>
            </a:r>
            <a:r>
              <a:rPr lang="zh-CN" altLang="en-US" dirty="0" smtClean="0"/>
              <a:t>北京</a:t>
            </a:r>
            <a:r>
              <a:rPr lang="zh-CN" altLang="en-US" dirty="0" smtClean="0"/>
              <a:t>　。</a:t>
            </a:r>
            <a:br>
              <a:rPr lang="zh-CN" altLang="en-US" dirty="0" smtClean="0"/>
            </a:br>
            <a:endParaRPr lang="zh-CN" altLang="en-US" dirty="0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714348" y="274638"/>
            <a:ext cx="7972452" cy="1154098"/>
          </a:xfrm>
        </p:spPr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 lnSpcReduction="10000"/>
          </a:bodyPr>
          <a:lstStyle/>
          <a:p>
            <a:endParaRPr lang="en-US" altLang="zh-CN" sz="2800" b="1" dirty="0" smtClean="0"/>
          </a:p>
          <a:p>
            <a:r>
              <a:rPr lang="en-US" sz="2800" dirty="0" smtClean="0"/>
              <a:t>A:fàng </a:t>
            </a:r>
            <a:r>
              <a:rPr lang="en-US" sz="2800" dirty="0" err="1" smtClean="0"/>
              <a:t>jià</a:t>
            </a:r>
            <a:r>
              <a:rPr lang="en-US" sz="2800" dirty="0" smtClean="0"/>
              <a:t> </a:t>
            </a:r>
            <a:r>
              <a:rPr lang="en-US" sz="2800" dirty="0" err="1" smtClean="0"/>
              <a:t>nǐ</a:t>
            </a:r>
            <a:r>
              <a:rPr lang="en-US" sz="2800" dirty="0" smtClean="0"/>
              <a:t> </a:t>
            </a:r>
            <a:r>
              <a:rPr lang="en-US" sz="2800" dirty="0" err="1" smtClean="0"/>
              <a:t>yǒu</a:t>
            </a:r>
            <a:r>
              <a:rPr lang="en-US" sz="2800" dirty="0" smtClean="0"/>
              <a:t> </a:t>
            </a:r>
            <a:r>
              <a:rPr lang="en-US" sz="2800" dirty="0" err="1" smtClean="0"/>
              <a:t>shén</a:t>
            </a:r>
            <a:r>
              <a:rPr lang="en-US" sz="2800" dirty="0" smtClean="0"/>
              <a:t> me </a:t>
            </a:r>
            <a:r>
              <a:rPr lang="en-US" sz="2800" dirty="0" err="1" smtClean="0"/>
              <a:t>dǎ</a:t>
            </a:r>
            <a:r>
              <a:rPr lang="en-US" sz="2800" dirty="0" smtClean="0"/>
              <a:t> </a:t>
            </a:r>
            <a:r>
              <a:rPr lang="en-US" sz="2800" dirty="0" err="1" smtClean="0"/>
              <a:t>suàn</a:t>
            </a:r>
            <a:r>
              <a:rPr lang="en-US" sz="2800" dirty="0" smtClean="0"/>
              <a:t> </a:t>
            </a:r>
            <a:r>
              <a:rPr lang="en-US" sz="2800" dirty="0" smtClean="0"/>
              <a:t>？  A:</a:t>
            </a:r>
            <a:r>
              <a:rPr lang="zh-CN" altLang="en-US" sz="2800" dirty="0" smtClean="0"/>
              <a:t>放假你有什么 打算？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r>
              <a:rPr lang="en-US" sz="2800" dirty="0" smtClean="0"/>
              <a:t>B:wǒ </a:t>
            </a:r>
            <a:r>
              <a:rPr lang="en-US" sz="2800" dirty="0" err="1" smtClean="0"/>
              <a:t>yǒu</a:t>
            </a:r>
            <a:r>
              <a:rPr lang="en-US" sz="2800" dirty="0" smtClean="0"/>
              <a:t> </a:t>
            </a:r>
            <a:r>
              <a:rPr lang="en-US" sz="2800" dirty="0" err="1" smtClean="0"/>
              <a:t>yí</a:t>
            </a:r>
            <a:r>
              <a:rPr lang="en-US" sz="2800" dirty="0" smtClean="0"/>
              <a:t> </a:t>
            </a:r>
            <a:r>
              <a:rPr lang="en-US" sz="2800" dirty="0" err="1" smtClean="0"/>
              <a:t>gè</a:t>
            </a:r>
            <a:r>
              <a:rPr lang="en-US" sz="2800" dirty="0" smtClean="0"/>
              <a:t> </a:t>
            </a:r>
            <a:r>
              <a:rPr lang="en-US" sz="2800" dirty="0" err="1" smtClean="0"/>
              <a:t>lǚ</a:t>
            </a:r>
            <a:r>
              <a:rPr lang="en-US" sz="2800" dirty="0" smtClean="0"/>
              <a:t> </a:t>
            </a:r>
            <a:r>
              <a:rPr lang="en-US" sz="2800" dirty="0" err="1" smtClean="0"/>
              <a:t>yóu</a:t>
            </a:r>
            <a:r>
              <a:rPr lang="en-US" sz="2800" dirty="0" smtClean="0"/>
              <a:t> </a:t>
            </a:r>
            <a:r>
              <a:rPr lang="en-US" sz="2800" dirty="0" err="1" smtClean="0"/>
              <a:t>jì</a:t>
            </a:r>
            <a:r>
              <a:rPr lang="en-US" sz="2800" dirty="0" smtClean="0"/>
              <a:t> </a:t>
            </a:r>
            <a:r>
              <a:rPr lang="en-US" sz="2800" dirty="0" err="1" smtClean="0"/>
              <a:t>huà</a:t>
            </a:r>
            <a:r>
              <a:rPr lang="en-US" sz="2800" dirty="0" smtClean="0"/>
              <a:t> </a:t>
            </a:r>
            <a:r>
              <a:rPr lang="en-US" sz="2800" dirty="0" smtClean="0"/>
              <a:t>                B:</a:t>
            </a:r>
            <a:r>
              <a:rPr lang="zh-CN" altLang="en-US" sz="2800" dirty="0" smtClean="0"/>
              <a:t>我 有一个旅游计划。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r>
              <a:rPr lang="en-US" sz="2800" dirty="0" smtClean="0"/>
              <a:t>A:nǐ </a:t>
            </a:r>
            <a:r>
              <a:rPr lang="en-US" sz="2800" dirty="0" err="1" smtClean="0"/>
              <a:t>xiǎng</a:t>
            </a:r>
            <a:r>
              <a:rPr lang="en-US" sz="2800" dirty="0" smtClean="0"/>
              <a:t> </a:t>
            </a:r>
            <a:r>
              <a:rPr lang="en-US" sz="2800" dirty="0" err="1" smtClean="0"/>
              <a:t>qù</a:t>
            </a:r>
            <a:r>
              <a:rPr lang="en-US" sz="2800" dirty="0" smtClean="0"/>
              <a:t> </a:t>
            </a:r>
            <a:r>
              <a:rPr lang="en-US" sz="2800" dirty="0" err="1" smtClean="0"/>
              <a:t>nǎ</a:t>
            </a:r>
            <a:r>
              <a:rPr lang="en-US" sz="2800" dirty="0" smtClean="0"/>
              <a:t> </a:t>
            </a:r>
            <a:r>
              <a:rPr lang="en-US" sz="2800" dirty="0" err="1" smtClean="0"/>
              <a:t>lǐ</a:t>
            </a:r>
            <a:r>
              <a:rPr lang="en-US" sz="2800" dirty="0" smtClean="0"/>
              <a:t> </a:t>
            </a:r>
            <a:r>
              <a:rPr lang="en-US" sz="2800" dirty="0" err="1" smtClean="0"/>
              <a:t>lǚ</a:t>
            </a:r>
            <a:r>
              <a:rPr lang="en-US" sz="2800" dirty="0" smtClean="0"/>
              <a:t> </a:t>
            </a:r>
            <a:r>
              <a:rPr lang="en-US" sz="2800" dirty="0" err="1" smtClean="0"/>
              <a:t>yóu</a:t>
            </a:r>
            <a:r>
              <a:rPr lang="en-US" sz="2800" dirty="0" smtClean="0"/>
              <a:t> </a:t>
            </a:r>
            <a:r>
              <a:rPr lang="en-US" sz="2800" dirty="0" smtClean="0"/>
              <a:t>？             A:</a:t>
            </a:r>
            <a:r>
              <a:rPr lang="zh-CN" altLang="en-US" sz="2800" dirty="0" smtClean="0"/>
              <a:t>你想去哪里旅游？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r>
              <a:rPr lang="en-US" sz="2800" dirty="0" smtClean="0"/>
              <a:t>B:wǒ </a:t>
            </a:r>
            <a:r>
              <a:rPr lang="en-US" sz="2800" dirty="0" err="1" smtClean="0"/>
              <a:t>xiǎng</a:t>
            </a:r>
            <a:r>
              <a:rPr lang="en-US" sz="2800" dirty="0" smtClean="0"/>
              <a:t> </a:t>
            </a:r>
            <a:r>
              <a:rPr lang="en-US" sz="2800" dirty="0" err="1" smtClean="0"/>
              <a:t>qù</a:t>
            </a:r>
            <a:r>
              <a:rPr lang="en-US" sz="2800" dirty="0" smtClean="0"/>
              <a:t> </a:t>
            </a:r>
            <a:r>
              <a:rPr lang="en-US" sz="2800" dirty="0" err="1" smtClean="0"/>
              <a:t>běi</a:t>
            </a:r>
            <a:r>
              <a:rPr lang="en-US" sz="2800" dirty="0" smtClean="0"/>
              <a:t> </a:t>
            </a:r>
            <a:r>
              <a:rPr lang="en-US" sz="2800" dirty="0" err="1" smtClean="0"/>
              <a:t>jīng</a:t>
            </a:r>
            <a:r>
              <a:rPr lang="en-US" sz="2800" dirty="0" smtClean="0"/>
              <a:t> </a:t>
            </a:r>
            <a:r>
              <a:rPr lang="en-US" sz="2800" dirty="0" smtClean="0"/>
              <a:t>。                    B:</a:t>
            </a:r>
            <a:r>
              <a:rPr lang="zh-CN" altLang="en-US" sz="2800" dirty="0" smtClean="0"/>
              <a:t>我想去北京</a:t>
            </a:r>
            <a:r>
              <a:rPr lang="zh-CN" altLang="en-US" sz="2800" dirty="0" smtClean="0"/>
              <a:t>　。</a:t>
            </a:r>
            <a:br>
              <a:rPr lang="zh-CN" altLang="en-US" sz="2800" dirty="0" smtClean="0"/>
            </a:br>
            <a:r>
              <a:rPr lang="en-US" sz="2800" dirty="0" smtClean="0"/>
              <a:t>A:nǐ </a:t>
            </a:r>
            <a:r>
              <a:rPr lang="en-US" sz="2800" dirty="0" err="1" smtClean="0"/>
              <a:t>shén</a:t>
            </a:r>
            <a:r>
              <a:rPr lang="en-US" sz="2800" dirty="0" smtClean="0"/>
              <a:t> me </a:t>
            </a:r>
            <a:r>
              <a:rPr lang="en-US" sz="2800" dirty="0" err="1" smtClean="0"/>
              <a:t>shí</a:t>
            </a:r>
            <a:r>
              <a:rPr lang="en-US" sz="2800" dirty="0" smtClean="0"/>
              <a:t> </a:t>
            </a:r>
            <a:r>
              <a:rPr lang="en-US" sz="2800" dirty="0" err="1" smtClean="0"/>
              <a:t>hòu</a:t>
            </a:r>
            <a:r>
              <a:rPr lang="en-US" sz="2800" dirty="0" smtClean="0"/>
              <a:t> </a:t>
            </a:r>
            <a:r>
              <a:rPr lang="en-US" sz="2800" dirty="0" err="1" smtClean="0"/>
              <a:t>qù</a:t>
            </a:r>
            <a:r>
              <a:rPr lang="en-US" sz="2800" dirty="0" smtClean="0"/>
              <a:t> </a:t>
            </a:r>
            <a:r>
              <a:rPr lang="en-US" sz="2800" dirty="0" smtClean="0"/>
              <a:t>？                 A:</a:t>
            </a:r>
            <a:r>
              <a:rPr lang="zh-CN" altLang="en-US" sz="2800" dirty="0" smtClean="0"/>
              <a:t>你什么时候去 </a:t>
            </a:r>
            <a:r>
              <a:rPr lang="zh-CN" altLang="en-US" sz="2800" dirty="0" smtClean="0"/>
              <a:t>？</a:t>
            </a:r>
            <a:br>
              <a:rPr lang="zh-CN" altLang="en-US" sz="2800" dirty="0" smtClean="0"/>
            </a:br>
            <a:r>
              <a:rPr lang="en-US" sz="2800" dirty="0" smtClean="0"/>
              <a:t>B:wǒ </a:t>
            </a:r>
            <a:r>
              <a:rPr lang="en-US" sz="2800" dirty="0" err="1" smtClean="0"/>
              <a:t>fù</a:t>
            </a:r>
            <a:r>
              <a:rPr lang="en-US" sz="2800" dirty="0" smtClean="0"/>
              <a:t> </a:t>
            </a:r>
            <a:r>
              <a:rPr lang="en-US" sz="2800" dirty="0" err="1" smtClean="0"/>
              <a:t>huó</a:t>
            </a:r>
            <a:r>
              <a:rPr lang="en-US" sz="2800" dirty="0" smtClean="0"/>
              <a:t> </a:t>
            </a:r>
            <a:r>
              <a:rPr lang="en-US" sz="2800" dirty="0" err="1" smtClean="0"/>
              <a:t>jié</a:t>
            </a:r>
            <a:r>
              <a:rPr lang="en-US" sz="2800" dirty="0" smtClean="0"/>
              <a:t> de </a:t>
            </a:r>
            <a:r>
              <a:rPr lang="en-US" sz="2800" dirty="0" err="1" smtClean="0"/>
              <a:t>shí</a:t>
            </a:r>
            <a:r>
              <a:rPr lang="en-US" sz="2800" dirty="0" smtClean="0"/>
              <a:t> </a:t>
            </a:r>
            <a:r>
              <a:rPr lang="en-US" sz="2800" dirty="0" err="1" smtClean="0"/>
              <a:t>hòu</a:t>
            </a:r>
            <a:r>
              <a:rPr lang="en-US" sz="2800" dirty="0" smtClean="0"/>
              <a:t> </a:t>
            </a:r>
            <a:r>
              <a:rPr lang="en-US" sz="2800" dirty="0" err="1" smtClean="0"/>
              <a:t>qù</a:t>
            </a:r>
            <a:r>
              <a:rPr lang="en-US" sz="2800" dirty="0" smtClean="0"/>
              <a:t> </a:t>
            </a:r>
            <a:r>
              <a:rPr lang="en-US" sz="2800" dirty="0" err="1" smtClean="0"/>
              <a:t>běi</a:t>
            </a:r>
            <a:r>
              <a:rPr lang="en-US" sz="2800" dirty="0" smtClean="0"/>
              <a:t> </a:t>
            </a:r>
            <a:r>
              <a:rPr lang="en-US" sz="2800" dirty="0" err="1" smtClean="0"/>
              <a:t>jīng</a:t>
            </a:r>
            <a:r>
              <a:rPr lang="en-US" sz="2800" dirty="0" smtClean="0"/>
              <a:t> 。</a:t>
            </a:r>
            <a:br>
              <a:rPr lang="en-US" sz="2800" dirty="0" smtClean="0"/>
            </a:br>
            <a:r>
              <a:rPr lang="en-US" sz="2800" dirty="0" smtClean="0"/>
              <a:t>                                                  B:</a:t>
            </a:r>
            <a:r>
              <a:rPr lang="zh-CN" altLang="en-US" sz="2800" dirty="0" smtClean="0"/>
              <a:t>我复活节的时候去北京。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r>
              <a:rPr lang="en-US" sz="2800" dirty="0" smtClean="0"/>
              <a:t>A:fù </a:t>
            </a:r>
            <a:r>
              <a:rPr lang="en-US" sz="2800" dirty="0" err="1" smtClean="0"/>
              <a:t>huó</a:t>
            </a:r>
            <a:r>
              <a:rPr lang="en-US" sz="2800" dirty="0" smtClean="0"/>
              <a:t> </a:t>
            </a:r>
            <a:r>
              <a:rPr lang="en-US" sz="2800" dirty="0" err="1" smtClean="0"/>
              <a:t>jié</a:t>
            </a:r>
            <a:r>
              <a:rPr lang="en-US" sz="2800" dirty="0" smtClean="0"/>
              <a:t> de </a:t>
            </a:r>
            <a:r>
              <a:rPr lang="en-US" sz="2800" dirty="0" err="1" smtClean="0"/>
              <a:t>shí</a:t>
            </a:r>
            <a:r>
              <a:rPr lang="en-US" sz="2800" dirty="0" smtClean="0"/>
              <a:t> </a:t>
            </a:r>
            <a:r>
              <a:rPr lang="en-US" sz="2800" dirty="0" err="1" smtClean="0"/>
              <a:t>hòu</a:t>
            </a:r>
            <a:r>
              <a:rPr lang="en-US" sz="2800" dirty="0" smtClean="0"/>
              <a:t> </a:t>
            </a:r>
            <a:r>
              <a:rPr lang="en-US" sz="2800" dirty="0" err="1" smtClean="0"/>
              <a:t>nǐ</a:t>
            </a:r>
            <a:r>
              <a:rPr lang="en-US" sz="2800" dirty="0" smtClean="0"/>
              <a:t> men </a:t>
            </a:r>
            <a:r>
              <a:rPr lang="en-US" sz="2800" dirty="0" err="1" smtClean="0"/>
              <a:t>fàng</a:t>
            </a:r>
            <a:r>
              <a:rPr lang="en-US" sz="2800" dirty="0" smtClean="0"/>
              <a:t> </a:t>
            </a:r>
            <a:r>
              <a:rPr lang="en-US" sz="2800" dirty="0" err="1" smtClean="0"/>
              <a:t>jià</a:t>
            </a:r>
            <a:r>
              <a:rPr lang="en-US" sz="2800" dirty="0" smtClean="0"/>
              <a:t> ma ？</a:t>
            </a:r>
            <a:br>
              <a:rPr lang="en-US" sz="2800" dirty="0" smtClean="0"/>
            </a:br>
            <a:r>
              <a:rPr lang="en-US" sz="2800" dirty="0" smtClean="0"/>
              <a:t>                                                   A:</a:t>
            </a:r>
            <a:r>
              <a:rPr lang="zh-CN" altLang="en-US" sz="2800" dirty="0" smtClean="0"/>
              <a:t>复活节的时候你们放假吗？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r>
              <a:rPr lang="en-US" sz="2800" dirty="0" smtClean="0"/>
              <a:t>B:dāng </a:t>
            </a:r>
            <a:r>
              <a:rPr lang="en-US" sz="2800" dirty="0" err="1" smtClean="0"/>
              <a:t>rán</a:t>
            </a:r>
            <a:r>
              <a:rPr lang="en-US" sz="2800" dirty="0" smtClean="0"/>
              <a:t> </a:t>
            </a:r>
            <a:r>
              <a:rPr lang="en-US" sz="2800" dirty="0" smtClean="0"/>
              <a:t>。                            B:</a:t>
            </a:r>
            <a:r>
              <a:rPr lang="zh-CN" altLang="en-US" sz="2800" dirty="0" smtClean="0"/>
              <a:t>当然</a:t>
            </a:r>
            <a:r>
              <a:rPr lang="zh-CN" altLang="en-US" sz="2800" dirty="0" smtClean="0"/>
              <a:t>　。</a:t>
            </a:r>
            <a:br>
              <a:rPr lang="zh-CN" altLang="en-US" sz="2800" dirty="0" smtClean="0"/>
            </a:br>
            <a:endParaRPr lang="en-US" altLang="zh-CN" sz="2800" b="1" dirty="0" smtClean="0"/>
          </a:p>
          <a:p>
            <a:endParaRPr lang="zh-CN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4444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/>
          </a:bodyPr>
          <a:lstStyle/>
          <a:p>
            <a:pPr marL="109728">
              <a:lnSpc>
                <a:spcPct val="120000"/>
              </a:lnSpc>
            </a:pPr>
            <a:r>
              <a:rPr lang="zh-CN" altLang="en-US" sz="3600" b="1" kern="2000" dirty="0" smtClean="0">
                <a:solidFill>
                  <a:schemeClr val="tx1"/>
                </a:solidFill>
              </a:rPr>
              <a:t>别忘了照相！</a:t>
            </a:r>
            <a:endParaRPr lang="en-US" altLang="zh-CN" sz="3600" b="1" kern="2000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Don’t forget to take </a:t>
            </a:r>
            <a:r>
              <a:rPr lang="en-US" altLang="zh-CN" sz="3600" b="1" dirty="0" err="1" smtClean="0">
                <a:solidFill>
                  <a:schemeClr val="tx1"/>
                </a:solidFill>
              </a:rPr>
              <a:t>photoes</a:t>
            </a:r>
            <a:r>
              <a:rPr lang="en-US" altLang="zh-CN" sz="3600" b="1" dirty="0" smtClean="0">
                <a:solidFill>
                  <a:schemeClr val="tx1"/>
                </a:solidFill>
              </a:rPr>
              <a:t>.  </a:t>
            </a:r>
            <a:r>
              <a:rPr lang="en-US" altLang="zh-CN" sz="3600" b="1" dirty="0" smtClean="0">
                <a:solidFill>
                  <a:schemeClr val="tx1"/>
                </a:solidFill>
              </a:rPr>
              <a:t/>
            </a:r>
            <a:br>
              <a:rPr lang="en-US" altLang="zh-CN" sz="3600" b="1" dirty="0" smtClean="0">
                <a:solidFill>
                  <a:schemeClr val="tx1"/>
                </a:solidFill>
              </a:rPr>
            </a:br>
            <a:endParaRPr lang="en-US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1026" name="Picture 2" descr="骑自行车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3" y="214291"/>
            <a:ext cx="5572164" cy="30139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8401080" cy="4578555"/>
          </a:xfrm>
        </p:spPr>
        <p:txBody>
          <a:bodyPr>
            <a:noAutofit/>
          </a:bodyPr>
          <a:lstStyle/>
          <a:p>
            <a:pPr lvl="0"/>
            <a:r>
              <a:rPr lang="en-US" sz="3200" b="1" dirty="0" err="1" smtClean="0"/>
              <a:t>长城</a:t>
            </a:r>
            <a:r>
              <a:rPr lang="en-US" sz="3200" b="1" dirty="0" smtClean="0"/>
              <a:t>(</a:t>
            </a:r>
            <a:r>
              <a:rPr lang="en-US" sz="3200" dirty="0" err="1" smtClean="0"/>
              <a:t>cháng</a:t>
            </a:r>
            <a:r>
              <a:rPr lang="en-US" sz="3200" b="1" dirty="0" smtClean="0"/>
              <a:t> </a:t>
            </a:r>
            <a:r>
              <a:rPr lang="en-US" sz="3200" dirty="0" err="1" smtClean="0"/>
              <a:t>chéng</a:t>
            </a:r>
            <a:r>
              <a:rPr lang="en-US" sz="3200" b="1" dirty="0" smtClean="0"/>
              <a:t>)</a:t>
            </a:r>
          </a:p>
          <a:p>
            <a:pPr lvl="0"/>
            <a:endParaRPr lang="zh-CN" altLang="en-US" sz="3200" dirty="0" smtClean="0"/>
          </a:p>
          <a:p>
            <a:pPr lvl="0"/>
            <a:r>
              <a:rPr lang="en-US" sz="3200" b="1" dirty="0" err="1" smtClean="0"/>
              <a:t>故宫</a:t>
            </a:r>
            <a:r>
              <a:rPr lang="en-US" sz="3200" b="1" dirty="0" smtClean="0"/>
              <a:t>(</a:t>
            </a:r>
            <a:r>
              <a:rPr lang="en-US" sz="3200" dirty="0" err="1" smtClean="0"/>
              <a:t>gù</a:t>
            </a:r>
            <a:r>
              <a:rPr lang="en-US" sz="3200" dirty="0" err="1" smtClean="0"/>
              <a:t>gōng</a:t>
            </a:r>
            <a:r>
              <a:rPr lang="en-US" sz="3200" b="1" dirty="0" smtClean="0"/>
              <a:t>)</a:t>
            </a:r>
          </a:p>
          <a:p>
            <a:pPr lvl="0"/>
            <a:endParaRPr lang="zh-CN" altLang="en-US" sz="3200" dirty="0" smtClean="0"/>
          </a:p>
          <a:p>
            <a:pPr lvl="0"/>
            <a:r>
              <a:rPr lang="en-US" sz="3200" b="1" dirty="0" err="1" smtClean="0"/>
              <a:t>天安门</a:t>
            </a:r>
            <a:r>
              <a:rPr lang="en-US" sz="3200" b="1" dirty="0" smtClean="0"/>
              <a:t>(</a:t>
            </a:r>
            <a:r>
              <a:rPr lang="en-US" sz="3200" dirty="0" err="1" smtClean="0"/>
              <a:t>tiānān</a:t>
            </a:r>
            <a:r>
              <a:rPr lang="en-US" sz="3200" dirty="0" err="1" smtClean="0"/>
              <a:t>mén</a:t>
            </a:r>
            <a:r>
              <a:rPr lang="en-US" sz="3200" b="1" dirty="0" smtClean="0"/>
              <a:t>)</a:t>
            </a:r>
          </a:p>
          <a:p>
            <a:pPr lvl="0"/>
            <a:endParaRPr lang="zh-CN" altLang="en-US" sz="3200" dirty="0" smtClean="0"/>
          </a:p>
          <a:p>
            <a:pPr lvl="0"/>
            <a:r>
              <a:rPr lang="en-US" sz="3200" b="1" dirty="0" smtClean="0"/>
              <a:t>还(</a:t>
            </a:r>
            <a:r>
              <a:rPr lang="en-US" sz="3200" dirty="0" err="1" smtClean="0"/>
              <a:t>hái</a:t>
            </a:r>
            <a:r>
              <a:rPr lang="en-US" sz="3200" b="1" dirty="0" smtClean="0"/>
              <a:t>)</a:t>
            </a:r>
            <a:endParaRPr lang="zh-CN" altLang="en-US" sz="3200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457200" y="1000108"/>
            <a:ext cx="8401080" cy="500718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b="1" kern="2000" dirty="0" smtClean="0"/>
              <a:t>买东西</a:t>
            </a:r>
            <a:r>
              <a:rPr lang="en-US" sz="3200" b="1" dirty="0" err="1" smtClean="0"/>
              <a:t>mǎi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dōng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xī</a:t>
            </a:r>
            <a:r>
              <a:rPr lang="en-US" sz="3200" b="1" dirty="0" smtClean="0"/>
              <a:t> </a:t>
            </a:r>
            <a:endParaRPr lang="en-US" altLang="zh-CN" sz="3200" b="1" kern="2000" dirty="0" smtClean="0"/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看</a:t>
            </a:r>
            <a:r>
              <a:rPr lang="zh-CN" altLang="en-US" sz="3200" b="1" dirty="0" smtClean="0"/>
              <a:t>朋友</a:t>
            </a:r>
            <a:r>
              <a:rPr lang="en-US" sz="3200" b="1" dirty="0" err="1" smtClean="0"/>
              <a:t>kàn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péng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yǒu</a:t>
            </a:r>
            <a:r>
              <a:rPr lang="en-US" sz="3200" b="1" dirty="0" smtClean="0"/>
              <a:t> </a:t>
            </a:r>
            <a:endParaRPr lang="en-US" altLang="zh-CN" sz="3200" b="1" dirty="0" smtClean="0"/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别</a:t>
            </a:r>
            <a:r>
              <a:rPr lang="en-US" sz="3200" b="1" dirty="0" err="1" smtClean="0"/>
              <a:t>bié</a:t>
            </a:r>
            <a:r>
              <a:rPr lang="en-US" sz="3200" b="1" dirty="0" smtClean="0"/>
              <a:t> </a:t>
            </a:r>
            <a:endParaRPr lang="en-US" altLang="zh-CN" sz="3200" b="1" dirty="0" smtClean="0"/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忘</a:t>
            </a:r>
            <a:r>
              <a:rPr lang="zh-CN" altLang="en-US" sz="3200" b="1" dirty="0" smtClean="0"/>
              <a:t>了</a:t>
            </a:r>
            <a:r>
              <a:rPr lang="en-US" sz="3200" b="1" dirty="0" err="1" smtClean="0"/>
              <a:t>wàng</a:t>
            </a:r>
            <a:r>
              <a:rPr lang="en-US" sz="3200" b="1" dirty="0" smtClean="0"/>
              <a:t> le </a:t>
            </a:r>
            <a:endParaRPr lang="en-US" altLang="zh-CN" sz="3200" b="1" dirty="0" smtClean="0"/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照相</a:t>
            </a:r>
            <a:r>
              <a:rPr lang="en-US" sz="3200" b="1" dirty="0" err="1" smtClean="0"/>
              <a:t>xiàng</a:t>
            </a:r>
            <a:endParaRPr lang="en-US" sz="3200" b="1" dirty="0" smtClean="0"/>
          </a:p>
          <a:p>
            <a:pPr>
              <a:lnSpc>
                <a:spcPct val="150000"/>
              </a:lnSpc>
            </a:pPr>
            <a:r>
              <a:rPr lang="en-US" altLang="zh-CN" sz="3200" b="1" dirty="0" smtClean="0"/>
              <a:t> </a:t>
            </a:r>
            <a:r>
              <a:rPr lang="zh-CN" altLang="en-US" sz="3200" b="1" dirty="0" smtClean="0"/>
              <a:t>照片</a:t>
            </a:r>
            <a:r>
              <a:rPr lang="en-US" sz="3200" b="1" dirty="0" err="1" smtClean="0"/>
              <a:t>zhào</a:t>
            </a:r>
            <a:r>
              <a:rPr lang="en-US" sz="3200" b="1" dirty="0" smtClean="0"/>
              <a:t> </a:t>
            </a:r>
            <a:r>
              <a:rPr lang="en-US" sz="3200" b="1" dirty="0" err="1" smtClean="0"/>
              <a:t>piān</a:t>
            </a:r>
            <a:r>
              <a:rPr lang="en-US" sz="3200" b="1" dirty="0" smtClean="0"/>
              <a:t> </a:t>
            </a:r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  <a:p>
            <a:pPr>
              <a:lnSpc>
                <a:spcPct val="150000"/>
              </a:lnSpc>
            </a:pPr>
            <a:endParaRPr lang="en-US" altLang="zh-CN" sz="3200" b="1" kern="2000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sz="2800" b="1" dirty="0" err="1" smtClean="0"/>
              <a:t>hái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yǒu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shén</a:t>
            </a:r>
            <a:r>
              <a:rPr lang="en-US" sz="2800" b="1" dirty="0" smtClean="0"/>
              <a:t> me </a:t>
            </a:r>
            <a:r>
              <a:rPr lang="en-US" sz="2800" b="1" dirty="0" err="1" smtClean="0"/>
              <a:t>dǎ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suàn</a:t>
            </a:r>
            <a:r>
              <a:rPr lang="en-US" sz="2800" b="1" dirty="0" smtClean="0"/>
              <a:t> ？                </a:t>
            </a:r>
          </a:p>
          <a:p>
            <a:pPr>
              <a:buNone/>
            </a:pPr>
            <a:r>
              <a:rPr lang="zh-CN" altLang="en-US" sz="2800" b="1" dirty="0" smtClean="0"/>
              <a:t>还有什么打算？</a:t>
            </a:r>
            <a:endParaRPr lang="en-US" altLang="zh-CN" sz="2800" b="1" dirty="0" smtClean="0"/>
          </a:p>
          <a:p>
            <a:pPr>
              <a:buNone/>
            </a:pPr>
            <a:endParaRPr lang="en-US" altLang="zh-CN" sz="2800" b="1" dirty="0" smtClean="0"/>
          </a:p>
          <a:p>
            <a:pPr>
              <a:buNone/>
            </a:pPr>
            <a:r>
              <a:rPr lang="en-US" sz="2800" b="1" dirty="0" err="1" smtClean="0"/>
              <a:t>wǒ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dǎ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suàn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mǎi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dōng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xī</a:t>
            </a:r>
            <a:r>
              <a:rPr lang="en-US" sz="2800" b="1" dirty="0" smtClean="0"/>
              <a:t> 、</a:t>
            </a:r>
            <a:r>
              <a:rPr lang="en-US" sz="2800" b="1" dirty="0" err="1" smtClean="0"/>
              <a:t>kàn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péng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yǒu</a:t>
            </a:r>
            <a:r>
              <a:rPr lang="en-US" sz="2800" b="1" dirty="0" smtClean="0"/>
              <a:t> 。                                                                </a:t>
            </a:r>
          </a:p>
          <a:p>
            <a:pPr>
              <a:buNone/>
            </a:pPr>
            <a:r>
              <a:rPr lang="zh-CN" altLang="en-US" sz="2800" b="1" dirty="0" smtClean="0"/>
              <a:t>我 打算买东西、看朋友。</a:t>
            </a:r>
            <a:endParaRPr lang="en-US" altLang="zh-CN" sz="2800" b="1" dirty="0" smtClean="0"/>
          </a:p>
          <a:p>
            <a:pPr>
              <a:buNone/>
            </a:pPr>
            <a:endParaRPr lang="en-US" sz="2800" b="1" dirty="0" smtClean="0"/>
          </a:p>
          <a:p>
            <a:pPr>
              <a:buNone/>
            </a:pPr>
            <a:r>
              <a:rPr lang="en-US" sz="2800" b="1" dirty="0" err="1" smtClean="0"/>
              <a:t>bié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wàng</a:t>
            </a:r>
            <a:r>
              <a:rPr lang="en-US" sz="2800" b="1" dirty="0" smtClean="0"/>
              <a:t> le </a:t>
            </a:r>
            <a:r>
              <a:rPr lang="en-US" sz="2800" b="1" dirty="0" err="1" smtClean="0"/>
              <a:t>zhào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xiàng</a:t>
            </a:r>
            <a:r>
              <a:rPr lang="en-US" sz="2800" b="1" dirty="0" smtClean="0"/>
              <a:t> 。</a:t>
            </a:r>
            <a:r>
              <a:rPr lang="en-US" sz="2800" b="1" dirty="0" err="1" smtClean="0"/>
              <a:t>wǒ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yào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kàn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zhào</a:t>
            </a:r>
            <a:r>
              <a:rPr lang="en-US" sz="2800" b="1" dirty="0" smtClean="0"/>
              <a:t> </a:t>
            </a:r>
            <a:r>
              <a:rPr lang="en-US" sz="2800" b="1" dirty="0" err="1" smtClean="0"/>
              <a:t>piān</a:t>
            </a:r>
            <a:r>
              <a:rPr lang="en-US" sz="2800" b="1" dirty="0" smtClean="0"/>
              <a:t> 。</a:t>
            </a:r>
          </a:p>
          <a:p>
            <a:pPr>
              <a:buNone/>
            </a:pPr>
            <a:r>
              <a:rPr lang="zh-CN" altLang="en-US" sz="2800" b="1" dirty="0" smtClean="0"/>
              <a:t>别忘了照相。我要看照片。</a:t>
            </a:r>
            <a:endParaRPr lang="en-US" altLang="zh-CN" sz="2800" b="1" dirty="0" smtClean="0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714348" y="274638"/>
            <a:ext cx="7972452" cy="1154098"/>
          </a:xfrm>
        </p:spPr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 fontScale="85000" lnSpcReduction="10000"/>
          </a:bodyPr>
          <a:lstStyle/>
          <a:p>
            <a:endParaRPr lang="en-US" altLang="zh-CN" sz="2800" b="1" dirty="0" smtClean="0"/>
          </a:p>
          <a:p>
            <a:r>
              <a:rPr lang="en-US" sz="2800" dirty="0" smtClean="0"/>
              <a:t>A:nǐ </a:t>
            </a:r>
            <a:r>
              <a:rPr lang="en-US" sz="2800" dirty="0" err="1" smtClean="0"/>
              <a:t>jiǔ</a:t>
            </a:r>
            <a:r>
              <a:rPr lang="en-US" sz="2800" dirty="0" smtClean="0"/>
              <a:t> </a:t>
            </a:r>
            <a:r>
              <a:rPr lang="en-US" sz="2800" dirty="0" err="1" smtClean="0"/>
              <a:t>yuè</a:t>
            </a:r>
            <a:r>
              <a:rPr lang="en-US" sz="2800" dirty="0" smtClean="0"/>
              <a:t> </a:t>
            </a:r>
            <a:r>
              <a:rPr lang="en-US" sz="2800" dirty="0" err="1" smtClean="0"/>
              <a:t>yào</a:t>
            </a:r>
            <a:r>
              <a:rPr lang="en-US" sz="2800" dirty="0" smtClean="0"/>
              <a:t> </a:t>
            </a:r>
            <a:r>
              <a:rPr lang="en-US" sz="2800" dirty="0" err="1" smtClean="0"/>
              <a:t>qù</a:t>
            </a:r>
            <a:r>
              <a:rPr lang="en-US" sz="2800" dirty="0" smtClean="0"/>
              <a:t> </a:t>
            </a:r>
            <a:r>
              <a:rPr lang="en-US" sz="2800" dirty="0" err="1" smtClean="0"/>
              <a:t>běi</a:t>
            </a:r>
            <a:r>
              <a:rPr lang="en-US" sz="2800" dirty="0" smtClean="0"/>
              <a:t> </a:t>
            </a:r>
            <a:r>
              <a:rPr lang="en-US" sz="2800" dirty="0" err="1" smtClean="0"/>
              <a:t>jīng</a:t>
            </a:r>
            <a:r>
              <a:rPr lang="en-US" sz="2800" dirty="0" smtClean="0"/>
              <a:t> ma </a:t>
            </a:r>
            <a:r>
              <a:rPr lang="en-US" sz="2800" dirty="0" smtClean="0"/>
              <a:t>？        A:</a:t>
            </a:r>
            <a:r>
              <a:rPr lang="zh-CN" altLang="en-US" sz="2800" dirty="0" smtClean="0"/>
              <a:t>你九月要去北京吗 </a:t>
            </a:r>
            <a:r>
              <a:rPr lang="zh-CN" altLang="en-US" sz="2800" dirty="0" smtClean="0"/>
              <a:t>？</a:t>
            </a:r>
            <a:br>
              <a:rPr lang="zh-CN" altLang="en-US" sz="2800" dirty="0" smtClean="0"/>
            </a:br>
            <a:r>
              <a:rPr lang="en-US" sz="2800" dirty="0" smtClean="0"/>
              <a:t>B:duì </a:t>
            </a:r>
            <a:r>
              <a:rPr lang="en-US" sz="2800" dirty="0" smtClean="0"/>
              <a:t>，</a:t>
            </a:r>
            <a:r>
              <a:rPr lang="en-US" sz="2800" dirty="0" err="1" smtClean="0"/>
              <a:t>wǒ</a:t>
            </a:r>
            <a:r>
              <a:rPr lang="en-US" sz="2800" dirty="0" smtClean="0"/>
              <a:t> </a:t>
            </a:r>
            <a:r>
              <a:rPr lang="en-US" sz="2800" dirty="0" err="1" smtClean="0"/>
              <a:t>gēn</a:t>
            </a:r>
            <a:r>
              <a:rPr lang="en-US" sz="2800" dirty="0" smtClean="0"/>
              <a:t> </a:t>
            </a:r>
            <a:r>
              <a:rPr lang="en-US" sz="2800" dirty="0" err="1" smtClean="0"/>
              <a:t>péng</a:t>
            </a:r>
            <a:r>
              <a:rPr lang="en-US" sz="2800" dirty="0" smtClean="0"/>
              <a:t> </a:t>
            </a:r>
            <a:r>
              <a:rPr lang="en-US" sz="2800" dirty="0" err="1" smtClean="0"/>
              <a:t>yǒu</a:t>
            </a:r>
            <a:r>
              <a:rPr lang="en-US" sz="2800" dirty="0" smtClean="0"/>
              <a:t> </a:t>
            </a:r>
            <a:r>
              <a:rPr lang="en-US" sz="2800" dirty="0" err="1" smtClean="0"/>
              <a:t>yì</a:t>
            </a:r>
            <a:r>
              <a:rPr lang="en-US" sz="2800" dirty="0" smtClean="0"/>
              <a:t> </a:t>
            </a:r>
            <a:r>
              <a:rPr lang="en-US" sz="2800" dirty="0" err="1" smtClean="0"/>
              <a:t>qǐ</a:t>
            </a:r>
            <a:r>
              <a:rPr lang="en-US" sz="2800" dirty="0" smtClean="0"/>
              <a:t> </a:t>
            </a:r>
            <a:r>
              <a:rPr lang="en-US" sz="2800" dirty="0" err="1" smtClean="0"/>
              <a:t>qù</a:t>
            </a:r>
            <a:r>
              <a:rPr lang="en-US" sz="2800" dirty="0" smtClean="0"/>
              <a:t> </a:t>
            </a:r>
            <a:r>
              <a:rPr lang="en-US" sz="2800" dirty="0" err="1" smtClean="0"/>
              <a:t>běi</a:t>
            </a:r>
            <a:r>
              <a:rPr lang="en-US" sz="2800" dirty="0" smtClean="0"/>
              <a:t> </a:t>
            </a:r>
            <a:r>
              <a:rPr lang="en-US" sz="2800" dirty="0" err="1" smtClean="0"/>
              <a:t>jīng</a:t>
            </a:r>
            <a:r>
              <a:rPr lang="en-US" sz="2800" dirty="0" smtClean="0"/>
              <a:t> </a:t>
            </a:r>
            <a:r>
              <a:rPr lang="en-US" sz="2800" dirty="0" smtClean="0"/>
              <a:t>。</a:t>
            </a:r>
          </a:p>
          <a:p>
            <a:r>
              <a:rPr lang="en-US" sz="2800" dirty="0" smtClean="0"/>
              <a:t> </a:t>
            </a:r>
            <a:r>
              <a:rPr lang="en-US" sz="2800" dirty="0" smtClean="0"/>
              <a:t>                                                               B:</a:t>
            </a:r>
            <a:r>
              <a:rPr lang="zh-CN" altLang="en-US" sz="2800" dirty="0" smtClean="0"/>
              <a:t>对，我 跟朋友一 起去北京。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r>
              <a:rPr lang="en-US" sz="2800" dirty="0" smtClean="0"/>
              <a:t>A:nǐ </a:t>
            </a:r>
            <a:r>
              <a:rPr lang="en-US" sz="2800" dirty="0" smtClean="0"/>
              <a:t>men </a:t>
            </a:r>
            <a:r>
              <a:rPr lang="en-US" sz="2800" dirty="0" err="1" smtClean="0"/>
              <a:t>yǒu</a:t>
            </a:r>
            <a:r>
              <a:rPr lang="en-US" sz="2800" dirty="0" smtClean="0"/>
              <a:t> </a:t>
            </a:r>
            <a:r>
              <a:rPr lang="en-US" sz="2800" dirty="0" err="1" smtClean="0"/>
              <a:t>shén</a:t>
            </a:r>
            <a:r>
              <a:rPr lang="en-US" sz="2800" dirty="0" smtClean="0"/>
              <a:t> me </a:t>
            </a:r>
            <a:r>
              <a:rPr lang="en-US" sz="2800" dirty="0" err="1" smtClean="0"/>
              <a:t>lǚ</a:t>
            </a:r>
            <a:r>
              <a:rPr lang="en-US" sz="2800" dirty="0" smtClean="0"/>
              <a:t> </a:t>
            </a:r>
            <a:r>
              <a:rPr lang="en-US" sz="2800" dirty="0" err="1" smtClean="0"/>
              <a:t>yóu</a:t>
            </a:r>
            <a:r>
              <a:rPr lang="en-US" sz="2800" dirty="0" smtClean="0"/>
              <a:t> </a:t>
            </a:r>
            <a:r>
              <a:rPr lang="en-US" sz="2800" dirty="0" err="1" smtClean="0"/>
              <a:t>jì</a:t>
            </a:r>
            <a:r>
              <a:rPr lang="en-US" sz="2800" dirty="0" smtClean="0"/>
              <a:t> </a:t>
            </a:r>
            <a:r>
              <a:rPr lang="en-US" sz="2800" dirty="0" err="1" smtClean="0"/>
              <a:t>huà</a:t>
            </a:r>
            <a:r>
              <a:rPr lang="zh-CN" altLang="en-US" sz="2800" dirty="0" smtClean="0"/>
              <a:t>？</a:t>
            </a:r>
            <a:r>
              <a:rPr lang="en-US" sz="2800" dirty="0" smtClean="0"/>
              <a:t>A:</a:t>
            </a:r>
            <a:r>
              <a:rPr lang="zh-CN" altLang="en-US" sz="2800" dirty="0" smtClean="0"/>
              <a:t>你 们有 什么旅游计划？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r>
              <a:rPr lang="en-US" sz="2800" dirty="0" smtClean="0"/>
              <a:t>B:wǒ </a:t>
            </a:r>
            <a:r>
              <a:rPr lang="en-US" sz="2800" dirty="0" smtClean="0"/>
              <a:t>men </a:t>
            </a:r>
            <a:r>
              <a:rPr lang="en-US" sz="2800" dirty="0" err="1" smtClean="0"/>
              <a:t>xiǎng</a:t>
            </a:r>
            <a:r>
              <a:rPr lang="en-US" sz="2800" dirty="0" smtClean="0"/>
              <a:t> </a:t>
            </a:r>
            <a:r>
              <a:rPr lang="en-US" sz="2800" dirty="0" err="1" smtClean="0"/>
              <a:t>qù</a:t>
            </a:r>
            <a:r>
              <a:rPr lang="en-US" sz="2800" dirty="0" smtClean="0"/>
              <a:t> </a:t>
            </a:r>
            <a:r>
              <a:rPr lang="en-US" sz="2800" dirty="0" err="1" smtClean="0"/>
              <a:t>cān</a:t>
            </a:r>
            <a:r>
              <a:rPr lang="en-US" sz="2800" dirty="0" smtClean="0"/>
              <a:t> </a:t>
            </a:r>
            <a:r>
              <a:rPr lang="en-US" sz="2800" dirty="0" err="1" smtClean="0"/>
              <a:t>guān</a:t>
            </a:r>
            <a:r>
              <a:rPr lang="en-US" sz="2800" dirty="0" smtClean="0"/>
              <a:t> </a:t>
            </a:r>
            <a:r>
              <a:rPr lang="en-US" sz="2800" dirty="0" err="1" smtClean="0"/>
              <a:t>cháng</a:t>
            </a:r>
            <a:r>
              <a:rPr lang="en-US" sz="2800" dirty="0" smtClean="0"/>
              <a:t> </a:t>
            </a:r>
            <a:r>
              <a:rPr lang="en-US" sz="2800" dirty="0" err="1" smtClean="0"/>
              <a:t>chéng</a:t>
            </a:r>
            <a:r>
              <a:rPr lang="en-US" sz="2800" dirty="0" smtClean="0"/>
              <a:t> 、</a:t>
            </a:r>
            <a:r>
              <a:rPr lang="en-US" sz="2800" dirty="0" err="1" smtClean="0"/>
              <a:t>gù</a:t>
            </a:r>
            <a:r>
              <a:rPr lang="en-US" sz="2800" dirty="0" smtClean="0"/>
              <a:t> </a:t>
            </a:r>
            <a:r>
              <a:rPr lang="en-US" sz="2800" dirty="0" err="1" smtClean="0"/>
              <a:t>gōng</a:t>
            </a:r>
            <a:r>
              <a:rPr lang="en-US" sz="2800" dirty="0" smtClean="0"/>
              <a:t> 、</a:t>
            </a:r>
            <a:r>
              <a:rPr lang="en-US" sz="2800" dirty="0" err="1" smtClean="0"/>
              <a:t>tiān</a:t>
            </a:r>
            <a:r>
              <a:rPr lang="en-US" sz="2800" dirty="0" smtClean="0"/>
              <a:t> </a:t>
            </a:r>
            <a:r>
              <a:rPr lang="en-US" sz="2800" dirty="0" err="1" smtClean="0"/>
              <a:t>ān</a:t>
            </a:r>
            <a:r>
              <a:rPr lang="en-US" sz="2800" dirty="0" smtClean="0"/>
              <a:t> </a:t>
            </a:r>
            <a:r>
              <a:rPr lang="en-US" sz="2800" dirty="0" err="1" smtClean="0"/>
              <a:t>mén</a:t>
            </a:r>
            <a:r>
              <a:rPr lang="en-US" sz="2800" dirty="0" smtClean="0"/>
              <a:t> 。</a:t>
            </a:r>
            <a:br>
              <a:rPr lang="en-US" sz="2800" dirty="0" smtClean="0"/>
            </a:br>
            <a:r>
              <a:rPr lang="en-US" sz="2800" dirty="0" smtClean="0"/>
              <a:t>                                                B:</a:t>
            </a:r>
            <a:r>
              <a:rPr lang="zh-CN" altLang="en-US" sz="2800" dirty="0" smtClean="0"/>
              <a:t>我们想去参观长城、故宫、天安门。</a:t>
            </a:r>
            <a:r>
              <a:rPr lang="zh-CN" altLang="en-US" sz="2800" dirty="0" smtClean="0"/>
              <a:t>　</a:t>
            </a:r>
            <a:br>
              <a:rPr lang="zh-CN" altLang="en-US" sz="2800" dirty="0" smtClean="0"/>
            </a:br>
            <a:r>
              <a:rPr lang="en-US" sz="2800" dirty="0" smtClean="0"/>
              <a:t>A:hái </a:t>
            </a:r>
            <a:r>
              <a:rPr lang="en-US" sz="2800" dirty="0" err="1" smtClean="0"/>
              <a:t>yǒu</a:t>
            </a:r>
            <a:r>
              <a:rPr lang="en-US" sz="2800" dirty="0" smtClean="0"/>
              <a:t> </a:t>
            </a:r>
            <a:r>
              <a:rPr lang="en-US" sz="2800" dirty="0" err="1" smtClean="0"/>
              <a:t>shén</a:t>
            </a:r>
            <a:r>
              <a:rPr lang="en-US" sz="2800" dirty="0" smtClean="0"/>
              <a:t> me </a:t>
            </a:r>
            <a:r>
              <a:rPr lang="en-US" sz="2800" dirty="0" err="1" smtClean="0"/>
              <a:t>dǎ</a:t>
            </a:r>
            <a:r>
              <a:rPr lang="en-US" sz="2800" dirty="0" smtClean="0"/>
              <a:t> </a:t>
            </a:r>
            <a:r>
              <a:rPr lang="en-US" sz="2800" dirty="0" err="1" smtClean="0"/>
              <a:t>suàn</a:t>
            </a:r>
            <a:r>
              <a:rPr lang="en-US" sz="2800" dirty="0" smtClean="0"/>
              <a:t> </a:t>
            </a:r>
            <a:r>
              <a:rPr lang="en-US" sz="2800" dirty="0" smtClean="0"/>
              <a:t>？                A:</a:t>
            </a:r>
            <a:r>
              <a:rPr lang="zh-CN" altLang="en-US" sz="2800" dirty="0" smtClean="0"/>
              <a:t>还有什么打算？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r>
              <a:rPr lang="en-US" sz="2800" dirty="0" smtClean="0"/>
              <a:t>B:wǒ </a:t>
            </a:r>
            <a:r>
              <a:rPr lang="en-US" sz="2800" dirty="0" err="1" smtClean="0"/>
              <a:t>dǎ</a:t>
            </a:r>
            <a:r>
              <a:rPr lang="en-US" sz="2800" dirty="0" smtClean="0"/>
              <a:t> </a:t>
            </a:r>
            <a:r>
              <a:rPr lang="en-US" sz="2800" dirty="0" err="1" smtClean="0"/>
              <a:t>suàn</a:t>
            </a:r>
            <a:r>
              <a:rPr lang="en-US" sz="2800" dirty="0" smtClean="0"/>
              <a:t> </a:t>
            </a:r>
            <a:r>
              <a:rPr lang="en-US" sz="2800" dirty="0" err="1" smtClean="0"/>
              <a:t>mǎi</a:t>
            </a:r>
            <a:r>
              <a:rPr lang="en-US" sz="2800" dirty="0" smtClean="0"/>
              <a:t> </a:t>
            </a:r>
            <a:r>
              <a:rPr lang="en-US" sz="2800" dirty="0" err="1" smtClean="0"/>
              <a:t>dōng</a:t>
            </a:r>
            <a:r>
              <a:rPr lang="en-US" sz="2800" dirty="0" smtClean="0"/>
              <a:t> </a:t>
            </a:r>
            <a:r>
              <a:rPr lang="en-US" sz="2800" dirty="0" err="1" smtClean="0"/>
              <a:t>xī</a:t>
            </a:r>
            <a:r>
              <a:rPr lang="en-US" sz="2800" dirty="0" smtClean="0"/>
              <a:t> 、</a:t>
            </a:r>
            <a:r>
              <a:rPr lang="en-US" sz="2800" dirty="0" err="1" smtClean="0"/>
              <a:t>kàn</a:t>
            </a:r>
            <a:r>
              <a:rPr lang="en-US" sz="2800" dirty="0" smtClean="0"/>
              <a:t> </a:t>
            </a:r>
            <a:r>
              <a:rPr lang="en-US" sz="2800" dirty="0" err="1" smtClean="0"/>
              <a:t>péng</a:t>
            </a:r>
            <a:r>
              <a:rPr lang="en-US" sz="2800" dirty="0" smtClean="0"/>
              <a:t> </a:t>
            </a:r>
            <a:r>
              <a:rPr lang="en-US" sz="2800" dirty="0" err="1" smtClean="0"/>
              <a:t>yǒu</a:t>
            </a:r>
            <a:r>
              <a:rPr lang="en-US" sz="2800" dirty="0" smtClean="0"/>
              <a:t> </a:t>
            </a:r>
            <a:r>
              <a:rPr lang="en-US" sz="2800" dirty="0" smtClean="0"/>
              <a:t>。</a:t>
            </a:r>
          </a:p>
          <a:p>
            <a:r>
              <a:rPr lang="en-US" sz="2800" dirty="0" smtClean="0"/>
              <a:t> </a:t>
            </a:r>
            <a:r>
              <a:rPr lang="en-US" sz="2800" dirty="0" smtClean="0"/>
              <a:t>                                                                B:</a:t>
            </a:r>
            <a:r>
              <a:rPr lang="zh-CN" altLang="en-US" sz="2800" dirty="0" smtClean="0"/>
              <a:t>我 打算买东西、看朋友。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r>
              <a:rPr lang="en-US" sz="2800" dirty="0" smtClean="0"/>
              <a:t>A:bié </a:t>
            </a:r>
            <a:r>
              <a:rPr lang="en-US" sz="2800" dirty="0" err="1" smtClean="0"/>
              <a:t>wàng</a:t>
            </a:r>
            <a:r>
              <a:rPr lang="en-US" sz="2800" dirty="0" smtClean="0"/>
              <a:t> le </a:t>
            </a:r>
            <a:r>
              <a:rPr lang="en-US" sz="2800" dirty="0" err="1" smtClean="0"/>
              <a:t>zhào</a:t>
            </a:r>
            <a:r>
              <a:rPr lang="en-US" sz="2800" dirty="0" smtClean="0"/>
              <a:t> </a:t>
            </a:r>
            <a:r>
              <a:rPr lang="en-US" sz="2800" dirty="0" err="1" smtClean="0"/>
              <a:t>xiàng</a:t>
            </a:r>
            <a:r>
              <a:rPr lang="en-US" sz="2800" dirty="0" smtClean="0"/>
              <a:t> 。</a:t>
            </a:r>
            <a:r>
              <a:rPr lang="en-US" sz="2800" dirty="0" err="1" smtClean="0"/>
              <a:t>wǒ</a:t>
            </a:r>
            <a:r>
              <a:rPr lang="en-US" sz="2800" dirty="0" smtClean="0"/>
              <a:t> </a:t>
            </a:r>
            <a:r>
              <a:rPr lang="en-US" sz="2800" dirty="0" err="1" smtClean="0"/>
              <a:t>yào</a:t>
            </a:r>
            <a:r>
              <a:rPr lang="en-US" sz="2800" dirty="0" smtClean="0"/>
              <a:t> </a:t>
            </a:r>
            <a:r>
              <a:rPr lang="en-US" sz="2800" dirty="0" err="1" smtClean="0"/>
              <a:t>kàn</a:t>
            </a:r>
            <a:r>
              <a:rPr lang="en-US" sz="2800" dirty="0" smtClean="0"/>
              <a:t> </a:t>
            </a:r>
            <a:r>
              <a:rPr lang="en-US" sz="2800" dirty="0" err="1" smtClean="0"/>
              <a:t>zhào</a:t>
            </a:r>
            <a:r>
              <a:rPr lang="en-US" sz="2800" dirty="0" smtClean="0"/>
              <a:t> </a:t>
            </a:r>
            <a:r>
              <a:rPr lang="en-US" sz="2800" dirty="0" err="1" smtClean="0"/>
              <a:t>piān</a:t>
            </a:r>
            <a:r>
              <a:rPr lang="en-US" sz="2800" dirty="0" smtClean="0"/>
              <a:t> 。</a:t>
            </a:r>
            <a:br>
              <a:rPr lang="en-US" sz="2800" dirty="0" smtClean="0"/>
            </a:br>
            <a:r>
              <a:rPr lang="en-US" sz="2800" dirty="0" smtClean="0"/>
              <a:t>                                                                 A:</a:t>
            </a:r>
            <a:r>
              <a:rPr lang="zh-CN" altLang="en-US" sz="2800" dirty="0" smtClean="0"/>
              <a:t>别忘了照相。我要看照片。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endParaRPr lang="zh-CN" altLang="en-US" sz="2800" b="1" dirty="0" smtClean="0"/>
          </a:p>
          <a:p>
            <a:endParaRPr lang="en-US" altLang="zh-CN" sz="2800" b="1" dirty="0" smtClean="0"/>
          </a:p>
          <a:p>
            <a:endParaRPr lang="zh-CN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4444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57158" y="3214686"/>
            <a:ext cx="8429684" cy="2786082"/>
          </a:xfrm>
        </p:spPr>
        <p:txBody>
          <a:bodyPr>
            <a:normAutofit fontScale="85000" lnSpcReduction="20000"/>
          </a:bodyPr>
          <a:lstStyle/>
          <a:p>
            <a:pPr marL="109728">
              <a:lnSpc>
                <a:spcPct val="120000"/>
              </a:lnSpc>
            </a:pPr>
            <a:endParaRPr lang="en-US" altLang="zh-CN" sz="3600" b="1" kern="2000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zh-CN" altLang="en-US" sz="3600" b="1" dirty="0" smtClean="0">
                <a:solidFill>
                  <a:schemeClr val="tx1"/>
                </a:solidFill>
              </a:rPr>
              <a:t>北京怎么样？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>What do you think of Beijing</a:t>
            </a:r>
            <a:r>
              <a:rPr lang="zh-CN" altLang="en-US" sz="3600" b="1" dirty="0" smtClean="0">
                <a:solidFill>
                  <a:schemeClr val="tx1"/>
                </a:solidFill>
              </a:rPr>
              <a:t>？</a:t>
            </a:r>
            <a:endParaRPr lang="en-US" altLang="zh-CN" sz="3600" b="1" dirty="0" smtClean="0">
              <a:solidFill>
                <a:schemeClr val="tx1"/>
              </a:solidFill>
            </a:endParaRPr>
          </a:p>
          <a:p>
            <a:pPr marL="109728">
              <a:lnSpc>
                <a:spcPct val="120000"/>
              </a:lnSpc>
            </a:pPr>
            <a:r>
              <a:rPr lang="en-US" altLang="zh-CN" sz="3600" b="1" dirty="0" smtClean="0">
                <a:solidFill>
                  <a:schemeClr val="tx1"/>
                </a:solidFill>
              </a:rPr>
              <a:t/>
            </a:r>
            <a:br>
              <a:rPr lang="en-US" altLang="zh-CN" sz="3600" b="1" dirty="0" smtClean="0">
                <a:solidFill>
                  <a:schemeClr val="tx1"/>
                </a:solidFill>
              </a:rPr>
            </a:br>
            <a:endParaRPr lang="en-US" altLang="zh-CN" sz="3600" b="1" kern="2000" dirty="0" smtClean="0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/>
            </a:r>
            <a:br>
              <a:rPr lang="en-US" altLang="zh-CN" dirty="0"/>
            </a:br>
            <a:r>
              <a:rPr lang="en-US" altLang="zh-CN" dirty="0" smtClean="0"/>
              <a:t/>
            </a:r>
            <a:br>
              <a:rPr lang="en-US" altLang="zh-CN" dirty="0" smtClean="0"/>
            </a:br>
            <a:endParaRPr lang="zh-CN" altLang="en-US" dirty="0"/>
          </a:p>
        </p:txBody>
      </p:sp>
      <p:pic>
        <p:nvPicPr>
          <p:cNvPr id="1026" name="Picture 2" descr="骑自行车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3" y="214291"/>
            <a:ext cx="5572164" cy="30139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90631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7158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357158" y="1071546"/>
            <a:ext cx="8501122" cy="493574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b="1" dirty="0" smtClean="0"/>
              <a:t>怎么样  </a:t>
            </a:r>
            <a:r>
              <a:rPr lang="en-US" sz="3200" dirty="0" err="1" smtClean="0"/>
              <a:t>zěn</a:t>
            </a:r>
            <a:r>
              <a:rPr lang="en-US" sz="3200" dirty="0" smtClean="0"/>
              <a:t> </a:t>
            </a:r>
            <a:r>
              <a:rPr lang="en-US" sz="3200" dirty="0" smtClean="0"/>
              <a:t>me </a:t>
            </a:r>
            <a:r>
              <a:rPr lang="en-US" sz="3200" dirty="0" err="1" smtClean="0"/>
              <a:t>yàng</a:t>
            </a:r>
            <a:r>
              <a:rPr lang="en-US" sz="3200" dirty="0" smtClean="0"/>
              <a:t> </a:t>
            </a:r>
            <a:endParaRPr lang="en-US" altLang="zh-CN" sz="3200" b="1" dirty="0" smtClean="0"/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美           </a:t>
            </a:r>
            <a:r>
              <a:rPr lang="en-US" sz="3200" dirty="0" err="1" smtClean="0"/>
              <a:t>měi</a:t>
            </a:r>
            <a:endParaRPr lang="en-US" altLang="zh-CN" sz="3200" b="1" dirty="0" smtClean="0"/>
          </a:p>
          <a:p>
            <a:pPr>
              <a:lnSpc>
                <a:spcPct val="150000"/>
              </a:lnSpc>
            </a:pPr>
            <a:r>
              <a:rPr lang="zh-CN" altLang="en-US" sz="3200" b="1" dirty="0" smtClean="0"/>
              <a:t>有意思  </a:t>
            </a:r>
            <a:r>
              <a:rPr lang="en-US" sz="3200" dirty="0" err="1" smtClean="0"/>
              <a:t>yǒu</a:t>
            </a:r>
            <a:r>
              <a:rPr lang="en-US" sz="3200" dirty="0" smtClean="0"/>
              <a:t> </a:t>
            </a:r>
            <a:r>
              <a:rPr lang="en-US" sz="3200" dirty="0" err="1" smtClean="0"/>
              <a:t>yì</a:t>
            </a:r>
            <a:r>
              <a:rPr lang="en-US" sz="3200" dirty="0" smtClean="0"/>
              <a:t> </a:t>
            </a:r>
            <a:r>
              <a:rPr lang="en-US" sz="3200" dirty="0" err="1" smtClean="0"/>
              <a:t>sī</a:t>
            </a:r>
            <a:r>
              <a:rPr lang="en-US" sz="3200" dirty="0" smtClean="0"/>
              <a:t> </a:t>
            </a:r>
            <a:endParaRPr lang="en-US" altLang="zh-CN" sz="3200" b="1" dirty="0" smtClean="0"/>
          </a:p>
          <a:p>
            <a:pPr>
              <a:lnSpc>
                <a:spcPct val="150000"/>
              </a:lnSpc>
            </a:pPr>
            <a:endParaRPr lang="en-US" altLang="zh-CN" sz="32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85893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zh-CN" altLang="en-US" sz="2800" b="1" dirty="0" smtClean="0"/>
              <a:t>交通   </a:t>
            </a:r>
            <a:r>
              <a:rPr lang="en-US" sz="2800" dirty="0" err="1" smtClean="0"/>
              <a:t>jiāo</a:t>
            </a:r>
            <a:r>
              <a:rPr lang="en-US" sz="2800" dirty="0" smtClean="0"/>
              <a:t> </a:t>
            </a:r>
            <a:r>
              <a:rPr lang="en-US" sz="2800" dirty="0" err="1" smtClean="0"/>
              <a:t>tōng</a:t>
            </a:r>
            <a:r>
              <a:rPr lang="zh-CN" altLang="en-US" sz="2800" b="1" dirty="0" smtClean="0"/>
              <a:t> </a:t>
            </a:r>
            <a:endParaRPr lang="en-US" altLang="zh-CN" sz="2800" b="1" dirty="0" smtClean="0"/>
          </a:p>
          <a:p>
            <a:pPr>
              <a:lnSpc>
                <a:spcPct val="150000"/>
              </a:lnSpc>
            </a:pPr>
            <a:r>
              <a:rPr lang="zh-CN" altLang="en-US" sz="2800" b="1" dirty="0" smtClean="0"/>
              <a:t>地铁  </a:t>
            </a:r>
            <a:r>
              <a:rPr lang="en-US" sz="2800" dirty="0" err="1" smtClean="0"/>
              <a:t>dì</a:t>
            </a:r>
            <a:r>
              <a:rPr lang="en-US" sz="2800" dirty="0" smtClean="0"/>
              <a:t> </a:t>
            </a:r>
            <a:r>
              <a:rPr lang="en-US" sz="2800" dirty="0" err="1" smtClean="0"/>
              <a:t>tiě</a:t>
            </a:r>
            <a:endParaRPr lang="en-US" altLang="zh-CN" sz="2800" b="1" dirty="0" smtClean="0"/>
          </a:p>
          <a:p>
            <a:pPr>
              <a:lnSpc>
                <a:spcPct val="150000"/>
              </a:lnSpc>
            </a:pPr>
            <a:r>
              <a:rPr lang="zh-CN" altLang="en-US" sz="2800" b="1" dirty="0" smtClean="0"/>
              <a:t>票   </a:t>
            </a:r>
            <a:r>
              <a:rPr lang="en-US" sz="2800" dirty="0" err="1" smtClean="0"/>
              <a:t>piào</a:t>
            </a:r>
            <a:r>
              <a:rPr lang="en-US" sz="2800" dirty="0" smtClean="0"/>
              <a:t> </a:t>
            </a:r>
            <a:endParaRPr lang="en-US" altLang="zh-CN" sz="2800" b="1" dirty="0" smtClean="0"/>
          </a:p>
          <a:p>
            <a:pPr>
              <a:lnSpc>
                <a:spcPct val="150000"/>
              </a:lnSpc>
            </a:pPr>
            <a:r>
              <a:rPr lang="zh-CN" altLang="en-US" sz="2800" b="1" dirty="0" smtClean="0"/>
              <a:t>再  </a:t>
            </a:r>
            <a:r>
              <a:rPr lang="en-US" sz="2800" dirty="0" smtClean="0"/>
              <a:t> </a:t>
            </a:r>
            <a:r>
              <a:rPr lang="en-US" sz="2800" dirty="0" err="1" smtClean="0"/>
              <a:t>zài</a:t>
            </a:r>
            <a:r>
              <a:rPr lang="en-US" sz="2800" dirty="0" smtClean="0"/>
              <a:t> </a:t>
            </a:r>
            <a:endParaRPr lang="en-US" altLang="zh-CN" sz="2800" b="1" dirty="0" smtClean="0"/>
          </a:p>
          <a:p>
            <a:endParaRPr lang="zh-CN" altLang="en-US" dirty="0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effectLst/>
              </a:rPr>
              <a:t/>
            </a:r>
            <a:br>
              <a:rPr lang="en-GB" dirty="0" smtClean="0">
                <a:effectLst/>
              </a:rPr>
            </a:br>
            <a:r>
              <a:rPr lang="en-GB" dirty="0" err="1" smtClean="0">
                <a:solidFill>
                  <a:srgbClr val="C00000"/>
                </a:solidFill>
                <a:effectLst/>
              </a:rPr>
              <a:t>sh</a:t>
            </a:r>
            <a:r>
              <a:rPr lang="en-US" altLang="zh-CN" dirty="0">
                <a:solidFill>
                  <a:srgbClr val="C00000"/>
                </a:solidFill>
                <a:effectLst/>
              </a:rPr>
              <a:t>ē</a:t>
            </a:r>
            <a:r>
              <a:rPr lang="en-GB" dirty="0" err="1">
                <a:solidFill>
                  <a:srgbClr val="C00000"/>
                </a:solidFill>
                <a:effectLst/>
              </a:rPr>
              <a:t>ngc</a:t>
            </a:r>
            <a:r>
              <a:rPr lang="en-US" altLang="zh-CN" dirty="0" smtClean="0">
                <a:solidFill>
                  <a:srgbClr val="C00000"/>
                </a:solidFill>
                <a:effectLst/>
              </a:rPr>
              <a:t>í     </a:t>
            </a:r>
            <a:r>
              <a:rPr lang="zh-CN" altLang="en-US" dirty="0" smtClean="0">
                <a:solidFill>
                  <a:srgbClr val="C00000"/>
                </a:solidFill>
                <a:effectLst/>
              </a:rPr>
              <a:t>生词</a:t>
            </a:r>
            <a:r>
              <a:rPr lang="en-GB" dirty="0" smtClean="0">
                <a:solidFill>
                  <a:srgbClr val="C00000"/>
                </a:solidFill>
                <a:effectLst/>
              </a:rPr>
              <a:t>      New </a:t>
            </a:r>
            <a:r>
              <a:rPr lang="en-GB" dirty="0">
                <a:solidFill>
                  <a:srgbClr val="C00000"/>
                </a:solidFill>
                <a:effectLst/>
              </a:rPr>
              <a:t>words</a:t>
            </a:r>
            <a:br>
              <a:rPr lang="en-GB" dirty="0">
                <a:solidFill>
                  <a:srgbClr val="C00000"/>
                </a:solidFill>
                <a:effectLst/>
              </a:rPr>
            </a:br>
            <a:endParaRPr lang="en-GB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3200" dirty="0" err="1" smtClean="0"/>
              <a:t>běi</a:t>
            </a:r>
            <a:r>
              <a:rPr lang="en-US" sz="3200" dirty="0" smtClean="0"/>
              <a:t> </a:t>
            </a:r>
            <a:r>
              <a:rPr lang="en-US" sz="3200" dirty="0" err="1" smtClean="0"/>
              <a:t>jīng</a:t>
            </a:r>
            <a:r>
              <a:rPr lang="en-US" sz="3200" dirty="0" smtClean="0"/>
              <a:t> </a:t>
            </a:r>
            <a:r>
              <a:rPr lang="en-US" sz="3200" dirty="0" err="1" smtClean="0"/>
              <a:t>zěn</a:t>
            </a:r>
            <a:r>
              <a:rPr lang="en-US" sz="3200" dirty="0" smtClean="0"/>
              <a:t> me </a:t>
            </a:r>
            <a:r>
              <a:rPr lang="en-US" sz="3200" dirty="0" err="1" smtClean="0"/>
              <a:t>yàng</a:t>
            </a:r>
            <a:r>
              <a:rPr lang="en-US" sz="3200" dirty="0" smtClean="0"/>
              <a:t> ？           </a:t>
            </a:r>
            <a:endParaRPr lang="en-US" sz="3200" dirty="0" smtClean="0"/>
          </a:p>
          <a:p>
            <a:pPr>
              <a:buNone/>
            </a:pPr>
            <a:r>
              <a:rPr lang="zh-CN" altLang="en-US" sz="3200" dirty="0" smtClean="0"/>
              <a:t> 北京    怎么样</a:t>
            </a:r>
            <a:r>
              <a:rPr lang="zh-CN" altLang="en-US" sz="3200" dirty="0" smtClean="0"/>
              <a:t>？</a:t>
            </a:r>
            <a:endParaRPr lang="en-US" altLang="zh-CN" sz="3200" dirty="0" smtClean="0"/>
          </a:p>
          <a:p>
            <a:pPr>
              <a:buNone/>
            </a:pPr>
            <a:endParaRPr lang="en-US" sz="3200" dirty="0" smtClean="0"/>
          </a:p>
          <a:p>
            <a:pPr>
              <a:buNone/>
            </a:pPr>
            <a:r>
              <a:rPr lang="en-US" sz="3200" dirty="0" err="1" smtClean="0"/>
              <a:t>běi</a:t>
            </a:r>
            <a:r>
              <a:rPr lang="en-US" sz="3200" dirty="0" smtClean="0"/>
              <a:t> </a:t>
            </a:r>
            <a:r>
              <a:rPr lang="en-US" sz="3200" dirty="0" err="1" smtClean="0"/>
              <a:t>jīng</a:t>
            </a:r>
            <a:r>
              <a:rPr lang="en-US" sz="3200" dirty="0" smtClean="0"/>
              <a:t> </a:t>
            </a:r>
            <a:r>
              <a:rPr lang="en-US" sz="3200" dirty="0" err="1" smtClean="0"/>
              <a:t>hěn</a:t>
            </a:r>
            <a:r>
              <a:rPr lang="en-US" sz="3200" dirty="0" smtClean="0"/>
              <a:t> </a:t>
            </a:r>
            <a:r>
              <a:rPr lang="en-US" sz="3200" dirty="0" err="1" smtClean="0"/>
              <a:t>dà</a:t>
            </a:r>
            <a:r>
              <a:rPr lang="en-US" sz="3200" dirty="0" smtClean="0"/>
              <a:t> 、</a:t>
            </a:r>
            <a:r>
              <a:rPr lang="en-US" sz="3200" dirty="0" err="1" smtClean="0"/>
              <a:t>hěn</a:t>
            </a:r>
            <a:r>
              <a:rPr lang="en-US" sz="3200" dirty="0" smtClean="0"/>
              <a:t> </a:t>
            </a:r>
            <a:r>
              <a:rPr lang="en-US" sz="3200" dirty="0" err="1" smtClean="0"/>
              <a:t>měi</a:t>
            </a:r>
            <a:r>
              <a:rPr lang="en-US" sz="3200" dirty="0" smtClean="0"/>
              <a:t> 、</a:t>
            </a:r>
            <a:r>
              <a:rPr lang="en-US" sz="3200" dirty="0" err="1" smtClean="0"/>
              <a:t>hěn</a:t>
            </a:r>
            <a:r>
              <a:rPr lang="en-US" sz="3200" dirty="0" smtClean="0"/>
              <a:t> </a:t>
            </a:r>
            <a:r>
              <a:rPr lang="en-US" sz="3200" dirty="0" err="1" smtClean="0"/>
              <a:t>yǒu</a:t>
            </a:r>
            <a:r>
              <a:rPr lang="en-US" sz="3200" dirty="0" smtClean="0"/>
              <a:t> </a:t>
            </a:r>
            <a:r>
              <a:rPr lang="en-US" sz="3200" dirty="0" err="1" smtClean="0"/>
              <a:t>yì</a:t>
            </a:r>
            <a:r>
              <a:rPr lang="en-US" sz="3200" dirty="0" smtClean="0"/>
              <a:t> </a:t>
            </a:r>
            <a:r>
              <a:rPr lang="en-US" sz="3200" dirty="0" err="1" smtClean="0"/>
              <a:t>sī</a:t>
            </a:r>
            <a:r>
              <a:rPr lang="en-US" sz="3200" dirty="0" smtClean="0"/>
              <a:t> 。</a:t>
            </a:r>
          </a:p>
          <a:p>
            <a:pPr>
              <a:buNone/>
            </a:pPr>
            <a:r>
              <a:rPr lang="en-US" altLang="zh-CN" sz="3200" dirty="0" smtClean="0"/>
              <a:t>  </a:t>
            </a:r>
            <a:r>
              <a:rPr lang="zh-CN" altLang="en-US" sz="3200" dirty="0" smtClean="0"/>
              <a:t>北京</a:t>
            </a:r>
            <a:r>
              <a:rPr lang="zh-CN" altLang="en-US" sz="3200" dirty="0" smtClean="0"/>
              <a:t>很大 </a:t>
            </a:r>
            <a:r>
              <a:rPr lang="zh-CN" altLang="en-US" sz="3200" dirty="0" smtClean="0"/>
              <a:t>、 很</a:t>
            </a:r>
            <a:r>
              <a:rPr lang="zh-CN" altLang="en-US" sz="3200" dirty="0" smtClean="0"/>
              <a:t>美</a:t>
            </a:r>
            <a:r>
              <a:rPr lang="zh-CN" altLang="en-US" sz="3200" dirty="0" smtClean="0"/>
              <a:t>、 很</a:t>
            </a:r>
            <a:r>
              <a:rPr lang="zh-CN" altLang="en-US" sz="3200" dirty="0" smtClean="0"/>
              <a:t>有意 思 </a:t>
            </a:r>
            <a:r>
              <a:rPr lang="zh-CN" altLang="en-US" sz="3200" dirty="0" smtClean="0"/>
              <a:t>。</a:t>
            </a:r>
            <a:endParaRPr lang="en-US" altLang="zh-CN" sz="3200" dirty="0" smtClean="0"/>
          </a:p>
          <a:p>
            <a:pPr>
              <a:buNone/>
            </a:pPr>
            <a:endParaRPr lang="en-US" altLang="zh-CN" sz="3200" dirty="0" smtClean="0"/>
          </a:p>
          <a:p>
            <a:pPr>
              <a:buNone/>
            </a:pPr>
            <a:r>
              <a:rPr lang="en-US" sz="3200" dirty="0" err="1" smtClean="0"/>
              <a:t>wǒ</a:t>
            </a:r>
            <a:r>
              <a:rPr lang="en-US" sz="3200" dirty="0" smtClean="0"/>
              <a:t> </a:t>
            </a:r>
            <a:r>
              <a:rPr lang="en-US" sz="3200" dirty="0" err="1" smtClean="0"/>
              <a:t>hái</a:t>
            </a:r>
            <a:r>
              <a:rPr lang="en-US" sz="3200" dirty="0" smtClean="0"/>
              <a:t> </a:t>
            </a:r>
            <a:r>
              <a:rPr lang="en-US" sz="3200" dirty="0" err="1" smtClean="0"/>
              <a:t>xiǎng</a:t>
            </a:r>
            <a:r>
              <a:rPr lang="en-US" sz="3200" dirty="0" smtClean="0"/>
              <a:t> </a:t>
            </a:r>
            <a:r>
              <a:rPr lang="en-US" sz="3200" dirty="0" err="1" smtClean="0"/>
              <a:t>zài</a:t>
            </a:r>
            <a:r>
              <a:rPr lang="en-US" sz="3200" dirty="0" smtClean="0"/>
              <a:t> </a:t>
            </a:r>
            <a:r>
              <a:rPr lang="en-US" sz="3200" dirty="0" err="1" smtClean="0"/>
              <a:t>qù</a:t>
            </a:r>
            <a:r>
              <a:rPr lang="en-US" sz="3200" dirty="0" smtClean="0"/>
              <a:t> </a:t>
            </a:r>
            <a:r>
              <a:rPr lang="en-US" sz="3200" dirty="0" err="1" smtClean="0"/>
              <a:t>běi</a:t>
            </a:r>
            <a:r>
              <a:rPr lang="en-US" sz="3200" dirty="0" smtClean="0"/>
              <a:t> </a:t>
            </a:r>
            <a:r>
              <a:rPr lang="en-US" sz="3200" dirty="0" err="1" smtClean="0"/>
              <a:t>jīng</a:t>
            </a:r>
            <a:r>
              <a:rPr lang="en-US" sz="3200" dirty="0" smtClean="0"/>
              <a:t> 。</a:t>
            </a:r>
          </a:p>
          <a:p>
            <a:pPr>
              <a:buNone/>
            </a:pPr>
            <a:r>
              <a:rPr lang="zh-CN" altLang="en-US" sz="3200" dirty="0" smtClean="0"/>
              <a:t>  我 还 想   再  去   北京</a:t>
            </a:r>
            <a:r>
              <a:rPr lang="zh-CN" altLang="en-US" sz="3200" dirty="0" smtClean="0"/>
              <a:t>。</a:t>
            </a:r>
            <a:endParaRPr lang="en-US" altLang="zh-CN" sz="3200" dirty="0" smtClean="0"/>
          </a:p>
          <a:p>
            <a:pPr>
              <a:buNone/>
            </a:pPr>
            <a:endParaRPr lang="en-US" altLang="zh-CN" sz="3200" dirty="0" smtClean="0"/>
          </a:p>
          <a:p>
            <a:pPr>
              <a:buNone/>
            </a:pPr>
            <a:endParaRPr lang="en-US" altLang="zh-CN" sz="3200" b="1" dirty="0" smtClean="0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714348" y="274638"/>
            <a:ext cx="7972452" cy="1154098"/>
          </a:xfrm>
        </p:spPr>
        <p:txBody>
          <a:bodyPr/>
          <a:lstStyle/>
          <a:p>
            <a:r>
              <a:rPr lang="en-GB" altLang="zh-CN" dirty="0" smtClean="0">
                <a:solidFill>
                  <a:srgbClr val="C00000"/>
                </a:solidFill>
              </a:rPr>
              <a:t>     </a:t>
            </a:r>
            <a:r>
              <a:rPr lang="en-GB" altLang="zh-CN" dirty="0" err="1" smtClean="0">
                <a:solidFill>
                  <a:srgbClr val="C00000"/>
                </a:solidFill>
              </a:rPr>
              <a:t>jùzi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句子      </a:t>
            </a:r>
            <a:r>
              <a:rPr lang="en-US" altLang="zh-CN" dirty="0" smtClean="0">
                <a:solidFill>
                  <a:srgbClr val="C00000"/>
                </a:solidFill>
              </a:rPr>
              <a:t>Sentences</a:t>
            </a:r>
            <a:endParaRPr lang="en-GB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57158" y="0"/>
            <a:ext cx="8401080" cy="1143000"/>
          </a:xfrm>
        </p:spPr>
        <p:txBody>
          <a:bodyPr>
            <a:normAutofit/>
          </a:bodyPr>
          <a:lstStyle/>
          <a:p>
            <a:r>
              <a:rPr lang="en-GB" altLang="zh-CN" dirty="0" err="1" smtClean="0">
                <a:solidFill>
                  <a:srgbClr val="C00000"/>
                </a:solidFill>
              </a:rPr>
              <a:t>huìhuà</a:t>
            </a:r>
            <a:r>
              <a:rPr lang="en-GB" altLang="zh-CN" dirty="0" smtClean="0">
                <a:solidFill>
                  <a:srgbClr val="C00000"/>
                </a:solidFill>
              </a:rPr>
              <a:t>      </a:t>
            </a:r>
            <a:r>
              <a:rPr lang="zh-CN" altLang="en-US" dirty="0" smtClean="0">
                <a:solidFill>
                  <a:srgbClr val="C00000"/>
                </a:solidFill>
              </a:rPr>
              <a:t>会话      </a:t>
            </a:r>
            <a:r>
              <a:rPr lang="en-US" altLang="zh-CN" dirty="0" smtClean="0">
                <a:solidFill>
                  <a:srgbClr val="C00000"/>
                </a:solidFill>
              </a:rPr>
              <a:t>Conversation</a:t>
            </a:r>
            <a:endParaRPr lang="zh-CN" altLang="en-US" dirty="0"/>
          </a:p>
        </p:txBody>
      </p:sp>
      <p:sp>
        <p:nvSpPr>
          <p:cNvPr id="2" name="内容占位符 1"/>
          <p:cNvSpPr>
            <a:spLocks noGrp="1"/>
          </p:cNvSpPr>
          <p:nvPr>
            <p:ph sz="quarter" idx="1"/>
          </p:nvPr>
        </p:nvSpPr>
        <p:spPr>
          <a:xfrm>
            <a:off x="142844" y="1071546"/>
            <a:ext cx="8858312" cy="521497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sz="2800" dirty="0" smtClean="0"/>
              <a:t>A:nǐ </a:t>
            </a:r>
            <a:r>
              <a:rPr lang="en-US" sz="2800" dirty="0" err="1" smtClean="0"/>
              <a:t>cóng</a:t>
            </a:r>
            <a:r>
              <a:rPr lang="en-US" sz="2800" dirty="0" smtClean="0"/>
              <a:t> </a:t>
            </a:r>
            <a:r>
              <a:rPr lang="en-US" sz="2800" dirty="0" err="1" smtClean="0"/>
              <a:t>běi</a:t>
            </a:r>
            <a:r>
              <a:rPr lang="en-US" sz="2800" dirty="0" smtClean="0"/>
              <a:t> </a:t>
            </a:r>
            <a:r>
              <a:rPr lang="en-US" sz="2800" dirty="0" err="1" smtClean="0"/>
              <a:t>jīng</a:t>
            </a:r>
            <a:r>
              <a:rPr lang="en-US" sz="2800" dirty="0" smtClean="0"/>
              <a:t> </a:t>
            </a:r>
            <a:r>
              <a:rPr lang="en-US" sz="2800" dirty="0" err="1" smtClean="0"/>
              <a:t>huí</a:t>
            </a:r>
            <a:r>
              <a:rPr lang="en-US" sz="2800" dirty="0" smtClean="0"/>
              <a:t> </a:t>
            </a:r>
            <a:r>
              <a:rPr lang="en-US" sz="2800" dirty="0" err="1" smtClean="0"/>
              <a:t>lái</a:t>
            </a:r>
            <a:r>
              <a:rPr lang="en-US" sz="2800" dirty="0" smtClean="0"/>
              <a:t> le </a:t>
            </a:r>
            <a:r>
              <a:rPr lang="en-US" sz="2800" dirty="0" smtClean="0"/>
              <a:t>？   A:</a:t>
            </a:r>
            <a:r>
              <a:rPr lang="zh-CN" altLang="en-US" sz="2800" dirty="0" smtClean="0"/>
              <a:t>你从北京回来了 ？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/>
              <a:t>B:wǒ </a:t>
            </a:r>
            <a:r>
              <a:rPr lang="en-US" sz="2800" dirty="0" err="1" smtClean="0"/>
              <a:t>shàng</a:t>
            </a:r>
            <a:r>
              <a:rPr lang="en-US" sz="2800" dirty="0" smtClean="0"/>
              <a:t> </a:t>
            </a:r>
            <a:r>
              <a:rPr lang="en-US" sz="2800" dirty="0" err="1" smtClean="0"/>
              <a:t>xīng</a:t>
            </a:r>
            <a:r>
              <a:rPr lang="en-US" sz="2800" dirty="0" smtClean="0"/>
              <a:t> </a:t>
            </a:r>
            <a:r>
              <a:rPr lang="en-US" sz="2800" dirty="0" err="1" smtClean="0"/>
              <a:t>qī</a:t>
            </a:r>
            <a:r>
              <a:rPr lang="en-US" sz="2800" dirty="0" smtClean="0"/>
              <a:t> </a:t>
            </a:r>
            <a:r>
              <a:rPr lang="en-US" sz="2800" dirty="0" err="1" smtClean="0"/>
              <a:t>zuò</a:t>
            </a:r>
            <a:r>
              <a:rPr lang="en-US" sz="2800" dirty="0" smtClean="0"/>
              <a:t> </a:t>
            </a:r>
            <a:r>
              <a:rPr lang="en-US" sz="2800" dirty="0" err="1" smtClean="0"/>
              <a:t>fēi</a:t>
            </a:r>
            <a:r>
              <a:rPr lang="en-US" sz="2800" dirty="0" smtClean="0"/>
              <a:t> </a:t>
            </a:r>
            <a:r>
              <a:rPr lang="en-US" sz="2800" dirty="0" err="1" smtClean="0"/>
              <a:t>jī</a:t>
            </a:r>
            <a:r>
              <a:rPr lang="en-US" sz="2800" dirty="0" smtClean="0"/>
              <a:t> </a:t>
            </a:r>
            <a:r>
              <a:rPr lang="en-US" sz="2800" dirty="0" err="1" smtClean="0"/>
              <a:t>huí</a:t>
            </a:r>
            <a:r>
              <a:rPr lang="en-US" sz="2800" dirty="0" smtClean="0"/>
              <a:t> </a:t>
            </a:r>
            <a:r>
              <a:rPr lang="en-US" sz="2800" dirty="0" err="1" smtClean="0"/>
              <a:t>dào</a:t>
            </a:r>
            <a:r>
              <a:rPr lang="en-US" sz="2800" dirty="0" smtClean="0"/>
              <a:t> </a:t>
            </a:r>
            <a:r>
              <a:rPr lang="en-US" sz="2800" dirty="0" err="1" smtClean="0"/>
              <a:t>běi</a:t>
            </a:r>
            <a:r>
              <a:rPr lang="en-US" sz="2800" dirty="0" smtClean="0"/>
              <a:t> </a:t>
            </a:r>
            <a:r>
              <a:rPr lang="en-US" sz="2800" dirty="0" err="1" smtClean="0"/>
              <a:t>jīng</a:t>
            </a:r>
            <a:r>
              <a:rPr lang="en-US" sz="2800" dirty="0" smtClean="0"/>
              <a:t> le 。</a:t>
            </a:r>
            <a:br>
              <a:rPr lang="en-US" sz="2800" dirty="0" smtClean="0"/>
            </a:br>
            <a:r>
              <a:rPr lang="en-US" sz="2800" dirty="0" smtClean="0"/>
              <a:t>                                                 B:</a:t>
            </a:r>
            <a:r>
              <a:rPr lang="zh-CN" altLang="en-US" sz="2800" dirty="0" smtClean="0"/>
              <a:t>我 上星期 坐飞机回到北京了 。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/>
              <a:t>A:běi </a:t>
            </a:r>
            <a:r>
              <a:rPr lang="en-US" sz="2800" dirty="0" err="1" smtClean="0"/>
              <a:t>jīng</a:t>
            </a:r>
            <a:r>
              <a:rPr lang="en-US" sz="2800" dirty="0" smtClean="0"/>
              <a:t> </a:t>
            </a:r>
            <a:r>
              <a:rPr lang="en-US" sz="2800" dirty="0" err="1" smtClean="0"/>
              <a:t>zěn</a:t>
            </a:r>
            <a:r>
              <a:rPr lang="en-US" sz="2800" dirty="0" smtClean="0"/>
              <a:t> me </a:t>
            </a:r>
            <a:r>
              <a:rPr lang="en-US" sz="2800" dirty="0" err="1" smtClean="0"/>
              <a:t>yàng</a:t>
            </a:r>
            <a:r>
              <a:rPr lang="en-US" sz="2800" dirty="0" smtClean="0"/>
              <a:t> </a:t>
            </a:r>
            <a:r>
              <a:rPr lang="en-US" sz="2800" dirty="0" smtClean="0"/>
              <a:t>？           A:</a:t>
            </a:r>
            <a:r>
              <a:rPr lang="zh-CN" altLang="en-US" sz="2800" dirty="0" smtClean="0"/>
              <a:t>北京怎么样？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/>
              <a:t>B:běi </a:t>
            </a:r>
            <a:r>
              <a:rPr lang="en-US" sz="2800" dirty="0" err="1" smtClean="0"/>
              <a:t>jīng</a:t>
            </a:r>
            <a:r>
              <a:rPr lang="en-US" sz="2800" dirty="0" smtClean="0"/>
              <a:t> </a:t>
            </a:r>
            <a:r>
              <a:rPr lang="en-US" sz="2800" dirty="0" err="1" smtClean="0"/>
              <a:t>hěn</a:t>
            </a:r>
            <a:r>
              <a:rPr lang="en-US" sz="2800" dirty="0" smtClean="0"/>
              <a:t> </a:t>
            </a:r>
            <a:r>
              <a:rPr lang="en-US" sz="2800" dirty="0" err="1" smtClean="0"/>
              <a:t>dà</a:t>
            </a:r>
            <a:r>
              <a:rPr lang="en-US" sz="2800" dirty="0" smtClean="0"/>
              <a:t> 、</a:t>
            </a:r>
            <a:r>
              <a:rPr lang="en-US" sz="2800" dirty="0" err="1" smtClean="0"/>
              <a:t>hěn</a:t>
            </a:r>
            <a:r>
              <a:rPr lang="en-US" sz="2800" dirty="0" smtClean="0"/>
              <a:t> </a:t>
            </a:r>
            <a:r>
              <a:rPr lang="en-US" sz="2800" dirty="0" err="1" smtClean="0"/>
              <a:t>měi</a:t>
            </a:r>
            <a:r>
              <a:rPr lang="en-US" sz="2800" dirty="0" smtClean="0"/>
              <a:t> 、</a:t>
            </a:r>
            <a:r>
              <a:rPr lang="en-US" sz="2800" dirty="0" err="1" smtClean="0"/>
              <a:t>hěn</a:t>
            </a:r>
            <a:r>
              <a:rPr lang="en-US" sz="2800" dirty="0" smtClean="0"/>
              <a:t> </a:t>
            </a:r>
            <a:r>
              <a:rPr lang="en-US" sz="2800" dirty="0" err="1" smtClean="0"/>
              <a:t>yǒu</a:t>
            </a:r>
            <a:r>
              <a:rPr lang="en-US" sz="2800" dirty="0" smtClean="0"/>
              <a:t> </a:t>
            </a:r>
            <a:r>
              <a:rPr lang="en-US" sz="2800" dirty="0" err="1" smtClean="0"/>
              <a:t>yì</a:t>
            </a:r>
            <a:r>
              <a:rPr lang="en-US" sz="2800" dirty="0" smtClean="0"/>
              <a:t> </a:t>
            </a:r>
            <a:r>
              <a:rPr lang="en-US" sz="2800" dirty="0" err="1" smtClean="0"/>
              <a:t>sī</a:t>
            </a:r>
            <a:r>
              <a:rPr lang="en-US" sz="2800" dirty="0" smtClean="0"/>
              <a:t> </a:t>
            </a:r>
            <a:r>
              <a:rPr lang="en-US" sz="2800" dirty="0" smtClean="0"/>
              <a:t>。</a:t>
            </a:r>
          </a:p>
          <a:p>
            <a:pPr>
              <a:buNone/>
            </a:pPr>
            <a:r>
              <a:rPr lang="en-US" sz="2800" dirty="0" smtClean="0"/>
              <a:t>                                                     B:</a:t>
            </a:r>
            <a:r>
              <a:rPr lang="zh-CN" altLang="en-US" sz="2800" dirty="0" smtClean="0"/>
              <a:t>北京很大 </a:t>
            </a:r>
            <a:r>
              <a:rPr lang="zh-CN" altLang="en-US" sz="2800" dirty="0" smtClean="0"/>
              <a:t>、</a:t>
            </a:r>
            <a:r>
              <a:rPr lang="zh-CN" altLang="en-US" sz="2800" dirty="0" smtClean="0"/>
              <a:t>很美、很有意 </a:t>
            </a:r>
            <a:r>
              <a:rPr lang="zh-CN" altLang="en-US" sz="2800" dirty="0" smtClean="0"/>
              <a:t>思 </a:t>
            </a:r>
            <a:r>
              <a:rPr lang="zh-CN" altLang="en-US" sz="2800" dirty="0" smtClean="0"/>
              <a:t>。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/>
              <a:t>A:běi </a:t>
            </a:r>
            <a:r>
              <a:rPr lang="en-US" sz="2800" dirty="0" err="1" smtClean="0"/>
              <a:t>jīng</a:t>
            </a:r>
            <a:r>
              <a:rPr lang="en-US" sz="2800" dirty="0" smtClean="0"/>
              <a:t> de </a:t>
            </a:r>
            <a:r>
              <a:rPr lang="en-US" sz="2800" dirty="0" err="1" smtClean="0"/>
              <a:t>jiāo</a:t>
            </a:r>
            <a:r>
              <a:rPr lang="en-US" sz="2800" dirty="0" smtClean="0"/>
              <a:t> </a:t>
            </a:r>
            <a:r>
              <a:rPr lang="en-US" sz="2800" dirty="0" err="1" smtClean="0"/>
              <a:t>tōng</a:t>
            </a:r>
            <a:r>
              <a:rPr lang="en-US" sz="2800" dirty="0" smtClean="0"/>
              <a:t> </a:t>
            </a:r>
            <a:r>
              <a:rPr lang="en-US" sz="2800" dirty="0" err="1" smtClean="0"/>
              <a:t>zěn</a:t>
            </a:r>
            <a:r>
              <a:rPr lang="en-US" sz="2800" dirty="0" smtClean="0"/>
              <a:t> me </a:t>
            </a:r>
            <a:r>
              <a:rPr lang="en-US" sz="2800" dirty="0" err="1" smtClean="0"/>
              <a:t>yàng</a:t>
            </a:r>
            <a:r>
              <a:rPr lang="en-US" sz="2800" dirty="0" smtClean="0"/>
              <a:t> </a:t>
            </a:r>
            <a:r>
              <a:rPr lang="en-US" sz="2800" dirty="0" smtClean="0"/>
              <a:t>？A:</a:t>
            </a:r>
            <a:r>
              <a:rPr lang="zh-CN" altLang="en-US" sz="2800" dirty="0" smtClean="0"/>
              <a:t>北京的交通怎么样？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/>
              <a:t>B:běi </a:t>
            </a:r>
            <a:r>
              <a:rPr lang="en-US" sz="2800" dirty="0" err="1" smtClean="0"/>
              <a:t>jīng</a:t>
            </a:r>
            <a:r>
              <a:rPr lang="en-US" sz="2800" dirty="0" smtClean="0"/>
              <a:t> de </a:t>
            </a:r>
            <a:r>
              <a:rPr lang="en-US" sz="2800" dirty="0" err="1" smtClean="0"/>
              <a:t>gōng</a:t>
            </a:r>
            <a:r>
              <a:rPr lang="en-US" sz="2800" dirty="0" smtClean="0"/>
              <a:t> </a:t>
            </a:r>
            <a:r>
              <a:rPr lang="en-US" sz="2800" dirty="0" err="1" smtClean="0"/>
              <a:t>gòng</a:t>
            </a:r>
            <a:r>
              <a:rPr lang="en-US" sz="2800" dirty="0" smtClean="0"/>
              <a:t> </a:t>
            </a:r>
            <a:r>
              <a:rPr lang="en-US" sz="2800" dirty="0" err="1" smtClean="0"/>
              <a:t>qì</a:t>
            </a:r>
            <a:r>
              <a:rPr lang="en-US" sz="2800" dirty="0" smtClean="0"/>
              <a:t> </a:t>
            </a:r>
            <a:r>
              <a:rPr lang="en-US" sz="2800" dirty="0" err="1" smtClean="0"/>
              <a:t>chē</a:t>
            </a:r>
            <a:r>
              <a:rPr lang="en-US" sz="2800" dirty="0" smtClean="0"/>
              <a:t> </a:t>
            </a:r>
            <a:r>
              <a:rPr lang="en-US" sz="2800" dirty="0" err="1" smtClean="0"/>
              <a:t>hěn</a:t>
            </a:r>
            <a:r>
              <a:rPr lang="en-US" sz="2800" dirty="0" smtClean="0"/>
              <a:t> </a:t>
            </a:r>
            <a:r>
              <a:rPr lang="en-US" sz="2800" dirty="0" err="1" smtClean="0"/>
              <a:t>duō</a:t>
            </a:r>
            <a:r>
              <a:rPr lang="en-US" sz="2800" dirty="0" smtClean="0"/>
              <a:t> ，</a:t>
            </a:r>
            <a:r>
              <a:rPr lang="en-US" sz="2800" dirty="0" err="1" smtClean="0"/>
              <a:t>dì</a:t>
            </a:r>
            <a:r>
              <a:rPr lang="en-US" sz="2800" dirty="0" smtClean="0"/>
              <a:t> </a:t>
            </a:r>
            <a:r>
              <a:rPr lang="en-US" sz="2800" dirty="0" err="1" smtClean="0"/>
              <a:t>tiě</a:t>
            </a:r>
            <a:r>
              <a:rPr lang="en-US" sz="2800" dirty="0" smtClean="0"/>
              <a:t> </a:t>
            </a:r>
            <a:r>
              <a:rPr lang="en-US" sz="2800" dirty="0" err="1" smtClean="0"/>
              <a:t>piào</a:t>
            </a:r>
            <a:r>
              <a:rPr lang="en-US" sz="2800" dirty="0" smtClean="0"/>
              <a:t> </a:t>
            </a:r>
            <a:r>
              <a:rPr lang="en-US" sz="2800" dirty="0" err="1" smtClean="0"/>
              <a:t>hěn</a:t>
            </a:r>
            <a:r>
              <a:rPr lang="en-US" sz="2800" dirty="0" smtClean="0"/>
              <a:t> </a:t>
            </a:r>
            <a:r>
              <a:rPr lang="en-US" sz="2800" dirty="0" err="1" smtClean="0"/>
              <a:t>biàn</a:t>
            </a:r>
            <a:r>
              <a:rPr lang="en-US" sz="2800" dirty="0" smtClean="0"/>
              <a:t> </a:t>
            </a:r>
            <a:r>
              <a:rPr lang="en-US" sz="2800" dirty="0" err="1" smtClean="0"/>
              <a:t>yí</a:t>
            </a:r>
            <a:r>
              <a:rPr lang="en-US" sz="2800" dirty="0" smtClean="0"/>
              <a:t> </a:t>
            </a:r>
            <a:r>
              <a:rPr lang="en-US" sz="2800" dirty="0" smtClean="0"/>
              <a:t>。</a:t>
            </a:r>
          </a:p>
          <a:p>
            <a:pPr>
              <a:buNone/>
            </a:pPr>
            <a:r>
              <a:rPr lang="en-US" sz="2800" dirty="0" smtClean="0"/>
              <a:t>                                              B:</a:t>
            </a:r>
            <a:r>
              <a:rPr lang="zh-CN" altLang="en-US" sz="2800" dirty="0" smtClean="0"/>
              <a:t>北京的公共汽 车很多，地铁票很便宜 </a:t>
            </a:r>
            <a:r>
              <a:rPr lang="zh-CN" altLang="en-US" sz="2800" dirty="0" smtClean="0"/>
              <a:t>。　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/>
              <a:t>A:wǒ </a:t>
            </a:r>
            <a:r>
              <a:rPr lang="en-US" sz="2800" dirty="0" err="1" smtClean="0"/>
              <a:t>yě</a:t>
            </a:r>
            <a:r>
              <a:rPr lang="en-US" sz="2800" dirty="0" smtClean="0"/>
              <a:t> </a:t>
            </a:r>
            <a:r>
              <a:rPr lang="en-US" sz="2800" dirty="0" err="1" smtClean="0"/>
              <a:t>xiǎng</a:t>
            </a:r>
            <a:r>
              <a:rPr lang="en-US" sz="2800" dirty="0" smtClean="0"/>
              <a:t> </a:t>
            </a:r>
            <a:r>
              <a:rPr lang="en-US" sz="2800" dirty="0" err="1" smtClean="0"/>
              <a:t>qù</a:t>
            </a:r>
            <a:r>
              <a:rPr lang="en-US" sz="2800" dirty="0" smtClean="0"/>
              <a:t> </a:t>
            </a:r>
            <a:r>
              <a:rPr lang="en-US" sz="2800" dirty="0" err="1" smtClean="0"/>
              <a:t>běi</a:t>
            </a:r>
            <a:r>
              <a:rPr lang="en-US" sz="2800" dirty="0" smtClean="0"/>
              <a:t> </a:t>
            </a:r>
            <a:r>
              <a:rPr lang="en-US" sz="2800" dirty="0" err="1" smtClean="0"/>
              <a:t>jīng</a:t>
            </a:r>
            <a:r>
              <a:rPr lang="en-US" sz="2800" dirty="0" smtClean="0"/>
              <a:t> </a:t>
            </a:r>
            <a:r>
              <a:rPr lang="en-US" sz="2800" dirty="0" err="1" smtClean="0"/>
              <a:t>lǚ</a:t>
            </a:r>
            <a:r>
              <a:rPr lang="en-US" sz="2800" dirty="0" smtClean="0"/>
              <a:t> </a:t>
            </a:r>
            <a:r>
              <a:rPr lang="en-US" sz="2800" dirty="0" err="1" smtClean="0"/>
              <a:t>yóu</a:t>
            </a:r>
            <a:r>
              <a:rPr lang="en-US" sz="2800" dirty="0" smtClean="0"/>
              <a:t> </a:t>
            </a:r>
            <a:r>
              <a:rPr lang="en-US" sz="2800" dirty="0" smtClean="0"/>
              <a:t>。</a:t>
            </a:r>
          </a:p>
          <a:p>
            <a:pPr>
              <a:buNone/>
            </a:pPr>
            <a:r>
              <a:rPr lang="en-US" sz="2800" dirty="0" smtClean="0"/>
              <a:t>                                               A:</a:t>
            </a:r>
            <a:r>
              <a:rPr lang="zh-CN" altLang="en-US" sz="2800" dirty="0" smtClean="0"/>
              <a:t>我也想去 北京旅游。</a:t>
            </a:r>
            <a:endParaRPr lang="en-US" altLang="zh-CN" sz="2800" dirty="0" smtClean="0"/>
          </a:p>
          <a:p>
            <a:pPr>
              <a:buNone/>
            </a:pPr>
            <a:r>
              <a:rPr lang="en-US" sz="2800" dirty="0" smtClean="0"/>
              <a:t>B</a:t>
            </a:r>
            <a:r>
              <a:rPr lang="en-US" sz="2800" dirty="0" smtClean="0"/>
              <a:t>: </a:t>
            </a:r>
            <a:r>
              <a:rPr lang="en-US" sz="2800" dirty="0" err="1" smtClean="0"/>
              <a:t>wǒ</a:t>
            </a:r>
            <a:r>
              <a:rPr lang="en-US" sz="2800" dirty="0" smtClean="0"/>
              <a:t> men </a:t>
            </a:r>
            <a:r>
              <a:rPr lang="en-US" sz="2800" dirty="0" err="1" smtClean="0"/>
              <a:t>yì</a:t>
            </a:r>
            <a:r>
              <a:rPr lang="en-US" sz="2800" dirty="0" smtClean="0"/>
              <a:t> </a:t>
            </a:r>
            <a:r>
              <a:rPr lang="en-US" sz="2800" dirty="0" err="1" smtClean="0"/>
              <a:t>qǐ</a:t>
            </a:r>
            <a:r>
              <a:rPr lang="en-US" sz="2800" dirty="0" smtClean="0"/>
              <a:t> </a:t>
            </a:r>
            <a:r>
              <a:rPr lang="en-US" sz="2800" dirty="0" err="1" smtClean="0"/>
              <a:t>qù</a:t>
            </a:r>
            <a:r>
              <a:rPr lang="en-US" sz="2800" dirty="0" smtClean="0"/>
              <a:t> ，</a:t>
            </a:r>
            <a:r>
              <a:rPr lang="en-US" sz="2800" dirty="0" err="1" smtClean="0"/>
              <a:t>wǒ</a:t>
            </a:r>
            <a:r>
              <a:rPr lang="en-US" sz="2800" dirty="0" smtClean="0"/>
              <a:t> </a:t>
            </a:r>
            <a:r>
              <a:rPr lang="en-US" sz="2800" dirty="0" err="1" smtClean="0"/>
              <a:t>hái</a:t>
            </a:r>
            <a:r>
              <a:rPr lang="en-US" sz="2800" dirty="0" smtClean="0"/>
              <a:t> </a:t>
            </a:r>
            <a:r>
              <a:rPr lang="en-US" sz="2800" dirty="0" err="1" smtClean="0"/>
              <a:t>xiǎng</a:t>
            </a:r>
            <a:r>
              <a:rPr lang="en-US" sz="2800" dirty="0" smtClean="0"/>
              <a:t> </a:t>
            </a:r>
            <a:r>
              <a:rPr lang="en-US" sz="2800" dirty="0" err="1" smtClean="0"/>
              <a:t>zài</a:t>
            </a:r>
            <a:r>
              <a:rPr lang="en-US" sz="2800" dirty="0" smtClean="0"/>
              <a:t> </a:t>
            </a:r>
            <a:r>
              <a:rPr lang="en-US" sz="2800" dirty="0" err="1" smtClean="0"/>
              <a:t>qù</a:t>
            </a:r>
            <a:r>
              <a:rPr lang="en-US" sz="2800" dirty="0" smtClean="0"/>
              <a:t> </a:t>
            </a:r>
            <a:r>
              <a:rPr lang="en-US" sz="2800" dirty="0" err="1" smtClean="0"/>
              <a:t>běi</a:t>
            </a:r>
            <a:r>
              <a:rPr lang="en-US" sz="2800" dirty="0" smtClean="0"/>
              <a:t> </a:t>
            </a:r>
            <a:r>
              <a:rPr lang="en-US" sz="2800" dirty="0" err="1" smtClean="0"/>
              <a:t>jīng</a:t>
            </a:r>
            <a:r>
              <a:rPr lang="en-US" sz="2800" dirty="0" smtClean="0"/>
              <a:t> </a:t>
            </a:r>
            <a:r>
              <a:rPr lang="en-US" sz="2800" dirty="0" smtClean="0"/>
              <a:t>。</a:t>
            </a:r>
          </a:p>
          <a:p>
            <a:pPr>
              <a:buNone/>
            </a:pPr>
            <a:r>
              <a:rPr lang="en-US" sz="2800" dirty="0" smtClean="0"/>
              <a:t>                                               B</a:t>
            </a:r>
            <a:r>
              <a:rPr lang="en-US" sz="2800" dirty="0" smtClean="0"/>
              <a:t>: </a:t>
            </a:r>
            <a:r>
              <a:rPr lang="zh-CN" altLang="en-US" sz="2800" dirty="0" smtClean="0"/>
              <a:t>我们一 </a:t>
            </a:r>
            <a:r>
              <a:rPr lang="zh-CN" altLang="en-US" sz="2800" dirty="0" smtClean="0"/>
              <a:t>起 去 ，</a:t>
            </a:r>
            <a:r>
              <a:rPr lang="zh-CN" altLang="en-US" sz="2800" dirty="0" smtClean="0"/>
              <a:t>我还想再去北京。</a:t>
            </a:r>
            <a:r>
              <a:rPr lang="zh-CN" altLang="en-US" sz="2800" dirty="0" smtClean="0"/>
              <a:t/>
            </a:r>
            <a:br>
              <a:rPr lang="zh-CN" altLang="en-US" sz="2800" dirty="0" smtClean="0"/>
            </a:br>
            <a:endParaRPr lang="zh-CN" altLang="en-US" sz="2800" b="1" dirty="0" smtClean="0"/>
          </a:p>
          <a:p>
            <a:endParaRPr lang="en-US" altLang="zh-CN" sz="2800" b="1" dirty="0" smtClean="0"/>
          </a:p>
          <a:p>
            <a:endParaRPr lang="zh-CN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xmlns="" val="2344449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Text Box 2"/>
          <p:cNvSpPr txBox="1">
            <a:spLocks noChangeArrowheads="1"/>
          </p:cNvSpPr>
          <p:nvPr/>
        </p:nvSpPr>
        <p:spPr bwMode="auto">
          <a:xfrm>
            <a:off x="0" y="990600"/>
            <a:ext cx="853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zh-CN" altLang="en-US">
                <a:ea typeface="宋体" charset="-122"/>
              </a:rPr>
              <a:t>　</a:t>
            </a:r>
            <a:endParaRPr lang="zh-CN" altLang="en-US" b="1">
              <a:solidFill>
                <a:schemeClr val="accent2"/>
              </a:solidFill>
            </a:endParaRPr>
          </a:p>
        </p:txBody>
      </p:sp>
      <p:sp>
        <p:nvSpPr>
          <p:cNvPr id="412675" name="Rectangle 3"/>
          <p:cNvSpPr>
            <a:spLocks noChangeArrowheads="1"/>
          </p:cNvSpPr>
          <p:nvPr/>
        </p:nvSpPr>
        <p:spPr bwMode="auto">
          <a:xfrm>
            <a:off x="990600" y="1066800"/>
            <a:ext cx="609600" cy="381000"/>
          </a:xfrm>
          <a:prstGeom prst="rect">
            <a:avLst/>
          </a:prstGeom>
          <a:gradFill rotWithShape="0">
            <a:gsLst>
              <a:gs pos="0">
                <a:srgbClr val="CC0000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6" name="Rectangle 4"/>
          <p:cNvSpPr>
            <a:spLocks noChangeArrowheads="1"/>
          </p:cNvSpPr>
          <p:nvPr/>
        </p:nvSpPr>
        <p:spPr bwMode="auto">
          <a:xfrm>
            <a:off x="685800" y="1219200"/>
            <a:ext cx="609600" cy="381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6699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1219200" y="1371600"/>
            <a:ext cx="609600" cy="381000"/>
          </a:xfrm>
          <a:prstGeom prst="rect">
            <a:avLst/>
          </a:prstGeom>
          <a:gradFill rotWithShape="0">
            <a:gsLst>
              <a:gs pos="0">
                <a:srgbClr val="FFCC00"/>
              </a:gs>
              <a:gs pos="100000">
                <a:srgbClr val="FFFFFF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zh-CN" altLang="en-US"/>
          </a:p>
        </p:txBody>
      </p:sp>
      <p:sp>
        <p:nvSpPr>
          <p:cNvPr id="412678" name="Line 6"/>
          <p:cNvSpPr>
            <a:spLocks noChangeShapeType="1"/>
          </p:cNvSpPr>
          <p:nvPr/>
        </p:nvSpPr>
        <p:spPr bwMode="auto">
          <a:xfrm>
            <a:off x="914400" y="1447800"/>
            <a:ext cx="6248400" cy="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79" name="Line 7"/>
          <p:cNvSpPr>
            <a:spLocks noChangeShapeType="1"/>
          </p:cNvSpPr>
          <p:nvPr/>
        </p:nvSpPr>
        <p:spPr bwMode="auto">
          <a:xfrm>
            <a:off x="1219200" y="1143000"/>
            <a:ext cx="0" cy="4038600"/>
          </a:xfrm>
          <a:prstGeom prst="line">
            <a:avLst/>
          </a:prstGeom>
          <a:noFill/>
          <a:ln w="28575">
            <a:solidFill>
              <a:schemeClr val="bg2"/>
            </a:solidFill>
            <a:round/>
            <a:headEnd/>
            <a:tailEnd/>
          </a:ln>
          <a:effectLst/>
        </p:spPr>
        <p:txBody>
          <a:bodyPr wrap="none"/>
          <a:lstStyle/>
          <a:p>
            <a:endParaRPr lang="zh-CN" altLang="en-US"/>
          </a:p>
        </p:txBody>
      </p:sp>
      <p:sp>
        <p:nvSpPr>
          <p:cNvPr id="412680" name="Text Box 8"/>
          <p:cNvSpPr txBox="1">
            <a:spLocks noChangeArrowheads="1"/>
          </p:cNvSpPr>
          <p:nvPr/>
        </p:nvSpPr>
        <p:spPr bwMode="auto">
          <a:xfrm>
            <a:off x="2667000" y="2533650"/>
            <a:ext cx="3633788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US" altLang="zh-CN" sz="4000" b="1" dirty="0">
                <a:solidFill>
                  <a:srgbClr val="A50021"/>
                </a:solidFill>
                <a:latin typeface="楷体_GB2312" pitchFamily="49" charset="-122"/>
              </a:rPr>
              <a:t> </a:t>
            </a:r>
            <a:r>
              <a:rPr lang="zh-CN" altLang="en-US" sz="4000" b="1" dirty="0">
                <a:solidFill>
                  <a:srgbClr val="A50021"/>
                </a:solidFill>
                <a:latin typeface="楷体_GB2312" pitchFamily="49" charset="-122"/>
              </a:rPr>
              <a:t>再    见！</a:t>
            </a:r>
          </a:p>
          <a:p>
            <a:pPr algn="l">
              <a:spcBef>
                <a:spcPct val="50000"/>
              </a:spcBef>
            </a:pPr>
            <a:r>
              <a:rPr lang="zh-CN" altLang="en-US" sz="4000" b="1" dirty="0">
                <a:solidFill>
                  <a:srgbClr val="A50021"/>
                </a:solidFill>
              </a:rPr>
              <a:t>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zài</a:t>
            </a:r>
            <a:r>
              <a:rPr lang="en-US" altLang="zh-CN" sz="4000" b="1" dirty="0">
                <a:solidFill>
                  <a:srgbClr val="A50021"/>
                </a:solidFill>
                <a:latin typeface="宋体" charset="-122"/>
                <a:ea typeface="宋体" charset="-122"/>
              </a:rPr>
              <a:t>   </a:t>
            </a:r>
            <a:r>
              <a:rPr lang="en-US" altLang="zh-CN" sz="4000" b="1" dirty="0" err="1">
                <a:solidFill>
                  <a:srgbClr val="A50021"/>
                </a:solidFill>
                <a:latin typeface="宋体" charset="-122"/>
                <a:ea typeface="宋体" charset="-122"/>
              </a:rPr>
              <a:t>jiàn</a:t>
            </a:r>
            <a:endParaRPr lang="en-US" altLang="zh-CN" sz="4000" b="1" dirty="0">
              <a:solidFill>
                <a:srgbClr val="A50021"/>
              </a:solidFill>
              <a:latin typeface="宋体" charset="-122"/>
              <a:ea typeface="宋体" charset="-122"/>
            </a:endParaRPr>
          </a:p>
        </p:txBody>
      </p:sp>
      <p:pic>
        <p:nvPicPr>
          <p:cNvPr id="11" name="Picture 2" descr="青蛙 再见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4643446"/>
            <a:ext cx="1143000" cy="8572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861993997"/>
      </p:ext>
    </p:extLst>
  </p:cSld>
  <p:clrMapOvr>
    <a:masterClrMapping/>
  </p:clrMapOvr>
  <p:transition>
    <p:blinds dir="vert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平衡">
  <a:themeElements>
    <a:clrScheme name="平衡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平衡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平衡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1873</TotalTime>
  <Words>1390</Words>
  <Application>Microsoft Office PowerPoint</Application>
  <PresentationFormat>全屏显示(4:3)</PresentationFormat>
  <Paragraphs>346</Paragraphs>
  <Slides>43</Slides>
  <Notes>1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43</vt:i4>
      </vt:variant>
    </vt:vector>
  </HeadingPairs>
  <TitlesOfParts>
    <vt:vector size="44" baseType="lpstr">
      <vt:lpstr>平衡</vt:lpstr>
      <vt:lpstr>Traveling</vt:lpstr>
      <vt:lpstr>shēngcí生词New words</vt:lpstr>
      <vt:lpstr>shēngcí     生词      New words</vt:lpstr>
      <vt:lpstr>幻灯片 4</vt:lpstr>
      <vt:lpstr>句子 sentences</vt:lpstr>
      <vt:lpstr>会话 conversation</vt:lpstr>
      <vt:lpstr>幻灯片 7</vt:lpstr>
      <vt:lpstr>幻灯片 8</vt:lpstr>
      <vt:lpstr>幻灯片 9</vt:lpstr>
      <vt:lpstr>幻灯片 10</vt:lpstr>
      <vt:lpstr>Nǐ zěnme qù？  How do you get there?  你怎么去？</vt:lpstr>
      <vt:lpstr>Nǐ zěnme qù？  How do you get there?  你怎么去？</vt:lpstr>
      <vt:lpstr>  Person(s) manner (1st)  action (2nd) .   </vt:lpstr>
      <vt:lpstr>  </vt:lpstr>
      <vt:lpstr> shēngcí     生词      New words </vt:lpstr>
      <vt:lpstr>     jùzi      句子      Sentences</vt:lpstr>
      <vt:lpstr>huìhuà      会话      Conversation</vt:lpstr>
      <vt:lpstr>幻灯片 18</vt:lpstr>
      <vt:lpstr>幻灯片 19</vt:lpstr>
      <vt:lpstr>幻灯片 20</vt:lpstr>
      <vt:lpstr>  </vt:lpstr>
      <vt:lpstr> shēngcí     生词      New words </vt:lpstr>
      <vt:lpstr>     jùzi      句子      Sentences</vt:lpstr>
      <vt:lpstr>huìhuà      会话      Conversation</vt:lpstr>
      <vt:lpstr>Where?     When?        How?      …to do what?      </vt:lpstr>
      <vt:lpstr>Practice(card game)</vt:lpstr>
      <vt:lpstr>  </vt:lpstr>
      <vt:lpstr> shēngcí     生词      New words </vt:lpstr>
      <vt:lpstr> shēngcí     生词      New words </vt:lpstr>
      <vt:lpstr>     jùzi      句子      Sentences</vt:lpstr>
      <vt:lpstr>huìhuà      会话      Conversation</vt:lpstr>
      <vt:lpstr>  </vt:lpstr>
      <vt:lpstr> shēngcí     生词      New words </vt:lpstr>
      <vt:lpstr> shēngcí     生词      New words </vt:lpstr>
      <vt:lpstr>     jùzi      句子      Sentences</vt:lpstr>
      <vt:lpstr>huìhuà      会话      Conversation</vt:lpstr>
      <vt:lpstr>  </vt:lpstr>
      <vt:lpstr> shēngcí     生词      New words </vt:lpstr>
      <vt:lpstr> shēngcí     生词      New words </vt:lpstr>
      <vt:lpstr>     jùzi      句子      Sentences</vt:lpstr>
      <vt:lpstr>huìhuà      会话      Conversation</vt:lpstr>
      <vt:lpstr>幻灯片 42</vt:lpstr>
      <vt:lpstr>幻灯片 43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Apple-07</dc:creator>
  <cp:lastModifiedBy>LENOVO</cp:lastModifiedBy>
  <cp:revision>372</cp:revision>
  <cp:lastPrinted>2013-01-16T17:56:10Z</cp:lastPrinted>
  <dcterms:created xsi:type="dcterms:W3CDTF">2012-11-19T18:23:30Z</dcterms:created>
  <dcterms:modified xsi:type="dcterms:W3CDTF">2013-02-21T00:03:04Z</dcterms:modified>
</cp:coreProperties>
</file>