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6" r:id="rId5"/>
    <p:sldId id="279" r:id="rId6"/>
    <p:sldId id="347" r:id="rId7"/>
    <p:sldId id="358" r:id="rId8"/>
    <p:sldId id="359" r:id="rId9"/>
    <p:sldId id="357" r:id="rId10"/>
    <p:sldId id="267" r:id="rId11"/>
    <p:sldId id="284" r:id="rId12"/>
    <p:sldId id="281" r:id="rId13"/>
    <p:sldId id="353" r:id="rId14"/>
    <p:sldId id="287" r:id="rId15"/>
    <p:sldId id="352" r:id="rId16"/>
    <p:sldId id="348" r:id="rId17"/>
    <p:sldId id="349" r:id="rId18"/>
    <p:sldId id="350" r:id="rId19"/>
    <p:sldId id="355" r:id="rId20"/>
    <p:sldId id="356" r:id="rId21"/>
    <p:sldId id="292" r:id="rId22"/>
    <p:sldId id="36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5588"/>
  </p:normalViewPr>
  <p:slideViewPr>
    <p:cSldViewPr>
      <p:cViewPr varScale="1">
        <p:scale>
          <a:sx n="103" d="100"/>
          <a:sy n="103" d="100"/>
        </p:scale>
        <p:origin x="54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03/10/2024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992888" cy="1470025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altLang="en-US" b="1" dirty="0">
                <a:solidFill>
                  <a:srgbClr val="FFCC00"/>
                </a:solidFill>
              </a:rPr>
              <a:t>Digital Skills and Research Methods (DSR)</a:t>
            </a:r>
            <a:br>
              <a:rPr lang="en-GB" altLang="en-US" b="1" dirty="0">
                <a:solidFill>
                  <a:srgbClr val="FFCC00"/>
                </a:solidFill>
              </a:rPr>
            </a:br>
            <a:r>
              <a:rPr lang="en-GB" altLang="en-US" b="1" dirty="0">
                <a:solidFill>
                  <a:srgbClr val="FFCC00"/>
                </a:solidFill>
              </a:rPr>
              <a:t>LCHS 4007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F1FDA89-5FBB-4CC3-B6AB-BC0969476989}"/>
              </a:ext>
            </a:extLst>
          </p:cNvPr>
          <p:cNvSpPr txBox="1">
            <a:spLocks/>
          </p:cNvSpPr>
          <p:nvPr/>
        </p:nvSpPr>
        <p:spPr>
          <a:xfrm>
            <a:off x="3851920" y="2895079"/>
            <a:ext cx="540060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/>
              <a:t>Week 6: Topic 1:</a:t>
            </a:r>
          </a:p>
          <a:p>
            <a:pPr algn="ctr"/>
            <a:endParaRPr lang="en-GB" sz="2400" b="1" dirty="0"/>
          </a:p>
          <a:p>
            <a:r>
              <a:rPr lang="en-GB" sz="2400" b="1" dirty="0"/>
              <a:t> Introduction to Research Methods </a:t>
            </a:r>
          </a:p>
          <a:p>
            <a:r>
              <a:rPr lang="en-GB" sz="2400" b="1" dirty="0"/>
              <a:t>  and Data Types 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>
            <a:extLst>
              <a:ext uri="{FF2B5EF4-FFF2-40B4-BE49-F238E27FC236}">
                <a16:creationId xmlns:a16="http://schemas.microsoft.com/office/drawing/2014/main" id="{A5BEE91B-35C5-A946-B36C-E5A79B8F9D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3917032"/>
          </a:xfrm>
        </p:spPr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n-GB" altLang="en-US" sz="3000" dirty="0"/>
              <a:t>Understand basic concepts of research methods</a:t>
            </a:r>
          </a:p>
          <a:p>
            <a:pPr algn="just" eaLnBrk="1" hangingPunct="1"/>
            <a:r>
              <a:rPr lang="en-GB" altLang="en-US" sz="3000" dirty="0"/>
              <a:t>Understand the difference between data, information and knowledge</a:t>
            </a:r>
          </a:p>
          <a:p>
            <a:pPr algn="just" eaLnBrk="1" hangingPunct="1"/>
            <a:r>
              <a:rPr lang="en-GB" altLang="en-US" sz="3000" dirty="0"/>
              <a:t>Explain how data can contribute to effective practice and decision-making</a:t>
            </a:r>
          </a:p>
          <a:p>
            <a:pPr algn="just" eaLnBrk="1" hangingPunct="1"/>
            <a:r>
              <a:rPr lang="en-GB" altLang="en-US" sz="3000" dirty="0"/>
              <a:t>Distinguish between Primary and Secondary data</a:t>
            </a:r>
          </a:p>
          <a:p>
            <a:pPr algn="just" eaLnBrk="1" hangingPunct="1"/>
            <a:r>
              <a:rPr lang="en-GB" altLang="en-US" sz="3000" dirty="0"/>
              <a:t>Explain what a variable is and identify different types of variables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sp>
        <p:nvSpPr>
          <p:cNvPr id="17411" name="Rectangle 13">
            <a:extLst>
              <a:ext uri="{FF2B5EF4-FFF2-40B4-BE49-F238E27FC236}">
                <a16:creationId xmlns:a16="http://schemas.microsoft.com/office/drawing/2014/main" id="{D9D36A74-DA0D-274F-A426-9CE9FCAEFA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354E186C-68CC-E94C-9D1C-53B0DC4BC0EE}" type="slidenum">
              <a:rPr lang="en-GB" altLang="en-US"/>
              <a:pPr/>
              <a:t>2</a:t>
            </a:fld>
            <a:endParaRPr lang="en-GB" altLang="en-US"/>
          </a:p>
        </p:txBody>
      </p:sp>
      <p:sp>
        <p:nvSpPr>
          <p:cNvPr id="13315" name="Title 1">
            <a:extLst>
              <a:ext uri="{FF2B5EF4-FFF2-40B4-BE49-F238E27FC236}">
                <a16:creationId xmlns:a16="http://schemas.microsoft.com/office/drawing/2014/main" id="{F7022348-E274-4DAE-B6E4-EC970F221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solidFill>
                  <a:schemeClr val="tx2">
                    <a:satMod val="200000"/>
                  </a:schemeClr>
                </a:solidFill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3212363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3">
            <a:extLst>
              <a:ext uri="{FF2B5EF4-FFF2-40B4-BE49-F238E27FC236}">
                <a16:creationId xmlns:a16="http://schemas.microsoft.com/office/drawing/2014/main" id="{EA2F54E2-9E9E-4646-9638-F96A07603A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C11BA47-4A2C-0F45-A2D0-8823571EA444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F353A4C-DEF5-4849-BD0F-C8D2D31DDD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Concepts of Research</a:t>
            </a:r>
            <a:endParaRPr lang="en-US" dirty="0"/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E21977B5-DCB5-9649-B003-92C9E608D240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25365" y="1556792"/>
            <a:ext cx="7693269" cy="3437792"/>
          </a:xfrm>
        </p:spPr>
        <p:txBody>
          <a:bodyPr>
            <a:normAutofit fontScale="92500" lnSpcReduction="20000"/>
          </a:bodyPr>
          <a:lstStyle/>
          <a:p>
            <a:pPr algn="just" eaLnBrk="1" hangingPunct="1"/>
            <a:r>
              <a:rPr lang="en-US" altLang="en-US" sz="2585" dirty="0"/>
              <a:t>Research is a systematized effort to gain new knowledge</a:t>
            </a:r>
          </a:p>
          <a:p>
            <a:pPr algn="just" eaLnBrk="1" hangingPunct="1"/>
            <a:endParaRPr lang="en-US" altLang="en-US" sz="2585" dirty="0"/>
          </a:p>
          <a:p>
            <a:pPr algn="just" eaLnBrk="1" hangingPunct="1"/>
            <a:r>
              <a:rPr lang="en-US" altLang="en-US" sz="2585" dirty="0"/>
              <a:t>Research is an original addition to the available knowledge, which contributes to its further advancement</a:t>
            </a:r>
          </a:p>
          <a:p>
            <a:pPr algn="just" eaLnBrk="1" hangingPunct="1"/>
            <a:endParaRPr lang="en-US" altLang="en-US" sz="2585" dirty="0"/>
          </a:p>
          <a:p>
            <a:pPr algn="just" eaLnBrk="1" hangingPunct="1"/>
            <a:r>
              <a:rPr lang="en-US" altLang="en-US" sz="2585" dirty="0"/>
              <a:t>Research is the search for knowledge, using objective and systematic methods to find solution to a problem</a:t>
            </a:r>
          </a:p>
          <a:p>
            <a:pPr algn="just" eaLnBrk="1" hangingPunct="1"/>
            <a:endParaRPr lang="en-GB" altLang="en-US" sz="2585" dirty="0">
              <a:cs typeface="Times New Roman" panose="02020603050405020304" pitchFamily="18" charset="0"/>
            </a:endParaRPr>
          </a:p>
          <a:p>
            <a:pPr algn="just" eaLnBrk="1" hangingPunct="1"/>
            <a:endParaRPr lang="en-GB" altLang="en-US" sz="2215" dirty="0"/>
          </a:p>
        </p:txBody>
      </p:sp>
    </p:spTree>
    <p:extLst>
      <p:ext uri="{BB962C8B-B14F-4D97-AF65-F5344CB8AC3E}">
        <p14:creationId xmlns:p14="http://schemas.microsoft.com/office/powerpoint/2010/main" val="4178445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3">
            <a:extLst>
              <a:ext uri="{FF2B5EF4-FFF2-40B4-BE49-F238E27FC236}">
                <a16:creationId xmlns:a16="http://schemas.microsoft.com/office/drawing/2014/main" id="{EA2F54E2-9E9E-4646-9638-F96A07603A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C11BA47-4A2C-0F45-A2D0-8823571EA444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F353A4C-DEF5-4849-BD0F-C8D2D31DDD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Objectives of Research</a:t>
            </a:r>
            <a:endParaRPr lang="en-US" dirty="0"/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E21977B5-DCB5-9649-B003-92C9E608D240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25365" y="1556792"/>
            <a:ext cx="7693269" cy="3437792"/>
          </a:xfrm>
        </p:spPr>
        <p:txBody>
          <a:bodyPr>
            <a:normAutofit fontScale="85000" lnSpcReduction="20000"/>
          </a:bodyPr>
          <a:lstStyle/>
          <a:p>
            <a:pPr algn="just" eaLnBrk="1" hangingPunct="1"/>
            <a:r>
              <a:rPr lang="en-GB" altLang="en-US" sz="2585" dirty="0"/>
              <a:t>To gain familiarity with new insights into a phenomenon</a:t>
            </a:r>
          </a:p>
          <a:p>
            <a:pPr algn="just" eaLnBrk="1" hangingPunct="1"/>
            <a:endParaRPr lang="en-GB" altLang="en-US" sz="2585" dirty="0"/>
          </a:p>
          <a:p>
            <a:pPr algn="just" eaLnBrk="1" hangingPunct="1"/>
            <a:r>
              <a:rPr lang="en-GB" altLang="en-US" sz="2585" dirty="0"/>
              <a:t>To accurately portray the characteristics of a particular individual, group, or a situation </a:t>
            </a:r>
          </a:p>
          <a:p>
            <a:pPr algn="just" eaLnBrk="1" hangingPunct="1"/>
            <a:endParaRPr lang="en-GB" altLang="en-US" sz="2585" dirty="0"/>
          </a:p>
          <a:p>
            <a:pPr algn="just" eaLnBrk="1" hangingPunct="1"/>
            <a:r>
              <a:rPr lang="en-GB" altLang="en-US" sz="2585" dirty="0"/>
              <a:t>To analyse the frequency with which something occurs or its association with something else</a:t>
            </a:r>
          </a:p>
          <a:p>
            <a:pPr algn="just" eaLnBrk="1" hangingPunct="1"/>
            <a:endParaRPr lang="en-GB" altLang="en-US" sz="2585" dirty="0"/>
          </a:p>
          <a:p>
            <a:pPr algn="just" eaLnBrk="1" hangingPunct="1"/>
            <a:r>
              <a:rPr lang="en-GB" altLang="en-US" sz="2585" dirty="0"/>
              <a:t>To examine the hypothesis of a casual relationship between two variables </a:t>
            </a:r>
            <a:endParaRPr lang="en-GB" altLang="en-US" sz="2215" dirty="0"/>
          </a:p>
        </p:txBody>
      </p:sp>
    </p:spTree>
    <p:extLst>
      <p:ext uri="{BB962C8B-B14F-4D97-AF65-F5344CB8AC3E}">
        <p14:creationId xmlns:p14="http://schemas.microsoft.com/office/powerpoint/2010/main" val="3642997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3">
            <a:extLst>
              <a:ext uri="{FF2B5EF4-FFF2-40B4-BE49-F238E27FC236}">
                <a16:creationId xmlns:a16="http://schemas.microsoft.com/office/drawing/2014/main" id="{EA2F54E2-9E9E-4646-9638-F96A07603A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C11BA47-4A2C-0F45-A2D0-8823571EA444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F353A4C-DEF5-4849-BD0F-C8D2D31DDD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4731" y="0"/>
            <a:ext cx="8229600" cy="1488337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en-GB" dirty="0"/>
            </a:br>
            <a:br>
              <a:rPr lang="en-GB" dirty="0"/>
            </a:br>
            <a:r>
              <a:rPr lang="en-GB" dirty="0"/>
              <a:t>Research Methodology</a:t>
            </a:r>
            <a:br>
              <a:rPr lang="en-GB" dirty="0"/>
            </a:br>
            <a:r>
              <a:rPr lang="en-GB" dirty="0"/>
              <a:t>Types of Research Methods</a:t>
            </a:r>
            <a:br>
              <a:rPr lang="en-GB" dirty="0"/>
            </a:br>
            <a:br>
              <a:rPr lang="en-GB" dirty="0"/>
            </a:b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3CE0780-E495-9F41-9575-DFED65139643}"/>
              </a:ext>
            </a:extLst>
          </p:cNvPr>
          <p:cNvGrpSpPr/>
          <p:nvPr/>
        </p:nvGrpSpPr>
        <p:grpSpPr>
          <a:xfrm>
            <a:off x="1335449" y="1519763"/>
            <a:ext cx="6279008" cy="1507306"/>
            <a:chOff x="1173312" y="1756700"/>
            <a:chExt cx="6279008" cy="2020442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1D22AF6F-1335-5742-859F-9DB6DF875F06}"/>
                </a:ext>
              </a:extLst>
            </p:cNvPr>
            <p:cNvSpPr txBox="1"/>
            <p:nvPr/>
          </p:nvSpPr>
          <p:spPr>
            <a:xfrm>
              <a:off x="1173312" y="1916832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Qualitative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2B8D263-E5EF-AC4C-8CCD-4B7BA820A94E}"/>
                </a:ext>
              </a:extLst>
            </p:cNvPr>
            <p:cNvSpPr txBox="1"/>
            <p:nvPr/>
          </p:nvSpPr>
          <p:spPr>
            <a:xfrm>
              <a:off x="5364088" y="1916831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/>
                <a:t>Quantitative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D041889-5706-8F48-B8D7-28E17DDCBE7B}"/>
                </a:ext>
              </a:extLst>
            </p:cNvPr>
            <p:cNvSpPr txBox="1"/>
            <p:nvPr/>
          </p:nvSpPr>
          <p:spPr>
            <a:xfrm>
              <a:off x="3023828" y="3315477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/>
                <a:t>Mixed Method</a:t>
              </a:r>
            </a:p>
          </p:txBody>
        </p:sp>
        <p:sp>
          <p:nvSpPr>
            <p:cNvPr id="3" name="Left-right-up Arrow 2">
              <a:extLst>
                <a:ext uri="{FF2B5EF4-FFF2-40B4-BE49-F238E27FC236}">
                  <a16:creationId xmlns:a16="http://schemas.microsoft.com/office/drawing/2014/main" id="{B71E81F7-0DEE-4A46-89C2-45DFC96628B9}"/>
                </a:ext>
              </a:extLst>
            </p:cNvPr>
            <p:cNvSpPr/>
            <p:nvPr/>
          </p:nvSpPr>
          <p:spPr>
            <a:xfrm rot="10800000">
              <a:off x="2771800" y="1756700"/>
              <a:ext cx="2592288" cy="1584176"/>
            </a:xfrm>
            <a:prstGeom prst="leftRigh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ectangle 3">
            <a:extLst>
              <a:ext uri="{FF2B5EF4-FFF2-40B4-BE49-F238E27FC236}">
                <a16:creationId xmlns:a16="http://schemas.microsoft.com/office/drawing/2014/main" id="{5809EDA2-E03E-5949-9CA3-F7C1E0BB1FF2}"/>
              </a:ext>
            </a:extLst>
          </p:cNvPr>
          <p:cNvSpPr txBox="1">
            <a:spLocks/>
          </p:cNvSpPr>
          <p:nvPr/>
        </p:nvSpPr>
        <p:spPr>
          <a:xfrm>
            <a:off x="628319" y="3595197"/>
            <a:ext cx="7693269" cy="27229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altLang="en-US" sz="2000" b="1" dirty="0"/>
              <a:t>Qualitative research </a:t>
            </a:r>
            <a:r>
              <a:rPr lang="en-GB" altLang="en-US" sz="2000" dirty="0"/>
              <a:t>refers to the use of non-numerical observation to answer “WHY” questions</a:t>
            </a:r>
          </a:p>
          <a:p>
            <a:pPr algn="just"/>
            <a:r>
              <a:rPr lang="en-GB" altLang="en-US" sz="2000" b="1" dirty="0"/>
              <a:t>Quantitative research </a:t>
            </a:r>
            <a:r>
              <a:rPr lang="en-GB" altLang="en-US" sz="2000" dirty="0"/>
              <a:t>use data that that can be counted or converted into numerical form address “HOW” questions</a:t>
            </a:r>
          </a:p>
          <a:p>
            <a:pPr algn="just"/>
            <a:r>
              <a:rPr lang="en-GB" altLang="en-US" sz="2000" b="1" dirty="0"/>
              <a:t>Mixed method </a:t>
            </a:r>
            <a:r>
              <a:rPr lang="en-GB" altLang="en-US" sz="2000" dirty="0"/>
              <a:t>is a combination of Qualitative and Quantitative research</a:t>
            </a:r>
          </a:p>
        </p:txBody>
      </p:sp>
    </p:spTree>
    <p:extLst>
      <p:ext uri="{BB962C8B-B14F-4D97-AF65-F5344CB8AC3E}">
        <p14:creationId xmlns:p14="http://schemas.microsoft.com/office/powerpoint/2010/main" val="2243395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3">
            <a:extLst>
              <a:ext uri="{FF2B5EF4-FFF2-40B4-BE49-F238E27FC236}">
                <a16:creationId xmlns:a16="http://schemas.microsoft.com/office/drawing/2014/main" id="{EA2F54E2-9E9E-4646-9638-F96A07603A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DC11BA47-4A2C-0F45-A2D0-8823571EA444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F353A4C-DEF5-4849-BD0F-C8D2D31DDD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Data</a:t>
            </a:r>
            <a:endParaRPr lang="en-US" dirty="0"/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E21977B5-DCB5-9649-B003-92C9E608D240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25365" y="1556792"/>
            <a:ext cx="7693269" cy="3437792"/>
          </a:xfrm>
        </p:spPr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n-US" altLang="en-US" sz="2585" b="1" dirty="0"/>
              <a:t>Data consist of raw facts and figures</a:t>
            </a:r>
            <a:r>
              <a:rPr lang="en-US" altLang="en-US" sz="2585" dirty="0"/>
              <a:t> - they do not have any meaning until they are processed and turned into something useful.</a:t>
            </a:r>
          </a:p>
          <a:p>
            <a:pPr algn="just" eaLnBrk="1" hangingPunct="1"/>
            <a:endParaRPr lang="en-US" altLang="en-US" sz="2585" dirty="0"/>
          </a:p>
          <a:p>
            <a:pPr algn="just"/>
            <a:r>
              <a:rPr lang="en-US" altLang="en-US" sz="2585" dirty="0"/>
              <a:t>What do the numbers  123424331911 ,   211192 or perhaps the letters '</a:t>
            </a:r>
            <a:r>
              <a:rPr lang="en-US" altLang="en-US" sz="2585" dirty="0" err="1"/>
              <a:t>aab</a:t>
            </a:r>
            <a:r>
              <a:rPr lang="en-US" altLang="en-US" sz="2585" dirty="0"/>
              <a:t>' mean to you? </a:t>
            </a:r>
          </a:p>
          <a:p>
            <a:pPr algn="just"/>
            <a:endParaRPr lang="en-US" altLang="en-US" sz="2585" dirty="0"/>
          </a:p>
          <a:p>
            <a:pPr algn="just"/>
            <a:r>
              <a:rPr lang="en-US" altLang="en-US" sz="2585" dirty="0"/>
              <a:t>Probably nothing - this is because they have no specific meaning or application. They are examples of DATA.</a:t>
            </a:r>
          </a:p>
          <a:p>
            <a:pPr eaLnBrk="1" hangingPunct="1"/>
            <a:endParaRPr lang="en-GB" altLang="en-US" sz="2585" dirty="0">
              <a:cs typeface="Times New Roman" panose="02020603050405020304" pitchFamily="18" charset="0"/>
            </a:endParaRPr>
          </a:p>
          <a:p>
            <a:pPr eaLnBrk="1" hangingPunct="1"/>
            <a:endParaRPr lang="en-GB" altLang="en-US" sz="2215" dirty="0"/>
          </a:p>
        </p:txBody>
      </p:sp>
    </p:spTree>
    <p:extLst>
      <p:ext uri="{BB962C8B-B14F-4D97-AF65-F5344CB8AC3E}">
        <p14:creationId xmlns:p14="http://schemas.microsoft.com/office/powerpoint/2010/main" val="867814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>
            <a:extLst>
              <a:ext uri="{FF2B5EF4-FFF2-40B4-BE49-F238E27FC236}">
                <a16:creationId xmlns:a16="http://schemas.microsoft.com/office/drawing/2014/main" id="{3551CC75-0D5F-714E-866D-CE37CCF24F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BCA69A55-D08F-5C4E-B17E-06B7477D12E5}" type="slidenum">
              <a:rPr lang="en-GB" altLang="en-US"/>
              <a:pPr/>
              <a:t>7</a:t>
            </a:fld>
            <a:endParaRPr lang="en-GB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62F06BA5-4908-4867-800B-48B186A4D9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Data</a:t>
            </a:r>
            <a:endParaRPr lang="en-US" dirty="0"/>
          </a:p>
        </p:txBody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60718BAA-0A33-044B-ADA2-7661CFDB7FD6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628319" y="1417638"/>
            <a:ext cx="7693269" cy="4122126"/>
          </a:xfrm>
        </p:spPr>
        <p:txBody>
          <a:bodyPr/>
          <a:lstStyle/>
          <a:p>
            <a:pPr algn="just" eaLnBrk="1" hangingPunct="1"/>
            <a:r>
              <a:rPr lang="en-US" altLang="en-US" sz="2215" dirty="0"/>
              <a:t>Data comes in many forms, the main ones being </a:t>
            </a:r>
            <a:r>
              <a:rPr lang="en-US" altLang="en-US" sz="2215" b="1" dirty="0"/>
              <a:t>letters</a:t>
            </a:r>
            <a:r>
              <a:rPr lang="en-US" altLang="en-US" sz="2215" dirty="0"/>
              <a:t>, </a:t>
            </a:r>
            <a:r>
              <a:rPr lang="en-US" altLang="en-US" sz="2215" b="1" dirty="0"/>
              <a:t>numbers</a:t>
            </a:r>
            <a:r>
              <a:rPr lang="en-US" altLang="en-US" sz="2215" dirty="0"/>
              <a:t> and </a:t>
            </a:r>
            <a:r>
              <a:rPr lang="en-US" altLang="en-US" sz="2215" b="1" dirty="0"/>
              <a:t>symbols</a:t>
            </a:r>
            <a:r>
              <a:rPr lang="en-US" altLang="en-US" sz="2215" dirty="0"/>
              <a:t>.</a:t>
            </a:r>
          </a:p>
          <a:p>
            <a:pPr algn="just" eaLnBrk="1" hangingPunct="1"/>
            <a:r>
              <a:rPr lang="en-US" altLang="en-US" sz="2215" dirty="0"/>
              <a:t>However, it is essential that DATA is available because it is the first step in creating meaningful INFORMATION. </a:t>
            </a:r>
          </a:p>
          <a:p>
            <a:pPr algn="just" eaLnBrk="1" hangingPunct="1"/>
            <a:r>
              <a:rPr lang="en-US" altLang="en-US" sz="2215" dirty="0"/>
              <a:t>For example the three data items below could represent some useful information: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215" dirty="0">
              <a:cs typeface="Times New Roman" panose="02020603050405020304" pitchFamily="18" charset="0"/>
            </a:endParaRPr>
          </a:p>
          <a:p>
            <a:pPr eaLnBrk="1" hangingPunct="1"/>
            <a:endParaRPr lang="en-GB" altLang="en-US" sz="2215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FE84FA8-97D5-412A-BC23-4B10887B36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33553"/>
              </p:ext>
            </p:extLst>
          </p:nvPr>
        </p:nvGraphicFramePr>
        <p:xfrm>
          <a:off x="1189230" y="3899452"/>
          <a:ext cx="6767146" cy="1373944"/>
        </p:xfrm>
        <a:graphic>
          <a:graphicData uri="http://schemas.openxmlformats.org/drawingml/2006/table">
            <a:tbl>
              <a:tblPr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9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DATA</a:t>
                      </a:r>
                      <a:endParaRPr kumimoji="0" lang="en-US" sz="17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INFORMATION</a:t>
                      </a:r>
                      <a:endParaRPr kumimoji="0" lang="en-US" sz="17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123424331911</a:t>
                      </a: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Your winning lottery ticket number</a:t>
                      </a:r>
                      <a:endParaRPr kumimoji="0" lang="en-US" sz="1700" b="0" i="0" u="none" strike="noStrike" cap="none" normalizeH="0" baseline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211190</a:t>
                      </a: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Your date of birth</a:t>
                      </a:r>
                      <a:endParaRPr kumimoji="0" lang="en-US" sz="1700" b="0" i="0" u="none" strike="noStrike" cap="none" normalizeH="0" baseline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aab</a:t>
                      </a: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7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Your A level results</a:t>
                      </a:r>
                      <a:endParaRPr kumimoji="0" lang="en-US" sz="1700" b="0" i="0" u="none" strike="noStrike" cap="none" normalizeH="0" baseline="0" dirty="0">
                        <a:ln>
                          <a:noFill/>
                        </a:ln>
                        <a:solidFill>
                          <a:srgbClr val="003366"/>
                        </a:solidFill>
                        <a:effectLst/>
                        <a:latin typeface="Arial" charset="0"/>
                        <a:ea typeface="ＭＳ Ｐゴシック" charset="-128"/>
                      </a:endParaRPr>
                    </a:p>
                  </a:txBody>
                  <a:tcPr marT="42203" marB="4220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349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3">
            <a:extLst>
              <a:ext uri="{FF2B5EF4-FFF2-40B4-BE49-F238E27FC236}">
                <a16:creationId xmlns:a16="http://schemas.microsoft.com/office/drawing/2014/main" id="{7CDD5C10-8D46-1C46-BC33-45276C2F77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5575BE2-4167-FE41-ACB4-4772C6F8EF50}" type="slidenum">
              <a:rPr lang="en-GB" altLang="en-US"/>
              <a:pPr/>
              <a:t>8</a:t>
            </a:fld>
            <a:endParaRPr lang="en-GB" altLang="en-U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90DA08AA-2981-4B56-B5A0-38BE3A0ED1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Information</a:t>
            </a:r>
            <a:endParaRPr lang="en-US" dirty="0"/>
          </a:p>
        </p:txBody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68120472-16ED-4C9B-92AD-9BF8F4A10E4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50631" y="1417638"/>
            <a:ext cx="7693269" cy="4052644"/>
          </a:xfrm>
        </p:spPr>
        <p:txBody>
          <a:bodyPr>
            <a:normAutofit fontScale="85000" lnSpcReduction="20000"/>
          </a:bodyPr>
          <a:lstStyle/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800" dirty="0"/>
              <a:t>Information is data that has been </a:t>
            </a:r>
            <a:r>
              <a:rPr lang="en-US" sz="2800" b="1" dirty="0"/>
              <a:t>processed</a:t>
            </a:r>
            <a:r>
              <a:rPr lang="en-US" sz="2800" dirty="0"/>
              <a:t> in such a way as to become </a:t>
            </a:r>
            <a:r>
              <a:rPr lang="en-US" sz="2800" b="1" dirty="0"/>
              <a:t>meaningful</a:t>
            </a:r>
            <a:r>
              <a:rPr lang="en-US" sz="2800" dirty="0"/>
              <a:t> to the person who receives it.</a:t>
            </a:r>
          </a:p>
          <a:p>
            <a:pPr marL="101290" indent="0" algn="just">
              <a:lnSpc>
                <a:spcPct val="80000"/>
              </a:lnSpc>
              <a:buNone/>
              <a:defRPr/>
            </a:pPr>
            <a:r>
              <a:rPr lang="en-US" sz="2400" dirty="0"/>
              <a:t> </a:t>
            </a:r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400" b="1" dirty="0"/>
              <a:t>INFORMATION = DATA + CONTEXT + MEANING</a:t>
            </a:r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endParaRPr lang="en-US" sz="2400" dirty="0"/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400" b="1" dirty="0"/>
              <a:t>An example of Information:</a:t>
            </a:r>
            <a:endParaRPr lang="en-US" sz="2400" dirty="0"/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400" b="1" dirty="0"/>
              <a:t>Data:</a:t>
            </a:r>
            <a:r>
              <a:rPr lang="en-US" sz="2400" dirty="0"/>
              <a:t> 21041926 - this has no meaning or context</a:t>
            </a:r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endParaRPr lang="en-US" sz="2400" dirty="0"/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400" b="1" dirty="0"/>
              <a:t>Context: </a:t>
            </a:r>
            <a:r>
              <a:rPr lang="en-US" sz="2400" dirty="0"/>
              <a:t>It is a British date</a:t>
            </a:r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endParaRPr lang="en-US" sz="2400" dirty="0"/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400" dirty="0"/>
              <a:t>This allows us to register it as 21st April 1926 but it still has no meaning and is therefore not information</a:t>
            </a:r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endParaRPr lang="en-US" sz="2400" dirty="0"/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400" b="1" dirty="0"/>
              <a:t>Meaning:</a:t>
            </a:r>
            <a:r>
              <a:rPr lang="en-US" sz="2400" dirty="0"/>
              <a:t> The birth date of Queen Elizabeth II</a:t>
            </a:r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endParaRPr lang="en-US" sz="2400" dirty="0"/>
          </a:p>
          <a:p>
            <a:pPr marL="337633" indent="-236343" algn="just">
              <a:lnSpc>
                <a:spcPct val="80000"/>
              </a:lnSpc>
              <a:buFont typeface="Wingdings 3"/>
              <a:buChar char=""/>
              <a:defRPr/>
            </a:pPr>
            <a:r>
              <a:rPr lang="en-US" sz="2400" dirty="0"/>
              <a:t>This gives us all the elements required for it to be called 'information'</a:t>
            </a:r>
          </a:p>
          <a:p>
            <a:pPr marL="337633" indent="-236343">
              <a:lnSpc>
                <a:spcPct val="80000"/>
              </a:lnSpc>
              <a:buNone/>
              <a:defRPr/>
            </a:pPr>
            <a:endParaRPr lang="en-GB" sz="2400" dirty="0">
              <a:cs typeface="Times New Roman" charset="0"/>
            </a:endParaRPr>
          </a:p>
          <a:p>
            <a:pPr marL="337633" indent="-236343">
              <a:lnSpc>
                <a:spcPct val="80000"/>
              </a:lnSpc>
              <a:buFont typeface="Wingdings 3"/>
              <a:buChar char=""/>
              <a:defRPr/>
            </a:pPr>
            <a:endParaRPr lang="en-GB" sz="2031" dirty="0"/>
          </a:p>
        </p:txBody>
      </p:sp>
    </p:spTree>
    <p:extLst>
      <p:ext uri="{BB962C8B-B14F-4D97-AF65-F5344CB8AC3E}">
        <p14:creationId xmlns:p14="http://schemas.microsoft.com/office/powerpoint/2010/main" val="324811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3">
            <a:extLst>
              <a:ext uri="{FF2B5EF4-FFF2-40B4-BE49-F238E27FC236}">
                <a16:creationId xmlns:a16="http://schemas.microsoft.com/office/drawing/2014/main" id="{A1BAFB26-B161-8B47-B134-7443B2C15C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5B5E219-D710-C142-A764-2B4A468ADE1E}" type="slidenum">
              <a:rPr lang="en-GB" altLang="en-US"/>
              <a:pPr/>
              <a:t>9</a:t>
            </a:fld>
            <a:endParaRPr lang="en-GB" altLang="en-US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A3382698-BF55-4D93-A4A8-9DA6321478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Knowledge</a:t>
            </a:r>
            <a:endParaRPr lang="en-US" dirty="0"/>
          </a:p>
        </p:txBody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AD196948-1CB8-9741-951C-4880A0AC8FCC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725365" y="1417638"/>
            <a:ext cx="7693269" cy="3993640"/>
          </a:xfrm>
        </p:spPr>
        <p:txBody>
          <a:bodyPr>
            <a:normAutofit fontScale="85000" lnSpcReduction="20000"/>
          </a:bodyPr>
          <a:lstStyle/>
          <a:p>
            <a:pPr algn="just" eaLnBrk="1" hangingPunct="1"/>
            <a:r>
              <a:rPr lang="en-US" altLang="en-US" sz="2600" b="1" dirty="0"/>
              <a:t>Information is the underpinning of knowledge</a:t>
            </a:r>
            <a:r>
              <a:rPr lang="en-US" altLang="en-US" sz="2600" dirty="0"/>
              <a:t> </a:t>
            </a:r>
          </a:p>
          <a:p>
            <a:pPr algn="just" eaLnBrk="1" hangingPunct="1"/>
            <a:endParaRPr lang="en-US" altLang="en-US" sz="2600" dirty="0"/>
          </a:p>
          <a:p>
            <a:pPr algn="just" eaLnBrk="1" hangingPunct="1"/>
            <a:r>
              <a:rPr lang="en-US" altLang="en-US" sz="2600" dirty="0"/>
              <a:t>The difference between information and knowledge is </a:t>
            </a:r>
            <a:r>
              <a:rPr lang="en-US" altLang="en-US" sz="2600" b="1" dirty="0"/>
              <a:t>certainty</a:t>
            </a:r>
            <a:r>
              <a:rPr lang="en-US" altLang="en-US" sz="2600" dirty="0"/>
              <a:t> . Information is largely based on fact that cannot be disputed (as long as the data is correct!). </a:t>
            </a:r>
          </a:p>
          <a:p>
            <a:pPr algn="just" eaLnBrk="1" hangingPunct="1"/>
            <a:endParaRPr lang="en-US" altLang="en-US" sz="2600" dirty="0"/>
          </a:p>
          <a:p>
            <a:pPr algn="just" eaLnBrk="1" hangingPunct="1"/>
            <a:r>
              <a:rPr lang="en-US" altLang="en-US" sz="2600" dirty="0"/>
              <a:t>However, </a:t>
            </a:r>
            <a:r>
              <a:rPr lang="en-US" altLang="en-US" sz="2600" b="1" dirty="0"/>
              <a:t>knowledge is based on probabilities</a:t>
            </a:r>
            <a:r>
              <a:rPr lang="en-US" altLang="en-US" sz="2600" dirty="0"/>
              <a:t> - what are the chances of a course of action being the best alternative, given a set of information....?</a:t>
            </a:r>
          </a:p>
          <a:p>
            <a:pPr algn="just" eaLnBrk="1" hangingPunct="1"/>
            <a:endParaRPr lang="en-US" altLang="en-US" sz="2600" dirty="0"/>
          </a:p>
          <a:p>
            <a:pPr algn="just" eaLnBrk="1" hangingPunct="1"/>
            <a:r>
              <a:rPr lang="en-US" altLang="en-US" sz="2600" dirty="0"/>
              <a:t>The reason for this uncertainty is that there are many possible outcomes for a given set of information. </a:t>
            </a:r>
          </a:p>
          <a:p>
            <a:pPr eaLnBrk="1" hangingPunct="1">
              <a:buFont typeface="Wingdings" pitchFamily="2" charset="2"/>
              <a:buNone/>
            </a:pPr>
            <a:endParaRPr lang="en-GB" altLang="en-US" sz="2215" dirty="0">
              <a:cs typeface="Times New Roman" panose="02020603050405020304" pitchFamily="18" charset="0"/>
            </a:endParaRPr>
          </a:p>
          <a:p>
            <a:pPr eaLnBrk="1" hangingPunct="1"/>
            <a:endParaRPr lang="en-GB" altLang="en-US" sz="2215" dirty="0"/>
          </a:p>
        </p:txBody>
      </p:sp>
    </p:spTree>
    <p:extLst>
      <p:ext uri="{BB962C8B-B14F-4D97-AF65-F5344CB8AC3E}">
        <p14:creationId xmlns:p14="http://schemas.microsoft.com/office/powerpoint/2010/main" val="2557959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3">
            <a:extLst>
              <a:ext uri="{FF2B5EF4-FFF2-40B4-BE49-F238E27FC236}">
                <a16:creationId xmlns:a16="http://schemas.microsoft.com/office/drawing/2014/main" id="{A1BAFB26-B161-8B47-B134-7443B2C15C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5B5E219-D710-C142-A764-2B4A468ADE1E}" type="slidenum">
              <a:rPr lang="en-GB" altLang="en-US"/>
              <a:pPr/>
              <a:t>10</a:t>
            </a:fld>
            <a:endParaRPr lang="en-GB" altLang="en-US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A3382698-BF55-4D93-A4A8-9DA6321478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b="1" dirty="0"/>
              <a:t>Wisdom</a:t>
            </a:r>
            <a:endParaRPr lang="en-US" b="1" dirty="0"/>
          </a:p>
        </p:txBody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AD196948-1CB8-9741-951C-4880A0AC8FCC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457200" y="1417638"/>
            <a:ext cx="8229600" cy="3522785"/>
          </a:xfrm>
        </p:spPr>
        <p:txBody>
          <a:bodyPr>
            <a:normAutofit fontScale="85000" lnSpcReduction="10000"/>
          </a:bodyPr>
          <a:lstStyle/>
          <a:p>
            <a:pPr algn="just" eaLnBrk="1" hangingPunct="1"/>
            <a:r>
              <a:rPr lang="en-US" altLang="en-US" sz="2600" dirty="0"/>
              <a:t>Transferring knowledge into a skill that also will change your result</a:t>
            </a:r>
          </a:p>
          <a:p>
            <a:pPr algn="just" eaLnBrk="1" hangingPunct="1"/>
            <a:r>
              <a:rPr lang="en-US" altLang="en-US" sz="2600" dirty="0"/>
              <a:t>Successfully apply theory into practice and getting the expected results</a:t>
            </a:r>
          </a:p>
          <a:p>
            <a:pPr algn="just" eaLnBrk="1" hangingPunct="1"/>
            <a:r>
              <a:rPr lang="en-US" altLang="en-US" sz="2600" dirty="0"/>
              <a:t>Well educated and skilled</a:t>
            </a:r>
          </a:p>
          <a:p>
            <a:pPr algn="just" eaLnBrk="1" hangingPunct="1"/>
            <a:r>
              <a:rPr lang="en-US" altLang="en-US" sz="2600" dirty="0"/>
              <a:t>Application will benefit effectiveness, improve accuracy, drive efficiency</a:t>
            </a:r>
          </a:p>
          <a:p>
            <a:pPr algn="just" eaLnBrk="1" hangingPunct="1">
              <a:buFont typeface="Wingdings" pitchFamily="2" charset="2"/>
              <a:buNone/>
            </a:pPr>
            <a:endParaRPr lang="en-GB" altLang="en-US" sz="2600" dirty="0">
              <a:cs typeface="Times New Roman" panose="02020603050405020304" pitchFamily="18" charset="0"/>
            </a:endParaRPr>
          </a:p>
          <a:p>
            <a:pPr algn="just" eaLnBrk="1" hangingPunct="1">
              <a:buFont typeface="Wingdings" pitchFamily="2" charset="2"/>
              <a:buNone/>
            </a:pPr>
            <a:r>
              <a:rPr lang="en-GB" altLang="en-US" sz="2600" dirty="0">
                <a:cs typeface="Times New Roman" panose="02020603050405020304" pitchFamily="18" charset="0"/>
              </a:rPr>
              <a:t>Need: </a:t>
            </a:r>
          </a:p>
          <a:p>
            <a:pPr algn="just"/>
            <a:r>
              <a:rPr lang="en-GB" altLang="en-US" sz="2600" dirty="0">
                <a:cs typeface="Times New Roman" panose="02020603050405020304" pitchFamily="18" charset="0"/>
              </a:rPr>
              <a:t>Ultimate discernment of material and have the application and contextual awareness to provide strong, common sense judgement</a:t>
            </a:r>
          </a:p>
          <a:p>
            <a:pPr algn="just" eaLnBrk="1" hangingPunct="1"/>
            <a:endParaRPr lang="en-GB" altLang="en-US" sz="2215" dirty="0"/>
          </a:p>
        </p:txBody>
      </p:sp>
    </p:spTree>
    <p:extLst>
      <p:ext uri="{BB962C8B-B14F-4D97-AF65-F5344CB8AC3E}">
        <p14:creationId xmlns:p14="http://schemas.microsoft.com/office/powerpoint/2010/main" val="594692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3">
            <a:extLst>
              <a:ext uri="{FF2B5EF4-FFF2-40B4-BE49-F238E27FC236}">
                <a16:creationId xmlns:a16="http://schemas.microsoft.com/office/drawing/2014/main" id="{B09B2AC0-14A5-6941-BF2C-226C5A0390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8C6D8ED-535E-F64A-94B1-01AB0D2FC69A}" type="slidenum">
              <a:rPr lang="en-GB" altLang="en-US"/>
              <a:pPr/>
              <a:t>11</a:t>
            </a:fld>
            <a:endParaRPr lang="en-GB" alt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75237F8-C504-4DE4-A875-79DEB3A32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</a:t>
            </a:r>
          </a:p>
        </p:txBody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6041911B-1C2D-AE4E-BD17-956DB1DA2C7D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611560" y="1944518"/>
            <a:ext cx="8075240" cy="3437792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sz="2400" b="1" dirty="0"/>
              <a:t>Data</a:t>
            </a:r>
            <a:r>
              <a:rPr lang="en-US" altLang="en-US" sz="2400" dirty="0"/>
              <a:t> is the collection of raw measurements and has no meaning or value</a:t>
            </a:r>
          </a:p>
          <a:p>
            <a:pPr eaLnBrk="1" hangingPunct="1"/>
            <a:r>
              <a:rPr lang="en-US" altLang="en-US" sz="2400" b="1" dirty="0"/>
              <a:t>Information</a:t>
            </a:r>
            <a:r>
              <a:rPr lang="en-US" altLang="en-US" sz="2400" dirty="0"/>
              <a:t> is the result of processing raw data, which ads value to the understanding of a subject</a:t>
            </a:r>
          </a:p>
          <a:p>
            <a:pPr eaLnBrk="1" hangingPunct="1"/>
            <a:r>
              <a:rPr lang="en-US" altLang="en-US" sz="2400" b="1" dirty="0"/>
              <a:t>Knowledge</a:t>
            </a:r>
            <a:r>
              <a:rPr lang="en-US" altLang="en-US" sz="2400" dirty="0"/>
              <a:t> is a conclusion of what to do when a particular set of information presents itself.</a:t>
            </a:r>
          </a:p>
          <a:p>
            <a:pPr eaLnBrk="1" hangingPunct="1"/>
            <a:r>
              <a:rPr lang="en-US" altLang="en-US" sz="2400" b="1" dirty="0"/>
              <a:t>Wisdom </a:t>
            </a:r>
            <a:r>
              <a:rPr lang="en-US" altLang="en-US" sz="2400" dirty="0"/>
              <a:t>is accumulated knowledge, which allows you to understand how to apply concepts from one domain to new situations or problems</a:t>
            </a:r>
            <a:endParaRPr lang="en-US" altLang="en-US" sz="2400" b="1" dirty="0"/>
          </a:p>
          <a:p>
            <a:pPr eaLnBrk="1" hangingPunct="1"/>
            <a:endParaRPr lang="en-GB" altLang="en-US" sz="2585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A44D89D-AC45-5040-A272-DD684E6E5CFC}"/>
              </a:ext>
            </a:extLst>
          </p:cNvPr>
          <p:cNvSpPr txBox="1">
            <a:spLocks noChangeArrowheads="1"/>
          </p:cNvSpPr>
          <p:nvPr/>
        </p:nvSpPr>
        <p:spPr>
          <a:xfrm>
            <a:off x="611560" y="16462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dirty="0"/>
              <a:t>Summary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052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3">
            <a:extLst>
              <a:ext uri="{FF2B5EF4-FFF2-40B4-BE49-F238E27FC236}">
                <a16:creationId xmlns:a16="http://schemas.microsoft.com/office/drawing/2014/main" id="{850E36BF-A254-EA4B-9536-5B68CA60DF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7AC685F-8FD9-E940-9E21-B67B34A7B921}" type="slidenum">
              <a:rPr lang="en-GB" altLang="en-US"/>
              <a:pPr/>
              <a:t>12</a:t>
            </a:fld>
            <a:endParaRPr lang="en-GB" alt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A760082-2093-4E2E-8EFD-7C741DD2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7C806F3-7D14-E442-B64A-A4C3A0BB4C79}"/>
              </a:ext>
            </a:extLst>
          </p:cNvPr>
          <p:cNvSpPr txBox="1">
            <a:spLocks noChangeArrowheads="1"/>
          </p:cNvSpPr>
          <p:nvPr/>
        </p:nvSpPr>
        <p:spPr>
          <a:xfrm>
            <a:off x="611560" y="50823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dirty="0"/>
              <a:t>How Data, Information and Knowledge Organised?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D9FF83-8B6E-FB4E-A943-2293C4B8E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626577"/>
            <a:ext cx="7272808" cy="376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044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3">
            <a:extLst>
              <a:ext uri="{FF2B5EF4-FFF2-40B4-BE49-F238E27FC236}">
                <a16:creationId xmlns:a16="http://schemas.microsoft.com/office/drawing/2014/main" id="{850E36BF-A254-EA4B-9536-5B68CA60DF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7AC685F-8FD9-E940-9E21-B67B34A7B921}" type="slidenum">
              <a:rPr lang="en-GB" altLang="en-US"/>
              <a:pPr/>
              <a:t>13</a:t>
            </a:fld>
            <a:endParaRPr lang="en-GB" alt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A760082-2093-4E2E-8EFD-7C741DD2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</a:t>
            </a:r>
          </a:p>
        </p:txBody>
      </p:sp>
      <p:sp>
        <p:nvSpPr>
          <p:cNvPr id="27652" name="Text Box 13">
            <a:extLst>
              <a:ext uri="{FF2B5EF4-FFF2-40B4-BE49-F238E27FC236}">
                <a16:creationId xmlns:a16="http://schemas.microsoft.com/office/drawing/2014/main" id="{082437A2-E38C-2447-9E67-E061A08763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094" y="4797152"/>
            <a:ext cx="7225812" cy="43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en-US" sz="2215" b="1" dirty="0"/>
              <a:t>The different aspects of knowledge (Allen 1999) </a:t>
            </a:r>
            <a:endParaRPr lang="en-US" altLang="en-US" sz="2215" dirty="0"/>
          </a:p>
        </p:txBody>
      </p:sp>
      <p:pic>
        <p:nvPicPr>
          <p:cNvPr id="27653" name="Picture 12" descr="dataknowledgesmall.gif">
            <a:extLst>
              <a:ext uri="{FF2B5EF4-FFF2-40B4-BE49-F238E27FC236}">
                <a16:creationId xmlns:a16="http://schemas.microsoft.com/office/drawing/2014/main" id="{78C5B800-F12E-E34E-AF55-C02A78F82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617015"/>
            <a:ext cx="5715000" cy="3174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07C806F3-7D14-E442-B64A-A4C3A0BB4C79}"/>
              </a:ext>
            </a:extLst>
          </p:cNvPr>
          <p:cNvSpPr txBox="1">
            <a:spLocks noChangeArrowheads="1"/>
          </p:cNvSpPr>
          <p:nvPr/>
        </p:nvSpPr>
        <p:spPr>
          <a:xfrm>
            <a:off x="611560" y="50823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dirty="0"/>
              <a:t>Different aspects of knowledge</a:t>
            </a:r>
          </a:p>
        </p:txBody>
      </p:sp>
    </p:spTree>
    <p:extLst>
      <p:ext uri="{BB962C8B-B14F-4D97-AF65-F5344CB8AC3E}">
        <p14:creationId xmlns:p14="http://schemas.microsoft.com/office/powerpoint/2010/main" val="1184521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3">
            <a:extLst>
              <a:ext uri="{FF2B5EF4-FFF2-40B4-BE49-F238E27FC236}">
                <a16:creationId xmlns:a16="http://schemas.microsoft.com/office/drawing/2014/main" id="{B75055A3-A5AB-CD48-BA54-7E9445CFF7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5D48817-C772-7A4C-8F4A-DE226BEC692B}" type="slidenum">
              <a:rPr lang="en-GB" altLang="en-US"/>
              <a:pPr/>
              <a:t>14</a:t>
            </a:fld>
            <a:endParaRPr lang="en-GB" altLang="en-US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618FB20C-CE32-47C2-A4BD-EAD8DCA31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</a:t>
            </a: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F43417E2-FEE6-8C48-98FF-316B94A16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27" y="2763716"/>
            <a:ext cx="1324708" cy="1110762"/>
          </a:xfrm>
          <a:prstGeom prst="rect">
            <a:avLst/>
          </a:prstGeom>
          <a:solidFill>
            <a:srgbClr val="99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1846" dirty="0">
                <a:solidFill>
                  <a:schemeClr val="bg1"/>
                </a:solidFill>
                <a:latin typeface="Comic Sans MS" panose="030F0902030302020204" pitchFamily="66" charset="0"/>
              </a:rPr>
              <a:t> Problem</a:t>
            </a:r>
          </a:p>
        </p:txBody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82DE64F2-9F1F-AA4B-A3C6-4A2BE4EC15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4462" y="2763716"/>
            <a:ext cx="1371600" cy="1110762"/>
          </a:xfrm>
          <a:prstGeom prst="rect">
            <a:avLst/>
          </a:prstGeom>
          <a:solidFill>
            <a:srgbClr val="99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1846">
                <a:solidFill>
                  <a:schemeClr val="bg1"/>
                </a:solidFill>
                <a:latin typeface="Comic Sans MS" panose="030F0902030302020204" pitchFamily="66" charset="0"/>
              </a:rPr>
              <a:t>Data analysis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F294B9CA-BBF8-7F4C-867E-E0A5D9944C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1862" y="2763716"/>
            <a:ext cx="1342292" cy="1125415"/>
          </a:xfrm>
          <a:prstGeom prst="rect">
            <a:avLst/>
          </a:prstGeom>
          <a:solidFill>
            <a:srgbClr val="99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1662" b="1">
                <a:solidFill>
                  <a:schemeClr val="bg1"/>
                </a:solidFill>
                <a:latin typeface="Comic Sans MS" panose="030F0902030302020204" pitchFamily="66" charset="0"/>
              </a:rPr>
              <a:t>Data Collection</a:t>
            </a:r>
          </a:p>
        </p:txBody>
      </p:sp>
      <p:sp>
        <p:nvSpPr>
          <p:cNvPr id="28679" name="Line 7">
            <a:extLst>
              <a:ext uri="{FF2B5EF4-FFF2-40B4-BE49-F238E27FC236}">
                <a16:creationId xmlns:a16="http://schemas.microsoft.com/office/drawing/2014/main" id="{42ED5EDB-0777-0242-BC7D-8191B92BC48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34662" y="3326423"/>
            <a:ext cx="4572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62"/>
          </a:p>
        </p:txBody>
      </p:sp>
      <p:sp>
        <p:nvSpPr>
          <p:cNvPr id="28680" name="Rectangle 8">
            <a:extLst>
              <a:ext uri="{FF2B5EF4-FFF2-40B4-BE49-F238E27FC236}">
                <a16:creationId xmlns:a16="http://schemas.microsoft.com/office/drawing/2014/main" id="{49C37D96-8A1F-6848-90ED-F6704C900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8447" y="2763716"/>
            <a:ext cx="1585546" cy="1110762"/>
          </a:xfrm>
          <a:prstGeom prst="rect">
            <a:avLst/>
          </a:prstGeom>
          <a:solidFill>
            <a:srgbClr val="99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1662">
                <a:solidFill>
                  <a:schemeClr val="bg1"/>
                </a:solidFill>
                <a:latin typeface="Comic Sans MS" panose="030F0902030302020204" pitchFamily="66" charset="0"/>
              </a:rPr>
              <a:t>Information</a:t>
            </a:r>
          </a:p>
        </p:txBody>
      </p:sp>
      <p:sp>
        <p:nvSpPr>
          <p:cNvPr id="28681" name="Rectangle 9">
            <a:extLst>
              <a:ext uri="{FF2B5EF4-FFF2-40B4-BE49-F238E27FC236}">
                <a16:creationId xmlns:a16="http://schemas.microsoft.com/office/drawing/2014/main" id="{70A5029C-C1F2-4042-9EFE-173D34813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2062" y="2763716"/>
            <a:ext cx="1371600" cy="1110762"/>
          </a:xfrm>
          <a:prstGeom prst="rect">
            <a:avLst/>
          </a:prstGeom>
          <a:solidFill>
            <a:srgbClr val="9999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1846">
                <a:solidFill>
                  <a:schemeClr val="bg1"/>
                </a:solidFill>
                <a:latin typeface="Comic Sans MS" panose="030F0902030302020204" pitchFamily="66" charset="0"/>
              </a:rPr>
              <a:t>Decision making</a:t>
            </a:r>
          </a:p>
        </p:txBody>
      </p:sp>
      <p:sp>
        <p:nvSpPr>
          <p:cNvPr id="28682" name="Line 10">
            <a:extLst>
              <a:ext uri="{FF2B5EF4-FFF2-40B4-BE49-F238E27FC236}">
                <a16:creationId xmlns:a16="http://schemas.microsoft.com/office/drawing/2014/main" id="{1C98220A-22F3-8444-8B93-AE67DA25A4FB}"/>
              </a:ext>
            </a:extLst>
          </p:cNvPr>
          <p:cNvSpPr>
            <a:spLocks noChangeShapeType="1"/>
          </p:cNvSpPr>
          <p:nvPr/>
        </p:nvSpPr>
        <p:spPr bwMode="auto">
          <a:xfrm>
            <a:off x="7321062" y="3326423"/>
            <a:ext cx="3810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62"/>
          </a:p>
        </p:txBody>
      </p:sp>
      <p:sp>
        <p:nvSpPr>
          <p:cNvPr id="28683" name="Line 11">
            <a:extLst>
              <a:ext uri="{FF2B5EF4-FFF2-40B4-BE49-F238E27FC236}">
                <a16:creationId xmlns:a16="http://schemas.microsoft.com/office/drawing/2014/main" id="{7814FB71-09D8-B64B-B7C4-CBE75882ABBD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6062" y="3326423"/>
            <a:ext cx="3810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62"/>
          </a:p>
        </p:txBody>
      </p:sp>
      <p:sp>
        <p:nvSpPr>
          <p:cNvPr id="28684" name="Line 12">
            <a:extLst>
              <a:ext uri="{FF2B5EF4-FFF2-40B4-BE49-F238E27FC236}">
                <a16:creationId xmlns:a16="http://schemas.microsoft.com/office/drawing/2014/main" id="{E109102F-BED8-B441-B298-81570679C60A}"/>
              </a:ext>
            </a:extLst>
          </p:cNvPr>
          <p:cNvSpPr>
            <a:spLocks noChangeShapeType="1"/>
          </p:cNvSpPr>
          <p:nvPr/>
        </p:nvSpPr>
        <p:spPr bwMode="auto">
          <a:xfrm>
            <a:off x="3663462" y="3326423"/>
            <a:ext cx="381000" cy="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662"/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2D120C48-F781-CF4C-9D5B-E91E9A69E8B3}"/>
              </a:ext>
            </a:extLst>
          </p:cNvPr>
          <p:cNvSpPr txBox="1">
            <a:spLocks noChangeArrowheads="1"/>
          </p:cNvSpPr>
          <p:nvPr/>
        </p:nvSpPr>
        <p:spPr>
          <a:xfrm>
            <a:off x="611560" y="50823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dirty="0"/>
              <a:t>The role of data analysis in decision-making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146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>
            <a:extLst>
              <a:ext uri="{FF2B5EF4-FFF2-40B4-BE49-F238E27FC236}">
                <a16:creationId xmlns:a16="http://schemas.microsoft.com/office/drawing/2014/main" id="{83CCAB93-8ACD-F847-876B-4308802D70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BC734A5-C06A-9743-BEA2-5B00ADF0D133}" type="slidenum">
              <a:rPr lang="en-GB" altLang="en-US"/>
              <a:pPr/>
              <a:t>15</a:t>
            </a:fld>
            <a:endParaRPr lang="en-GB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94223F3-7B94-8D47-8B67-07F3A663481D}"/>
              </a:ext>
            </a:extLst>
          </p:cNvPr>
          <p:cNvSpPr txBox="1">
            <a:spLocks noChangeArrowheads="1"/>
          </p:cNvSpPr>
          <p:nvPr/>
        </p:nvSpPr>
        <p:spPr>
          <a:xfrm>
            <a:off x="611560" y="50823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dirty="0"/>
              <a:t>Data in Research and Classification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2B2837-9B4B-684A-A718-B8C687070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00" y="1772816"/>
            <a:ext cx="779780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811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>
            <a:extLst>
              <a:ext uri="{FF2B5EF4-FFF2-40B4-BE49-F238E27FC236}">
                <a16:creationId xmlns:a16="http://schemas.microsoft.com/office/drawing/2014/main" id="{83CCAB93-8ACD-F847-876B-4308802D70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BC734A5-C06A-9743-BEA2-5B00ADF0D133}" type="slidenum">
              <a:rPr lang="en-GB" altLang="en-US"/>
              <a:pPr/>
              <a:t>16</a:t>
            </a:fld>
            <a:endParaRPr lang="en-GB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94223F3-7B94-8D47-8B67-07F3A663481D}"/>
              </a:ext>
            </a:extLst>
          </p:cNvPr>
          <p:cNvSpPr txBox="1">
            <a:spLocks noChangeArrowheads="1"/>
          </p:cNvSpPr>
          <p:nvPr/>
        </p:nvSpPr>
        <p:spPr>
          <a:xfrm>
            <a:off x="521969" y="13652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/>
              <a:t>Primary Data</a:t>
            </a:r>
            <a:endParaRPr lang="en-US" b="1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4C72791-3D68-4544-AD19-563FBE5C6168}"/>
              </a:ext>
            </a:extLst>
          </p:cNvPr>
          <p:cNvSpPr txBox="1">
            <a:spLocks/>
          </p:cNvSpPr>
          <p:nvPr/>
        </p:nvSpPr>
        <p:spPr>
          <a:xfrm>
            <a:off x="521969" y="1279524"/>
            <a:ext cx="8010471" cy="438172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</a:pPr>
            <a:r>
              <a:rPr lang="en-GB" altLang="en-US" sz="2585" dirty="0"/>
              <a:t>The data which are collected from the field under the control and supervision of an investigator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Primary data means original data that has been collected specially for the purpose in mind 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This type of data are generally fresh and collected for the first time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Primary data is useful for current studies as well as for future studies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Example: Your own design interview questionnaires</a:t>
            </a:r>
          </a:p>
          <a:p>
            <a:pPr>
              <a:lnSpc>
                <a:spcPct val="80000"/>
              </a:lnSpc>
            </a:pPr>
            <a:endParaRPr lang="en-GB" altLang="en-US" sz="2585" dirty="0"/>
          </a:p>
          <a:p>
            <a:pPr>
              <a:lnSpc>
                <a:spcPct val="80000"/>
              </a:lnSpc>
            </a:pPr>
            <a:endParaRPr lang="en-GB" altLang="en-US" sz="2585" dirty="0"/>
          </a:p>
          <a:p>
            <a:pPr>
              <a:lnSpc>
                <a:spcPct val="80000"/>
              </a:lnSpc>
            </a:pPr>
            <a:endParaRPr lang="en-US" altLang="en-US" sz="2585" dirty="0"/>
          </a:p>
          <a:p>
            <a:pPr>
              <a:lnSpc>
                <a:spcPct val="80000"/>
              </a:lnSpc>
            </a:pPr>
            <a:endParaRPr lang="en-GB" altLang="en-US" sz="2585" dirty="0"/>
          </a:p>
        </p:txBody>
      </p:sp>
    </p:spTree>
    <p:extLst>
      <p:ext uri="{BB962C8B-B14F-4D97-AF65-F5344CB8AC3E}">
        <p14:creationId xmlns:p14="http://schemas.microsoft.com/office/powerpoint/2010/main" val="39155698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>
            <a:extLst>
              <a:ext uri="{FF2B5EF4-FFF2-40B4-BE49-F238E27FC236}">
                <a16:creationId xmlns:a16="http://schemas.microsoft.com/office/drawing/2014/main" id="{83CCAB93-8ACD-F847-876B-4308802D70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BC734A5-C06A-9743-BEA2-5B00ADF0D133}" type="slidenum">
              <a:rPr lang="en-GB" altLang="en-US"/>
              <a:pPr/>
              <a:t>17</a:t>
            </a:fld>
            <a:endParaRPr lang="en-GB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94223F3-7B94-8D47-8B67-07F3A663481D}"/>
              </a:ext>
            </a:extLst>
          </p:cNvPr>
          <p:cNvSpPr txBox="1">
            <a:spLocks noChangeArrowheads="1"/>
          </p:cNvSpPr>
          <p:nvPr/>
        </p:nvSpPr>
        <p:spPr>
          <a:xfrm>
            <a:off x="521969" y="13652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/>
              <a:t>Secondary Data</a:t>
            </a:r>
            <a:endParaRPr lang="en-US" b="1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4C72791-3D68-4544-AD19-563FBE5C6168}"/>
              </a:ext>
            </a:extLst>
          </p:cNvPr>
          <p:cNvSpPr txBox="1">
            <a:spLocks/>
          </p:cNvSpPr>
          <p:nvPr/>
        </p:nvSpPr>
        <p:spPr>
          <a:xfrm>
            <a:off x="521969" y="1279524"/>
            <a:ext cx="8010471" cy="438172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</a:pPr>
            <a:r>
              <a:rPr lang="en-GB" altLang="en-US" sz="2585" dirty="0"/>
              <a:t>Data gathered and recorded by someone else prior to and for a purpose other than the current project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Secondary data is data that has been collected for another purpose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This type of data involves less cost, time and effort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Secondary data is data that is being reused, usually in a different context</a:t>
            </a:r>
          </a:p>
          <a:p>
            <a:pPr algn="just">
              <a:lnSpc>
                <a:spcPct val="80000"/>
              </a:lnSpc>
            </a:pPr>
            <a:endParaRPr lang="en-GB" altLang="en-US" sz="2585" dirty="0"/>
          </a:p>
          <a:p>
            <a:pPr algn="just">
              <a:lnSpc>
                <a:spcPct val="80000"/>
              </a:lnSpc>
            </a:pPr>
            <a:r>
              <a:rPr lang="en-GB" altLang="en-US" sz="2585" dirty="0"/>
              <a:t>Example: Data from a book</a:t>
            </a:r>
          </a:p>
          <a:p>
            <a:pPr>
              <a:lnSpc>
                <a:spcPct val="80000"/>
              </a:lnSpc>
            </a:pPr>
            <a:endParaRPr lang="en-GB" altLang="en-US" sz="2585" dirty="0"/>
          </a:p>
          <a:p>
            <a:pPr>
              <a:lnSpc>
                <a:spcPct val="80000"/>
              </a:lnSpc>
            </a:pPr>
            <a:endParaRPr lang="en-GB" altLang="en-US" sz="2585" dirty="0"/>
          </a:p>
          <a:p>
            <a:pPr>
              <a:lnSpc>
                <a:spcPct val="80000"/>
              </a:lnSpc>
            </a:pPr>
            <a:endParaRPr lang="en-US" altLang="en-US" sz="2585" dirty="0"/>
          </a:p>
          <a:p>
            <a:pPr>
              <a:lnSpc>
                <a:spcPct val="80000"/>
              </a:lnSpc>
            </a:pPr>
            <a:endParaRPr lang="en-GB" altLang="en-US" sz="2585" dirty="0"/>
          </a:p>
        </p:txBody>
      </p:sp>
    </p:spTree>
    <p:extLst>
      <p:ext uri="{BB962C8B-B14F-4D97-AF65-F5344CB8AC3E}">
        <p14:creationId xmlns:p14="http://schemas.microsoft.com/office/powerpoint/2010/main" val="2435858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3">
            <a:extLst>
              <a:ext uri="{FF2B5EF4-FFF2-40B4-BE49-F238E27FC236}">
                <a16:creationId xmlns:a16="http://schemas.microsoft.com/office/drawing/2014/main" id="{6B742FD9-94B2-C643-8B80-482FD0987E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685817" indent="-263776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055103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477145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1899186" indent="-211021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321227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743269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165310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587351" indent="-2110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1E947BF-867E-9E49-8F50-9C9C2BE7B7FE}" type="slidenum">
              <a:rPr lang="en-GB" altLang="en-US"/>
              <a:pPr/>
              <a:t>18</a:t>
            </a:fld>
            <a:endParaRPr lang="en-GB" altLang="en-US"/>
          </a:p>
        </p:txBody>
      </p:sp>
      <p:sp>
        <p:nvSpPr>
          <p:cNvPr id="35843" name="Title 1">
            <a:extLst>
              <a:ext uri="{FF2B5EF4-FFF2-40B4-BE49-F238E27FC236}">
                <a16:creationId xmlns:a16="http://schemas.microsoft.com/office/drawing/2014/main" id="{84E57426-0A6D-4AB3-9D20-B48A1EB7E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Exercises</a:t>
            </a:r>
          </a:p>
        </p:txBody>
      </p:sp>
      <p:sp>
        <p:nvSpPr>
          <p:cNvPr id="35844" name="Content Placeholder 2">
            <a:extLst>
              <a:ext uri="{FF2B5EF4-FFF2-40B4-BE49-F238E27FC236}">
                <a16:creationId xmlns:a16="http://schemas.microsoft.com/office/drawing/2014/main" id="{E641F597-207E-46B8-BC38-E61617F5033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3931" y="1833197"/>
            <a:ext cx="8229600" cy="3437792"/>
          </a:xfrm>
        </p:spPr>
        <p:txBody>
          <a:bodyPr>
            <a:normAutofit/>
          </a:bodyPr>
          <a:lstStyle/>
          <a:p>
            <a:pPr marL="337633" indent="-236343" algn="just">
              <a:lnSpc>
                <a:spcPct val="90000"/>
              </a:lnSpc>
              <a:buFont typeface="Wingdings 3"/>
              <a:buChar char=""/>
              <a:defRPr/>
            </a:pPr>
            <a:r>
              <a:rPr lang="en-GB" sz="2585" dirty="0"/>
              <a:t>Discuss the terms data, information, knowledge and wisdom from your own understanding</a:t>
            </a:r>
          </a:p>
          <a:p>
            <a:pPr marL="337633" indent="-236343" algn="just">
              <a:lnSpc>
                <a:spcPct val="90000"/>
              </a:lnSpc>
              <a:buFont typeface="Wingdings 3"/>
              <a:buChar char=""/>
              <a:defRPr/>
            </a:pPr>
            <a:endParaRPr lang="en-GB" sz="2585" dirty="0"/>
          </a:p>
          <a:p>
            <a:pPr marL="337633" indent="-236343" algn="just">
              <a:lnSpc>
                <a:spcPct val="90000"/>
              </a:lnSpc>
              <a:buFont typeface="Wingdings 3"/>
              <a:buChar char=""/>
              <a:defRPr/>
            </a:pPr>
            <a:r>
              <a:rPr lang="en-GB" sz="2585" dirty="0"/>
              <a:t>Discuss the differences between primary and secondary data</a:t>
            </a:r>
            <a:endParaRPr lang="en-GB" sz="1846" dirty="0"/>
          </a:p>
          <a:p>
            <a:pPr marL="337633" indent="-236343">
              <a:lnSpc>
                <a:spcPct val="90000"/>
              </a:lnSpc>
              <a:buFont typeface="Wingdings 3"/>
              <a:buChar char=""/>
              <a:defRPr/>
            </a:pPr>
            <a:endParaRPr lang="en-GB" sz="2585" dirty="0"/>
          </a:p>
        </p:txBody>
      </p:sp>
    </p:spTree>
    <p:extLst>
      <p:ext uri="{BB962C8B-B14F-4D97-AF65-F5344CB8AC3E}">
        <p14:creationId xmlns:p14="http://schemas.microsoft.com/office/powerpoint/2010/main" val="33710047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08BAC-4835-ED87-B893-5F3C7462A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54562"/>
          </a:xfrm>
        </p:spPr>
        <p:txBody>
          <a:bodyPr>
            <a:normAutofit/>
          </a:bodyPr>
          <a:lstStyle/>
          <a:p>
            <a:r>
              <a:rPr lang="en-GB" dirty="0">
                <a:latin typeface="Algerian" panose="04020705040A02060702" pitchFamily="82" charset="0"/>
              </a:rPr>
              <a:t>Time For  </a:t>
            </a:r>
            <a:br>
              <a:rPr lang="en-GB" dirty="0">
                <a:latin typeface="Algerian" panose="04020705040A02060702" pitchFamily="82" charset="0"/>
              </a:rPr>
            </a:br>
            <a:br>
              <a:rPr lang="en-GB" dirty="0">
                <a:latin typeface="Algerian" panose="04020705040A02060702" pitchFamily="82" charset="0"/>
              </a:rPr>
            </a:br>
            <a:br>
              <a:rPr lang="en-GB" dirty="0">
                <a:latin typeface="Algerian" panose="04020705040A02060702" pitchFamily="82" charset="0"/>
              </a:rPr>
            </a:br>
            <a:r>
              <a:rPr lang="en-GB" dirty="0">
                <a:latin typeface="Algerian" panose="04020705040A02060702" pitchFamily="82" charset="0"/>
              </a:rPr>
              <a:t>  Mock Presentations </a:t>
            </a:r>
          </a:p>
        </p:txBody>
      </p:sp>
    </p:spTree>
    <p:extLst>
      <p:ext uri="{BB962C8B-B14F-4D97-AF65-F5344CB8AC3E}">
        <p14:creationId xmlns:p14="http://schemas.microsoft.com/office/powerpoint/2010/main" val="338200656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885</Words>
  <Application>Microsoft Office PowerPoint</Application>
  <PresentationFormat>On-screen Show (4:3)</PresentationFormat>
  <Paragraphs>146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Myriad Pro</vt:lpstr>
      <vt:lpstr>Algerian</vt:lpstr>
      <vt:lpstr>Arial</vt:lpstr>
      <vt:lpstr>Calibri</vt:lpstr>
      <vt:lpstr>Comic Sans MS</vt:lpstr>
      <vt:lpstr>Times New Roman</vt:lpstr>
      <vt:lpstr>Wingdings</vt:lpstr>
      <vt:lpstr>Wingdings 3</vt:lpstr>
      <vt:lpstr>20140311PresentationUWTSDTemplate</vt:lpstr>
      <vt:lpstr>Digital Skills and Research Methods (DSR) LCHS 4007</vt:lpstr>
      <vt:lpstr>Learning outcomes</vt:lpstr>
      <vt:lpstr>Concepts of Research</vt:lpstr>
      <vt:lpstr>Objectives of Research</vt:lpstr>
      <vt:lpstr>  Research Methodology Types of Research Methods  </vt:lpstr>
      <vt:lpstr>Data</vt:lpstr>
      <vt:lpstr>Data</vt:lpstr>
      <vt:lpstr>Information</vt:lpstr>
      <vt:lpstr>Knowledge</vt:lpstr>
      <vt:lpstr>Wisdom</vt:lpstr>
      <vt:lpstr> </vt:lpstr>
      <vt:lpstr> </vt:lpstr>
      <vt:lpstr> </vt:lpstr>
      <vt:lpstr> </vt:lpstr>
      <vt:lpstr>PowerPoint Presentation</vt:lpstr>
      <vt:lpstr>PowerPoint Presentation</vt:lpstr>
      <vt:lpstr>PowerPoint Presentation</vt:lpstr>
      <vt:lpstr>Exercises</vt:lpstr>
      <vt:lpstr>Time For       Mock Presentations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Patronella Ganza</cp:lastModifiedBy>
  <cp:revision>125</cp:revision>
  <dcterms:created xsi:type="dcterms:W3CDTF">2015-04-14T15:21:28Z</dcterms:created>
  <dcterms:modified xsi:type="dcterms:W3CDTF">2024-10-03T10:44:41Z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