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Lst>
  <p:notesMasterIdLst>
    <p:notesMasterId r:id="rId10"/>
  </p:notesMasterIdLst>
  <p:handoutMasterIdLst>
    <p:handoutMasterId r:id="rId11"/>
  </p:handoutMasterIdLst>
  <p:sldIdLst>
    <p:sldId id="298" r:id="rId4"/>
    <p:sldId id="283" r:id="rId5"/>
    <p:sldId id="297" r:id="rId6"/>
    <p:sldId id="292" r:id="rId7"/>
    <p:sldId id="284" r:id="rId8"/>
    <p:sldId id="296" r:id="rId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5" autoAdjust="0"/>
    <p:restoredTop sz="94051" autoAdjust="0"/>
  </p:normalViewPr>
  <p:slideViewPr>
    <p:cSldViewPr snapToGrid="0">
      <p:cViewPr varScale="1">
        <p:scale>
          <a:sx n="123" d="100"/>
          <a:sy n="123" d="100"/>
        </p:scale>
        <p:origin x="114" y="270"/>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99" d="100"/>
          <a:sy n="99" d="100"/>
        </p:scale>
        <p:origin x="3570"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viewProps" Target="viewProps.xml"/><Relationship Id="rId3" Type="http://schemas.openxmlformats.org/officeDocument/2006/relationships/slideMaster" Target="slideMasters/slideMaster1.xml"/><Relationship Id="rId7" Type="http://schemas.openxmlformats.org/officeDocument/2006/relationships/slide" Target="slides/slide4.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76B3BC3-D150-499B-B7F6-421A4A721EBB}" type="datetime1">
              <a:rPr lang="en-GB" smtClean="0"/>
              <a:t>21/04/2024</a:t>
            </a:fld>
            <a:endParaRPr lang="en-GB"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B9E16F-2624-4A0A-B428-3154A2530022}" type="datetime1">
              <a:rPr lang="en-GB" smtClean="0"/>
              <a:pPr/>
              <a:t>21/04/2024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a:t>
            </a:fld>
            <a:endParaRPr lang="en-GB" noProof="0"/>
          </a:p>
        </p:txBody>
      </p:sp>
    </p:spTree>
    <p:extLst>
      <p:ext uri="{BB962C8B-B14F-4D97-AF65-F5344CB8AC3E}">
        <p14:creationId xmlns:p14="http://schemas.microsoft.com/office/powerpoint/2010/main" val="1283453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2</a:t>
            </a:fld>
            <a:endParaRPr lang="en-GB" noProof="0"/>
          </a:p>
        </p:txBody>
      </p:sp>
    </p:spTree>
    <p:extLst>
      <p:ext uri="{BB962C8B-B14F-4D97-AF65-F5344CB8AC3E}">
        <p14:creationId xmlns:p14="http://schemas.microsoft.com/office/powerpoint/2010/main" val="3986073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3</a:t>
            </a:fld>
            <a:endParaRPr lang="en-GB" noProof="0"/>
          </a:p>
        </p:txBody>
      </p:sp>
    </p:spTree>
    <p:extLst>
      <p:ext uri="{BB962C8B-B14F-4D97-AF65-F5344CB8AC3E}">
        <p14:creationId xmlns:p14="http://schemas.microsoft.com/office/powerpoint/2010/main" val="4195541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4</a:t>
            </a:fld>
            <a:endParaRPr lang="en-GB" noProof="0"/>
          </a:p>
        </p:txBody>
      </p:sp>
    </p:spTree>
    <p:extLst>
      <p:ext uri="{BB962C8B-B14F-4D97-AF65-F5344CB8AC3E}">
        <p14:creationId xmlns:p14="http://schemas.microsoft.com/office/powerpoint/2010/main" val="2454503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5</a:t>
            </a:fld>
            <a:endParaRPr lang="en-GB" noProof="0"/>
          </a:p>
        </p:txBody>
      </p:sp>
    </p:spTree>
    <p:extLst>
      <p:ext uri="{BB962C8B-B14F-4D97-AF65-F5344CB8AC3E}">
        <p14:creationId xmlns:p14="http://schemas.microsoft.com/office/powerpoint/2010/main" val="2656868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6</a:t>
            </a:fld>
            <a:endParaRPr lang="en-GB" noProof="0"/>
          </a:p>
        </p:txBody>
      </p:sp>
    </p:spTree>
    <p:extLst>
      <p:ext uri="{BB962C8B-B14F-4D97-AF65-F5344CB8AC3E}">
        <p14:creationId xmlns:p14="http://schemas.microsoft.com/office/powerpoint/2010/main" val="3519719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rtl="0"/>
            <a:r>
              <a:rPr lang="en-GB"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rtlCol="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rtlCol="0"/>
          <a:lstStyle>
            <a:lvl1pPr>
              <a:defRPr sz="6000" b="1" spc="-300">
                <a:solidFill>
                  <a:schemeClr val="tx1">
                    <a:lumMod val="75000"/>
                    <a:lumOff val="25000"/>
                  </a:schemeClr>
                </a:solidFill>
                <a:latin typeface="+mj-lt"/>
              </a:defRPr>
            </a:lvl1pPr>
          </a:lstStyle>
          <a:p>
            <a:pP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rtlCol="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rtlCol="0"/>
          <a:lstStyle>
            <a:lvl1pPr algn="r">
              <a:defRPr sz="6000" b="1" spc="-300">
                <a:solidFill>
                  <a:schemeClr val="tx1">
                    <a:lumMod val="75000"/>
                    <a:lumOff val="25000"/>
                  </a:schemeClr>
                </a:solidFill>
              </a:defRPr>
            </a:lvl1pPr>
          </a:lstStyle>
          <a:p>
            <a:pPr rtl="0"/>
            <a:r>
              <a:rPr lang="en-GB"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rtlCol="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rtlCol="0"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rtlCol="0"/>
          <a:lstStyle>
            <a:lvl1pPr algn="l">
              <a:defRPr sz="6000" b="1" spc="-300">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rtlCol="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515834"/>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023668"/>
            <a:ext cx="5472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516359"/>
            <a:ext cx="5472000" cy="358775"/>
          </a:xfrm>
        </p:spPr>
        <p:txBody>
          <a:bodyPr rtlCol="0"/>
          <a:lstStyle>
            <a:lvl1pPr marL="0" indent="0">
              <a:buNone/>
              <a:defRPr sz="2400" b="1"/>
            </a:lvl1pPr>
          </a:lstStyle>
          <a:p>
            <a:pPr lvl="0" rtl="0"/>
            <a:r>
              <a:rPr lang="en-GB"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020359"/>
            <a:ext cx="5472113" cy="417089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rtlCol="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rtlCol="0"/>
          <a:lstStyle/>
          <a:p>
            <a:pPr rtl="0"/>
            <a:r>
              <a:rPr lang="en-GB"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rtlCol="0"/>
          <a:lstStyle/>
          <a:p>
            <a:pPr rtl="0"/>
            <a:r>
              <a:rPr lang="en-GB"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Rectangle 27">
            <a:extLst>
              <a:ext uri="{FF2B5EF4-FFF2-40B4-BE49-F238E27FC236}">
                <a16:creationId xmlns:a16="http://schemas.microsoft.com/office/drawing/2014/main" id="{C825DB53-D610-4A40-AFDC-EBC47DB613CE}"/>
              </a:ext>
            </a:extLst>
          </p:cNvPr>
          <p:cNvSpPr/>
          <p:nvPr/>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Freeform: Shape 30">
            <a:extLst>
              <a:ext uri="{FF2B5EF4-FFF2-40B4-BE49-F238E27FC236}">
                <a16:creationId xmlns:a16="http://schemas.microsoft.com/office/drawing/2014/main" id="{C2B9A6A4-83D0-40B1-8B15-964C84BF0705}"/>
              </a:ext>
            </a:extLst>
          </p:cNvPr>
          <p:cNvSpPr/>
          <p:nvPr/>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pPr rtl="0"/>
            <a:fld id="{19B51A1E-902D-48AF-9020-955120F399B6}" type="slidenum">
              <a:rPr lang="en-GB" noProof="0" smtClean="0"/>
              <a:pPr/>
              <a:t>‹#›</a:t>
            </a:fld>
            <a:endParaRPr lang="en-GB" noProof="0"/>
          </a:p>
        </p:txBody>
      </p:sp>
      <p:sp>
        <p:nvSpPr>
          <p:cNvPr id="4" name="TextBox 3">
            <a:extLst>
              <a:ext uri="{FF2B5EF4-FFF2-40B4-BE49-F238E27FC236}">
                <a16:creationId xmlns:a16="http://schemas.microsoft.com/office/drawing/2014/main" id="{34FDC6F9-37F9-4E25-AECA-D307B8421C73}"/>
              </a:ext>
            </a:extLst>
          </p:cNvPr>
          <p:cNvSpPr txBox="1"/>
          <p:nvPr/>
        </p:nvSpPr>
        <p:spPr>
          <a:xfrm>
            <a:off x="10243100" y="6422491"/>
            <a:ext cx="1053900" cy="380860"/>
          </a:xfrm>
          <a:prstGeom prst="rect">
            <a:avLst/>
          </a:prstGeom>
          <a:noFill/>
        </p:spPr>
        <p:txBody>
          <a:bodyPr wrap="square" tIns="108000" bIns="0" rtlCol="0" anchor="ctr">
            <a:spAutoFit/>
          </a:bodyPr>
          <a:lstStyle/>
          <a:p>
            <a:pPr algn="r" rtl="0">
              <a:lnSpc>
                <a:spcPts val="1000"/>
              </a:lnSpc>
            </a:pPr>
            <a:r>
              <a:rPr lang="en-GB" sz="2500" b="1" i="0" spc="-100" noProof="0">
                <a:solidFill>
                  <a:schemeClr val="accent1"/>
                </a:solidFill>
                <a:latin typeface="+mj-lt"/>
              </a:rPr>
              <a:t>TREY</a:t>
            </a:r>
            <a:r>
              <a:rPr lang="en-GB" sz="1600" b="1" i="0" spc="-100" noProof="0">
                <a:solidFill>
                  <a:schemeClr val="accent1"/>
                </a:solidFill>
                <a:latin typeface="+mj-lt"/>
              </a:rPr>
              <a:t> </a:t>
            </a:r>
            <a:br>
              <a:rPr lang="en-GB" sz="1600" b="1" i="0" spc="-100" baseline="0" noProof="0">
                <a:solidFill>
                  <a:schemeClr val="accent1"/>
                </a:solidFill>
                <a:latin typeface="+mj-lt"/>
              </a:rPr>
            </a:br>
            <a:r>
              <a:rPr lang="en-GB" sz="1200" b="0" i="0" spc="140" noProof="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9B49670D-8F18-44A8-B217-67B412095C0D}"/>
              </a:ext>
            </a:extLst>
          </p:cNvPr>
          <p:cNvSpPr/>
          <p:nvPr/>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54" r:id="rId13"/>
    <p:sldLayoutId id="2147483655" r:id="rId14"/>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jpeg"/><Relationship Id="rId7" Type="http://schemas.openxmlformats.org/officeDocument/2006/relationships/image" Target="../media/image9.svg"/><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image" Target="../media/image8.png"/><Relationship Id="rId11" Type="http://schemas.openxmlformats.org/officeDocument/2006/relationships/image" Target="../media/image13.svg"/><Relationship Id="rId5" Type="http://schemas.openxmlformats.org/officeDocument/2006/relationships/image" Target="../media/image7.sv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a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2299368" y="769224"/>
            <a:ext cx="8991600" cy="3472576"/>
          </a:xfrm>
        </p:spPr>
        <p:txBody>
          <a:bodyPr rtlCol="0"/>
          <a:lstStyle/>
          <a:p>
            <a:pPr rtl="0"/>
            <a:r>
              <a:rPr lang="en-US" dirty="0"/>
              <a:t>My Presentation </a:t>
            </a:r>
            <a:br>
              <a:rPr lang="en-US" dirty="0"/>
            </a:br>
            <a:r>
              <a:rPr lang="en-US" dirty="0"/>
              <a:t>Name: Roxana </a:t>
            </a:r>
            <a:r>
              <a:rPr lang="en-US" dirty="0" err="1"/>
              <a:t>Cirpaci</a:t>
            </a:r>
            <a:br>
              <a:rPr lang="en-US" dirty="0"/>
            </a:br>
            <a:r>
              <a:rPr lang="en-US" dirty="0"/>
              <a:t>Student</a:t>
            </a:r>
            <a:br>
              <a:rPr lang="en-US" dirty="0"/>
            </a:br>
            <a:r>
              <a:rPr lang="en-US" dirty="0"/>
              <a:t>Number: 2311257</a:t>
            </a:r>
            <a:endParaRPr lang="en-GB" dirty="0"/>
          </a:p>
        </p:txBody>
      </p:sp>
      <p:sp>
        <p:nvSpPr>
          <p:cNvPr id="51" name="TextBox 50">
            <a:extLst>
              <a:ext uri="{FF2B5EF4-FFF2-40B4-BE49-F238E27FC236}">
                <a16:creationId xmlns:a16="http://schemas.microsoft.com/office/drawing/2014/main" id="{66C1DE0A-7865-466B-B5D7-781C92357026}"/>
              </a:ext>
            </a:extLst>
          </p:cNvPr>
          <p:cNvSpPr txBox="1"/>
          <p:nvPr/>
        </p:nvSpPr>
        <p:spPr>
          <a:xfrm>
            <a:off x="10284923" y="4241800"/>
            <a:ext cx="1402741" cy="394389"/>
          </a:xfrm>
          <a:prstGeom prst="rect">
            <a:avLst/>
          </a:prstGeom>
          <a:noFill/>
        </p:spPr>
        <p:txBody>
          <a:bodyPr wrap="square" tIns="108000" bIns="0" rtlCol="0" anchor="ctr">
            <a:spAutoFit/>
          </a:bodyPr>
          <a:lstStyle/>
          <a:p>
            <a:pPr algn="ctr" rtl="0">
              <a:lnSpc>
                <a:spcPts val="1000"/>
              </a:lnSpc>
            </a:pPr>
            <a:r>
              <a:rPr lang="en-GB" sz="3600" b="1" i="0" spc="-100">
                <a:solidFill>
                  <a:schemeClr val="tx1">
                    <a:lumMod val="75000"/>
                    <a:lumOff val="25000"/>
                  </a:schemeClr>
                </a:solidFill>
                <a:latin typeface="+mj-lt"/>
              </a:rPr>
              <a:t>TREY</a:t>
            </a:r>
            <a:r>
              <a:rPr lang="en-GB" sz="2400" b="1" i="0" spc="-100">
                <a:solidFill>
                  <a:schemeClr val="tx1">
                    <a:lumMod val="75000"/>
                    <a:lumOff val="25000"/>
                  </a:schemeClr>
                </a:solidFill>
                <a:latin typeface="+mj-lt"/>
              </a:rPr>
              <a:t> </a:t>
            </a:r>
            <a:br>
              <a:rPr lang="en-GB" sz="2400" b="1" i="0" spc="-100" baseline="0">
                <a:solidFill>
                  <a:schemeClr val="tx1">
                    <a:lumMod val="75000"/>
                    <a:lumOff val="25000"/>
                  </a:schemeClr>
                </a:solidFill>
                <a:latin typeface="+mj-lt"/>
              </a:rPr>
            </a:br>
            <a:r>
              <a:rPr lang="en-GB" b="0" i="0" spc="140">
                <a:solidFill>
                  <a:schemeClr val="tx1">
                    <a:lumMod val="75000"/>
                    <a:lumOff val="25000"/>
                  </a:schemeClr>
                </a:solidFill>
                <a:latin typeface="+mj-lt"/>
              </a:rPr>
              <a:t>research</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306427" y="333454"/>
            <a:ext cx="8363098" cy="641020"/>
          </a:xfrm>
        </p:spPr>
        <p:txBody>
          <a:bodyPr rtlCol="0"/>
          <a:lstStyle/>
          <a:p>
            <a:pPr marL="0" indent="0" rtl="0">
              <a:buNone/>
            </a:pPr>
            <a:r>
              <a:rPr lang="en-US" sz="2800" dirty="0"/>
              <a:t>What is the function of a technology?</a:t>
            </a:r>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a:xfrm>
            <a:off x="6387900" y="-791726"/>
            <a:ext cx="6096000" cy="6371351"/>
          </a:xfrm>
        </p:spPr>
      </p:pic>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7024488" y="-437092"/>
            <a:ext cx="4648200" cy="2119213"/>
          </a:xfrm>
        </p:spPr>
        <p:txBody>
          <a:bodyPr rtlCol="0"/>
          <a:lstStyle/>
          <a:p>
            <a:pPr rtl="0"/>
            <a:r>
              <a:rPr lang="en-US" dirty="0"/>
              <a:t>What is</a:t>
            </a:r>
            <a:r>
              <a:rPr lang="en-GB" dirty="0"/>
              <a:t> </a:t>
            </a:r>
            <a:r>
              <a:rPr lang="en-US" dirty="0"/>
              <a:t> Technology? </a:t>
            </a:r>
            <a:endParaRPr lang="en-GB" dirty="0"/>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6917996" y="2740675"/>
            <a:ext cx="4842004" cy="2838950"/>
          </a:xfrm>
        </p:spPr>
        <p:txBody>
          <a:bodyPr rtlCol="0"/>
          <a:lstStyle/>
          <a:p>
            <a:pPr rtl="0"/>
            <a:r>
              <a:rPr lang="en-US"/>
              <a:t>Technology is the application of conceptual knowledge for achieving practical goals, especially in a reproducible way.</a:t>
            </a:r>
          </a:p>
          <a:p>
            <a:pPr rtl="0"/>
            <a:r>
              <a:rPr lang="en-US"/>
              <a:t>That make is easier and helpful for us to make things right for society </a:t>
            </a:r>
          </a:p>
          <a:p>
            <a:r>
              <a:rPr lang="en-US"/>
              <a:t>Is a intelligence technology that us are using so that everything’s goes faster and easier for us all.</a:t>
            </a:r>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lstStyle/>
          <a:p>
            <a:pPr rtl="0"/>
            <a:fld id="{19B51A1E-902D-48AF-9020-955120F399B6}" type="slidenum">
              <a:rPr lang="en-GB" smtClean="0"/>
              <a:pPr/>
              <a:t>2</a:t>
            </a:fld>
            <a:endParaRPr lang="en-GB"/>
          </a:p>
        </p:txBody>
      </p:sp>
      <p:sp>
        <p:nvSpPr>
          <p:cNvPr id="7" name="TextBox 6">
            <a:extLst>
              <a:ext uri="{FF2B5EF4-FFF2-40B4-BE49-F238E27FC236}">
                <a16:creationId xmlns:a16="http://schemas.microsoft.com/office/drawing/2014/main" id="{6F3966CD-6E42-1597-046B-51EE4A00C2A9}"/>
              </a:ext>
            </a:extLst>
          </p:cNvPr>
          <p:cNvSpPr txBox="1"/>
          <p:nvPr/>
        </p:nvSpPr>
        <p:spPr>
          <a:xfrm>
            <a:off x="93542" y="1392007"/>
            <a:ext cx="8788868" cy="1477328"/>
          </a:xfrm>
          <a:prstGeom prst="rect">
            <a:avLst/>
          </a:prstGeom>
          <a:noFill/>
        </p:spPr>
        <p:txBody>
          <a:bodyPr wrap="square">
            <a:spAutoFit/>
          </a:bodyPr>
          <a:lstStyle/>
          <a:p>
            <a:r>
              <a:rPr lang="en-GB" b="0" i="0" u="none" strike="noStrike" dirty="0">
                <a:solidFill>
                  <a:srgbClr val="BFBFBF"/>
                </a:solidFill>
                <a:effectLst/>
                <a:highlight>
                  <a:srgbClr val="1F1F1F"/>
                </a:highlight>
                <a:latin typeface="Google Sans"/>
              </a:rPr>
              <a:t>The purpose of technology is </a:t>
            </a:r>
            <a:r>
              <a:rPr lang="en-GB" b="0" i="0" u="none" strike="noStrike" dirty="0">
                <a:solidFill>
                  <a:srgbClr val="E2EEFF"/>
                </a:solidFill>
                <a:effectLst/>
                <a:highlight>
                  <a:srgbClr val="3A3F50"/>
                </a:highlight>
                <a:latin typeface="Google Sans"/>
              </a:rPr>
              <a:t>to meet a human need or</a:t>
            </a:r>
            <a:endParaRPr lang="en-US" b="0" i="0" u="none" strike="noStrike" dirty="0">
              <a:solidFill>
                <a:srgbClr val="E2EEFF"/>
              </a:solidFill>
              <a:effectLst/>
              <a:highlight>
                <a:srgbClr val="3A3F50"/>
              </a:highlight>
              <a:latin typeface="Google Sans"/>
            </a:endParaRPr>
          </a:p>
          <a:p>
            <a:r>
              <a:rPr lang="en-GB" b="0" i="0" u="none" strike="noStrike" dirty="0">
                <a:solidFill>
                  <a:srgbClr val="E2EEFF"/>
                </a:solidFill>
                <a:effectLst/>
                <a:highlight>
                  <a:srgbClr val="3A3F50"/>
                </a:highlight>
                <a:latin typeface="Google Sans"/>
              </a:rPr>
              <a:t> solve a human problem</a:t>
            </a:r>
            <a:r>
              <a:rPr lang="en-GB" b="0" i="0" u="none" strike="noStrike" dirty="0">
                <a:solidFill>
                  <a:srgbClr val="BFBFBF"/>
                </a:solidFill>
                <a:effectLst/>
                <a:highlight>
                  <a:srgbClr val="1F1F1F"/>
                </a:highlight>
                <a:latin typeface="Google Sans"/>
              </a:rPr>
              <a:t>. Technology can help meet many types of human needs</a:t>
            </a:r>
            <a:r>
              <a:rPr lang="en-US" b="0" i="0" u="none" strike="noStrike" dirty="0">
                <a:solidFill>
                  <a:srgbClr val="BFBFBF"/>
                </a:solidFill>
                <a:effectLst/>
                <a:highlight>
                  <a:srgbClr val="1F1F1F"/>
                </a:highlight>
                <a:latin typeface="Google Sans"/>
              </a:rPr>
              <a:t>, </a:t>
            </a:r>
          </a:p>
          <a:p>
            <a:r>
              <a:rPr lang="en-GB" b="0" i="0" u="none" strike="noStrike" dirty="0">
                <a:solidFill>
                  <a:srgbClr val="BFBFBF"/>
                </a:solidFill>
                <a:effectLst/>
                <a:highlight>
                  <a:srgbClr val="1F1F1F"/>
                </a:highlight>
                <a:latin typeface="Google Sans"/>
              </a:rPr>
              <a:t> like needs of shelter, food, clothing, and communication. </a:t>
            </a:r>
            <a:endParaRPr lang="en-US" b="0" i="0" u="none" strike="noStrike" dirty="0">
              <a:solidFill>
                <a:srgbClr val="BFBFBF"/>
              </a:solidFill>
              <a:effectLst/>
              <a:highlight>
                <a:srgbClr val="1F1F1F"/>
              </a:highlight>
              <a:latin typeface="Google Sans"/>
            </a:endParaRPr>
          </a:p>
          <a:p>
            <a:r>
              <a:rPr lang="en-GB" b="0" i="0" u="none" strike="noStrike" dirty="0">
                <a:solidFill>
                  <a:srgbClr val="BFBFBF"/>
                </a:solidFill>
                <a:effectLst/>
                <a:highlight>
                  <a:srgbClr val="1F1F1F"/>
                </a:highlight>
                <a:latin typeface="Google Sans"/>
              </a:rPr>
              <a:t>Technology does not originate from the natural world and</a:t>
            </a:r>
            <a:endParaRPr lang="en-US" b="0" i="0" u="none" strike="noStrike" dirty="0">
              <a:solidFill>
                <a:srgbClr val="BFBFBF"/>
              </a:solidFill>
              <a:effectLst/>
              <a:highlight>
                <a:srgbClr val="1F1F1F"/>
              </a:highlight>
              <a:latin typeface="Google Sans"/>
            </a:endParaRPr>
          </a:p>
          <a:p>
            <a:r>
              <a:rPr lang="en-GB" b="0" i="0" u="none" strike="noStrike" dirty="0">
                <a:solidFill>
                  <a:srgbClr val="BFBFBF"/>
                </a:solidFill>
                <a:effectLst/>
                <a:highlight>
                  <a:srgbClr val="1F1F1F"/>
                </a:highlight>
                <a:latin typeface="Google Sans"/>
              </a:rPr>
              <a:t> includes methods or activities that people use to alter their environments.</a:t>
            </a:r>
            <a:endParaRPr lang="en-AT" dirty="0"/>
          </a:p>
        </p:txBody>
      </p:sp>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0" y="-1"/>
            <a:ext cx="6096000" cy="6371351"/>
          </a:xfrm>
        </p:spPr>
      </p:pic>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3133924" y="-3911400"/>
            <a:ext cx="6641900" cy="1124345"/>
          </a:xfrm>
        </p:spPr>
        <p:txBody>
          <a:bodyPr rtlCol="0"/>
          <a:lstStyle/>
          <a:p>
            <a:pPr rtl="0"/>
            <a:r>
              <a:rPr lang="en-US" dirty="0"/>
              <a:t>E- Commerce </a:t>
            </a:r>
            <a:endParaRPr lang="en-GB" dirty="0"/>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p:txBody>
          <a:bodyPr rtlCol="0"/>
          <a:lstStyle/>
          <a:p>
            <a:pPr rtl="0"/>
            <a:r>
              <a:rPr lang="en-US" dirty="0"/>
              <a:t>What is E-Commerce? </a:t>
            </a:r>
            <a:endParaRPr lang="en-GB" dirty="0"/>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p:txBody>
          <a:bodyPr rtlCol="0"/>
          <a:lstStyle/>
          <a:p>
            <a:pPr marL="0" indent="0" rtl="0">
              <a:buNone/>
            </a:pPr>
            <a:r>
              <a:rPr lang="en-GB" b="0" i="0" u="none" strike="noStrike" dirty="0">
                <a:solidFill>
                  <a:srgbClr val="E8E8E8"/>
                </a:solidFill>
                <a:effectLst/>
                <a:highlight>
                  <a:srgbClr val="1F1F1F"/>
                </a:highlight>
                <a:latin typeface="Google Sans"/>
              </a:rPr>
              <a:t>"E-commerce" or "electronic commerce" is </a:t>
            </a:r>
            <a:r>
              <a:rPr lang="en-GB" b="0" i="0" u="none" strike="noStrike" dirty="0">
                <a:solidFill>
                  <a:srgbClr val="E2EEFF"/>
                </a:solidFill>
                <a:effectLst/>
                <a:highlight>
                  <a:srgbClr val="3A3F50"/>
                </a:highlight>
                <a:latin typeface="Google Sans"/>
              </a:rPr>
              <a:t>the trading of  and services</a:t>
            </a:r>
            <a:r>
              <a:rPr lang="en-US" dirty="0">
                <a:solidFill>
                  <a:srgbClr val="E2EEFF"/>
                </a:solidFill>
                <a:highlight>
                  <a:srgbClr val="3A3F50"/>
                </a:highlight>
                <a:latin typeface="Google Sans"/>
              </a:rPr>
              <a:t>.</a:t>
            </a:r>
            <a:r>
              <a:rPr lang="en-GB" b="0" i="0" u="none" strike="noStrike" dirty="0">
                <a:solidFill>
                  <a:srgbClr val="E2EEFF"/>
                </a:solidFill>
                <a:effectLst/>
                <a:highlight>
                  <a:srgbClr val="3A3F50"/>
                </a:highlight>
                <a:latin typeface="Google Sans"/>
              </a:rPr>
              <a:t> on the internet</a:t>
            </a:r>
            <a:r>
              <a:rPr lang="en-GB" b="0" i="0" u="none" strike="noStrike" dirty="0">
                <a:solidFill>
                  <a:srgbClr val="E8E8E8"/>
                </a:solidFill>
                <a:effectLst/>
                <a:highlight>
                  <a:srgbClr val="1F1F1F"/>
                </a:highlight>
                <a:latin typeface="Google Sans"/>
              </a:rPr>
              <a:t>.</a:t>
            </a:r>
            <a:r>
              <a:rPr lang="en-US" b="0" i="0" u="none" strike="noStrike" dirty="0">
                <a:solidFill>
                  <a:srgbClr val="E8E8E8"/>
                </a:solidFill>
                <a:effectLst/>
                <a:highlight>
                  <a:srgbClr val="1F1F1F"/>
                </a:highlight>
                <a:latin typeface="Google Sans"/>
              </a:rPr>
              <a:t> </a:t>
            </a:r>
          </a:p>
          <a:p>
            <a:pPr marL="0" indent="0" rtl="0">
              <a:buNone/>
            </a:pPr>
            <a:r>
              <a:rPr lang="en-US" dirty="0"/>
              <a:t>E-commerce is powered by the internet customers is use their own devices to access online store</a:t>
            </a:r>
            <a:r>
              <a:rPr lang="en-US"/>
              <a:t>, eh </a:t>
            </a:r>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lstStyle/>
          <a:p>
            <a:pPr rtl="0"/>
            <a:fld id="{19B51A1E-902D-48AF-9020-955120F399B6}" type="slidenum">
              <a:rPr lang="en-GB" smtClean="0"/>
              <a:pPr/>
              <a:t>3</a:t>
            </a:fld>
            <a:endParaRPr lang="en-GB"/>
          </a:p>
        </p:txBody>
      </p:sp>
    </p:spTree>
    <p:extLst>
      <p:ext uri="{BB962C8B-B14F-4D97-AF65-F5344CB8AC3E}">
        <p14:creationId xmlns:p14="http://schemas.microsoft.com/office/powerpoint/2010/main" val="722098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Desk with computer, phone, books etc.">
            <a:extLst>
              <a:ext uri="{FF2B5EF4-FFF2-40B4-BE49-F238E27FC236}">
                <a16:creationId xmlns:a16="http://schemas.microsoft.com/office/drawing/2014/main" id="{2E7ADBC3-DECA-9F4C-9289-9E43C727592F}"/>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p:txBody>
          <a:bodyPr rtlCol="0"/>
          <a:lstStyle/>
          <a:p>
            <a:pPr rtl="0"/>
            <a:r>
              <a:rPr lang="en-US" dirty="0"/>
              <a:t>Type of E-Commerce </a:t>
            </a:r>
            <a:endParaRPr lang="en-GB" dirty="0"/>
          </a:p>
        </p:txBody>
      </p:sp>
      <p:sp>
        <p:nvSpPr>
          <p:cNvPr id="14" name="Text Placeholder 13">
            <a:extLst>
              <a:ext uri="{FF2B5EF4-FFF2-40B4-BE49-F238E27FC236}">
                <a16:creationId xmlns:a16="http://schemas.microsoft.com/office/drawing/2014/main" id="{F278402B-CA7D-4F5B-B3FA-ED74AB3CFB6C}"/>
              </a:ext>
            </a:extLst>
          </p:cNvPr>
          <p:cNvSpPr>
            <a:spLocks noGrp="1"/>
          </p:cNvSpPr>
          <p:nvPr>
            <p:ph type="body" sz="quarter" idx="13"/>
          </p:nvPr>
        </p:nvSpPr>
        <p:spPr>
          <a:xfrm>
            <a:off x="6235700" y="4148860"/>
            <a:ext cx="5956300" cy="2222491"/>
          </a:xfrm>
        </p:spPr>
        <p:txBody>
          <a:bodyPr rtlCol="0"/>
          <a:lstStyle/>
          <a:p>
            <a:pPr rtl="0"/>
            <a:r>
              <a:rPr lang="en-US" dirty="0"/>
              <a:t>B2B This refers to the electronics exchange of products service’s or information between businesses rather than between businesses and consumers.</a:t>
            </a:r>
          </a:p>
          <a:p>
            <a:pPr rtl="0"/>
            <a:r>
              <a:rPr lang="en-US" dirty="0"/>
              <a:t>Examples include online directories and exchanges website that let businesses search for products, services or information and initiate online transactions through e-procurement interfaces.</a:t>
            </a:r>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2"/>
          </p:nvPr>
        </p:nvSpPr>
        <p:spPr/>
        <p:txBody>
          <a:bodyPr rtlCol="0"/>
          <a:lstStyle/>
          <a:p>
            <a:pPr rtl="0"/>
            <a:fld id="{19B51A1E-902D-48AF-9020-955120F399B6}" type="slidenum">
              <a:rPr lang="en-GB" smtClean="0"/>
              <a:pPr/>
              <a:t>4</a:t>
            </a:fld>
            <a:endParaRPr lang="en-GB"/>
          </a:p>
        </p:txBody>
      </p:sp>
    </p:spTree>
    <p:extLst>
      <p:ext uri="{BB962C8B-B14F-4D97-AF65-F5344CB8AC3E}">
        <p14:creationId xmlns:p14="http://schemas.microsoft.com/office/powerpoint/2010/main" val="4091674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rtlCol="0"/>
          <a:lstStyle/>
          <a:p>
            <a:pPr rtl="0"/>
            <a:r>
              <a:rPr lang="en-US" dirty="0"/>
              <a:t>Digital Creator </a:t>
            </a:r>
            <a:endParaRPr lang="en-GB" dirty="0"/>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a:xfrm>
            <a:off x="446511" y="1009225"/>
            <a:ext cx="11339513" cy="2196041"/>
          </a:xfrm>
        </p:spPr>
        <p:txBody>
          <a:bodyPr rtlCol="0"/>
          <a:lstStyle/>
          <a:p>
            <a:pPr rtl="0"/>
            <a:r>
              <a:rPr lang="en-GB" b="0" i="0" u="none" strike="noStrike" dirty="0">
                <a:solidFill>
                  <a:srgbClr val="E8E8E8"/>
                </a:solidFill>
                <a:effectLst/>
                <a:highlight>
                  <a:srgbClr val="1F1F1F"/>
                </a:highlight>
                <a:latin typeface="Google Sans"/>
              </a:rPr>
              <a:t>Digital creators or content creators </a:t>
            </a:r>
            <a:r>
              <a:rPr lang="en-US" b="0" i="0" u="none" strike="noStrike" dirty="0">
                <a:solidFill>
                  <a:srgbClr val="E2EEFF"/>
                </a:solidFill>
                <a:effectLst/>
                <a:highlight>
                  <a:srgbClr val="3A3F50"/>
                </a:highlight>
                <a:latin typeface="Google Sans"/>
              </a:rPr>
              <a:t>create content </a:t>
            </a:r>
            <a:r>
              <a:rPr lang="en-GB" b="0" i="0" u="none" strike="noStrike" dirty="0">
                <a:solidFill>
                  <a:srgbClr val="E8E8E8"/>
                </a:solidFill>
                <a:effectLst/>
                <a:highlight>
                  <a:srgbClr val="1F1F1F"/>
                </a:highlight>
                <a:latin typeface="Google Sans"/>
              </a:rPr>
              <a:t>to put it very simply. Their job is in their job title. They create videos, photos, graphics, informational resources, blog content, etc., and distribute it across various channels like Instagram, YouTube, TikTok, their own personal website</a:t>
            </a:r>
            <a:endParaRPr lang="en-GB" dirty="0"/>
          </a:p>
        </p:txBody>
      </p:sp>
      <p:sp>
        <p:nvSpPr>
          <p:cNvPr id="12" name="Rectangle 11" descr="Accent block left">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32000" y="2442934"/>
            <a:ext cx="5472000" cy="360000"/>
          </a:xfrm>
        </p:spPr>
        <p:txBody>
          <a:bodyPr rtlCol="0"/>
          <a:lstStyle/>
          <a:p>
            <a:pPr rtl="0"/>
            <a:r>
              <a:rPr lang="en-US" dirty="0"/>
              <a:t>Do digital creators get paid?</a:t>
            </a:r>
            <a:endParaRPr lang="en-GB" dirty="0"/>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2000" y="2950768"/>
            <a:ext cx="5472000" cy="2194694"/>
          </a:xfrm>
        </p:spPr>
        <p:txBody>
          <a:bodyPr rtlCol="0"/>
          <a:lstStyle/>
          <a:p>
            <a:pPr rtl="0"/>
            <a:r>
              <a:rPr lang="en-GB" b="0" i="0" u="none" strike="noStrike" dirty="0">
                <a:solidFill>
                  <a:srgbClr val="E2EEFF"/>
                </a:solidFill>
                <a:effectLst/>
                <a:highlight>
                  <a:srgbClr val="3A3F50"/>
                </a:highlight>
                <a:latin typeface="Google Sans"/>
              </a:rPr>
              <a:t>Content creators can earn money in many ways</a:t>
            </a:r>
            <a:r>
              <a:rPr lang="en-GB" b="0" i="0" u="none" strike="noStrike" dirty="0">
                <a:solidFill>
                  <a:srgbClr val="BFBFBF"/>
                </a:solidFill>
                <a:effectLst/>
                <a:highlight>
                  <a:srgbClr val="1F1F1F"/>
                </a:highlight>
                <a:latin typeface="Google Sans"/>
              </a:rPr>
              <a:t>. From partnering with brands to teaching online courses, creators can build multiple income streams. Insider spoke with influencers about how to make money as a creator on social media.</a:t>
            </a:r>
            <a:endParaRPr lang="en-GB" dirty="0"/>
          </a:p>
        </p:txBody>
      </p:sp>
      <p:cxnSp>
        <p:nvCxnSpPr>
          <p:cNvPr id="11" name="Straight Connector 10" descr="Slide divider">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descr="Accent bar right&#10;">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300000" y="2443459"/>
            <a:ext cx="5472000" cy="358775"/>
          </a:xfrm>
        </p:spPr>
        <p:txBody>
          <a:bodyPr rtlCol="0"/>
          <a:lstStyle/>
          <a:p>
            <a:pPr rtl="0"/>
            <a:r>
              <a:rPr lang="en-US" dirty="0"/>
              <a:t>Can anyone be a digital creator?</a:t>
            </a:r>
            <a:endParaRPr lang="en-GB" dirty="0"/>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7" y="2947459"/>
            <a:ext cx="5472113" cy="2196041"/>
          </a:xfrm>
        </p:spPr>
        <p:txBody>
          <a:bodyPr rtlCol="0"/>
          <a:lstStyle/>
          <a:p>
            <a:pPr rtl="0"/>
            <a:r>
              <a:rPr lang="en-GB" b="0" i="0" u="none" strike="noStrike" dirty="0">
                <a:solidFill>
                  <a:srgbClr val="BFBFBF"/>
                </a:solidFill>
                <a:effectLst/>
                <a:highlight>
                  <a:srgbClr val="1F1F1F"/>
                </a:highlight>
                <a:latin typeface="Google Sans"/>
              </a:rPr>
              <a:t>Thanks to the internet and the democratisation of technology, </a:t>
            </a:r>
            <a:r>
              <a:rPr lang="en-GB" b="0" i="0" u="none" strike="noStrike" dirty="0">
                <a:solidFill>
                  <a:srgbClr val="E2EEFF"/>
                </a:solidFill>
                <a:effectLst/>
                <a:highlight>
                  <a:srgbClr val="3A3F50"/>
                </a:highlight>
                <a:latin typeface="Google Sans"/>
              </a:rPr>
              <a:t>anyone can become a digital creator with the right tools and skills</a:t>
            </a:r>
            <a:r>
              <a:rPr lang="en-GB" b="0" i="0" u="none" strike="noStrike" dirty="0">
                <a:solidFill>
                  <a:srgbClr val="BFBFBF"/>
                </a:solidFill>
                <a:effectLst/>
                <a:highlight>
                  <a:srgbClr val="1F1F1F"/>
                </a:highlight>
                <a:latin typeface="Google Sans"/>
              </a:rPr>
              <a:t>.</a:t>
            </a:r>
            <a:endParaRPr lang="en-GB" dirty="0"/>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p:spPr>
        <p:txBody>
          <a:bodyPr rtlCol="0"/>
          <a:lstStyle/>
          <a:p>
            <a:pPr rtl="0"/>
            <a:fld id="{19B51A1E-902D-48AF-9020-955120F399B6}" type="slidenum">
              <a:rPr lang="en-GB" smtClean="0"/>
              <a:pPr/>
              <a:t>5</a:t>
            </a:fld>
            <a:endParaRPr lang="en-GB"/>
          </a:p>
        </p:txBody>
      </p:sp>
    </p:spTree>
    <p:extLst>
      <p:ext uri="{BB962C8B-B14F-4D97-AF65-F5344CB8AC3E}">
        <p14:creationId xmlns:p14="http://schemas.microsoft.com/office/powerpoint/2010/main" val="3188837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Placeholder 31" descr="hand clapping">
            <a:extLst>
              <a:ext uri="{FF2B5EF4-FFF2-40B4-BE49-F238E27FC236}">
                <a16:creationId xmlns:a16="http://schemas.microsoft.com/office/drawing/2014/main" id="{AAB6EE12-FEF8-FB41-A909-0DA61D7725C7}"/>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14" name="Title 13">
            <a:extLst>
              <a:ext uri="{FF2B5EF4-FFF2-40B4-BE49-F238E27FC236}">
                <a16:creationId xmlns:a16="http://schemas.microsoft.com/office/drawing/2014/main" id="{6C38D7A9-9299-4108-BB08-026F4B9CAE7B}"/>
              </a:ext>
            </a:extLst>
          </p:cNvPr>
          <p:cNvSpPr>
            <a:spLocks noGrp="1"/>
          </p:cNvSpPr>
          <p:nvPr>
            <p:ph type="ctrTitle"/>
          </p:nvPr>
        </p:nvSpPr>
        <p:spPr/>
        <p:txBody>
          <a:bodyPr rtlCol="0"/>
          <a:lstStyle/>
          <a:p>
            <a:pPr rtl="0"/>
            <a:r>
              <a:rPr lang="en-GB"/>
              <a:t>Thank You</a:t>
            </a:r>
          </a:p>
        </p:txBody>
      </p:sp>
      <p:sp>
        <p:nvSpPr>
          <p:cNvPr id="4" name="Text Placeholder 3">
            <a:extLst>
              <a:ext uri="{FF2B5EF4-FFF2-40B4-BE49-F238E27FC236}">
                <a16:creationId xmlns:a16="http://schemas.microsoft.com/office/drawing/2014/main" id="{60828E04-9C2A-4859-8050-C2DF67A249CB}"/>
              </a:ext>
            </a:extLst>
          </p:cNvPr>
          <p:cNvSpPr>
            <a:spLocks noGrp="1"/>
          </p:cNvSpPr>
          <p:nvPr>
            <p:ph type="body" sz="quarter" idx="15"/>
          </p:nvPr>
        </p:nvSpPr>
        <p:spPr/>
        <p:txBody>
          <a:bodyPr rtlCol="0"/>
          <a:lstStyle/>
          <a:p>
            <a:pPr rtl="0"/>
            <a:r>
              <a:rPr lang="en-US" dirty="0"/>
              <a:t>Roxana </a:t>
            </a:r>
            <a:r>
              <a:rPr lang="en-US" dirty="0" err="1"/>
              <a:t>Cirpaci</a:t>
            </a:r>
            <a:endParaRPr lang="en-GB" dirty="0"/>
          </a:p>
        </p:txBody>
      </p:sp>
      <p:pic>
        <p:nvPicPr>
          <p:cNvPr id="8" name="Graphic 7" descr="User" title="Icon - Presenter Name">
            <a:extLst>
              <a:ext uri="{FF2B5EF4-FFF2-40B4-BE49-F238E27FC236}">
                <a16:creationId xmlns:a16="http://schemas.microsoft.com/office/drawing/2014/main" id="{111541C4-DB03-4E53-994D-499C7D73C4DF}"/>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1485495" y="4006655"/>
            <a:ext cx="218900" cy="218900"/>
          </a:xfrm>
          <a:prstGeom prst="rect">
            <a:avLst/>
          </a:prstGeom>
        </p:spPr>
      </p:pic>
      <p:sp>
        <p:nvSpPr>
          <p:cNvPr id="5" name="Text Placeholder 4">
            <a:extLst>
              <a:ext uri="{FF2B5EF4-FFF2-40B4-BE49-F238E27FC236}">
                <a16:creationId xmlns:a16="http://schemas.microsoft.com/office/drawing/2014/main" id="{11265965-2271-4C1C-BD0A-6F85F80FF9A6}"/>
              </a:ext>
            </a:extLst>
          </p:cNvPr>
          <p:cNvSpPr>
            <a:spLocks noGrp="1"/>
          </p:cNvSpPr>
          <p:nvPr>
            <p:ph type="body" sz="quarter" idx="16"/>
          </p:nvPr>
        </p:nvSpPr>
        <p:spPr/>
        <p:txBody>
          <a:bodyPr rtlCol="0"/>
          <a:lstStyle/>
          <a:p>
            <a:pPr rtl="0"/>
            <a:r>
              <a:rPr lang="en-GB"/>
              <a:t>+44 1239 876 554</a:t>
            </a:r>
          </a:p>
        </p:txBody>
      </p:sp>
      <p:pic>
        <p:nvPicPr>
          <p:cNvPr id="10" name="Graphic 9" descr="Smart Phone" title="Icon - Presenter Phone Number">
            <a:extLst>
              <a:ext uri="{FF2B5EF4-FFF2-40B4-BE49-F238E27FC236}">
                <a16:creationId xmlns:a16="http://schemas.microsoft.com/office/drawing/2014/main" id="{A29DE31C-E099-4579-BB03-675E0A40C5F2}"/>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11485495" y="4355103"/>
            <a:ext cx="218900" cy="218900"/>
          </a:xfrm>
          <a:prstGeom prst="rect">
            <a:avLst/>
          </a:prstGeom>
        </p:spPr>
      </p:pic>
      <p:sp>
        <p:nvSpPr>
          <p:cNvPr id="6" name="Text Placeholder 5">
            <a:extLst>
              <a:ext uri="{FF2B5EF4-FFF2-40B4-BE49-F238E27FC236}">
                <a16:creationId xmlns:a16="http://schemas.microsoft.com/office/drawing/2014/main" id="{50A3BCC3-A277-4C0B-9EBA-EB53990D8EBD}"/>
              </a:ext>
            </a:extLst>
          </p:cNvPr>
          <p:cNvSpPr>
            <a:spLocks noGrp="1"/>
          </p:cNvSpPr>
          <p:nvPr>
            <p:ph type="body" sz="quarter" idx="17"/>
          </p:nvPr>
        </p:nvSpPr>
        <p:spPr>
          <a:xfrm>
            <a:off x="7535804" y="4623522"/>
            <a:ext cx="3832738" cy="376578"/>
          </a:xfrm>
        </p:spPr>
        <p:txBody>
          <a:bodyPr rtlCol="0"/>
          <a:lstStyle/>
          <a:p>
            <a:pPr rtl="0"/>
            <a:r>
              <a:rPr lang="en-US" dirty="0" err="1"/>
              <a:t>Roxanacirpaci007</a:t>
            </a:r>
            <a:r>
              <a:rPr lang="en-US" dirty="0"/>
              <a:t>@gmail.com</a:t>
            </a:r>
            <a:endParaRPr lang="en-GB" dirty="0"/>
          </a:p>
        </p:txBody>
      </p:sp>
      <p:pic>
        <p:nvPicPr>
          <p:cNvPr id="9" name="Graphic 8" descr="Envelope" title="Icon Presenter Email">
            <a:extLst>
              <a:ext uri="{FF2B5EF4-FFF2-40B4-BE49-F238E27FC236}">
                <a16:creationId xmlns:a16="http://schemas.microsoft.com/office/drawing/2014/main" id="{773C1382-ACE1-460F-A1B6-AB761A7D2E6B}"/>
              </a:ext>
            </a:extLst>
          </p:cNvPr>
          <p:cNvPicPr>
            <a:picLocks noChangeAspect="1"/>
          </p:cNvPicPr>
          <p:nvPr/>
        </p:nvPicPr>
        <p:blipFill>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11485495" y="4703551"/>
            <a:ext cx="218900" cy="218900"/>
          </a:xfrm>
          <a:prstGeom prst="rect">
            <a:avLst/>
          </a:prstGeom>
        </p:spPr>
      </p:pic>
      <p:sp>
        <p:nvSpPr>
          <p:cNvPr id="16" name="Text Placeholder 15">
            <a:extLst>
              <a:ext uri="{FF2B5EF4-FFF2-40B4-BE49-F238E27FC236}">
                <a16:creationId xmlns:a16="http://schemas.microsoft.com/office/drawing/2014/main" id="{FD8A1232-50A8-4535-AAF9-7F4180EAA0DD}"/>
              </a:ext>
            </a:extLst>
          </p:cNvPr>
          <p:cNvSpPr>
            <a:spLocks noGrp="1"/>
          </p:cNvSpPr>
          <p:nvPr>
            <p:ph type="body" sz="quarter" idx="18"/>
          </p:nvPr>
        </p:nvSpPr>
        <p:spPr/>
        <p:txBody>
          <a:bodyPr rtlCol="0"/>
          <a:lstStyle/>
          <a:p>
            <a:pPr rtl="0"/>
            <a:r>
              <a:rPr lang="en-GB" dirty="0"/>
              <a:t>Trey Research</a:t>
            </a:r>
          </a:p>
        </p:txBody>
      </p:sp>
      <p:pic>
        <p:nvPicPr>
          <p:cNvPr id="11" name="Graphic 10" descr="Link">
            <a:extLst>
              <a:ext uri="{FF2B5EF4-FFF2-40B4-BE49-F238E27FC236}">
                <a16:creationId xmlns:a16="http://schemas.microsoft.com/office/drawing/2014/main" id="{0718E6E0-05A2-479C-AEA8-1A385EB73474}"/>
              </a:ext>
            </a:extLst>
          </p:cNvPr>
          <p:cNvPicPr>
            <a:picLocks noChangeAspect="1"/>
          </p:cNvPicPr>
          <p:nvPr/>
        </p:nvPicPr>
        <p:blipFill>
          <a:blip r:embed="rId10" cstate="screen">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11472552" y="5040763"/>
            <a:ext cx="244786" cy="244786"/>
          </a:xfrm>
          <a:prstGeom prst="rect">
            <a:avLst/>
          </a:prstGeom>
        </p:spPr>
      </p:pic>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20"/>
          </p:nvPr>
        </p:nvSpPr>
        <p:spPr/>
        <p:txBody>
          <a:bodyPr rtlCol="0"/>
          <a:lstStyle/>
          <a:p>
            <a:pPr rtl="0"/>
            <a:fld id="{19B51A1E-902D-48AF-9020-955120F399B6}" type="slidenum">
              <a:rPr lang="en-GB" smtClean="0"/>
              <a:pPr rtl="0"/>
              <a:t>6</a:t>
            </a:fld>
            <a:endParaRPr lang="en-GB"/>
          </a:p>
        </p:txBody>
      </p:sp>
    </p:spTree>
    <p:extLst>
      <p:ext uri="{BB962C8B-B14F-4D97-AF65-F5344CB8AC3E}">
        <p14:creationId xmlns:p14="http://schemas.microsoft.com/office/powerpoint/2010/main" val="4153678306"/>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19717038_TF16411250.potx" id="{FCFFDC58-7D1F-44FB-9E07-7F893B5639AF}" vid="{B7675681-6A0D-4CDC-9EBD-7FC3D42E04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9" ma:contentTypeDescription="Create a new document." ma:contentTypeScope="" ma:versionID="76e25e1730b4532ab1d5e5b131a96a5a">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d1e9281a84c4949647088091c718de3"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B2218FC-8412-44B9-9E82-D51F1F531141}">
  <ds:schemaRefs>
    <ds:schemaRef ds:uri="http://schemas.microsoft.com/office/2006/metadata/properties"/>
    <ds:schemaRef ds:uri="http://www.w3.org/2000/xmlns/"/>
    <ds:schemaRef ds:uri="http://schemas.microsoft.com/sharepoint/v3"/>
    <ds:schemaRef ds:uri="http://www.w3.org/2001/XMLSchema-instance"/>
  </ds:schemaRefs>
</ds:datastoreItem>
</file>

<file path=customXml/itemProps2.xml><?xml version="1.0" encoding="utf-8"?>
<ds:datastoreItem xmlns:ds="http://schemas.openxmlformats.org/officeDocument/2006/customXml" ds:itemID="{B64A4C9D-F801-4923-BC6D-E0006F512331}">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6dc4bcd6-49db-4c07-9060-8acfc67cef9f"/>
    <ds:schemaRef ds:uri="fb0879af-3eba-417a-a55a-ffe6dcd6ca77"/>
  </ds:schemaRefs>
</ds:datastoreItem>
</file>

<file path=docProps/app.xml><?xml version="1.0" encoding="utf-8"?>
<Properties xmlns="http://schemas.openxmlformats.org/officeDocument/2006/extended-properties" xmlns:vt="http://schemas.openxmlformats.org/officeDocument/2006/docPropsVTypes">
  <Template/>
  <TotalTime>0</TotalTime>
  <Words>461</Words>
  <Application>Microsoft Office PowerPoint</Application>
  <PresentationFormat>Widescreen</PresentationFormat>
  <Paragraphs>121</Paragraphs>
  <Slides>6</Slides>
  <Notes>6</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My Presentation  Name: Roxana Cirpaci Student Number: 2311257</vt:lpstr>
      <vt:lpstr>What is  Technology? </vt:lpstr>
      <vt:lpstr>E- Commerce </vt:lpstr>
      <vt:lpstr>Type of E-Commerce </vt:lpstr>
      <vt:lpstr>Digital Creator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Presentation  Name: Roxana Cirpaci Student Number: 2311257</dc:title>
  <dc:creator>cirpaciroxana007@gmail.com</dc:creator>
  <cp:lastModifiedBy>cirpaciroxana007@gmail.com</cp:lastModifiedBy>
  <cp:revision>3</cp:revision>
  <dcterms:created xsi:type="dcterms:W3CDTF">2024-04-20T22:39:12Z</dcterms:created>
  <dcterms:modified xsi:type="dcterms:W3CDTF">2024-04-21T09:53:36Z</dcterms:modified>
</cp:coreProperties>
</file>