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1"/>
  </p:notesMasterIdLst>
  <p:handoutMasterIdLst>
    <p:handoutMasterId r:id="rId22"/>
  </p:handoutMasterIdLst>
  <p:sldIdLst>
    <p:sldId id="286" r:id="rId2"/>
    <p:sldId id="257" r:id="rId3"/>
    <p:sldId id="296" r:id="rId4"/>
    <p:sldId id="258" r:id="rId5"/>
    <p:sldId id="270" r:id="rId6"/>
    <p:sldId id="297" r:id="rId7"/>
    <p:sldId id="263" r:id="rId8"/>
    <p:sldId id="292" r:id="rId9"/>
    <p:sldId id="293" r:id="rId10"/>
    <p:sldId id="294" r:id="rId11"/>
    <p:sldId id="298" r:id="rId12"/>
    <p:sldId id="299" r:id="rId13"/>
    <p:sldId id="275" r:id="rId14"/>
    <p:sldId id="301" r:id="rId15"/>
    <p:sldId id="302" r:id="rId16"/>
    <p:sldId id="264" r:id="rId17"/>
    <p:sldId id="291" r:id="rId18"/>
    <p:sldId id="300" r:id="rId19"/>
    <p:sldId id="295" r:id="rId20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47"/>
    <p:restoredTop sz="93891" autoAdjust="0"/>
  </p:normalViewPr>
  <p:slideViewPr>
    <p:cSldViewPr>
      <p:cViewPr varScale="1">
        <p:scale>
          <a:sx n="157" d="100"/>
          <a:sy n="157" d="100"/>
        </p:scale>
        <p:origin x="176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/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hade val="51000"/>
                      <a:satMod val="130000"/>
                    </a:schemeClr>
                  </a:gs>
                  <a:gs pos="80000">
                    <a:schemeClr val="accent1">
                      <a:shade val="93000"/>
                      <a:satMod val="130000"/>
                    </a:schemeClr>
                  </a:gs>
                  <a:gs pos="100000">
                    <a:schemeClr val="accent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hade val="51000"/>
                      <a:satMod val="130000"/>
                    </a:schemeClr>
                  </a:gs>
                  <a:gs pos="80000">
                    <a:schemeClr val="accent4">
                      <a:shade val="93000"/>
                      <a:satMod val="130000"/>
                    </a:schemeClr>
                  </a:gs>
                  <a:gs pos="100000">
                    <a:schemeClr val="accent4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3DC-5A45-A5D9-BC4BB1500ABF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</c:pie3D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4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16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17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19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8008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hyperlink" Target="https://creativecommons.org/licenses/by-nc/3.0/" TargetMode="External"/><Relationship Id="rId12" Type="http://schemas.openxmlformats.org/officeDocument/2006/relationships/image" Target="../media/image2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ngall.com/instagram-png/download/55720" TargetMode="External"/><Relationship Id="rId11" Type="http://schemas.openxmlformats.org/officeDocument/2006/relationships/hyperlink" Target="https://pixabay.com/en/globe-web-www-symbol-green-160095/" TargetMode="External"/><Relationship Id="rId5" Type="http://schemas.openxmlformats.org/officeDocument/2006/relationships/image" Target="../media/image19.png"/><Relationship Id="rId10" Type="http://schemas.openxmlformats.org/officeDocument/2006/relationships/image" Target="../media/image21.png"/><Relationship Id="rId4" Type="http://schemas.openxmlformats.org/officeDocument/2006/relationships/image" Target="../media/image3.png"/><Relationship Id="rId9" Type="http://schemas.openxmlformats.org/officeDocument/2006/relationships/hyperlink" Target="https://fhlogo.blogspot.com/2011/03/facebook.html" TargetMode="External"/><Relationship Id="rId1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3271000" cy="1143000"/>
          </a:xfrm>
        </p:spPr>
        <p:txBody>
          <a:bodyPr/>
          <a:lstStyle/>
          <a:p>
            <a:r>
              <a:rPr lang="en-GB" altLang="en-US" b="1" dirty="0"/>
              <a:t>Business</a:t>
            </a:r>
            <a:br>
              <a:rPr lang="en-GB" altLang="en-US" b="1" dirty="0"/>
            </a:br>
            <a:r>
              <a:rPr lang="en-GB" altLang="en-US" b="1" dirty="0"/>
              <a:t>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3188450" cy="3483843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sz="1400" dirty="0"/>
              <a:t>• Module code: BMSW 4006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sz="1400" dirty="0"/>
              <a:t>• Module name: Managing Enterprise in the 21st Century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sz="1400" dirty="0"/>
              <a:t>• Module Leader: </a:t>
            </a:r>
            <a:r>
              <a:rPr lang="en-GB" sz="1400" dirty="0" err="1"/>
              <a:t>Zahida</a:t>
            </a:r>
            <a:r>
              <a:rPr lang="en-GB" sz="1400" dirty="0"/>
              <a:t> Khan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sz="1400" dirty="0"/>
              <a:t>   Student Elvis </a:t>
            </a:r>
            <a:r>
              <a:rPr lang="en-GB" sz="1400" dirty="0" err="1"/>
              <a:t>Liviu</a:t>
            </a:r>
            <a:r>
              <a:rPr lang="en-GB" sz="1400" dirty="0"/>
              <a:t> </a:t>
            </a:r>
            <a:r>
              <a:rPr lang="en-GB" sz="1400" dirty="0" err="1"/>
              <a:t>Nassiri</a:t>
            </a:r>
            <a:r>
              <a:rPr lang="en-GB" sz="1400" dirty="0"/>
              <a:t> Basti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sz="1400" dirty="0"/>
              <a:t>    Student id: 2112789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pic>
        <p:nvPicPr>
          <p:cNvPr id="3" name="Content Placeholder 9">
            <a:extLst>
              <a:ext uri="{FF2B5EF4-FFF2-40B4-BE49-F238E27FC236}">
                <a16:creationId xmlns:a16="http://schemas.microsoft.com/office/drawing/2014/main" id="{1B0A4825-E7CC-63F3-449A-41CBE1F19D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728200" y="0"/>
            <a:ext cx="5413434" cy="5701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Table Of Contents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861DAAD-F816-7D85-1231-E7595818DE6B}"/>
              </a:ext>
            </a:extLst>
          </p:cNvPr>
          <p:cNvSpPr txBox="1"/>
          <p:nvPr/>
        </p:nvSpPr>
        <p:spPr>
          <a:xfrm>
            <a:off x="-28753" y="909243"/>
            <a:ext cx="4611844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1. Executive Summary............................. 3</a:t>
            </a:r>
          </a:p>
          <a:p>
            <a:r>
              <a:rPr lang="en-GB" dirty="0"/>
              <a:t>2. Business Overview……....................... 4 </a:t>
            </a:r>
          </a:p>
          <a:p>
            <a:r>
              <a:rPr lang="en-GB" dirty="0"/>
              <a:t>3. Our mission ……………………………..5</a:t>
            </a:r>
          </a:p>
          <a:p>
            <a:r>
              <a:rPr lang="en-GB" dirty="0"/>
              <a:t>4. Products and Services......................... 6 4. Market Audit ………….......................... 7 5. Marketing Audit Swot analyses…......... 8 6. Pestel ……………. .............................. 9 7.Target Market....................................... 10 8.Questionare .. ……...……………….…. 11 9.Questionare Chart................................ 12</a:t>
            </a:r>
          </a:p>
          <a:p>
            <a:r>
              <a:rPr lang="en-GB" dirty="0"/>
              <a:t>10.Marketing and sales…………………..13</a:t>
            </a:r>
          </a:p>
          <a:p>
            <a:r>
              <a:rPr lang="en-GB" dirty="0"/>
              <a:t>11. Our team…………………………….…14</a:t>
            </a:r>
          </a:p>
          <a:p>
            <a:r>
              <a:rPr lang="en-GB" dirty="0"/>
              <a:t>12. Cash flow forecast……..……………..15</a:t>
            </a:r>
          </a:p>
          <a:p>
            <a:r>
              <a:rPr lang="en-GB" dirty="0"/>
              <a:t>13. Profit and Lose……………………..….16</a:t>
            </a:r>
          </a:p>
          <a:p>
            <a:r>
              <a:rPr lang="en-GB" dirty="0"/>
              <a:t>14.About us ………………………………..17</a:t>
            </a:r>
          </a:p>
          <a:p>
            <a:r>
              <a:rPr lang="en-GB" dirty="0"/>
              <a:t>15.Questions…………………….......….....18</a:t>
            </a:r>
          </a:p>
          <a:p>
            <a:r>
              <a:rPr lang="en-GB" dirty="0"/>
              <a:t>16. References…………………………....19</a:t>
            </a:r>
          </a:p>
          <a:p>
            <a:endParaRPr lang="en-GB" dirty="0"/>
          </a:p>
          <a:p>
            <a:r>
              <a:rPr lang="en-GB" dirty="0"/>
              <a:t>..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B5E181E-AB53-D49E-2D33-69106DE38E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9836" y="909243"/>
            <a:ext cx="4572000" cy="4799319"/>
          </a:xfrm>
          <a:prstGeom prst="rect">
            <a:avLst/>
          </a:prstGeom>
        </p:spPr>
      </p:pic>
      <p:pic>
        <p:nvPicPr>
          <p:cNvPr id="17" name="Content Placeholder 9">
            <a:extLst>
              <a:ext uri="{FF2B5EF4-FFF2-40B4-BE49-F238E27FC236}">
                <a16:creationId xmlns:a16="http://schemas.microsoft.com/office/drawing/2014/main" id="{81B42DEF-97DB-FD22-C58D-9848021987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636451" y="4722644"/>
            <a:ext cx="1507549" cy="98341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BA77C-FE1A-A4B5-CBC9-69A031B70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264" y="342144"/>
            <a:ext cx="8229600" cy="1143000"/>
          </a:xfrm>
        </p:spPr>
        <p:txBody>
          <a:bodyPr/>
          <a:lstStyle/>
          <a:p>
            <a:r>
              <a:rPr lang="en-GB" altLang="en-US" sz="4400" b="1" i="1" dirty="0"/>
              <a:t>Executive 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0BA12-10FE-C65A-6189-8865ED9C3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0"/>
            <a:ext cx="2314600" cy="3917032"/>
          </a:xfrm>
        </p:spPr>
        <p:txBody>
          <a:bodyPr/>
          <a:lstStyle/>
          <a:p>
            <a:r>
              <a:rPr lang="en-US" sz="1400" b="1" i="1" dirty="0"/>
              <a:t>Company and </a:t>
            </a:r>
            <a:r>
              <a:rPr lang="en-US" sz="1400" b="1" i="1" dirty="0" err="1"/>
              <a:t>manageament</a:t>
            </a:r>
            <a:r>
              <a:rPr lang="en-US" sz="1400" b="1" i="1" dirty="0"/>
              <a:t> </a:t>
            </a:r>
          </a:p>
          <a:p>
            <a:pPr marL="0" indent="0">
              <a:buNone/>
            </a:pPr>
            <a:r>
              <a:rPr lang="en-GB" sz="1200" dirty="0"/>
              <a:t>✓ </a:t>
            </a:r>
            <a:r>
              <a:rPr lang="en-US" sz="1200" dirty="0" err="1"/>
              <a:t>BeYou</a:t>
            </a:r>
            <a:r>
              <a:rPr lang="en-US" sz="1200" dirty="0"/>
              <a:t> Packaging provides customized </a:t>
            </a:r>
          </a:p>
          <a:p>
            <a:pPr marL="0" indent="0">
              <a:buNone/>
            </a:pPr>
            <a:r>
              <a:rPr lang="en-US" sz="1200" dirty="0"/>
              <a:t>and personalized packaging for people </a:t>
            </a:r>
          </a:p>
          <a:p>
            <a:pPr marL="0" indent="0">
              <a:buNone/>
            </a:pPr>
            <a:r>
              <a:rPr lang="en-US" sz="1200" dirty="0"/>
              <a:t>who are willing to take their business to the </a:t>
            </a:r>
          </a:p>
          <a:p>
            <a:pPr marL="0" indent="0">
              <a:buNone/>
            </a:pPr>
            <a:r>
              <a:rPr lang="en-US" sz="1200" dirty="0"/>
              <a:t>next level </a:t>
            </a:r>
          </a:p>
          <a:p>
            <a:pPr marL="0" indent="0">
              <a:buNone/>
            </a:pPr>
            <a:r>
              <a:rPr lang="en-GB" sz="1200" dirty="0"/>
              <a:t>✓ </a:t>
            </a:r>
            <a:r>
              <a:rPr lang="en-US" sz="1200" dirty="0"/>
              <a:t>it is based in west midlands area</a:t>
            </a:r>
          </a:p>
          <a:p>
            <a:pPr marL="0" indent="0">
              <a:buNone/>
            </a:pPr>
            <a:r>
              <a:rPr lang="en-GB" sz="1400" dirty="0"/>
              <a:t>✓ </a:t>
            </a:r>
            <a:r>
              <a:rPr lang="en-US" sz="1200" dirty="0"/>
              <a:t>partnership agreement business</a:t>
            </a:r>
          </a:p>
          <a:p>
            <a:pPr marL="0" indent="0">
              <a:buNone/>
            </a:pPr>
            <a:r>
              <a:rPr lang="en-GB" sz="1200" dirty="0"/>
              <a:t>✓ </a:t>
            </a:r>
            <a:r>
              <a:rPr lang="en-US" sz="1200" dirty="0"/>
              <a:t>partners are qualified with high </a:t>
            </a:r>
          </a:p>
          <a:p>
            <a:pPr marL="0" indent="0">
              <a:buNone/>
            </a:pPr>
            <a:r>
              <a:rPr lang="en-US" sz="1200" dirty="0"/>
              <a:t>Experience from managing to customer</a:t>
            </a:r>
          </a:p>
          <a:p>
            <a:pPr marL="0" indent="0">
              <a:buNone/>
            </a:pPr>
            <a:r>
              <a:rPr lang="en-US" sz="1200" dirty="0"/>
              <a:t>Service  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EE6B02-CF6D-67C9-BD16-5C2085058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44BEC-CB71-BAB9-4E84-255504977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607512-5E99-0901-EC5D-6BE2499D2560}"/>
              </a:ext>
            </a:extLst>
          </p:cNvPr>
          <p:cNvSpPr txBox="1"/>
          <p:nvPr/>
        </p:nvSpPr>
        <p:spPr>
          <a:xfrm>
            <a:off x="2563714" y="1539765"/>
            <a:ext cx="2016224" cy="38779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i="1" dirty="0"/>
              <a:t>Market </a:t>
            </a:r>
          </a:p>
          <a:p>
            <a:r>
              <a:rPr lang="en-GB" sz="1200" dirty="0"/>
              <a:t>✓</a:t>
            </a:r>
            <a:r>
              <a:rPr lang="en-GB" sz="1100" dirty="0"/>
              <a:t>with over 50,000 takeaway</a:t>
            </a:r>
          </a:p>
          <a:p>
            <a:r>
              <a:rPr lang="en-GB" sz="1100" dirty="0"/>
              <a:t>and restaurants in England,(ons.gov.uk,2020) less than 1% have</a:t>
            </a:r>
          </a:p>
          <a:p>
            <a:r>
              <a:rPr lang="en-GB" sz="1100" dirty="0"/>
              <a:t>personalized packaging even if they can afford it and want to have, it we are aiming to give this chance to as many shops as possible </a:t>
            </a:r>
          </a:p>
          <a:p>
            <a:r>
              <a:rPr lang="en-GB" sz="1100" dirty="0"/>
              <a:t>✓we are targeting England and Wales </a:t>
            </a:r>
          </a:p>
          <a:p>
            <a:r>
              <a:rPr lang="en-GB" sz="1100" dirty="0"/>
              <a:t>✓According to our research more than 50% would like to have personalised packaging</a:t>
            </a:r>
          </a:p>
          <a:p>
            <a:r>
              <a:rPr lang="en-GB" sz="1100" dirty="0"/>
              <a:t>✓our high competitive advantage is that we give the opportunity to everyone not only to big brands and franchise </a:t>
            </a:r>
            <a:endParaRPr lang="en-US" sz="1100" dirty="0"/>
          </a:p>
          <a:p>
            <a:r>
              <a:rPr lang="en-US" sz="1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EDC791-D47E-DB4F-F7A1-C748E978E77E}"/>
              </a:ext>
            </a:extLst>
          </p:cNvPr>
          <p:cNvSpPr txBox="1"/>
          <p:nvPr/>
        </p:nvSpPr>
        <p:spPr>
          <a:xfrm>
            <a:off x="4788024" y="1600200"/>
            <a:ext cx="2088232" cy="18928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1" dirty="0"/>
              <a:t>Financial </a:t>
            </a:r>
          </a:p>
          <a:p>
            <a:endParaRPr lang="en-US" sz="1100" dirty="0"/>
          </a:p>
          <a:p>
            <a:r>
              <a:rPr lang="en-GB" sz="1100" dirty="0"/>
              <a:t>✓</a:t>
            </a:r>
            <a:r>
              <a:rPr lang="en-US" sz="1100" dirty="0"/>
              <a:t>our first year sales is over </a:t>
            </a:r>
          </a:p>
          <a:p>
            <a:r>
              <a:rPr lang="en-US" sz="1100" dirty="0"/>
              <a:t>£280,000</a:t>
            </a:r>
          </a:p>
          <a:p>
            <a:r>
              <a:rPr lang="en-GB" sz="1100" dirty="0"/>
              <a:t>✓</a:t>
            </a:r>
            <a:r>
              <a:rPr lang="en-US" sz="1100" dirty="0"/>
              <a:t>for the first 3 years we anticipate an 15to20% every year in the next 3 years </a:t>
            </a:r>
          </a:p>
          <a:p>
            <a:r>
              <a:rPr lang="en-GB" sz="1100" dirty="0"/>
              <a:t>✓ </a:t>
            </a:r>
            <a:r>
              <a:rPr lang="en-US" sz="1100" dirty="0"/>
              <a:t>we will have a west midlands warehouse and weekly delivery services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3F5F27-4B88-146F-4B76-1D6076185453}"/>
              </a:ext>
            </a:extLst>
          </p:cNvPr>
          <p:cNvSpPr txBox="1"/>
          <p:nvPr/>
        </p:nvSpPr>
        <p:spPr>
          <a:xfrm>
            <a:off x="6955954" y="1600200"/>
            <a:ext cx="1979712" cy="1154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dirty="0" err="1"/>
              <a:t>Startup</a:t>
            </a:r>
            <a:endParaRPr lang="en-GB" sz="1800" b="1" i="1" dirty="0"/>
          </a:p>
          <a:p>
            <a:endParaRPr lang="en-GB" sz="1100" dirty="0"/>
          </a:p>
          <a:p>
            <a:r>
              <a:rPr lang="en-GB" sz="1100" dirty="0"/>
              <a:t>✓we start our business with £5,000 initial investment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254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AC2181-07B5-6044-2254-34AD02F13F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028" y="908720"/>
            <a:ext cx="4476972" cy="4726172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327AEC-DDD3-1FAC-C4FB-D36CFD4A1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340768"/>
            <a:ext cx="4320480" cy="4294124"/>
          </a:xfrm>
        </p:spPr>
        <p:txBody>
          <a:bodyPr/>
          <a:lstStyle/>
          <a:p>
            <a:r>
              <a:rPr lang="en-US" sz="1800" dirty="0"/>
              <a:t>An young team of higher educated people with a large experience in packaging and good knowledge in food industry</a:t>
            </a:r>
          </a:p>
          <a:p>
            <a:r>
              <a:rPr lang="en-US" sz="1800" dirty="0"/>
              <a:t>We are based in Birmingham and we do cover all shops in England and Wales </a:t>
            </a:r>
          </a:p>
          <a:p>
            <a:r>
              <a:rPr lang="en-US" sz="1800" dirty="0"/>
              <a:t>Our business in formed from 2 equal partners</a:t>
            </a:r>
          </a:p>
          <a:p>
            <a:r>
              <a:rPr lang="en-US" sz="1800" dirty="0"/>
              <a:t>Our business is aiming to provide high quality recycle products eco friendly </a:t>
            </a:r>
          </a:p>
          <a:p>
            <a:endParaRPr lang="en-US" sz="1800" dirty="0"/>
          </a:p>
          <a:p>
            <a:endParaRPr lang="en-US" sz="1800" dirty="0"/>
          </a:p>
        </p:txBody>
      </p:sp>
      <p:pic>
        <p:nvPicPr>
          <p:cNvPr id="7" name="Content Placeholder 1">
            <a:extLst>
              <a:ext uri="{FF2B5EF4-FFF2-40B4-BE49-F238E27FC236}">
                <a16:creationId xmlns:a16="http://schemas.microsoft.com/office/drawing/2014/main" id="{C8BBF76A-1BEC-2427-102C-1929AE5B89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7884368" y="4872026"/>
            <a:ext cx="1259632" cy="821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Our Mission 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6302B2-ADAE-3EBA-FF1E-382AAC097B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350" y="4509120"/>
            <a:ext cx="1771650" cy="11557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5CCA3B5-1993-65CB-0530-A3468BD9C7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5" y="1268760"/>
            <a:ext cx="4426801" cy="44467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F688AC-CEAE-E404-8B5D-FF3E665137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3226" y="2780928"/>
            <a:ext cx="623653" cy="29645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8D1470F-3560-E5CE-82C6-7A6D98ED77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7303" y="1336536"/>
            <a:ext cx="623653" cy="50559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4AFF22-BDE8-6DAD-E197-A3C2DB22D18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7303" y="4079752"/>
            <a:ext cx="623653" cy="4520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E604250-7197-D420-79CF-E171F5A17DA8}"/>
              </a:ext>
            </a:extLst>
          </p:cNvPr>
          <p:cNvSpPr txBox="1"/>
          <p:nvPr/>
        </p:nvSpPr>
        <p:spPr>
          <a:xfrm>
            <a:off x="5364993" y="2632052"/>
            <a:ext cx="33218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Our mission is to help your business</a:t>
            </a:r>
          </a:p>
          <a:p>
            <a:r>
              <a:rPr lang="en-US" sz="1400" dirty="0"/>
              <a:t>Stand up and deliver good quality </a:t>
            </a:r>
          </a:p>
          <a:p>
            <a:r>
              <a:rPr lang="en-US" sz="1400" dirty="0"/>
              <a:t>products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885930-1837-1910-3E1E-36AB278DB7A7}"/>
              </a:ext>
            </a:extLst>
          </p:cNvPr>
          <p:cNvSpPr txBox="1"/>
          <p:nvPr/>
        </p:nvSpPr>
        <p:spPr>
          <a:xfrm>
            <a:off x="5435610" y="4091608"/>
            <a:ext cx="23615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Fast foods, restaurants and</a:t>
            </a:r>
          </a:p>
          <a:p>
            <a:r>
              <a:rPr lang="en-US" sz="1400" dirty="0"/>
              <a:t>wholesales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895A02-118D-E98A-0D53-658ADD1C05C6}"/>
              </a:ext>
            </a:extLst>
          </p:cNvPr>
          <p:cNvSpPr txBox="1"/>
          <p:nvPr/>
        </p:nvSpPr>
        <p:spPr>
          <a:xfrm>
            <a:off x="5426433" y="1368377"/>
            <a:ext cx="3186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To deliver our products to restaurants </a:t>
            </a:r>
          </a:p>
          <a:p>
            <a:r>
              <a:rPr lang="en-US" sz="1400" dirty="0"/>
              <a:t>all over U.K. and Europe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5121C-36F7-AA95-A8DA-271645D1A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b="1" i="1" dirty="0"/>
              <a:t> Products and Services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1D2A020-582C-828A-6D48-A576E91B26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3928" y="1217533"/>
            <a:ext cx="5220072" cy="197318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78B8A-5475-53E7-95A8-DD3A6C60C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0B3C2-562D-28E8-FDC1-761D13728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CDBCEA-6D7F-F9C7-662F-814CCA354D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6215" y="3156552"/>
            <a:ext cx="2600467" cy="25180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539451A-B4B9-A20F-3CFE-83E6FF6F88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2615" y="3356992"/>
            <a:ext cx="2374798" cy="23176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74BB739-FAEE-BD49-C840-D355476DBE30}"/>
              </a:ext>
            </a:extLst>
          </p:cNvPr>
          <p:cNvSpPr txBox="1"/>
          <p:nvPr/>
        </p:nvSpPr>
        <p:spPr>
          <a:xfrm>
            <a:off x="67750" y="1765381"/>
            <a:ext cx="308326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800" b="1" i="1" dirty="0"/>
              <a:t>High Quality personalised products&amp; competitive service</a:t>
            </a:r>
          </a:p>
          <a:p>
            <a:endParaRPr lang="en-GB" altLang="en-US" sz="1800" b="1" i="1" dirty="0"/>
          </a:p>
          <a:p>
            <a:r>
              <a:rPr lang="en-GB" altLang="en-US" b="1" i="1" dirty="0"/>
              <a:t>Free design </a:t>
            </a:r>
          </a:p>
          <a:p>
            <a:endParaRPr lang="en-GB" altLang="en-US" sz="1800" b="1" i="1" dirty="0"/>
          </a:p>
          <a:p>
            <a:r>
              <a:rPr lang="en-GB" altLang="en-US" b="1" i="1" dirty="0"/>
              <a:t>Free advertising for your business </a:t>
            </a:r>
          </a:p>
          <a:p>
            <a:endParaRPr lang="en-GB" altLang="en-US" sz="1800" b="1" i="1" dirty="0"/>
          </a:p>
          <a:p>
            <a:r>
              <a:rPr lang="en-GB" altLang="en-US" b="1" i="1" dirty="0"/>
              <a:t>Free delivery </a:t>
            </a:r>
          </a:p>
          <a:p>
            <a:endParaRPr lang="en-GB" altLang="en-US" sz="1800" b="1" i="1" dirty="0"/>
          </a:p>
          <a:p>
            <a:r>
              <a:rPr lang="en-GB" altLang="en-US" b="1" i="1" dirty="0"/>
              <a:t>Free storage </a:t>
            </a:r>
            <a:r>
              <a:rPr lang="en-GB" altLang="en-US" sz="1800" b="1" i="1" dirty="0"/>
              <a:t> </a:t>
            </a:r>
          </a:p>
          <a:p>
            <a:endParaRPr lang="en-GB" altLang="en-US" sz="1800" b="1" i="1" dirty="0"/>
          </a:p>
          <a:p>
            <a:endParaRPr lang="en-GB" altLang="en-US" sz="1800" b="1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807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algn="l" eaLnBrk="1" hangingPunct="1"/>
            <a:r>
              <a:rPr lang="en-GB" altLang="en-US" sz="3600" b="1" i="1" dirty="0"/>
              <a:t>Market audit-Competitor’s Analysis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F792A0F-DCE4-E70B-B28C-92C509E08C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24279" y="4869160"/>
            <a:ext cx="1219721" cy="7956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21CE8C8-CA9B-8B62-7890-CC863620A2BB}"/>
              </a:ext>
            </a:extLst>
          </p:cNvPr>
          <p:cNvSpPr txBox="1"/>
          <p:nvPr/>
        </p:nvSpPr>
        <p:spPr>
          <a:xfrm>
            <a:off x="2286000" y="269033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dirty="0"/>
              <a:t>           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1E1816C7-789D-AA45-1A2D-87A71DF449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0295562"/>
              </p:ext>
            </p:extLst>
          </p:nvPr>
        </p:nvGraphicFramePr>
        <p:xfrm>
          <a:off x="457200" y="973838"/>
          <a:ext cx="7787208" cy="39529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7868">
                  <a:extLst>
                    <a:ext uri="{9D8B030D-6E8A-4147-A177-3AD203B41FA5}">
                      <a16:colId xmlns:a16="http://schemas.microsoft.com/office/drawing/2014/main" val="3137538474"/>
                    </a:ext>
                  </a:extLst>
                </a:gridCol>
                <a:gridCol w="1297868">
                  <a:extLst>
                    <a:ext uri="{9D8B030D-6E8A-4147-A177-3AD203B41FA5}">
                      <a16:colId xmlns:a16="http://schemas.microsoft.com/office/drawing/2014/main" val="3801306823"/>
                    </a:ext>
                  </a:extLst>
                </a:gridCol>
                <a:gridCol w="1297868">
                  <a:extLst>
                    <a:ext uri="{9D8B030D-6E8A-4147-A177-3AD203B41FA5}">
                      <a16:colId xmlns:a16="http://schemas.microsoft.com/office/drawing/2014/main" val="3054423990"/>
                    </a:ext>
                  </a:extLst>
                </a:gridCol>
                <a:gridCol w="1297868">
                  <a:extLst>
                    <a:ext uri="{9D8B030D-6E8A-4147-A177-3AD203B41FA5}">
                      <a16:colId xmlns:a16="http://schemas.microsoft.com/office/drawing/2014/main" val="2079367437"/>
                    </a:ext>
                  </a:extLst>
                </a:gridCol>
                <a:gridCol w="1297868">
                  <a:extLst>
                    <a:ext uri="{9D8B030D-6E8A-4147-A177-3AD203B41FA5}">
                      <a16:colId xmlns:a16="http://schemas.microsoft.com/office/drawing/2014/main" val="427012327"/>
                    </a:ext>
                  </a:extLst>
                </a:gridCol>
                <a:gridCol w="1297868">
                  <a:extLst>
                    <a:ext uri="{9D8B030D-6E8A-4147-A177-3AD203B41FA5}">
                      <a16:colId xmlns:a16="http://schemas.microsoft.com/office/drawing/2014/main" val="2245835162"/>
                    </a:ext>
                  </a:extLst>
                </a:gridCol>
              </a:tblGrid>
              <a:tr h="696839">
                <a:tc>
                  <a:txBody>
                    <a:bodyPr/>
                    <a:lstStyle/>
                    <a:p>
                      <a:r>
                        <a:rPr lang="en-US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Be you </a:t>
                      </a:r>
                    </a:p>
                    <a:p>
                      <a:r>
                        <a:rPr lang="en-US" sz="1400" dirty="0"/>
                        <a:t>  packaging</a:t>
                      </a:r>
                      <a:r>
                        <a:rPr lang="en-US" sz="1600" dirty="0"/>
                        <a:t> 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JJ food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Tlc</a:t>
                      </a:r>
                      <a:r>
                        <a:rPr lang="en-US" dirty="0"/>
                        <a:t> foods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Caspian</a:t>
                      </a:r>
                    </a:p>
                    <a:p>
                      <a:r>
                        <a:rPr lang="en-US" sz="1400" dirty="0" err="1"/>
                        <a:t>Cash&amp;carry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dirty="0" err="1"/>
                        <a:t>Elc</a:t>
                      </a:r>
                      <a:r>
                        <a:rPr lang="en-US" sz="1400" dirty="0"/>
                        <a:t> </a:t>
                      </a:r>
                    </a:p>
                    <a:p>
                      <a:r>
                        <a:rPr lang="en-US" sz="1400" dirty="0"/>
                        <a:t>  </a:t>
                      </a:r>
                      <a:r>
                        <a:rPr lang="en-US" sz="1400" dirty="0" err="1"/>
                        <a:t>cash&amp;carry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7530043"/>
                  </a:ext>
                </a:extLst>
              </a:tr>
              <a:tr h="752586">
                <a:tc>
                  <a:txBody>
                    <a:bodyPr/>
                    <a:lstStyle/>
                    <a:p>
                      <a:r>
                        <a:rPr lang="en-US" sz="1000" dirty="0"/>
                        <a:t>Products or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Packaging</a:t>
                      </a:r>
                    </a:p>
                    <a:p>
                      <a:r>
                        <a:rPr lang="en-US" sz="1000" dirty="0"/>
                        <a:t>Ambient </a:t>
                      </a:r>
                    </a:p>
                    <a:p>
                      <a:r>
                        <a:rPr lang="en-US" sz="1000" dirty="0"/>
                        <a:t>frozen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Packaging</a:t>
                      </a:r>
                    </a:p>
                    <a:p>
                      <a:r>
                        <a:rPr lang="en-US" sz="1000" dirty="0"/>
                        <a:t>Ambient </a:t>
                      </a:r>
                    </a:p>
                    <a:p>
                      <a:r>
                        <a:rPr lang="en-US" sz="1000" dirty="0"/>
                        <a:t>frozen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Packaging</a:t>
                      </a:r>
                    </a:p>
                    <a:p>
                      <a:r>
                        <a:rPr lang="en-US" sz="1000" dirty="0"/>
                        <a:t>Ambient </a:t>
                      </a:r>
                    </a:p>
                    <a:p>
                      <a:r>
                        <a:rPr lang="en-US" sz="1000" dirty="0"/>
                        <a:t>frozen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Packaging</a:t>
                      </a:r>
                    </a:p>
                    <a:p>
                      <a:r>
                        <a:rPr lang="en-US" sz="1000" dirty="0"/>
                        <a:t>Ambient </a:t>
                      </a:r>
                    </a:p>
                    <a:p>
                      <a:r>
                        <a:rPr lang="en-US" sz="1000" dirty="0"/>
                        <a:t>frozen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216348"/>
                  </a:ext>
                </a:extLst>
              </a:tr>
              <a:tr h="501724">
                <a:tc>
                  <a:txBody>
                    <a:bodyPr/>
                    <a:lstStyle/>
                    <a:p>
                      <a:r>
                        <a:rPr lang="en-US" sz="1000" dirty="0"/>
                        <a:t>Key success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Personalized packaging</a:t>
                      </a:r>
                    </a:p>
                    <a:p>
                      <a:r>
                        <a:rPr lang="en-US" sz="1000" dirty="0"/>
                        <a:t>High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First online </a:t>
                      </a:r>
                    </a:p>
                    <a:p>
                      <a:r>
                        <a:rPr lang="en-US" sz="1000" dirty="0" err="1"/>
                        <a:t>Cash&amp;carry</a:t>
                      </a:r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cheap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Francize with over 40 branches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Over 35 years </a:t>
                      </a:r>
                    </a:p>
                    <a:p>
                      <a:r>
                        <a:rPr lang="en-US" sz="1000" dirty="0"/>
                        <a:t>On the market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967897"/>
                  </a:ext>
                </a:extLst>
              </a:tr>
              <a:tr h="396023">
                <a:tc>
                  <a:txBody>
                    <a:bodyPr/>
                    <a:lstStyle/>
                    <a:p>
                      <a:r>
                        <a:rPr lang="en-US" sz="1000" dirty="0"/>
                        <a:t>Strengths&amp;</a:t>
                      </a:r>
                    </a:p>
                    <a:p>
                      <a:r>
                        <a:rPr lang="en-US" sz="1000" dirty="0"/>
                        <a:t>      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Personalized/high-quality 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Diversity/name</a:t>
                      </a:r>
                    </a:p>
                    <a:p>
                      <a:r>
                        <a:rPr lang="en-US" sz="1000" dirty="0"/>
                        <a:t>Expensive </a:t>
                      </a:r>
                    </a:p>
                    <a:p>
                      <a:r>
                        <a:rPr lang="en-US" sz="1000" dirty="0"/>
                        <a:t>Poor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Diversity, cheap</a:t>
                      </a:r>
                    </a:p>
                    <a:p>
                      <a:r>
                        <a:rPr lang="en-US" sz="1000" dirty="0"/>
                        <a:t>Poor services</a:t>
                      </a:r>
                    </a:p>
                    <a:p>
                      <a:r>
                        <a:rPr lang="en-US" sz="1000" dirty="0"/>
                        <a:t>Low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Diversity, expensive</a:t>
                      </a:r>
                    </a:p>
                    <a:p>
                      <a:r>
                        <a:rPr lang="en-US" sz="1000" dirty="0"/>
                        <a:t>Poor services</a:t>
                      </a:r>
                    </a:p>
                    <a:p>
                      <a:r>
                        <a:rPr lang="en-US" sz="1000" dirty="0"/>
                        <a:t>high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Diversity, expensive</a:t>
                      </a:r>
                    </a:p>
                    <a:p>
                      <a:r>
                        <a:rPr lang="en-US" sz="1000" dirty="0"/>
                        <a:t>Poor services</a:t>
                      </a:r>
                    </a:p>
                    <a:p>
                      <a:r>
                        <a:rPr lang="en-US" sz="1000" dirty="0"/>
                        <a:t>high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207262"/>
                  </a:ext>
                </a:extLst>
              </a:tr>
              <a:tr h="396023">
                <a:tc>
                  <a:txBody>
                    <a:bodyPr/>
                    <a:lstStyle/>
                    <a:p>
                      <a:r>
                        <a:rPr lang="en-US" sz="1000" dirty="0"/>
                        <a:t>Distribution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England and Wales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England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East Midlands </a:t>
                      </a:r>
                    </a:p>
                    <a:p>
                      <a:r>
                        <a:rPr lang="en-US" sz="1000" dirty="0"/>
                        <a:t>Nord East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Birmingham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 dirty="0"/>
                        <a:t>England and Wales</a:t>
                      </a:r>
                    </a:p>
                    <a:p>
                      <a:endParaRPr lang="en-US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4505158"/>
                  </a:ext>
                </a:extLst>
              </a:tr>
              <a:tr h="396023">
                <a:tc>
                  <a:txBody>
                    <a:bodyPr/>
                    <a:lstStyle/>
                    <a:p>
                      <a:r>
                        <a:rPr lang="en-US" sz="1000" dirty="0"/>
                        <a:t>How big of a threat are competitors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858384"/>
                  </a:ext>
                </a:extLst>
              </a:tr>
              <a:tr h="396023">
                <a:tc>
                  <a:txBody>
                    <a:bodyPr/>
                    <a:lstStyle/>
                    <a:p>
                      <a:r>
                        <a:rPr lang="en-US" sz="1000" dirty="0"/>
                        <a:t>How their strategies affect your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Price/market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22911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algn="l" eaLnBrk="1" hangingPunct="1"/>
            <a:br>
              <a:rPr lang="en-GB" altLang="en-US" sz="3600" dirty="0"/>
            </a:br>
            <a:r>
              <a:rPr lang="en-GB" altLang="en-US" sz="3600" dirty="0"/>
              <a:t>Market Audit-SWOT Analysis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168899"/>
            <a:ext cx="226368" cy="219075"/>
          </a:xfrm>
        </p:spPr>
        <p:txBody>
          <a:bodyPr/>
          <a:lstStyle/>
          <a:p>
            <a:pPr marL="0" indent="0">
              <a:buNone/>
            </a:pPr>
            <a:r>
              <a:rPr lang="en-US" altLang="en-US" dirty="0"/>
              <a:t>   </a:t>
            </a:r>
            <a:endParaRPr lang="en-US" altLang="en-US" sz="1200" dirty="0"/>
          </a:p>
          <a:p>
            <a:r>
              <a:rPr lang="en-US" altLang="en-US" sz="1400" dirty="0"/>
              <a:t> </a:t>
            </a:r>
          </a:p>
          <a:p>
            <a:endParaRPr lang="en-US" altLang="en-US" sz="1400" dirty="0"/>
          </a:p>
          <a:p>
            <a:endParaRPr lang="en-US" altLang="en-US" sz="1400" dirty="0"/>
          </a:p>
          <a:p>
            <a:endParaRPr lang="en-US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62B4718-45B0-B05D-916E-AC0FFA8FF8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3894" y="4797152"/>
            <a:ext cx="1330106" cy="8676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3EE45C8-6AB9-89BA-557F-310423A537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246" y="933399"/>
            <a:ext cx="7748970" cy="435879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1C7D5B9-1F49-6B3F-56A3-C8DD337433D3}"/>
              </a:ext>
            </a:extLst>
          </p:cNvPr>
          <p:cNvSpPr txBox="1"/>
          <p:nvPr/>
        </p:nvSpPr>
        <p:spPr>
          <a:xfrm>
            <a:off x="1403648" y="2517570"/>
            <a:ext cx="140540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000" b="1" i="1" dirty="0"/>
              <a:t>High quality products                                                    </a:t>
            </a:r>
          </a:p>
          <a:p>
            <a:r>
              <a:rPr lang="en-US" altLang="en-US" sz="1000" b="1" i="1" dirty="0"/>
              <a:t>Personalized products                                           </a:t>
            </a:r>
          </a:p>
          <a:p>
            <a:r>
              <a:rPr lang="en-US" altLang="en-US" sz="1000" b="1" i="1" dirty="0"/>
              <a:t>App</a:t>
            </a:r>
          </a:p>
          <a:p>
            <a:r>
              <a:rPr lang="en-US" altLang="en-US" sz="1000" b="1" i="1" dirty="0"/>
              <a:t>Giving the chance to small business </a:t>
            </a:r>
          </a:p>
          <a:p>
            <a:r>
              <a:rPr lang="en-US" altLang="en-US" sz="1000" b="1" i="1" dirty="0"/>
              <a:t>Free advertising</a:t>
            </a:r>
          </a:p>
          <a:p>
            <a:r>
              <a:rPr lang="en-US" altLang="en-US" sz="1000" b="1" i="1" dirty="0"/>
              <a:t>Low costs over time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94F5456-0610-DE12-2D60-DCDBB46465B5}"/>
              </a:ext>
            </a:extLst>
          </p:cNvPr>
          <p:cNvSpPr txBox="1"/>
          <p:nvPr/>
        </p:nvSpPr>
        <p:spPr>
          <a:xfrm>
            <a:off x="4355976" y="2582544"/>
            <a:ext cx="107047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i="1" dirty="0"/>
              <a:t>Wholesalers</a:t>
            </a:r>
          </a:p>
          <a:p>
            <a:r>
              <a:rPr lang="en-US" sz="1000" b="1" i="1" dirty="0"/>
              <a:t>Partner</a:t>
            </a:r>
          </a:p>
          <a:p>
            <a:r>
              <a:rPr lang="en-US" sz="1000" b="1" i="1" dirty="0"/>
              <a:t>Grants</a:t>
            </a:r>
          </a:p>
          <a:p>
            <a:r>
              <a:rPr lang="en-US" sz="1000" b="1" i="1" dirty="0"/>
              <a:t>Expand </a:t>
            </a:r>
          </a:p>
          <a:p>
            <a:r>
              <a:rPr lang="en-US" sz="1000" b="1" i="1" dirty="0"/>
              <a:t>Getting new range of customers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7F0E7D-25B3-2535-8542-9E23DBD03C6C}"/>
              </a:ext>
            </a:extLst>
          </p:cNvPr>
          <p:cNvSpPr txBox="1"/>
          <p:nvPr/>
        </p:nvSpPr>
        <p:spPr>
          <a:xfrm>
            <a:off x="5737038" y="2624415"/>
            <a:ext cx="13552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/>
              <a:t>Long time established </a:t>
            </a:r>
          </a:p>
          <a:p>
            <a:r>
              <a:rPr lang="en-US" sz="1000" dirty="0"/>
              <a:t>Business</a:t>
            </a:r>
          </a:p>
          <a:p>
            <a:r>
              <a:rPr lang="en-US" sz="1000" dirty="0"/>
              <a:t>Cheap van sellers</a:t>
            </a:r>
          </a:p>
          <a:p>
            <a:r>
              <a:rPr lang="en-US" sz="1000" dirty="0"/>
              <a:t>Cheap low quality </a:t>
            </a:r>
          </a:p>
          <a:p>
            <a:r>
              <a:rPr lang="en-US" sz="1000" dirty="0"/>
              <a:t>products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8D705A-4DBE-FBC6-4DC3-DD0706736C51}"/>
              </a:ext>
            </a:extLst>
          </p:cNvPr>
          <p:cNvSpPr txBox="1"/>
          <p:nvPr/>
        </p:nvSpPr>
        <p:spPr>
          <a:xfrm>
            <a:off x="2975619" y="2654179"/>
            <a:ext cx="12137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High prices</a:t>
            </a:r>
          </a:p>
          <a:p>
            <a:r>
              <a:rPr lang="en-US" sz="1000" dirty="0"/>
              <a:t>Lack of space</a:t>
            </a:r>
          </a:p>
          <a:p>
            <a:r>
              <a:rPr lang="en-US" sz="1000" dirty="0"/>
              <a:t>Limited funds</a:t>
            </a:r>
          </a:p>
          <a:p>
            <a:r>
              <a:rPr lang="en-US" sz="1000" dirty="0"/>
              <a:t>New in the market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11F786-5D65-2349-E1F1-5EF35A9E7A72}"/>
              </a:ext>
            </a:extLst>
          </p:cNvPr>
          <p:cNvSpPr txBox="1"/>
          <p:nvPr/>
        </p:nvSpPr>
        <p:spPr>
          <a:xfrm>
            <a:off x="457200" y="4878420"/>
            <a:ext cx="592287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414141"/>
                </a:solidFill>
                <a:effectLst/>
                <a:latin typeface="PT Sans" panose="020B0503020203020204" pitchFamily="34" charset="77"/>
              </a:rPr>
              <a:t> swot “</a:t>
            </a:r>
            <a:r>
              <a:rPr lang="en-GB" sz="1200" b="0" i="0" dirty="0">
                <a:solidFill>
                  <a:srgbClr val="414141"/>
                </a:solidFill>
                <a:effectLst/>
                <a:cs typeface="Arial" panose="020B0604020202020204" pitchFamily="34" charset="0"/>
              </a:rPr>
              <a:t>is one of the most important tools for strategic planning especially in the stage of extracting strategies”(</a:t>
            </a:r>
            <a:r>
              <a:rPr lang="en-GB" sz="1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Ghazinoory,2007)</a:t>
            </a:r>
            <a:endParaRPr lang="en-US" sz="12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 Audit-PESTLE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8104" y="4074072"/>
            <a:ext cx="3384376" cy="132474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20/11/2022</a:t>
            </a:fld>
            <a:endParaRPr lang="en-GB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EC024F8-0E6E-91F0-AD12-35798C7625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66124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AC76BD3-DC73-1398-E4C1-F5AE37E9B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6366" y="4640774"/>
            <a:ext cx="1627634" cy="106175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FD058F-ADFE-2CB5-F3F4-6FDB0ACF4F07}"/>
              </a:ext>
            </a:extLst>
          </p:cNvPr>
          <p:cNvSpPr txBox="1"/>
          <p:nvPr/>
        </p:nvSpPr>
        <p:spPr>
          <a:xfrm>
            <a:off x="1763688" y="764704"/>
            <a:ext cx="92204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Brexit</a:t>
            </a:r>
          </a:p>
          <a:p>
            <a:r>
              <a:rPr lang="en-US" sz="1000" dirty="0"/>
              <a:t>Government </a:t>
            </a:r>
          </a:p>
          <a:p>
            <a:r>
              <a:rPr lang="en-US" sz="1000" dirty="0"/>
              <a:t>Policies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BA042A-BACA-CCFA-4487-3FD3767D173F}"/>
              </a:ext>
            </a:extLst>
          </p:cNvPr>
          <p:cNvSpPr txBox="1"/>
          <p:nvPr/>
        </p:nvSpPr>
        <p:spPr>
          <a:xfrm>
            <a:off x="1572930" y="3848212"/>
            <a:ext cx="111280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Inflation</a:t>
            </a:r>
          </a:p>
          <a:p>
            <a:r>
              <a:rPr lang="en-US" sz="1000" dirty="0"/>
              <a:t>War</a:t>
            </a:r>
          </a:p>
          <a:p>
            <a:r>
              <a:rPr lang="en-US" sz="1000" dirty="0"/>
              <a:t>Decrease</a:t>
            </a:r>
          </a:p>
          <a:p>
            <a:r>
              <a:rPr lang="en-US" sz="1000" dirty="0"/>
              <a:t> sales</a:t>
            </a:r>
          </a:p>
          <a:p>
            <a:r>
              <a:rPr lang="en-US" sz="1000" dirty="0"/>
              <a:t>Increasing </a:t>
            </a:r>
          </a:p>
          <a:p>
            <a:r>
              <a:rPr lang="en-US" sz="1000" dirty="0"/>
              <a:t>unemployed </a:t>
            </a:r>
          </a:p>
          <a:p>
            <a:r>
              <a:rPr lang="en-US" sz="1000" dirty="0"/>
              <a:t>People</a:t>
            </a:r>
          </a:p>
          <a:p>
            <a:r>
              <a:rPr lang="en-US" sz="1000" dirty="0"/>
              <a:t>Pound instability</a:t>
            </a:r>
          </a:p>
          <a:p>
            <a:r>
              <a:rPr lang="en-US" sz="1000" dirty="0"/>
              <a:t>shortages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2FFAE7-195D-ED78-DADF-8A25C5F6B515}"/>
              </a:ext>
            </a:extLst>
          </p:cNvPr>
          <p:cNvSpPr txBox="1"/>
          <p:nvPr/>
        </p:nvSpPr>
        <p:spPr>
          <a:xfrm>
            <a:off x="7437157" y="754567"/>
            <a:ext cx="11977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Research </a:t>
            </a:r>
          </a:p>
          <a:p>
            <a:r>
              <a:rPr lang="en-US" sz="1000" dirty="0"/>
              <a:t>Tools</a:t>
            </a:r>
          </a:p>
          <a:p>
            <a:r>
              <a:rPr lang="en-US" sz="1000" dirty="0"/>
              <a:t>Quick technology </a:t>
            </a:r>
          </a:p>
          <a:p>
            <a:r>
              <a:rPr lang="en-US" sz="1000" dirty="0"/>
              <a:t>upgrade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FB248CA-FF8F-10D5-62A0-792CD8E07ECD}"/>
              </a:ext>
            </a:extLst>
          </p:cNvPr>
          <p:cNvSpPr txBox="1"/>
          <p:nvPr/>
        </p:nvSpPr>
        <p:spPr>
          <a:xfrm>
            <a:off x="151248" y="2553625"/>
            <a:ext cx="10711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Age </a:t>
            </a:r>
          </a:p>
          <a:p>
            <a:r>
              <a:rPr lang="en-US" sz="1000" dirty="0"/>
              <a:t>Education</a:t>
            </a:r>
          </a:p>
          <a:p>
            <a:r>
              <a:rPr lang="en-US" sz="1000" dirty="0"/>
              <a:t>National culture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9C84569-3416-D51A-FDBD-498422D88B10}"/>
              </a:ext>
            </a:extLst>
          </p:cNvPr>
          <p:cNvSpPr txBox="1"/>
          <p:nvPr/>
        </p:nvSpPr>
        <p:spPr>
          <a:xfrm>
            <a:off x="7395971" y="3968920"/>
            <a:ext cx="9204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dirty="0"/>
              <a:t>Green peace</a:t>
            </a:r>
          </a:p>
          <a:p>
            <a:endParaRPr lang="en-US" sz="1000" dirty="0"/>
          </a:p>
          <a:p>
            <a:r>
              <a:rPr lang="en-US" sz="1000" dirty="0"/>
              <a:t>Geographic </a:t>
            </a:r>
          </a:p>
          <a:p>
            <a:r>
              <a:rPr lang="en-US" sz="1000" dirty="0"/>
              <a:t>location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A85D6C-65FA-612C-6169-78C1658B52D2}"/>
              </a:ext>
            </a:extLst>
          </p:cNvPr>
          <p:cNvSpPr txBox="1"/>
          <p:nvPr/>
        </p:nvSpPr>
        <p:spPr>
          <a:xfrm>
            <a:off x="3995937" y="4351069"/>
            <a:ext cx="12606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Employment regulations </a:t>
            </a:r>
          </a:p>
          <a:p>
            <a:r>
              <a:rPr lang="en-GB" sz="1000" dirty="0"/>
              <a:t>Health and safety regulations </a:t>
            </a:r>
          </a:p>
          <a:p>
            <a:r>
              <a:rPr lang="en-GB" sz="1000" dirty="0"/>
              <a:t>Ineffective </a:t>
            </a:r>
          </a:p>
          <a:p>
            <a:r>
              <a:rPr lang="en-GB" sz="1000" dirty="0"/>
              <a:t>laws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FC49D5F-2680-16EC-4639-15AEB0D988B1}"/>
              </a:ext>
            </a:extLst>
          </p:cNvPr>
          <p:cNvSpPr txBox="1"/>
          <p:nvPr/>
        </p:nvSpPr>
        <p:spPr>
          <a:xfrm>
            <a:off x="107504" y="12045"/>
            <a:ext cx="892899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PESTEL</a:t>
            </a:r>
            <a:r>
              <a:rPr lang="en-GB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15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analysis </a:t>
            </a:r>
            <a:r>
              <a:rPr lang="en-GB" sz="1500" dirty="0">
                <a:solidFill>
                  <a:srgbClr val="222222"/>
                </a:solidFill>
              </a:rPr>
              <a:t>”</a:t>
            </a:r>
            <a:r>
              <a:rPr lang="en-GB" sz="1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is a powerful and widely used tool for understanding strategic risk”(</a:t>
            </a:r>
            <a:r>
              <a:rPr lang="en-GB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Sammut-Bonnici,2014)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7895"/>
            <a:ext cx="8229600" cy="1143000"/>
          </a:xfrm>
        </p:spPr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B6167E-5F19-50DF-EF3A-E534369DA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6366" y="4643372"/>
            <a:ext cx="1627634" cy="1061754"/>
          </a:xfrm>
          <a:prstGeom prst="rect">
            <a:avLst/>
          </a:prstGeo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E6F95CB4-E590-23DA-93C3-A865024FF1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556792"/>
            <a:ext cx="4762500" cy="2667000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3EF92C0-672F-F6E4-2753-8207D5221B01}"/>
              </a:ext>
            </a:extLst>
          </p:cNvPr>
          <p:cNvSpPr txBox="1"/>
          <p:nvPr/>
        </p:nvSpPr>
        <p:spPr>
          <a:xfrm>
            <a:off x="755576" y="1556792"/>
            <a:ext cx="14157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-fast foods</a:t>
            </a:r>
          </a:p>
          <a:p>
            <a:r>
              <a:rPr lang="en-US" dirty="0"/>
              <a:t>-restaurants</a:t>
            </a:r>
          </a:p>
          <a:p>
            <a:r>
              <a:rPr lang="en-US" dirty="0"/>
              <a:t>-wholesales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BFEB21-0FD7-7EB4-9B43-437D604D989C}"/>
              </a:ext>
            </a:extLst>
          </p:cNvPr>
          <p:cNvSpPr txBox="1"/>
          <p:nvPr/>
        </p:nvSpPr>
        <p:spPr>
          <a:xfrm>
            <a:off x="0" y="5174249"/>
            <a:ext cx="82296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dirty="0">
                <a:solidFill>
                  <a:srgbClr val="202225"/>
                </a:solidFill>
                <a:effectLst/>
                <a:latin typeface="Roboto" panose="020F0502020204030204" pitchFamily="34" charset="0"/>
              </a:rPr>
              <a:t>“An important aspect of marketing practice is the targeting of consumer segments for differential promotional </a:t>
            </a:r>
          </a:p>
          <a:p>
            <a:r>
              <a:rPr lang="en-GB" sz="1100" b="0" i="0">
                <a:solidFill>
                  <a:srgbClr val="202225"/>
                </a:solidFill>
                <a:effectLst/>
                <a:latin typeface="Roboto" panose="020F0502020204030204" pitchFamily="34" charset="0"/>
              </a:rPr>
              <a:t>Activity”(</a:t>
            </a:r>
            <a:r>
              <a:rPr lang="en-GB" sz="1100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Rossi, 1996)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623502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1FCDD-BA9F-DAB1-F05D-1B71633A1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i="1" dirty="0"/>
              <a:t>Market Research Using Questionnaire</a:t>
            </a:r>
            <a:endParaRPr lang="en-US" sz="3600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356708A7-6FCA-45D4-EE89-220C0E19CC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6752"/>
            <a:ext cx="2808312" cy="4176464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AFE272-44A3-FCDB-D998-2CF327EEC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F34F8-5A5A-473D-E963-6A838284C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flipH="1">
            <a:off x="3086419" y="6461126"/>
            <a:ext cx="45719" cy="63500"/>
          </a:xfrm>
        </p:spPr>
        <p:txBody>
          <a:bodyPr/>
          <a:lstStyle/>
          <a:p>
            <a:pPr>
              <a:defRPr/>
            </a:pPr>
            <a:endParaRPr lang="en-GB" alt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4F19DB9-F993-AAAE-47BE-6777CFC92D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268761"/>
            <a:ext cx="3577580" cy="41044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B4CEBC-4A94-D21A-0E92-3F1C70E1A993}"/>
              </a:ext>
            </a:extLst>
          </p:cNvPr>
          <p:cNvSpPr txBox="1"/>
          <p:nvPr/>
        </p:nvSpPr>
        <p:spPr>
          <a:xfrm>
            <a:off x="26385" y="5373216"/>
            <a:ext cx="83536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questionnaire is “a tool for measuring vocational needs”(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Gay, E.G., 1971)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4301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520DA-99A5-C3B5-C496-42A438A8F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274638"/>
            <a:ext cx="9073008" cy="1143000"/>
          </a:xfrm>
        </p:spPr>
        <p:txBody>
          <a:bodyPr/>
          <a:lstStyle/>
          <a:p>
            <a:r>
              <a:rPr lang="en-US" sz="3600" b="1" i="1" dirty="0"/>
              <a:t>Questionary summary and interpretation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728C4-1560-5DC5-EA23-DE3A1C792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825B0B-48D7-5420-E613-27E2993AA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2F78B6BA-D978-1F97-BC3D-4C7D66FAB0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2602343"/>
              </p:ext>
            </p:extLst>
          </p:nvPr>
        </p:nvGraphicFramePr>
        <p:xfrm>
          <a:off x="457200" y="1600200"/>
          <a:ext cx="6563072" cy="39890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909B94B7-22E3-8A14-E333-53665B5A3593}"/>
              </a:ext>
            </a:extLst>
          </p:cNvPr>
          <p:cNvSpPr txBox="1"/>
          <p:nvPr/>
        </p:nvSpPr>
        <p:spPr>
          <a:xfrm>
            <a:off x="6948264" y="2132856"/>
            <a:ext cx="18443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Blue = yes</a:t>
            </a:r>
          </a:p>
          <a:p>
            <a:r>
              <a:rPr lang="en-US" dirty="0"/>
              <a:t>Yellow= will try</a:t>
            </a:r>
          </a:p>
          <a:p>
            <a:r>
              <a:rPr lang="en-US" dirty="0"/>
              <a:t>Green = low cost packaging</a:t>
            </a:r>
          </a:p>
          <a:p>
            <a:r>
              <a:rPr lang="en-US" dirty="0"/>
              <a:t>Purple = maybe</a:t>
            </a:r>
          </a:p>
        </p:txBody>
      </p:sp>
    </p:spTree>
    <p:extLst>
      <p:ext uri="{BB962C8B-B14F-4D97-AF65-F5344CB8AC3E}">
        <p14:creationId xmlns:p14="http://schemas.microsoft.com/office/powerpoint/2010/main" val="14778677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and Sales Plan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8E63E1-DCA6-7A9B-403B-B1E72573A9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7802" y="1772816"/>
            <a:ext cx="4756198" cy="3917031"/>
          </a:xfrm>
          <a:prstGeom prst="rect">
            <a:avLst/>
          </a:prstGeom>
        </p:spPr>
      </p:pic>
      <p:pic>
        <p:nvPicPr>
          <p:cNvPr id="6" name="Content Placeholder 1">
            <a:extLst>
              <a:ext uri="{FF2B5EF4-FFF2-40B4-BE49-F238E27FC236}">
                <a16:creationId xmlns:a16="http://schemas.microsoft.com/office/drawing/2014/main" id="{74AD93FD-95D2-441A-11A8-788BBB3695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887819" y="4869160"/>
            <a:ext cx="1258086" cy="8206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41A95C-39E6-DBFD-B676-7C32171CF02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6639" y="1395487"/>
            <a:ext cx="821122" cy="52600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D1E1C02-4332-FFC0-584D-47FB2518EF19}"/>
              </a:ext>
            </a:extLst>
          </p:cNvPr>
          <p:cNvSpPr txBox="1"/>
          <p:nvPr/>
        </p:nvSpPr>
        <p:spPr>
          <a:xfrm>
            <a:off x="1033822" y="6858000"/>
            <a:ext cx="2170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6" tooltip="https://www.pngall.com/instagram-png/download/55720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7" tooltip="https://creativecommons.org/licenses/by-nc/3.0/"/>
              </a:rPr>
              <a:t>CC BY-NC</a:t>
            </a:r>
            <a:endParaRPr lang="en-US" sz="90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5691464-67F3-DB77-AA55-11F5E6B39A4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2054" y="2118132"/>
            <a:ext cx="821122" cy="26385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AA17884-C6D7-5E35-8D1C-44E31FA8666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125305" y="2642651"/>
            <a:ext cx="591840" cy="59184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61B4001-4CFE-5775-03B8-E783756D207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8846" y="3429000"/>
            <a:ext cx="719410" cy="4385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EADBBF7-7DBC-3F18-358E-A3ED535886F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405" y="4125009"/>
            <a:ext cx="569640" cy="3377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AE805FE-C514-BC86-D8B7-CB321E97F9C0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6" y="4563779"/>
            <a:ext cx="1216209" cy="113261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197E319-F1DC-335A-FB56-85BE03890D21}"/>
              </a:ext>
            </a:extLst>
          </p:cNvPr>
          <p:cNvSpPr txBox="1"/>
          <p:nvPr/>
        </p:nvSpPr>
        <p:spPr>
          <a:xfrm>
            <a:off x="1715381" y="1395487"/>
            <a:ext cx="18902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Beyoupackaging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Beyoupackaging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936AC96-AA3C-4A66-57E4-77E6A64AAED6}"/>
              </a:ext>
            </a:extLst>
          </p:cNvPr>
          <p:cNvSpPr txBox="1"/>
          <p:nvPr/>
        </p:nvSpPr>
        <p:spPr>
          <a:xfrm>
            <a:off x="1031092" y="2818719"/>
            <a:ext cx="3031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www.beyoupackaging.co.uk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8A1C327-EE59-5845-B537-AA6B1B3207BD}"/>
              </a:ext>
            </a:extLst>
          </p:cNvPr>
          <p:cNvSpPr txBox="1"/>
          <p:nvPr/>
        </p:nvSpPr>
        <p:spPr>
          <a:xfrm>
            <a:off x="1770854" y="3480420"/>
            <a:ext cx="18902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Beyoupackaging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Beyoupackaging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9E7C2-8EB9-92CA-84B6-33961978E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/>
              <a:t>Our team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05D60D-30E4-7684-4C1D-BC67E2E39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21/11/2022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C96C5-D107-6FA0-C798-035567B1A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A979F7A-81D5-8B67-7BA3-0353AA8E09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600" dirty="0"/>
              <a:t>Managing Director</a:t>
            </a:r>
          </a:p>
          <a:p>
            <a:pPr marL="0" indent="0">
              <a:buNone/>
            </a:pPr>
            <a:r>
              <a:rPr lang="en-US" sz="1600" dirty="0"/>
              <a:t>      - </a:t>
            </a:r>
            <a:r>
              <a:rPr lang="en-US" sz="1000" dirty="0"/>
              <a:t>Mr. </a:t>
            </a:r>
            <a:r>
              <a:rPr lang="en-US" sz="1000" dirty="0" err="1"/>
              <a:t>Liviu</a:t>
            </a:r>
            <a:r>
              <a:rPr lang="en-US" sz="1000" dirty="0"/>
              <a:t> Basti, highly dedicated and motivated with a large </a:t>
            </a:r>
          </a:p>
          <a:p>
            <a:pPr marL="0" indent="0">
              <a:buNone/>
            </a:pPr>
            <a:r>
              <a:rPr lang="en-US" sz="1000" dirty="0"/>
              <a:t>          experience on this trade and with many years of experience </a:t>
            </a:r>
          </a:p>
          <a:p>
            <a:pPr marL="0" indent="0">
              <a:buNone/>
            </a:pPr>
            <a:r>
              <a:rPr lang="en-US" sz="1000" dirty="0"/>
              <a:t>           In cash and carries </a:t>
            </a:r>
            <a:endParaRPr lang="en-US" sz="1600" dirty="0"/>
          </a:p>
          <a:p>
            <a:r>
              <a:rPr lang="en-US" sz="1600" dirty="0"/>
              <a:t>Customer service /Advertising</a:t>
            </a:r>
            <a:br>
              <a:rPr lang="en-US" sz="1000" dirty="0"/>
            </a:br>
            <a:r>
              <a:rPr lang="en-US" sz="1600" dirty="0"/>
              <a:t> </a:t>
            </a:r>
            <a:r>
              <a:rPr lang="en-US" sz="1000" dirty="0"/>
              <a:t>Ms. Golshan Akbari A young Lawyer with good knowledge </a:t>
            </a:r>
            <a:br>
              <a:rPr lang="en-US" sz="1600" dirty="0"/>
            </a:br>
            <a:r>
              <a:rPr lang="en-US" sz="1600" dirty="0"/>
              <a:t> </a:t>
            </a:r>
            <a:r>
              <a:rPr lang="en-US" sz="1000" dirty="0"/>
              <a:t>in I.T. and web design </a:t>
            </a:r>
          </a:p>
        </p:txBody>
      </p:sp>
      <p:pic>
        <p:nvPicPr>
          <p:cNvPr id="9" name="Content Placeholder 6">
            <a:extLst>
              <a:ext uri="{FF2B5EF4-FFF2-40B4-BE49-F238E27FC236}">
                <a16:creationId xmlns:a16="http://schemas.microsoft.com/office/drawing/2014/main" id="{74D6B304-11AF-D0FE-0CBF-E7244EEE5C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40" y="2996952"/>
            <a:ext cx="4009008" cy="253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1106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8E413-89BD-D64E-13FE-653C7B8F3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258" y="-311020"/>
            <a:ext cx="8229600" cy="1080120"/>
          </a:xfrm>
        </p:spPr>
        <p:txBody>
          <a:bodyPr/>
          <a:lstStyle/>
          <a:p>
            <a:r>
              <a:rPr lang="en-GB" sz="3600" b="1" dirty="0"/>
              <a:t>Cash Flow Forecast </a:t>
            </a:r>
            <a:r>
              <a:rPr lang="en-GB" sz="3600" b="1" dirty="0" err="1"/>
              <a:t>BeYouPackaging</a:t>
            </a:r>
            <a:endParaRPr lang="en-US" sz="3600" b="1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45B03A3-44F1-6E1E-7C46-C41A5B8E3B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7783963"/>
              </p:ext>
            </p:extLst>
          </p:nvPr>
        </p:nvGraphicFramePr>
        <p:xfrm>
          <a:off x="179512" y="620688"/>
          <a:ext cx="8640958" cy="4941912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255166">
                  <a:extLst>
                    <a:ext uri="{9D8B030D-6E8A-4147-A177-3AD203B41FA5}">
                      <a16:colId xmlns:a16="http://schemas.microsoft.com/office/drawing/2014/main" val="3374451276"/>
                    </a:ext>
                  </a:extLst>
                </a:gridCol>
                <a:gridCol w="545034">
                  <a:extLst>
                    <a:ext uri="{9D8B030D-6E8A-4147-A177-3AD203B41FA5}">
                      <a16:colId xmlns:a16="http://schemas.microsoft.com/office/drawing/2014/main" val="3126175066"/>
                    </a:ext>
                  </a:extLst>
                </a:gridCol>
                <a:gridCol w="562465">
                  <a:extLst>
                    <a:ext uri="{9D8B030D-6E8A-4147-A177-3AD203B41FA5}">
                      <a16:colId xmlns:a16="http://schemas.microsoft.com/office/drawing/2014/main" val="735584031"/>
                    </a:ext>
                  </a:extLst>
                </a:gridCol>
                <a:gridCol w="590666">
                  <a:extLst>
                    <a:ext uri="{9D8B030D-6E8A-4147-A177-3AD203B41FA5}">
                      <a16:colId xmlns:a16="http://schemas.microsoft.com/office/drawing/2014/main" val="3099019685"/>
                    </a:ext>
                  </a:extLst>
                </a:gridCol>
                <a:gridCol w="516833">
                  <a:extLst>
                    <a:ext uri="{9D8B030D-6E8A-4147-A177-3AD203B41FA5}">
                      <a16:colId xmlns:a16="http://schemas.microsoft.com/office/drawing/2014/main" val="1600767173"/>
                    </a:ext>
                  </a:extLst>
                </a:gridCol>
                <a:gridCol w="562284">
                  <a:extLst>
                    <a:ext uri="{9D8B030D-6E8A-4147-A177-3AD203B41FA5}">
                      <a16:colId xmlns:a16="http://schemas.microsoft.com/office/drawing/2014/main" val="3972776272"/>
                    </a:ext>
                  </a:extLst>
                </a:gridCol>
                <a:gridCol w="504056">
                  <a:extLst>
                    <a:ext uri="{9D8B030D-6E8A-4147-A177-3AD203B41FA5}">
                      <a16:colId xmlns:a16="http://schemas.microsoft.com/office/drawing/2014/main" val="3251714746"/>
                    </a:ext>
                  </a:extLst>
                </a:gridCol>
                <a:gridCol w="576064">
                  <a:extLst>
                    <a:ext uri="{9D8B030D-6E8A-4147-A177-3AD203B41FA5}">
                      <a16:colId xmlns:a16="http://schemas.microsoft.com/office/drawing/2014/main" val="1085300525"/>
                    </a:ext>
                  </a:extLst>
                </a:gridCol>
                <a:gridCol w="576064">
                  <a:extLst>
                    <a:ext uri="{9D8B030D-6E8A-4147-A177-3AD203B41FA5}">
                      <a16:colId xmlns:a16="http://schemas.microsoft.com/office/drawing/2014/main" val="1337160794"/>
                    </a:ext>
                  </a:extLst>
                </a:gridCol>
                <a:gridCol w="576064">
                  <a:extLst>
                    <a:ext uri="{9D8B030D-6E8A-4147-A177-3AD203B41FA5}">
                      <a16:colId xmlns:a16="http://schemas.microsoft.com/office/drawing/2014/main" val="3653579299"/>
                    </a:ext>
                  </a:extLst>
                </a:gridCol>
                <a:gridCol w="576064">
                  <a:extLst>
                    <a:ext uri="{9D8B030D-6E8A-4147-A177-3AD203B41FA5}">
                      <a16:colId xmlns:a16="http://schemas.microsoft.com/office/drawing/2014/main" val="3094451477"/>
                    </a:ext>
                  </a:extLst>
                </a:gridCol>
                <a:gridCol w="576064">
                  <a:extLst>
                    <a:ext uri="{9D8B030D-6E8A-4147-A177-3AD203B41FA5}">
                      <a16:colId xmlns:a16="http://schemas.microsoft.com/office/drawing/2014/main" val="1333782197"/>
                    </a:ext>
                  </a:extLst>
                </a:gridCol>
                <a:gridCol w="557169">
                  <a:extLst>
                    <a:ext uri="{9D8B030D-6E8A-4147-A177-3AD203B41FA5}">
                      <a16:colId xmlns:a16="http://schemas.microsoft.com/office/drawing/2014/main" val="3406374372"/>
                    </a:ext>
                  </a:extLst>
                </a:gridCol>
                <a:gridCol w="666965">
                  <a:extLst>
                    <a:ext uri="{9D8B030D-6E8A-4147-A177-3AD203B41FA5}">
                      <a16:colId xmlns:a16="http://schemas.microsoft.com/office/drawing/2014/main" val="15714561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Sept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Dec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Jun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Aug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      Totals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110414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800" dirty="0"/>
                        <a:t>Sales income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£27,111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£26,512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£51,220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£28,400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£25,520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£72,180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£24,788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£26,110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£281,821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1946015"/>
                  </a:ext>
                </a:extLst>
              </a:tr>
              <a:tr h="186863">
                <a:tc>
                  <a:txBody>
                    <a:bodyPr/>
                    <a:lstStyle/>
                    <a:p>
                      <a:r>
                        <a:rPr lang="en-US" sz="800" dirty="0"/>
                        <a:t>Grants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0148845"/>
                  </a:ext>
                </a:extLst>
              </a:tr>
              <a:tr h="152008">
                <a:tc>
                  <a:txBody>
                    <a:bodyPr/>
                    <a:lstStyle/>
                    <a:p>
                      <a:r>
                        <a:rPr lang="en-US" sz="800" dirty="0"/>
                        <a:t>Loan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7845111"/>
                  </a:ext>
                </a:extLst>
              </a:tr>
              <a:tr h="226680">
                <a:tc>
                  <a:txBody>
                    <a:bodyPr/>
                    <a:lstStyle/>
                    <a:p>
                      <a:r>
                        <a:rPr lang="en-US" sz="800" dirty="0"/>
                        <a:t>Initial investment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5268042"/>
                  </a:ext>
                </a:extLst>
              </a:tr>
              <a:tr h="144016">
                <a:tc>
                  <a:txBody>
                    <a:bodyPr/>
                    <a:lstStyle/>
                    <a:p>
                      <a:r>
                        <a:rPr lang="en-US" sz="800" dirty="0"/>
                        <a:t>Other investments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643979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800" dirty="0"/>
                        <a:t>Total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£27,111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£26,512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£51,220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£28,400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£25,520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£72,180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£24,788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£26,110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£286,821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2983732"/>
                  </a:ext>
                </a:extLst>
              </a:tr>
              <a:tr h="149344">
                <a:tc>
                  <a:txBody>
                    <a:bodyPr/>
                    <a:lstStyle/>
                    <a:p>
                      <a:r>
                        <a:rPr lang="en-US" sz="800" dirty="0"/>
                        <a:t>Stock/Transport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£21,400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£43,600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£24,600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£21,800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£61,800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£20,200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£22,100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£238,500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7547788"/>
                  </a:ext>
                </a:extLst>
              </a:tr>
              <a:tr h="152008">
                <a:tc>
                  <a:txBody>
                    <a:bodyPr/>
                    <a:lstStyle/>
                    <a:p>
                      <a:r>
                        <a:rPr lang="en-US" sz="800" dirty="0"/>
                        <a:t>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1636512"/>
                  </a:ext>
                </a:extLst>
              </a:tr>
              <a:tr h="226680">
                <a:tc>
                  <a:txBody>
                    <a:bodyPr/>
                    <a:lstStyle/>
                    <a:p>
                      <a:r>
                        <a:rPr lang="en-US" sz="800" dirty="0"/>
                        <a:t>Wages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  <a:endParaRPr lang="en-US" sz="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/>
                        <a:t>£3,300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4657667"/>
                  </a:ext>
                </a:extLst>
              </a:tr>
              <a:tr h="216024">
                <a:tc>
                  <a:txBody>
                    <a:bodyPr/>
                    <a:lstStyle/>
                    <a:p>
                      <a:r>
                        <a:rPr lang="en-US" sz="800" dirty="0"/>
                        <a:t>Drawings and N.I.C.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2808753"/>
                  </a:ext>
                </a:extLst>
              </a:tr>
              <a:tr h="144016">
                <a:tc>
                  <a:txBody>
                    <a:bodyPr/>
                    <a:lstStyle/>
                    <a:p>
                      <a:r>
                        <a:rPr lang="en-US" sz="800" dirty="0"/>
                        <a:t>Utilities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390323"/>
                  </a:ext>
                </a:extLst>
              </a:tr>
              <a:tr h="218688">
                <a:tc>
                  <a:txBody>
                    <a:bodyPr/>
                    <a:lstStyle/>
                    <a:p>
                      <a:r>
                        <a:rPr lang="en-US" sz="800" dirty="0"/>
                        <a:t>Insurance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201662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Repairs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1290168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Phone/internet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3555041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Advertising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£1,350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6051028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Other expenses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4663499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Accountancy fees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17268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Total outgoing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(£4,220)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£26,510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£24,875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dirty="0"/>
                        <a:t>(£3,450)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£47,080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700" dirty="0"/>
                        <a:t>(£3,480)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£28,105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£25,290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£65,265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£23,670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£25,575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(£3,510)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£231,710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321765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Incoming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£780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£601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£1,637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£4,140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£6,915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£1,118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£5,811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2745532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Opening bank 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£780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£1,381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/>
                        <a:t>(£432)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£3,708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£753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£7,668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£8,786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£9,320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0461635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Closing bank 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£780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£1,381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£3,018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(£432)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£3,708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£228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£753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£7,668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£8,786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£9,321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£5,811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5003810"/>
                  </a:ext>
                </a:extLst>
              </a:tr>
              <a:tr h="195951">
                <a:tc>
                  <a:txBody>
                    <a:bodyPr/>
                    <a:lstStyle/>
                    <a:p>
                      <a:r>
                        <a:rPr lang="en-US" sz="800" dirty="0"/>
                        <a:t>Bank charges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6640320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6AB7F-4704-6EA7-2D73-E5432AE17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21/11/2022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CE67F-BADC-B008-E376-FCE59BB65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3641598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-99219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Profit And Loss Forecast </a:t>
            </a:r>
            <a:endParaRPr lang="en-GB" altLang="en-US" sz="3600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054E8D90-5011-298D-474B-FEC32BE31B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2868303"/>
              </p:ext>
            </p:extLst>
          </p:nvPr>
        </p:nvGraphicFramePr>
        <p:xfrm>
          <a:off x="281176" y="980728"/>
          <a:ext cx="3426729" cy="469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0725">
                  <a:extLst>
                    <a:ext uri="{9D8B030D-6E8A-4147-A177-3AD203B41FA5}">
                      <a16:colId xmlns:a16="http://schemas.microsoft.com/office/drawing/2014/main" val="1751640367"/>
                    </a:ext>
                  </a:extLst>
                </a:gridCol>
                <a:gridCol w="621827">
                  <a:extLst>
                    <a:ext uri="{9D8B030D-6E8A-4147-A177-3AD203B41FA5}">
                      <a16:colId xmlns:a16="http://schemas.microsoft.com/office/drawing/2014/main" val="3887548101"/>
                    </a:ext>
                  </a:extLst>
                </a:gridCol>
                <a:gridCol w="378401">
                  <a:extLst>
                    <a:ext uri="{9D8B030D-6E8A-4147-A177-3AD203B41FA5}">
                      <a16:colId xmlns:a16="http://schemas.microsoft.com/office/drawing/2014/main" val="3557084631"/>
                    </a:ext>
                  </a:extLst>
                </a:gridCol>
                <a:gridCol w="602888">
                  <a:extLst>
                    <a:ext uri="{9D8B030D-6E8A-4147-A177-3AD203B41FA5}">
                      <a16:colId xmlns:a16="http://schemas.microsoft.com/office/drawing/2014/main" val="365306510"/>
                    </a:ext>
                  </a:extLst>
                </a:gridCol>
                <a:gridCol w="602888">
                  <a:extLst>
                    <a:ext uri="{9D8B030D-6E8A-4147-A177-3AD203B41FA5}">
                      <a16:colId xmlns:a16="http://schemas.microsoft.com/office/drawing/2014/main" val="2727218423"/>
                    </a:ext>
                  </a:extLst>
                </a:gridCol>
              </a:tblGrid>
              <a:tr h="172616">
                <a:tc>
                  <a:txBody>
                    <a:bodyPr/>
                    <a:lstStyle/>
                    <a:p>
                      <a:r>
                        <a:rPr lang="en-US" sz="800" i="1" dirty="0"/>
                        <a:t>Period sept2021/22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0717107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rgbClr val="FF0000"/>
                          </a:solidFill>
                        </a:rPr>
                        <a:t>Sales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rgbClr val="FF0000"/>
                          </a:solidFill>
                        </a:rPr>
                        <a:t>£281,821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9493409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Variable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9846508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Stock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/>
                        <a:t>£238,500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5573137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Other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4708854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Total direct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/>
                        <a:t>£238,500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3845436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rgbClr val="FF0000"/>
                          </a:solidFill>
                        </a:rPr>
                        <a:t>Gross profit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rgbClr val="FF0000"/>
                          </a:solidFill>
                        </a:rPr>
                        <a:t>£43,321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7270148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Fixed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4352776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Wages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20336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Advertising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£1,350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805960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Phone/internet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£1,200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1487199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Other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£380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4003315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Repairs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6853557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Utilities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954080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Insurance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76781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 err="1">
                          <a:solidFill>
                            <a:srgbClr val="FF0000"/>
                          </a:solidFill>
                        </a:rPr>
                        <a:t>Tottal</a:t>
                      </a:r>
                      <a:r>
                        <a:rPr lang="en-US" sz="800" dirty="0">
                          <a:solidFill>
                            <a:srgbClr val="FF0000"/>
                          </a:solidFill>
                        </a:rPr>
                        <a:t> fix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rgbClr val="FF0000"/>
                          </a:solidFill>
                        </a:rPr>
                        <a:t>£276010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8796275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rgbClr val="FF0000"/>
                          </a:solidFill>
                        </a:rPr>
                        <a:t>Net profit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>
                          <a:solidFill>
                            <a:srgbClr val="FF0000"/>
                          </a:solidFill>
                        </a:rPr>
                        <a:t>£5,811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809362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Dividends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800" dirty="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8404097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r>
                        <a:rPr lang="en-US" sz="800" dirty="0"/>
                        <a:t>Company profit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800" dirty="0"/>
                        <a:t>£5,811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5252645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6537781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7611154"/>
                  </a:ext>
                </a:extLst>
              </a:tr>
              <a:tr h="175280"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7391324"/>
                  </a:ext>
                </a:extLst>
              </a:tr>
            </a:tbl>
          </a:graphicData>
        </a:graphic>
      </p:graphicFrame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endParaRPr lang="en-GB" alt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944374-738C-414F-22E2-CA68073533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6462" y="4581128"/>
            <a:ext cx="1661264" cy="10836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B8E641C-D1C8-C105-91E5-B0623C609D01}"/>
              </a:ext>
            </a:extLst>
          </p:cNvPr>
          <p:cNvSpPr txBox="1"/>
          <p:nvPr/>
        </p:nvSpPr>
        <p:spPr>
          <a:xfrm>
            <a:off x="4320480" y="1661899"/>
            <a:ext cx="4572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/>
              <a:t>Break-even point = </a:t>
            </a:r>
          </a:p>
          <a:p>
            <a:r>
              <a:rPr lang="en-GB" sz="2400" b="1" i="1" dirty="0"/>
              <a:t>(C) x (A) / (B)</a:t>
            </a:r>
            <a:endParaRPr lang="en-US" sz="2400" b="1" i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About Us</a:t>
            </a:r>
            <a:endParaRPr lang="en-GB" altLang="en-US" sz="3600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21/11/2022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718734-5EC4-E839-025E-5D59A20BF8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3" y="1195611"/>
            <a:ext cx="3264483" cy="4466777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F68088-8654-DD0B-1764-0D9F4420A9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400" dirty="0"/>
              <a:t>      Be you packaging is a young company created</a:t>
            </a:r>
          </a:p>
          <a:p>
            <a:pPr marL="0" indent="0">
              <a:buNone/>
            </a:pPr>
            <a:r>
              <a:rPr lang="en-US" sz="1400" dirty="0"/>
              <a:t> by a university student with a large experience </a:t>
            </a:r>
          </a:p>
          <a:p>
            <a:pPr marL="0" indent="0">
              <a:buNone/>
            </a:pPr>
            <a:r>
              <a:rPr lang="en-US" sz="1400" dirty="0"/>
              <a:t>In sales, purchasing in fast food industry.</a:t>
            </a:r>
          </a:p>
          <a:p>
            <a:pPr marL="0" indent="0">
              <a:buNone/>
            </a:pPr>
            <a:r>
              <a:rPr lang="en-US" sz="1400" dirty="0"/>
              <a:t>      </a:t>
            </a:r>
            <a:r>
              <a:rPr lang="en-US" sz="1400" b="1" i="1" dirty="0"/>
              <a:t>What Makes Us Different</a:t>
            </a:r>
          </a:p>
          <a:p>
            <a:pPr marL="0" indent="0">
              <a:buNone/>
            </a:pPr>
            <a:r>
              <a:rPr lang="en-US" sz="1400" dirty="0"/>
              <a:t> </a:t>
            </a:r>
            <a:r>
              <a:rPr lang="en-US" sz="1000" dirty="0"/>
              <a:t>We do care about the future that is why we try to make</a:t>
            </a:r>
          </a:p>
          <a:p>
            <a:pPr marL="0" indent="0">
              <a:buNone/>
            </a:pPr>
            <a:r>
              <a:rPr lang="en-US" sz="1000" dirty="0"/>
              <a:t> the planet a better place using in our high quality </a:t>
            </a:r>
          </a:p>
          <a:p>
            <a:pPr marL="0" indent="0">
              <a:buNone/>
            </a:pPr>
            <a:r>
              <a:rPr lang="en-US" sz="1000" dirty="0"/>
              <a:t>products biodegradable and recyclable products,</a:t>
            </a:r>
          </a:p>
          <a:p>
            <a:pPr marL="0" indent="0">
              <a:buNone/>
            </a:pPr>
            <a:r>
              <a:rPr lang="en-US" sz="1000" dirty="0"/>
              <a:t> eliminate plastic totally</a:t>
            </a:r>
          </a:p>
          <a:p>
            <a:pPr marL="0" indent="0">
              <a:buNone/>
            </a:pPr>
            <a:r>
              <a:rPr lang="en-US" sz="1400" b="1" i="1" dirty="0"/>
              <a:t>         What we do</a:t>
            </a:r>
          </a:p>
          <a:p>
            <a:pPr marL="0" indent="0">
              <a:buNone/>
            </a:pPr>
            <a:r>
              <a:rPr lang="en-US" sz="1000" dirty="0"/>
              <a:t>Plastic free packing, our products are eco-friendly and are recycle </a:t>
            </a:r>
          </a:p>
          <a:p>
            <a:pPr marL="0" indent="0">
              <a:buNone/>
            </a:pPr>
            <a:r>
              <a:rPr lang="en-US" sz="1000" dirty="0"/>
              <a:t>compostable and biodegradable</a:t>
            </a:r>
          </a:p>
          <a:p>
            <a:pPr marL="0" indent="0">
              <a:buNone/>
            </a:pPr>
            <a:r>
              <a:rPr lang="en-US" sz="1400" b="1" i="1" dirty="0"/>
              <a:t>        Custom Packaging </a:t>
            </a:r>
          </a:p>
          <a:p>
            <a:pPr marL="0" indent="0">
              <a:buNone/>
            </a:pPr>
            <a:r>
              <a:rPr lang="en-US" sz="1000" dirty="0"/>
              <a:t>We create fully personalized packaging for fast-food and </a:t>
            </a:r>
          </a:p>
          <a:p>
            <a:pPr marL="0" indent="0">
              <a:buNone/>
            </a:pPr>
            <a:r>
              <a:rPr lang="en-US" sz="1000" dirty="0"/>
              <a:t>restaurants</a:t>
            </a:r>
          </a:p>
          <a:p>
            <a:pPr marL="0" indent="0">
              <a:buNone/>
            </a:pPr>
            <a:r>
              <a:rPr lang="en-US" sz="1400" dirty="0"/>
              <a:t>        </a:t>
            </a:r>
            <a:r>
              <a:rPr lang="en-US" sz="1400" b="1" i="1" dirty="0"/>
              <a:t>Complete Packaging Services </a:t>
            </a:r>
          </a:p>
          <a:p>
            <a:pPr marL="0" indent="0">
              <a:buNone/>
            </a:pPr>
            <a:r>
              <a:rPr lang="en-US" sz="1000" dirty="0"/>
              <a:t>We design, print, deliver holding for you inventory management and fulfilment </a:t>
            </a:r>
          </a:p>
          <a:p>
            <a:pPr marL="0" indent="0">
              <a:buNone/>
            </a:pPr>
            <a:r>
              <a:rPr lang="en-US" sz="1000" dirty="0"/>
              <a:t>Giving more time to you to stay focus on your business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  <p:pic>
        <p:nvPicPr>
          <p:cNvPr id="7" name="Content Placeholder 1">
            <a:extLst>
              <a:ext uri="{FF2B5EF4-FFF2-40B4-BE49-F238E27FC236}">
                <a16:creationId xmlns:a16="http://schemas.microsoft.com/office/drawing/2014/main" id="{4B7BBB71-A768-327A-88C9-C2B518D46E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8388424" y="4921486"/>
            <a:ext cx="730424" cy="679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9360E-C0C4-B9AF-92D5-C6F9497AA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u="sng" dirty="0"/>
              <a:t>Questions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85B88E7-E521-E7EE-4FF0-31C6C80A49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196752"/>
            <a:ext cx="9144000" cy="4536504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B888C-29F7-7215-CA36-B45EC7167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9C3CD4-659C-D9F7-8753-8824332D4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22485576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References</a:t>
            </a:r>
            <a:endParaRPr lang="en-GB" altLang="en-US" sz="3600" i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43A7E884-D96A-CB5D-AF79-C5E93C1375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236296" y="4420492"/>
            <a:ext cx="1907704" cy="124445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20/11/2022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645743-481F-14F6-5E71-4F697C7B4AF6}"/>
              </a:ext>
            </a:extLst>
          </p:cNvPr>
          <p:cNvSpPr txBox="1"/>
          <p:nvPr/>
        </p:nvSpPr>
        <p:spPr>
          <a:xfrm>
            <a:off x="473718" y="1196752"/>
            <a:ext cx="640080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Ghazinoory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Esmail Zadeh, A. and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Memariani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2007. Fuzzy SWOT analysis.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Intelligent &amp; Fuzzy Systems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18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pp.99-108.</a:t>
            </a:r>
          </a:p>
          <a:p>
            <a:endParaRPr lang="en-GB" sz="1400" dirty="0">
              <a:solidFill>
                <a:srgbClr val="222222"/>
              </a:solidFill>
            </a:endParaRPr>
          </a:p>
          <a:p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Sammut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-Bonnici, T. and Galea, D., 2014. PEST analysis.</a:t>
            </a:r>
            <a:endParaRPr lang="en-US" sz="1400" dirty="0"/>
          </a:p>
          <a:p>
            <a:endParaRPr lang="en-US" sz="1400" dirty="0"/>
          </a:p>
          <a:p>
            <a:r>
              <a:rPr lang="en-GB" sz="1400" dirty="0" err="1">
                <a:effectLst/>
                <a:latin typeface="Times New Roman" panose="02020603050405020304" pitchFamily="18" charset="0"/>
              </a:rPr>
              <a:t>www.ons.gov.uk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 (n.d.). </a:t>
            </a:r>
            <a:r>
              <a:rPr lang="en-GB" sz="1400" i="1" dirty="0">
                <a:effectLst/>
                <a:latin typeface="Times New Roman" panose="02020603050405020304" pitchFamily="18" charset="0"/>
              </a:rPr>
              <a:t>Number of restaurants, takeaways, cafes, bars and pubs in the UK - Office for National Statistics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400" dirty="0" err="1">
                <a:effectLst/>
                <a:latin typeface="Times New Roman" panose="02020603050405020304" pitchFamily="18" charset="0"/>
              </a:rPr>
              <a:t>www.ons.gov.uk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/</a:t>
            </a:r>
            <a:r>
              <a:rPr lang="en-GB" sz="1400" dirty="0" err="1">
                <a:effectLst/>
                <a:latin typeface="Times New Roman" panose="02020603050405020304" pitchFamily="18" charset="0"/>
              </a:rPr>
              <a:t>aboutus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/</a:t>
            </a:r>
            <a:r>
              <a:rPr lang="en-GB" sz="1400" dirty="0" err="1">
                <a:effectLst/>
                <a:latin typeface="Times New Roman" panose="02020603050405020304" pitchFamily="18" charset="0"/>
              </a:rPr>
              <a:t>transparencyandgovernance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/</a:t>
            </a:r>
            <a:r>
              <a:rPr lang="en-GB" sz="1400" dirty="0" err="1">
                <a:effectLst/>
                <a:latin typeface="Times New Roman" panose="02020603050405020304" pitchFamily="18" charset="0"/>
              </a:rPr>
              <a:t>freedomofinformationfoi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/</a:t>
            </a:r>
            <a:r>
              <a:rPr lang="en-GB" sz="1400" dirty="0" err="1">
                <a:effectLst/>
                <a:latin typeface="Times New Roman" panose="02020603050405020304" pitchFamily="18" charset="0"/>
              </a:rPr>
              <a:t>numberofrestaurantstakeawayscafesbarsandpubsintheuk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</a:t>
            </a:r>
          </a:p>
          <a:p>
            <a:r>
              <a:rPr lang="en-GB" sz="1400" dirty="0"/>
              <a:t>[Accessed 21 Nov. 2022].</a:t>
            </a:r>
          </a:p>
          <a:p>
            <a:endParaRPr lang="en-GB" sz="1400" dirty="0"/>
          </a:p>
          <a:p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Gay, E.G., 1971. Manual for the Minnesota Importance Questionnaire.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Minnesota Studies in Vocational Rehabilitation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endParaRPr lang="en-GB" sz="1400" dirty="0">
              <a:solidFill>
                <a:srgbClr val="222222"/>
              </a:solidFill>
            </a:endParaRPr>
          </a:p>
          <a:p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Rossi, P.E., McCulloch, R.E. and Allenby, G.M., 1996. The value of purchase history data in target marketing.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Marketing Science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15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pp.321-340.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277375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12416</TotalTime>
  <Words>1656</Words>
  <Application>Microsoft Macintosh PowerPoint</Application>
  <PresentationFormat>On-screen Show (4:3)</PresentationFormat>
  <Paragraphs>508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Myriad Pro</vt:lpstr>
      <vt:lpstr>PT Sans</vt:lpstr>
      <vt:lpstr>Roboto</vt:lpstr>
      <vt:lpstr>Times New Roman</vt:lpstr>
      <vt:lpstr>Wingdings</vt:lpstr>
      <vt:lpstr>20140311PresentationUWTSDTemplate</vt:lpstr>
      <vt:lpstr>Business plan</vt:lpstr>
      <vt:lpstr>Table Of Contents</vt:lpstr>
      <vt:lpstr>Executive Summary</vt:lpstr>
      <vt:lpstr>Business / Company Overview</vt:lpstr>
      <vt:lpstr>Our Mission </vt:lpstr>
      <vt:lpstr> Products and Services</vt:lpstr>
      <vt:lpstr>Market audit-Competitor’s Analysis</vt:lpstr>
      <vt:lpstr> Market Audit-SWOT Analysis </vt:lpstr>
      <vt:lpstr>Market Audit-PESTLE Analysis</vt:lpstr>
      <vt:lpstr>Target Market</vt:lpstr>
      <vt:lpstr>Market Research Using Questionnaire</vt:lpstr>
      <vt:lpstr>Questionary summary and interpretation</vt:lpstr>
      <vt:lpstr>Marketing and Sales Plan</vt:lpstr>
      <vt:lpstr>Our team </vt:lpstr>
      <vt:lpstr>Cash Flow Forecast BeYouPackaging</vt:lpstr>
      <vt:lpstr>Profit And Loss Forecast </vt:lpstr>
      <vt:lpstr>About Us</vt:lpstr>
      <vt:lpstr>Questions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Elvis Liviu Nassiri Basti (2112789)</cp:lastModifiedBy>
  <cp:revision>92</cp:revision>
  <cp:lastPrinted>2018-03-20T16:28:46Z</cp:lastPrinted>
  <dcterms:created xsi:type="dcterms:W3CDTF">2004-11-12T17:24:38Z</dcterms:created>
  <dcterms:modified xsi:type="dcterms:W3CDTF">2022-11-21T08:45:12Z</dcterms:modified>
</cp:coreProperties>
</file>