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76" r:id="rId3"/>
    <p:sldId id="283" r:id="rId4"/>
    <p:sldId id="284" r:id="rId5"/>
    <p:sldId id="285" r:id="rId6"/>
    <p:sldId id="295" r:id="rId7"/>
    <p:sldId id="286" r:id="rId8"/>
    <p:sldId id="287" r:id="rId9"/>
    <p:sldId id="296" r:id="rId10"/>
    <p:sldId id="297" r:id="rId11"/>
    <p:sldId id="288" r:id="rId12"/>
    <p:sldId id="279" r:id="rId13"/>
    <p:sldId id="289" r:id="rId14"/>
    <p:sldId id="290" r:id="rId15"/>
    <p:sldId id="291" r:id="rId16"/>
    <p:sldId id="292" r:id="rId17"/>
    <p:sldId id="280" r:id="rId18"/>
    <p:sldId id="281" r:id="rId19"/>
    <p:sldId id="277" r:id="rId20"/>
    <p:sldId id="298" r:id="rId21"/>
    <p:sldId id="270" r:id="rId22"/>
    <p:sldId id="273" r:id="rId23"/>
    <p:sldId id="274" r:id="rId24"/>
    <p:sldId id="263" r:id="rId25"/>
    <p:sldId id="299" r:id="rId26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DE09D-1645-454C-A11E-9937AA81A9B8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0C3100-8BBF-4ABC-B1D8-9AEC741EE37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9314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wales.gov.wales/Catalogue/Sustainable-Development/Sustainable-Development-Indicators" TargetMode="External"/><Relationship Id="rId2" Type="http://schemas.openxmlformats.org/officeDocument/2006/relationships/hyperlink" Target="https://statscymru.llyw.cymru/Catalogue/Sustainable-Development/Sustainable-Development-Indicators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futuregenerations.wales/wp-content/uploads/2017/01/150623-guide-to-the-fg-act-en.pdf" TargetMode="External"/><Relationship Id="rId2" Type="http://schemas.openxmlformats.org/officeDocument/2006/relationships/hyperlink" Target="http://learning.gov.wales/resources/browse-all/education-for-sustainable-development-and-global-citizenship/?lang=en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anetunderpressure2012.net/pdf/state_of_planet_declaration.pdf" TargetMode="External"/><Relationship Id="rId2" Type="http://schemas.openxmlformats.org/officeDocument/2006/relationships/hyperlink" Target="http://www.esdtoolkit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ustainable-environment.org.uk/Earth/Ecocentrism_and_Technocentrism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Pynciau</a:t>
            </a:r>
            <a:r>
              <a:rPr lang="en-GB" sz="4000" dirty="0" smtClean="0"/>
              <a:t> </a:t>
            </a:r>
            <a:r>
              <a:rPr lang="en-GB" sz="4000" dirty="0" err="1" smtClean="0"/>
              <a:t>Llosg</a:t>
            </a:r>
            <a:r>
              <a:rPr lang="en-GB" sz="4000" dirty="0" smtClean="0"/>
              <a:t>/ </a:t>
            </a:r>
            <a:br>
              <a:rPr lang="en-GB" sz="4000" dirty="0" smtClean="0"/>
            </a:br>
            <a:r>
              <a:rPr lang="en-GB" sz="4000" i="1" dirty="0" smtClean="0"/>
              <a:t>Around the Water Cooler</a:t>
            </a:r>
            <a:endParaRPr lang="cy-GB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ECES6006/C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Sesiwn</a:t>
            </a:r>
            <a:r>
              <a:rPr lang="en-GB" dirty="0" smtClean="0">
                <a:solidFill>
                  <a:schemeClr val="tx1"/>
                </a:solidFill>
              </a:rPr>
              <a:t> 4 / </a:t>
            </a:r>
            <a:r>
              <a:rPr lang="en-GB" i="1" dirty="0" smtClean="0">
                <a:solidFill>
                  <a:schemeClr val="tx1"/>
                </a:solidFill>
              </a:rPr>
              <a:t>Session 4</a:t>
            </a:r>
            <a:endParaRPr lang="cy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50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348" y="476672"/>
            <a:ext cx="6196405" cy="507243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9600" dirty="0" smtClean="0"/>
              <a:t>                     </a:t>
            </a:r>
            <a:r>
              <a:rPr lang="en-GB" sz="9600" b="1" dirty="0" smtClean="0"/>
              <a:t>IGWAJAS</a:t>
            </a:r>
          </a:p>
          <a:p>
            <a:pPr marL="0" indent="0">
              <a:buNone/>
            </a:pPr>
            <a:r>
              <a:rPr lang="en-GB" sz="1000" b="1" dirty="0" smtClean="0"/>
              <a:t>                                                                                                                                                 </a:t>
            </a:r>
            <a:r>
              <a:rPr lang="en-GB" sz="1000" b="1" dirty="0" err="1" smtClean="0"/>
              <a:t>nedohi</a:t>
            </a:r>
            <a:endParaRPr lang="cy-GB" sz="1000" b="1" dirty="0"/>
          </a:p>
        </p:txBody>
      </p:sp>
      <p:pic>
        <p:nvPicPr>
          <p:cNvPr id="8" name="Picture 3" descr="C:\Users\l.roberts\AppData\Local\Microsoft\Windows\Temporary Internet Files\Content.IE5\FDGQFACQ\planet-34450_64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806570"/>
            <a:ext cx="203988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86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5023" y="476673"/>
            <a:ext cx="6965245" cy="10081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dirty="0" smtClean="0">
                <a:solidFill>
                  <a:schemeClr val="tx1"/>
                </a:solidFill>
              </a:rPr>
              <a:t>Mae </a:t>
            </a:r>
            <a:r>
              <a:rPr lang="en-US" dirty="0" err="1" smtClean="0">
                <a:solidFill>
                  <a:schemeClr val="tx1"/>
                </a:solidFill>
              </a:rPr>
              <a:t>cynaladwyedd</a:t>
            </a:r>
            <a:r>
              <a:rPr lang="en-US" dirty="0" smtClean="0">
                <a:solidFill>
                  <a:schemeClr val="tx1"/>
                </a:solidFill>
              </a:rPr>
              <a:t> am….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Sustainability </a:t>
            </a:r>
            <a:r>
              <a:rPr lang="en-US" dirty="0">
                <a:solidFill>
                  <a:schemeClr val="tx1"/>
                </a:solidFill>
              </a:rPr>
              <a:t>is about….. </a:t>
            </a:r>
          </a:p>
        </p:txBody>
      </p:sp>
      <p:sp>
        <p:nvSpPr>
          <p:cNvPr id="12291" name="Content Placeholder 3"/>
          <p:cNvSpPr>
            <a:spLocks noGrp="1"/>
          </p:cNvSpPr>
          <p:nvPr>
            <p:ph sz="quarter" idx="13"/>
          </p:nvPr>
        </p:nvSpPr>
        <p:spPr>
          <a:xfrm>
            <a:off x="676275" y="1844824"/>
            <a:ext cx="3822700" cy="4897289"/>
          </a:xfrm>
        </p:spPr>
        <p:txBody>
          <a:bodyPr/>
          <a:lstStyle/>
          <a:p>
            <a:pPr marL="457200" indent="-457200" eaLnBrk="1" hangingPunct="1">
              <a:buFont typeface="Symbol" pitchFamily="18" charset="2"/>
              <a:buAutoNum type="alphaUcParenR"/>
            </a:pPr>
            <a:r>
              <a:rPr lang="en-US" altLang="en-US" smtClean="0">
                <a:solidFill>
                  <a:schemeClr val="tx1"/>
                </a:solidFill>
              </a:rPr>
              <a:t>Yr amgylchedd a materion gwyrdd</a:t>
            </a:r>
          </a:p>
          <a:p>
            <a:pPr marL="457200" indent="-457200" eaLnBrk="1" hangingPunct="1">
              <a:buFont typeface="Symbol" pitchFamily="18" charset="2"/>
              <a:buAutoNum type="alphaUcParenR"/>
            </a:pPr>
            <a:r>
              <a:rPr lang="en-US" altLang="en-US" smtClean="0">
                <a:solidFill>
                  <a:schemeClr val="tx1"/>
                </a:solidFill>
              </a:rPr>
              <a:t>Cynladawyedd economaidd ac ariannol</a:t>
            </a:r>
          </a:p>
          <a:p>
            <a:pPr marL="457200" indent="-457200" eaLnBrk="1" hangingPunct="1">
              <a:buFont typeface="Symbol" pitchFamily="18" charset="2"/>
              <a:buAutoNum type="alphaUcParenR"/>
            </a:pPr>
            <a:r>
              <a:rPr lang="en-US" altLang="en-US" smtClean="0">
                <a:solidFill>
                  <a:schemeClr val="tx1"/>
                </a:solidFill>
              </a:rPr>
              <a:t>Cydlyniad cymdeithasol a chymunedol</a:t>
            </a:r>
          </a:p>
          <a:p>
            <a:pPr marL="457200" indent="-457200" eaLnBrk="1" hangingPunct="1">
              <a:buFont typeface="Symbol" pitchFamily="18" charset="2"/>
              <a:buAutoNum type="alphaUcParenR"/>
            </a:pPr>
            <a:r>
              <a:rPr lang="en-US" altLang="en-US" smtClean="0">
                <a:solidFill>
                  <a:schemeClr val="tx1"/>
                </a:solidFill>
              </a:rPr>
              <a:t>A, B a C</a:t>
            </a:r>
          </a:p>
          <a:p>
            <a:pPr marL="457200" indent="-457200" eaLnBrk="1" hangingPunct="1">
              <a:buFont typeface="Symbol" pitchFamily="18" charset="2"/>
              <a:buAutoNum type="alphaUcParenR"/>
            </a:pPr>
            <a:r>
              <a:rPr lang="en-US" altLang="en-US" smtClean="0">
                <a:solidFill>
                  <a:schemeClr val="tx1"/>
                </a:solidFill>
              </a:rPr>
              <a:t>Dim – y gair poblogaidd diweddaraf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4"/>
          </p:nvPr>
        </p:nvSpPr>
        <p:spPr>
          <a:xfrm>
            <a:off x="4645025" y="1844824"/>
            <a:ext cx="3822700" cy="4752827"/>
          </a:xfrm>
        </p:spPr>
        <p:txBody>
          <a:bodyPr/>
          <a:lstStyle/>
          <a:p>
            <a:pPr marL="0" indent="0" eaLnBrk="1" hangingPunct="1">
              <a:buFont typeface="Symbol" pitchFamily="18" charset="2"/>
              <a:buNone/>
              <a:defRPr/>
            </a:pPr>
            <a:r>
              <a:rPr lang="en-US" altLang="en-US" i="1" dirty="0" smtClean="0">
                <a:solidFill>
                  <a:schemeClr val="tx1"/>
                </a:solidFill>
              </a:rPr>
              <a:t>A) It’s about the environment and green issues </a:t>
            </a:r>
          </a:p>
          <a:p>
            <a:pPr marL="0" indent="0" eaLnBrk="1" hangingPunct="1">
              <a:buFont typeface="Symbol" pitchFamily="18" charset="2"/>
              <a:buNone/>
              <a:defRPr/>
            </a:pPr>
            <a:r>
              <a:rPr lang="en-US" altLang="en-US" i="1" dirty="0" smtClean="0">
                <a:solidFill>
                  <a:schemeClr val="tx1"/>
                </a:solidFill>
              </a:rPr>
              <a:t>B) It’s about economic and financial sustainability </a:t>
            </a:r>
          </a:p>
          <a:p>
            <a:pPr marL="0" indent="0" eaLnBrk="1" hangingPunct="1">
              <a:buFont typeface="Symbol" pitchFamily="18" charset="2"/>
              <a:buNone/>
              <a:defRPr/>
            </a:pPr>
            <a:r>
              <a:rPr lang="en-US" altLang="en-US" i="1" dirty="0" smtClean="0">
                <a:solidFill>
                  <a:schemeClr val="tx1"/>
                </a:solidFill>
              </a:rPr>
              <a:t>C) It’s about social and community cohesion </a:t>
            </a:r>
          </a:p>
          <a:p>
            <a:pPr marL="0" indent="0" eaLnBrk="1" hangingPunct="1">
              <a:buFont typeface="Symbol" pitchFamily="18" charset="2"/>
              <a:buNone/>
              <a:defRPr/>
            </a:pPr>
            <a:r>
              <a:rPr lang="en-US" altLang="en-US" i="1" dirty="0" smtClean="0">
                <a:solidFill>
                  <a:schemeClr val="tx1"/>
                </a:solidFill>
              </a:rPr>
              <a:t>D) It’s about all options a), b) and c) </a:t>
            </a:r>
          </a:p>
          <a:p>
            <a:pPr marL="0" indent="0" eaLnBrk="1" hangingPunct="1">
              <a:buFont typeface="Symbol" pitchFamily="18" charset="2"/>
              <a:buNone/>
              <a:defRPr/>
            </a:pPr>
            <a:r>
              <a:rPr lang="en-US" altLang="en-US" i="1" dirty="0" smtClean="0">
                <a:solidFill>
                  <a:schemeClr val="tx1"/>
                </a:solidFill>
              </a:rPr>
              <a:t>E) Nothing – it’s just the latest buzzword 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959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>
                <a:solidFill>
                  <a:schemeClr val="tx1"/>
                </a:solidFill>
              </a:rPr>
              <a:t>‘….is one that can persist over generations, one that is far-seeing enough, flexible enough, and wise enough not to undermine either its physical or social systems of support’. – Meadows, Meadows &amp; Randers, 1992</a:t>
            </a:r>
          </a:p>
        </p:txBody>
      </p:sp>
      <p:sp>
        <p:nvSpPr>
          <p:cNvPr id="14339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 err="1" smtClean="0">
                <a:solidFill>
                  <a:schemeClr val="tx1"/>
                </a:solidFill>
              </a:rPr>
              <a:t>Cymdeithas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gynaliadwy</a:t>
            </a:r>
            <a:r>
              <a:rPr lang="en-US" altLang="en-US" dirty="0" smtClean="0">
                <a:solidFill>
                  <a:schemeClr val="tx1"/>
                </a:solidFill>
              </a:rPr>
              <a:t>…</a:t>
            </a:r>
            <a:br>
              <a:rPr lang="en-US" altLang="en-US" dirty="0" smtClean="0">
                <a:solidFill>
                  <a:schemeClr val="tx1"/>
                </a:solidFill>
              </a:rPr>
            </a:br>
            <a:r>
              <a:rPr lang="en-US" altLang="en-US" dirty="0" smtClean="0">
                <a:solidFill>
                  <a:schemeClr val="tx1"/>
                </a:solidFill>
              </a:rPr>
              <a:t>A sustainable society… </a:t>
            </a:r>
          </a:p>
        </p:txBody>
      </p:sp>
      <p:pic>
        <p:nvPicPr>
          <p:cNvPr id="14340" name="Picture 4" descr="C:\Users\n.welton.CAMPUS\AppData\Local\Microsoft\Windows\Temporary Internet Files\Content.IE5\5UNUOYYT\MC900438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2" y="4912449"/>
            <a:ext cx="1844675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5" descr="C:\Users\n.welton.CAMPUS\AppData\Local\Microsoft\Windows\Temporary Internet Files\Content.IE5\R6EDSIAE\MC900438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912449"/>
            <a:ext cx="1736725" cy="1517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947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>
                <a:solidFill>
                  <a:schemeClr val="tx1"/>
                </a:solidFill>
              </a:rPr>
              <a:t>The defining challenge of our age is to safeguard Earth’s natural processes to ensure the well-being of civilization while eradicating poverty, reducing conflict over resources, and supporting human and ecosystem health.</a:t>
            </a:r>
          </a:p>
          <a:p>
            <a:pPr eaLnBrk="1" hangingPunct="1"/>
            <a:r>
              <a:rPr lang="en-US" altLang="en-US" sz="1800" dirty="0" smtClean="0">
                <a:solidFill>
                  <a:schemeClr val="tx1"/>
                </a:solidFill>
              </a:rPr>
              <a:t>Planet under Pressure Conference, 2012 </a:t>
            </a:r>
          </a:p>
        </p:txBody>
      </p:sp>
      <p:sp>
        <p:nvSpPr>
          <p:cNvPr id="21507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52500"/>
            <a:ext cx="66675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937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 Task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a </a:t>
            </a:r>
            <a:r>
              <a:rPr lang="en-GB" dirty="0" err="1" smtClean="0"/>
              <a:t>fedrwch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/>
              <a:t> </a:t>
            </a:r>
            <a:r>
              <a:rPr lang="en-GB" dirty="0" err="1" smtClean="0"/>
              <a:t>dadl</a:t>
            </a:r>
            <a:r>
              <a:rPr lang="en-GB" dirty="0" smtClean="0"/>
              <a:t> </a:t>
            </a:r>
            <a:r>
              <a:rPr lang="en-GB" dirty="0" err="1" smtClean="0"/>
              <a:t>credadwy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gwrthwynebu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a </a:t>
            </a:r>
            <a:r>
              <a:rPr lang="en-GB" dirty="0" err="1" smtClean="0"/>
              <a:t>drafodwyd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ddwy</a:t>
            </a:r>
            <a:r>
              <a:rPr lang="en-GB" dirty="0" smtClean="0"/>
              <a:t> </a:t>
            </a:r>
            <a:r>
              <a:rPr lang="en-GB" dirty="0" err="1" smtClean="0"/>
              <a:t>sleid</a:t>
            </a:r>
            <a:r>
              <a:rPr lang="en-GB" dirty="0" smtClean="0"/>
              <a:t> </a:t>
            </a:r>
            <a:r>
              <a:rPr lang="en-GB" dirty="0" err="1" smtClean="0"/>
              <a:t>cynt</a:t>
            </a:r>
            <a:r>
              <a:rPr lang="en-GB" dirty="0" smtClean="0"/>
              <a:t> 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In your groups, can you create a credible argument that opposes the definitions in the two previous slides ?</a:t>
            </a:r>
            <a:endParaRPr lang="en-US" i="1" dirty="0"/>
          </a:p>
        </p:txBody>
      </p:sp>
      <p:pic>
        <p:nvPicPr>
          <p:cNvPr id="6" name="Picture 5" descr="C:\Users\n.welton.CAMPUS\AppData\Local\Microsoft\Windows\Temporary Internet Files\Content.IE5\R6EDSIAE\MC900438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912449"/>
            <a:ext cx="1736725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n.welton.CAMPUS\AppData\Local\Microsoft\Windows\Temporary Internet Files\Content.IE5\5UNUOYYT\MC900438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2" y="4912449"/>
            <a:ext cx="1844675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1422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7"/>
          <p:cNvSpPr>
            <a:spLocks noGrp="1"/>
          </p:cNvSpPr>
          <p:nvPr>
            <p:ph type="title"/>
          </p:nvPr>
        </p:nvSpPr>
        <p:spPr>
          <a:xfrm>
            <a:off x="457200" y="-35867"/>
            <a:ext cx="8229600" cy="2000548"/>
          </a:xfrm>
        </p:spPr>
        <p:txBody>
          <a:bodyPr>
            <a:spAutoFit/>
          </a:bodyPr>
          <a:lstStyle/>
          <a:p>
            <a:pPr algn="l" eaLnBrk="1" hangingPunct="1"/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  </a:t>
            </a:r>
            <a:r>
              <a:rPr lang="en-US" altLang="en-US" sz="3200" dirty="0" err="1" smtClean="0">
                <a:solidFill>
                  <a:schemeClr val="tx1"/>
                </a:solidFill>
              </a:rPr>
              <a:t>Agweddau</a:t>
            </a:r>
            <a:r>
              <a:rPr lang="en-US" altLang="en-US" sz="3200" dirty="0" smtClean="0">
                <a:solidFill>
                  <a:schemeClr val="tx1"/>
                </a:solidFill>
              </a:rPr>
              <a:t> o Les: Maslow?</a:t>
            </a:r>
            <a:br>
              <a:rPr lang="en-US" altLang="en-US" sz="3200" dirty="0" smtClean="0">
                <a:solidFill>
                  <a:schemeClr val="tx1"/>
                </a:solidFill>
              </a:rPr>
            </a:br>
            <a:r>
              <a:rPr lang="en-US" altLang="en-US" sz="3200" dirty="0" smtClean="0">
                <a:solidFill>
                  <a:schemeClr val="tx1"/>
                </a:solidFill>
              </a:rPr>
              <a:t>   Aspects of Well-being: Maslow? 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572000" y="2091038"/>
            <a:ext cx="3822700" cy="3102388"/>
          </a:xfrm>
        </p:spPr>
        <p:txBody>
          <a:bodyPr rtlCol="0">
            <a:spAutoFit/>
          </a:bodyPr>
          <a:lstStyle/>
          <a:p>
            <a:pPr marL="0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en-US" b="1" i="1" dirty="0" smtClean="0">
                <a:solidFill>
                  <a:schemeClr val="tx1"/>
                </a:solidFill>
              </a:rPr>
              <a:t>Basic </a:t>
            </a:r>
            <a:r>
              <a:rPr lang="en-US" b="1" i="1" dirty="0">
                <a:solidFill>
                  <a:schemeClr val="tx1"/>
                </a:solidFill>
              </a:rPr>
              <a:t>Needs </a:t>
            </a:r>
            <a:endParaRPr lang="en-US" i="1" dirty="0">
              <a:solidFill>
                <a:schemeClr val="tx1"/>
              </a:solidFill>
            </a:endParaRP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i="1" dirty="0">
                <a:solidFill>
                  <a:schemeClr val="tx1"/>
                </a:solidFill>
              </a:rPr>
              <a:t>Food, shelter, secure </a:t>
            </a:r>
            <a:r>
              <a:rPr lang="en-US" i="1" dirty="0" smtClean="0">
                <a:solidFill>
                  <a:schemeClr val="tx1"/>
                </a:solidFill>
              </a:rPr>
              <a:t>livelihood</a:t>
            </a:r>
          </a:p>
          <a:p>
            <a:pPr marL="301943" lvl="1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en-US" b="1" i="1" dirty="0" smtClean="0">
                <a:solidFill>
                  <a:schemeClr val="tx1"/>
                </a:solidFill>
              </a:rPr>
              <a:t>Good Health </a:t>
            </a:r>
            <a:endParaRPr lang="en-US" i="1" dirty="0">
              <a:solidFill>
                <a:schemeClr val="tx1"/>
              </a:solidFill>
            </a:endParaRP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i="1" dirty="0">
                <a:solidFill>
                  <a:schemeClr val="tx1"/>
                </a:solidFill>
              </a:rPr>
              <a:t>Physical and mental health and a robust natural </a:t>
            </a:r>
            <a:r>
              <a:rPr lang="en-US" i="1" dirty="0" smtClean="0">
                <a:solidFill>
                  <a:schemeClr val="tx1"/>
                </a:solidFill>
              </a:rPr>
              <a:t>environment</a:t>
            </a:r>
          </a:p>
          <a:p>
            <a:pPr marL="365760" lvl="1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i="1" dirty="0" smtClean="0"/>
              <a:t>Aubrey &amp; Riley (2017)</a:t>
            </a:r>
            <a:endParaRPr lang="en-US" sz="1800" i="1" dirty="0">
              <a:solidFill>
                <a:schemeClr val="tx1"/>
              </a:solidFill>
            </a:endParaRPr>
          </a:p>
        </p:txBody>
      </p:sp>
      <p:sp>
        <p:nvSpPr>
          <p:cNvPr id="24580" name="Content Placeholder 1"/>
          <p:cNvSpPr>
            <a:spLocks noGrp="1"/>
          </p:cNvSpPr>
          <p:nvPr>
            <p:ph sz="quarter" idx="13"/>
          </p:nvPr>
        </p:nvSpPr>
        <p:spPr>
          <a:xfrm>
            <a:off x="676275" y="2060848"/>
            <a:ext cx="3822700" cy="4065315"/>
          </a:xfrm>
        </p:spPr>
        <p:txBody>
          <a:bodyPr/>
          <a:lstStyle/>
          <a:p>
            <a:r>
              <a:rPr lang="en-GB" altLang="cy-GB" b="1" dirty="0" err="1" smtClean="0">
                <a:solidFill>
                  <a:schemeClr val="tx1"/>
                </a:solidFill>
              </a:rPr>
              <a:t>Anghenion</a:t>
            </a:r>
            <a:r>
              <a:rPr lang="en-GB" altLang="cy-GB" b="1" dirty="0" smtClean="0">
                <a:solidFill>
                  <a:schemeClr val="tx1"/>
                </a:solidFill>
              </a:rPr>
              <a:t> </a:t>
            </a:r>
            <a:r>
              <a:rPr lang="en-GB" altLang="cy-GB" b="1" dirty="0" err="1" smtClean="0">
                <a:solidFill>
                  <a:schemeClr val="tx1"/>
                </a:solidFill>
              </a:rPr>
              <a:t>Sylfaenol</a:t>
            </a:r>
            <a:endParaRPr lang="cy-GB" altLang="cy-GB" b="1" dirty="0" smtClean="0">
              <a:solidFill>
                <a:schemeClr val="tx1"/>
              </a:solidFill>
            </a:endParaRPr>
          </a:p>
          <a:p>
            <a:pPr lvl="1"/>
            <a:r>
              <a:rPr lang="en-GB" altLang="cy-GB" dirty="0" err="1" smtClean="0">
                <a:solidFill>
                  <a:schemeClr val="tx1"/>
                </a:solidFill>
              </a:rPr>
              <a:t>Bwyd</a:t>
            </a:r>
            <a:r>
              <a:rPr lang="en-GB" altLang="cy-GB" dirty="0" smtClean="0">
                <a:solidFill>
                  <a:schemeClr val="tx1"/>
                </a:solidFill>
              </a:rPr>
              <a:t>, </a:t>
            </a:r>
            <a:r>
              <a:rPr lang="en-GB" altLang="cy-GB" dirty="0" err="1" smtClean="0">
                <a:solidFill>
                  <a:schemeClr val="tx1"/>
                </a:solidFill>
              </a:rPr>
              <a:t>cysgod</a:t>
            </a:r>
            <a:r>
              <a:rPr lang="en-GB" altLang="cy-GB" dirty="0" smtClean="0">
                <a:solidFill>
                  <a:schemeClr val="tx1"/>
                </a:solidFill>
              </a:rPr>
              <a:t>, </a:t>
            </a:r>
            <a:r>
              <a:rPr lang="en-GB" altLang="cy-GB" dirty="0" err="1" smtClean="0">
                <a:solidFill>
                  <a:schemeClr val="tx1"/>
                </a:solidFill>
              </a:rPr>
              <a:t>bywoliaeth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diogel</a:t>
            </a:r>
            <a:endParaRPr lang="en-GB" altLang="cy-GB" dirty="0" smtClean="0">
              <a:solidFill>
                <a:schemeClr val="tx1"/>
              </a:solidFill>
            </a:endParaRPr>
          </a:p>
          <a:p>
            <a:r>
              <a:rPr lang="en-GB" altLang="cy-GB" b="1" dirty="0" err="1" smtClean="0">
                <a:solidFill>
                  <a:schemeClr val="tx1"/>
                </a:solidFill>
              </a:rPr>
              <a:t>Iechyd</a:t>
            </a:r>
            <a:r>
              <a:rPr lang="en-GB" altLang="cy-GB" b="1" dirty="0" smtClean="0">
                <a:solidFill>
                  <a:schemeClr val="tx1"/>
                </a:solidFill>
              </a:rPr>
              <a:t> Da</a:t>
            </a:r>
          </a:p>
          <a:p>
            <a:pPr lvl="1"/>
            <a:r>
              <a:rPr lang="en-GB" altLang="cy-GB" dirty="0" err="1" smtClean="0">
                <a:solidFill>
                  <a:schemeClr val="tx1"/>
                </a:solidFill>
              </a:rPr>
              <a:t>Iechyd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corfforol</a:t>
            </a:r>
            <a:r>
              <a:rPr lang="en-GB" altLang="cy-GB" dirty="0" smtClean="0">
                <a:solidFill>
                  <a:schemeClr val="tx1"/>
                </a:solidFill>
              </a:rPr>
              <a:t> a </a:t>
            </a:r>
            <a:r>
              <a:rPr lang="en-GB" altLang="cy-GB" dirty="0" err="1" smtClean="0">
                <a:solidFill>
                  <a:schemeClr val="tx1"/>
                </a:solidFill>
              </a:rPr>
              <a:t>meddyliol</a:t>
            </a:r>
            <a:r>
              <a:rPr lang="en-GB" altLang="cy-GB" dirty="0" smtClean="0">
                <a:solidFill>
                  <a:schemeClr val="tx1"/>
                </a:solidFill>
              </a:rPr>
              <a:t> ac </a:t>
            </a:r>
            <a:r>
              <a:rPr lang="en-GB" altLang="cy-GB" dirty="0" err="1" smtClean="0">
                <a:solidFill>
                  <a:schemeClr val="tx1"/>
                </a:solidFill>
              </a:rPr>
              <a:t>amgylchedd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cadarn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naturiol</a:t>
            </a:r>
            <a:endParaRPr lang="en-GB" altLang="cy-GB" dirty="0" smtClean="0">
              <a:solidFill>
                <a:schemeClr val="tx1"/>
              </a:solidFill>
            </a:endParaRPr>
          </a:p>
        </p:txBody>
      </p:sp>
      <p:pic>
        <p:nvPicPr>
          <p:cNvPr id="24581" name="Picture 3" descr="C:\Users\n.welton.CAMPUS\AppData\Local\Microsoft\Windows\Temporary Internet Files\Content.IE5\K3TK8S9U\MC9004376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764704"/>
            <a:ext cx="2520281" cy="1079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860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altLang="cy-GB" smtClean="0"/>
          </a:p>
        </p:txBody>
      </p:sp>
      <p:sp>
        <p:nvSpPr>
          <p:cNvPr id="25603" name="Content Placeholder 2"/>
          <p:cNvSpPr>
            <a:spLocks noGrp="1"/>
          </p:cNvSpPr>
          <p:nvPr>
            <p:ph sz="quarter" idx="13"/>
          </p:nvPr>
        </p:nvSpPr>
        <p:spPr>
          <a:xfrm>
            <a:off x="676275" y="2132856"/>
            <a:ext cx="3822700" cy="3993307"/>
          </a:xfrm>
        </p:spPr>
        <p:txBody>
          <a:bodyPr>
            <a:normAutofit/>
          </a:bodyPr>
          <a:lstStyle/>
          <a:p>
            <a:r>
              <a:rPr lang="en-GB" altLang="cy-GB" b="1" dirty="0" err="1" smtClean="0">
                <a:solidFill>
                  <a:schemeClr val="tx1"/>
                </a:solidFill>
              </a:rPr>
              <a:t>Perthnasau</a:t>
            </a:r>
            <a:r>
              <a:rPr lang="en-GB" altLang="cy-GB" b="1" dirty="0" smtClean="0">
                <a:solidFill>
                  <a:schemeClr val="tx1"/>
                </a:solidFill>
              </a:rPr>
              <a:t> </a:t>
            </a:r>
            <a:r>
              <a:rPr lang="en-GB" altLang="cy-GB" b="1" dirty="0" err="1" smtClean="0">
                <a:solidFill>
                  <a:schemeClr val="tx1"/>
                </a:solidFill>
              </a:rPr>
              <a:t>Cymdeithasol</a:t>
            </a:r>
            <a:r>
              <a:rPr lang="en-GB" altLang="cy-GB" b="1" dirty="0" smtClean="0">
                <a:solidFill>
                  <a:schemeClr val="tx1"/>
                </a:solidFill>
              </a:rPr>
              <a:t> </a:t>
            </a:r>
            <a:r>
              <a:rPr lang="en-GB" altLang="cy-GB" b="1" dirty="0" err="1" smtClean="0">
                <a:solidFill>
                  <a:schemeClr val="tx1"/>
                </a:solidFill>
              </a:rPr>
              <a:t>Iach</a:t>
            </a:r>
            <a:endParaRPr lang="en-GB" altLang="cy-GB" b="1" dirty="0" smtClean="0">
              <a:solidFill>
                <a:schemeClr val="tx1"/>
              </a:solidFill>
            </a:endParaRPr>
          </a:p>
          <a:p>
            <a:pPr lvl="1"/>
            <a:r>
              <a:rPr lang="en-GB" altLang="cy-GB" dirty="0" err="1" smtClean="0">
                <a:solidFill>
                  <a:schemeClr val="tx1"/>
                </a:solidFill>
              </a:rPr>
              <a:t>Rhwydwaith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cymdeithasol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cefnogol</a:t>
            </a:r>
            <a:endParaRPr lang="en-GB" altLang="cy-GB" dirty="0" smtClean="0">
              <a:solidFill>
                <a:schemeClr val="tx1"/>
              </a:solidFill>
            </a:endParaRPr>
          </a:p>
          <a:p>
            <a:r>
              <a:rPr lang="en-GB" altLang="cy-GB" b="1" dirty="0" err="1" smtClean="0">
                <a:solidFill>
                  <a:schemeClr val="tx1"/>
                </a:solidFill>
              </a:rPr>
              <a:t>Sicrwydd</a:t>
            </a:r>
            <a:endParaRPr lang="en-GB" altLang="cy-GB" b="1" dirty="0" smtClean="0">
              <a:solidFill>
                <a:schemeClr val="tx1"/>
              </a:solidFill>
            </a:endParaRPr>
          </a:p>
          <a:p>
            <a:pPr lvl="1"/>
            <a:r>
              <a:rPr lang="en-GB" altLang="cy-GB" dirty="0" err="1" smtClean="0">
                <a:solidFill>
                  <a:schemeClr val="tx1"/>
                </a:solidFill>
              </a:rPr>
              <a:t>Diogelwch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personol</a:t>
            </a:r>
            <a:r>
              <a:rPr lang="en-GB" altLang="cy-GB" dirty="0" smtClean="0">
                <a:solidFill>
                  <a:schemeClr val="tx1"/>
                </a:solidFill>
              </a:rPr>
              <a:t> a </a:t>
            </a:r>
            <a:r>
              <a:rPr lang="en-GB" altLang="cy-GB" dirty="0" err="1" smtClean="0">
                <a:solidFill>
                  <a:schemeClr val="tx1"/>
                </a:solidFill>
              </a:rPr>
              <a:t>sicrwydd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eiddo</a:t>
            </a:r>
            <a:endParaRPr lang="en-GB" altLang="cy-GB" dirty="0" smtClean="0">
              <a:solidFill>
                <a:schemeClr val="tx1"/>
              </a:solidFill>
            </a:endParaRPr>
          </a:p>
          <a:p>
            <a:r>
              <a:rPr lang="en-GB" altLang="cy-GB" b="1" dirty="0" err="1" smtClean="0">
                <a:solidFill>
                  <a:schemeClr val="tx1"/>
                </a:solidFill>
              </a:rPr>
              <a:t>Rhyddid</a:t>
            </a:r>
            <a:endParaRPr lang="en-GB" altLang="cy-GB" b="1" dirty="0" smtClean="0">
              <a:solidFill>
                <a:schemeClr val="tx1"/>
              </a:solidFill>
            </a:endParaRPr>
          </a:p>
          <a:p>
            <a:pPr lvl="1"/>
            <a:r>
              <a:rPr lang="en-GB" altLang="cy-GB" dirty="0" smtClean="0">
                <a:solidFill>
                  <a:schemeClr val="tx1"/>
                </a:solidFill>
              </a:rPr>
              <a:t>Y </a:t>
            </a:r>
            <a:r>
              <a:rPr lang="en-GB" altLang="cy-GB" dirty="0" err="1" smtClean="0">
                <a:solidFill>
                  <a:schemeClr val="tx1"/>
                </a:solidFill>
              </a:rPr>
              <a:t>capasiti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i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gwrdd</a:t>
            </a:r>
            <a:r>
              <a:rPr lang="en-GB" altLang="cy-GB" dirty="0" smtClean="0">
                <a:solidFill>
                  <a:schemeClr val="tx1"/>
                </a:solidFill>
              </a:rPr>
              <a:t> â </a:t>
            </a:r>
            <a:r>
              <a:rPr lang="en-GB" altLang="cy-GB" dirty="0" err="1" smtClean="0">
                <a:solidFill>
                  <a:schemeClr val="tx1"/>
                </a:solidFill>
              </a:rPr>
              <a:t>photensial</a:t>
            </a:r>
            <a:endParaRPr lang="cy-GB" altLang="cy-GB" dirty="0" smtClean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025" y="2204864"/>
            <a:ext cx="3822700" cy="3921299"/>
          </a:xfrm>
        </p:spPr>
        <p:txBody>
          <a:bodyPr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en-US" b="1" i="1" dirty="0">
                <a:solidFill>
                  <a:schemeClr val="tx1"/>
                </a:solidFill>
              </a:rPr>
              <a:t>Healthy Social Relations </a:t>
            </a:r>
            <a:endParaRPr lang="en-US" i="1" dirty="0">
              <a:solidFill>
                <a:schemeClr val="tx1"/>
              </a:solidFill>
            </a:endParaRP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i="1" dirty="0">
                <a:solidFill>
                  <a:schemeClr val="tx1"/>
                </a:solidFill>
              </a:rPr>
              <a:t>A supportive social network </a:t>
            </a:r>
            <a:endParaRPr lang="en-US" i="1" dirty="0" smtClean="0">
              <a:solidFill>
                <a:schemeClr val="tx1"/>
              </a:solidFill>
            </a:endParaRP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en-US" b="1" i="1" dirty="0" smtClean="0">
                <a:solidFill>
                  <a:schemeClr val="tx1"/>
                </a:solidFill>
              </a:rPr>
              <a:t>Security </a:t>
            </a: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i="1" dirty="0" smtClean="0">
                <a:solidFill>
                  <a:schemeClr val="tx1"/>
                </a:solidFill>
              </a:rPr>
              <a:t>Personal </a:t>
            </a:r>
            <a:r>
              <a:rPr lang="en-US" i="1" dirty="0">
                <a:solidFill>
                  <a:schemeClr val="tx1"/>
                </a:solidFill>
              </a:rPr>
              <a:t>safety and security of one’s possessions </a:t>
            </a:r>
          </a:p>
          <a:p>
            <a:pPr marL="0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en-US" b="1" i="1" dirty="0">
                <a:solidFill>
                  <a:schemeClr val="tx1"/>
                </a:solidFill>
              </a:rPr>
              <a:t>Freedom </a:t>
            </a:r>
            <a:endParaRPr lang="en-US" i="1" dirty="0">
              <a:solidFill>
                <a:schemeClr val="tx1"/>
              </a:solidFill>
            </a:endParaRPr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US" i="1" dirty="0">
                <a:solidFill>
                  <a:schemeClr val="tx1"/>
                </a:solidFill>
              </a:rPr>
              <a:t>The capacity to achieve one’s development potential </a:t>
            </a:r>
            <a:endParaRPr lang="en-US" i="1" dirty="0"/>
          </a:p>
          <a:p>
            <a:pPr lvl="1" indent="-274320" eaLnBrk="1" fontAlgn="auto" hangingPunct="1">
              <a:spcAft>
                <a:spcPts val="0"/>
              </a:spcAft>
              <a:defRPr/>
            </a:pPr>
            <a:r>
              <a:rPr lang="en-GB" sz="2400" i="1" dirty="0" smtClean="0"/>
              <a:t>Aubrey </a:t>
            </a:r>
            <a:r>
              <a:rPr lang="en-GB" sz="2400" i="1" dirty="0"/>
              <a:t>&amp; Riley (2017)</a:t>
            </a:r>
            <a:endParaRPr lang="en-US" sz="2400" i="1" dirty="0"/>
          </a:p>
          <a:p>
            <a:pPr lvl="1" indent="-274320" eaLnBrk="1" fontAlgn="auto" hangingPunct="1">
              <a:spcAft>
                <a:spcPts val="0"/>
              </a:spcAft>
              <a:defRPr/>
            </a:pPr>
            <a:endParaRPr lang="en-US" i="1" dirty="0">
              <a:solidFill>
                <a:schemeClr val="tx1"/>
              </a:solidFill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25605" name="Picture 3" descr="C:\Users\n.welton.CAMPUS\AppData\Local\Microsoft\Windows\Temporary Internet Files\Content.IE5\K3TK8S9U\MC9004376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792257"/>
            <a:ext cx="2727077" cy="1253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282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Well- being of Future Generations </a:t>
            </a:r>
            <a:br>
              <a:rPr lang="en-GB" dirty="0" smtClean="0"/>
            </a:br>
            <a:r>
              <a:rPr lang="en-GB" dirty="0" smtClean="0"/>
              <a:t>(Wales) Act 2015: Goals</a:t>
            </a:r>
            <a:endParaRPr lang="cy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56792"/>
            <a:ext cx="6768752" cy="5301208"/>
          </a:xfrm>
        </p:spPr>
      </p:pic>
      <p:sp>
        <p:nvSpPr>
          <p:cNvPr id="7" name="TextBox 6"/>
          <p:cNvSpPr txBox="1"/>
          <p:nvPr/>
        </p:nvSpPr>
        <p:spPr>
          <a:xfrm>
            <a:off x="4644008" y="63093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sp>
        <p:nvSpPr>
          <p:cNvPr id="3" name="TextBox 2"/>
          <p:cNvSpPr txBox="1"/>
          <p:nvPr/>
        </p:nvSpPr>
        <p:spPr>
          <a:xfrm>
            <a:off x="5076056" y="6309320"/>
            <a:ext cx="3600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(Future Generations Wales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895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904855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Pam y </a:t>
            </a:r>
            <a:r>
              <a:rPr lang="en-GB" sz="3200" dirty="0" err="1" smtClean="0"/>
              <a:t>gyfraith</a:t>
            </a:r>
            <a:r>
              <a:rPr lang="en-GB" sz="3200" dirty="0" smtClean="0"/>
              <a:t> </a:t>
            </a:r>
            <a:r>
              <a:rPr lang="en-GB" sz="3200" dirty="0" err="1" smtClean="0"/>
              <a:t>hon</a:t>
            </a:r>
            <a:r>
              <a:rPr lang="en-GB" sz="3200" dirty="0" smtClean="0"/>
              <a:t>?</a:t>
            </a:r>
            <a:br>
              <a:rPr lang="en-GB" sz="3200" dirty="0" smtClean="0"/>
            </a:br>
            <a:r>
              <a:rPr lang="en-GB" sz="3200" dirty="0" smtClean="0"/>
              <a:t>Why do we need this law?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457200" y="1722437"/>
            <a:ext cx="4038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Cymru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wynebu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heriau</a:t>
            </a:r>
            <a:r>
              <a:rPr lang="en-GB" dirty="0" smtClean="0"/>
              <a:t> </a:t>
            </a:r>
            <a:r>
              <a:rPr lang="en-GB" dirty="0" err="1" smtClean="0"/>
              <a:t>nawr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dyfodol</a:t>
            </a:r>
            <a:endParaRPr lang="en-GB" dirty="0" smtClean="0"/>
          </a:p>
          <a:p>
            <a:pPr lvl="1"/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hinsawdd</a:t>
            </a:r>
            <a:endParaRPr lang="en-GB" dirty="0" smtClean="0"/>
          </a:p>
          <a:p>
            <a:pPr lvl="1"/>
            <a:r>
              <a:rPr lang="en-GB" dirty="0" err="1" smtClean="0"/>
              <a:t>Tlodi</a:t>
            </a:r>
            <a:endParaRPr lang="en-GB" dirty="0" smtClean="0"/>
          </a:p>
          <a:p>
            <a:pPr lvl="1"/>
            <a:r>
              <a:rPr lang="en-GB" dirty="0" err="1" smtClean="0"/>
              <a:t>Anghyfartaledd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endParaRPr lang="en-GB" dirty="0" smtClean="0"/>
          </a:p>
          <a:p>
            <a:pPr lvl="1"/>
            <a:r>
              <a:rPr lang="en-GB" dirty="0" err="1" smtClean="0"/>
              <a:t>Swyddi</a:t>
            </a:r>
            <a:endParaRPr lang="en-GB" dirty="0" smtClean="0"/>
          </a:p>
          <a:p>
            <a:pPr lvl="1"/>
            <a:r>
              <a:rPr lang="en-GB" dirty="0" err="1" smtClean="0"/>
              <a:t>Tyfiant</a:t>
            </a:r>
            <a:endParaRPr lang="en-GB" dirty="0" smtClean="0"/>
          </a:p>
          <a:p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taclo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rhaid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gyda’n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1722437"/>
            <a:ext cx="4038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i="1" dirty="0" smtClean="0"/>
              <a:t>Wales faces a number of challenges now and in the future such as </a:t>
            </a:r>
          </a:p>
          <a:p>
            <a:pPr lvl="1"/>
            <a:r>
              <a:rPr lang="en-GB" i="1" dirty="0" smtClean="0"/>
              <a:t>Climate change</a:t>
            </a:r>
          </a:p>
          <a:p>
            <a:pPr lvl="1"/>
            <a:r>
              <a:rPr lang="en-GB" i="1" dirty="0" smtClean="0"/>
              <a:t>Poverty</a:t>
            </a:r>
          </a:p>
          <a:p>
            <a:pPr lvl="1"/>
            <a:r>
              <a:rPr lang="en-GB" i="1" dirty="0" smtClean="0"/>
              <a:t>Health inequalities</a:t>
            </a:r>
          </a:p>
          <a:p>
            <a:pPr lvl="1"/>
            <a:r>
              <a:rPr lang="en-GB" i="1" dirty="0" smtClean="0"/>
              <a:t>Jobs</a:t>
            </a:r>
          </a:p>
          <a:p>
            <a:pPr lvl="1"/>
            <a:r>
              <a:rPr lang="en-GB" i="1" dirty="0" smtClean="0"/>
              <a:t>Growth</a:t>
            </a:r>
            <a:endParaRPr lang="en-GB" i="1" dirty="0"/>
          </a:p>
          <a:p>
            <a:r>
              <a:rPr lang="en-GB" i="1" dirty="0" smtClean="0"/>
              <a:t>To tackle these we need to work together</a:t>
            </a:r>
          </a:p>
          <a:p>
            <a:r>
              <a:rPr lang="en-GB" sz="1800" i="1" dirty="0" smtClean="0"/>
              <a:t>Future Generations Wales 2017</a:t>
            </a:r>
          </a:p>
        </p:txBody>
      </p:sp>
    </p:spTree>
    <p:extLst>
      <p:ext uri="{BB962C8B-B14F-4D97-AF65-F5344CB8AC3E}">
        <p14:creationId xmlns:p14="http://schemas.microsoft.com/office/powerpoint/2010/main" val="3698794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461816"/>
            <a:ext cx="7524750" cy="4664348"/>
          </a:xfrm>
        </p:spPr>
        <p:txBody>
          <a:bodyPr rtlCol="0"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US" dirty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US" sz="2800" dirty="0">
                <a:solidFill>
                  <a:schemeClr val="tx1"/>
                </a:solidFill>
              </a:rPr>
              <a:t>Education as the answer </a:t>
            </a:r>
            <a:r>
              <a:rPr lang="en-US" sz="2800" dirty="0" smtClean="0">
                <a:solidFill>
                  <a:schemeClr val="tx1"/>
                </a:solidFill>
              </a:rPr>
              <a:t>to sustainability or </a:t>
            </a:r>
            <a:r>
              <a:rPr lang="en-US" sz="2800" dirty="0">
                <a:solidFill>
                  <a:schemeClr val="tx1"/>
                </a:solidFill>
              </a:rPr>
              <a:t>the problem? </a:t>
            </a:r>
            <a:endParaRPr lang="en-US" sz="2800" dirty="0" smtClean="0">
              <a:solidFill>
                <a:schemeClr val="tx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US" sz="2800" dirty="0" smtClean="0">
                <a:solidFill>
                  <a:schemeClr val="tx1"/>
                </a:solidFill>
              </a:rPr>
              <a:t>‘</a:t>
            </a:r>
            <a:r>
              <a:rPr lang="en-US" sz="2800" b="1" i="1" dirty="0">
                <a:solidFill>
                  <a:schemeClr val="tx1"/>
                </a:solidFill>
              </a:rPr>
              <a:t>The destruction of the planet is not the work of ignorant people. Rather it is largely the result of work by people with BAs, BScs, LLBs, MBAs and PhDs.’ </a:t>
            </a:r>
          </a:p>
          <a:p>
            <a:pPr marL="0" indent="0" eaLnBrk="1" fontAlgn="auto" hangingPunct="1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Orr (1994</a:t>
            </a:r>
            <a:r>
              <a:rPr lang="en-US" dirty="0" smtClean="0">
                <a:solidFill>
                  <a:schemeClr val="tx1"/>
                </a:solidFill>
              </a:rPr>
              <a:t>)</a:t>
            </a:r>
            <a:endParaRPr lang="en-US" dirty="0"/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r>
              <a:rPr lang="en-GB" i="1" dirty="0" err="1" smtClean="0"/>
              <a:t>Trafodwch</a:t>
            </a:r>
            <a:r>
              <a:rPr lang="en-GB" dirty="0" smtClean="0"/>
              <a:t> / Discuss</a:t>
            </a: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 smtClean="0"/>
              <a:t>Tasg</a:t>
            </a:r>
            <a:r>
              <a:rPr lang="en-US" dirty="0" smtClean="0"/>
              <a:t>/ </a:t>
            </a:r>
            <a:br>
              <a:rPr lang="en-US" dirty="0" smtClean="0"/>
            </a:br>
            <a:r>
              <a:rPr lang="en-US" dirty="0" smtClean="0"/>
              <a:t>Task 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07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018" y="332656"/>
            <a:ext cx="1460500" cy="12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727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Strategaethau</a:t>
            </a:r>
            <a:r>
              <a:rPr lang="en-GB" sz="3200" dirty="0" smtClean="0"/>
              <a:t> </a:t>
            </a:r>
            <a:r>
              <a:rPr lang="en-GB" sz="3200" dirty="0" err="1" smtClean="0"/>
              <a:t>Llywodraeth</a:t>
            </a:r>
            <a:r>
              <a:rPr lang="en-GB" sz="3200" dirty="0" smtClean="0"/>
              <a:t> </a:t>
            </a:r>
            <a:r>
              <a:rPr lang="en-GB" sz="3200" dirty="0" err="1" smtClean="0"/>
              <a:t>Cymru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Welsh Government Strategies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altLang="cy-GB" dirty="0"/>
              <a:t>Un </a:t>
            </a:r>
            <a:r>
              <a:rPr lang="en-GB" altLang="cy-GB" dirty="0" err="1"/>
              <a:t>Cymru</a:t>
            </a:r>
            <a:r>
              <a:rPr lang="en-GB" altLang="cy-GB" dirty="0"/>
              <a:t>, Un </a:t>
            </a:r>
            <a:r>
              <a:rPr lang="en-GB" altLang="cy-GB" dirty="0" err="1"/>
              <a:t>Blaned</a:t>
            </a:r>
            <a:r>
              <a:rPr lang="en-GB" altLang="cy-GB" dirty="0"/>
              <a:t>- </a:t>
            </a:r>
            <a:r>
              <a:rPr lang="en-GB" altLang="cy-GB" dirty="0" err="1"/>
              <a:t>Cynllun</a:t>
            </a:r>
            <a:r>
              <a:rPr lang="en-GB" altLang="cy-GB" dirty="0"/>
              <a:t> </a:t>
            </a:r>
            <a:r>
              <a:rPr lang="en-GB" altLang="cy-GB" dirty="0" err="1"/>
              <a:t>Datblygiad</a:t>
            </a:r>
            <a:r>
              <a:rPr lang="en-GB" altLang="cy-GB" dirty="0"/>
              <a:t> </a:t>
            </a:r>
            <a:r>
              <a:rPr lang="en-GB" altLang="cy-GB" dirty="0" err="1"/>
              <a:t>Cynaladwy</a:t>
            </a:r>
            <a:r>
              <a:rPr lang="en-GB" altLang="cy-GB" dirty="0"/>
              <a:t> </a:t>
            </a:r>
            <a:r>
              <a:rPr lang="en-GB" altLang="cy-GB" dirty="0" err="1"/>
              <a:t>Llywodraeth</a:t>
            </a:r>
            <a:r>
              <a:rPr lang="en-GB" altLang="cy-GB" dirty="0"/>
              <a:t> </a:t>
            </a:r>
            <a:r>
              <a:rPr lang="en-GB" altLang="cy-GB" dirty="0" err="1"/>
              <a:t>Cynulliad</a:t>
            </a:r>
            <a:r>
              <a:rPr lang="en-GB" altLang="cy-GB" dirty="0"/>
              <a:t> </a:t>
            </a:r>
            <a:r>
              <a:rPr lang="en-GB" altLang="cy-GB" dirty="0" err="1" smtClean="0"/>
              <a:t>Cymru</a:t>
            </a:r>
            <a:endParaRPr lang="en-GB" altLang="cy-GB" dirty="0" smtClean="0"/>
          </a:p>
          <a:p>
            <a:r>
              <a:rPr lang="en-GB" altLang="cy-GB" dirty="0" err="1" smtClean="0">
                <a:hlinkClick r:id="rId2"/>
              </a:rPr>
              <a:t>Dangosyddion</a:t>
            </a:r>
            <a:r>
              <a:rPr lang="en-GB" altLang="cy-GB" dirty="0" smtClean="0">
                <a:hlinkClick r:id="rId2"/>
              </a:rPr>
              <a:t> </a:t>
            </a:r>
            <a:r>
              <a:rPr lang="en-GB" altLang="cy-GB" dirty="0" err="1" smtClean="0">
                <a:hlinkClick r:id="rId2"/>
              </a:rPr>
              <a:t>Datblygiadau</a:t>
            </a:r>
            <a:r>
              <a:rPr lang="en-GB" altLang="cy-GB" dirty="0" smtClean="0">
                <a:hlinkClick r:id="rId2"/>
              </a:rPr>
              <a:t> </a:t>
            </a:r>
            <a:r>
              <a:rPr lang="en-GB" altLang="cy-GB" dirty="0" err="1" smtClean="0">
                <a:hlinkClick r:id="rId2"/>
              </a:rPr>
              <a:t>Cynaladwy</a:t>
            </a:r>
            <a:endParaRPr lang="en-GB" altLang="cy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ClrTx/>
              <a:buSzTx/>
              <a:buNone/>
              <a:defRPr/>
            </a:pPr>
            <a:r>
              <a:rPr lang="en-GB" altLang="en-US" i="1" dirty="0"/>
              <a:t>One </a:t>
            </a:r>
            <a:r>
              <a:rPr lang="en-GB" altLang="en-US" i="1" dirty="0" err="1" smtClean="0"/>
              <a:t>Wales,One</a:t>
            </a:r>
            <a:r>
              <a:rPr lang="en-GB" altLang="en-US" i="1" dirty="0" smtClean="0"/>
              <a:t> </a:t>
            </a:r>
            <a:r>
              <a:rPr lang="en-GB" altLang="en-US" i="1" dirty="0"/>
              <a:t>Planet The Sustainability Development Scheme of the Welsh Assembly Government </a:t>
            </a:r>
            <a:endParaRPr lang="en-GB" altLang="en-US" i="1" dirty="0" smtClean="0"/>
          </a:p>
          <a:p>
            <a:pPr marL="0" indent="0">
              <a:spcBef>
                <a:spcPct val="0"/>
              </a:spcBef>
              <a:buClrTx/>
              <a:buSzTx/>
              <a:buNone/>
              <a:defRPr/>
            </a:pPr>
            <a:r>
              <a:rPr lang="en-GB" altLang="en-US" i="1" dirty="0" smtClean="0">
                <a:hlinkClick r:id="rId3"/>
              </a:rPr>
              <a:t>Sustainable-Development-Indicators</a:t>
            </a:r>
            <a:endParaRPr lang="en-GB" altLang="en-US" i="1" dirty="0"/>
          </a:p>
          <a:p>
            <a:pPr marL="0" indent="0">
              <a:spcBef>
                <a:spcPct val="0"/>
              </a:spcBef>
              <a:buClrTx/>
              <a:buSzTx/>
              <a:buNone/>
              <a:defRPr/>
            </a:pPr>
            <a:endParaRPr lang="en-GB" altLang="en-US" dirty="0"/>
          </a:p>
          <a:p>
            <a:endParaRPr lang="cy-GB" dirty="0"/>
          </a:p>
        </p:txBody>
      </p:sp>
      <p:pic>
        <p:nvPicPr>
          <p:cNvPr id="5" name="Picture 19" descr="C:\Users\l.roberts\AppData\Local\Microsoft\Windows\Temporary Internet Files\Content.IE5\VGH11Z05\wales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7964"/>
            <a:ext cx="1938337" cy="860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2845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dirty="0" smtClean="0">
                <a:solidFill>
                  <a:schemeClr val="tx1"/>
                </a:solidFill>
              </a:rPr>
              <a:t>Beth </a:t>
            </a:r>
            <a:r>
              <a:rPr lang="en-US" dirty="0" err="1" smtClean="0">
                <a:solidFill>
                  <a:schemeClr val="tx1"/>
                </a:solidFill>
              </a:rPr>
              <a:t>yw</a:t>
            </a:r>
            <a:r>
              <a:rPr lang="en-US" dirty="0" smtClean="0">
                <a:solidFill>
                  <a:schemeClr val="tx1"/>
                </a:solidFill>
              </a:rPr>
              <a:t> ADC?</a:t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What </a:t>
            </a:r>
            <a:r>
              <a:rPr lang="en-US" dirty="0">
                <a:solidFill>
                  <a:schemeClr val="tx1"/>
                </a:solidFill>
              </a:rPr>
              <a:t>is </a:t>
            </a:r>
            <a:r>
              <a:rPr lang="en-US" dirty="0" smtClean="0">
                <a:solidFill>
                  <a:schemeClr val="tx1"/>
                </a:solidFill>
              </a:rPr>
              <a:t>ESD?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676275" y="2205038"/>
            <a:ext cx="3822700" cy="3921125"/>
          </a:xfrm>
        </p:spPr>
        <p:txBody>
          <a:bodyPr rtlCol="0">
            <a:normAutofit fontScale="92500"/>
          </a:bodyPr>
          <a:lstStyle/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defRPr/>
            </a:pPr>
            <a:r>
              <a:rPr lang="en-US" dirty="0" err="1" smtClean="0">
                <a:solidFill>
                  <a:schemeClr val="tx1"/>
                </a:solidFill>
              </a:rPr>
              <a:t>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hanfod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mae</a:t>
            </a:r>
            <a:r>
              <a:rPr lang="en-US" dirty="0" smtClean="0">
                <a:solidFill>
                  <a:schemeClr val="tx1"/>
                </a:solidFill>
              </a:rPr>
              <a:t> ADC am </a:t>
            </a:r>
            <a:r>
              <a:rPr lang="en-US" dirty="0" err="1" smtClean="0">
                <a:solidFill>
                  <a:schemeClr val="tx1"/>
                </a:solidFill>
              </a:rPr>
              <a:t>ddatblygu</a:t>
            </a:r>
            <a:r>
              <a:rPr lang="en-US" dirty="0">
                <a:solidFill>
                  <a:schemeClr val="tx1"/>
                </a:solidFill>
              </a:rPr>
              <a:t> y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fathau</a:t>
            </a:r>
            <a:r>
              <a:rPr lang="en-US" dirty="0" smtClean="0">
                <a:solidFill>
                  <a:schemeClr val="tx1"/>
                </a:solidFill>
              </a:rPr>
              <a:t> o </a:t>
            </a:r>
            <a:r>
              <a:rPr lang="en-US" dirty="0" err="1" smtClean="0">
                <a:solidFill>
                  <a:schemeClr val="tx1"/>
                </a:solidFill>
              </a:rPr>
              <a:t>addysg</a:t>
            </a:r>
            <a:r>
              <a:rPr lang="en-US" dirty="0" smtClean="0">
                <a:solidFill>
                  <a:schemeClr val="tx1"/>
                </a:solidFill>
              </a:rPr>
              <a:t>, </a:t>
            </a:r>
            <a:r>
              <a:rPr lang="en-US" dirty="0" err="1" smtClean="0">
                <a:solidFill>
                  <a:schemeClr val="tx1"/>
                </a:solidFill>
              </a:rPr>
              <a:t>dysgu</a:t>
            </a:r>
            <a:r>
              <a:rPr lang="en-US" dirty="0" smtClean="0">
                <a:solidFill>
                  <a:schemeClr val="tx1"/>
                </a:solidFill>
              </a:rPr>
              <a:t> ac </a:t>
            </a:r>
            <a:r>
              <a:rPr lang="en-US" dirty="0" err="1" smtClean="0">
                <a:solidFill>
                  <a:schemeClr val="tx1"/>
                </a:solidFill>
              </a:rPr>
              <a:t>addysgu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sydd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ymddangos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angen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os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oes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gennym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gonsyrn</a:t>
            </a:r>
            <a:r>
              <a:rPr lang="en-US" dirty="0" smtClean="0">
                <a:solidFill>
                  <a:schemeClr val="tx1"/>
                </a:solidFill>
              </a:rPr>
              <a:t> am </a:t>
            </a:r>
            <a:r>
              <a:rPr lang="en-US" dirty="0" err="1" smtClean="0">
                <a:solidFill>
                  <a:schemeClr val="tx1"/>
                </a:solidFill>
              </a:rPr>
              <a:t>sicrhau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lles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cymdeithasol</a:t>
            </a:r>
            <a:r>
              <a:rPr lang="en-US" dirty="0" smtClean="0">
                <a:solidFill>
                  <a:schemeClr val="tx1"/>
                </a:solidFill>
              </a:rPr>
              <a:t>, </a:t>
            </a:r>
            <a:r>
              <a:rPr lang="en-US" dirty="0" err="1" smtClean="0">
                <a:solidFill>
                  <a:schemeClr val="tx1"/>
                </a:solidFill>
              </a:rPr>
              <a:t>economaidd</a:t>
            </a:r>
            <a:r>
              <a:rPr lang="en-US" dirty="0" smtClean="0">
                <a:solidFill>
                  <a:schemeClr val="tx1"/>
                </a:solidFill>
              </a:rPr>
              <a:t> ac </a:t>
            </a:r>
            <a:r>
              <a:rPr lang="en-US" dirty="0" err="1" smtClean="0">
                <a:solidFill>
                  <a:schemeClr val="tx1"/>
                </a:solidFill>
              </a:rPr>
              <a:t>ecolegol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nawr</a:t>
            </a:r>
            <a:r>
              <a:rPr lang="en-US" dirty="0" smtClean="0">
                <a:solidFill>
                  <a:schemeClr val="tx1"/>
                </a:solidFill>
              </a:rPr>
              <a:t> ac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 err="1" smtClean="0">
                <a:solidFill>
                  <a:schemeClr val="tx1"/>
                </a:solidFill>
              </a:rPr>
              <a:t>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dyfodol</a:t>
            </a:r>
            <a:endParaRPr lang="en-US" dirty="0" smtClean="0">
              <a:solidFill>
                <a:schemeClr val="tx1"/>
              </a:solidFill>
            </a:endParaRPr>
          </a:p>
          <a:p>
            <a:pPr marL="274320" indent="-274320" eaLnBrk="1" fontAlgn="auto" hangingPunct="1">
              <a:lnSpc>
                <a:spcPct val="110000"/>
              </a:lnSpc>
              <a:spcAft>
                <a:spcPts val="0"/>
              </a:spcAft>
              <a:defRPr/>
            </a:pP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2017</a:t>
            </a: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025" y="2133600"/>
            <a:ext cx="3822700" cy="3992563"/>
          </a:xfrm>
        </p:spPr>
        <p:txBody>
          <a:bodyPr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i="1" dirty="0">
                <a:solidFill>
                  <a:schemeClr val="tx1"/>
                </a:solidFill>
              </a:rPr>
              <a:t>In essence, ESD is about developing </a:t>
            </a:r>
            <a:r>
              <a:rPr lang="en-US" i="1" dirty="0" smtClean="0">
                <a:solidFill>
                  <a:schemeClr val="tx1"/>
                </a:solidFill>
              </a:rPr>
              <a:t>the </a:t>
            </a:r>
            <a:r>
              <a:rPr lang="en-US" i="1" dirty="0">
                <a:solidFill>
                  <a:schemeClr val="tx1"/>
                </a:solidFill>
              </a:rPr>
              <a:t>kinds of education, teaching and </a:t>
            </a:r>
            <a:r>
              <a:rPr lang="en-US" i="1" dirty="0" smtClean="0">
                <a:solidFill>
                  <a:schemeClr val="tx1"/>
                </a:solidFill>
              </a:rPr>
              <a:t>learning </a:t>
            </a:r>
            <a:r>
              <a:rPr lang="en-US" i="1" dirty="0">
                <a:solidFill>
                  <a:schemeClr val="tx1"/>
                </a:solidFill>
              </a:rPr>
              <a:t>that appear to be required if </a:t>
            </a:r>
            <a:r>
              <a:rPr lang="en-US" i="1" dirty="0" smtClean="0">
                <a:solidFill>
                  <a:schemeClr val="tx1"/>
                </a:solidFill>
              </a:rPr>
              <a:t> we </a:t>
            </a:r>
            <a:r>
              <a:rPr lang="en-US" i="1" dirty="0">
                <a:solidFill>
                  <a:schemeClr val="tx1"/>
                </a:solidFill>
              </a:rPr>
              <a:t>are concerned about ensuring social, </a:t>
            </a:r>
            <a:r>
              <a:rPr lang="en-US" i="1" dirty="0" smtClean="0">
                <a:solidFill>
                  <a:schemeClr val="tx1"/>
                </a:solidFill>
              </a:rPr>
              <a:t> economic </a:t>
            </a:r>
            <a:r>
              <a:rPr lang="en-US" i="1" dirty="0">
                <a:solidFill>
                  <a:schemeClr val="tx1"/>
                </a:solidFill>
              </a:rPr>
              <a:t>and ecological wellbeing, now and into </a:t>
            </a:r>
            <a:r>
              <a:rPr lang="en-US" i="1" dirty="0" smtClean="0">
                <a:solidFill>
                  <a:schemeClr val="tx1"/>
                </a:solidFill>
              </a:rPr>
              <a:t>the </a:t>
            </a:r>
            <a:r>
              <a:rPr lang="en-US" i="1" dirty="0">
                <a:solidFill>
                  <a:schemeClr val="tx1"/>
                </a:solidFill>
              </a:rPr>
              <a:t>future</a:t>
            </a:r>
            <a:r>
              <a:rPr lang="en-US" i="1" dirty="0" smtClean="0">
                <a:solidFill>
                  <a:schemeClr val="tx1"/>
                </a:solidFill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i="1" dirty="0" smtClean="0"/>
              <a:t>Learning Wales 2017</a:t>
            </a:r>
            <a:endParaRPr lang="en-US" i="1" dirty="0">
              <a:solidFill>
                <a:schemeClr val="tx1"/>
              </a:solidFill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4198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763" y="115888"/>
            <a:ext cx="4157662" cy="187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796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3"/>
          <p:cNvSpPr txBox="1">
            <a:spLocks noChangeArrowheads="1"/>
          </p:cNvSpPr>
          <p:nvPr/>
        </p:nvSpPr>
        <p:spPr bwMode="auto">
          <a:xfrm>
            <a:off x="457200" y="2781300"/>
            <a:ext cx="8229600" cy="439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>
                <a:solidFill>
                  <a:schemeClr val="tx2"/>
                </a:solidFill>
                <a:latin typeface="Arial" charset="0"/>
              </a:defRPr>
            </a:lvl1pPr>
            <a:lvl2pPr marL="576263" indent="-27305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>
                <a:solidFill>
                  <a:schemeClr val="tx2"/>
                </a:solidFill>
                <a:latin typeface="Arial" charset="0"/>
              </a:defRPr>
            </a:lvl2pPr>
            <a:lvl3pPr marL="855663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>
                <a:solidFill>
                  <a:schemeClr val="tx2"/>
                </a:solidFill>
                <a:latin typeface="Arial" charset="0"/>
              </a:defRPr>
            </a:lvl3pPr>
            <a:lvl4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>
                <a:solidFill>
                  <a:schemeClr val="tx2"/>
                </a:solidFill>
                <a:latin typeface="Arial" charset="0"/>
              </a:defRPr>
            </a:lvl4pPr>
            <a:lvl5pPr marL="1462088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AU" altLang="en-US" sz="3100" dirty="0" smtClean="0">
                <a:latin typeface="+mn-lt"/>
              </a:rPr>
              <a:t> </a:t>
            </a:r>
          </a:p>
          <a:p>
            <a:pPr marL="0" indent="0" eaLnBrk="1" hangingPunct="1">
              <a:lnSpc>
                <a:spcPct val="80000"/>
              </a:lnSpc>
              <a:buFont typeface="Symbol" pitchFamily="18" charset="2"/>
              <a:buNone/>
              <a:defRPr/>
            </a:pPr>
            <a:endParaRPr lang="en-GB" altLang="en-US" sz="3100" dirty="0" smtClean="0">
              <a:latin typeface="Candara" pitchFamily="34" charset="0"/>
            </a:endParaRPr>
          </a:p>
        </p:txBody>
      </p:sp>
      <p:sp>
        <p:nvSpPr>
          <p:cNvPr id="59395" name="Rectangle 2"/>
          <p:cNvSpPr txBox="1">
            <a:spLocks noChangeArrowheads="1"/>
          </p:cNvSpPr>
          <p:nvPr/>
        </p:nvSpPr>
        <p:spPr bwMode="auto">
          <a:xfrm>
            <a:off x="457200" y="692150"/>
            <a:ext cx="8229600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>
                <a:solidFill>
                  <a:schemeClr val="tx2"/>
                </a:solidFill>
                <a:latin typeface="Arial" charset="0"/>
              </a:defRPr>
            </a:lvl1pPr>
            <a:lvl2pPr marL="576263" indent="-27305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>
                <a:solidFill>
                  <a:schemeClr val="tx2"/>
                </a:solidFill>
                <a:latin typeface="Arial" charset="0"/>
              </a:defRPr>
            </a:lvl2pPr>
            <a:lvl3pPr marL="855663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>
                <a:solidFill>
                  <a:schemeClr val="tx2"/>
                </a:solidFill>
                <a:latin typeface="Arial" charset="0"/>
              </a:defRPr>
            </a:lvl3pPr>
            <a:lvl4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>
                <a:solidFill>
                  <a:schemeClr val="tx2"/>
                </a:solidFill>
                <a:latin typeface="Arial" charset="0"/>
              </a:defRPr>
            </a:lvl4pPr>
            <a:lvl5pPr marL="1462088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endParaRPr lang="en-GB" altLang="en-US" sz="4400" dirty="0" smtClean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837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cy-GB" sz="3600" dirty="0" err="1" smtClean="0">
                <a:solidFill>
                  <a:schemeClr val="tx1"/>
                </a:solidFill>
              </a:rPr>
              <a:t>Technoganologrwydd</a:t>
            </a:r>
            <a:r>
              <a:rPr lang="en-GB" altLang="cy-GB" sz="3600" dirty="0" smtClean="0">
                <a:solidFill>
                  <a:schemeClr val="tx1"/>
                </a:solidFill>
              </a:rPr>
              <a:t/>
            </a:r>
            <a:br>
              <a:rPr lang="en-GB" altLang="cy-GB" sz="3600" dirty="0" smtClean="0">
                <a:solidFill>
                  <a:schemeClr val="tx1"/>
                </a:solidFill>
              </a:rPr>
            </a:br>
            <a:r>
              <a:rPr lang="en-GB" altLang="cy-GB" sz="3600" dirty="0" err="1" smtClean="0">
                <a:solidFill>
                  <a:schemeClr val="tx1"/>
                </a:solidFill>
              </a:rPr>
              <a:t>Technocentrism</a:t>
            </a:r>
            <a:r>
              <a:rPr lang="en-GB" altLang="cy-GB" sz="3600" dirty="0" smtClean="0">
                <a:solidFill>
                  <a:schemeClr val="tx1"/>
                </a:solidFill>
              </a:rPr>
              <a:t> ( status quo)</a:t>
            </a:r>
            <a:endParaRPr lang="cy-GB" altLang="cy-GB" sz="3600" dirty="0" smtClean="0">
              <a:solidFill>
                <a:schemeClr val="tx1"/>
              </a:solidFill>
            </a:endParaRPr>
          </a:p>
        </p:txBody>
      </p:sp>
      <p:sp>
        <p:nvSpPr>
          <p:cNvPr id="58373" name="Content Placeholder 2"/>
          <p:cNvSpPr>
            <a:spLocks noGrp="1"/>
          </p:cNvSpPr>
          <p:nvPr>
            <p:ph sz="quarter" idx="13"/>
          </p:nvPr>
        </p:nvSpPr>
        <p:spPr>
          <a:xfrm>
            <a:off x="676275" y="2141538"/>
            <a:ext cx="3822700" cy="4383087"/>
          </a:xfrm>
        </p:spPr>
        <p:txBody>
          <a:bodyPr/>
          <a:lstStyle/>
          <a:p>
            <a:r>
              <a:rPr lang="en-GB" altLang="cy-GB" sz="2000" dirty="0" smtClean="0">
                <a:solidFill>
                  <a:schemeClr val="tx1"/>
                </a:solidFill>
              </a:rPr>
              <a:t>Mae </a:t>
            </a:r>
            <a:r>
              <a:rPr lang="en-GB" altLang="cy-GB" sz="2000" b="1" dirty="0" err="1" smtClean="0">
                <a:solidFill>
                  <a:schemeClr val="tx1"/>
                </a:solidFill>
              </a:rPr>
              <a:t>technoganologrwydd</a:t>
            </a:r>
            <a:r>
              <a:rPr lang="en-GB" altLang="cy-GB" sz="2000" dirty="0" smtClean="0">
                <a:solidFill>
                  <a:schemeClr val="tx1"/>
                </a:solidFill>
              </a:rPr>
              <a:t> 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yn</a:t>
            </a:r>
            <a:r>
              <a:rPr lang="en-GB" altLang="cy-GB" sz="2000" dirty="0" smtClean="0">
                <a:solidFill>
                  <a:schemeClr val="tx1"/>
                </a:solidFill>
              </a:rPr>
              <a:t> system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werthoedd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sydd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yn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cael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ei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ganolbwyntio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ar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dechnoleg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a’i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allu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i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reoli</a:t>
            </a:r>
            <a:r>
              <a:rPr lang="en-GB" altLang="cy-GB" sz="2000" dirty="0" smtClean="0">
                <a:solidFill>
                  <a:schemeClr val="tx1"/>
                </a:solidFill>
              </a:rPr>
              <a:t> ac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amddiffyn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yr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amgylchedd</a:t>
            </a:r>
            <a:r>
              <a:rPr lang="en-GB" altLang="cy-GB" sz="20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GB" altLang="cy-GB" sz="2000" dirty="0" smtClean="0">
                <a:solidFill>
                  <a:schemeClr val="tx1"/>
                </a:solidFill>
              </a:rPr>
              <a:t>Mae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technoganolwyr</a:t>
            </a:r>
            <a:r>
              <a:rPr lang="en-GB" altLang="cy-GB" sz="2000" dirty="0" smtClean="0">
                <a:solidFill>
                  <a:schemeClr val="tx1"/>
                </a:solidFill>
              </a:rPr>
              <a:t> â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ffydd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absoliwt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mewn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technoleg</a:t>
            </a:r>
            <a:r>
              <a:rPr lang="en-GB" altLang="cy-GB" sz="2000" dirty="0" smtClean="0">
                <a:solidFill>
                  <a:schemeClr val="tx1"/>
                </a:solidFill>
              </a:rPr>
              <a:t> a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diwydiant</a:t>
            </a:r>
            <a:r>
              <a:rPr lang="en-GB" altLang="cy-GB" sz="2000" dirty="0" smtClean="0">
                <a:solidFill>
                  <a:schemeClr val="tx1"/>
                </a:solidFill>
              </a:rPr>
              <a:t> ac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yn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credu</a:t>
            </a:r>
            <a:r>
              <a:rPr lang="en-GB" altLang="cy-GB" sz="2000" dirty="0" smtClean="0">
                <a:solidFill>
                  <a:schemeClr val="tx1"/>
                </a:solidFill>
              </a:rPr>
              <a:t> bod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gan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ddynoliaeth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rheolaeth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dros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r>
              <a:rPr lang="en-GB" altLang="cy-GB" sz="2000" dirty="0" err="1" smtClean="0">
                <a:solidFill>
                  <a:schemeClr val="tx1"/>
                </a:solidFill>
              </a:rPr>
              <a:t>natur</a:t>
            </a:r>
            <a:r>
              <a:rPr lang="en-GB" altLang="cy-GB" sz="2000" dirty="0" smtClean="0">
                <a:solidFill>
                  <a:schemeClr val="tx1"/>
                </a:solidFill>
              </a:rPr>
              <a:t> </a:t>
            </a:r>
            <a:endParaRPr lang="cy-GB" altLang="cy-GB" sz="2000" dirty="0" smtClean="0">
              <a:solidFill>
                <a:schemeClr val="tx1"/>
              </a:solidFill>
            </a:endParaRPr>
          </a:p>
        </p:txBody>
      </p:sp>
      <p:sp>
        <p:nvSpPr>
          <p:cNvPr id="58374" name="Content Placeholder 3"/>
          <p:cNvSpPr>
            <a:spLocks noGrp="1"/>
          </p:cNvSpPr>
          <p:nvPr>
            <p:ph sz="quarter" idx="14"/>
          </p:nvPr>
        </p:nvSpPr>
        <p:spPr>
          <a:xfrm>
            <a:off x="4645025" y="1988840"/>
            <a:ext cx="3822700" cy="4137323"/>
          </a:xfrm>
        </p:spPr>
        <p:txBody>
          <a:bodyPr>
            <a:normAutofit fontScale="92500" lnSpcReduction="10000"/>
          </a:bodyPr>
          <a:lstStyle/>
          <a:p>
            <a:r>
              <a:rPr lang="en-US" altLang="cy-GB" b="1" i="1" dirty="0" err="1" smtClean="0">
                <a:solidFill>
                  <a:srgbClr val="000000"/>
                </a:solidFill>
              </a:rPr>
              <a:t>Technocentrism</a:t>
            </a:r>
            <a:r>
              <a:rPr lang="en-US" altLang="cy-GB" i="1" dirty="0" smtClean="0">
                <a:solidFill>
                  <a:srgbClr val="000000"/>
                </a:solidFill>
              </a:rPr>
              <a:t> is a value system that is centered on technology and its ability to control and protect the environment.</a:t>
            </a:r>
          </a:p>
          <a:p>
            <a:r>
              <a:rPr lang="en-US" altLang="cy-GB" i="1" dirty="0" err="1" smtClean="0">
                <a:solidFill>
                  <a:srgbClr val="000000"/>
                </a:solidFill>
              </a:rPr>
              <a:t>Technocentrics</a:t>
            </a:r>
            <a:r>
              <a:rPr lang="en-US" altLang="cy-GB" i="1" dirty="0" smtClean="0">
                <a:solidFill>
                  <a:srgbClr val="000000"/>
                </a:solidFill>
              </a:rPr>
              <a:t> have absolute faith in technology and industry and firmly believe that humans have control over nature</a:t>
            </a:r>
          </a:p>
          <a:p>
            <a:r>
              <a:rPr lang="en-GB" altLang="cy-GB" sz="1900" i="1" dirty="0" smtClean="0">
                <a:solidFill>
                  <a:srgbClr val="000000"/>
                </a:solidFill>
              </a:rPr>
              <a:t>( Sustainable Environment, </a:t>
            </a:r>
            <a:r>
              <a:rPr lang="en-GB" altLang="cy-GB" sz="1900" i="1" dirty="0" err="1" smtClean="0">
                <a:solidFill>
                  <a:srgbClr val="000000"/>
                </a:solidFill>
              </a:rPr>
              <a:t>nd</a:t>
            </a:r>
            <a:r>
              <a:rPr lang="en-GB" altLang="cy-GB" sz="1900" i="1" dirty="0" smtClean="0">
                <a:solidFill>
                  <a:srgbClr val="000000"/>
                </a:solidFill>
              </a:rPr>
              <a:t>) </a:t>
            </a:r>
            <a:endParaRPr lang="cy-GB" altLang="cy-GB" sz="1900" i="1" dirty="0" smtClean="0"/>
          </a:p>
        </p:txBody>
      </p:sp>
      <p:pic>
        <p:nvPicPr>
          <p:cNvPr id="58375" name="Picture 4" descr="C:\Program Files\Microsoft Office\MEDIA\CAGCAT10\j028536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800" y="188640"/>
            <a:ext cx="1473200" cy="1817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855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altLang="cy-GB" dirty="0" err="1" smtClean="0">
                <a:solidFill>
                  <a:schemeClr val="tx1"/>
                </a:solidFill>
              </a:rPr>
              <a:t>Technoganologrwydd</a:t>
            </a:r>
            <a:r>
              <a:rPr lang="en-GB" altLang="cy-GB" dirty="0" smtClean="0">
                <a:solidFill>
                  <a:schemeClr val="tx1"/>
                </a:solidFill>
              </a:rPr>
              <a:t/>
            </a:r>
            <a:br>
              <a:rPr lang="en-GB" altLang="cy-GB" dirty="0" smtClean="0">
                <a:solidFill>
                  <a:schemeClr val="tx1"/>
                </a:solidFill>
              </a:rPr>
            </a:br>
            <a:r>
              <a:rPr lang="en-GB" altLang="cy-GB" dirty="0" err="1" smtClean="0">
                <a:solidFill>
                  <a:schemeClr val="tx1"/>
                </a:solidFill>
              </a:rPr>
              <a:t>Technocentrism</a:t>
            </a:r>
            <a:endParaRPr lang="cy-GB" altLang="cy-GB" dirty="0" smtClean="0"/>
          </a:p>
        </p:txBody>
      </p:sp>
      <p:sp>
        <p:nvSpPr>
          <p:cNvPr id="60419" name="Content Placeholder 2"/>
          <p:cNvSpPr>
            <a:spLocks noGrp="1"/>
          </p:cNvSpPr>
          <p:nvPr>
            <p:ph sz="quarter" idx="13"/>
          </p:nvPr>
        </p:nvSpPr>
        <p:spPr>
          <a:xfrm>
            <a:off x="676275" y="2420888"/>
            <a:ext cx="3822700" cy="3705275"/>
          </a:xfrm>
        </p:spPr>
        <p:txBody>
          <a:bodyPr>
            <a:normAutofit lnSpcReduction="10000"/>
          </a:bodyPr>
          <a:lstStyle/>
          <a:p>
            <a:r>
              <a:rPr lang="en-GB" altLang="cy-GB" dirty="0" smtClean="0">
                <a:solidFill>
                  <a:schemeClr val="tx1"/>
                </a:solidFill>
              </a:rPr>
              <a:t>Mae </a:t>
            </a:r>
            <a:r>
              <a:rPr lang="en-GB" altLang="cy-GB" dirty="0" err="1" smtClean="0">
                <a:solidFill>
                  <a:schemeClr val="tx1"/>
                </a:solidFill>
              </a:rPr>
              <a:t>cymhwyswyr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technoganolog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yn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dilyn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yr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agwedd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hon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ond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yn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fwy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cymhedrol</a:t>
            </a:r>
            <a:r>
              <a:rPr lang="en-GB" altLang="cy-GB" dirty="0" smtClean="0">
                <a:solidFill>
                  <a:schemeClr val="tx1"/>
                </a:solidFill>
              </a:rPr>
              <a:t> ac </a:t>
            </a:r>
            <a:r>
              <a:rPr lang="en-GB" altLang="cy-GB" dirty="0" err="1" smtClean="0">
                <a:solidFill>
                  <a:schemeClr val="tx1"/>
                </a:solidFill>
              </a:rPr>
              <a:t>yn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nodi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rhybudd</a:t>
            </a:r>
            <a:r>
              <a:rPr lang="en-GB" altLang="cy-GB" dirty="0" smtClean="0">
                <a:solidFill>
                  <a:schemeClr val="tx1"/>
                </a:solidFill>
              </a:rPr>
              <a:t>. </a:t>
            </a:r>
          </a:p>
          <a:p>
            <a:r>
              <a:rPr lang="en-GB" altLang="cy-GB" dirty="0" err="1" smtClean="0">
                <a:solidFill>
                  <a:schemeClr val="tx1"/>
                </a:solidFill>
              </a:rPr>
              <a:t>Maent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yn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credu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fod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angen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rhai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cymwysiadau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er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mwyn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lliniaru</a:t>
            </a:r>
            <a:r>
              <a:rPr lang="en-GB" altLang="cy-GB" dirty="0" smtClean="0">
                <a:solidFill>
                  <a:schemeClr val="tx1"/>
                </a:solidFill>
              </a:rPr>
              <a:t> impact </a:t>
            </a:r>
            <a:r>
              <a:rPr lang="en-GB" altLang="cy-GB" dirty="0" err="1" smtClean="0">
                <a:solidFill>
                  <a:schemeClr val="tx1"/>
                </a:solidFill>
              </a:rPr>
              <a:t>dynoliaeth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ar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yr</a:t>
            </a:r>
            <a:r>
              <a:rPr lang="en-GB" altLang="cy-GB" dirty="0" smtClean="0">
                <a:solidFill>
                  <a:schemeClr val="tx1"/>
                </a:solidFill>
              </a:rPr>
              <a:t> </a:t>
            </a:r>
            <a:r>
              <a:rPr lang="en-GB" altLang="cy-GB" dirty="0" err="1" smtClean="0">
                <a:solidFill>
                  <a:schemeClr val="tx1"/>
                </a:solidFill>
              </a:rPr>
              <a:t>amgylchedd</a:t>
            </a:r>
            <a:endParaRPr lang="cy-GB" altLang="cy-GB" dirty="0" smtClean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025" y="2420888"/>
            <a:ext cx="3822700" cy="370527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spcBef>
                <a:spcPct val="0"/>
              </a:spcBef>
              <a:buClrTx/>
              <a:buSzTx/>
              <a:defRPr/>
            </a:pPr>
            <a:r>
              <a:rPr lang="en-AU" altLang="en-US" i="1" dirty="0" err="1" smtClean="0">
                <a:solidFill>
                  <a:prstClr val="black"/>
                </a:solidFill>
              </a:rPr>
              <a:t>Technocentric</a:t>
            </a:r>
            <a:r>
              <a:rPr lang="en-AU" altLang="en-US" i="1" dirty="0" smtClean="0">
                <a:solidFill>
                  <a:prstClr val="black"/>
                </a:solidFill>
              </a:rPr>
              <a:t> </a:t>
            </a:r>
            <a:r>
              <a:rPr lang="en-AU" altLang="en-US" i="1" dirty="0">
                <a:solidFill>
                  <a:prstClr val="black"/>
                </a:solidFill>
              </a:rPr>
              <a:t>‘</a:t>
            </a:r>
            <a:r>
              <a:rPr lang="en-AU" altLang="en-US" i="1" dirty="0" err="1">
                <a:solidFill>
                  <a:prstClr val="black"/>
                </a:solidFill>
              </a:rPr>
              <a:t>accomodationists</a:t>
            </a:r>
            <a:r>
              <a:rPr lang="en-AU" altLang="en-US" i="1" dirty="0">
                <a:solidFill>
                  <a:prstClr val="black"/>
                </a:solidFill>
              </a:rPr>
              <a:t>’ largely follow this view but are more moderate and express a note of caution.  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ClrTx/>
              <a:buSzTx/>
              <a:defRPr/>
            </a:pPr>
            <a:r>
              <a:rPr lang="en-AU" altLang="en-US" i="1" dirty="0" smtClean="0">
                <a:solidFill>
                  <a:prstClr val="black"/>
                </a:solidFill>
              </a:rPr>
              <a:t>They </a:t>
            </a:r>
            <a:r>
              <a:rPr lang="en-AU" altLang="en-US" i="1" dirty="0">
                <a:solidFill>
                  <a:prstClr val="black"/>
                </a:solidFill>
              </a:rPr>
              <a:t>believe </a:t>
            </a:r>
            <a:r>
              <a:rPr lang="en-AU" altLang="en-US" i="1" dirty="0" smtClean="0">
                <a:solidFill>
                  <a:prstClr val="black"/>
                </a:solidFill>
              </a:rPr>
              <a:t>some accommodations </a:t>
            </a:r>
            <a:r>
              <a:rPr lang="en-AU" altLang="en-US" i="1" dirty="0">
                <a:solidFill>
                  <a:prstClr val="black"/>
                </a:solidFill>
              </a:rPr>
              <a:t>are needed to mitigate the impact of humans on the environment. </a:t>
            </a:r>
          </a:p>
          <a:p>
            <a:pPr>
              <a:defRPr/>
            </a:pPr>
            <a:r>
              <a:rPr lang="en-GB" altLang="cy-GB" sz="1900" i="1" dirty="0" smtClean="0">
                <a:solidFill>
                  <a:srgbClr val="000000"/>
                </a:solidFill>
              </a:rPr>
              <a:t>(Sustainable </a:t>
            </a:r>
            <a:r>
              <a:rPr lang="en-GB" altLang="cy-GB" sz="1900" i="1" dirty="0">
                <a:solidFill>
                  <a:srgbClr val="000000"/>
                </a:solidFill>
              </a:rPr>
              <a:t>Environment, </a:t>
            </a:r>
            <a:r>
              <a:rPr lang="en-GB" altLang="cy-GB" sz="1900" i="1" dirty="0" err="1" smtClean="0">
                <a:solidFill>
                  <a:srgbClr val="000000"/>
                </a:solidFill>
              </a:rPr>
              <a:t>nd</a:t>
            </a:r>
            <a:r>
              <a:rPr lang="en-GB" altLang="cy-GB" sz="1900" i="1" dirty="0" smtClean="0">
                <a:solidFill>
                  <a:srgbClr val="000000"/>
                </a:solidFill>
              </a:rPr>
              <a:t>)</a:t>
            </a:r>
            <a:endParaRPr lang="cy-GB" sz="1900" dirty="0"/>
          </a:p>
        </p:txBody>
      </p:sp>
      <p:pic>
        <p:nvPicPr>
          <p:cNvPr id="5" name="Picture 4" descr="C:\Program Files\Microsoft Office\MEDIA\CAGCAT10\j028536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800" y="188640"/>
            <a:ext cx="1473200" cy="1817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264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altLang="cy-GB" smtClean="0">
                <a:solidFill>
                  <a:srgbClr val="000000"/>
                </a:solidFill>
              </a:rPr>
              <a:t>Technoganologrwydd</a:t>
            </a:r>
            <a:br>
              <a:rPr lang="en-GB" altLang="cy-GB" smtClean="0">
                <a:solidFill>
                  <a:srgbClr val="000000"/>
                </a:solidFill>
              </a:rPr>
            </a:br>
            <a:r>
              <a:rPr lang="en-GB" altLang="cy-GB" smtClean="0">
                <a:solidFill>
                  <a:srgbClr val="000000"/>
                </a:solidFill>
              </a:rPr>
              <a:t>Technocentrism </a:t>
            </a:r>
            <a:endParaRPr lang="cy-GB" altLang="cy-GB" smtClean="0"/>
          </a:p>
        </p:txBody>
      </p:sp>
      <p:sp>
        <p:nvSpPr>
          <p:cNvPr id="61443" name="Content Placeholder 2"/>
          <p:cNvSpPr>
            <a:spLocks noGrp="1"/>
          </p:cNvSpPr>
          <p:nvPr>
            <p:ph sz="quarter" idx="13"/>
          </p:nvPr>
        </p:nvSpPr>
        <p:spPr>
          <a:xfrm>
            <a:off x="676275" y="2679700"/>
            <a:ext cx="3822700" cy="3446463"/>
          </a:xfrm>
        </p:spPr>
        <p:txBody>
          <a:bodyPr/>
          <a:lstStyle/>
          <a:p>
            <a:r>
              <a:rPr lang="en-GB" altLang="cy-GB" sz="2800" smtClean="0">
                <a:solidFill>
                  <a:schemeClr val="tx1"/>
                </a:solidFill>
              </a:rPr>
              <a:t>Cymhwysywr yw’r rhan fwyaf o bobl. Maent eisiau amgylchedd digyffro ond hefyd eisiau car neis, t</a:t>
            </a:r>
            <a:r>
              <a:rPr lang="cy-GB" altLang="cy-GB" sz="2800" smtClean="0">
                <a:solidFill>
                  <a:schemeClr val="tx1"/>
                </a:solidFill>
                <a:ea typeface="Lucida Sans Unicode" pitchFamily="34" charset="0"/>
                <a:cs typeface="Lucida Sans Unicode" pitchFamily="34" charset="0"/>
              </a:rPr>
              <a:t>ŷ a gwyliau tramor</a:t>
            </a:r>
            <a:endParaRPr lang="cy-GB" altLang="cy-GB" sz="2800" smtClean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025" y="2679700"/>
            <a:ext cx="3822700" cy="344646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spcBef>
                <a:spcPct val="0"/>
              </a:spcBef>
              <a:buClrTx/>
              <a:buSzTx/>
              <a:buFont typeface="Symbol" pitchFamily="18" charset="2"/>
              <a:buNone/>
              <a:defRPr/>
            </a:pPr>
            <a:r>
              <a:rPr lang="en-AU" altLang="en-US" sz="2800" dirty="0" err="1" smtClean="0">
                <a:solidFill>
                  <a:prstClr val="black"/>
                </a:solidFill>
              </a:rPr>
              <a:t>Accomodationists</a:t>
            </a:r>
            <a:r>
              <a:rPr lang="en-AU" altLang="en-US" sz="2800" dirty="0" smtClean="0">
                <a:solidFill>
                  <a:prstClr val="black"/>
                </a:solidFill>
              </a:rPr>
              <a:t> </a:t>
            </a:r>
            <a:r>
              <a:rPr lang="en-AU" altLang="en-US" sz="2800" dirty="0">
                <a:solidFill>
                  <a:prstClr val="black"/>
                </a:solidFill>
              </a:rPr>
              <a:t>are the overwhelming majority.  They want an undisturbed environment but also want a nice car, house, and holidays overseas</a:t>
            </a:r>
            <a:r>
              <a:rPr lang="en-AU" altLang="en-US" sz="2800" dirty="0" smtClean="0">
                <a:solidFill>
                  <a:prstClr val="black"/>
                </a:solidFill>
              </a:rPr>
              <a:t>.</a:t>
            </a:r>
          </a:p>
          <a:p>
            <a:pPr marL="0" indent="0">
              <a:spcBef>
                <a:spcPct val="0"/>
              </a:spcBef>
              <a:buClrTx/>
              <a:buSzTx/>
              <a:buNone/>
              <a:defRPr/>
            </a:pPr>
            <a:r>
              <a:rPr lang="en-GB" altLang="cy-GB" sz="1900" i="1" dirty="0" smtClean="0">
                <a:solidFill>
                  <a:srgbClr val="000000"/>
                </a:solidFill>
              </a:rPr>
              <a:t>(Sustainable </a:t>
            </a:r>
            <a:r>
              <a:rPr lang="en-GB" altLang="cy-GB" sz="1900" i="1" dirty="0">
                <a:solidFill>
                  <a:srgbClr val="000000"/>
                </a:solidFill>
              </a:rPr>
              <a:t>Environment, </a:t>
            </a:r>
            <a:r>
              <a:rPr lang="en-GB" altLang="cy-GB" sz="1900" i="1" dirty="0" err="1" smtClean="0">
                <a:solidFill>
                  <a:srgbClr val="000000"/>
                </a:solidFill>
              </a:rPr>
              <a:t>nd</a:t>
            </a:r>
            <a:r>
              <a:rPr lang="en-GB" altLang="cy-GB" sz="1900" i="1" dirty="0" smtClean="0">
                <a:solidFill>
                  <a:srgbClr val="000000"/>
                </a:solidFill>
              </a:rPr>
              <a:t>)</a:t>
            </a:r>
            <a:endParaRPr lang="en-AU" altLang="en-US" sz="1900" dirty="0">
              <a:solidFill>
                <a:prstClr val="black"/>
              </a:solidFill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61445" name="Picture 10" descr="C:\Users\l.roberts\AppData\Local\Microsoft\Windows\Temporary Internet Files\Content.IE5\UU4Z21D1\smiling_sun_by_hotamr-d2znba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4813"/>
            <a:ext cx="2458616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095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Ecoganolog</a:t>
            </a:r>
            <a:r>
              <a:rPr lang="en-GB" dirty="0" smtClean="0"/>
              <a:t> (</a:t>
            </a:r>
            <a:r>
              <a:rPr lang="en-GB" dirty="0" err="1" smtClean="0"/>
              <a:t>newid</a:t>
            </a:r>
            <a:r>
              <a:rPr lang="en-GB" dirty="0" smtClean="0"/>
              <a:t> radical)</a:t>
            </a:r>
            <a:br>
              <a:rPr lang="en-GB" dirty="0" smtClean="0"/>
            </a:br>
            <a:r>
              <a:rPr lang="en-GB" dirty="0" err="1" smtClean="0"/>
              <a:t>Ecocentric</a:t>
            </a:r>
            <a:r>
              <a:rPr lang="en-GB" dirty="0" smtClean="0"/>
              <a:t> (radical change)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cy-GB" dirty="0" err="1"/>
              <a:t>Pwysleisio</a:t>
            </a:r>
            <a:r>
              <a:rPr lang="en-GB" altLang="cy-GB" dirty="0"/>
              <a:t> </a:t>
            </a:r>
            <a:r>
              <a:rPr lang="en-GB" altLang="cy-GB" dirty="0" err="1"/>
              <a:t>pobl</a:t>
            </a:r>
            <a:r>
              <a:rPr lang="en-GB" altLang="cy-GB" dirty="0"/>
              <a:t> </a:t>
            </a:r>
            <a:r>
              <a:rPr lang="en-GB" altLang="cy-GB" dirty="0" err="1"/>
              <a:t>a’r</a:t>
            </a:r>
            <a:r>
              <a:rPr lang="en-GB" altLang="cy-GB" dirty="0"/>
              <a:t> </a:t>
            </a:r>
            <a:r>
              <a:rPr lang="en-GB" altLang="cy-GB" dirty="0" err="1"/>
              <a:t>amgylchedd</a:t>
            </a:r>
            <a:r>
              <a:rPr lang="en-GB" altLang="cy-GB" dirty="0"/>
              <a:t> </a:t>
            </a:r>
            <a:r>
              <a:rPr lang="en-GB" altLang="cy-GB" dirty="0" err="1"/>
              <a:t>naturiol</a:t>
            </a:r>
            <a:endParaRPr lang="en-GB" altLang="cy-GB" dirty="0"/>
          </a:p>
          <a:p>
            <a:r>
              <a:rPr lang="en-GB" altLang="cy-GB" dirty="0" err="1"/>
              <a:t>Yn</a:t>
            </a:r>
            <a:r>
              <a:rPr lang="en-GB" altLang="cy-GB" dirty="0"/>
              <a:t> y </a:t>
            </a:r>
            <a:r>
              <a:rPr lang="en-GB" altLang="cy-GB" dirty="0" err="1"/>
              <a:t>gornel</a:t>
            </a:r>
            <a:r>
              <a:rPr lang="en-GB" altLang="cy-GB" dirty="0"/>
              <a:t> </a:t>
            </a:r>
            <a:r>
              <a:rPr lang="en-GB" altLang="cy-GB" dirty="0" err="1"/>
              <a:t>ecoganolog</a:t>
            </a:r>
            <a:r>
              <a:rPr lang="en-GB" altLang="cy-GB" dirty="0"/>
              <a:t> </a:t>
            </a:r>
            <a:r>
              <a:rPr lang="en-GB" altLang="cy-GB" dirty="0" err="1"/>
              <a:t>mae’r</a:t>
            </a:r>
            <a:r>
              <a:rPr lang="en-GB" altLang="cy-GB" dirty="0"/>
              <a:t> ‘</a:t>
            </a:r>
            <a:r>
              <a:rPr lang="en-GB" altLang="cy-GB" dirty="0" err="1"/>
              <a:t>cymunedolwyr</a:t>
            </a:r>
            <a:r>
              <a:rPr lang="en-GB" altLang="cy-GB" dirty="0"/>
              <a:t>’ </a:t>
            </a:r>
            <a:r>
              <a:rPr lang="en-GB" altLang="cy-GB" dirty="0" err="1"/>
              <a:t>sydd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cymryd</a:t>
            </a:r>
            <a:r>
              <a:rPr lang="en-GB" altLang="cy-GB" dirty="0"/>
              <a:t> </a:t>
            </a:r>
            <a:r>
              <a:rPr lang="en-GB" altLang="cy-GB" dirty="0" err="1"/>
              <a:t>yr</a:t>
            </a:r>
            <a:r>
              <a:rPr lang="en-GB" altLang="cy-GB" dirty="0"/>
              <a:t> </a:t>
            </a:r>
            <a:r>
              <a:rPr lang="en-GB" altLang="cy-GB" dirty="0" err="1"/>
              <a:t>agwedd</a:t>
            </a:r>
            <a:r>
              <a:rPr lang="en-GB" altLang="cy-GB" dirty="0"/>
              <a:t> eco-</a:t>
            </a:r>
            <a:r>
              <a:rPr lang="en-GB" altLang="cy-GB" dirty="0" err="1"/>
              <a:t>sosialaidd</a:t>
            </a:r>
            <a:r>
              <a:rPr lang="en-GB" altLang="cy-GB" dirty="0"/>
              <a:t> bod </a:t>
            </a:r>
            <a:r>
              <a:rPr lang="en-GB" altLang="cy-GB" dirty="0" err="1"/>
              <a:t>amddiffyn</a:t>
            </a:r>
            <a:r>
              <a:rPr lang="en-GB" altLang="cy-GB" dirty="0"/>
              <a:t> </a:t>
            </a:r>
            <a:r>
              <a:rPr lang="en-GB" altLang="cy-GB" dirty="0" err="1"/>
              <a:t>yr</a:t>
            </a:r>
            <a:r>
              <a:rPr lang="en-GB" altLang="cy-GB" dirty="0"/>
              <a:t> </a:t>
            </a:r>
            <a:r>
              <a:rPr lang="en-GB" altLang="cy-GB" dirty="0" err="1"/>
              <a:t>amgylchedd</a:t>
            </a:r>
            <a:r>
              <a:rPr lang="en-GB" altLang="cy-GB" dirty="0"/>
              <a:t> </a:t>
            </a:r>
            <a:r>
              <a:rPr lang="en-GB" altLang="cy-GB" dirty="0" err="1"/>
              <a:t>angen</a:t>
            </a:r>
            <a:r>
              <a:rPr lang="en-GB" altLang="cy-GB" dirty="0"/>
              <a:t> </a:t>
            </a:r>
            <a:r>
              <a:rPr lang="en-GB" altLang="cy-GB" dirty="0" err="1"/>
              <a:t>newid</a:t>
            </a:r>
            <a:r>
              <a:rPr lang="en-GB" altLang="cy-GB" dirty="0"/>
              <a:t> system </a:t>
            </a:r>
            <a:r>
              <a:rPr lang="en-GB" altLang="cy-GB" dirty="0" err="1"/>
              <a:t>tuag</a:t>
            </a:r>
            <a:r>
              <a:rPr lang="en-GB" altLang="cy-GB" dirty="0"/>
              <a:t> at </a:t>
            </a:r>
            <a:r>
              <a:rPr lang="en-GB" altLang="cy-GB" dirty="0" err="1"/>
              <a:t>weithgarwch</a:t>
            </a:r>
            <a:r>
              <a:rPr lang="en-GB" altLang="cy-GB" dirty="0"/>
              <a:t> </a:t>
            </a:r>
            <a:r>
              <a:rPr lang="en-GB" altLang="cy-GB" dirty="0" err="1"/>
              <a:t>lleol</a:t>
            </a:r>
            <a:r>
              <a:rPr lang="en-GB" altLang="cy-GB" dirty="0"/>
              <a:t>, </a:t>
            </a:r>
            <a:r>
              <a:rPr lang="en-GB" altLang="cy-GB" dirty="0" err="1"/>
              <a:t>cydweithiol</a:t>
            </a:r>
            <a:r>
              <a:rPr lang="en-GB" altLang="cy-GB" dirty="0"/>
              <a:t> ac </a:t>
            </a:r>
            <a:r>
              <a:rPr lang="en-GB" altLang="cy-GB" dirty="0" err="1"/>
              <a:t>hunan-ddibynnol</a:t>
            </a:r>
            <a:endParaRPr lang="cy-GB" altLang="cy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63440" y="2119312"/>
            <a:ext cx="3200400" cy="3901975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AU" altLang="en-US" i="1" dirty="0">
                <a:solidFill>
                  <a:prstClr val="black"/>
                </a:solidFill>
              </a:rPr>
              <a:t>Emphasises the people and natural environment.</a:t>
            </a:r>
          </a:p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AU" altLang="en-US" i="1" dirty="0">
                <a:solidFill>
                  <a:prstClr val="black"/>
                </a:solidFill>
              </a:rPr>
              <a:t>In the </a:t>
            </a:r>
            <a:r>
              <a:rPr lang="en-AU" altLang="en-US" i="1" dirty="0" err="1">
                <a:solidFill>
                  <a:prstClr val="black"/>
                </a:solidFill>
              </a:rPr>
              <a:t>ecocentric</a:t>
            </a:r>
            <a:r>
              <a:rPr lang="en-AU" altLang="en-US" i="1" dirty="0">
                <a:solidFill>
                  <a:prstClr val="black"/>
                </a:solidFill>
              </a:rPr>
              <a:t> camp are ‘communalists’ who take an eco-socialist view that protecting the environment requires system change towards locally based, cooperative and self-reliant economic activity. </a:t>
            </a:r>
            <a:endParaRPr lang="en-AU" altLang="en-US" i="1" dirty="0" smtClean="0">
              <a:solidFill>
                <a:prstClr val="black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AU" altLang="en-US" sz="2100" i="1" dirty="0" smtClean="0">
                <a:solidFill>
                  <a:prstClr val="black"/>
                </a:solidFill>
              </a:rPr>
              <a:t>(</a:t>
            </a:r>
            <a:r>
              <a:rPr lang="en-GB" altLang="cy-GB" sz="2100" i="1" dirty="0">
                <a:solidFill>
                  <a:srgbClr val="000000"/>
                </a:solidFill>
              </a:rPr>
              <a:t>Sustainable Environment, </a:t>
            </a:r>
            <a:r>
              <a:rPr lang="en-GB" altLang="cy-GB" sz="2100" i="1" dirty="0" err="1" smtClean="0">
                <a:solidFill>
                  <a:srgbClr val="000000"/>
                </a:solidFill>
              </a:rPr>
              <a:t>nd</a:t>
            </a:r>
            <a:r>
              <a:rPr lang="en-GB" altLang="cy-GB" sz="2100" i="1" dirty="0" smtClean="0">
                <a:solidFill>
                  <a:srgbClr val="000000"/>
                </a:solidFill>
              </a:rPr>
              <a:t>)</a:t>
            </a:r>
            <a:r>
              <a:rPr lang="en-AU" altLang="en-US" sz="2100" i="1" dirty="0" smtClean="0">
                <a:solidFill>
                  <a:prstClr val="black"/>
                </a:solidFill>
              </a:rPr>
              <a:t> </a:t>
            </a:r>
            <a:endParaRPr lang="en-AU" altLang="en-US" sz="2100" i="1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pic>
        <p:nvPicPr>
          <p:cNvPr id="1027" name="Picture 3" descr="C:\Users\l.roberts\AppData\Local\Microsoft\Windows\Temporary Internet Files\Content.IE5\S9T0P2O1\5718206198_78e21e2695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651339"/>
            <a:ext cx="1339750" cy="1234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2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Gaia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Gaia</a:t>
            </a:r>
          </a:p>
          <a:p>
            <a:r>
              <a:rPr lang="en-GB" dirty="0" smtClean="0"/>
              <a:t>IGWAJAS</a:t>
            </a:r>
          </a:p>
          <a:p>
            <a:r>
              <a:rPr lang="en-GB" dirty="0" smtClean="0"/>
              <a:t>NEDOHI</a:t>
            </a:r>
          </a:p>
          <a:p>
            <a:r>
              <a:rPr lang="en-GB" dirty="0" smtClean="0"/>
              <a:t>‘Gaia is the science of the living planet, this planet, thriving with life and self-regulating’ </a:t>
            </a:r>
          </a:p>
          <a:p>
            <a:r>
              <a:rPr lang="en-GB" dirty="0" smtClean="0"/>
              <a:t>( Horton, 2008, p. 1)</a:t>
            </a:r>
            <a:endParaRPr lang="cy-GB" dirty="0"/>
          </a:p>
        </p:txBody>
      </p:sp>
      <p:pic>
        <p:nvPicPr>
          <p:cNvPr id="2051" name="Picture 3" descr="C:\Users\l.roberts\AppData\Local\Microsoft\Windows\Temporary Internet Files\Content.IE5\FDGQFACQ\planet-34450_64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719687"/>
            <a:ext cx="203988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90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348" y="476672"/>
            <a:ext cx="6196405" cy="507243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9600" dirty="0" smtClean="0"/>
              <a:t>                     </a:t>
            </a:r>
            <a:r>
              <a:rPr lang="en-GB" sz="9600" b="1" dirty="0" smtClean="0"/>
              <a:t>IGWAJAS</a:t>
            </a:r>
          </a:p>
          <a:p>
            <a:pPr marL="0" indent="0">
              <a:buNone/>
            </a:pPr>
            <a:r>
              <a:rPr lang="en-GB" sz="1000" b="1" dirty="0" smtClean="0"/>
              <a:t>                                                                                                                                                 </a:t>
            </a:r>
            <a:r>
              <a:rPr lang="en-GB" sz="1000" b="1" dirty="0" err="1" smtClean="0"/>
              <a:t>nedohi</a:t>
            </a:r>
            <a:endParaRPr lang="cy-GB" sz="1000" b="1" dirty="0"/>
          </a:p>
        </p:txBody>
      </p:sp>
      <p:pic>
        <p:nvPicPr>
          <p:cNvPr id="5" name="Picture 3" descr="C:\Users\l.roberts\AppData\Local\Microsoft\Windows\Temporary Internet Files\Content.IE5\FDGQFACQ\planet-34450_64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836712"/>
            <a:ext cx="203988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7644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 Task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,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/ </a:t>
            </a:r>
            <a:r>
              <a:rPr lang="en-GB" dirty="0" err="1" smtClean="0"/>
              <a:t>enghreifftiau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endParaRPr lang="en-GB" dirty="0" smtClean="0"/>
          </a:p>
          <a:p>
            <a:r>
              <a:rPr lang="en-GB" dirty="0" err="1" smtClean="0"/>
              <a:t>Ydych</a:t>
            </a:r>
            <a:r>
              <a:rPr lang="en-GB" dirty="0" smtClean="0"/>
              <a:t> chi </a:t>
            </a:r>
            <a:r>
              <a:rPr lang="en-GB" dirty="0" err="1" smtClean="0"/>
              <a:t>yn</a:t>
            </a:r>
            <a:endParaRPr lang="en-GB" dirty="0" smtClean="0"/>
          </a:p>
          <a:p>
            <a:pPr>
              <a:buFontTx/>
              <a:buChar char="-"/>
            </a:pPr>
            <a:r>
              <a:rPr lang="en-GB" dirty="0" err="1" smtClean="0"/>
              <a:t>Dechnoganolog</a:t>
            </a:r>
            <a:r>
              <a:rPr lang="en-GB" dirty="0" smtClean="0"/>
              <a:t>?</a:t>
            </a:r>
          </a:p>
          <a:p>
            <a:pPr>
              <a:buFontTx/>
              <a:buChar char="-"/>
            </a:pPr>
            <a:r>
              <a:rPr lang="en-GB" dirty="0" err="1" smtClean="0"/>
              <a:t>Gymhwyswr</a:t>
            </a:r>
            <a:r>
              <a:rPr lang="en-GB" dirty="0" smtClean="0"/>
              <a:t>?</a:t>
            </a:r>
          </a:p>
          <a:p>
            <a:pPr>
              <a:buFontTx/>
              <a:buChar char="-"/>
            </a:pPr>
            <a:r>
              <a:rPr lang="en-GB" dirty="0" err="1" smtClean="0"/>
              <a:t>Ecoganolog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Tx/>
              <a:buChar char="-"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In your groups, using evidence/ examples, discuss</a:t>
            </a:r>
          </a:p>
          <a:p>
            <a:r>
              <a:rPr lang="en-GB" i="1" dirty="0" smtClean="0"/>
              <a:t>Are you </a:t>
            </a:r>
          </a:p>
          <a:p>
            <a:pPr>
              <a:buFontTx/>
              <a:buChar char="-"/>
            </a:pPr>
            <a:r>
              <a:rPr lang="en-GB" i="1" dirty="0" err="1" smtClean="0"/>
              <a:t>Technocentric</a:t>
            </a:r>
            <a:r>
              <a:rPr lang="en-GB" i="1" dirty="0" smtClean="0"/>
              <a:t>?</a:t>
            </a:r>
          </a:p>
          <a:p>
            <a:pPr>
              <a:buFontTx/>
              <a:buChar char="-"/>
            </a:pPr>
            <a:r>
              <a:rPr lang="en-GB" i="1" dirty="0" err="1" smtClean="0"/>
              <a:t>Accomodationist</a:t>
            </a:r>
            <a:r>
              <a:rPr lang="en-GB" i="1" dirty="0" smtClean="0"/>
              <a:t>?</a:t>
            </a:r>
          </a:p>
          <a:p>
            <a:pPr>
              <a:buFontTx/>
              <a:buChar char="-"/>
            </a:pPr>
            <a:r>
              <a:rPr lang="en-GB" i="1" dirty="0" err="1" smtClean="0"/>
              <a:t>Ecocentric</a:t>
            </a:r>
            <a:r>
              <a:rPr lang="en-GB" i="1" dirty="0" smtClean="0"/>
              <a:t>?  </a:t>
            </a:r>
            <a:endParaRPr lang="en-US" i="1" dirty="0"/>
          </a:p>
        </p:txBody>
      </p:sp>
      <p:pic>
        <p:nvPicPr>
          <p:cNvPr id="5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2892" y="5589240"/>
            <a:ext cx="378561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60887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Trafodaeth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trafodwch</a:t>
            </a:r>
            <a:r>
              <a:rPr lang="en-GB" dirty="0" smtClean="0"/>
              <a:t> pa </a:t>
            </a:r>
            <a:r>
              <a:rPr lang="en-GB" dirty="0" err="1" smtClean="0"/>
              <a:t>erthyglau</a:t>
            </a:r>
            <a:r>
              <a:rPr lang="en-GB" dirty="0" smtClean="0"/>
              <a:t>/ </a:t>
            </a:r>
            <a:r>
              <a:rPr lang="en-GB" dirty="0" err="1" smtClean="0"/>
              <a:t>adroddiadau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gennych</a:t>
            </a:r>
            <a:r>
              <a:rPr lang="en-GB" dirty="0" smtClean="0"/>
              <a:t> am </a:t>
            </a:r>
            <a:r>
              <a:rPr lang="en-GB" dirty="0" err="1" smtClean="0"/>
              <a:t>Gynaladwyedd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In your groups discuss what articles/reports you have found regarding Sustainability</a:t>
            </a:r>
          </a:p>
          <a:p>
            <a:pPr marL="0" indent="0">
              <a:buNone/>
            </a:pPr>
            <a:endParaRPr lang="en-GB" i="1" dirty="0" smtClean="0"/>
          </a:p>
        </p:txBody>
      </p:sp>
      <p:pic>
        <p:nvPicPr>
          <p:cNvPr id="1026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35"/>
            <a:ext cx="3785616" cy="167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98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Aseiniadau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Assignments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cynaladwyedd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/au</a:t>
            </a:r>
          </a:p>
          <a:p>
            <a:r>
              <a:rPr lang="en-GB" dirty="0" err="1" smtClean="0"/>
              <a:t>Materion</a:t>
            </a:r>
            <a:endParaRPr lang="en-GB" dirty="0" smtClean="0"/>
          </a:p>
          <a:p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Consider whether sustainability  issues and values in schools could be the focus for your assignment/s</a:t>
            </a:r>
          </a:p>
          <a:p>
            <a:r>
              <a:rPr lang="en-GB" i="1" dirty="0" smtClean="0"/>
              <a:t>Issues</a:t>
            </a:r>
          </a:p>
          <a:p>
            <a:r>
              <a:rPr lang="en-GB" i="1" dirty="0" smtClean="0"/>
              <a:t>Next steps</a:t>
            </a:r>
            <a:endParaRPr lang="cy-GB" i="1" dirty="0"/>
          </a:p>
        </p:txBody>
      </p:sp>
      <p:pic>
        <p:nvPicPr>
          <p:cNvPr id="7177" name="Picture 9" descr="C:\Users\l.roberts\AppData\Local\Microsoft\Windows\Temporary Internet Files\Content.IE5\5KQJEYQZ\sticky-not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157984" cy="164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62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Sesiwn</a:t>
            </a:r>
            <a:r>
              <a:rPr lang="en-GB" dirty="0" smtClean="0"/>
              <a:t> 5</a:t>
            </a:r>
            <a:br>
              <a:rPr lang="en-GB" dirty="0" smtClean="0"/>
            </a:br>
            <a:r>
              <a:rPr lang="en-GB" dirty="0" smtClean="0"/>
              <a:t>Session 5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Edrychwch</a:t>
            </a:r>
            <a:r>
              <a:rPr lang="en-GB" dirty="0" smtClean="0"/>
              <a:t> am </a:t>
            </a:r>
            <a:r>
              <a:rPr lang="en-GB" dirty="0" err="1" smtClean="0"/>
              <a:t>drafodaeth</a:t>
            </a:r>
            <a:r>
              <a:rPr lang="en-GB" dirty="0" smtClean="0"/>
              <a:t> </a:t>
            </a:r>
            <a:r>
              <a:rPr lang="en-GB" dirty="0" err="1" smtClean="0"/>
              <a:t>gyfredol</a:t>
            </a:r>
            <a:r>
              <a:rPr lang="en-GB" dirty="0" smtClean="0"/>
              <a:t> am 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endParaRPr lang="en-GB" dirty="0"/>
          </a:p>
          <a:p>
            <a:r>
              <a:rPr lang="en-GB" dirty="0" err="1" smtClean="0"/>
              <a:t>Dewch</a:t>
            </a:r>
            <a:r>
              <a:rPr lang="en-GB" dirty="0" smtClean="0"/>
              <a:t> â </a:t>
            </a:r>
            <a:r>
              <a:rPr lang="en-GB" dirty="0" err="1" smtClean="0"/>
              <a:t>thystiolaeth</a:t>
            </a:r>
            <a:endParaRPr lang="en-GB" dirty="0" smtClean="0"/>
          </a:p>
          <a:p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drin</a:t>
            </a:r>
            <a:r>
              <a:rPr lang="en-GB" dirty="0" smtClean="0"/>
              <a:t> a </a:t>
            </a:r>
            <a:r>
              <a:rPr lang="en-GB" dirty="0" err="1" smtClean="0"/>
              <a:t>thrafod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Look for current debate around the developing curriculum in Wales</a:t>
            </a:r>
          </a:p>
          <a:p>
            <a:r>
              <a:rPr lang="en-GB" i="1" dirty="0" smtClean="0"/>
              <a:t>Bring </a:t>
            </a:r>
            <a:r>
              <a:rPr lang="en-GB" i="1" dirty="0"/>
              <a:t>evidence</a:t>
            </a:r>
          </a:p>
          <a:p>
            <a:r>
              <a:rPr lang="en-GB" i="1" dirty="0"/>
              <a:t>Be prepared to discuss and debate</a:t>
            </a:r>
            <a:endParaRPr lang="cy-GB" i="1" dirty="0"/>
          </a:p>
          <a:p>
            <a:endParaRPr lang="cy-GB" dirty="0"/>
          </a:p>
        </p:txBody>
      </p:sp>
      <p:pic>
        <p:nvPicPr>
          <p:cNvPr id="1027" name="Picture 3" descr="C:\Users\l.roberts\AppData\Local\Microsoft\Windows\Temporary Internet Files\Content.IE5\EME09GLO\schoo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67" y="116632"/>
            <a:ext cx="2913357" cy="147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52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Cyfeirnodau</a:t>
            </a:r>
            <a:r>
              <a:rPr lang="en-GB" dirty="0" smtClean="0"/>
              <a:t>/ </a:t>
            </a:r>
            <a:br>
              <a:rPr lang="en-GB" dirty="0" smtClean="0"/>
            </a:br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600" dirty="0" smtClean="0"/>
              <a:t>Aubrey, K. &amp; Riley( A) 2017 </a:t>
            </a:r>
            <a:r>
              <a:rPr lang="en-GB" sz="1600" i="1" dirty="0" smtClean="0"/>
              <a:t>Understanding and Using Challenging Educational Theories</a:t>
            </a:r>
            <a:r>
              <a:rPr lang="en-GB" sz="1600" dirty="0" smtClean="0"/>
              <a:t>. London: Sage</a:t>
            </a:r>
          </a:p>
          <a:p>
            <a:r>
              <a:rPr lang="en-GB" sz="1600" dirty="0" smtClean="0"/>
              <a:t>Horton, P. ( 2008) </a:t>
            </a:r>
            <a:r>
              <a:rPr lang="en-GB" sz="1600" i="1" dirty="0" smtClean="0"/>
              <a:t>Sustainable Development and Gaia Theory</a:t>
            </a:r>
            <a:r>
              <a:rPr lang="en-GB" sz="1600" dirty="0" smtClean="0"/>
              <a:t>. Paper presented to ‘All Our Futures Conference at the University of Plymouth UK, September 9-11 2008. </a:t>
            </a:r>
            <a:r>
              <a:rPr lang="en-GB" sz="1600" dirty="0"/>
              <a:t>Available at </a:t>
            </a:r>
            <a:r>
              <a:rPr lang="en-GB" sz="1000" dirty="0"/>
              <a:t>http://www.google.co.uk/url?sa=t&amp;rct=j&amp;q=&amp;</a:t>
            </a:r>
            <a:r>
              <a:rPr lang="en-GB" sz="1000" dirty="0" smtClean="0"/>
              <a:t>esrc=s&amp;source=web&amp;cd=4&amp;ved=0CC8QFjADahUKEwi-vpqV2MHIAhWITBQKHZjXAj8&amp;url=http%3A%2F%2Fesd.escalate.ac.uk%2Fdownloads%2F2015.doc&amp;usg=AFQjCNFRKBWjEg6CuhBgW-WQZFay9n4okw&amp;sig2=CS9854KuCkPucfpWMWTXkg&amp;bvm=bv.104819420,d.bGQ</a:t>
            </a:r>
          </a:p>
          <a:p>
            <a:r>
              <a:rPr lang="en-GB" altLang="cy-GB" sz="1600" dirty="0"/>
              <a:t>Learning Wales ( 2017) </a:t>
            </a:r>
            <a:r>
              <a:rPr lang="en-US" sz="1600" i="1" dirty="0"/>
              <a:t>Education for Sustainable Development and Global Citizenship</a:t>
            </a:r>
            <a:r>
              <a:rPr lang="en-US" sz="1600" dirty="0"/>
              <a:t>. Available at </a:t>
            </a:r>
            <a:r>
              <a:rPr lang="en-US" sz="1600" dirty="0">
                <a:hlinkClick r:id="rId2"/>
              </a:rPr>
              <a:t>http://learning.gov.wales/resources/browse-all/education-for-sustainable-development-and-global-citizenship/?lang=en</a:t>
            </a:r>
            <a:r>
              <a:rPr lang="en-US" sz="1600" dirty="0"/>
              <a:t> ( Accessed 04.07.18</a:t>
            </a:r>
            <a:r>
              <a:rPr lang="en-US" sz="1600" dirty="0" smtClean="0"/>
              <a:t>)</a:t>
            </a:r>
          </a:p>
          <a:p>
            <a:r>
              <a:rPr lang="en-GB" altLang="cy-GB" sz="1600" dirty="0" smtClean="0"/>
              <a:t>Future Generations Wales ( 2017) </a:t>
            </a:r>
            <a:r>
              <a:rPr lang="en-GB" altLang="cy-GB" sz="1600" i="1" dirty="0" smtClean="0"/>
              <a:t>Wellbeing of Future Generations ( Wales) Act 2015.</a:t>
            </a:r>
            <a:r>
              <a:rPr lang="en-GB" altLang="cy-GB" sz="1600" dirty="0" smtClean="0"/>
              <a:t> Available </a:t>
            </a:r>
            <a:r>
              <a:rPr lang="en-GB" altLang="cy-GB" sz="1600" dirty="0"/>
              <a:t>at </a:t>
            </a:r>
            <a:r>
              <a:rPr lang="en-GB" altLang="cy-GB" sz="1600" dirty="0">
                <a:hlinkClick r:id="rId3"/>
              </a:rPr>
              <a:t>https://</a:t>
            </a:r>
            <a:r>
              <a:rPr lang="en-GB" altLang="cy-GB" sz="1600" dirty="0" smtClean="0">
                <a:hlinkClick r:id="rId3"/>
              </a:rPr>
              <a:t>futuregenerations.wales/wp-content/uploads/2017/01/150623-guide-to-the-fg-act-en.pdf</a:t>
            </a:r>
            <a:r>
              <a:rPr lang="en-GB" altLang="cy-GB" sz="1600" dirty="0" smtClean="0"/>
              <a:t> ( Accessed 04.07.18) </a:t>
            </a:r>
            <a:endParaRPr lang="en-US" altLang="cy-GB" sz="1600" dirty="0"/>
          </a:p>
          <a:p>
            <a:endParaRPr lang="en-US" sz="1600" dirty="0"/>
          </a:p>
          <a:p>
            <a:endParaRPr lang="en-US" altLang="cy-GB" sz="1600" dirty="0" smtClean="0"/>
          </a:p>
        </p:txBody>
      </p:sp>
    </p:spTree>
    <p:extLst>
      <p:ext uri="{BB962C8B-B14F-4D97-AF65-F5344CB8AC3E}">
        <p14:creationId xmlns:p14="http://schemas.microsoft.com/office/powerpoint/2010/main" val="395839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dirty="0"/>
              <a:t>McKeown, R. (2002). </a:t>
            </a:r>
            <a:r>
              <a:rPr lang="en-GB" altLang="en-US" i="1" dirty="0"/>
              <a:t>The ESD Toolkit 2.0</a:t>
            </a:r>
            <a:r>
              <a:rPr lang="en-GB" altLang="en-US" dirty="0"/>
              <a:t>. Web-published document. Available at </a:t>
            </a:r>
            <a:r>
              <a:rPr lang="en-GB" altLang="en-US" dirty="0">
                <a:hlinkClick r:id="rId2"/>
              </a:rPr>
              <a:t>www.esdtoolkit.org</a:t>
            </a:r>
            <a:r>
              <a:rPr lang="en-GB" altLang="en-US" dirty="0"/>
              <a:t> ( Accessed 8.7.15)</a:t>
            </a:r>
          </a:p>
          <a:p>
            <a:r>
              <a:rPr lang="en-US" dirty="0"/>
              <a:t>Meadows D, Meadows D, Randers J. 1992 </a:t>
            </a:r>
            <a:r>
              <a:rPr lang="en-US" i="1" dirty="0"/>
              <a:t>Beyond the limits: global collapse or a sustainable future</a:t>
            </a:r>
            <a:r>
              <a:rPr lang="en-US" dirty="0"/>
              <a:t>. </a:t>
            </a:r>
            <a:r>
              <a:rPr lang="en-US" dirty="0" err="1"/>
              <a:t>Earthscan</a:t>
            </a:r>
            <a:r>
              <a:rPr lang="en-US" dirty="0"/>
              <a:t>: London </a:t>
            </a:r>
            <a:endParaRPr lang="en-GB" altLang="en-US" dirty="0"/>
          </a:p>
          <a:p>
            <a:r>
              <a:rPr lang="en-US" altLang="cy-GB" dirty="0"/>
              <a:t>Orr, D.  (1994)  ‘What is education for’? </a:t>
            </a:r>
            <a:r>
              <a:rPr lang="en-US" altLang="cy-GB" i="1" dirty="0"/>
              <a:t>Earth in Mind. </a:t>
            </a:r>
            <a:r>
              <a:rPr lang="en-US" altLang="cy-GB" dirty="0"/>
              <a:t>Washington DC</a:t>
            </a:r>
            <a:r>
              <a:rPr lang="en-US" altLang="cy-GB" i="1" dirty="0"/>
              <a:t>: </a:t>
            </a:r>
            <a:r>
              <a:rPr lang="en-US" altLang="cy-GB" dirty="0"/>
              <a:t>Island Press </a:t>
            </a:r>
            <a:endParaRPr lang="en-GB" dirty="0"/>
          </a:p>
          <a:p>
            <a:r>
              <a:rPr lang="en-US" altLang="cy-GB" dirty="0" smtClean="0"/>
              <a:t>Planet </a:t>
            </a:r>
            <a:r>
              <a:rPr lang="en-US" altLang="cy-GB" dirty="0"/>
              <a:t>under Pressure Conference ( 2012) </a:t>
            </a:r>
            <a:r>
              <a:rPr lang="en-US" altLang="cy-GB" i="1" dirty="0"/>
              <a:t>State of the Planet Declaration. </a:t>
            </a:r>
            <a:r>
              <a:rPr lang="en-US" altLang="cy-GB" dirty="0"/>
              <a:t>Available at </a:t>
            </a:r>
            <a:r>
              <a:rPr lang="en-US" altLang="cy-GB" dirty="0">
                <a:hlinkClick r:id="rId3"/>
              </a:rPr>
              <a:t>http://www.planetunderpressure2012.net/pdf/state_of_planet_declaration.pdf</a:t>
            </a:r>
            <a:r>
              <a:rPr lang="en-US" altLang="cy-GB" dirty="0"/>
              <a:t> ( Accessed 14.10.15</a:t>
            </a:r>
            <a:r>
              <a:rPr lang="en-US" altLang="cy-GB" dirty="0" smtClean="0"/>
              <a:t>)</a:t>
            </a:r>
          </a:p>
          <a:p>
            <a:r>
              <a:rPr lang="en-GB" dirty="0" smtClean="0"/>
              <a:t>Sustainable Environment (</a:t>
            </a:r>
            <a:r>
              <a:rPr lang="en-GB" dirty="0" err="1" smtClean="0"/>
              <a:t>nd</a:t>
            </a:r>
            <a:r>
              <a:rPr lang="en-GB" dirty="0" smtClean="0"/>
              <a:t>) </a:t>
            </a:r>
            <a:r>
              <a:rPr lang="en-US" i="1" dirty="0"/>
              <a:t>Earth &gt; </a:t>
            </a:r>
            <a:r>
              <a:rPr lang="en-US" i="1" dirty="0" err="1"/>
              <a:t>Ecocentrism</a:t>
            </a:r>
            <a:r>
              <a:rPr lang="en-US" i="1" dirty="0"/>
              <a:t> &amp; </a:t>
            </a:r>
            <a:r>
              <a:rPr lang="en-US" i="1" dirty="0" err="1" smtClean="0"/>
              <a:t>Technocentrism</a:t>
            </a:r>
            <a:r>
              <a:rPr lang="en-US" i="1" dirty="0" smtClean="0"/>
              <a:t>. </a:t>
            </a:r>
            <a:r>
              <a:rPr lang="en-US" dirty="0" smtClean="0"/>
              <a:t>Available </a:t>
            </a:r>
            <a:r>
              <a:rPr lang="en-US" dirty="0"/>
              <a:t>at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www.sustainable-environment.org.uk/Earth/Ecocentrism_and_Technocentrism.php</a:t>
            </a:r>
            <a:r>
              <a:rPr lang="en-US" dirty="0" smtClean="0"/>
              <a:t> ( Accessed 04.07.18)</a:t>
            </a:r>
            <a:endParaRPr lang="cy-GB" i="1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050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458</TotalTime>
  <Words>1234</Words>
  <Application>Microsoft Office PowerPoint</Application>
  <PresentationFormat>On-screen Show (4:3)</PresentationFormat>
  <Paragraphs>155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Brush Script MT</vt:lpstr>
      <vt:lpstr>Calibri</vt:lpstr>
      <vt:lpstr>Candara</vt:lpstr>
      <vt:lpstr>Lucida Sans Unicode</vt:lpstr>
      <vt:lpstr>Rage Italic</vt:lpstr>
      <vt:lpstr>Symbol</vt:lpstr>
      <vt:lpstr>Wingdings</vt:lpstr>
      <vt:lpstr>Pushpin</vt:lpstr>
      <vt:lpstr>Pynciau Llosg/  Around the Water Cooler</vt:lpstr>
      <vt:lpstr>PowerPoint Presentation</vt:lpstr>
      <vt:lpstr> Mae cynaladwyedd am…. Sustainability is about….. </vt:lpstr>
      <vt:lpstr>Cymdeithas gynaliadwy… A sustainable society… </vt:lpstr>
      <vt:lpstr>PowerPoint Presentation</vt:lpstr>
      <vt:lpstr>Tasg/ Task </vt:lpstr>
      <vt:lpstr>   Agweddau o Les: Maslow?    Aspects of Well-being: Maslow? </vt:lpstr>
      <vt:lpstr>PowerPoint Presentation</vt:lpstr>
      <vt:lpstr>Well- being of Future Generations  (Wales) Act 2015: Goals</vt:lpstr>
      <vt:lpstr>Pam y gyfraith hon? Why do we need this law?</vt:lpstr>
      <vt:lpstr>Tasg/  Task </vt:lpstr>
      <vt:lpstr>Strategaethau Llywodraeth Cymru Welsh Government Strategies</vt:lpstr>
      <vt:lpstr> Beth yw ADC? What is ESD? </vt:lpstr>
      <vt:lpstr>Technoganologrwydd Technocentrism ( status quo)</vt:lpstr>
      <vt:lpstr>Technoganologrwydd Technocentrism</vt:lpstr>
      <vt:lpstr>Technoganologrwydd Technocentrism </vt:lpstr>
      <vt:lpstr>Ecoganolog (newid radical) Ecocentric (radical change) </vt:lpstr>
      <vt:lpstr>Gaia</vt:lpstr>
      <vt:lpstr>PowerPoint Presentation</vt:lpstr>
      <vt:lpstr>Tasg/ Task </vt:lpstr>
      <vt:lpstr>Trafodaeth Discussion</vt:lpstr>
      <vt:lpstr>Aseiniadau Assignments</vt:lpstr>
      <vt:lpstr>Sesiwn 5 Session 5</vt:lpstr>
      <vt:lpstr>Cyfeirnodau/ 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Amgylch yr Oerydd Dwr Around the Water Cooler</dc:title>
  <dc:creator>Administrator</dc:creator>
  <cp:lastModifiedBy>Lynwen Roberts</cp:lastModifiedBy>
  <cp:revision>47</cp:revision>
  <dcterms:created xsi:type="dcterms:W3CDTF">2015-09-16T08:41:31Z</dcterms:created>
  <dcterms:modified xsi:type="dcterms:W3CDTF">2019-07-16T13:28:47Z</dcterms:modified>
</cp:coreProperties>
</file>