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3" r:id="rId2"/>
    <p:sldId id="281" r:id="rId3"/>
    <p:sldId id="268" r:id="rId4"/>
    <p:sldId id="284" r:id="rId5"/>
    <p:sldId id="285" r:id="rId6"/>
    <p:sldId id="269" r:id="rId7"/>
    <p:sldId id="282" r:id="rId8"/>
    <p:sldId id="270" r:id="rId9"/>
    <p:sldId id="27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660"/>
  </p:normalViewPr>
  <p:slideViewPr>
    <p:cSldViewPr snapToGrid="0">
      <p:cViewPr varScale="1">
        <p:scale>
          <a:sx n="97" d="100"/>
          <a:sy n="97" d="100"/>
        </p:scale>
        <p:origin x="76" y="4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CD57E-6B8C-4658-8998-3BAA046045D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7806DE-FD82-4379-B94C-1B69A7B3E225}">
      <dgm:prSet/>
      <dgm:spPr/>
      <dgm:t>
        <a:bodyPr/>
        <a:lstStyle/>
        <a:p>
          <a:r>
            <a:rPr lang="en-GB"/>
            <a:t>The origins of Social Marketing came from Kotler and Levy, after they became interested in Wiebe’s 1951-1952 famous question:</a:t>
          </a:r>
          <a:endParaRPr lang="en-US"/>
        </a:p>
      </dgm:t>
    </dgm:pt>
    <dgm:pt modelId="{CB959B29-916D-46CE-A5DE-D66D31E22ED3}" type="parTrans" cxnId="{DA4C2F5B-9C8C-4B72-B499-C695E97C12F5}">
      <dgm:prSet/>
      <dgm:spPr/>
      <dgm:t>
        <a:bodyPr/>
        <a:lstStyle/>
        <a:p>
          <a:endParaRPr lang="en-US"/>
        </a:p>
      </dgm:t>
    </dgm:pt>
    <dgm:pt modelId="{E0DCCC6F-5A7B-4E5A-A49F-0A74EEB880F3}" type="sibTrans" cxnId="{DA4C2F5B-9C8C-4B72-B499-C695E97C12F5}">
      <dgm:prSet/>
      <dgm:spPr/>
      <dgm:t>
        <a:bodyPr/>
        <a:lstStyle/>
        <a:p>
          <a:endParaRPr lang="en-US"/>
        </a:p>
      </dgm:t>
    </dgm:pt>
    <dgm:pt modelId="{C47CDE39-4936-4E50-B3A6-F12C3439D6C0}">
      <dgm:prSet/>
      <dgm:spPr/>
      <dgm:t>
        <a:bodyPr/>
        <a:lstStyle/>
        <a:p>
          <a:r>
            <a:rPr lang="en-GB"/>
            <a:t>“Why can’t you sell Brotherhood like you sell soap?”</a:t>
          </a:r>
          <a:endParaRPr lang="en-US"/>
        </a:p>
      </dgm:t>
    </dgm:pt>
    <dgm:pt modelId="{C242F12D-9AD8-49E1-A32E-28C9779EAFE5}" type="parTrans" cxnId="{ED7336F5-CA92-4712-8CE8-FB8557455D03}">
      <dgm:prSet/>
      <dgm:spPr/>
      <dgm:t>
        <a:bodyPr/>
        <a:lstStyle/>
        <a:p>
          <a:endParaRPr lang="en-US"/>
        </a:p>
      </dgm:t>
    </dgm:pt>
    <dgm:pt modelId="{F78E9B82-6993-4311-91A0-B0F9EB728FF6}" type="sibTrans" cxnId="{ED7336F5-CA92-4712-8CE8-FB8557455D03}">
      <dgm:prSet/>
      <dgm:spPr/>
      <dgm:t>
        <a:bodyPr/>
        <a:lstStyle/>
        <a:p>
          <a:endParaRPr lang="en-US"/>
        </a:p>
      </dgm:t>
    </dgm:pt>
    <dgm:pt modelId="{8429B36F-722C-4F6B-B3A8-847E558C77F5}">
      <dgm:prSet/>
      <dgm:spPr/>
      <dgm:t>
        <a:bodyPr/>
        <a:lstStyle/>
        <a:p>
          <a:r>
            <a:rPr lang="en-GB"/>
            <a:t>What do you think of this?  </a:t>
          </a:r>
          <a:endParaRPr lang="en-US"/>
        </a:p>
      </dgm:t>
    </dgm:pt>
    <dgm:pt modelId="{9226607E-A213-441C-9AB1-EF7918148B5A}" type="parTrans" cxnId="{B6A1E133-4079-401C-9573-C1228EC7ABB0}">
      <dgm:prSet/>
      <dgm:spPr/>
      <dgm:t>
        <a:bodyPr/>
        <a:lstStyle/>
        <a:p>
          <a:endParaRPr lang="en-US"/>
        </a:p>
      </dgm:t>
    </dgm:pt>
    <dgm:pt modelId="{34D4DF3A-DC03-4B4C-AB40-216B92E90570}" type="sibTrans" cxnId="{B6A1E133-4079-401C-9573-C1228EC7ABB0}">
      <dgm:prSet/>
      <dgm:spPr/>
      <dgm:t>
        <a:bodyPr/>
        <a:lstStyle/>
        <a:p>
          <a:endParaRPr lang="en-US"/>
        </a:p>
      </dgm:t>
    </dgm:pt>
    <dgm:pt modelId="{6C7FF213-3094-4018-99BB-1848DA4CA648}" type="pres">
      <dgm:prSet presAssocID="{471CD57E-6B8C-4658-8998-3BAA046045DC}" presName="linear" presStyleCnt="0">
        <dgm:presLayoutVars>
          <dgm:animLvl val="lvl"/>
          <dgm:resizeHandles val="exact"/>
        </dgm:presLayoutVars>
      </dgm:prSet>
      <dgm:spPr/>
    </dgm:pt>
    <dgm:pt modelId="{4F5B0C05-4C6B-4447-B3C6-2BFBB7DDD03B}" type="pres">
      <dgm:prSet presAssocID="{557806DE-FD82-4379-B94C-1B69A7B3E2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E54EC98-A468-4A1A-A68D-6BD160B3B565}" type="pres">
      <dgm:prSet presAssocID="{E0DCCC6F-5A7B-4E5A-A49F-0A74EEB880F3}" presName="spacer" presStyleCnt="0"/>
      <dgm:spPr/>
    </dgm:pt>
    <dgm:pt modelId="{BA28E90D-2083-461E-A4FF-836B5D1EC2FC}" type="pres">
      <dgm:prSet presAssocID="{C47CDE39-4936-4E50-B3A6-F12C3439D6C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7D230D5-5479-4D1D-B65F-D6296749EFE9}" type="pres">
      <dgm:prSet presAssocID="{F78E9B82-6993-4311-91A0-B0F9EB728FF6}" presName="spacer" presStyleCnt="0"/>
      <dgm:spPr/>
    </dgm:pt>
    <dgm:pt modelId="{EAD6DE49-9322-4FF8-8388-E7DA2879E75A}" type="pres">
      <dgm:prSet presAssocID="{8429B36F-722C-4F6B-B3A8-847E558C77F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819C22E-DD38-4BC6-A405-BA1B1F61ABE0}" type="presOf" srcId="{557806DE-FD82-4379-B94C-1B69A7B3E225}" destId="{4F5B0C05-4C6B-4447-B3C6-2BFBB7DDD03B}" srcOrd="0" destOrd="0" presId="urn:microsoft.com/office/officeart/2005/8/layout/vList2"/>
    <dgm:cxn modelId="{B6A1E133-4079-401C-9573-C1228EC7ABB0}" srcId="{471CD57E-6B8C-4658-8998-3BAA046045DC}" destId="{8429B36F-722C-4F6B-B3A8-847E558C77F5}" srcOrd="2" destOrd="0" parTransId="{9226607E-A213-441C-9AB1-EF7918148B5A}" sibTransId="{34D4DF3A-DC03-4B4C-AB40-216B92E90570}"/>
    <dgm:cxn modelId="{DA4C2F5B-9C8C-4B72-B499-C695E97C12F5}" srcId="{471CD57E-6B8C-4658-8998-3BAA046045DC}" destId="{557806DE-FD82-4379-B94C-1B69A7B3E225}" srcOrd="0" destOrd="0" parTransId="{CB959B29-916D-46CE-A5DE-D66D31E22ED3}" sibTransId="{E0DCCC6F-5A7B-4E5A-A49F-0A74EEB880F3}"/>
    <dgm:cxn modelId="{72605041-88D9-44E7-9500-900102ECAF93}" type="presOf" srcId="{8429B36F-722C-4F6B-B3A8-847E558C77F5}" destId="{EAD6DE49-9322-4FF8-8388-E7DA2879E75A}" srcOrd="0" destOrd="0" presId="urn:microsoft.com/office/officeart/2005/8/layout/vList2"/>
    <dgm:cxn modelId="{EA571AB6-54E3-42FD-8684-265B04CA2A93}" type="presOf" srcId="{C47CDE39-4936-4E50-B3A6-F12C3439D6C0}" destId="{BA28E90D-2083-461E-A4FF-836B5D1EC2FC}" srcOrd="0" destOrd="0" presId="urn:microsoft.com/office/officeart/2005/8/layout/vList2"/>
    <dgm:cxn modelId="{CE6FD5DE-7AD1-474C-9CF7-86DCF5180043}" type="presOf" srcId="{471CD57E-6B8C-4658-8998-3BAA046045DC}" destId="{6C7FF213-3094-4018-99BB-1848DA4CA648}" srcOrd="0" destOrd="0" presId="urn:microsoft.com/office/officeart/2005/8/layout/vList2"/>
    <dgm:cxn modelId="{ED7336F5-CA92-4712-8CE8-FB8557455D03}" srcId="{471CD57E-6B8C-4658-8998-3BAA046045DC}" destId="{C47CDE39-4936-4E50-B3A6-F12C3439D6C0}" srcOrd="1" destOrd="0" parTransId="{C242F12D-9AD8-49E1-A32E-28C9779EAFE5}" sibTransId="{F78E9B82-6993-4311-91A0-B0F9EB728FF6}"/>
    <dgm:cxn modelId="{0A688325-D256-498E-B4F2-180F303330A1}" type="presParOf" srcId="{6C7FF213-3094-4018-99BB-1848DA4CA648}" destId="{4F5B0C05-4C6B-4447-B3C6-2BFBB7DDD03B}" srcOrd="0" destOrd="0" presId="urn:microsoft.com/office/officeart/2005/8/layout/vList2"/>
    <dgm:cxn modelId="{90035C49-0368-4AAC-B193-82FC6C6A6C14}" type="presParOf" srcId="{6C7FF213-3094-4018-99BB-1848DA4CA648}" destId="{9E54EC98-A468-4A1A-A68D-6BD160B3B565}" srcOrd="1" destOrd="0" presId="urn:microsoft.com/office/officeart/2005/8/layout/vList2"/>
    <dgm:cxn modelId="{4E3F2427-3BE8-4DE5-AC86-C8E32E37CED3}" type="presParOf" srcId="{6C7FF213-3094-4018-99BB-1848DA4CA648}" destId="{BA28E90D-2083-461E-A4FF-836B5D1EC2FC}" srcOrd="2" destOrd="0" presId="urn:microsoft.com/office/officeart/2005/8/layout/vList2"/>
    <dgm:cxn modelId="{B3C32357-2FC6-4D78-B6AC-834505442674}" type="presParOf" srcId="{6C7FF213-3094-4018-99BB-1848DA4CA648}" destId="{E7D230D5-5479-4D1D-B65F-D6296749EFE9}" srcOrd="3" destOrd="0" presId="urn:microsoft.com/office/officeart/2005/8/layout/vList2"/>
    <dgm:cxn modelId="{1A286064-D90D-41F8-9FF7-484DC80599EB}" type="presParOf" srcId="{6C7FF213-3094-4018-99BB-1848DA4CA648}" destId="{EAD6DE49-9322-4FF8-8388-E7DA2879E7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D378B6-BEC0-4AF9-B2F8-235E21B30EAB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B442E8F-C857-4857-868D-D3C167707A01}">
      <dgm:prSet/>
      <dgm:spPr/>
      <dgm:t>
        <a:bodyPr/>
        <a:lstStyle/>
        <a:p>
          <a:r>
            <a:rPr lang="en-GB"/>
            <a:t>Social marketing applies tools from commercial marketing (like audience segmentation, messaging, and branding) to social issues such as:</a:t>
          </a:r>
          <a:endParaRPr lang="en-US"/>
        </a:p>
      </dgm:t>
    </dgm:pt>
    <dgm:pt modelId="{5EE5F26A-CB8F-4F96-AC45-C8FD5B6451B8}" type="parTrans" cxnId="{7EB2D953-FEB6-4139-B26F-911864BD70FF}">
      <dgm:prSet/>
      <dgm:spPr/>
      <dgm:t>
        <a:bodyPr/>
        <a:lstStyle/>
        <a:p>
          <a:endParaRPr lang="en-US"/>
        </a:p>
      </dgm:t>
    </dgm:pt>
    <dgm:pt modelId="{A11FFBE4-FBBE-4951-8AF3-B0F303CF9448}" type="sibTrans" cxnId="{7EB2D953-FEB6-4139-B26F-911864BD70FF}">
      <dgm:prSet/>
      <dgm:spPr/>
      <dgm:t>
        <a:bodyPr/>
        <a:lstStyle/>
        <a:p>
          <a:endParaRPr lang="en-US"/>
        </a:p>
      </dgm:t>
    </dgm:pt>
    <dgm:pt modelId="{C054756E-5CE4-4EF3-AA16-2EA16431477B}">
      <dgm:prSet/>
      <dgm:spPr/>
      <dgm:t>
        <a:bodyPr/>
        <a:lstStyle/>
        <a:p>
          <a:r>
            <a:rPr lang="en-GB"/>
            <a:t>• 	Public health (e.g. anti-smoking campaigns)</a:t>
          </a:r>
          <a:endParaRPr lang="en-US"/>
        </a:p>
      </dgm:t>
    </dgm:pt>
    <dgm:pt modelId="{14C4B758-E046-4BFE-9391-882D8D23281B}" type="parTrans" cxnId="{E1CFE69B-6422-4171-A84B-B942933B1FD7}">
      <dgm:prSet/>
      <dgm:spPr/>
      <dgm:t>
        <a:bodyPr/>
        <a:lstStyle/>
        <a:p>
          <a:endParaRPr lang="en-US"/>
        </a:p>
      </dgm:t>
    </dgm:pt>
    <dgm:pt modelId="{2EF46B0F-EF1E-45AC-957A-B9E27C969B6C}" type="sibTrans" cxnId="{E1CFE69B-6422-4171-A84B-B942933B1FD7}">
      <dgm:prSet/>
      <dgm:spPr/>
      <dgm:t>
        <a:bodyPr/>
        <a:lstStyle/>
        <a:p>
          <a:endParaRPr lang="en-US"/>
        </a:p>
      </dgm:t>
    </dgm:pt>
    <dgm:pt modelId="{876E33A1-5239-4B0C-9270-AF3B3630BD40}">
      <dgm:prSet/>
      <dgm:spPr/>
      <dgm:t>
        <a:bodyPr/>
        <a:lstStyle/>
        <a:p>
          <a:r>
            <a:rPr lang="en-GB"/>
            <a:t>• 	Environmental sustainability (e.g. recycling initiatives)</a:t>
          </a:r>
          <a:endParaRPr lang="en-US"/>
        </a:p>
      </dgm:t>
    </dgm:pt>
    <dgm:pt modelId="{F490ED83-C4D1-4416-88FD-43B2AA743CEB}" type="parTrans" cxnId="{7BCC7164-D8E0-4F3C-849C-35A4BEBD1C49}">
      <dgm:prSet/>
      <dgm:spPr/>
      <dgm:t>
        <a:bodyPr/>
        <a:lstStyle/>
        <a:p>
          <a:endParaRPr lang="en-US"/>
        </a:p>
      </dgm:t>
    </dgm:pt>
    <dgm:pt modelId="{44F987EA-CD26-42E0-8E9B-B62E8AFBDFB3}" type="sibTrans" cxnId="{7BCC7164-D8E0-4F3C-849C-35A4BEBD1C49}">
      <dgm:prSet/>
      <dgm:spPr/>
      <dgm:t>
        <a:bodyPr/>
        <a:lstStyle/>
        <a:p>
          <a:endParaRPr lang="en-US"/>
        </a:p>
      </dgm:t>
    </dgm:pt>
    <dgm:pt modelId="{CA007503-EBF3-489D-9139-2923535D6477}">
      <dgm:prSet/>
      <dgm:spPr/>
      <dgm:t>
        <a:bodyPr/>
        <a:lstStyle/>
        <a:p>
          <a:r>
            <a:rPr lang="en-GB"/>
            <a:t>• 	Community well-being (e.g. promoting safe driving or mental health awareness)</a:t>
          </a:r>
          <a:endParaRPr lang="en-US"/>
        </a:p>
      </dgm:t>
    </dgm:pt>
    <dgm:pt modelId="{EBCA4FE0-316A-428F-91D2-325FB232CFDB}" type="parTrans" cxnId="{7AB1F794-7C53-4035-8117-69F202C02513}">
      <dgm:prSet/>
      <dgm:spPr/>
      <dgm:t>
        <a:bodyPr/>
        <a:lstStyle/>
        <a:p>
          <a:endParaRPr lang="en-US"/>
        </a:p>
      </dgm:t>
    </dgm:pt>
    <dgm:pt modelId="{2670675E-6D88-4B57-AD03-9ADDBB575581}" type="sibTrans" cxnId="{7AB1F794-7C53-4035-8117-69F202C02513}">
      <dgm:prSet/>
      <dgm:spPr/>
      <dgm:t>
        <a:bodyPr/>
        <a:lstStyle/>
        <a:p>
          <a:endParaRPr lang="en-US"/>
        </a:p>
      </dgm:t>
    </dgm:pt>
    <dgm:pt modelId="{BA8F2BF2-4F91-4202-8BCC-04BBF494BBD9}">
      <dgm:prSet/>
      <dgm:spPr/>
      <dgm:t>
        <a:bodyPr/>
        <a:lstStyle/>
        <a:p>
          <a:r>
            <a:rPr lang="en-GB"/>
            <a:t>Unlike traditional marketing, which focuses on profit, social marketing aims to change behavior for the common good</a:t>
          </a:r>
          <a:endParaRPr lang="en-US"/>
        </a:p>
      </dgm:t>
    </dgm:pt>
    <dgm:pt modelId="{FBFD09C5-A3C3-4329-B3DE-EFE1FD7E49DD}" type="parTrans" cxnId="{CEBAB528-3CAD-493C-99E7-AD6C8EE1B750}">
      <dgm:prSet/>
      <dgm:spPr/>
      <dgm:t>
        <a:bodyPr/>
        <a:lstStyle/>
        <a:p>
          <a:endParaRPr lang="en-US"/>
        </a:p>
      </dgm:t>
    </dgm:pt>
    <dgm:pt modelId="{7920944E-38AB-4444-AE20-DC4766D04BB6}" type="sibTrans" cxnId="{CEBAB528-3CAD-493C-99E7-AD6C8EE1B750}">
      <dgm:prSet/>
      <dgm:spPr/>
      <dgm:t>
        <a:bodyPr/>
        <a:lstStyle/>
        <a:p>
          <a:endParaRPr lang="en-US"/>
        </a:p>
      </dgm:t>
    </dgm:pt>
    <dgm:pt modelId="{75C1253D-BFAD-4BEB-8C5D-0567F958CFA4}" type="pres">
      <dgm:prSet presAssocID="{CAD378B6-BEC0-4AF9-B2F8-235E21B30EAB}" presName="linear" presStyleCnt="0">
        <dgm:presLayoutVars>
          <dgm:animLvl val="lvl"/>
          <dgm:resizeHandles val="exact"/>
        </dgm:presLayoutVars>
      </dgm:prSet>
      <dgm:spPr/>
    </dgm:pt>
    <dgm:pt modelId="{5A00A6D7-4E19-49E8-8EDB-0A29FC75C4D5}" type="pres">
      <dgm:prSet presAssocID="{BB442E8F-C857-4857-868D-D3C167707A0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39E00C2-70AE-445E-9E03-5C6F3B70FE99}" type="pres">
      <dgm:prSet presAssocID="{A11FFBE4-FBBE-4951-8AF3-B0F303CF9448}" presName="spacer" presStyleCnt="0"/>
      <dgm:spPr/>
    </dgm:pt>
    <dgm:pt modelId="{854A809F-0CF3-4D20-8D90-75F15D62CF27}" type="pres">
      <dgm:prSet presAssocID="{C054756E-5CE4-4EF3-AA16-2EA16431477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369FF90-D54D-4306-8AF5-2EC4B710FB40}" type="pres">
      <dgm:prSet presAssocID="{2EF46B0F-EF1E-45AC-957A-B9E27C969B6C}" presName="spacer" presStyleCnt="0"/>
      <dgm:spPr/>
    </dgm:pt>
    <dgm:pt modelId="{27497B22-509D-4C3F-B13E-87D5F1C5F732}" type="pres">
      <dgm:prSet presAssocID="{876E33A1-5239-4B0C-9270-AF3B3630BD4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5FDECE-0533-40C4-B830-E1034AD95B7C}" type="pres">
      <dgm:prSet presAssocID="{44F987EA-CD26-42E0-8E9B-B62E8AFBDFB3}" presName="spacer" presStyleCnt="0"/>
      <dgm:spPr/>
    </dgm:pt>
    <dgm:pt modelId="{825EBD07-66C0-46A9-A7A4-3D16B9FB62DC}" type="pres">
      <dgm:prSet presAssocID="{CA007503-EBF3-489D-9139-2923535D647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F3B1970-92AE-443B-AFC1-1290F85CFB91}" type="pres">
      <dgm:prSet presAssocID="{2670675E-6D88-4B57-AD03-9ADDBB575581}" presName="spacer" presStyleCnt="0"/>
      <dgm:spPr/>
    </dgm:pt>
    <dgm:pt modelId="{8156B446-0551-4E1A-9871-5EC65B9B777C}" type="pres">
      <dgm:prSet presAssocID="{BA8F2BF2-4F91-4202-8BCC-04BBF494BBD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7A1651B-BF36-4FBB-A0EF-D964B418D5E3}" type="presOf" srcId="{C054756E-5CE4-4EF3-AA16-2EA16431477B}" destId="{854A809F-0CF3-4D20-8D90-75F15D62CF27}" srcOrd="0" destOrd="0" presId="urn:microsoft.com/office/officeart/2005/8/layout/vList2"/>
    <dgm:cxn modelId="{CEBAB528-3CAD-493C-99E7-AD6C8EE1B750}" srcId="{CAD378B6-BEC0-4AF9-B2F8-235E21B30EAB}" destId="{BA8F2BF2-4F91-4202-8BCC-04BBF494BBD9}" srcOrd="4" destOrd="0" parTransId="{FBFD09C5-A3C3-4329-B3DE-EFE1FD7E49DD}" sibTransId="{7920944E-38AB-4444-AE20-DC4766D04BB6}"/>
    <dgm:cxn modelId="{495E3641-7E6A-420E-9C51-657F982AEAD6}" type="presOf" srcId="{CAD378B6-BEC0-4AF9-B2F8-235E21B30EAB}" destId="{75C1253D-BFAD-4BEB-8C5D-0567F958CFA4}" srcOrd="0" destOrd="0" presId="urn:microsoft.com/office/officeart/2005/8/layout/vList2"/>
    <dgm:cxn modelId="{7BCC7164-D8E0-4F3C-849C-35A4BEBD1C49}" srcId="{CAD378B6-BEC0-4AF9-B2F8-235E21B30EAB}" destId="{876E33A1-5239-4B0C-9270-AF3B3630BD40}" srcOrd="2" destOrd="0" parTransId="{F490ED83-C4D1-4416-88FD-43B2AA743CEB}" sibTransId="{44F987EA-CD26-42E0-8E9B-B62E8AFBDFB3}"/>
    <dgm:cxn modelId="{93F3C16A-85B2-4DE1-8DC2-920822B8480D}" type="presOf" srcId="{CA007503-EBF3-489D-9139-2923535D6477}" destId="{825EBD07-66C0-46A9-A7A4-3D16B9FB62DC}" srcOrd="0" destOrd="0" presId="urn:microsoft.com/office/officeart/2005/8/layout/vList2"/>
    <dgm:cxn modelId="{92489273-0E26-47A5-9DC7-1FAA83DACDB5}" type="presOf" srcId="{BB442E8F-C857-4857-868D-D3C167707A01}" destId="{5A00A6D7-4E19-49E8-8EDB-0A29FC75C4D5}" srcOrd="0" destOrd="0" presId="urn:microsoft.com/office/officeart/2005/8/layout/vList2"/>
    <dgm:cxn modelId="{7EB2D953-FEB6-4139-B26F-911864BD70FF}" srcId="{CAD378B6-BEC0-4AF9-B2F8-235E21B30EAB}" destId="{BB442E8F-C857-4857-868D-D3C167707A01}" srcOrd="0" destOrd="0" parTransId="{5EE5F26A-CB8F-4F96-AC45-C8FD5B6451B8}" sibTransId="{A11FFBE4-FBBE-4951-8AF3-B0F303CF9448}"/>
    <dgm:cxn modelId="{7AB1F794-7C53-4035-8117-69F202C02513}" srcId="{CAD378B6-BEC0-4AF9-B2F8-235E21B30EAB}" destId="{CA007503-EBF3-489D-9139-2923535D6477}" srcOrd="3" destOrd="0" parTransId="{EBCA4FE0-316A-428F-91D2-325FB232CFDB}" sibTransId="{2670675E-6D88-4B57-AD03-9ADDBB575581}"/>
    <dgm:cxn modelId="{C8FA4295-27E9-4CE8-9AB1-78F75B490C31}" type="presOf" srcId="{876E33A1-5239-4B0C-9270-AF3B3630BD40}" destId="{27497B22-509D-4C3F-B13E-87D5F1C5F732}" srcOrd="0" destOrd="0" presId="urn:microsoft.com/office/officeart/2005/8/layout/vList2"/>
    <dgm:cxn modelId="{E1CFE69B-6422-4171-A84B-B942933B1FD7}" srcId="{CAD378B6-BEC0-4AF9-B2F8-235E21B30EAB}" destId="{C054756E-5CE4-4EF3-AA16-2EA16431477B}" srcOrd="1" destOrd="0" parTransId="{14C4B758-E046-4BFE-9391-882D8D23281B}" sibTransId="{2EF46B0F-EF1E-45AC-957A-B9E27C969B6C}"/>
    <dgm:cxn modelId="{B778D6C7-A26C-49CC-90D3-051C0C9FDCE2}" type="presOf" srcId="{BA8F2BF2-4F91-4202-8BCC-04BBF494BBD9}" destId="{8156B446-0551-4E1A-9871-5EC65B9B777C}" srcOrd="0" destOrd="0" presId="urn:microsoft.com/office/officeart/2005/8/layout/vList2"/>
    <dgm:cxn modelId="{E472119C-76F1-4440-97FC-5F7140B9CACC}" type="presParOf" srcId="{75C1253D-BFAD-4BEB-8C5D-0567F958CFA4}" destId="{5A00A6D7-4E19-49E8-8EDB-0A29FC75C4D5}" srcOrd="0" destOrd="0" presId="urn:microsoft.com/office/officeart/2005/8/layout/vList2"/>
    <dgm:cxn modelId="{68189687-7521-4963-9E97-850972DF8502}" type="presParOf" srcId="{75C1253D-BFAD-4BEB-8C5D-0567F958CFA4}" destId="{A39E00C2-70AE-445E-9E03-5C6F3B70FE99}" srcOrd="1" destOrd="0" presId="urn:microsoft.com/office/officeart/2005/8/layout/vList2"/>
    <dgm:cxn modelId="{598DA640-F7AB-4348-B314-B63D3DD280DE}" type="presParOf" srcId="{75C1253D-BFAD-4BEB-8C5D-0567F958CFA4}" destId="{854A809F-0CF3-4D20-8D90-75F15D62CF27}" srcOrd="2" destOrd="0" presId="urn:microsoft.com/office/officeart/2005/8/layout/vList2"/>
    <dgm:cxn modelId="{0E6FB709-49ED-4CDB-BA31-98CD8AEE58F8}" type="presParOf" srcId="{75C1253D-BFAD-4BEB-8C5D-0567F958CFA4}" destId="{4369FF90-D54D-4306-8AF5-2EC4B710FB40}" srcOrd="3" destOrd="0" presId="urn:microsoft.com/office/officeart/2005/8/layout/vList2"/>
    <dgm:cxn modelId="{78F8E84B-0F95-4B66-AE99-9D44D8BF8582}" type="presParOf" srcId="{75C1253D-BFAD-4BEB-8C5D-0567F958CFA4}" destId="{27497B22-509D-4C3F-B13E-87D5F1C5F732}" srcOrd="4" destOrd="0" presId="urn:microsoft.com/office/officeart/2005/8/layout/vList2"/>
    <dgm:cxn modelId="{5331A945-45A3-474D-A50E-290A6AB32D19}" type="presParOf" srcId="{75C1253D-BFAD-4BEB-8C5D-0567F958CFA4}" destId="{065FDECE-0533-40C4-B830-E1034AD95B7C}" srcOrd="5" destOrd="0" presId="urn:microsoft.com/office/officeart/2005/8/layout/vList2"/>
    <dgm:cxn modelId="{59462E20-1F22-4965-8B46-AE31F49174BB}" type="presParOf" srcId="{75C1253D-BFAD-4BEB-8C5D-0567F958CFA4}" destId="{825EBD07-66C0-46A9-A7A4-3D16B9FB62DC}" srcOrd="6" destOrd="0" presId="urn:microsoft.com/office/officeart/2005/8/layout/vList2"/>
    <dgm:cxn modelId="{E9495172-6780-41AD-9BCA-C4C107A5521E}" type="presParOf" srcId="{75C1253D-BFAD-4BEB-8C5D-0567F958CFA4}" destId="{4F3B1970-92AE-443B-AFC1-1290F85CFB91}" srcOrd="7" destOrd="0" presId="urn:microsoft.com/office/officeart/2005/8/layout/vList2"/>
    <dgm:cxn modelId="{550B57CB-3B42-4F70-815F-28A62C1B094D}" type="presParOf" srcId="{75C1253D-BFAD-4BEB-8C5D-0567F958CFA4}" destId="{8156B446-0551-4E1A-9871-5EC65B9B77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CA3570-3CD0-4DF7-A5C1-5889A60FD77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640C34-6137-4AFA-94A4-FE4D6DE0394A}">
      <dgm:prSet/>
      <dgm:spPr/>
      <dgm:t>
        <a:bodyPr/>
        <a:lstStyle/>
        <a:p>
          <a:r>
            <a:rPr lang="en-GB"/>
            <a:t>• 	Behavior-focused: It’s not just about raising awareness—it’s about driving action.</a:t>
          </a:r>
          <a:endParaRPr lang="en-US"/>
        </a:p>
      </dgm:t>
    </dgm:pt>
    <dgm:pt modelId="{DB5BF6FE-5D23-4386-97FA-C75B9A690CBF}" type="parTrans" cxnId="{9D2522E5-D33F-463D-878F-C356FAE4BD39}">
      <dgm:prSet/>
      <dgm:spPr/>
      <dgm:t>
        <a:bodyPr/>
        <a:lstStyle/>
        <a:p>
          <a:endParaRPr lang="en-US"/>
        </a:p>
      </dgm:t>
    </dgm:pt>
    <dgm:pt modelId="{5E11B9A2-3D80-487A-86EE-5F98F9505DE8}" type="sibTrans" cxnId="{9D2522E5-D33F-463D-878F-C356FAE4BD39}">
      <dgm:prSet/>
      <dgm:spPr/>
      <dgm:t>
        <a:bodyPr/>
        <a:lstStyle/>
        <a:p>
          <a:endParaRPr lang="en-US"/>
        </a:p>
      </dgm:t>
    </dgm:pt>
    <dgm:pt modelId="{7F9E2842-9669-4519-A0E1-7CB6A7064AC1}">
      <dgm:prSet/>
      <dgm:spPr/>
      <dgm:t>
        <a:bodyPr/>
        <a:lstStyle/>
        <a:p>
          <a:r>
            <a:rPr lang="en-GB"/>
            <a:t>• 	Audience-centered: Strategies are built around understanding the target group’s motivations, barriers, and values.</a:t>
          </a:r>
          <a:endParaRPr lang="en-US"/>
        </a:p>
      </dgm:t>
    </dgm:pt>
    <dgm:pt modelId="{2168ABE1-DF85-43B8-BD17-8377E45B6AC4}" type="parTrans" cxnId="{158AEE55-34BD-42D1-A39A-D95E3B5DB44B}">
      <dgm:prSet/>
      <dgm:spPr/>
      <dgm:t>
        <a:bodyPr/>
        <a:lstStyle/>
        <a:p>
          <a:endParaRPr lang="en-US"/>
        </a:p>
      </dgm:t>
    </dgm:pt>
    <dgm:pt modelId="{013A7E14-5607-45AE-A6C5-031D6932F10A}" type="sibTrans" cxnId="{158AEE55-34BD-42D1-A39A-D95E3B5DB44B}">
      <dgm:prSet/>
      <dgm:spPr/>
      <dgm:t>
        <a:bodyPr/>
        <a:lstStyle/>
        <a:p>
          <a:endParaRPr lang="en-US"/>
        </a:p>
      </dgm:t>
    </dgm:pt>
    <dgm:pt modelId="{0DAC9B9D-182C-4388-BF32-42438685583A}">
      <dgm:prSet/>
      <dgm:spPr/>
      <dgm:t>
        <a:bodyPr/>
        <a:lstStyle/>
        <a:p>
          <a:r>
            <a:rPr lang="en-GB"/>
            <a:t>• 	Evidence-based: Often involves research, pilot testing, and evaluation to ensure effectiveness.</a:t>
          </a:r>
          <a:endParaRPr lang="en-US"/>
        </a:p>
      </dgm:t>
    </dgm:pt>
    <dgm:pt modelId="{9828DD7C-DB19-490A-8BD1-58CBF103C819}" type="parTrans" cxnId="{9A6E5371-1A1F-4795-8810-062359628FC3}">
      <dgm:prSet/>
      <dgm:spPr/>
      <dgm:t>
        <a:bodyPr/>
        <a:lstStyle/>
        <a:p>
          <a:endParaRPr lang="en-US"/>
        </a:p>
      </dgm:t>
    </dgm:pt>
    <dgm:pt modelId="{DAD06B1B-335F-4D15-B0DC-25E239B0F03B}" type="sibTrans" cxnId="{9A6E5371-1A1F-4795-8810-062359628FC3}">
      <dgm:prSet/>
      <dgm:spPr/>
      <dgm:t>
        <a:bodyPr/>
        <a:lstStyle/>
        <a:p>
          <a:endParaRPr lang="en-US"/>
        </a:p>
      </dgm:t>
    </dgm:pt>
    <dgm:pt modelId="{37733EFD-BCF8-476F-9F6D-F37D93CF1779}">
      <dgm:prSet/>
      <dgm:spPr/>
      <dgm:t>
        <a:bodyPr/>
        <a:lstStyle/>
        <a:p>
          <a:r>
            <a:rPr lang="en-GB"/>
            <a:t>• 	Ethical and sustainable: Designed to benefit both individuals and communities long-term.</a:t>
          </a:r>
          <a:endParaRPr lang="en-US"/>
        </a:p>
      </dgm:t>
    </dgm:pt>
    <dgm:pt modelId="{39699434-7F51-4CD2-8532-1FFE3091C367}" type="parTrans" cxnId="{73440F39-90F3-4A2B-96F0-DFB0C28FB61B}">
      <dgm:prSet/>
      <dgm:spPr/>
      <dgm:t>
        <a:bodyPr/>
        <a:lstStyle/>
        <a:p>
          <a:endParaRPr lang="en-US"/>
        </a:p>
      </dgm:t>
    </dgm:pt>
    <dgm:pt modelId="{2B993D89-DB06-464C-BB97-F30DFFFD6895}" type="sibTrans" cxnId="{73440F39-90F3-4A2B-96F0-DFB0C28FB61B}">
      <dgm:prSet/>
      <dgm:spPr/>
      <dgm:t>
        <a:bodyPr/>
        <a:lstStyle/>
        <a:p>
          <a:endParaRPr lang="en-US"/>
        </a:p>
      </dgm:t>
    </dgm:pt>
    <dgm:pt modelId="{A64C4978-C12F-486A-94E8-8B5A0CFDA43E}" type="pres">
      <dgm:prSet presAssocID="{13CA3570-3CD0-4DF7-A5C1-5889A60FD77C}" presName="linear" presStyleCnt="0">
        <dgm:presLayoutVars>
          <dgm:animLvl val="lvl"/>
          <dgm:resizeHandles val="exact"/>
        </dgm:presLayoutVars>
      </dgm:prSet>
      <dgm:spPr/>
    </dgm:pt>
    <dgm:pt modelId="{B83CDDF4-7C97-4029-9716-DE75D796FE64}" type="pres">
      <dgm:prSet presAssocID="{87640C34-6137-4AFA-94A4-FE4D6DE039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7E42118-4907-472E-9A2E-B8FD57F537D7}" type="pres">
      <dgm:prSet presAssocID="{5E11B9A2-3D80-487A-86EE-5F98F9505DE8}" presName="spacer" presStyleCnt="0"/>
      <dgm:spPr/>
    </dgm:pt>
    <dgm:pt modelId="{072CEBF9-6A1F-4567-BF30-ECDA00F7CA5A}" type="pres">
      <dgm:prSet presAssocID="{7F9E2842-9669-4519-A0E1-7CB6A7064AC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1F401F6-0B13-4157-A478-B4DE9899D770}" type="pres">
      <dgm:prSet presAssocID="{013A7E14-5607-45AE-A6C5-031D6932F10A}" presName="spacer" presStyleCnt="0"/>
      <dgm:spPr/>
    </dgm:pt>
    <dgm:pt modelId="{663E609C-4B7A-457B-A94D-6E25B75C54DF}" type="pres">
      <dgm:prSet presAssocID="{0DAC9B9D-182C-4388-BF32-42438685583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3A1892D-CEFF-4945-BA25-ABF89BC0E6BE}" type="pres">
      <dgm:prSet presAssocID="{DAD06B1B-335F-4D15-B0DC-25E239B0F03B}" presName="spacer" presStyleCnt="0"/>
      <dgm:spPr/>
    </dgm:pt>
    <dgm:pt modelId="{7CA30F9C-BB61-43DD-9DFD-05E86CAF0056}" type="pres">
      <dgm:prSet presAssocID="{37733EFD-BCF8-476F-9F6D-F37D93CF177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5C19213-D1A9-4B63-8992-253E17CEF3A5}" type="presOf" srcId="{0DAC9B9D-182C-4388-BF32-42438685583A}" destId="{663E609C-4B7A-457B-A94D-6E25B75C54DF}" srcOrd="0" destOrd="0" presId="urn:microsoft.com/office/officeart/2005/8/layout/vList2"/>
    <dgm:cxn modelId="{B9592F1C-49CA-4DCB-90ED-429D910B23DC}" type="presOf" srcId="{7F9E2842-9669-4519-A0E1-7CB6A7064AC1}" destId="{072CEBF9-6A1F-4567-BF30-ECDA00F7CA5A}" srcOrd="0" destOrd="0" presId="urn:microsoft.com/office/officeart/2005/8/layout/vList2"/>
    <dgm:cxn modelId="{73440F39-90F3-4A2B-96F0-DFB0C28FB61B}" srcId="{13CA3570-3CD0-4DF7-A5C1-5889A60FD77C}" destId="{37733EFD-BCF8-476F-9F6D-F37D93CF1779}" srcOrd="3" destOrd="0" parTransId="{39699434-7F51-4CD2-8532-1FFE3091C367}" sibTransId="{2B993D89-DB06-464C-BB97-F30DFFFD6895}"/>
    <dgm:cxn modelId="{F6D29E65-B778-4401-B4E9-084E7909C272}" type="presOf" srcId="{37733EFD-BCF8-476F-9F6D-F37D93CF1779}" destId="{7CA30F9C-BB61-43DD-9DFD-05E86CAF0056}" srcOrd="0" destOrd="0" presId="urn:microsoft.com/office/officeart/2005/8/layout/vList2"/>
    <dgm:cxn modelId="{9A6E5371-1A1F-4795-8810-062359628FC3}" srcId="{13CA3570-3CD0-4DF7-A5C1-5889A60FD77C}" destId="{0DAC9B9D-182C-4388-BF32-42438685583A}" srcOrd="2" destOrd="0" parTransId="{9828DD7C-DB19-490A-8BD1-58CBF103C819}" sibTransId="{DAD06B1B-335F-4D15-B0DC-25E239B0F03B}"/>
    <dgm:cxn modelId="{158AEE55-34BD-42D1-A39A-D95E3B5DB44B}" srcId="{13CA3570-3CD0-4DF7-A5C1-5889A60FD77C}" destId="{7F9E2842-9669-4519-A0E1-7CB6A7064AC1}" srcOrd="1" destOrd="0" parTransId="{2168ABE1-DF85-43B8-BD17-8377E45B6AC4}" sibTransId="{013A7E14-5607-45AE-A6C5-031D6932F10A}"/>
    <dgm:cxn modelId="{1B914877-D151-4C22-BE94-5BA7C55034EC}" type="presOf" srcId="{13CA3570-3CD0-4DF7-A5C1-5889A60FD77C}" destId="{A64C4978-C12F-486A-94E8-8B5A0CFDA43E}" srcOrd="0" destOrd="0" presId="urn:microsoft.com/office/officeart/2005/8/layout/vList2"/>
    <dgm:cxn modelId="{D80758E0-21B0-4236-92D3-54E6ABCF82BA}" type="presOf" srcId="{87640C34-6137-4AFA-94A4-FE4D6DE0394A}" destId="{B83CDDF4-7C97-4029-9716-DE75D796FE64}" srcOrd="0" destOrd="0" presId="urn:microsoft.com/office/officeart/2005/8/layout/vList2"/>
    <dgm:cxn modelId="{9D2522E5-D33F-463D-878F-C356FAE4BD39}" srcId="{13CA3570-3CD0-4DF7-A5C1-5889A60FD77C}" destId="{87640C34-6137-4AFA-94A4-FE4D6DE0394A}" srcOrd="0" destOrd="0" parTransId="{DB5BF6FE-5D23-4386-97FA-C75B9A690CBF}" sibTransId="{5E11B9A2-3D80-487A-86EE-5F98F9505DE8}"/>
    <dgm:cxn modelId="{78F4F277-EDC9-4E2A-9B74-CEFDC2D51855}" type="presParOf" srcId="{A64C4978-C12F-486A-94E8-8B5A0CFDA43E}" destId="{B83CDDF4-7C97-4029-9716-DE75D796FE64}" srcOrd="0" destOrd="0" presId="urn:microsoft.com/office/officeart/2005/8/layout/vList2"/>
    <dgm:cxn modelId="{98DBC047-0E3D-42D2-AE46-54E2F52B820E}" type="presParOf" srcId="{A64C4978-C12F-486A-94E8-8B5A0CFDA43E}" destId="{A7E42118-4907-472E-9A2E-B8FD57F537D7}" srcOrd="1" destOrd="0" presId="urn:microsoft.com/office/officeart/2005/8/layout/vList2"/>
    <dgm:cxn modelId="{80F29E4A-BAA4-4A2F-A46B-47EF0286FD14}" type="presParOf" srcId="{A64C4978-C12F-486A-94E8-8B5A0CFDA43E}" destId="{072CEBF9-6A1F-4567-BF30-ECDA00F7CA5A}" srcOrd="2" destOrd="0" presId="urn:microsoft.com/office/officeart/2005/8/layout/vList2"/>
    <dgm:cxn modelId="{745BFD3B-A97F-4A35-BAFD-5FD4337DDEBA}" type="presParOf" srcId="{A64C4978-C12F-486A-94E8-8B5A0CFDA43E}" destId="{F1F401F6-0B13-4157-A478-B4DE9899D770}" srcOrd="3" destOrd="0" presId="urn:microsoft.com/office/officeart/2005/8/layout/vList2"/>
    <dgm:cxn modelId="{FC2327AD-5F8D-4E67-8AC4-D95F4A169C8C}" type="presParOf" srcId="{A64C4978-C12F-486A-94E8-8B5A0CFDA43E}" destId="{663E609C-4B7A-457B-A94D-6E25B75C54DF}" srcOrd="4" destOrd="0" presId="urn:microsoft.com/office/officeart/2005/8/layout/vList2"/>
    <dgm:cxn modelId="{A1B3EF87-B3A9-4C79-A960-9E92BC2A121C}" type="presParOf" srcId="{A64C4978-C12F-486A-94E8-8B5A0CFDA43E}" destId="{33A1892D-CEFF-4945-BA25-ABF89BC0E6BE}" srcOrd="5" destOrd="0" presId="urn:microsoft.com/office/officeart/2005/8/layout/vList2"/>
    <dgm:cxn modelId="{6569F46B-1F74-460D-B403-B79F8A3C44AF}" type="presParOf" srcId="{A64C4978-C12F-486A-94E8-8B5A0CFDA43E}" destId="{7CA30F9C-BB61-43DD-9DFD-05E86CAF005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F6DFD4-6C7D-46AF-A651-70AC4078DB5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74952829-5936-4558-9A11-705556D2485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This is an example of a Government </a:t>
          </a:r>
          <a:r>
            <a:rPr lang="en-GB" dirty="0" err="1"/>
            <a:t>initative</a:t>
          </a:r>
          <a:r>
            <a:rPr lang="en-GB" dirty="0"/>
            <a:t>, a Social Marketing campaign that aims to change mass behaviours.</a:t>
          </a:r>
          <a:endParaRPr lang="en-US" dirty="0"/>
        </a:p>
      </dgm:t>
    </dgm:pt>
    <dgm:pt modelId="{7B78EE3C-31E8-4EF8-81A6-EF813E16B5F0}" type="parTrans" cxnId="{325A12D4-9D12-41AB-9486-CF79554C5D0E}">
      <dgm:prSet/>
      <dgm:spPr/>
      <dgm:t>
        <a:bodyPr/>
        <a:lstStyle/>
        <a:p>
          <a:endParaRPr lang="en-US"/>
        </a:p>
      </dgm:t>
    </dgm:pt>
    <dgm:pt modelId="{C19816CF-C4B5-4F89-BD47-4C72F3A06C94}" type="sibTrans" cxnId="{325A12D4-9D12-41AB-9486-CF79554C5D0E}">
      <dgm:prSet/>
      <dgm:spPr/>
      <dgm:t>
        <a:bodyPr/>
        <a:lstStyle/>
        <a:p>
          <a:endParaRPr lang="en-US"/>
        </a:p>
      </dgm:t>
    </dgm:pt>
    <dgm:pt modelId="{A495FC38-29F2-441F-81EA-F66A8E0A4FCB}" type="pres">
      <dgm:prSet presAssocID="{D5F6DFD4-6C7D-46AF-A651-70AC4078DB5A}" presName="root" presStyleCnt="0">
        <dgm:presLayoutVars>
          <dgm:dir/>
          <dgm:resizeHandles val="exact"/>
        </dgm:presLayoutVars>
      </dgm:prSet>
      <dgm:spPr/>
    </dgm:pt>
    <dgm:pt modelId="{F73E6E9A-1967-44FD-8C2E-C5C2563B9691}" type="pres">
      <dgm:prSet presAssocID="{74952829-5936-4558-9A11-705556D2485C}" presName="compNode" presStyleCnt="0"/>
      <dgm:spPr/>
    </dgm:pt>
    <dgm:pt modelId="{614B4811-85E4-4991-B78C-9CE32D4629B2}" type="pres">
      <dgm:prSet presAssocID="{74952829-5936-4558-9A11-705556D2485C}" presName="iconBgRect" presStyleLbl="bgShp" presStyleIdx="0" presStyleCnt="1" custLinFactX="86430" custLinFactNeighborX="100000" custLinFactNeighborY="-35980"/>
      <dgm:spPr/>
    </dgm:pt>
    <dgm:pt modelId="{4B68751B-1DC6-4F80-85C1-10BD311E60BC}" type="pres">
      <dgm:prSet presAssocID="{74952829-5936-4558-9A11-705556D2485C}" presName="iconRect" presStyleLbl="node1" presStyleIdx="0" presStyleCnt="1" custLinFactX="125532" custLinFactNeighborX="200000" custLinFactNeighborY="-4346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434D9DF-75DE-4601-94DA-C0A6FB19CE2B}" type="pres">
      <dgm:prSet presAssocID="{74952829-5936-4558-9A11-705556D2485C}" presName="spaceRect" presStyleCnt="0"/>
      <dgm:spPr/>
    </dgm:pt>
    <dgm:pt modelId="{903EDE89-AD5E-4374-957F-470D5D620174}" type="pres">
      <dgm:prSet presAssocID="{74952829-5936-4558-9A11-705556D2485C}" presName="textRect" presStyleLbl="revTx" presStyleIdx="0" presStyleCnt="1" custScaleX="84721" custLinFactX="97877" custLinFactNeighborX="100000" custLinFactNeighborY="-94793">
        <dgm:presLayoutVars>
          <dgm:chMax val="1"/>
          <dgm:chPref val="1"/>
        </dgm:presLayoutVars>
      </dgm:prSet>
      <dgm:spPr/>
    </dgm:pt>
  </dgm:ptLst>
  <dgm:cxnLst>
    <dgm:cxn modelId="{F091966F-7833-4B90-BD14-A5FDC1FA1879}" type="presOf" srcId="{D5F6DFD4-6C7D-46AF-A651-70AC4078DB5A}" destId="{A495FC38-29F2-441F-81EA-F66A8E0A4FCB}" srcOrd="0" destOrd="0" presId="urn:microsoft.com/office/officeart/2018/5/layout/IconCircleLabelList"/>
    <dgm:cxn modelId="{1052668B-E4AF-4AC3-A47E-9D66D13763CC}" type="presOf" srcId="{74952829-5936-4558-9A11-705556D2485C}" destId="{903EDE89-AD5E-4374-957F-470D5D620174}" srcOrd="0" destOrd="0" presId="urn:microsoft.com/office/officeart/2018/5/layout/IconCircleLabelList"/>
    <dgm:cxn modelId="{325A12D4-9D12-41AB-9486-CF79554C5D0E}" srcId="{D5F6DFD4-6C7D-46AF-A651-70AC4078DB5A}" destId="{74952829-5936-4558-9A11-705556D2485C}" srcOrd="0" destOrd="0" parTransId="{7B78EE3C-31E8-4EF8-81A6-EF813E16B5F0}" sibTransId="{C19816CF-C4B5-4F89-BD47-4C72F3A06C94}"/>
    <dgm:cxn modelId="{89E1D91D-1E3C-4BFF-94E0-DDDF251BFBE6}" type="presParOf" srcId="{A495FC38-29F2-441F-81EA-F66A8E0A4FCB}" destId="{F73E6E9A-1967-44FD-8C2E-C5C2563B9691}" srcOrd="0" destOrd="0" presId="urn:microsoft.com/office/officeart/2018/5/layout/IconCircleLabelList"/>
    <dgm:cxn modelId="{23E9EF5F-E2C2-4B7C-9441-3CD32DF4D588}" type="presParOf" srcId="{F73E6E9A-1967-44FD-8C2E-C5C2563B9691}" destId="{614B4811-85E4-4991-B78C-9CE32D4629B2}" srcOrd="0" destOrd="0" presId="urn:microsoft.com/office/officeart/2018/5/layout/IconCircleLabelList"/>
    <dgm:cxn modelId="{7727BBE4-4776-43C2-A547-3EC1A5F9A83B}" type="presParOf" srcId="{F73E6E9A-1967-44FD-8C2E-C5C2563B9691}" destId="{4B68751B-1DC6-4F80-85C1-10BD311E60BC}" srcOrd="1" destOrd="0" presId="urn:microsoft.com/office/officeart/2018/5/layout/IconCircleLabelList"/>
    <dgm:cxn modelId="{9CBA82AE-0833-4EA8-B33F-D719D5CAA862}" type="presParOf" srcId="{F73E6E9A-1967-44FD-8C2E-C5C2563B9691}" destId="{1434D9DF-75DE-4601-94DA-C0A6FB19CE2B}" srcOrd="2" destOrd="0" presId="urn:microsoft.com/office/officeart/2018/5/layout/IconCircleLabelList"/>
    <dgm:cxn modelId="{785F22DC-9BA7-4D47-B573-28D2FDF1914C}" type="presParOf" srcId="{F73E6E9A-1967-44FD-8C2E-C5C2563B9691}" destId="{903EDE89-AD5E-4374-957F-470D5D62017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585666-DD21-4482-8B17-DE3B040B0F3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6735F1F-80C4-4B8C-B962-8E7F44914D0C}">
      <dgm:prSet/>
      <dgm:spPr/>
      <dgm:t>
        <a:bodyPr/>
        <a:lstStyle/>
        <a:p>
          <a:r>
            <a:rPr lang="en-GB" dirty="0"/>
            <a:t>Think about any social marketing campaigns that you have seen recently.  </a:t>
          </a:r>
          <a:endParaRPr lang="en-US" dirty="0"/>
        </a:p>
      </dgm:t>
    </dgm:pt>
    <dgm:pt modelId="{A66B5E73-0D20-4008-8748-275BFBDB76D5}" type="parTrans" cxnId="{5CD5EB8D-2FCE-4574-9466-430FC3F0AAAE}">
      <dgm:prSet/>
      <dgm:spPr/>
      <dgm:t>
        <a:bodyPr/>
        <a:lstStyle/>
        <a:p>
          <a:endParaRPr lang="en-US"/>
        </a:p>
      </dgm:t>
    </dgm:pt>
    <dgm:pt modelId="{2F004790-5816-4EF5-B7E8-6A8DDF29F5E7}" type="sibTrans" cxnId="{5CD5EB8D-2FCE-4574-9466-430FC3F0AAAE}">
      <dgm:prSet/>
      <dgm:spPr/>
      <dgm:t>
        <a:bodyPr/>
        <a:lstStyle/>
        <a:p>
          <a:endParaRPr lang="en-US"/>
        </a:p>
      </dgm:t>
    </dgm:pt>
    <dgm:pt modelId="{4DBCF53D-7B74-435C-AF3A-32911A3A47C9}">
      <dgm:prSet/>
      <dgm:spPr/>
      <dgm:t>
        <a:bodyPr/>
        <a:lstStyle/>
        <a:p>
          <a:r>
            <a:rPr lang="en-GB" dirty="0"/>
            <a:t>What was the message?  You could use your phones to </a:t>
          </a:r>
          <a:r>
            <a:rPr lang="en-GB"/>
            <a:t>rewatch them.</a:t>
          </a:r>
          <a:endParaRPr lang="en-US" dirty="0"/>
        </a:p>
      </dgm:t>
    </dgm:pt>
    <dgm:pt modelId="{7196C4B6-E28F-4C97-9D7B-453731CFBFC1}" type="parTrans" cxnId="{357C6947-4780-4C7A-8C36-0EBAB73190CB}">
      <dgm:prSet/>
      <dgm:spPr/>
      <dgm:t>
        <a:bodyPr/>
        <a:lstStyle/>
        <a:p>
          <a:endParaRPr lang="en-US"/>
        </a:p>
      </dgm:t>
    </dgm:pt>
    <dgm:pt modelId="{C1942CAF-3F4C-43A6-A8A5-1FDF8307ABC8}" type="sibTrans" cxnId="{357C6947-4780-4C7A-8C36-0EBAB73190CB}">
      <dgm:prSet/>
      <dgm:spPr/>
      <dgm:t>
        <a:bodyPr/>
        <a:lstStyle/>
        <a:p>
          <a:endParaRPr lang="en-US"/>
        </a:p>
      </dgm:t>
    </dgm:pt>
    <dgm:pt modelId="{5BDAA1D5-C4E7-4434-AA59-A912FBAD92DB}" type="pres">
      <dgm:prSet presAssocID="{5F585666-DD21-4482-8B17-DE3B040B0F3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21D74B-31F9-4C2E-BB7F-9207891DC2CE}" type="pres">
      <dgm:prSet presAssocID="{D6735F1F-80C4-4B8C-B962-8E7F44914D0C}" presName="hierRoot1" presStyleCnt="0"/>
      <dgm:spPr/>
    </dgm:pt>
    <dgm:pt modelId="{0A550488-1EE3-4996-862B-E49B7BB7C183}" type="pres">
      <dgm:prSet presAssocID="{D6735F1F-80C4-4B8C-B962-8E7F44914D0C}" presName="composite" presStyleCnt="0"/>
      <dgm:spPr/>
    </dgm:pt>
    <dgm:pt modelId="{CA89BB5E-D6F9-47AF-BC10-844AFEE39C7B}" type="pres">
      <dgm:prSet presAssocID="{D6735F1F-80C4-4B8C-B962-8E7F44914D0C}" presName="background" presStyleLbl="node0" presStyleIdx="0" presStyleCnt="2"/>
      <dgm:spPr/>
    </dgm:pt>
    <dgm:pt modelId="{32E31826-6439-4AB6-9F55-C5F5B2E17BE7}" type="pres">
      <dgm:prSet presAssocID="{D6735F1F-80C4-4B8C-B962-8E7F44914D0C}" presName="text" presStyleLbl="fgAcc0" presStyleIdx="0" presStyleCnt="2">
        <dgm:presLayoutVars>
          <dgm:chPref val="3"/>
        </dgm:presLayoutVars>
      </dgm:prSet>
      <dgm:spPr/>
    </dgm:pt>
    <dgm:pt modelId="{5797F028-9682-4DCD-A0EF-CB5667F1D4B7}" type="pres">
      <dgm:prSet presAssocID="{D6735F1F-80C4-4B8C-B962-8E7F44914D0C}" presName="hierChild2" presStyleCnt="0"/>
      <dgm:spPr/>
    </dgm:pt>
    <dgm:pt modelId="{0164B0CE-E687-4084-AC34-9AA703474B4D}" type="pres">
      <dgm:prSet presAssocID="{4DBCF53D-7B74-435C-AF3A-32911A3A47C9}" presName="hierRoot1" presStyleCnt="0"/>
      <dgm:spPr/>
    </dgm:pt>
    <dgm:pt modelId="{99A9E53D-1E6E-4CAD-AA16-0979739D4922}" type="pres">
      <dgm:prSet presAssocID="{4DBCF53D-7B74-435C-AF3A-32911A3A47C9}" presName="composite" presStyleCnt="0"/>
      <dgm:spPr/>
    </dgm:pt>
    <dgm:pt modelId="{ED3A63FA-D9FA-4190-A4CB-43272BB2995A}" type="pres">
      <dgm:prSet presAssocID="{4DBCF53D-7B74-435C-AF3A-32911A3A47C9}" presName="background" presStyleLbl="node0" presStyleIdx="1" presStyleCnt="2"/>
      <dgm:spPr/>
    </dgm:pt>
    <dgm:pt modelId="{78D6DBE0-7450-48F3-A202-603DA63C6628}" type="pres">
      <dgm:prSet presAssocID="{4DBCF53D-7B74-435C-AF3A-32911A3A47C9}" presName="text" presStyleLbl="fgAcc0" presStyleIdx="1" presStyleCnt="2">
        <dgm:presLayoutVars>
          <dgm:chPref val="3"/>
        </dgm:presLayoutVars>
      </dgm:prSet>
      <dgm:spPr/>
    </dgm:pt>
    <dgm:pt modelId="{16FFFBBD-502C-4E25-A2C1-23D11168381B}" type="pres">
      <dgm:prSet presAssocID="{4DBCF53D-7B74-435C-AF3A-32911A3A47C9}" presName="hierChild2" presStyleCnt="0"/>
      <dgm:spPr/>
    </dgm:pt>
  </dgm:ptLst>
  <dgm:cxnLst>
    <dgm:cxn modelId="{357C6947-4780-4C7A-8C36-0EBAB73190CB}" srcId="{5F585666-DD21-4482-8B17-DE3B040B0F3F}" destId="{4DBCF53D-7B74-435C-AF3A-32911A3A47C9}" srcOrd="1" destOrd="0" parTransId="{7196C4B6-E28F-4C97-9D7B-453731CFBFC1}" sibTransId="{C1942CAF-3F4C-43A6-A8A5-1FDF8307ABC8}"/>
    <dgm:cxn modelId="{5CD5EB8D-2FCE-4574-9466-430FC3F0AAAE}" srcId="{5F585666-DD21-4482-8B17-DE3B040B0F3F}" destId="{D6735F1F-80C4-4B8C-B962-8E7F44914D0C}" srcOrd="0" destOrd="0" parTransId="{A66B5E73-0D20-4008-8748-275BFBDB76D5}" sibTransId="{2F004790-5816-4EF5-B7E8-6A8DDF29F5E7}"/>
    <dgm:cxn modelId="{B0DB15A6-4B07-4886-B0A3-48B62DF82A70}" type="presOf" srcId="{D6735F1F-80C4-4B8C-B962-8E7F44914D0C}" destId="{32E31826-6439-4AB6-9F55-C5F5B2E17BE7}" srcOrd="0" destOrd="0" presId="urn:microsoft.com/office/officeart/2005/8/layout/hierarchy1"/>
    <dgm:cxn modelId="{A670B0B1-5BFC-49A9-9E90-68436E422AD0}" type="presOf" srcId="{4DBCF53D-7B74-435C-AF3A-32911A3A47C9}" destId="{78D6DBE0-7450-48F3-A202-603DA63C6628}" srcOrd="0" destOrd="0" presId="urn:microsoft.com/office/officeart/2005/8/layout/hierarchy1"/>
    <dgm:cxn modelId="{0001D9C5-CA35-4C09-B3C2-C48524085356}" type="presOf" srcId="{5F585666-DD21-4482-8B17-DE3B040B0F3F}" destId="{5BDAA1D5-C4E7-4434-AA59-A912FBAD92DB}" srcOrd="0" destOrd="0" presId="urn:microsoft.com/office/officeart/2005/8/layout/hierarchy1"/>
    <dgm:cxn modelId="{0E341CCD-AF94-4269-AD76-8E539F145163}" type="presParOf" srcId="{5BDAA1D5-C4E7-4434-AA59-A912FBAD92DB}" destId="{0E21D74B-31F9-4C2E-BB7F-9207891DC2CE}" srcOrd="0" destOrd="0" presId="urn:microsoft.com/office/officeart/2005/8/layout/hierarchy1"/>
    <dgm:cxn modelId="{AF3621C9-0A7B-4E7F-A912-41FF7450DE28}" type="presParOf" srcId="{0E21D74B-31F9-4C2E-BB7F-9207891DC2CE}" destId="{0A550488-1EE3-4996-862B-E49B7BB7C183}" srcOrd="0" destOrd="0" presId="urn:microsoft.com/office/officeart/2005/8/layout/hierarchy1"/>
    <dgm:cxn modelId="{F1EF1493-A830-4F05-A0B8-52DEB4154378}" type="presParOf" srcId="{0A550488-1EE3-4996-862B-E49B7BB7C183}" destId="{CA89BB5E-D6F9-47AF-BC10-844AFEE39C7B}" srcOrd="0" destOrd="0" presId="urn:microsoft.com/office/officeart/2005/8/layout/hierarchy1"/>
    <dgm:cxn modelId="{6048D3E7-BC2A-4AE9-847F-CEBBA2069EC8}" type="presParOf" srcId="{0A550488-1EE3-4996-862B-E49B7BB7C183}" destId="{32E31826-6439-4AB6-9F55-C5F5B2E17BE7}" srcOrd="1" destOrd="0" presId="urn:microsoft.com/office/officeart/2005/8/layout/hierarchy1"/>
    <dgm:cxn modelId="{7798EEBC-6ED0-4ADF-984C-2538093AA975}" type="presParOf" srcId="{0E21D74B-31F9-4C2E-BB7F-9207891DC2CE}" destId="{5797F028-9682-4DCD-A0EF-CB5667F1D4B7}" srcOrd="1" destOrd="0" presId="urn:microsoft.com/office/officeart/2005/8/layout/hierarchy1"/>
    <dgm:cxn modelId="{347D1207-2D84-490C-AF53-D3C24241AF93}" type="presParOf" srcId="{5BDAA1D5-C4E7-4434-AA59-A912FBAD92DB}" destId="{0164B0CE-E687-4084-AC34-9AA703474B4D}" srcOrd="1" destOrd="0" presId="urn:microsoft.com/office/officeart/2005/8/layout/hierarchy1"/>
    <dgm:cxn modelId="{16EDD3BB-B77A-4C1F-A405-D7413375852B}" type="presParOf" srcId="{0164B0CE-E687-4084-AC34-9AA703474B4D}" destId="{99A9E53D-1E6E-4CAD-AA16-0979739D4922}" srcOrd="0" destOrd="0" presId="urn:microsoft.com/office/officeart/2005/8/layout/hierarchy1"/>
    <dgm:cxn modelId="{CEC347F8-D691-49BD-AC3B-54868E60A91B}" type="presParOf" srcId="{99A9E53D-1E6E-4CAD-AA16-0979739D4922}" destId="{ED3A63FA-D9FA-4190-A4CB-43272BB2995A}" srcOrd="0" destOrd="0" presId="urn:microsoft.com/office/officeart/2005/8/layout/hierarchy1"/>
    <dgm:cxn modelId="{623F8C52-2023-44A5-99BC-B82F0D286A68}" type="presParOf" srcId="{99A9E53D-1E6E-4CAD-AA16-0979739D4922}" destId="{78D6DBE0-7450-48F3-A202-603DA63C6628}" srcOrd="1" destOrd="0" presId="urn:microsoft.com/office/officeart/2005/8/layout/hierarchy1"/>
    <dgm:cxn modelId="{6318C61D-B170-4D57-A807-69F3539867F3}" type="presParOf" srcId="{0164B0CE-E687-4084-AC34-9AA703474B4D}" destId="{16FFFBBD-502C-4E25-A2C1-23D11168381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B0C05-4C6B-4447-B3C6-2BFBB7DDD03B}">
      <dsp:nvSpPr>
        <dsp:cNvPr id="0" name=""/>
        <dsp:cNvSpPr/>
      </dsp:nvSpPr>
      <dsp:spPr>
        <a:xfrm>
          <a:off x="0" y="3968"/>
          <a:ext cx="5257800" cy="17842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origins of Social Marketing came from Kotler and Levy, after they became interested in Wiebe’s 1951-1952 famous question:</a:t>
          </a:r>
          <a:endParaRPr lang="en-US" sz="2500" kern="1200"/>
        </a:p>
      </dsp:txBody>
      <dsp:txXfrm>
        <a:off x="87100" y="91068"/>
        <a:ext cx="5083600" cy="1610050"/>
      </dsp:txXfrm>
    </dsp:sp>
    <dsp:sp modelId="{BA28E90D-2083-461E-A4FF-836B5D1EC2FC}">
      <dsp:nvSpPr>
        <dsp:cNvPr id="0" name=""/>
        <dsp:cNvSpPr/>
      </dsp:nvSpPr>
      <dsp:spPr>
        <a:xfrm>
          <a:off x="0" y="1860218"/>
          <a:ext cx="5257800" cy="178425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“Why can’t you sell Brotherhood like you sell soap?”</a:t>
          </a:r>
          <a:endParaRPr lang="en-US" sz="2500" kern="1200"/>
        </a:p>
      </dsp:txBody>
      <dsp:txXfrm>
        <a:off x="87100" y="1947318"/>
        <a:ext cx="5083600" cy="1610050"/>
      </dsp:txXfrm>
    </dsp:sp>
    <dsp:sp modelId="{EAD6DE49-9322-4FF8-8388-E7DA2879E75A}">
      <dsp:nvSpPr>
        <dsp:cNvPr id="0" name=""/>
        <dsp:cNvSpPr/>
      </dsp:nvSpPr>
      <dsp:spPr>
        <a:xfrm>
          <a:off x="0" y="3716469"/>
          <a:ext cx="5257800" cy="178425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do you think of this?  </a:t>
          </a:r>
          <a:endParaRPr lang="en-US" sz="2500" kern="1200"/>
        </a:p>
      </dsp:txBody>
      <dsp:txXfrm>
        <a:off x="87100" y="3803569"/>
        <a:ext cx="5083600" cy="1610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00A6D7-4E19-49E8-8EDB-0A29FC75C4D5}">
      <dsp:nvSpPr>
        <dsp:cNvPr id="0" name=""/>
        <dsp:cNvSpPr/>
      </dsp:nvSpPr>
      <dsp:spPr>
        <a:xfrm>
          <a:off x="0" y="71469"/>
          <a:ext cx="10515600" cy="79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Social marketing applies tools from commercial marketing (like audience segmentation, messaging, and branding) to social issues such as:</a:t>
          </a:r>
          <a:endParaRPr lang="en-US" sz="2000" kern="1200"/>
        </a:p>
      </dsp:txBody>
      <dsp:txXfrm>
        <a:off x="38838" y="110307"/>
        <a:ext cx="10437924" cy="717924"/>
      </dsp:txXfrm>
    </dsp:sp>
    <dsp:sp modelId="{854A809F-0CF3-4D20-8D90-75F15D62CF27}">
      <dsp:nvSpPr>
        <dsp:cNvPr id="0" name=""/>
        <dsp:cNvSpPr/>
      </dsp:nvSpPr>
      <dsp:spPr>
        <a:xfrm>
          <a:off x="0" y="924669"/>
          <a:ext cx="10515600" cy="795600"/>
        </a:xfrm>
        <a:prstGeom prst="roundRect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	Public health (e.g. anti-smoking campaigns)</a:t>
          </a:r>
          <a:endParaRPr lang="en-US" sz="2000" kern="1200"/>
        </a:p>
      </dsp:txBody>
      <dsp:txXfrm>
        <a:off x="38838" y="963507"/>
        <a:ext cx="10437924" cy="717924"/>
      </dsp:txXfrm>
    </dsp:sp>
    <dsp:sp modelId="{27497B22-509D-4C3F-B13E-87D5F1C5F732}">
      <dsp:nvSpPr>
        <dsp:cNvPr id="0" name=""/>
        <dsp:cNvSpPr/>
      </dsp:nvSpPr>
      <dsp:spPr>
        <a:xfrm>
          <a:off x="0" y="1777869"/>
          <a:ext cx="10515600" cy="795600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	Environmental sustainability (e.g. recycling initiatives)</a:t>
          </a:r>
          <a:endParaRPr lang="en-US" sz="2000" kern="1200"/>
        </a:p>
      </dsp:txBody>
      <dsp:txXfrm>
        <a:off x="38838" y="1816707"/>
        <a:ext cx="10437924" cy="717924"/>
      </dsp:txXfrm>
    </dsp:sp>
    <dsp:sp modelId="{825EBD07-66C0-46A9-A7A4-3D16B9FB62DC}">
      <dsp:nvSpPr>
        <dsp:cNvPr id="0" name=""/>
        <dsp:cNvSpPr/>
      </dsp:nvSpPr>
      <dsp:spPr>
        <a:xfrm>
          <a:off x="0" y="2631069"/>
          <a:ext cx="10515600" cy="795600"/>
        </a:xfrm>
        <a:prstGeom prst="roundRect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• 	Community well-being (e.g. promoting safe driving or mental health awareness)</a:t>
          </a:r>
          <a:endParaRPr lang="en-US" sz="2000" kern="1200"/>
        </a:p>
      </dsp:txBody>
      <dsp:txXfrm>
        <a:off x="38838" y="2669907"/>
        <a:ext cx="10437924" cy="717924"/>
      </dsp:txXfrm>
    </dsp:sp>
    <dsp:sp modelId="{8156B446-0551-4E1A-9871-5EC65B9B777C}">
      <dsp:nvSpPr>
        <dsp:cNvPr id="0" name=""/>
        <dsp:cNvSpPr/>
      </dsp:nvSpPr>
      <dsp:spPr>
        <a:xfrm>
          <a:off x="0" y="3484269"/>
          <a:ext cx="10515600" cy="79560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Unlike traditional marketing, which focuses on profit, social marketing aims to change behavior for the common good</a:t>
          </a:r>
          <a:endParaRPr lang="en-US" sz="2000" kern="1200"/>
        </a:p>
      </dsp:txBody>
      <dsp:txXfrm>
        <a:off x="38838" y="3523107"/>
        <a:ext cx="10437924" cy="7179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CDDF4-7C97-4029-9716-DE75D796FE64}">
      <dsp:nvSpPr>
        <dsp:cNvPr id="0" name=""/>
        <dsp:cNvSpPr/>
      </dsp:nvSpPr>
      <dsp:spPr>
        <a:xfrm>
          <a:off x="0" y="78669"/>
          <a:ext cx="10515600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	Behavior-focused: It’s not just about raising awareness—it’s about driving action.</a:t>
          </a:r>
          <a:endParaRPr lang="en-US" sz="2500" kern="1200"/>
        </a:p>
      </dsp:txBody>
      <dsp:txXfrm>
        <a:off x="48547" y="127216"/>
        <a:ext cx="10418506" cy="897406"/>
      </dsp:txXfrm>
    </dsp:sp>
    <dsp:sp modelId="{072CEBF9-6A1F-4567-BF30-ECDA00F7CA5A}">
      <dsp:nvSpPr>
        <dsp:cNvPr id="0" name=""/>
        <dsp:cNvSpPr/>
      </dsp:nvSpPr>
      <dsp:spPr>
        <a:xfrm>
          <a:off x="0" y="1145169"/>
          <a:ext cx="10515600" cy="9945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	Audience-centered: Strategies are built around understanding the target group’s motivations, barriers, and values.</a:t>
          </a:r>
          <a:endParaRPr lang="en-US" sz="2500" kern="1200"/>
        </a:p>
      </dsp:txBody>
      <dsp:txXfrm>
        <a:off x="48547" y="1193716"/>
        <a:ext cx="10418506" cy="897406"/>
      </dsp:txXfrm>
    </dsp:sp>
    <dsp:sp modelId="{663E609C-4B7A-457B-A94D-6E25B75C54DF}">
      <dsp:nvSpPr>
        <dsp:cNvPr id="0" name=""/>
        <dsp:cNvSpPr/>
      </dsp:nvSpPr>
      <dsp:spPr>
        <a:xfrm>
          <a:off x="0" y="2211669"/>
          <a:ext cx="10515600" cy="9945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	Evidence-based: Often involves research, pilot testing, and evaluation to ensure effectiveness.</a:t>
          </a:r>
          <a:endParaRPr lang="en-US" sz="2500" kern="1200"/>
        </a:p>
      </dsp:txBody>
      <dsp:txXfrm>
        <a:off x="48547" y="2260216"/>
        <a:ext cx="10418506" cy="897406"/>
      </dsp:txXfrm>
    </dsp:sp>
    <dsp:sp modelId="{7CA30F9C-BB61-43DD-9DFD-05E86CAF0056}">
      <dsp:nvSpPr>
        <dsp:cNvPr id="0" name=""/>
        <dsp:cNvSpPr/>
      </dsp:nvSpPr>
      <dsp:spPr>
        <a:xfrm>
          <a:off x="0" y="3278169"/>
          <a:ext cx="10515600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	Ethical and sustainable: Designed to benefit both individuals and communities long-term.</a:t>
          </a:r>
          <a:endParaRPr lang="en-US" sz="2500" kern="1200"/>
        </a:p>
      </dsp:txBody>
      <dsp:txXfrm>
        <a:off x="48547" y="3326716"/>
        <a:ext cx="10418506" cy="897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B4811-85E4-4991-B78C-9CE32D4629B2}">
      <dsp:nvSpPr>
        <dsp:cNvPr id="0" name=""/>
        <dsp:cNvSpPr/>
      </dsp:nvSpPr>
      <dsp:spPr>
        <a:xfrm>
          <a:off x="8253802" y="0"/>
          <a:ext cx="2196000" cy="2196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68751B-1DC6-4F80-85C1-10BD311E60BC}">
      <dsp:nvSpPr>
        <dsp:cNvPr id="0" name=""/>
        <dsp:cNvSpPr/>
      </dsp:nvSpPr>
      <dsp:spPr>
        <a:xfrm>
          <a:off x="8729503" y="296035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EDE89-AD5E-4374-957F-470D5D620174}">
      <dsp:nvSpPr>
        <dsp:cNvPr id="0" name=""/>
        <dsp:cNvSpPr/>
      </dsp:nvSpPr>
      <dsp:spPr>
        <a:xfrm>
          <a:off x="7931646" y="2573159"/>
          <a:ext cx="25839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This is an example of a Government </a:t>
          </a:r>
          <a:r>
            <a:rPr lang="en-GB" sz="1100" kern="1200" dirty="0" err="1"/>
            <a:t>initative</a:t>
          </a:r>
          <a:r>
            <a:rPr lang="en-GB" sz="1100" kern="1200" dirty="0"/>
            <a:t>, a Social Marketing campaign that aims to change mass behaviours.</a:t>
          </a:r>
          <a:endParaRPr lang="en-US" sz="1100" kern="1200" dirty="0"/>
        </a:p>
      </dsp:txBody>
      <dsp:txXfrm>
        <a:off x="7931646" y="2573159"/>
        <a:ext cx="2583953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9BB5E-D6F9-47AF-BC10-844AFEE39C7B}">
      <dsp:nvSpPr>
        <dsp:cNvPr id="0" name=""/>
        <dsp:cNvSpPr/>
      </dsp:nvSpPr>
      <dsp:spPr>
        <a:xfrm>
          <a:off x="130938" y="1393"/>
          <a:ext cx="4224635" cy="26826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31826-6439-4AB6-9F55-C5F5B2E17BE7}">
      <dsp:nvSpPr>
        <dsp:cNvPr id="0" name=""/>
        <dsp:cNvSpPr/>
      </dsp:nvSpPr>
      <dsp:spPr>
        <a:xfrm>
          <a:off x="600342" y="447327"/>
          <a:ext cx="4224635" cy="26826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Think about any social marketing campaigns that you have seen recently.  </a:t>
          </a:r>
          <a:endParaRPr lang="en-US" sz="3500" kern="1200" dirty="0"/>
        </a:p>
      </dsp:txBody>
      <dsp:txXfrm>
        <a:off x="678914" y="525899"/>
        <a:ext cx="4067491" cy="2525499"/>
      </dsp:txXfrm>
    </dsp:sp>
    <dsp:sp modelId="{ED3A63FA-D9FA-4190-A4CB-43272BB2995A}">
      <dsp:nvSpPr>
        <dsp:cNvPr id="0" name=""/>
        <dsp:cNvSpPr/>
      </dsp:nvSpPr>
      <dsp:spPr>
        <a:xfrm>
          <a:off x="5294381" y="1393"/>
          <a:ext cx="4224635" cy="26826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6DBE0-7450-48F3-A202-603DA63C6628}">
      <dsp:nvSpPr>
        <dsp:cNvPr id="0" name=""/>
        <dsp:cNvSpPr/>
      </dsp:nvSpPr>
      <dsp:spPr>
        <a:xfrm>
          <a:off x="5763785" y="447327"/>
          <a:ext cx="4224635" cy="26826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What was the message?  You could use your phones to </a:t>
          </a:r>
          <a:r>
            <a:rPr lang="en-GB" sz="3500" kern="1200"/>
            <a:t>rewatch them.</a:t>
          </a:r>
          <a:endParaRPr lang="en-US" sz="3500" kern="1200" dirty="0"/>
        </a:p>
      </dsp:txBody>
      <dsp:txXfrm>
        <a:off x="5842357" y="525899"/>
        <a:ext cx="4067491" cy="2525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5B5B37-6753-40DD-BA9D-A387A7472982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A0E5CA-6402-43C0-99F1-2E714DBDAA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276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Social Marketing Is So Powerful</a:t>
            </a:r>
          </a:p>
          <a:p>
            <a:r>
              <a:rPr lang="en-GB" dirty="0"/>
              <a:t>1. </a:t>
            </a:r>
            <a:r>
              <a:rPr lang="en-GB" b="1" dirty="0" err="1"/>
              <a:t>Behavior</a:t>
            </a:r>
            <a:r>
              <a:rPr lang="en-GB" b="1" dirty="0"/>
              <a:t> Change at Scale</a:t>
            </a:r>
            <a:endParaRPr lang="en-GB" dirty="0"/>
          </a:p>
          <a:p>
            <a:r>
              <a:rPr lang="en-GB" dirty="0"/>
              <a:t>Social marketing campaigns can shift public habits—like reducing smoking, increasing recycling, or promoting mental health awareness. When done well, they create lasting impact by addressing both </a:t>
            </a:r>
            <a:r>
              <a:rPr lang="en-GB" b="1" dirty="0"/>
              <a:t>individual motivations</a:t>
            </a:r>
            <a:r>
              <a:rPr lang="en-GB" dirty="0"/>
              <a:t> and </a:t>
            </a:r>
            <a:r>
              <a:rPr lang="en-GB" b="1" dirty="0"/>
              <a:t>social norms</a:t>
            </a:r>
            <a:r>
              <a:rPr lang="en-GB" dirty="0"/>
              <a:t>.</a:t>
            </a:r>
          </a:p>
          <a:p>
            <a:r>
              <a:rPr lang="en-GB" b="1" dirty="0"/>
              <a:t>Emotional Resonance</a:t>
            </a:r>
          </a:p>
          <a:p>
            <a:r>
              <a:rPr lang="en-GB" b="1" dirty="0"/>
              <a:t>Social marketing taps into values, beliefs, and emotions. It doesn’t just inform—it inspires. Campaigns often use storytelling, visuals, and relatable messaging to connect deeply with audiences.</a:t>
            </a:r>
          </a:p>
          <a:p>
            <a:r>
              <a:rPr lang="en-GB" b="1" dirty="0"/>
              <a:t>Cross-Sector Collaboration</a:t>
            </a:r>
          </a:p>
          <a:p>
            <a:r>
              <a:rPr lang="en-GB" b="1" dirty="0"/>
              <a:t>It often brings together governments, nonprofits, and private companies. This synergy amplifies reach and credibility, making it easier to tackle complex issues like climate change or urban regeneration.</a:t>
            </a:r>
          </a:p>
          <a:p>
            <a:r>
              <a:rPr lang="en-GB" dirty="0" err="1"/>
              <a:t>x</a:t>
            </a:r>
            <a:r>
              <a:rPr lang="en-GB" b="1" dirty="0" err="1"/>
              <a:t>Data</a:t>
            </a:r>
            <a:r>
              <a:rPr lang="en-GB" b="1" dirty="0"/>
              <a:t>-Driven Strategy</a:t>
            </a:r>
          </a:p>
          <a:p>
            <a:r>
              <a:rPr lang="en-GB" b="1" dirty="0"/>
              <a:t>Social marketers use research, segmentation, and testing—just like commercial marketers—to refine their approach. This ensures campaigns are targeted, efficient, and measurable.</a:t>
            </a:r>
          </a:p>
          <a:p>
            <a:r>
              <a:rPr lang="en-GB" b="1" dirty="0"/>
              <a:t>Digital Leverage</a:t>
            </a:r>
          </a:p>
          <a:p>
            <a:r>
              <a:rPr lang="en-GB" b="1" dirty="0"/>
              <a:t>Social media platforms supercharge social marketing. They allow for real-time interaction, viral sharing, and personalized messaging—making it easier to mobilize communities and spark movements.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A0E5CA-6402-43C0-99F1-2E714DBD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82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33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8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545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085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8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60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26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906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68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70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07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C576C-8FD3-44CE-A2A5-590467BBE434}" type="datetimeFigureOut">
              <a:rPr lang="en-GB" smtClean="0"/>
              <a:t>18/08/2025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180C5-1DB9-4464-BCDB-EB0632C17B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Logo_of_The_Message_Trust.jpg" TargetMode="External"/><Relationship Id="rId3" Type="http://schemas.openxmlformats.org/officeDocument/2006/relationships/hyperlink" Target="https://openreflections.wordpress.com/2011/01/22/the-academic-publisher-in-2020/" TargetMode="External"/><Relationship Id="rId7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www.travelpa.co.za/services/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-8PBx7isoM?list=PLCA9CC18204062AA2" TargetMode="Externa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YaY2Kb_PKI?feature=oembed" TargetMode="Externa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68C63026-E64B-791E-9E28-AE0FC8F7AD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88" b="1379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8F2BC7-C621-95F1-3C98-FB2112113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06320" y="108551"/>
            <a:ext cx="10058400" cy="99525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1" dirty="0">
                <a:solidFill>
                  <a:srgbClr val="FFFFFF"/>
                </a:solidFill>
              </a:rPr>
              <a:t>Social Marketing</a:t>
            </a:r>
          </a:p>
        </p:txBody>
      </p:sp>
    </p:spTree>
    <p:extLst>
      <p:ext uri="{BB962C8B-B14F-4D97-AF65-F5344CB8AC3E}">
        <p14:creationId xmlns:p14="http://schemas.microsoft.com/office/powerpoint/2010/main" val="2357281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6309-080B-4224-9E79-A5A5965EB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Journey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F028DB-EC6A-4A49-B68B-A9BBD0D0D8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8852" y="2009606"/>
            <a:ext cx="1587689" cy="141939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3A59C-C550-4E8F-A0D6-73B66DA9C2BB}"/>
              </a:ext>
            </a:extLst>
          </p:cNvPr>
          <p:cNvSpPr txBox="1"/>
          <p:nvPr/>
        </p:nvSpPr>
        <p:spPr>
          <a:xfrm>
            <a:off x="668852" y="3582878"/>
            <a:ext cx="15004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Marketing Physical Products </a:t>
            </a:r>
          </a:p>
          <a:p>
            <a:endParaRPr lang="en-GB" sz="2400" dirty="0"/>
          </a:p>
          <a:p>
            <a:r>
              <a:rPr lang="en-GB" sz="2400" dirty="0"/>
              <a:t>Sell products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5410D79-61BE-4074-8FED-180AA2DBF3A6}"/>
              </a:ext>
            </a:extLst>
          </p:cNvPr>
          <p:cNvSpPr/>
          <p:nvPr/>
        </p:nvSpPr>
        <p:spPr>
          <a:xfrm>
            <a:off x="2421583" y="2541401"/>
            <a:ext cx="1343223" cy="5927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67A22731-9C40-47F8-BFA4-CF2F46E0012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764806" y="2446042"/>
            <a:ext cx="3335241" cy="8640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852B72-A227-4B61-9D75-632472A261B6}"/>
              </a:ext>
            </a:extLst>
          </p:cNvPr>
          <p:cNvSpPr txBox="1"/>
          <p:nvPr/>
        </p:nvSpPr>
        <p:spPr>
          <a:xfrm>
            <a:off x="4458488" y="3436259"/>
            <a:ext cx="2293408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Marketing Services</a:t>
            </a:r>
          </a:p>
          <a:p>
            <a:endParaRPr lang="en-GB" sz="2800" dirty="0"/>
          </a:p>
          <a:p>
            <a:r>
              <a:rPr lang="en-GB" sz="2800" dirty="0"/>
              <a:t>Build brand</a:t>
            </a:r>
          </a:p>
          <a:p>
            <a:r>
              <a:rPr lang="en-GB" sz="2800" dirty="0"/>
              <a:t>Sell services</a:t>
            </a:r>
          </a:p>
          <a:p>
            <a:endParaRPr lang="en-GB" sz="9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7E77E67-9314-4489-BE5F-DD44363688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85639" y="2564092"/>
            <a:ext cx="1365622" cy="627942"/>
          </a:xfrm>
          <a:prstGeom prst="rect">
            <a:avLst/>
          </a:prstGeom>
        </p:spPr>
      </p:pic>
      <p:pic>
        <p:nvPicPr>
          <p:cNvPr id="13" name="Picture 12" descr="A picture containing drawing&#10;&#10;Description automatically generated">
            <a:extLst>
              <a:ext uri="{FF2B5EF4-FFF2-40B4-BE49-F238E27FC236}">
                <a16:creationId xmlns:a16="http://schemas.microsoft.com/office/drawing/2014/main" id="{8976C65C-90B5-49FF-842E-BCC8956189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784331" y="2362495"/>
            <a:ext cx="3120512" cy="9475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FDEABC5-F8E1-4972-9FBB-AF631E70C48D}"/>
              </a:ext>
            </a:extLst>
          </p:cNvPr>
          <p:cNvSpPr txBox="1"/>
          <p:nvPr/>
        </p:nvSpPr>
        <p:spPr>
          <a:xfrm>
            <a:off x="8784330" y="3408939"/>
            <a:ext cx="29338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Marketing Messages</a:t>
            </a:r>
          </a:p>
          <a:p>
            <a:endParaRPr lang="en-GB" sz="2800" dirty="0"/>
          </a:p>
          <a:p>
            <a:r>
              <a:rPr lang="en-GB" sz="2800" dirty="0"/>
              <a:t>Aimed at making behavioural Change</a:t>
            </a:r>
          </a:p>
        </p:txBody>
      </p:sp>
    </p:spTree>
    <p:extLst>
      <p:ext uri="{BB962C8B-B14F-4D97-AF65-F5344CB8AC3E}">
        <p14:creationId xmlns:p14="http://schemas.microsoft.com/office/powerpoint/2010/main" val="1932912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GB" sz="4800"/>
              <a:t>Social Marketing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745493-1965-442D-A43F-FCE84F27AA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846918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7262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A91719-02DD-DFE0-B2A6-970EBDD159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877" b="148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5247F1-3DE6-9A67-34BB-6761591EE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Defining Social Marketing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C9D837-15F8-6BFA-B0F1-0CFD4C9B7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23830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341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023E5D-06B7-CCC7-77CB-B38A6695E48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454" b="1133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284975-C59E-7A71-182E-D5DA6DC5A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Key Features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1352C4-2586-EF2E-CAF9-DDA9C7B8FC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8607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56480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75558AE-576F-03F8-93BA-B03AE152075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t="34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 of Social Marketing Campaign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Wear your seatbelt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EE5FC144-311F-69FE-9FF0-9EE8B0E294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1990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Online Media 3" title="Embrace Life - always wear your seat belt">
            <a:hlinkClick r:id="" action="ppaction://media"/>
            <a:extLst>
              <a:ext uri="{FF2B5EF4-FFF2-40B4-BE49-F238E27FC236}">
                <a16:creationId xmlns:a16="http://schemas.microsoft.com/office/drawing/2014/main" id="{A019D804-8682-6A24-2E82-566F3E863B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9"/>
          <a:stretch>
            <a:fillRect/>
          </a:stretch>
        </p:blipFill>
        <p:spPr>
          <a:xfrm>
            <a:off x="1011309" y="2243762"/>
            <a:ext cx="6481508" cy="366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34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C09AFE8-9934-40C0-A058-4008A3B19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160" y="1498600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23588ED6-49C5-4EAF-BBCE-DB6B4184D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149B80A-4A62-4495-AE87-F32755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438C3DC5-5887-49A9-AABB-A9772488F2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5BD695E1-00AC-49AE-93BF-22000734A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F721D808-B8BC-4568-A927-12BC276FBF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7B2886F6-DE07-47C7-840F-22CD86C0D1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Online Media 3" title="Gillette's 'We believe: the best men can be' razors commercial takes on toxic masculinity">
            <a:hlinkClick r:id="" action="ppaction://media"/>
            <a:extLst>
              <a:ext uri="{FF2B5EF4-FFF2-40B4-BE49-F238E27FC236}">
                <a16:creationId xmlns:a16="http://schemas.microsoft.com/office/drawing/2014/main" id="{913CD089-05C7-DBCE-6CC1-5E7D7E35C2D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8891" y="913969"/>
            <a:ext cx="7904776" cy="44661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08BAC-1F6D-4968-8D36-AA755B835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8426" y="5500864"/>
            <a:ext cx="4391024" cy="12319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2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>
                    <a:alpha val="80000"/>
                  </a:schemeClr>
                </a:solidFill>
              </a:rPr>
              <a:t>What do you think of this?</a:t>
            </a:r>
          </a:p>
          <a:p>
            <a:pPr marL="0" indent="0">
              <a:buNone/>
            </a:pPr>
            <a:endParaRPr lang="en-GB" sz="22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>
                    <a:alpha val="80000"/>
                  </a:schemeClr>
                </a:solidFill>
              </a:rPr>
              <a:t>What is the objective of this advert?</a:t>
            </a:r>
          </a:p>
        </p:txBody>
      </p:sp>
    </p:spTree>
    <p:extLst>
      <p:ext uri="{BB962C8B-B14F-4D97-AF65-F5344CB8AC3E}">
        <p14:creationId xmlns:p14="http://schemas.microsoft.com/office/powerpoint/2010/main" val="370296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1825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Why Social Marketing Is So Powerful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C09AFE8-9934-40C0-A058-4008A3B19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160" y="1498600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23588ED6-49C5-4EAF-BBCE-DB6B4184D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0149B80A-4A62-4495-AE87-F32755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438C3DC5-5887-49A9-AABB-A9772488F2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5BD695E1-00AC-49AE-93BF-22000734A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721D808-B8BC-4568-A927-12BC276FBF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7B2886F6-DE07-47C7-840F-22CD86C0D1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16" name="Graphic 15" descr="Megaphone">
            <a:extLst>
              <a:ext uri="{FF2B5EF4-FFF2-40B4-BE49-F238E27FC236}">
                <a16:creationId xmlns:a16="http://schemas.microsoft.com/office/drawing/2014/main" id="{AFE1B998-A288-28B5-A9A4-163646182E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25973" y="2008057"/>
            <a:ext cx="3063347" cy="306334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81826" y="3146400"/>
            <a:ext cx="4391024" cy="2454300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Behavior Change at Scale</a:t>
            </a:r>
          </a:p>
          <a:p>
            <a:pPr marL="514350" indent="-514350">
              <a:buAutoNum type="arabicPeriod"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Emotional Resonance</a:t>
            </a:r>
          </a:p>
          <a:p>
            <a:pPr marL="514350" indent="-514350">
              <a:buAutoNum type="arabicPeriod"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Cross-Sector Collaboration</a:t>
            </a:r>
          </a:p>
          <a:p>
            <a:pPr marL="514350" indent="-514350">
              <a:buAutoNum type="arabicPeriod"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Data-Driven Strategy</a:t>
            </a:r>
          </a:p>
          <a:p>
            <a:pPr marL="514350" indent="-514350">
              <a:buAutoNum type="arabicPeriod"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Digital Leverage</a:t>
            </a:r>
          </a:p>
        </p:txBody>
      </p:sp>
    </p:spTree>
    <p:extLst>
      <p:ext uri="{BB962C8B-B14F-4D97-AF65-F5344CB8AC3E}">
        <p14:creationId xmlns:p14="http://schemas.microsoft.com/office/powerpoint/2010/main" val="1468295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2F5602-6586-46E4-8645-2CDA442AB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34B85-DB0D-4010-A6A1-147F28D47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715C8-3EAC-489F-B7D4-640F69DE0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320231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chemeClr val="tx2"/>
                </a:solidFill>
              </a:rPr>
              <a:t>Discussion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2E5F4F0-80C0-49F3-84A2-453DE42F2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915607" cy="2187829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42FEDB6-5432-4162-8648-3827572AF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FE345E-092D-4A20-A43A-0F9258D96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A313FCF-0EE7-4C6B-BAB3-EFC9451D3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9ECD02-BE1B-4347-8C2E-EEA690082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CDFE81-436F-4986-B43E-5FCF53A8E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6261758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5959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496</Words>
  <Application>Microsoft Office PowerPoint</Application>
  <PresentationFormat>Widescreen</PresentationFormat>
  <Paragraphs>54</Paragraphs>
  <Slides>9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Calibri Light</vt:lpstr>
      <vt:lpstr>Office Theme</vt:lpstr>
      <vt:lpstr>Social Marketing</vt:lpstr>
      <vt:lpstr>The Marketing Journey</vt:lpstr>
      <vt:lpstr>Social Marketing</vt:lpstr>
      <vt:lpstr>Defining Social Marketing</vt:lpstr>
      <vt:lpstr>Key Features</vt:lpstr>
      <vt:lpstr>Example of Social Marketing Campaign Wear your seatbelt</vt:lpstr>
      <vt:lpstr>PowerPoint Presentation</vt:lpstr>
      <vt:lpstr>Why Social Marketing Is So Powerful</vt:lpstr>
      <vt:lpstr>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and Ethical Marketing</dc:title>
  <dc:creator>Jessica Shore</dc:creator>
  <cp:lastModifiedBy>Jessica Shore</cp:lastModifiedBy>
  <cp:revision>5</cp:revision>
  <dcterms:created xsi:type="dcterms:W3CDTF">2020-09-15T09:18:35Z</dcterms:created>
  <dcterms:modified xsi:type="dcterms:W3CDTF">2025-08-18T15:56:53Z</dcterms:modified>
</cp:coreProperties>
</file>