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Brush Script MT" panose="03060802040406070304" pitchFamily="66" charset="77"/>
      <p:italic r:id="rId13"/>
    </p:embeddedFont>
    <p:embeddedFont>
      <p:font typeface="Calibri" panose="020F0502020204030204" pitchFamily="34"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273" autoAdjust="0"/>
  </p:normalViewPr>
  <p:slideViewPr>
    <p:cSldViewPr>
      <p:cViewPr varScale="1">
        <p:scale>
          <a:sx n="68" d="100"/>
          <a:sy n="68" d="100"/>
        </p:scale>
        <p:origin x="17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69EB9D-B68E-4769-A892-B91D6196F85A}" type="datetimeFigureOut">
              <a:rPr lang="en-GB" smtClean="0"/>
              <a:t>27/02/2023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1D2AAD-07A7-4ED2-B0EF-EB6F2D6A4A90}"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today's fast-paced business environment, an organization's capacity to adapt to and prosper in the face of change is essential to its survival. Being a leading participant in the travel and hospitality business,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seen substantial growth and expansion, digitalization, and increased competition since its inception. A solid change management strategy that can effectively identify, plan, and execute change initiatives is required to keep up with the quick pace and fierce competition in a company as dynamic and demanding as this one. This presentation will review effective change management strategies and explain how they might be applied to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small, medium, and large-scale transformation efforts.</a:t>
            </a:r>
            <a:endParaRPr lang="en-US" b="0" dirty="0"/>
          </a:p>
          <a:p>
            <a:pPr rtl="0"/>
            <a:r>
              <a:rPr lang="en-US" sz="1200" b="0" i="0" u="none" strike="noStrike" kern="1200" dirty="0">
                <a:solidFill>
                  <a:schemeClr val="tx1"/>
                </a:solidFill>
                <a:latin typeface="+mn-lt"/>
                <a:ea typeface="+mn-ea"/>
                <a:cs typeface="+mn-cs"/>
              </a:rPr>
              <a:t>Organizational success in today's fast-paced business environment depends on a company's ability to adapt to and thrive in constant change (Ford &amp; Ford, 2010).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undergone several transformations since its inception as a major player in the travel and hospitality industry, including rapid growth and expansion, digitalization, and increased competition. It takes a robust change management strategy that can identify, prepare for, and execute change initiatives to handle the tempo and competition of this industry. This research examines the most important ideas in change management and how they might be applied to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incremental, small-scale, and large-scale change programs.</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is a technology firm that provides an online marketplace for users to find, compare, and book lodgings for short stays in diverse places worldwide. The firm began in 2008 in San Francisco, California, and has now expanded to become a major participant in the international hotel market (French, Bell &amp; </a:t>
            </a:r>
            <a:r>
              <a:rPr lang="en-US" sz="1200" b="0" i="0" u="none" strike="noStrike" kern="1200" dirty="0" err="1">
                <a:solidFill>
                  <a:schemeClr val="tx1"/>
                </a:solidFill>
                <a:latin typeface="+mn-lt"/>
                <a:ea typeface="+mn-ea"/>
                <a:cs typeface="+mn-cs"/>
              </a:rPr>
              <a:t>Zawacki</a:t>
            </a:r>
            <a:r>
              <a:rPr lang="en-US" sz="1200" b="0" i="0" u="none" strike="noStrike" kern="1200" dirty="0">
                <a:solidFill>
                  <a:schemeClr val="tx1"/>
                </a:solidFill>
                <a:latin typeface="+mn-lt"/>
                <a:ea typeface="+mn-ea"/>
                <a:cs typeface="+mn-cs"/>
              </a:rPr>
              <a:t>, 2015).</a:t>
            </a:r>
            <a:endParaRPr lang="en-US" b="0" dirty="0"/>
          </a:p>
          <a:p>
            <a:pPr rtl="0"/>
            <a:r>
              <a:rPr lang="en-US" sz="1200" b="0" i="0" u="none" strike="noStrike" kern="1200" dirty="0">
                <a:solidFill>
                  <a:schemeClr val="tx1"/>
                </a:solidFill>
                <a:latin typeface="+mn-lt"/>
                <a:ea typeface="+mn-ea"/>
                <a:cs typeface="+mn-cs"/>
              </a:rPr>
              <a:t>The original goal of the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platform was to help travelers find interesting and inexpensive places to stay on their journeys. These days,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hosts various unique lodgings, from standard apartments and houses to more out-of-the-ordinary alternatives like </a:t>
            </a:r>
            <a:r>
              <a:rPr lang="en-US" sz="1200" b="0" i="0" u="none" strike="noStrike" kern="1200" dirty="0" err="1">
                <a:solidFill>
                  <a:schemeClr val="tx1"/>
                </a:solidFill>
                <a:latin typeface="+mn-lt"/>
                <a:ea typeface="+mn-ea"/>
                <a:cs typeface="+mn-cs"/>
              </a:rPr>
              <a:t>treehouses</a:t>
            </a:r>
            <a:r>
              <a:rPr lang="en-US" sz="1200" b="0" i="0" u="none" strike="noStrike" kern="1200" dirty="0">
                <a:solidFill>
                  <a:schemeClr val="tx1"/>
                </a:solidFill>
                <a:latin typeface="+mn-lt"/>
                <a:ea typeface="+mn-ea"/>
                <a:cs typeface="+mn-cs"/>
              </a:rPr>
              <a:t>, castles, and even igloos.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revolutionized the hospitality business by giving guests an alternative to staying in hotels. Over 220 nations and territories may access around 7 million advertising (</a:t>
            </a:r>
            <a:r>
              <a:rPr lang="en-US" sz="1200" b="0" i="0" u="none" strike="noStrike" kern="1200" dirty="0" err="1">
                <a:solidFill>
                  <a:schemeClr val="tx1"/>
                </a:solidFill>
                <a:latin typeface="+mn-lt"/>
                <a:ea typeface="+mn-ea"/>
                <a:cs typeface="+mn-cs"/>
              </a:rPr>
              <a:t>Graetz</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2006).</a:t>
            </a:r>
            <a:endParaRPr lang="en-US" b="0" dirty="0"/>
          </a:p>
          <a:p>
            <a:pPr rtl="0"/>
            <a:r>
              <a:rPr lang="en-US" sz="1200" b="0" i="0" u="none" strike="noStrike" kern="1200" dirty="0">
                <a:solidFill>
                  <a:schemeClr val="tx1"/>
                </a:solidFill>
                <a:latin typeface="+mn-lt"/>
                <a:ea typeface="+mn-ea"/>
                <a:cs typeface="+mn-cs"/>
              </a:rPr>
              <a:t>Because its innovative business model enables anybody to sign up as a host and provide their house as accommodation, so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attracted many users. While using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hosts choose the rates and availability for their rooms, while visitors have access to a wide variety of interesting and affordable lodging options that may not be accessible via more conventional hotel reservation channels.</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rtl="0"/>
            <a:r>
              <a:rPr lang="en-US" sz="1200" b="0" i="0" u="none" strike="noStrike" kern="1200" dirty="0">
                <a:solidFill>
                  <a:schemeClr val="tx1"/>
                </a:solidFill>
                <a:latin typeface="+mn-lt"/>
                <a:ea typeface="+mn-ea"/>
                <a:cs typeface="+mn-cs"/>
              </a:rPr>
              <a:t>The commonly used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Change Management Model focuses specifically on the three processes of defrosting, altering, and refreezing as parts of the change management process. According to the paradigm, for change to occur, it is important to defrost previously fixed mindsets and existing routines and processes. After the point at which the adjustment has started to take effect, it is "refrozen" once again to ensure that it will eventually become institutionalized. Despite its widespread use, </a:t>
            </a:r>
            <a:r>
              <a:rPr lang="en-US" sz="1200" b="0" i="0" u="none" strike="noStrike" kern="1200" dirty="0" err="1">
                <a:solidFill>
                  <a:schemeClr val="tx1"/>
                </a:solidFill>
                <a:latin typeface="+mn-lt"/>
                <a:ea typeface="+mn-ea"/>
                <a:cs typeface="+mn-cs"/>
              </a:rPr>
              <a:t>Lewin's</a:t>
            </a:r>
            <a:r>
              <a:rPr lang="en-US" sz="1200" b="0" i="0" u="none" strike="noStrike" kern="1200" dirty="0">
                <a:solidFill>
                  <a:schemeClr val="tx1"/>
                </a:solidFill>
                <a:latin typeface="+mn-lt"/>
                <a:ea typeface="+mn-ea"/>
                <a:cs typeface="+mn-cs"/>
              </a:rPr>
              <a:t> model has been criticized because it is too basic and cannot take into account the subtleties of organizational transformation. Before initiating the change process, the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Change Management Model emphasizes "unfreezing" the current attitude, behavior, and procedures (Grossman &amp; Salas, 2011). Key steps in this strategy include instilling a feeling of urgency in staff members and preparing them for transitions in the work environment. Critics argue that this model, despite its ease of use and widespread adoption, oversimplifies the complexity of organizational change and minimizes the role of culture.</a:t>
            </a:r>
            <a:endParaRPr lang="en-US" b="0" dirty="0"/>
          </a:p>
          <a:p>
            <a:pPr rtl="0"/>
            <a:r>
              <a:rPr lang="en-US" sz="1200" b="0" i="0" u="none" strike="noStrike" kern="1200" dirty="0">
                <a:solidFill>
                  <a:schemeClr val="tx1"/>
                </a:solidFill>
                <a:latin typeface="+mn-lt"/>
                <a:ea typeface="+mn-ea"/>
                <a:cs typeface="+mn-cs"/>
              </a:rPr>
              <a:t>The John </a:t>
            </a:r>
            <a:r>
              <a:rPr lang="en-US" sz="1200" b="0" i="0" u="none" strike="noStrike" kern="1200" dirty="0" err="1">
                <a:solidFill>
                  <a:schemeClr val="tx1"/>
                </a:solidFill>
                <a:latin typeface="+mn-lt"/>
                <a:ea typeface="+mn-ea"/>
                <a:cs typeface="+mn-cs"/>
              </a:rPr>
              <a:t>Kotter</a:t>
            </a:r>
            <a:r>
              <a:rPr lang="en-US" sz="1200" b="0" i="0" u="none" strike="noStrike" kern="1200" dirty="0">
                <a:solidFill>
                  <a:schemeClr val="tx1"/>
                </a:solidFill>
                <a:latin typeface="+mn-lt"/>
                <a:ea typeface="+mn-ea"/>
                <a:cs typeface="+mn-cs"/>
              </a:rPr>
              <a:t> Eight-Step Process for Efficiently and Effectively Navigating Change </a:t>
            </a:r>
            <a:r>
              <a:rPr lang="en-US" sz="1200" b="0" i="0" u="none" strike="noStrike" kern="1200" dirty="0" err="1">
                <a:solidFill>
                  <a:schemeClr val="tx1"/>
                </a:solidFill>
                <a:latin typeface="+mn-lt"/>
                <a:ea typeface="+mn-ea"/>
                <a:cs typeface="+mn-cs"/>
              </a:rPr>
              <a:t>Kotter's</a:t>
            </a:r>
            <a:r>
              <a:rPr lang="en-US" sz="1200" b="0" i="0" u="none" strike="noStrike" kern="1200" dirty="0">
                <a:solidFill>
                  <a:schemeClr val="tx1"/>
                </a:solidFill>
                <a:latin typeface="+mn-lt"/>
                <a:ea typeface="+mn-ea"/>
                <a:cs typeface="+mn-cs"/>
              </a:rPr>
              <a:t> paradigm for successful change management recommends eight steps: Achieve rapid initial success, maintain the momentum of the change, and permanently embed the new methods into the organization's culture. Establish a sense of urgency, build a strong coalition, develop a vision for change, share the vision with others, and give them the authority and resources they need to implement it (Higgs &amp; Rowland, 2011). Establishing a sense of urgency is the first step in developing a vision for change. Bring to their attention the significance of this matter. Create a strategy for the years to come. The dream is yours to share. Develop a strategy for making the shift in gears. Create a strategy for the years to come. Conjure up a picture in your head. The technique has garnered much recognition due to its comprehensive approach to managing transitions in the process. Nonetheless, many contend that it is too inflexible and won't apply to many firms (Hiatt, 2010). The 8-Step Transformation Model developed by </a:t>
            </a:r>
            <a:r>
              <a:rPr lang="en-US" sz="1200" b="0" i="0" u="none" strike="noStrike" kern="1200" dirty="0" err="1">
                <a:solidFill>
                  <a:schemeClr val="tx1"/>
                </a:solidFill>
                <a:latin typeface="+mn-lt"/>
                <a:ea typeface="+mn-ea"/>
                <a:cs typeface="+mn-cs"/>
              </a:rPr>
              <a:t>Kotter</a:t>
            </a:r>
            <a:r>
              <a:rPr lang="en-US" sz="1200" b="0" i="0" u="none" strike="noStrike" kern="1200" dirty="0">
                <a:solidFill>
                  <a:schemeClr val="tx1"/>
                </a:solidFill>
                <a:latin typeface="+mn-lt"/>
                <a:ea typeface="+mn-ea"/>
                <a:cs typeface="+mn-cs"/>
              </a:rPr>
              <a:t> focuses on building a feeling of urgency and garnering support from others if you want to bring about a good transformation. This paradigm offers an all-encompassing approach to managing transitions ideal for businesses of any size. On the other hand, it is not likely to be a suitable match for less demanding transformation requirements in firms that are either smaller or less demanding overall. The Action Research Model relies heavily on the participation of staff members in all aspects of the change management process. To sustainably improve the change management process, this technique suggests a reiterative cycle of analysis, action planning, execution, and assessment. This practice has received accolades for its collaborative approach to managing change, even though it is time intensive.</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rtl="0"/>
            <a:r>
              <a:rPr lang="en-US" sz="1200" b="0" i="0" u="none" strike="noStrike" kern="1200" dirty="0">
                <a:solidFill>
                  <a:schemeClr val="tx1"/>
                </a:solidFill>
                <a:latin typeface="+mn-lt"/>
                <a:ea typeface="+mn-ea"/>
                <a:cs typeface="+mn-cs"/>
              </a:rPr>
              <a:t>In a program for gradual change, </a:t>
            </a:r>
            <a:r>
              <a:rPr lang="en-US" sz="1200" b="0" i="0" u="none" strike="noStrike" kern="1200" dirty="0" err="1">
                <a:solidFill>
                  <a:schemeClr val="tx1"/>
                </a:solidFill>
                <a:latin typeface="+mn-lt"/>
                <a:ea typeface="+mn-ea"/>
                <a:cs typeface="+mn-cs"/>
              </a:rPr>
              <a:t>Lewin's</a:t>
            </a:r>
            <a:r>
              <a:rPr lang="en-US" sz="1200" b="0" i="0" u="none" strike="noStrike" kern="1200" dirty="0">
                <a:solidFill>
                  <a:schemeClr val="tx1"/>
                </a:solidFill>
                <a:latin typeface="+mn-lt"/>
                <a:ea typeface="+mn-ea"/>
                <a:cs typeface="+mn-cs"/>
              </a:rPr>
              <a:t> paradigm may aid the progressive process of thawing, changing, and refreezing.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for instance, might use this approach to modify its price or website layout. </a:t>
            </a:r>
            <a:r>
              <a:rPr lang="en-US" sz="1200" b="0" i="0" u="none" strike="noStrike" kern="1200" dirty="0" err="1">
                <a:solidFill>
                  <a:schemeClr val="tx1"/>
                </a:solidFill>
                <a:latin typeface="+mn-lt"/>
                <a:ea typeface="+mn-ea"/>
                <a:cs typeface="+mn-cs"/>
              </a:rPr>
              <a:t>Lewin's</a:t>
            </a:r>
            <a:r>
              <a:rPr lang="en-US" sz="1200" b="0" i="0" u="none" strike="noStrike" kern="1200" dirty="0">
                <a:solidFill>
                  <a:schemeClr val="tx1"/>
                </a:solidFill>
                <a:latin typeface="+mn-lt"/>
                <a:ea typeface="+mn-ea"/>
                <a:cs typeface="+mn-cs"/>
              </a:rPr>
              <a:t> model may be used to prepare employees for change, ensure its success, and ultimately become an integral part of the company's culture.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for example, might use this framework to introduce a brand-new customer service strategy or add a cutting-edge feature to its mobile app. Before initiating a big change in a large-scale transformative project, </a:t>
            </a:r>
            <a:r>
              <a:rPr lang="en-US" sz="1200" b="0" i="0" u="none" strike="noStrike" kern="1200" dirty="0" err="1">
                <a:solidFill>
                  <a:schemeClr val="tx1"/>
                </a:solidFill>
                <a:latin typeface="+mn-lt"/>
                <a:ea typeface="+mn-ea"/>
                <a:cs typeface="+mn-cs"/>
              </a:rPr>
              <a:t>Lewin's</a:t>
            </a:r>
            <a:r>
              <a:rPr lang="en-US" sz="1200" b="0" i="0" u="none" strike="noStrike" kern="1200" dirty="0">
                <a:solidFill>
                  <a:schemeClr val="tx1"/>
                </a:solidFill>
                <a:latin typeface="+mn-lt"/>
                <a:ea typeface="+mn-ea"/>
                <a:cs typeface="+mn-cs"/>
              </a:rPr>
              <a:t> model may defy the present mindset, behaviors, and processes (</a:t>
            </a:r>
            <a:r>
              <a:rPr lang="en-US" sz="1200" b="0" i="0" u="none" strike="noStrike" kern="1200" dirty="0" err="1">
                <a:solidFill>
                  <a:schemeClr val="tx1"/>
                </a:solidFill>
                <a:latin typeface="+mn-lt"/>
                <a:ea typeface="+mn-ea"/>
                <a:cs typeface="+mn-cs"/>
              </a:rPr>
              <a:t>Johnsen</a:t>
            </a:r>
            <a:r>
              <a:rPr lang="en-US" sz="1200" b="0" i="0" u="none" strike="noStrike" kern="1200" dirty="0">
                <a:solidFill>
                  <a:schemeClr val="tx1"/>
                </a:solidFill>
                <a:latin typeface="+mn-lt"/>
                <a:ea typeface="+mn-ea"/>
                <a:cs typeface="+mn-cs"/>
              </a:rPr>
              <a:t>, 2009). For instance, if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were to enter a new market, it could use this strategy to educate and involve all its stakeholders. </a:t>
            </a:r>
            <a:r>
              <a:rPr lang="en-US" sz="1200" b="0" i="0" u="none" strike="noStrike" kern="1200" dirty="0" err="1">
                <a:solidFill>
                  <a:schemeClr val="tx1"/>
                </a:solidFill>
                <a:latin typeface="+mn-lt"/>
                <a:ea typeface="+mn-ea"/>
                <a:cs typeface="+mn-cs"/>
              </a:rPr>
              <a:t>Kotter's</a:t>
            </a:r>
            <a:r>
              <a:rPr lang="en-US" sz="1200" b="0" i="0" u="none" strike="noStrike" kern="1200" dirty="0">
                <a:solidFill>
                  <a:schemeClr val="tx1"/>
                </a:solidFill>
                <a:latin typeface="+mn-lt"/>
                <a:ea typeface="+mn-ea"/>
                <a:cs typeface="+mn-cs"/>
              </a:rPr>
              <a:t> technique can build a sense of urgency and form a coalition of stakeholders to advance even a modest change endeavor.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may use this strategy to increase interest in small modifications, such as overhauling the site's review system or adding new listing categories. It is possible to apply </a:t>
            </a:r>
            <a:r>
              <a:rPr lang="en-US" sz="1200" b="0" i="0" u="none" strike="noStrike" kern="1200" dirty="0" err="1">
                <a:solidFill>
                  <a:schemeClr val="tx1"/>
                </a:solidFill>
                <a:latin typeface="+mn-lt"/>
                <a:ea typeface="+mn-ea"/>
                <a:cs typeface="+mn-cs"/>
              </a:rPr>
              <a:t>Kotter's</a:t>
            </a:r>
            <a:r>
              <a:rPr lang="en-US" sz="1200" b="0" i="0" u="none" strike="noStrike" kern="1200" dirty="0">
                <a:solidFill>
                  <a:schemeClr val="tx1"/>
                </a:solidFill>
                <a:latin typeface="+mn-lt"/>
                <a:ea typeface="+mn-ea"/>
                <a:cs typeface="+mn-cs"/>
              </a:rPr>
              <a:t> technique to create a compelling case for change, successfully distribute that argument, and achieve early wins that may be leveraged to maintain momentum for a larger endeavor.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may use this strategy, for instance, to launch a brand-new advertising campaign or provide an advanced booking option (Jones, Jamieson &amp; Griffiths, 2005). The McKinsey 7-S Model may be used in a staged approach to change to ensure that it is compatible with the company's current strategy, culture, and structure.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for example, might use this method to ensure that any changes they make, such as introducing a new website feature, do not cause them to stray too far from their wider objectives. The McKinsey 7-S Model is important for verifying that even a little adjustment is compatible with an organization's values, shared beliefs, and norms (</a:t>
            </a:r>
            <a:r>
              <a:rPr lang="en-US" sz="1200" b="0" i="0" u="none" strike="noStrike" kern="1200" dirty="0" err="1">
                <a:solidFill>
                  <a:schemeClr val="tx1"/>
                </a:solidFill>
                <a:latin typeface="+mn-lt"/>
                <a:ea typeface="+mn-ea"/>
                <a:cs typeface="+mn-cs"/>
              </a:rPr>
              <a:t>Kegan</a:t>
            </a:r>
            <a:r>
              <a:rPr lang="en-US" sz="1200" b="0" i="0" u="none" strike="noStrike" kern="1200" dirty="0">
                <a:solidFill>
                  <a:schemeClr val="tx1"/>
                </a:solidFill>
                <a:latin typeface="+mn-lt"/>
                <a:ea typeface="+mn-ea"/>
                <a:cs typeface="+mn-cs"/>
              </a:rPr>
              <a:t> &amp; </a:t>
            </a:r>
            <a:r>
              <a:rPr lang="en-US" sz="1200" b="0" i="0" u="none" strike="noStrike" kern="1200" dirty="0" err="1">
                <a:solidFill>
                  <a:schemeClr val="tx1"/>
                </a:solidFill>
                <a:latin typeface="+mn-lt"/>
                <a:ea typeface="+mn-ea"/>
                <a:cs typeface="+mn-cs"/>
              </a:rPr>
              <a:t>Lahey</a:t>
            </a:r>
            <a:r>
              <a:rPr lang="en-US" sz="1200" b="0" i="0" u="none" strike="noStrike" kern="1200" dirty="0">
                <a:solidFill>
                  <a:schemeClr val="tx1"/>
                </a:solidFill>
                <a:latin typeface="+mn-lt"/>
                <a:ea typeface="+mn-ea"/>
                <a:cs typeface="+mn-cs"/>
              </a:rPr>
              <a:t>, 2001).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for example, might use this paradigm to ensure that a modification to its customer service strategy is compatible with its dedication to community, authenticity, and inclusivity.</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rtl="0"/>
            <a:r>
              <a:rPr lang="en-US" sz="1200" b="0" i="0" u="none" strike="noStrike" kern="1200" dirty="0">
                <a:solidFill>
                  <a:schemeClr val="tx1"/>
                </a:solidFill>
                <a:latin typeface="+mn-lt"/>
                <a:ea typeface="+mn-ea"/>
                <a:cs typeface="+mn-cs"/>
              </a:rPr>
              <a:t>Organizational culture is a significant factor in the success or failure of change initiatives and is thus one of the essential change drivers.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success in the sharing economy is largely attributable to the company's focus on creativity, disruption, and innovation.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established a community where people from all walks of life feel welcome to share their homes and hearts.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spectacular ascension to the top of the travel and hospitality sectors is mainly attributable to the firm's ethos. Leadership, like innovation, plays a crucial role in driving change across firms. Conversely, poor leadership may limit development and lead to change resistance, while great leaders may inspire and motivate employees to embrace change and drive innovation (Kim &amp; </a:t>
            </a:r>
            <a:r>
              <a:rPr lang="en-US" sz="1200" b="0" i="0" u="none" strike="noStrike" kern="1200" dirty="0" err="1">
                <a:solidFill>
                  <a:schemeClr val="tx1"/>
                </a:solidFill>
                <a:latin typeface="+mn-lt"/>
                <a:ea typeface="+mn-ea"/>
                <a:cs typeface="+mn-cs"/>
              </a:rPr>
              <a:t>Mauborgne</a:t>
            </a:r>
            <a:r>
              <a:rPr lang="en-US" sz="1200" b="0" i="0" u="none" strike="noStrike" kern="1200" dirty="0">
                <a:solidFill>
                  <a:schemeClr val="tx1"/>
                </a:solidFill>
                <a:latin typeface="+mn-lt"/>
                <a:ea typeface="+mn-ea"/>
                <a:cs typeface="+mn-cs"/>
              </a:rPr>
              <a:t>, 2009).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growth and success may be largely ascribed to the company's exceptional leadership. The co-founders of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Brian </a:t>
            </a:r>
            <a:r>
              <a:rPr lang="en-US" sz="1200" b="0" i="0" u="none" strike="noStrike" kern="1200" dirty="0" err="1">
                <a:solidFill>
                  <a:schemeClr val="tx1"/>
                </a:solidFill>
                <a:latin typeface="+mn-lt"/>
                <a:ea typeface="+mn-ea"/>
                <a:cs typeface="+mn-cs"/>
              </a:rPr>
              <a:t>Chesky</a:t>
            </a:r>
            <a:r>
              <a:rPr lang="en-US" sz="1200" b="0" i="0" u="none" strike="noStrike" kern="1200" dirty="0">
                <a:solidFill>
                  <a:schemeClr val="tx1"/>
                </a:solidFill>
                <a:latin typeface="+mn-lt"/>
                <a:ea typeface="+mn-ea"/>
                <a:cs typeface="+mn-cs"/>
              </a:rPr>
              <a:t>, Joe </a:t>
            </a:r>
            <a:r>
              <a:rPr lang="en-US" sz="1200" b="0" i="0" u="none" strike="noStrike" kern="1200" dirty="0" err="1">
                <a:solidFill>
                  <a:schemeClr val="tx1"/>
                </a:solidFill>
                <a:latin typeface="+mn-lt"/>
                <a:ea typeface="+mn-ea"/>
                <a:cs typeface="+mn-cs"/>
              </a:rPr>
              <a:t>Gebbia</a:t>
            </a:r>
            <a:r>
              <a:rPr lang="en-US" sz="1200" b="0" i="0" u="none" strike="noStrike" kern="1200" dirty="0">
                <a:solidFill>
                  <a:schemeClr val="tx1"/>
                </a:solidFill>
                <a:latin typeface="+mn-lt"/>
                <a:ea typeface="+mn-ea"/>
                <a:cs typeface="+mn-cs"/>
              </a:rPr>
              <a:t>, and Nathan </a:t>
            </a:r>
            <a:r>
              <a:rPr lang="en-US" sz="1200" b="0" i="0" u="none" strike="noStrike" kern="1200" dirty="0" err="1">
                <a:solidFill>
                  <a:schemeClr val="tx1"/>
                </a:solidFill>
                <a:latin typeface="+mn-lt"/>
                <a:ea typeface="+mn-ea"/>
                <a:cs typeface="+mn-cs"/>
              </a:rPr>
              <a:t>Blecharczyk</a:t>
            </a:r>
            <a:r>
              <a:rPr lang="en-US" sz="1200" b="0" i="0" u="none" strike="noStrike" kern="1200" dirty="0">
                <a:solidFill>
                  <a:schemeClr val="tx1"/>
                </a:solidFill>
                <a:latin typeface="+mn-lt"/>
                <a:ea typeface="+mn-ea"/>
                <a:cs typeface="+mn-cs"/>
              </a:rPr>
              <a:t>, are exceptional leaders because they built an exciting goal and successfully directed the company to success. The balance of power within an organization is an additional potential impetus for change. Depending on their own goals and interests, those in positions of power may aid or hinder attempts to affect change. Despite this,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faced significant regulatory obstacles in various places owing to criticism from existing hotel companies.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struggled by continuously inventing and collaborating with authorities to expand its business. Businesses in the current economy are under continual pressure to embrace new digital strategies due to technical improvements and changing client preferences (Kurtz &amp; Snowden, 2003). When connecting hosts and guests worldwide,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used technology to great advantage, so it is developing a new platform.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online platform and mobile application have revolutionized the travel and hospitality industry, making it more accessible and affordable for tens of millions of people worldwide. The drive to innovate and stay ahead of the competition is a constant force in the business world. In the accommodation industry,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primary competitors are hotels, VRBOs, and OTAs.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has added many unique features and services that its consumers will find great value in staying competitive.</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rtl="0"/>
            <a:r>
              <a:rPr lang="en-US" sz="1200" b="0" i="0" u="none" strike="noStrike" kern="1200" dirty="0">
                <a:solidFill>
                  <a:schemeClr val="tx1"/>
                </a:solidFill>
                <a:latin typeface="+mn-lt"/>
                <a:ea typeface="+mn-ea"/>
                <a:cs typeface="+mn-cs"/>
              </a:rPr>
              <a:t>Change initiatives with organizations such as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depend largely on predicting and counteracting potential resistance sources. Fear of the unknown, a lack of knowledge or information, and a belief that one's job security or the status quo is in jeopardy may all contribute to resistance to change.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guests and staff who are content with the status quo or fear that change would diminish their earnings or jeopardize their position within the business may be reluctant to change (</a:t>
            </a:r>
            <a:r>
              <a:rPr lang="en-US" sz="1200" b="0" i="0" u="none" strike="noStrike" kern="1200" dirty="0" err="1">
                <a:solidFill>
                  <a:schemeClr val="tx1"/>
                </a:solidFill>
                <a:latin typeface="+mn-lt"/>
                <a:ea typeface="+mn-ea"/>
                <a:cs typeface="+mn-cs"/>
              </a:rPr>
              <a:t>Levasseur</a:t>
            </a:r>
            <a:r>
              <a:rPr lang="en-US" sz="1200" b="0" i="0" u="none" strike="noStrike" kern="1200" dirty="0">
                <a:solidFill>
                  <a:schemeClr val="tx1"/>
                </a:solidFill>
                <a:latin typeface="+mn-lt"/>
                <a:ea typeface="+mn-ea"/>
                <a:cs typeface="+mn-cs"/>
              </a:rPr>
              <a:t>, 2001).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may utilize various techniques, including surveys, focus groups, and one-on-one interviews, to determine the root reasons for internal change resistance. These methodologies may be beneficial for clarifying the causes that inspire employee or host opposition to change and offer recommendations on how to counteract such worries. By discovering resistance's core causes,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can devise tailored methods to combat them. This increases the chance of success for the correction if carried out. Resistance may be minimized if workers and hosts are involved in the change process. Participation in the planning and execution of the change improves the possibility that people will feel a sense of ownership and support the change initiative.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may hold town hall meetings, seminars, or training sessions to address the need for change and the implementation strategy (Lindquist, 2011). Anything on this list is a true possibility. In addition, providing workers and hosts with chances for feedback and involvement may help people feel as if their views are valued and reduce their reluctance to change. Providing workers and hosts with training and assistance to help them adapt to the transition is another strategy that might be utilized to address resistance issues.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may give its hosts seminars or training sessions to assist them in using the company's newest products and other resources. Consistent support and communication with hosts and workers throughout the transition may also reduce anxiety and enhance feelings of security for both sides (Marquis &amp; </a:t>
            </a:r>
            <a:r>
              <a:rPr lang="en-US" sz="1200" b="0" i="0" u="none" strike="noStrike" kern="1200" dirty="0" err="1">
                <a:solidFill>
                  <a:schemeClr val="tx1"/>
                </a:solidFill>
                <a:latin typeface="+mn-lt"/>
                <a:ea typeface="+mn-ea"/>
                <a:cs typeface="+mn-cs"/>
              </a:rPr>
              <a:t>Tilcsik</a:t>
            </a:r>
            <a:r>
              <a:rPr lang="en-US" sz="1200" b="0" i="0" u="none" strike="noStrike" kern="1200" dirty="0">
                <a:solidFill>
                  <a:schemeClr val="tx1"/>
                </a:solidFill>
                <a:latin typeface="+mn-lt"/>
                <a:ea typeface="+mn-ea"/>
                <a:cs typeface="+mn-cs"/>
              </a:rPr>
              <a:t>, 2013).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may award hosts and staff members badges or certificates of gratitude for participating in the change campaign. This would promote their acceptance of the change. Employees who have embraced the change program may get bonuses, promotions, and other kinds of acknowledgment for their efforts and results.</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Successful businesses in today's fast-paced and competitive environment have one trait: they are excellent at handling change. Developments in the digital world, the emergence of new rivals, and </a:t>
            </a:r>
            <a:r>
              <a:rPr lang="en-US" sz="1200" b="0" i="0" u="none" strike="noStrike" kern="1200" dirty="0" err="1">
                <a:solidFill>
                  <a:schemeClr val="tx1"/>
                </a:solidFill>
                <a:latin typeface="+mn-lt"/>
                <a:ea typeface="+mn-ea"/>
                <a:cs typeface="+mn-cs"/>
              </a:rPr>
              <a:t>Airbnb's</a:t>
            </a:r>
            <a:r>
              <a:rPr lang="en-US" sz="1200" b="0" i="0" u="none" strike="noStrike" kern="1200" dirty="0">
                <a:solidFill>
                  <a:schemeClr val="tx1"/>
                </a:solidFill>
                <a:latin typeface="+mn-lt"/>
                <a:ea typeface="+mn-ea"/>
                <a:cs typeface="+mn-cs"/>
              </a:rPr>
              <a:t> spectacular growth have all challenged the company's pioneering position in the travel and hospitality industry. Identifying, planning, and executing change initiatives is vital for the organization to retain its competitiveness and progress toward its strategic goals (Maurer, 2010). </a:t>
            </a:r>
            <a:r>
              <a:rPr lang="en-US" sz="1200" b="0" i="0" u="none" strike="noStrike" kern="1200" dirty="0" err="1">
                <a:solidFill>
                  <a:schemeClr val="tx1"/>
                </a:solidFill>
                <a:latin typeface="+mn-lt"/>
                <a:ea typeface="+mn-ea"/>
                <a:cs typeface="+mn-cs"/>
              </a:rPr>
              <a:t>Airbnb</a:t>
            </a:r>
            <a:r>
              <a:rPr lang="en-US" sz="1200" b="0" i="0" u="none" strike="noStrike" kern="1200" dirty="0">
                <a:solidFill>
                  <a:schemeClr val="tx1"/>
                </a:solidFill>
                <a:latin typeface="+mn-lt"/>
                <a:ea typeface="+mn-ea"/>
                <a:cs typeface="+mn-cs"/>
              </a:rPr>
              <a:t> can increase the likelihood of successful change and achieve its strategic objectives by evaluating key change management models and determining how they may be used for incremental, small-scale, and large-scale change efforts. In addition, the firm may ensure that change initiatives are accepted and sustained over time by identifying the core change drivers and managing resistance concerns effectively.</a:t>
            </a:r>
            <a:endParaRPr lang="en-US" b="0" dirty="0"/>
          </a:p>
        </p:txBody>
      </p:sp>
      <p:sp>
        <p:nvSpPr>
          <p:cNvPr id="4" name="Slide Number Placeholder 3"/>
          <p:cNvSpPr>
            <a:spLocks noGrp="1"/>
          </p:cNvSpPr>
          <p:nvPr>
            <p:ph type="sldNum" sz="quarter" idx="10"/>
          </p:nvPr>
        </p:nvSpPr>
        <p:spPr/>
        <p:txBody>
          <a:bodyPr/>
          <a:lstStyle/>
          <a:p>
            <a:fld id="{4F1D2AAD-07A7-4ED2-B0EF-EB6F2D6A4A90}" type="slidenum">
              <a:rPr lang="en-GB" smtClean="0"/>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grpSp>
        <p:nvGrpSpPr>
          <p:cNvPr id="4" name="Group 4"/>
          <p:cNvGrpSpPr/>
          <p:nvPr/>
        </p:nvGrpSpPr>
        <p:grpSpPr>
          <a:xfrm>
            <a:off x="4495800" y="4076700"/>
            <a:ext cx="10053990" cy="3204317"/>
            <a:chOff x="0" y="57150"/>
            <a:chExt cx="13405321" cy="3330465"/>
          </a:xfrm>
        </p:grpSpPr>
        <p:sp>
          <p:nvSpPr>
            <p:cNvPr id="5" name="TextBox 5"/>
            <p:cNvSpPr txBox="1"/>
            <p:nvPr/>
          </p:nvSpPr>
          <p:spPr>
            <a:xfrm>
              <a:off x="0" y="57150"/>
              <a:ext cx="13405321" cy="1793739"/>
            </a:xfrm>
            <a:prstGeom prst="rect">
              <a:avLst/>
            </a:prstGeom>
          </p:spPr>
          <p:txBody>
            <a:bodyPr lIns="0" tIns="0" rIns="0" bIns="0" rtlCol="0" anchor="t">
              <a:spAutoFit/>
            </a:bodyPr>
            <a:lstStyle/>
            <a:p>
              <a:pPr algn="ctr">
                <a:lnSpc>
                  <a:spcPts val="8800"/>
                </a:lnSpc>
              </a:pPr>
              <a:r>
                <a:rPr lang="en-US" sz="16600" b="1" dirty="0">
                  <a:solidFill>
                    <a:srgbClr val="191919"/>
                  </a:solidFill>
                  <a:latin typeface="Times New Roman" pitchFamily="18" charset="0"/>
                  <a:cs typeface="Times New Roman" pitchFamily="18" charset="0"/>
                </a:rPr>
                <a:t>Task 1</a:t>
              </a:r>
            </a:p>
          </p:txBody>
        </p:sp>
        <p:sp>
          <p:nvSpPr>
            <p:cNvPr id="6" name="TextBox 6"/>
            <p:cNvSpPr txBox="1"/>
            <p:nvPr/>
          </p:nvSpPr>
          <p:spPr>
            <a:xfrm>
              <a:off x="0" y="2101378"/>
              <a:ext cx="13405321" cy="1286237"/>
            </a:xfrm>
            <a:prstGeom prst="rect">
              <a:avLst/>
            </a:prstGeom>
          </p:spPr>
          <p:txBody>
            <a:bodyPr wrap="square" lIns="0" tIns="0" rIns="0" bIns="0" rtlCol="0" anchor="t">
              <a:spAutoFit/>
            </a:bodyPr>
            <a:lstStyle/>
            <a:p>
              <a:pPr algn="ctr">
                <a:lnSpc>
                  <a:spcPts val="3080"/>
                </a:lnSpc>
              </a:pPr>
              <a:r>
                <a:rPr lang="en-US" sz="4800" b="1" dirty="0">
                  <a:solidFill>
                    <a:srgbClr val="191919"/>
                  </a:solidFill>
                  <a:latin typeface="Times New Roman" pitchFamily="18" charset="0"/>
                  <a:cs typeface="Times New Roman" pitchFamily="18" charset="0"/>
                </a:rPr>
                <a:t>Student name: Mandeep Kaur</a:t>
              </a:r>
            </a:p>
            <a:p>
              <a:pPr algn="ctr">
                <a:lnSpc>
                  <a:spcPts val="3080"/>
                </a:lnSpc>
              </a:pPr>
              <a:endParaRPr lang="en-US" sz="4800" b="1" dirty="0">
                <a:solidFill>
                  <a:srgbClr val="191919"/>
                </a:solidFill>
                <a:latin typeface="Times New Roman" pitchFamily="18" charset="0"/>
                <a:cs typeface="Times New Roman" pitchFamily="18" charset="0"/>
              </a:endParaRPr>
            </a:p>
            <a:p>
              <a:pPr algn="ctr">
                <a:lnSpc>
                  <a:spcPts val="3080"/>
                </a:lnSpc>
              </a:pPr>
              <a:r>
                <a:rPr lang="en-US" sz="4800" b="1" dirty="0">
                  <a:solidFill>
                    <a:srgbClr val="191919"/>
                  </a:solidFill>
                  <a:latin typeface="Times New Roman" pitchFamily="18" charset="0"/>
                  <a:cs typeface="Times New Roman" pitchFamily="18" charset="0"/>
                </a:rPr>
                <a:t>Student ID: 2213190</a:t>
              </a:r>
            </a:p>
          </p:txBody>
        </p:sp>
      </p:grpSp>
      <p:sp>
        <p:nvSpPr>
          <p:cNvPr id="3" name="TextBox 2">
            <a:extLst>
              <a:ext uri="{FF2B5EF4-FFF2-40B4-BE49-F238E27FC236}">
                <a16:creationId xmlns:a16="http://schemas.microsoft.com/office/drawing/2014/main" id="{6DC05905-D1A9-4228-5812-DD3A4725EFB0}"/>
              </a:ext>
            </a:extLst>
          </p:cNvPr>
          <p:cNvSpPr txBox="1"/>
          <p:nvPr/>
        </p:nvSpPr>
        <p:spPr>
          <a:xfrm>
            <a:off x="12858750" y="6043499"/>
            <a:ext cx="2698749" cy="200668"/>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30BE4327-D55F-EF9F-860B-FB4AF63C0406}"/>
              </a:ext>
            </a:extLst>
          </p:cNvPr>
          <p:cNvSpPr txBox="1"/>
          <p:nvPr/>
        </p:nvSpPr>
        <p:spPr>
          <a:xfrm>
            <a:off x="8240183" y="4244975"/>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2" name="TextBox 2"/>
          <p:cNvSpPr txBox="1"/>
          <p:nvPr/>
        </p:nvSpPr>
        <p:spPr>
          <a:xfrm>
            <a:off x="5334000" y="1104900"/>
            <a:ext cx="8682390" cy="333425"/>
          </a:xfrm>
          <a:prstGeom prst="rect">
            <a:avLst/>
          </a:prstGeom>
        </p:spPr>
        <p:txBody>
          <a:bodyPr wrap="square" lIns="0" tIns="0" rIns="0" bIns="0" rtlCol="0" anchor="t">
            <a:spAutoFit/>
          </a:bodyPr>
          <a:lstStyle/>
          <a:p>
            <a:pPr algn="ctr">
              <a:lnSpc>
                <a:spcPts val="2640"/>
              </a:lnSpc>
            </a:pPr>
            <a:r>
              <a:rPr lang="en-US" sz="6600" b="1" dirty="0">
                <a:latin typeface="Times New Roman" pitchFamily="18" charset="0"/>
                <a:cs typeface="Times New Roman" pitchFamily="18" charset="0"/>
              </a:rPr>
              <a:t>Introduction </a:t>
            </a:r>
            <a:endParaRPr lang="en-US" sz="6600" spc="48" dirty="0">
              <a:solidFill>
                <a:srgbClr val="191919"/>
              </a:solidFill>
              <a:latin typeface="Times New Roman" pitchFamily="18" charset="0"/>
              <a:cs typeface="Times New Roman" pitchFamily="18" charset="0"/>
            </a:endParaRPr>
          </a:p>
        </p:txBody>
      </p:sp>
      <p:sp>
        <p:nvSpPr>
          <p:cNvPr id="8" name="Rectangle 7"/>
          <p:cNvSpPr/>
          <p:nvPr/>
        </p:nvSpPr>
        <p:spPr>
          <a:xfrm>
            <a:off x="762000" y="3086100"/>
            <a:ext cx="9144000" cy="6119945"/>
          </a:xfrm>
          <a:prstGeom prst="rect">
            <a:avLst/>
          </a:prstGeom>
        </p:spPr>
        <p:txBody>
          <a:bodyPr>
            <a:spAutoFit/>
          </a:bodyPr>
          <a:lstStyle/>
          <a:p>
            <a:pPr algn="just">
              <a:lnSpc>
                <a:spcPct val="150000"/>
              </a:lnSpc>
              <a:buFont typeface="Wingdings" pitchFamily="2" charset="2"/>
              <a:buChar char="Ø"/>
            </a:pPr>
            <a:r>
              <a:rPr lang="en-US" sz="2400" dirty="0">
                <a:latin typeface="Times New Roman" pitchFamily="18" charset="0"/>
                <a:cs typeface="Times New Roman" pitchFamily="18" charset="0"/>
              </a:rPr>
              <a:t>In today's fast-paced business environment, an organization's capacity to adapt to and prosper in the face of change is essential to its survival. Being a leading participant in the travel and hospitality business,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has seen substantial growth and expansion, digitalization, and increased competition since its inception. </a:t>
            </a:r>
          </a:p>
          <a:p>
            <a:pPr algn="just">
              <a:lnSpc>
                <a:spcPct val="150000"/>
              </a:lnSpc>
              <a:buFont typeface="Wingdings" pitchFamily="2" charset="2"/>
              <a:buChar char="Ø"/>
            </a:pPr>
            <a:r>
              <a:rPr lang="en-US" sz="2400" dirty="0">
                <a:latin typeface="Times New Roman" pitchFamily="18" charset="0"/>
                <a:cs typeface="Times New Roman" pitchFamily="18" charset="0"/>
              </a:rPr>
              <a:t>A solid change management strategy that can effectively identify, plan, and execute change initiatives is required to keep up with the quick pace and fierce competition in a company as dynamic and demanding as this one. This presentation will review effective change management strategies and explain how they might be applied to </a:t>
            </a:r>
            <a:r>
              <a:rPr lang="en-US" sz="2400" dirty="0" err="1">
                <a:latin typeface="Times New Roman" pitchFamily="18" charset="0"/>
                <a:cs typeface="Times New Roman" pitchFamily="18" charset="0"/>
              </a:rPr>
              <a:t>Airbnb's</a:t>
            </a:r>
            <a:r>
              <a:rPr lang="en-US" sz="2400" dirty="0">
                <a:latin typeface="Times New Roman" pitchFamily="18" charset="0"/>
                <a:cs typeface="Times New Roman" pitchFamily="18" charset="0"/>
              </a:rPr>
              <a:t> small, medium, and large-scale transformation efforts.</a:t>
            </a:r>
          </a:p>
        </p:txBody>
      </p:sp>
      <p:pic>
        <p:nvPicPr>
          <p:cNvPr id="17410" name="Picture 2" descr="The evolution of Airbnb's business model – Airbnb Before, During and After  COVID-19"/>
          <p:cNvPicPr>
            <a:picLocks noChangeAspect="1" noChangeArrowheads="1"/>
          </p:cNvPicPr>
          <p:nvPr/>
        </p:nvPicPr>
        <p:blipFill>
          <a:blip r:embed="rId3" cstate="print"/>
          <a:srcRect/>
          <a:stretch>
            <a:fillRect/>
          </a:stretch>
        </p:blipFill>
        <p:spPr bwMode="auto">
          <a:xfrm>
            <a:off x="10287000" y="2476500"/>
            <a:ext cx="7517846" cy="7239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11" name="Rectangle 10"/>
          <p:cNvSpPr/>
          <p:nvPr/>
        </p:nvSpPr>
        <p:spPr>
          <a:xfrm>
            <a:off x="3276600" y="1638300"/>
            <a:ext cx="5870197" cy="646331"/>
          </a:xfrm>
          <a:prstGeom prst="rect">
            <a:avLst/>
          </a:prstGeom>
        </p:spPr>
        <p:txBody>
          <a:bodyPr wrap="none">
            <a:spAutoFit/>
          </a:bodyPr>
          <a:lstStyle/>
          <a:p>
            <a:r>
              <a:rPr lang="en-US" sz="3600" b="1" dirty="0">
                <a:latin typeface="Times New Roman" pitchFamily="18" charset="0"/>
                <a:cs typeface="Times New Roman" pitchFamily="18" charset="0"/>
              </a:rPr>
              <a:t>Background of the company </a:t>
            </a:r>
            <a:endParaRPr lang="en-GB" sz="3600" dirty="0">
              <a:latin typeface="Times New Roman" pitchFamily="18" charset="0"/>
              <a:cs typeface="Times New Roman" pitchFamily="18" charset="0"/>
            </a:endParaRPr>
          </a:p>
        </p:txBody>
      </p:sp>
      <p:sp>
        <p:nvSpPr>
          <p:cNvPr id="12" name="Rectangle 11"/>
          <p:cNvSpPr/>
          <p:nvPr/>
        </p:nvSpPr>
        <p:spPr>
          <a:xfrm>
            <a:off x="838200" y="3467100"/>
            <a:ext cx="9144000" cy="4893647"/>
          </a:xfrm>
          <a:prstGeom prst="rect">
            <a:avLst/>
          </a:prstGeom>
        </p:spPr>
        <p:txBody>
          <a:bodyPr>
            <a:spAutoFit/>
          </a:bodyPr>
          <a:lstStyle/>
          <a:p>
            <a:pPr algn="just">
              <a:buFont typeface="Wingdings" pitchFamily="2" charset="2"/>
              <a:buChar char="Ø"/>
            </a:pP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is a technology firm that provides an online marketplace for users to find, compare, and book lodgings for short stays in diverse places worldwide. The firm began in 2008 in San Francisco, California, and has now expanded to become a major participant in the international hotel market (French, Bell &amp; </a:t>
            </a:r>
            <a:r>
              <a:rPr lang="en-US" sz="2400" dirty="0" err="1">
                <a:latin typeface="Times New Roman" pitchFamily="18" charset="0"/>
                <a:cs typeface="Times New Roman" pitchFamily="18" charset="0"/>
              </a:rPr>
              <a:t>Zawacki</a:t>
            </a:r>
            <a:r>
              <a:rPr lang="en-US" sz="2400" dirty="0">
                <a:latin typeface="Times New Roman" pitchFamily="18" charset="0"/>
                <a:cs typeface="Times New Roman" pitchFamily="18" charset="0"/>
              </a:rPr>
              <a:t>, 2015).</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a:latin typeface="Times New Roman" pitchFamily="18" charset="0"/>
                <a:cs typeface="Times New Roman" pitchFamily="18" charset="0"/>
              </a:rPr>
              <a:t>The original goal of the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platform was to help travelers find interesting and inexpensive places to stay on their journeys. These days,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hosts various unique lodgings, from standard apartments and houses to more out-of-the-ordinary alternatives like </a:t>
            </a:r>
            <a:r>
              <a:rPr lang="en-US" sz="2400" dirty="0" err="1">
                <a:latin typeface="Times New Roman" pitchFamily="18" charset="0"/>
                <a:cs typeface="Times New Roman" pitchFamily="18" charset="0"/>
              </a:rPr>
              <a:t>treehouses</a:t>
            </a:r>
            <a:r>
              <a:rPr lang="en-US" sz="2400" dirty="0">
                <a:latin typeface="Times New Roman" pitchFamily="18" charset="0"/>
                <a:cs typeface="Times New Roman" pitchFamily="18" charset="0"/>
              </a:rPr>
              <a:t>, castles, and even igloos.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has revolutionized the hospitality business by giving guests an alternative to staying in hotels. Over 220 nations and territories may access around 7 million advertising (</a:t>
            </a:r>
            <a:r>
              <a:rPr lang="en-US" sz="2400" dirty="0" err="1">
                <a:latin typeface="Times New Roman" pitchFamily="18" charset="0"/>
                <a:cs typeface="Times New Roman" pitchFamily="18" charset="0"/>
              </a:rPr>
              <a:t>Graetz</a:t>
            </a:r>
            <a:r>
              <a:rPr lang="en-US" sz="2400" dirty="0">
                <a:latin typeface="Times New Roman" pitchFamily="18" charset="0"/>
                <a:cs typeface="Times New Roman" pitchFamily="18" charset="0"/>
              </a:rPr>
              <a:t> </a:t>
            </a:r>
            <a:r>
              <a:rPr lang="en-US" sz="2400" i="1" dirty="0">
                <a:latin typeface="Times New Roman" pitchFamily="18" charset="0"/>
                <a:cs typeface="Times New Roman" pitchFamily="18" charset="0"/>
              </a:rPr>
              <a:t>et al. </a:t>
            </a:r>
            <a:r>
              <a:rPr lang="en-US" sz="2400" dirty="0">
                <a:latin typeface="Times New Roman" pitchFamily="18" charset="0"/>
                <a:cs typeface="Times New Roman" pitchFamily="18" charset="0"/>
              </a:rPr>
              <a:t>2006).</a:t>
            </a:r>
          </a:p>
        </p:txBody>
      </p:sp>
      <p:pic>
        <p:nvPicPr>
          <p:cNvPr id="16386" name="Picture 2" descr="Airbnb: number of users U.S. 2016-2022 | Statista"/>
          <p:cNvPicPr>
            <a:picLocks noChangeAspect="1" noChangeArrowheads="1"/>
          </p:cNvPicPr>
          <p:nvPr/>
        </p:nvPicPr>
        <p:blipFill>
          <a:blip r:embed="rId3" cstate="print"/>
          <a:srcRect/>
          <a:stretch>
            <a:fillRect/>
          </a:stretch>
        </p:blipFill>
        <p:spPr bwMode="auto">
          <a:xfrm>
            <a:off x="10591800" y="4610100"/>
            <a:ext cx="7270621" cy="51816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7" name="Rectangle 6"/>
          <p:cNvSpPr/>
          <p:nvPr/>
        </p:nvSpPr>
        <p:spPr>
          <a:xfrm>
            <a:off x="1828800" y="1485900"/>
            <a:ext cx="10058400" cy="584775"/>
          </a:xfrm>
          <a:prstGeom prst="rect">
            <a:avLst/>
          </a:prstGeom>
        </p:spPr>
        <p:txBody>
          <a:bodyPr wrap="square">
            <a:spAutoFit/>
          </a:bodyPr>
          <a:lstStyle/>
          <a:p>
            <a:r>
              <a:rPr lang="en-US" sz="3200" b="1" dirty="0">
                <a:latin typeface="Times New Roman" pitchFamily="18" charset="0"/>
                <a:cs typeface="Times New Roman" pitchFamily="18" charset="0"/>
              </a:rPr>
              <a:t>Critically appraise the key change management models </a:t>
            </a:r>
            <a:endParaRPr lang="en-US" sz="3200" dirty="0">
              <a:latin typeface="Times New Roman" pitchFamily="18" charset="0"/>
              <a:cs typeface="Times New Roman" pitchFamily="18" charset="0"/>
            </a:endParaRPr>
          </a:p>
        </p:txBody>
      </p:sp>
      <p:sp>
        <p:nvSpPr>
          <p:cNvPr id="8" name="Rectangle 7"/>
          <p:cNvSpPr/>
          <p:nvPr/>
        </p:nvSpPr>
        <p:spPr>
          <a:xfrm>
            <a:off x="914400" y="2705100"/>
            <a:ext cx="9144000" cy="7109639"/>
          </a:xfrm>
          <a:prstGeom prst="rect">
            <a:avLst/>
          </a:prstGeom>
        </p:spPr>
        <p:txBody>
          <a:bodyPr>
            <a:spAutoFit/>
          </a:bodyPr>
          <a:lstStyle/>
          <a:p>
            <a:pPr algn="just">
              <a:buFont typeface="Wingdings" pitchFamily="2" charset="2"/>
              <a:buChar char="Ø"/>
            </a:pPr>
            <a:r>
              <a:rPr lang="en-US" sz="2400" dirty="0">
                <a:latin typeface="Times New Roman" pitchFamily="18" charset="0"/>
                <a:cs typeface="Times New Roman" pitchFamily="18" charset="0"/>
              </a:rPr>
              <a:t>The commonly used </a:t>
            </a:r>
            <a:r>
              <a:rPr lang="en-US" sz="2400" dirty="0" err="1">
                <a:latin typeface="Times New Roman" pitchFamily="18" charset="0"/>
                <a:cs typeface="Times New Roman" pitchFamily="18" charset="0"/>
              </a:rPr>
              <a:t>Lewin</a:t>
            </a:r>
            <a:r>
              <a:rPr lang="en-US" sz="2400" dirty="0">
                <a:latin typeface="Times New Roman" pitchFamily="18" charset="0"/>
                <a:cs typeface="Times New Roman" pitchFamily="18" charset="0"/>
              </a:rPr>
              <a:t> Change Management Model focuses specifically on the three processes of defrosting, altering, and refreezing as parts of the change management process. According to the paradigm, for change to occur, it is important to defrost previously fixed mindsets and existing routines and processes.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a:latin typeface="Times New Roman" pitchFamily="18" charset="0"/>
                <a:cs typeface="Times New Roman" pitchFamily="18" charset="0"/>
              </a:rPr>
              <a:t>After the point at which the adjustment has started to take effect, it is "refrozen" once again to ensure that it will eventually become institutionalized. Despite its widespread use, </a:t>
            </a:r>
            <a:r>
              <a:rPr lang="en-US" sz="2400" dirty="0" err="1">
                <a:latin typeface="Times New Roman" pitchFamily="18" charset="0"/>
                <a:cs typeface="Times New Roman" pitchFamily="18" charset="0"/>
              </a:rPr>
              <a:t>Lewin's</a:t>
            </a:r>
            <a:r>
              <a:rPr lang="en-US" sz="2400" dirty="0">
                <a:latin typeface="Times New Roman" pitchFamily="18" charset="0"/>
                <a:cs typeface="Times New Roman" pitchFamily="18" charset="0"/>
              </a:rPr>
              <a:t> model has been criticized because it is too basic and cannot take into account the subtleties of organizational transformation.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a:latin typeface="Times New Roman" pitchFamily="18" charset="0"/>
                <a:cs typeface="Times New Roman" pitchFamily="18" charset="0"/>
              </a:rPr>
              <a:t>Before initiating the change process, the </a:t>
            </a:r>
            <a:r>
              <a:rPr lang="en-US" sz="2400" dirty="0" err="1">
                <a:latin typeface="Times New Roman" pitchFamily="18" charset="0"/>
                <a:cs typeface="Times New Roman" pitchFamily="18" charset="0"/>
              </a:rPr>
              <a:t>Lewin</a:t>
            </a:r>
            <a:r>
              <a:rPr lang="en-US" sz="2400" dirty="0">
                <a:latin typeface="Times New Roman" pitchFamily="18" charset="0"/>
                <a:cs typeface="Times New Roman" pitchFamily="18" charset="0"/>
              </a:rPr>
              <a:t> Change Management Model emphasizes "unfreezing" the current attitude, behavior, and procedures (Grossman &amp; Salas, 2011). Key steps in this strategy include instilling a feeling of urgency in staff members and preparing them for transitions in the work environment. Critics argue that this model, despite its ease of use and widespread adoption, oversimplifies the complexity of organizational change and minimizes the role of culture.</a:t>
            </a:r>
          </a:p>
        </p:txBody>
      </p:sp>
      <p:pic>
        <p:nvPicPr>
          <p:cNvPr id="15362" name="Picture 2" descr="What Is Airbnb? [How It Works, Makes Money, FAQ] - TRVLGUIDES [Learn How To  Travel]"/>
          <p:cNvPicPr>
            <a:picLocks noChangeAspect="1" noChangeArrowheads="1"/>
          </p:cNvPicPr>
          <p:nvPr/>
        </p:nvPicPr>
        <p:blipFill>
          <a:blip r:embed="rId3" cstate="print"/>
          <a:srcRect/>
          <a:stretch>
            <a:fillRect/>
          </a:stretch>
        </p:blipFill>
        <p:spPr bwMode="auto">
          <a:xfrm>
            <a:off x="10210800" y="2324100"/>
            <a:ext cx="7770846" cy="5181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9" name="Rectangle 8"/>
          <p:cNvSpPr/>
          <p:nvPr/>
        </p:nvSpPr>
        <p:spPr>
          <a:xfrm>
            <a:off x="2286000" y="495300"/>
            <a:ext cx="9144000" cy="646331"/>
          </a:xfrm>
          <a:prstGeom prst="rect">
            <a:avLst/>
          </a:prstGeom>
        </p:spPr>
        <p:txBody>
          <a:bodyPr>
            <a:spAutoFit/>
          </a:bodyPr>
          <a:lstStyle/>
          <a:p>
            <a:r>
              <a:rPr lang="en-US" sz="3600" b="1" dirty="0">
                <a:latin typeface="Times New Roman" pitchFamily="18" charset="0"/>
                <a:cs typeface="Times New Roman" pitchFamily="18" charset="0"/>
              </a:rPr>
              <a:t>Use of change management models </a:t>
            </a:r>
            <a:endParaRPr lang="en-US" sz="3600" dirty="0">
              <a:latin typeface="Times New Roman" pitchFamily="18" charset="0"/>
              <a:cs typeface="Times New Roman" pitchFamily="18" charset="0"/>
            </a:endParaRPr>
          </a:p>
        </p:txBody>
      </p:sp>
      <p:sp>
        <p:nvSpPr>
          <p:cNvPr id="10" name="Rectangle 9"/>
          <p:cNvSpPr/>
          <p:nvPr/>
        </p:nvSpPr>
        <p:spPr>
          <a:xfrm>
            <a:off x="457200" y="1409700"/>
            <a:ext cx="9144000" cy="8586966"/>
          </a:xfrm>
          <a:prstGeom prst="rect">
            <a:avLst/>
          </a:prstGeom>
        </p:spPr>
        <p:txBody>
          <a:bodyPr>
            <a:spAutoFit/>
          </a:bodyPr>
          <a:lstStyle/>
          <a:p>
            <a:pPr algn="just">
              <a:buFont typeface="Wingdings" pitchFamily="2" charset="2"/>
              <a:buChar char="Ø"/>
            </a:pPr>
            <a:r>
              <a:rPr lang="en-US" sz="2400" dirty="0">
                <a:latin typeface="Times New Roman" pitchFamily="18" charset="0"/>
                <a:cs typeface="Times New Roman" pitchFamily="18" charset="0"/>
              </a:rPr>
              <a:t>In a program for gradual change, </a:t>
            </a:r>
            <a:r>
              <a:rPr lang="en-US" sz="2400" dirty="0" err="1">
                <a:latin typeface="Times New Roman" pitchFamily="18" charset="0"/>
                <a:cs typeface="Times New Roman" pitchFamily="18" charset="0"/>
              </a:rPr>
              <a:t>Lewin's</a:t>
            </a:r>
            <a:r>
              <a:rPr lang="en-US" sz="2400" dirty="0">
                <a:latin typeface="Times New Roman" pitchFamily="18" charset="0"/>
                <a:cs typeface="Times New Roman" pitchFamily="18" charset="0"/>
              </a:rPr>
              <a:t> paradigm may aid the progressive process of thawing, changing, and refreezing.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for instance, might use this approach to modify its price or website layout. </a:t>
            </a:r>
            <a:r>
              <a:rPr lang="en-US" sz="2400" dirty="0" err="1">
                <a:latin typeface="Times New Roman" pitchFamily="18" charset="0"/>
                <a:cs typeface="Times New Roman" pitchFamily="18" charset="0"/>
              </a:rPr>
              <a:t>Lewin's</a:t>
            </a:r>
            <a:r>
              <a:rPr lang="en-US" sz="2400" dirty="0">
                <a:latin typeface="Times New Roman" pitchFamily="18" charset="0"/>
                <a:cs typeface="Times New Roman" pitchFamily="18" charset="0"/>
              </a:rPr>
              <a:t> model may be used to prepare employees for change, ensure its success, and ultimately become an integral part of the company's culture.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for example, might use this framework to introduce a brand-new customer service strategy or add a cutting-edge feature to its mobile app.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a:latin typeface="Times New Roman" pitchFamily="18" charset="0"/>
                <a:cs typeface="Times New Roman" pitchFamily="18" charset="0"/>
              </a:rPr>
              <a:t>Before initiating a big change in a large-scale transformative project, </a:t>
            </a:r>
            <a:r>
              <a:rPr lang="en-US" sz="2400" dirty="0" err="1">
                <a:latin typeface="Times New Roman" pitchFamily="18" charset="0"/>
                <a:cs typeface="Times New Roman" pitchFamily="18" charset="0"/>
              </a:rPr>
              <a:t>Lewin's</a:t>
            </a:r>
            <a:r>
              <a:rPr lang="en-US" sz="2400" dirty="0">
                <a:latin typeface="Times New Roman" pitchFamily="18" charset="0"/>
                <a:cs typeface="Times New Roman" pitchFamily="18" charset="0"/>
              </a:rPr>
              <a:t> model may defy the present mindset, behaviors, and processes (</a:t>
            </a:r>
            <a:r>
              <a:rPr lang="en-US" sz="2400" dirty="0" err="1">
                <a:latin typeface="Times New Roman" pitchFamily="18" charset="0"/>
                <a:cs typeface="Times New Roman" pitchFamily="18" charset="0"/>
              </a:rPr>
              <a:t>Johnsen</a:t>
            </a:r>
            <a:r>
              <a:rPr lang="en-US" sz="2400" dirty="0">
                <a:latin typeface="Times New Roman" pitchFamily="18" charset="0"/>
                <a:cs typeface="Times New Roman" pitchFamily="18" charset="0"/>
              </a:rPr>
              <a:t>, 2009). For instance, if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were to enter a new market, it could use this strategy to educate and involve all its stakeholders. </a:t>
            </a:r>
            <a:r>
              <a:rPr lang="en-US" sz="2400" dirty="0" err="1">
                <a:latin typeface="Times New Roman" pitchFamily="18" charset="0"/>
                <a:cs typeface="Times New Roman" pitchFamily="18" charset="0"/>
              </a:rPr>
              <a:t>Kotter's</a:t>
            </a:r>
            <a:r>
              <a:rPr lang="en-US" sz="2400" dirty="0">
                <a:latin typeface="Times New Roman" pitchFamily="18" charset="0"/>
                <a:cs typeface="Times New Roman" pitchFamily="18" charset="0"/>
              </a:rPr>
              <a:t> technique can build a sense of urgency and form a coalition of stakeholders to advance even a modest change endeavor.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may use this strategy to increase interest in small modifications, such as overhauling the site's review system or adding new listing categories. It is possible to apply </a:t>
            </a:r>
            <a:r>
              <a:rPr lang="en-US" sz="2400" dirty="0" err="1">
                <a:latin typeface="Times New Roman" pitchFamily="18" charset="0"/>
                <a:cs typeface="Times New Roman" pitchFamily="18" charset="0"/>
              </a:rPr>
              <a:t>Kotter's</a:t>
            </a:r>
            <a:r>
              <a:rPr lang="en-US" sz="2400" dirty="0">
                <a:latin typeface="Times New Roman" pitchFamily="18" charset="0"/>
                <a:cs typeface="Times New Roman" pitchFamily="18" charset="0"/>
              </a:rPr>
              <a:t> technique to create a compelling case for change, successfully distribute that argument, and achieve early wins that may be leveraged to maintain momentum for a larger endeavor.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may use this strategy, for instance, to launch a brand-new advertising campaign or provide an advanced booking option (Jones, Jamieson &amp; Griffiths, 2005). </a:t>
            </a:r>
            <a:endParaRPr lang="en-GB" sz="2400" dirty="0">
              <a:latin typeface="Times New Roman" pitchFamily="18" charset="0"/>
              <a:cs typeface="Times New Roman" pitchFamily="18" charset="0"/>
            </a:endParaRPr>
          </a:p>
        </p:txBody>
      </p:sp>
      <p:sp>
        <p:nvSpPr>
          <p:cNvPr id="14338" name="AutoShape 2" descr="21 for 2021: Airbnb Reveals 21 Moments at Home to Enjoy This Decemb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4340" name="Picture 4" descr="Gold Country Vacation Rentals &amp; Homes - California, United States | Airbnb"/>
          <p:cNvPicPr>
            <a:picLocks noChangeAspect="1" noChangeArrowheads="1"/>
          </p:cNvPicPr>
          <p:nvPr/>
        </p:nvPicPr>
        <p:blipFill>
          <a:blip r:embed="rId3" cstate="print"/>
          <a:srcRect/>
          <a:stretch>
            <a:fillRect/>
          </a:stretch>
        </p:blipFill>
        <p:spPr bwMode="auto">
          <a:xfrm>
            <a:off x="10591800" y="1485900"/>
            <a:ext cx="6858000" cy="4572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7" name="Rectangle 6"/>
          <p:cNvSpPr/>
          <p:nvPr/>
        </p:nvSpPr>
        <p:spPr>
          <a:xfrm>
            <a:off x="6705600" y="571500"/>
            <a:ext cx="4959691" cy="646331"/>
          </a:xfrm>
          <a:prstGeom prst="rect">
            <a:avLst/>
          </a:prstGeom>
        </p:spPr>
        <p:txBody>
          <a:bodyPr wrap="none">
            <a:spAutoFit/>
          </a:bodyPr>
          <a:lstStyle/>
          <a:p>
            <a:r>
              <a:rPr lang="en-US" sz="3600" b="1" dirty="0">
                <a:latin typeface="Times New Roman" pitchFamily="18" charset="0"/>
                <a:cs typeface="Times New Roman" pitchFamily="18" charset="0"/>
              </a:rPr>
              <a:t>Driver factors of change</a:t>
            </a:r>
            <a:endParaRPr lang="en-GB" sz="3600" dirty="0">
              <a:latin typeface="Times New Roman" pitchFamily="18" charset="0"/>
              <a:cs typeface="Times New Roman" pitchFamily="18" charset="0"/>
            </a:endParaRPr>
          </a:p>
        </p:txBody>
      </p:sp>
      <p:sp>
        <p:nvSpPr>
          <p:cNvPr id="8" name="Rectangle 7"/>
          <p:cNvSpPr/>
          <p:nvPr/>
        </p:nvSpPr>
        <p:spPr>
          <a:xfrm>
            <a:off x="990600" y="1714500"/>
            <a:ext cx="9144000" cy="7478970"/>
          </a:xfrm>
          <a:prstGeom prst="rect">
            <a:avLst/>
          </a:prstGeom>
        </p:spPr>
        <p:txBody>
          <a:bodyPr>
            <a:spAutoFit/>
          </a:bodyPr>
          <a:lstStyle/>
          <a:p>
            <a:pPr algn="just">
              <a:buFont typeface="Wingdings" pitchFamily="2" charset="2"/>
              <a:buChar char="Ø"/>
            </a:pPr>
            <a:r>
              <a:rPr lang="en-US" sz="2400" dirty="0">
                <a:latin typeface="Times New Roman" pitchFamily="18" charset="0"/>
                <a:cs typeface="Times New Roman" pitchFamily="18" charset="0"/>
              </a:rPr>
              <a:t>Organizational culture is a significant factor in the success or failure of change initiatives and is thus one of the essential change drivers. </a:t>
            </a:r>
            <a:r>
              <a:rPr lang="en-US" sz="2400" dirty="0" err="1">
                <a:latin typeface="Times New Roman" pitchFamily="18" charset="0"/>
                <a:cs typeface="Times New Roman" pitchFamily="18" charset="0"/>
              </a:rPr>
              <a:t>Airbnb's</a:t>
            </a:r>
            <a:r>
              <a:rPr lang="en-US" sz="2400" dirty="0">
                <a:latin typeface="Times New Roman" pitchFamily="18" charset="0"/>
                <a:cs typeface="Times New Roman" pitchFamily="18" charset="0"/>
              </a:rPr>
              <a:t> success in the sharing economy is largely attributable to the company's focus on creativity, disruption, and innovation.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has established a community where people from all walks of life feel welcome to share their homes and hearts.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err="1">
                <a:latin typeface="Times New Roman" pitchFamily="18" charset="0"/>
                <a:cs typeface="Times New Roman" pitchFamily="18" charset="0"/>
              </a:rPr>
              <a:t>Airbnb's</a:t>
            </a:r>
            <a:r>
              <a:rPr lang="en-US" sz="2400" dirty="0">
                <a:latin typeface="Times New Roman" pitchFamily="18" charset="0"/>
                <a:cs typeface="Times New Roman" pitchFamily="18" charset="0"/>
              </a:rPr>
              <a:t> spectacular ascension to the top of the travel and hospitality sectors is mainly attributable to the firm's ethos. Leadership, like innovation, plays a crucial role in driving change across firms. Conversely, poor leadership may limit development and lead to change resistance, while great leaders may inspire and motivate employees to embrace change and drive innovation (Kim &amp; </a:t>
            </a:r>
            <a:r>
              <a:rPr lang="en-US" sz="2400" dirty="0" err="1">
                <a:latin typeface="Times New Roman" pitchFamily="18" charset="0"/>
                <a:cs typeface="Times New Roman" pitchFamily="18" charset="0"/>
              </a:rPr>
              <a:t>Mauborgne</a:t>
            </a:r>
            <a:r>
              <a:rPr lang="en-US" sz="2400" dirty="0">
                <a:latin typeface="Times New Roman" pitchFamily="18" charset="0"/>
                <a:cs typeface="Times New Roman" pitchFamily="18" charset="0"/>
              </a:rPr>
              <a:t>, 2009).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err="1">
                <a:latin typeface="Times New Roman" pitchFamily="18" charset="0"/>
                <a:cs typeface="Times New Roman" pitchFamily="18" charset="0"/>
              </a:rPr>
              <a:t>Airbnb's</a:t>
            </a:r>
            <a:r>
              <a:rPr lang="en-US" sz="2400" dirty="0">
                <a:latin typeface="Times New Roman" pitchFamily="18" charset="0"/>
                <a:cs typeface="Times New Roman" pitchFamily="18" charset="0"/>
              </a:rPr>
              <a:t> growth and success may be largely ascribed to the company's exceptional leadership. The co-founders of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Brian </a:t>
            </a:r>
            <a:r>
              <a:rPr lang="en-US" sz="2400" dirty="0" err="1">
                <a:latin typeface="Times New Roman" pitchFamily="18" charset="0"/>
                <a:cs typeface="Times New Roman" pitchFamily="18" charset="0"/>
              </a:rPr>
              <a:t>Chesky</a:t>
            </a:r>
            <a:r>
              <a:rPr lang="en-US" sz="2400" dirty="0">
                <a:latin typeface="Times New Roman" pitchFamily="18" charset="0"/>
                <a:cs typeface="Times New Roman" pitchFamily="18" charset="0"/>
              </a:rPr>
              <a:t>, Joe </a:t>
            </a:r>
            <a:r>
              <a:rPr lang="en-US" sz="2400" dirty="0" err="1">
                <a:latin typeface="Times New Roman" pitchFamily="18" charset="0"/>
                <a:cs typeface="Times New Roman" pitchFamily="18" charset="0"/>
              </a:rPr>
              <a:t>Gebbia</a:t>
            </a:r>
            <a:r>
              <a:rPr lang="en-US" sz="2400" dirty="0">
                <a:latin typeface="Times New Roman" pitchFamily="18" charset="0"/>
                <a:cs typeface="Times New Roman" pitchFamily="18" charset="0"/>
              </a:rPr>
              <a:t>, and Nathan </a:t>
            </a:r>
            <a:r>
              <a:rPr lang="en-US" sz="2400" dirty="0" err="1">
                <a:latin typeface="Times New Roman" pitchFamily="18" charset="0"/>
                <a:cs typeface="Times New Roman" pitchFamily="18" charset="0"/>
              </a:rPr>
              <a:t>Blecharczyk</a:t>
            </a:r>
            <a:r>
              <a:rPr lang="en-US" sz="2400" dirty="0">
                <a:latin typeface="Times New Roman" pitchFamily="18" charset="0"/>
                <a:cs typeface="Times New Roman" pitchFamily="18" charset="0"/>
              </a:rPr>
              <a:t>, are exceptional leaders because they built an exciting goal and successfully directed the company to success. The balance of power within an organization is an additional potential impetus for change. </a:t>
            </a:r>
            <a:endParaRPr lang="en-GB" sz="2400" dirty="0">
              <a:latin typeface="Times New Roman" pitchFamily="18" charset="0"/>
              <a:cs typeface="Times New Roman" pitchFamily="18" charset="0"/>
            </a:endParaRPr>
          </a:p>
        </p:txBody>
      </p:sp>
      <p:pic>
        <p:nvPicPr>
          <p:cNvPr id="13314" name="Picture 2" descr="How Does Airbnb Work? An Airbnb Review and Everything Guests Should Know  (2023) - Bob Vila"/>
          <p:cNvPicPr>
            <a:picLocks noChangeAspect="1" noChangeArrowheads="1"/>
          </p:cNvPicPr>
          <p:nvPr/>
        </p:nvPicPr>
        <p:blipFill>
          <a:blip r:embed="rId3" cstate="print"/>
          <a:srcRect/>
          <a:stretch>
            <a:fillRect/>
          </a:stretch>
        </p:blipFill>
        <p:spPr bwMode="auto">
          <a:xfrm>
            <a:off x="10744200" y="1943100"/>
            <a:ext cx="6963969" cy="4648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10" name="Rectangle 9"/>
          <p:cNvSpPr/>
          <p:nvPr/>
        </p:nvSpPr>
        <p:spPr>
          <a:xfrm>
            <a:off x="3581400" y="495300"/>
            <a:ext cx="11072647" cy="584775"/>
          </a:xfrm>
          <a:prstGeom prst="rect">
            <a:avLst/>
          </a:prstGeom>
        </p:spPr>
        <p:txBody>
          <a:bodyPr wrap="none">
            <a:spAutoFit/>
          </a:bodyPr>
          <a:lstStyle/>
          <a:p>
            <a:r>
              <a:rPr lang="en-US" sz="3200" b="1" dirty="0">
                <a:latin typeface="Times New Roman" pitchFamily="18" charset="0"/>
                <a:cs typeface="Times New Roman" pitchFamily="18" charset="0"/>
              </a:rPr>
              <a:t>Ways to identify and deal with resistance factors to the change</a:t>
            </a:r>
            <a:endParaRPr lang="en-GB" sz="3200" dirty="0">
              <a:latin typeface="Times New Roman" pitchFamily="18" charset="0"/>
              <a:cs typeface="Times New Roman" pitchFamily="18" charset="0"/>
            </a:endParaRPr>
          </a:p>
        </p:txBody>
      </p:sp>
      <p:sp>
        <p:nvSpPr>
          <p:cNvPr id="11" name="Rectangle 10"/>
          <p:cNvSpPr/>
          <p:nvPr/>
        </p:nvSpPr>
        <p:spPr>
          <a:xfrm>
            <a:off x="914400" y="2019300"/>
            <a:ext cx="9144000" cy="7109639"/>
          </a:xfrm>
          <a:prstGeom prst="rect">
            <a:avLst/>
          </a:prstGeom>
        </p:spPr>
        <p:txBody>
          <a:bodyPr>
            <a:spAutoFit/>
          </a:bodyPr>
          <a:lstStyle/>
          <a:p>
            <a:pPr algn="just">
              <a:buFont typeface="Wingdings" pitchFamily="2" charset="2"/>
              <a:buChar char="Ø"/>
            </a:pPr>
            <a:r>
              <a:rPr lang="en-US" sz="2400" dirty="0">
                <a:latin typeface="Times New Roman" pitchFamily="18" charset="0"/>
                <a:cs typeface="Times New Roman" pitchFamily="18" charset="0"/>
              </a:rPr>
              <a:t>Change initiatives with organizations such as </a:t>
            </a:r>
            <a:r>
              <a:rPr lang="en-US" sz="2400" dirty="0" err="1">
                <a:latin typeface="Times New Roman" pitchFamily="18" charset="0"/>
                <a:cs typeface="Times New Roman" pitchFamily="18" charset="0"/>
              </a:rPr>
              <a:t>Airbnb</a:t>
            </a:r>
            <a:r>
              <a:rPr lang="en-US" sz="2400" dirty="0">
                <a:latin typeface="Times New Roman" pitchFamily="18" charset="0"/>
                <a:cs typeface="Times New Roman" pitchFamily="18" charset="0"/>
              </a:rPr>
              <a:t> depend largely on predicting and counteracting potential resistance sources. Fear of the unknown, a lack of knowledge or information, and a belief that one's job security or the status quo is in jeopardy may all contribute to resistance to change.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a:latin typeface="Times New Roman" pitchFamily="18" charset="0"/>
                <a:cs typeface="Times New Roman" pitchFamily="18" charset="0"/>
              </a:rPr>
              <a:t>Airbnb guests and staff who are content with the status quo or fear that change would diminish their earnings or jeopardize their position within the business may be reluctant to change (Levasseur, 2001). Airbnb may utilize various techniques, including surveys, focus groups, and one-on-one interviews, to determine the root reasons for internal change resistance. </a:t>
            </a:r>
          </a:p>
          <a:p>
            <a:pPr algn="just">
              <a:buFont typeface="Wingdings" pitchFamily="2" charset="2"/>
              <a:buChar char="Ø"/>
            </a:pPr>
            <a:endParaRPr lang="en-US" sz="2400" dirty="0">
              <a:latin typeface="Times New Roman" pitchFamily="18" charset="0"/>
              <a:cs typeface="Times New Roman" pitchFamily="18" charset="0"/>
            </a:endParaRPr>
          </a:p>
          <a:p>
            <a:pPr algn="just">
              <a:buFont typeface="Wingdings" pitchFamily="2" charset="2"/>
              <a:buChar char="Ø"/>
            </a:pPr>
            <a:r>
              <a:rPr lang="en-US" sz="2400" dirty="0">
                <a:latin typeface="Times New Roman" pitchFamily="18" charset="0"/>
                <a:cs typeface="Times New Roman" pitchFamily="18" charset="0"/>
              </a:rPr>
              <a:t>These methodologies may be beneficial for clarifying the causes that inspire employee or host opposition to change and offer recommendations on how to counteract such worries. By discovering resistance's core causes, Airbnb can devise tailored methods to combat them. This increases the chance of success for the correction if carried out. </a:t>
            </a:r>
            <a:endParaRPr lang="en-GB" sz="2400" dirty="0">
              <a:latin typeface="Times New Roman" pitchFamily="18" charset="0"/>
              <a:cs typeface="Times New Roman" pitchFamily="18" charset="0"/>
            </a:endParaRPr>
          </a:p>
        </p:txBody>
      </p:sp>
      <p:pic>
        <p:nvPicPr>
          <p:cNvPr id="12290" name="Picture 2" descr="Airbnb counts India among its top three fastest growing EMs | Mint"/>
          <p:cNvPicPr>
            <a:picLocks noChangeAspect="1" noChangeArrowheads="1"/>
          </p:cNvPicPr>
          <p:nvPr/>
        </p:nvPicPr>
        <p:blipFill>
          <a:blip r:embed="rId3" cstate="print"/>
          <a:srcRect/>
          <a:stretch>
            <a:fillRect/>
          </a:stretch>
        </p:blipFill>
        <p:spPr bwMode="auto">
          <a:xfrm>
            <a:off x="10668000" y="2705100"/>
            <a:ext cx="6908800" cy="3886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7" name="Rectangle 6"/>
          <p:cNvSpPr/>
          <p:nvPr/>
        </p:nvSpPr>
        <p:spPr>
          <a:xfrm>
            <a:off x="7162800" y="723900"/>
            <a:ext cx="3886200" cy="769441"/>
          </a:xfrm>
          <a:prstGeom prst="rect">
            <a:avLst/>
          </a:prstGeom>
        </p:spPr>
        <p:txBody>
          <a:bodyPr wrap="square">
            <a:spAutoFit/>
          </a:bodyPr>
          <a:lstStyle/>
          <a:p>
            <a:r>
              <a:rPr lang="en-US" sz="4400" b="1" dirty="0">
                <a:latin typeface="Times New Roman" pitchFamily="18" charset="0"/>
                <a:cs typeface="Times New Roman" pitchFamily="18" charset="0"/>
              </a:rPr>
              <a:t>Conclusion</a:t>
            </a:r>
            <a:endParaRPr lang="en-US" sz="4400" dirty="0">
              <a:latin typeface="Times New Roman" pitchFamily="18" charset="0"/>
              <a:cs typeface="Times New Roman" pitchFamily="18" charset="0"/>
            </a:endParaRPr>
          </a:p>
        </p:txBody>
      </p:sp>
      <p:sp>
        <p:nvSpPr>
          <p:cNvPr id="8" name="Rectangle 7"/>
          <p:cNvSpPr/>
          <p:nvPr/>
        </p:nvSpPr>
        <p:spPr>
          <a:xfrm>
            <a:off x="1219200" y="3162300"/>
            <a:ext cx="9144000" cy="5262979"/>
          </a:xfrm>
          <a:prstGeom prst="rect">
            <a:avLst/>
          </a:prstGeom>
        </p:spPr>
        <p:txBody>
          <a:bodyPr>
            <a:spAutoFit/>
          </a:bodyPr>
          <a:lstStyle/>
          <a:p>
            <a:pPr algn="just">
              <a:buFont typeface="Wingdings" pitchFamily="2" charset="2"/>
              <a:buChar char="Ø"/>
            </a:pPr>
            <a:r>
              <a:rPr lang="en-US" sz="2800" dirty="0">
                <a:latin typeface="Times New Roman" pitchFamily="18" charset="0"/>
                <a:cs typeface="Times New Roman" pitchFamily="18" charset="0"/>
              </a:rPr>
              <a:t>Successful businesses in today's fast-paced and competitive environment have one trait: they are excellent at handling change. </a:t>
            </a:r>
          </a:p>
          <a:p>
            <a:pPr algn="just">
              <a:buFont typeface="Wingdings" pitchFamily="2" charset="2"/>
              <a:buChar char="Ø"/>
            </a:pPr>
            <a:endParaRPr lang="en-US" sz="2800" dirty="0">
              <a:latin typeface="Times New Roman" pitchFamily="18" charset="0"/>
              <a:cs typeface="Times New Roman" pitchFamily="18" charset="0"/>
            </a:endParaRPr>
          </a:p>
          <a:p>
            <a:pPr algn="just">
              <a:buFont typeface="Wingdings" pitchFamily="2" charset="2"/>
              <a:buChar char="Ø"/>
            </a:pPr>
            <a:r>
              <a:rPr lang="en-US" sz="2800" dirty="0">
                <a:latin typeface="Times New Roman" pitchFamily="18" charset="0"/>
                <a:cs typeface="Times New Roman" pitchFamily="18" charset="0"/>
              </a:rPr>
              <a:t>Developments in the digital world, the emergence of new rivals, and </a:t>
            </a:r>
            <a:r>
              <a:rPr lang="en-US" sz="2800" dirty="0" err="1">
                <a:latin typeface="Times New Roman" pitchFamily="18" charset="0"/>
                <a:cs typeface="Times New Roman" pitchFamily="18" charset="0"/>
              </a:rPr>
              <a:t>Airbnb's</a:t>
            </a:r>
            <a:r>
              <a:rPr lang="en-US" sz="2800" dirty="0">
                <a:latin typeface="Times New Roman" pitchFamily="18" charset="0"/>
                <a:cs typeface="Times New Roman" pitchFamily="18" charset="0"/>
              </a:rPr>
              <a:t> spectacular growth have all challenged the company's pioneering position in the travel and hospitality industry. </a:t>
            </a:r>
          </a:p>
          <a:p>
            <a:pPr algn="just">
              <a:buFont typeface="Wingdings" pitchFamily="2" charset="2"/>
              <a:buChar char="Ø"/>
            </a:pPr>
            <a:endParaRPr lang="en-US" sz="2800" dirty="0">
              <a:latin typeface="Times New Roman" pitchFamily="18" charset="0"/>
              <a:cs typeface="Times New Roman" pitchFamily="18" charset="0"/>
            </a:endParaRPr>
          </a:p>
          <a:p>
            <a:pPr algn="just">
              <a:buFont typeface="Wingdings" pitchFamily="2" charset="2"/>
              <a:buChar char="Ø"/>
            </a:pPr>
            <a:r>
              <a:rPr lang="en-US" sz="2800" dirty="0">
                <a:latin typeface="Times New Roman" pitchFamily="18" charset="0"/>
                <a:cs typeface="Times New Roman" pitchFamily="18" charset="0"/>
              </a:rPr>
              <a:t>Identifying, planning, and executing change initiatives is vital for the organization to retain its competitiveness and progress toward its strategic goals (Maurer, 2010). </a:t>
            </a:r>
            <a:endParaRPr lang="en-GB" sz="2800" dirty="0">
              <a:latin typeface="Times New Roman" pitchFamily="18" charset="0"/>
              <a:cs typeface="Times New Roman" pitchFamily="18" charset="0"/>
            </a:endParaRPr>
          </a:p>
        </p:txBody>
      </p:sp>
      <p:pic>
        <p:nvPicPr>
          <p:cNvPr id="11266" name="Picture 2" descr="Why Airbnb Is The Most Influential Real Estate Company Ever"/>
          <p:cNvPicPr>
            <a:picLocks noChangeAspect="1" noChangeArrowheads="1"/>
          </p:cNvPicPr>
          <p:nvPr/>
        </p:nvPicPr>
        <p:blipFill>
          <a:blip r:embed="rId3" cstate="print"/>
          <a:srcRect/>
          <a:stretch>
            <a:fillRect/>
          </a:stretch>
        </p:blipFill>
        <p:spPr bwMode="auto">
          <a:xfrm>
            <a:off x="10744200" y="2552700"/>
            <a:ext cx="7179733" cy="4038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9" name="Rectangle 8"/>
          <p:cNvSpPr/>
          <p:nvPr/>
        </p:nvSpPr>
        <p:spPr>
          <a:xfrm>
            <a:off x="7467600" y="952500"/>
            <a:ext cx="3039743" cy="830997"/>
          </a:xfrm>
          <a:prstGeom prst="rect">
            <a:avLst/>
          </a:prstGeom>
        </p:spPr>
        <p:txBody>
          <a:bodyPr wrap="none">
            <a:spAutoFit/>
          </a:bodyPr>
          <a:lstStyle/>
          <a:p>
            <a:r>
              <a:rPr lang="en-US" sz="4800" b="1" dirty="0">
                <a:latin typeface="Times New Roman" pitchFamily="18" charset="0"/>
                <a:cs typeface="Times New Roman" pitchFamily="18" charset="0"/>
              </a:rPr>
              <a:t>References</a:t>
            </a:r>
            <a:endParaRPr lang="en-GB" sz="4800" dirty="0">
              <a:latin typeface="Times New Roman" pitchFamily="18" charset="0"/>
              <a:cs typeface="Times New Roman" pitchFamily="18" charset="0"/>
            </a:endParaRPr>
          </a:p>
        </p:txBody>
      </p:sp>
      <p:sp>
        <p:nvSpPr>
          <p:cNvPr id="10" name="Rectangle 9"/>
          <p:cNvSpPr/>
          <p:nvPr/>
        </p:nvSpPr>
        <p:spPr>
          <a:xfrm>
            <a:off x="533400" y="2019300"/>
            <a:ext cx="17297400" cy="7848302"/>
          </a:xfrm>
          <a:prstGeom prst="rect">
            <a:avLst/>
          </a:prstGeom>
        </p:spPr>
        <p:txBody>
          <a:bodyPr wrap="square">
            <a:spAutoFit/>
          </a:bodyPr>
          <a:lstStyle/>
          <a:p>
            <a:pPr algn="just" fontAlgn="base">
              <a:buFont typeface="Wingdings" pitchFamily="2" charset="2"/>
              <a:buChar char="Ø"/>
            </a:pPr>
            <a:r>
              <a:rPr lang="en-US" sz="2400" dirty="0">
                <a:latin typeface="Times New Roman" pitchFamily="18" charset="0"/>
                <a:cs typeface="Times New Roman" pitchFamily="18" charset="0"/>
              </a:rPr>
              <a:t>Ford, J. D., &amp; Ford, L. W. (2010). The role of conversations in producing intentional change in organizations. Academy of Management Review, 35(3), 391-405.</a:t>
            </a:r>
          </a:p>
          <a:p>
            <a:pPr algn="just" fontAlgn="base">
              <a:buFont typeface="Wingdings" pitchFamily="2" charset="2"/>
              <a:buChar char="Ø"/>
            </a:pPr>
            <a:r>
              <a:rPr lang="en-US" sz="2400" dirty="0">
                <a:latin typeface="Times New Roman" pitchFamily="18" charset="0"/>
                <a:cs typeface="Times New Roman" pitchFamily="18" charset="0"/>
              </a:rPr>
              <a:t>French, W. L., Bell, C. H., &amp; </a:t>
            </a:r>
            <a:r>
              <a:rPr lang="en-US" sz="2400" dirty="0" err="1">
                <a:latin typeface="Times New Roman" pitchFamily="18" charset="0"/>
                <a:cs typeface="Times New Roman" pitchFamily="18" charset="0"/>
              </a:rPr>
              <a:t>Zawacki</a:t>
            </a:r>
            <a:r>
              <a:rPr lang="en-US" sz="2400" dirty="0">
                <a:latin typeface="Times New Roman" pitchFamily="18" charset="0"/>
                <a:cs typeface="Times New Roman" pitchFamily="18" charset="0"/>
              </a:rPr>
              <a:t>, R. A. (2015). Organization development: Behavioral science interventions for organization improvement. Prentice Hall.</a:t>
            </a:r>
          </a:p>
          <a:p>
            <a:pPr algn="just" fontAlgn="base">
              <a:buFont typeface="Wingdings" pitchFamily="2" charset="2"/>
              <a:buChar char="Ø"/>
            </a:pPr>
            <a:r>
              <a:rPr lang="en-US" sz="2400" dirty="0" err="1">
                <a:latin typeface="Times New Roman" pitchFamily="18" charset="0"/>
                <a:cs typeface="Times New Roman" pitchFamily="18" charset="0"/>
              </a:rPr>
              <a:t>Graetz</a:t>
            </a:r>
            <a:r>
              <a:rPr lang="en-US" sz="2400" dirty="0">
                <a:latin typeface="Times New Roman" pitchFamily="18" charset="0"/>
                <a:cs typeface="Times New Roman" pitchFamily="18" charset="0"/>
              </a:rPr>
              <a:t>, F., </a:t>
            </a:r>
            <a:r>
              <a:rPr lang="en-US" sz="2400" dirty="0" err="1">
                <a:latin typeface="Times New Roman" pitchFamily="18" charset="0"/>
                <a:cs typeface="Times New Roman" pitchFamily="18" charset="0"/>
              </a:rPr>
              <a:t>Rimmer</a:t>
            </a:r>
            <a:r>
              <a:rPr lang="en-US" sz="2400" dirty="0">
                <a:latin typeface="Times New Roman" pitchFamily="18" charset="0"/>
                <a:cs typeface="Times New Roman" pitchFamily="18" charset="0"/>
              </a:rPr>
              <a:t>, M., Lawrence, A., &amp; Smith, A. (2006). Managing organizational change. John Wiley &amp; Sons Australia.</a:t>
            </a:r>
          </a:p>
          <a:p>
            <a:pPr algn="just" fontAlgn="base">
              <a:buFont typeface="Wingdings" pitchFamily="2" charset="2"/>
              <a:buChar char="Ø"/>
            </a:pPr>
            <a:r>
              <a:rPr lang="en-US" sz="2400" dirty="0">
                <a:latin typeface="Times New Roman" pitchFamily="18" charset="0"/>
                <a:cs typeface="Times New Roman" pitchFamily="18" charset="0"/>
              </a:rPr>
              <a:t>Grossman, R. J., &amp; Salas, E. (2011). The transfer of training: What really matters. International Journal of Training and Development, 15(2), 103-120.</a:t>
            </a:r>
          </a:p>
          <a:p>
            <a:pPr algn="just" fontAlgn="base">
              <a:buFont typeface="Wingdings" pitchFamily="2" charset="2"/>
              <a:buChar char="Ø"/>
            </a:pPr>
            <a:r>
              <a:rPr lang="en-US" sz="2400" dirty="0">
                <a:latin typeface="Times New Roman" pitchFamily="18" charset="0"/>
                <a:cs typeface="Times New Roman" pitchFamily="18" charset="0"/>
              </a:rPr>
              <a:t>Higgs, M., &amp; Rowland, D. (2011). The change leader's roadmap: How to navigate your organization's transformation. John Wiley &amp; Sons.</a:t>
            </a:r>
          </a:p>
          <a:p>
            <a:pPr algn="just" fontAlgn="base">
              <a:buFont typeface="Wingdings" pitchFamily="2" charset="2"/>
              <a:buChar char="Ø"/>
            </a:pPr>
            <a:r>
              <a:rPr lang="en-US" sz="2400" dirty="0">
                <a:latin typeface="Times New Roman" pitchFamily="18" charset="0"/>
                <a:cs typeface="Times New Roman" pitchFamily="18" charset="0"/>
              </a:rPr>
              <a:t>Hiatt, J. M. (2010). ADKAR: A model for change in business, government and our community. </a:t>
            </a:r>
            <a:r>
              <a:rPr lang="en-US" sz="2400" dirty="0" err="1">
                <a:latin typeface="Times New Roman" pitchFamily="18" charset="0"/>
                <a:cs typeface="Times New Roman" pitchFamily="18" charset="0"/>
              </a:rPr>
              <a:t>Prosci</a:t>
            </a:r>
            <a:r>
              <a:rPr lang="en-US" sz="2400" dirty="0">
                <a:latin typeface="Times New Roman" pitchFamily="18" charset="0"/>
                <a:cs typeface="Times New Roman" pitchFamily="18" charset="0"/>
              </a:rPr>
              <a:t>.</a:t>
            </a:r>
          </a:p>
          <a:p>
            <a:pPr algn="just" fontAlgn="base">
              <a:buFont typeface="Wingdings" pitchFamily="2" charset="2"/>
              <a:buChar char="Ø"/>
            </a:pPr>
            <a:r>
              <a:rPr lang="en-US" sz="2400" dirty="0" err="1">
                <a:latin typeface="Times New Roman" pitchFamily="18" charset="0"/>
                <a:cs typeface="Times New Roman" pitchFamily="18" charset="0"/>
              </a:rPr>
              <a:t>Johnsen</a:t>
            </a:r>
            <a:r>
              <a:rPr lang="en-US" sz="2400" dirty="0">
                <a:latin typeface="Times New Roman" pitchFamily="18" charset="0"/>
                <a:cs typeface="Times New Roman" pitchFamily="18" charset="0"/>
              </a:rPr>
              <a:t>, A. (2009). Organizational change and resistance management. Journal of Change Management, 9(2), 143-156.</a:t>
            </a:r>
          </a:p>
          <a:p>
            <a:pPr algn="just" fontAlgn="base">
              <a:buFont typeface="Wingdings" pitchFamily="2" charset="2"/>
              <a:buChar char="Ø"/>
            </a:pPr>
            <a:r>
              <a:rPr lang="en-US" sz="2400" dirty="0">
                <a:latin typeface="Times New Roman" pitchFamily="18" charset="0"/>
                <a:cs typeface="Times New Roman" pitchFamily="18" charset="0"/>
              </a:rPr>
              <a:t>Jones, R. J., </a:t>
            </a:r>
            <a:r>
              <a:rPr lang="en-US" sz="2400" dirty="0" err="1">
                <a:latin typeface="Times New Roman" pitchFamily="18" charset="0"/>
                <a:cs typeface="Times New Roman" pitchFamily="18" charset="0"/>
              </a:rPr>
              <a:t>Jimmieson</a:t>
            </a:r>
            <a:r>
              <a:rPr lang="en-US" sz="2400" dirty="0">
                <a:latin typeface="Times New Roman" pitchFamily="18" charset="0"/>
                <a:cs typeface="Times New Roman" pitchFamily="18" charset="0"/>
              </a:rPr>
              <a:t>, N. L., &amp; Griffiths, A. (2005). The impact of organizational culture and reshaping capabilities on change implementation success: The mediating role of readiness for change. Journal of Management Studies, 42(2), 361-386.</a:t>
            </a:r>
          </a:p>
          <a:p>
            <a:pPr algn="just" fontAlgn="base">
              <a:buFont typeface="Wingdings" pitchFamily="2" charset="2"/>
              <a:buChar char="Ø"/>
            </a:pPr>
            <a:r>
              <a:rPr lang="en-US" sz="2400" dirty="0" err="1">
                <a:latin typeface="Times New Roman" pitchFamily="18" charset="0"/>
                <a:cs typeface="Times New Roman" pitchFamily="18" charset="0"/>
              </a:rPr>
              <a:t>Kegan</a:t>
            </a:r>
            <a:r>
              <a:rPr lang="en-US" sz="2400" dirty="0">
                <a:latin typeface="Times New Roman" pitchFamily="18" charset="0"/>
                <a:cs typeface="Times New Roman" pitchFamily="18" charset="0"/>
              </a:rPr>
              <a:t>, R., &amp; </a:t>
            </a:r>
            <a:r>
              <a:rPr lang="en-US" sz="2400" dirty="0" err="1">
                <a:latin typeface="Times New Roman" pitchFamily="18" charset="0"/>
                <a:cs typeface="Times New Roman" pitchFamily="18" charset="0"/>
              </a:rPr>
              <a:t>Lahey</a:t>
            </a:r>
            <a:r>
              <a:rPr lang="en-US" sz="2400" dirty="0">
                <a:latin typeface="Times New Roman" pitchFamily="18" charset="0"/>
                <a:cs typeface="Times New Roman" pitchFamily="18" charset="0"/>
              </a:rPr>
              <a:t>, L. L. (2001). The real reason people won't change. Harvard Business Review, 79(10), 84-92.</a:t>
            </a:r>
          </a:p>
          <a:p>
            <a:pPr algn="just" fontAlgn="base">
              <a:buFont typeface="Wingdings" pitchFamily="2" charset="2"/>
              <a:buChar char="Ø"/>
            </a:pPr>
            <a:r>
              <a:rPr lang="en-US" sz="2400" dirty="0">
                <a:latin typeface="Times New Roman" pitchFamily="18" charset="0"/>
                <a:cs typeface="Times New Roman" pitchFamily="18" charset="0"/>
              </a:rPr>
              <a:t>Kim, W. C., &amp; </a:t>
            </a:r>
            <a:r>
              <a:rPr lang="en-US" sz="2400" dirty="0" err="1">
                <a:latin typeface="Times New Roman" pitchFamily="18" charset="0"/>
                <a:cs typeface="Times New Roman" pitchFamily="18" charset="0"/>
              </a:rPr>
              <a:t>Mauborgne</a:t>
            </a:r>
            <a:r>
              <a:rPr lang="en-US" sz="2400" dirty="0">
                <a:latin typeface="Times New Roman" pitchFamily="18" charset="0"/>
                <a:cs typeface="Times New Roman" pitchFamily="18" charset="0"/>
              </a:rPr>
              <a:t>, R. A. (2009). How strategy shapes structure. Harvard Business Review, 87(9), 72-80.</a:t>
            </a:r>
          </a:p>
          <a:p>
            <a:pPr algn="just" fontAlgn="base">
              <a:buFont typeface="Wingdings" pitchFamily="2" charset="2"/>
              <a:buChar char="Ø"/>
            </a:pPr>
            <a:r>
              <a:rPr lang="en-US" sz="2400" dirty="0">
                <a:latin typeface="Times New Roman" pitchFamily="18" charset="0"/>
                <a:cs typeface="Times New Roman" pitchFamily="18" charset="0"/>
              </a:rPr>
              <a:t>Kurtz, C. F., &amp; Snowden, D. J. (2003). The new dynamics of strategy: Sense-making in a complex and complicated world. IBM Systems Journal, 42(3), 462-483.</a:t>
            </a:r>
          </a:p>
          <a:p>
            <a:pPr algn="just" fontAlgn="base">
              <a:buFont typeface="Wingdings" pitchFamily="2" charset="2"/>
              <a:buChar char="Ø"/>
            </a:pPr>
            <a:r>
              <a:rPr lang="en-US" sz="2400" dirty="0" err="1">
                <a:latin typeface="Times New Roman" pitchFamily="18" charset="0"/>
                <a:cs typeface="Times New Roman" pitchFamily="18" charset="0"/>
              </a:rPr>
              <a:t>Levasseur</a:t>
            </a:r>
            <a:r>
              <a:rPr lang="en-US" sz="2400" dirty="0">
                <a:latin typeface="Times New Roman" pitchFamily="18" charset="0"/>
                <a:cs typeface="Times New Roman" pitchFamily="18" charset="0"/>
              </a:rPr>
              <a:t>, R. E. (2001). Organization change: Theory and practice. Sage Publications.</a:t>
            </a:r>
          </a:p>
          <a:p>
            <a:pPr algn="just" fontAlgn="base">
              <a:buFont typeface="Wingdings" pitchFamily="2" charset="2"/>
              <a:buChar char="Ø"/>
            </a:pPr>
            <a:r>
              <a:rPr lang="en-US" sz="2400" dirty="0">
                <a:latin typeface="Times New Roman" pitchFamily="18" charset="0"/>
                <a:cs typeface="Times New Roman" pitchFamily="18" charset="0"/>
              </a:rPr>
              <a:t>Lindquist, E. A. (2011). Agile development and change management: Complementary or contradictory? Journal of Change Management, 11(3), 283-305.</a:t>
            </a:r>
          </a:p>
          <a:p>
            <a:pPr algn="just" fontAlgn="base">
              <a:buFont typeface="Wingdings" pitchFamily="2" charset="2"/>
              <a:buChar char="Ø"/>
            </a:pPr>
            <a:r>
              <a:rPr lang="en-US" sz="2400" dirty="0">
                <a:latin typeface="Times New Roman" pitchFamily="18" charset="0"/>
                <a:cs typeface="Times New Roman" pitchFamily="18" charset="0"/>
              </a:rPr>
              <a:t>Marquis, C., &amp; </a:t>
            </a:r>
            <a:r>
              <a:rPr lang="en-US" sz="2400" dirty="0" err="1">
                <a:latin typeface="Times New Roman" pitchFamily="18" charset="0"/>
                <a:cs typeface="Times New Roman" pitchFamily="18" charset="0"/>
              </a:rPr>
              <a:t>Tilcsik</a:t>
            </a:r>
            <a:r>
              <a:rPr lang="en-US" sz="2400" dirty="0">
                <a:latin typeface="Times New Roman" pitchFamily="18" charset="0"/>
                <a:cs typeface="Times New Roman" pitchFamily="18" charset="0"/>
              </a:rPr>
              <a:t>, A. (2013). Imprinting: Toward a multilevel theory. Academy of Management Annals, 7(1), 193-243.</a:t>
            </a:r>
          </a:p>
          <a:p>
            <a:pPr algn="just" fontAlgn="base">
              <a:buFont typeface="Wingdings" pitchFamily="2" charset="2"/>
              <a:buChar char="Ø"/>
            </a:pPr>
            <a:r>
              <a:rPr lang="en-US" sz="2400" dirty="0">
                <a:latin typeface="Times New Roman" pitchFamily="18" charset="0"/>
                <a:cs typeface="Times New Roman" pitchFamily="18" charset="0"/>
              </a:rPr>
              <a:t>Maurer, R. (2010). Beyond the wall of resistance: Unconventional strategies that build support for change. Read How You Want. com.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6F2EF"/>
        </a:solidFill>
        <a:effectLst/>
      </p:bgPr>
    </p:bg>
    <p:spTree>
      <p:nvGrpSpPr>
        <p:cNvPr id="1" name=""/>
        <p:cNvGrpSpPr/>
        <p:nvPr/>
      </p:nvGrpSpPr>
      <p:grpSpPr>
        <a:xfrm>
          <a:off x="0" y="0"/>
          <a:ext cx="0" cy="0"/>
          <a:chOff x="0" y="0"/>
          <a:chExt cx="0" cy="0"/>
        </a:xfrm>
      </p:grpSpPr>
      <p:sp>
        <p:nvSpPr>
          <p:cNvPr id="7" name="Rectangle 6"/>
          <p:cNvSpPr/>
          <p:nvPr/>
        </p:nvSpPr>
        <p:spPr>
          <a:xfrm>
            <a:off x="4724400" y="3009900"/>
            <a:ext cx="9615133" cy="3154710"/>
          </a:xfrm>
          <a:prstGeom prst="rect">
            <a:avLst/>
          </a:prstGeom>
        </p:spPr>
        <p:style>
          <a:lnRef idx="1">
            <a:schemeClr val="accent3"/>
          </a:lnRef>
          <a:fillRef idx="2">
            <a:schemeClr val="accent3"/>
          </a:fillRef>
          <a:effectRef idx="1">
            <a:schemeClr val="accent3"/>
          </a:effectRef>
          <a:fontRef idx="minor">
            <a:schemeClr val="dk1"/>
          </a:fontRef>
        </p:style>
        <p:txBody>
          <a:bodyPr wrap="none">
            <a:spAutoFit/>
          </a:bodyPr>
          <a:lstStyle/>
          <a:p>
            <a:r>
              <a:rPr lang="en-US" sz="19900" dirty="0">
                <a:solidFill>
                  <a:srgbClr val="FF0000"/>
                </a:solidFill>
                <a:latin typeface="Brush Script MT" pitchFamily="66" charset="0"/>
                <a:cs typeface="Times New Roman" pitchFamily="18" charset="0"/>
              </a:rPr>
              <a:t>Thank</a:t>
            </a:r>
            <a:r>
              <a:rPr lang="en-US" sz="19900" dirty="0">
                <a:latin typeface="Brush Script MT" pitchFamily="66" charset="0"/>
                <a:cs typeface="Times New Roman" pitchFamily="18" charset="0"/>
              </a:rPr>
              <a:t> </a:t>
            </a:r>
            <a:r>
              <a:rPr lang="en-US" sz="19900" dirty="0">
                <a:solidFill>
                  <a:schemeClr val="tx2">
                    <a:lumMod val="60000"/>
                    <a:lumOff val="40000"/>
                  </a:schemeClr>
                </a:solidFill>
                <a:latin typeface="Brush Script MT" pitchFamily="66" charset="0"/>
                <a:cs typeface="Times New Roman" pitchFamily="18" charset="0"/>
              </a:rPr>
              <a:t>you</a:t>
            </a:r>
            <a:r>
              <a:rPr lang="en-US" sz="19900" dirty="0">
                <a:latin typeface="Brush Script MT" pitchFamily="66" charset="0"/>
                <a:cs typeface="Times New Roman" pitchFamily="18" charset="0"/>
              </a:rPr>
              <a:t> </a:t>
            </a:r>
            <a:endParaRPr lang="en-GB" sz="19900" dirty="0">
              <a:latin typeface="Brush Script MT" pitchFamily="66"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3953</Words>
  <Application>Microsoft Office PowerPoint</Application>
  <PresentationFormat>Custom</PresentationFormat>
  <Paragraphs>76</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Mandeep Kaur</cp:lastModifiedBy>
  <cp:revision>4</cp:revision>
  <dcterms:created xsi:type="dcterms:W3CDTF">2006-08-16T00:00:00Z</dcterms:created>
  <dcterms:modified xsi:type="dcterms:W3CDTF">2023-02-27T11:14:51Z</dcterms:modified>
  <dc:identifier>DAFa6JVOc0M</dc:identifier>
</cp:coreProperties>
</file>