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41.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notesSlides/notesSlide42.xml" ContentType="application/vnd.openxmlformats-officedocument.presentationml.notesSlide+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8"/>
  </p:notesMasterIdLst>
  <p:handoutMasterIdLst>
    <p:handoutMasterId r:id="rId99"/>
  </p:handoutMasterIdLst>
  <p:sldIdLst>
    <p:sldId id="271" r:id="rId5"/>
    <p:sldId id="307" r:id="rId6"/>
    <p:sldId id="257" r:id="rId7"/>
    <p:sldId id="276" r:id="rId8"/>
    <p:sldId id="882" r:id="rId9"/>
    <p:sldId id="295" r:id="rId10"/>
    <p:sldId id="296" r:id="rId11"/>
    <p:sldId id="297" r:id="rId12"/>
    <p:sldId id="298" r:id="rId13"/>
    <p:sldId id="299" r:id="rId14"/>
    <p:sldId id="300" r:id="rId15"/>
    <p:sldId id="301" r:id="rId16"/>
    <p:sldId id="286" r:id="rId17"/>
    <p:sldId id="302" r:id="rId18"/>
    <p:sldId id="303" r:id="rId19"/>
    <p:sldId id="304" r:id="rId20"/>
    <p:sldId id="305" r:id="rId21"/>
    <p:sldId id="306" r:id="rId22"/>
    <p:sldId id="936" r:id="rId23"/>
    <p:sldId id="308" r:id="rId24"/>
    <p:sldId id="309" r:id="rId25"/>
    <p:sldId id="310" r:id="rId26"/>
    <p:sldId id="311" r:id="rId27"/>
    <p:sldId id="312" r:id="rId28"/>
    <p:sldId id="291" r:id="rId29"/>
    <p:sldId id="952" r:id="rId30"/>
    <p:sldId id="292" r:id="rId31"/>
    <p:sldId id="883" r:id="rId32"/>
    <p:sldId id="884" r:id="rId33"/>
    <p:sldId id="890" r:id="rId34"/>
    <p:sldId id="892" r:id="rId35"/>
    <p:sldId id="893" r:id="rId36"/>
    <p:sldId id="894" r:id="rId37"/>
    <p:sldId id="895" r:id="rId38"/>
    <p:sldId id="896" r:id="rId39"/>
    <p:sldId id="897" r:id="rId40"/>
    <p:sldId id="898" r:id="rId41"/>
    <p:sldId id="902" r:id="rId42"/>
    <p:sldId id="899" r:id="rId43"/>
    <p:sldId id="900" r:id="rId44"/>
    <p:sldId id="901" r:id="rId45"/>
    <p:sldId id="868" r:id="rId46"/>
    <p:sldId id="274" r:id="rId47"/>
    <p:sldId id="937" r:id="rId48"/>
    <p:sldId id="277" r:id="rId49"/>
    <p:sldId id="273" r:id="rId50"/>
    <p:sldId id="278" r:id="rId51"/>
    <p:sldId id="279" r:id="rId52"/>
    <p:sldId id="280" r:id="rId53"/>
    <p:sldId id="281" r:id="rId54"/>
    <p:sldId id="284" r:id="rId55"/>
    <p:sldId id="288" r:id="rId56"/>
    <p:sldId id="316" r:id="rId57"/>
    <p:sldId id="317" r:id="rId58"/>
    <p:sldId id="318" r:id="rId59"/>
    <p:sldId id="320" r:id="rId60"/>
    <p:sldId id="323" r:id="rId61"/>
    <p:sldId id="324" r:id="rId62"/>
    <p:sldId id="325" r:id="rId63"/>
    <p:sldId id="326" r:id="rId64"/>
    <p:sldId id="938" r:id="rId65"/>
    <p:sldId id="939" r:id="rId66"/>
    <p:sldId id="285" r:id="rId67"/>
    <p:sldId id="289" r:id="rId68"/>
    <p:sldId id="290" r:id="rId69"/>
    <p:sldId id="940" r:id="rId70"/>
    <p:sldId id="941" r:id="rId71"/>
    <p:sldId id="942" r:id="rId72"/>
    <p:sldId id="943" r:id="rId73"/>
    <p:sldId id="944" r:id="rId74"/>
    <p:sldId id="282" r:id="rId75"/>
    <p:sldId id="321" r:id="rId76"/>
    <p:sldId id="322" r:id="rId77"/>
    <p:sldId id="869" r:id="rId78"/>
    <p:sldId id="870" r:id="rId79"/>
    <p:sldId id="871" r:id="rId80"/>
    <p:sldId id="872" r:id="rId81"/>
    <p:sldId id="873" r:id="rId82"/>
    <p:sldId id="874" r:id="rId83"/>
    <p:sldId id="875" r:id="rId84"/>
    <p:sldId id="876" r:id="rId85"/>
    <p:sldId id="877" r:id="rId86"/>
    <p:sldId id="287" r:id="rId87"/>
    <p:sldId id="283" r:id="rId88"/>
    <p:sldId id="945" r:id="rId89"/>
    <p:sldId id="946" r:id="rId90"/>
    <p:sldId id="947" r:id="rId91"/>
    <p:sldId id="948" r:id="rId92"/>
    <p:sldId id="949" r:id="rId93"/>
    <p:sldId id="293" r:id="rId94"/>
    <p:sldId id="950" r:id="rId95"/>
    <p:sldId id="951" r:id="rId96"/>
    <p:sldId id="935" r:id="rId9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79" autoAdjust="0"/>
    <p:restoredTop sz="79963" autoAdjust="0"/>
  </p:normalViewPr>
  <p:slideViewPr>
    <p:cSldViewPr>
      <p:cViewPr varScale="1">
        <p:scale>
          <a:sx n="85" d="100"/>
          <a:sy n="85" d="100"/>
        </p:scale>
        <p:origin x="780" y="9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handoutMaster" Target="handoutMasters/handoutMaster1.xml"/><Relationship Id="rId10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10/03/2020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forbes.com/sites/joyburnford/2019/05/28/flexible-working-the-way-of-the-future/#7de4db914874"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researchportal.port.ac.uk/portal/en/publications/continuous-organizational-change-and-burnout(26929d1b-5ba3-4eb6-af34-6ea40f20aff2).html" TargetMode="External"/><Relationship Id="rId2" Type="http://schemas.openxmlformats.org/officeDocument/2006/relationships/slide" Target="../slides/slide63.xml"/><Relationship Id="rId1" Type="http://schemas.openxmlformats.org/officeDocument/2006/relationships/notesMaster" Target="../notesMasters/notesMaster1.xml"/><Relationship Id="rId6" Type="http://schemas.openxmlformats.org/officeDocument/2006/relationships/hyperlink" Target="https://researchportal.port.ac.uk/portal/en/organisations/organisation-studies--human-resource-management(9fef73cb-e950-44b2-83d8-c06f2391aaa8).html" TargetMode="External"/><Relationship Id="rId5" Type="http://schemas.openxmlformats.org/officeDocument/2006/relationships/hyperlink" Target="https://researchportal.port.ac.uk/portal/en/persons/sally-rumbles(0f752a2e-514a-4aea-aa90-0abdc54ee4eb).html" TargetMode="External"/><Relationship Id="rId4" Type="http://schemas.openxmlformats.org/officeDocument/2006/relationships/hyperlink" Target="https://researchportal.port.ac.uk/portal/en/persons/gary-rees(74a7d8b5-c780-4aaa-a048-c99d00e788a2).html" TargetMode="Externa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a:t>
            </a:fld>
            <a:endParaRPr lang="en-GB"/>
          </a:p>
        </p:txBody>
      </p:sp>
    </p:spTree>
    <p:extLst>
      <p:ext uri="{BB962C8B-B14F-4D97-AF65-F5344CB8AC3E}">
        <p14:creationId xmlns:p14="http://schemas.microsoft.com/office/powerpoint/2010/main" val="2673697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‘Temporal’ pertaining to time</a:t>
            </a:r>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1739773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0F1D9D0-B45F-4463-A1C5-AE7CB6A3FE7F}" type="slidenum">
              <a:rPr lang="en-GB" altLang="en-US" sz="1200"/>
              <a:pPr/>
              <a:t>6</a:t>
            </a:fld>
            <a:endParaRPr lang="en-GB" altLang="en-US" sz="120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723608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1B56C3E-5EFA-48FE-9F36-9988F15C71BF}" type="slidenum">
              <a:rPr lang="en-GB" altLang="en-US" sz="1200"/>
              <a:pPr/>
              <a:t>7</a:t>
            </a:fld>
            <a:endParaRPr lang="en-GB" altLang="en-US" sz="120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4241088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2900A68-C248-4453-A73A-4535DCFCD311}" type="slidenum">
              <a:rPr lang="en-GB" altLang="en-US" sz="1200"/>
              <a:pPr/>
              <a:t>9</a:t>
            </a:fld>
            <a:endParaRPr lang="en-GB" altLang="en-US" sz="120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686105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7D954B0C-3699-48DA-9867-A974FB301A86}" type="slidenum">
              <a:rPr lang="en-GB" altLang="en-US" sz="1200"/>
              <a:pPr/>
              <a:t>10</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135377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8BF9234-5257-4C19-810C-2D4040386569}" type="slidenum">
              <a:rPr lang="en-GB" altLang="en-US" sz="1200"/>
              <a:pPr/>
              <a:t>11</a:t>
            </a:fld>
            <a:endParaRPr lang="en-GB"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r>
              <a:rPr lang="en-US" altLang="en-US" dirty="0"/>
              <a:t>Financial – Booms and Busts – HJ took on over 50 temporary junior lawyers to deal with the ‘pip’ breast implant claims, miner’s lung problem claims and specialist brain injury claims – once these campaigns died down the lawyers were released.</a:t>
            </a:r>
          </a:p>
          <a:p>
            <a:pPr eaLnBrk="1" hangingPunct="1"/>
            <a:endParaRPr lang="en-US" altLang="en-US" dirty="0"/>
          </a:p>
          <a:p>
            <a:pPr eaLnBrk="1" hangingPunct="1"/>
            <a:r>
              <a:rPr lang="en-US" altLang="en-US" dirty="0"/>
              <a:t>Recent insurance claim campaign for claiming money back from being wrongly advised when taking out a financial loan.</a:t>
            </a:r>
          </a:p>
        </p:txBody>
      </p:sp>
    </p:spTree>
    <p:extLst>
      <p:ext uri="{BB962C8B-B14F-4D97-AF65-F5344CB8AC3E}">
        <p14:creationId xmlns:p14="http://schemas.microsoft.com/office/powerpoint/2010/main" val="3476119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64D08713-557D-4233-A0E2-24D1A1F67DF1}" type="slidenum">
              <a:rPr lang="en-GB" altLang="en-US" sz="1200"/>
              <a:pPr/>
              <a:t>12</a:t>
            </a:fld>
            <a:endParaRPr lang="en-GB"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09921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Finland 4-day working week</a:t>
            </a:r>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3658236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E63615E2-43F5-4828-9EDF-97D0F663DA07}" type="slidenum">
              <a:rPr lang="en-GB" altLang="en-US" sz="1200"/>
              <a:pPr/>
              <a:t>14</a:t>
            </a:fld>
            <a:endParaRPr lang="en-GB" altLang="en-US" sz="120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85736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D6AAF7D-3040-42E9-9A24-5F04DD8FCB09}" type="slidenum">
              <a:rPr lang="en-GB" altLang="en-US" sz="1200"/>
              <a:pPr/>
              <a:t>15</a:t>
            </a:fld>
            <a:endParaRPr lang="en-GB" altLang="en-US" sz="12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501498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BB684DF-77BA-4D63-B596-CD13AC8729D5}" type="slidenum">
              <a:rPr lang="en-GB" altLang="en-US" sz="1200"/>
              <a:pPr/>
              <a:t>16</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595902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685C0D33-47B6-4641-9CF1-9C8F7F501A0A}" type="slidenum">
              <a:rPr lang="en-GB" altLang="en-US" sz="1200"/>
              <a:pPr/>
              <a:t>17</a:t>
            </a:fld>
            <a:endParaRPr lang="en-GB"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702596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200818E-97C4-47CD-BBDC-38D264BFEBCA}" type="slidenum">
              <a:rPr lang="en-GB" altLang="en-US" sz="1200"/>
              <a:pPr/>
              <a:t>18</a:t>
            </a:fld>
            <a:endParaRPr lang="en-GB"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r>
              <a:rPr lang="en-US" altLang="en-US" b="1" u="sng" dirty="0"/>
              <a:t>The Negatives</a:t>
            </a:r>
          </a:p>
          <a:p>
            <a:pPr eaLnBrk="1" hangingPunct="1"/>
            <a:endParaRPr lang="en-US" altLang="en-US" dirty="0"/>
          </a:p>
          <a:p>
            <a:pPr eaLnBrk="1" hangingPunct="1"/>
            <a:r>
              <a:rPr lang="en-US" altLang="en-US" dirty="0"/>
              <a:t>Google Article – Google got it wrong with open plan working</a:t>
            </a:r>
          </a:p>
          <a:p>
            <a:pPr eaLnBrk="1" hangingPunct="1"/>
            <a:endParaRPr lang="en-US" altLang="en-US" dirty="0"/>
          </a:p>
          <a:p>
            <a:pPr eaLnBrk="1" hangingPunct="1"/>
            <a:r>
              <a:rPr lang="en-US" altLang="en-US" dirty="0"/>
              <a:t>Poor working area can result in muscular-skeletal issues over time.</a:t>
            </a:r>
          </a:p>
          <a:p>
            <a:pPr eaLnBrk="1" hangingPunct="1"/>
            <a:endParaRPr lang="en-US" altLang="en-US" dirty="0"/>
          </a:p>
          <a:p>
            <a:pPr eaLnBrk="1" hangingPunct="1"/>
            <a:r>
              <a:rPr lang="en-US" altLang="en-US" dirty="0"/>
              <a:t>Distraction of children / dogs barking can be an issue for telephone based conferences</a:t>
            </a:r>
          </a:p>
          <a:p>
            <a:pPr eaLnBrk="1" hangingPunct="1"/>
            <a:endParaRPr lang="en-US" altLang="en-US" dirty="0"/>
          </a:p>
          <a:p>
            <a:pPr eaLnBrk="1" hangingPunct="1"/>
            <a:r>
              <a:rPr lang="en-US" altLang="en-US" dirty="0"/>
              <a:t>Employees shirking</a:t>
            </a:r>
          </a:p>
        </p:txBody>
      </p:sp>
    </p:spTree>
    <p:extLst>
      <p:ext uri="{BB962C8B-B14F-4D97-AF65-F5344CB8AC3E}">
        <p14:creationId xmlns:p14="http://schemas.microsoft.com/office/powerpoint/2010/main" val="692589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A1AC711-5E39-4E2C-9380-953C2229D163}" type="slidenum">
              <a:rPr lang="en-GB" altLang="en-US" sz="1200"/>
              <a:pPr/>
              <a:t>19</a:t>
            </a:fld>
            <a:endParaRPr lang="en-GB" altLang="en-US" sz="12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r>
              <a:rPr lang="en-US" altLang="en-US" dirty="0"/>
              <a:t>Temporal means pertaining to time.</a:t>
            </a:r>
          </a:p>
          <a:p>
            <a:pPr eaLnBrk="1" hangingPunct="1"/>
            <a:endParaRPr lang="en-US" altLang="en-US" dirty="0"/>
          </a:p>
          <a:p>
            <a:pPr eaLnBrk="1" hangingPunct="1"/>
            <a:r>
              <a:rPr lang="en-US" altLang="en-US" dirty="0"/>
              <a:t>“Rowe” -  No scheduled working hours at all and productivity went up – Dan Pink Ted Talk</a:t>
            </a:r>
          </a:p>
        </p:txBody>
      </p:sp>
    </p:spTree>
    <p:extLst>
      <p:ext uri="{BB962C8B-B14F-4D97-AF65-F5344CB8AC3E}">
        <p14:creationId xmlns:p14="http://schemas.microsoft.com/office/powerpoint/2010/main" val="29916853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C6E6FB5-CE93-47E2-9F0C-4E670C4CBF92}" type="slidenum">
              <a:rPr lang="en-GB" altLang="en-US" sz="1200"/>
              <a:pPr/>
              <a:t>20</a:t>
            </a:fld>
            <a:endParaRPr lang="en-GB" altLang="en-US" sz="12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7391647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14D697C-0AE6-4D08-9029-F2CBBEC25D6B}" type="slidenum">
              <a:rPr lang="en-GB" altLang="en-US" sz="1200"/>
              <a:pPr/>
              <a:t>21</a:t>
            </a:fld>
            <a:endParaRPr lang="en-GB" altLang="en-US" sz="12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r>
              <a:rPr lang="en-US" altLang="en-US" dirty="0"/>
              <a:t>Gig workforce is growing – IR35 /  Good Work Agenda = blurring of the lines between contractors, employees, workers etc.</a:t>
            </a:r>
          </a:p>
        </p:txBody>
      </p:sp>
    </p:spTree>
    <p:extLst>
      <p:ext uri="{BB962C8B-B14F-4D97-AF65-F5344CB8AC3E}">
        <p14:creationId xmlns:p14="http://schemas.microsoft.com/office/powerpoint/2010/main" val="10348485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EE0DCBC-42D6-4B1D-8353-8BB9E0DB8F3E}" type="slidenum">
              <a:rPr lang="en-GB" altLang="en-US" sz="1200"/>
              <a:pPr/>
              <a:t>22</a:t>
            </a:fld>
            <a:endParaRPr lang="en-GB" altLang="en-US" sz="120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643494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91F9A7AD-D0F1-4952-89E1-104C7B6F149A}" type="slidenum">
              <a:rPr lang="en-GB" altLang="en-US" sz="1200"/>
              <a:pPr/>
              <a:t>23</a:t>
            </a:fld>
            <a:endParaRPr lang="en-GB" altLang="en-US" sz="12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5045701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obstacles are you likely to face in implementing more flexible work patterns and what are the potential issues associated with remote working?</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24</a:t>
            </a:fld>
            <a:endParaRPr lang="en-GB"/>
          </a:p>
        </p:txBody>
      </p:sp>
    </p:spTree>
    <p:extLst>
      <p:ext uri="{BB962C8B-B14F-4D97-AF65-F5344CB8AC3E}">
        <p14:creationId xmlns:p14="http://schemas.microsoft.com/office/powerpoint/2010/main" val="973530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24 out of 25 for work life balance.</a:t>
            </a:r>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25601135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Individuals – life in balance = more productive (remember the Dan Pink Pie Chart), reduced stress, able to live a healthier lifestyle, able to work at times optimum to them.</a:t>
            </a:r>
          </a:p>
          <a:p>
            <a:pPr marL="171450" indent="-171450">
              <a:buFont typeface="Arial" panose="020B0604020202020204" pitchFamily="34" charset="0"/>
              <a:buChar char="•"/>
            </a:pPr>
            <a:r>
              <a:rPr lang="en-GB" dirty="0"/>
              <a:t>Org – Able to flex in order to meet 24 hour services, able to hire part-time or zero hours contracted workers to reduce costs, </a:t>
            </a:r>
          </a:p>
          <a:p>
            <a:pPr marL="171450" indent="-171450">
              <a:buFont typeface="Arial" panose="020B0604020202020204" pitchFamily="34" charset="0"/>
              <a:buChar char="•"/>
            </a:pPr>
            <a:r>
              <a:rPr lang="en-GB" dirty="0"/>
              <a:t>Aging workforce – have a good talent pipeline that offers employees the opportunity to diversify in to other roles as they mature, keep older workers engaged with development that is tailored to them, engage older workers by offering them to assist junior employees to development.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Millennials value flexibility – Employees are expected to have 20 jobs in their employment life cycle “BBC Billion Dollar Question Work, 2018).  - </a:t>
            </a:r>
            <a:r>
              <a:rPr lang="en-GB" sz="1200" kern="1200" dirty="0">
                <a:solidFill>
                  <a:schemeClr val="tx1"/>
                </a:solidFill>
                <a:effectLst/>
                <a:latin typeface="+mn-lt"/>
                <a:ea typeface="+mn-ea"/>
                <a:cs typeface="+mn-cs"/>
              </a:rPr>
              <a:t>92% of Millennials identify flexibility as a top priority when job hunting, </a:t>
            </a:r>
            <a:r>
              <a:rPr lang="en-GB" dirty="0">
                <a:hlinkClick r:id="rId3"/>
              </a:rPr>
              <a:t>https://www.forbes.com/sites/joyburnford/2019/05/28/flexible-working-the-way-of-the-future/#7de4db914874</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10863592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3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s-ES_tradnl" dirty="0">
                <a:latin typeface="Arial" charset="0"/>
              </a:rPr>
              <a:t>Source: Marchington </a:t>
            </a:r>
            <a:r>
              <a:rPr lang="en-GB" altLang="es-ES_tradnl" i="1" dirty="0">
                <a:latin typeface="Arial" charset="0"/>
              </a:rPr>
              <a:t>et al</a:t>
            </a:r>
            <a:r>
              <a:rPr lang="en-GB" altLang="es-ES_tradnl" dirty="0">
                <a:latin typeface="Arial" charset="0"/>
              </a:rPr>
              <a:t> (2005). See page 131. </a:t>
            </a:r>
          </a:p>
          <a:p>
            <a:pPr eaLnBrk="1" hangingPunct="1">
              <a:spcBef>
                <a:spcPct val="0"/>
              </a:spcBef>
            </a:pPr>
            <a:endParaRPr lang="es-ES_tradnl" altLang="es-ES_tradnl" dirty="0"/>
          </a:p>
        </p:txBody>
      </p:sp>
      <p:sp>
        <p:nvSpPr>
          <p:cNvPr id="143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4092DCC-49C4-4233-9329-F52AE0B38C81}" type="slidenum">
              <a:rPr lang="es-ES_tradnl" altLang="es-ES_tradnl" smtClean="0"/>
              <a:pPr/>
              <a:t>28</a:t>
            </a:fld>
            <a:endParaRPr lang="es-ES_tradnl" altLang="es-ES_tradnl" dirty="0"/>
          </a:p>
        </p:txBody>
      </p:sp>
    </p:spTree>
    <p:extLst>
      <p:ext uri="{BB962C8B-B14F-4D97-AF65-F5344CB8AC3E}">
        <p14:creationId xmlns:p14="http://schemas.microsoft.com/office/powerpoint/2010/main" val="41263879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Deb’s Age Demographic handout.</a:t>
            </a:r>
          </a:p>
          <a:p>
            <a:endParaRPr lang="en-GB" dirty="0"/>
          </a:p>
          <a:p>
            <a:r>
              <a:rPr lang="en-GB" dirty="0"/>
              <a:t>How to Motivate the What’s in it for me Article on Moodle</a:t>
            </a:r>
          </a:p>
          <a:p>
            <a:endParaRPr lang="en-GB" dirty="0"/>
          </a:p>
          <a:p>
            <a:r>
              <a:rPr lang="en-GB" dirty="0"/>
              <a:t>Gen Z Article on Moodle.</a:t>
            </a:r>
          </a:p>
        </p:txBody>
      </p:sp>
      <p:sp>
        <p:nvSpPr>
          <p:cNvPr id="4" name="Slide Number Placeholder 3"/>
          <p:cNvSpPr>
            <a:spLocks noGrp="1"/>
          </p:cNvSpPr>
          <p:nvPr>
            <p:ph type="sldNum" sz="quarter" idx="5"/>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3646673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Anyone here meet their higher-order needs off the job?  In what way?</a:t>
            </a:r>
          </a:p>
        </p:txBody>
      </p:sp>
      <p:sp>
        <p:nvSpPr>
          <p:cNvPr id="4" name="Slide Number Placeholder 3"/>
          <p:cNvSpPr>
            <a:spLocks noGrp="1"/>
          </p:cNvSpPr>
          <p:nvPr>
            <p:ph type="sldNum" sz="quarter" idx="5"/>
          </p:nvPr>
        </p:nvSpPr>
        <p:spPr/>
        <p:txBody>
          <a:bodyPr/>
          <a:lstStyle/>
          <a:p>
            <a:fld id="{A74F7143-3262-4712-BBAC-9EEC69AABB0A}" type="slidenum">
              <a:rPr lang="en-GB" smtClean="0"/>
              <a:t>37</a:t>
            </a:fld>
            <a:endParaRPr lang="en-GB"/>
          </a:p>
        </p:txBody>
      </p:sp>
    </p:spTree>
    <p:extLst>
      <p:ext uri="{BB962C8B-B14F-4D97-AF65-F5344CB8AC3E}">
        <p14:creationId xmlns:p14="http://schemas.microsoft.com/office/powerpoint/2010/main" val="24897179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 168 Grunge Jobs – comprising both work carried out in the lower reaches of the supply chain supporting global business and that performed by an underclass of sometimes illegal workers.</a:t>
            </a:r>
          </a:p>
        </p:txBody>
      </p:sp>
      <p:sp>
        <p:nvSpPr>
          <p:cNvPr id="4" name="Slide Number Placeholder 3"/>
          <p:cNvSpPr>
            <a:spLocks noGrp="1"/>
          </p:cNvSpPr>
          <p:nvPr>
            <p:ph type="sldNum" sz="quarter" idx="5"/>
          </p:nvPr>
        </p:nvSpPr>
        <p:spPr/>
        <p:txBody>
          <a:bodyPr/>
          <a:lstStyle/>
          <a:p>
            <a:fld id="{A74F7143-3262-4712-BBAC-9EEC69AABB0A}" type="slidenum">
              <a:rPr lang="en-GB" smtClean="0"/>
              <a:t>38</a:t>
            </a:fld>
            <a:endParaRPr lang="en-GB"/>
          </a:p>
        </p:txBody>
      </p:sp>
    </p:spTree>
    <p:extLst>
      <p:ext uri="{BB962C8B-B14F-4D97-AF65-F5344CB8AC3E}">
        <p14:creationId xmlns:p14="http://schemas.microsoft.com/office/powerpoint/2010/main" val="19674221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HR4.0 White Paper on Moodle.</a:t>
            </a:r>
          </a:p>
          <a:p>
            <a:endParaRPr lang="en-GB" dirty="0"/>
          </a:p>
          <a:p>
            <a:r>
              <a:rPr lang="en-GB" dirty="0"/>
              <a:t>See the 5 way in which HR is Changing </a:t>
            </a:r>
            <a:r>
              <a:rPr lang="en-GB" dirty="0" err="1"/>
              <a:t>Powerpoint</a:t>
            </a:r>
            <a:r>
              <a:rPr lang="en-GB" dirty="0"/>
              <a:t> on Moodle.</a:t>
            </a:r>
          </a:p>
        </p:txBody>
      </p:sp>
      <p:sp>
        <p:nvSpPr>
          <p:cNvPr id="4" name="Slide Number Placeholder 3"/>
          <p:cNvSpPr>
            <a:spLocks noGrp="1"/>
          </p:cNvSpPr>
          <p:nvPr>
            <p:ph type="sldNum" sz="quarter" idx="5"/>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34896140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John </a:t>
            </a:r>
            <a:r>
              <a:rPr lang="en-GB" altLang="en-US" dirty="0" err="1"/>
              <a:t>Eades</a:t>
            </a:r>
            <a:r>
              <a:rPr lang="en-GB" altLang="en-US" dirty="0"/>
              <a:t> stats on the number of new appointments that fail - </a:t>
            </a:r>
            <a:r>
              <a:rPr lang="en-GB" sz="1200" kern="1200" dirty="0">
                <a:solidFill>
                  <a:schemeClr val="tx1"/>
                </a:solidFill>
                <a:effectLst/>
                <a:latin typeface="+mn-lt"/>
                <a:ea typeface="+mn-ea"/>
                <a:cs typeface="+mn-cs"/>
              </a:rPr>
              <a:t>research by the “Corporate Executive Board” found 60% of new Managers fail within  the first 24 months of taking a position, 50% of executives fail within the first 18 months and only 23% of people feel they are being led well in the workplace n – </a:t>
            </a:r>
            <a:r>
              <a:rPr lang="en-GB" sz="1200" kern="1200" dirty="0" err="1">
                <a:solidFill>
                  <a:schemeClr val="tx1"/>
                </a:solidFill>
                <a:effectLst/>
                <a:latin typeface="+mn-lt"/>
                <a:ea typeface="+mn-ea"/>
                <a:cs typeface="+mn-cs"/>
              </a:rPr>
              <a:t>Eades.J</a:t>
            </a:r>
            <a:r>
              <a:rPr lang="en-GB" sz="1200" kern="1200" dirty="0">
                <a:solidFill>
                  <a:schemeClr val="tx1"/>
                </a:solidFill>
                <a:effectLst/>
                <a:latin typeface="+mn-lt"/>
                <a:ea typeface="+mn-ea"/>
                <a:cs typeface="+mn-cs"/>
              </a:rPr>
              <a:t>, (2019) Building Greatness..</a:t>
            </a:r>
            <a:endParaRPr lang="en-GB" altLang="en-US"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42</a:t>
            </a:fld>
            <a:endParaRPr lang="en-GB"/>
          </a:p>
        </p:txBody>
      </p:sp>
    </p:spTree>
    <p:extLst>
      <p:ext uri="{BB962C8B-B14F-4D97-AF65-F5344CB8AC3E}">
        <p14:creationId xmlns:p14="http://schemas.microsoft.com/office/powerpoint/2010/main" val="24825317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43</a:t>
            </a:fld>
            <a:endParaRPr lang="en-GB"/>
          </a:p>
        </p:txBody>
      </p:sp>
    </p:spTree>
    <p:extLst>
      <p:ext uri="{BB962C8B-B14F-4D97-AF65-F5344CB8AC3E}">
        <p14:creationId xmlns:p14="http://schemas.microsoft.com/office/powerpoint/2010/main" val="37618740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for examples of transformational and incremental change. IBM Started off selling scales</a:t>
            </a:r>
            <a:r>
              <a:rPr lang="en-GB" baseline="0" dirty="0"/>
              <a:t> moved into massive mainframe computers and now sell software and consulting services. </a:t>
            </a:r>
            <a:r>
              <a:rPr lang="en-GB" dirty="0"/>
              <a:t>Nokia. Paper</a:t>
            </a:r>
            <a:r>
              <a:rPr lang="en-GB" baseline="0" dirty="0"/>
              <a:t> work and rubber mill to mobile phones and games.</a:t>
            </a:r>
          </a:p>
          <a:p>
            <a:endParaRPr lang="en-GB" baseline="0" dirty="0"/>
          </a:p>
          <a:p>
            <a:r>
              <a:rPr lang="en-GB" baseline="0" dirty="0"/>
              <a:t>Apple –Computers, </a:t>
            </a:r>
            <a:r>
              <a:rPr lang="en-GB" baseline="0" dirty="0" err="1"/>
              <a:t>Ipods</a:t>
            </a:r>
            <a:r>
              <a:rPr lang="en-GB" baseline="0" dirty="0"/>
              <a:t>, Phones, Watches</a:t>
            </a:r>
          </a:p>
          <a:p>
            <a:endParaRPr lang="en-GB" dirty="0"/>
          </a:p>
          <a:p>
            <a:r>
              <a:rPr lang="en-GB" dirty="0"/>
              <a:t>Is incremental change enough?  Relatively</a:t>
            </a:r>
            <a:r>
              <a:rPr lang="en-GB" baseline="0" dirty="0"/>
              <a:t> little change in status quo could lead to inertia and a situation where fundamental change is required to avert a crisis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44</a:t>
            </a:fld>
            <a:endParaRPr lang="en-GB"/>
          </a:p>
        </p:txBody>
      </p:sp>
    </p:spTree>
    <p:extLst>
      <p:ext uri="{BB962C8B-B14F-4D97-AF65-F5344CB8AC3E}">
        <p14:creationId xmlns:p14="http://schemas.microsoft.com/office/powerpoint/2010/main" val="25090832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Exercise.  Come up with at least 4 ways in which an organisation might want to change (5</a:t>
            </a:r>
            <a:r>
              <a:rPr lang="en-GB" baseline="0" dirty="0"/>
              <a:t> minutes). Write them up on the board.  </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45</a:t>
            </a:fld>
            <a:endParaRPr lang="en-GB"/>
          </a:p>
        </p:txBody>
      </p:sp>
    </p:spTree>
    <p:extLst>
      <p:ext uri="{BB962C8B-B14F-4D97-AF65-F5344CB8AC3E}">
        <p14:creationId xmlns:p14="http://schemas.microsoft.com/office/powerpoint/2010/main" val="32181521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operates under a culture of ‘emergent leadership’</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46</a:t>
            </a:fld>
            <a:endParaRPr lang="en-GB"/>
          </a:p>
        </p:txBody>
      </p:sp>
    </p:spTree>
    <p:extLst>
      <p:ext uri="{BB962C8B-B14F-4D97-AF65-F5344CB8AC3E}">
        <p14:creationId xmlns:p14="http://schemas.microsoft.com/office/powerpoint/2010/main" val="9856782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47</a:t>
            </a:fld>
            <a:endParaRPr lang="en-GB"/>
          </a:p>
        </p:txBody>
      </p:sp>
    </p:spTree>
    <p:extLst>
      <p:ext uri="{BB962C8B-B14F-4D97-AF65-F5344CB8AC3E}">
        <p14:creationId xmlns:p14="http://schemas.microsoft.com/office/powerpoint/2010/main" val="31927587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a:t>
            </a:r>
            <a:r>
              <a:rPr lang="en-GB" baseline="0" dirty="0"/>
              <a:t> organisation is different.  </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48</a:t>
            </a:fld>
            <a:endParaRPr lang="en-GB"/>
          </a:p>
        </p:txBody>
      </p:sp>
    </p:spTree>
    <p:extLst>
      <p:ext uri="{BB962C8B-B14F-4D97-AF65-F5344CB8AC3E}">
        <p14:creationId xmlns:p14="http://schemas.microsoft.com/office/powerpoint/2010/main" val="20479042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Cannot be universally applied since all context is different.</a:t>
            </a:r>
          </a:p>
          <a:p>
            <a:endParaRPr lang="en-GB" dirty="0"/>
          </a:p>
          <a:p>
            <a:r>
              <a:rPr lang="en-GB" dirty="0"/>
              <a:t>I gave the previous example of Tata Steel going through a redundancy exercise, by planning and information gathering they were always behind schedule, by the time they came to act the data was incorrect, furthermore, communication about the change was poor, employees came to their own conclusions, many great employees left because they thought their job was at risk when it wasn’t – exercise to get rid of the dead wood, meant they lost talent and retained dead wood in some cases.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49</a:t>
            </a:fld>
            <a:endParaRPr lang="en-GB"/>
          </a:p>
        </p:txBody>
      </p:sp>
    </p:spTree>
    <p:extLst>
      <p:ext uri="{BB962C8B-B14F-4D97-AF65-F5344CB8AC3E}">
        <p14:creationId xmlns:p14="http://schemas.microsoft.com/office/powerpoint/2010/main" val="39837720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50</a:t>
            </a:fld>
            <a:endParaRPr lang="en-GB"/>
          </a:p>
        </p:txBody>
      </p:sp>
    </p:spTree>
    <p:extLst>
      <p:ext uri="{BB962C8B-B14F-4D97-AF65-F5344CB8AC3E}">
        <p14:creationId xmlns:p14="http://schemas.microsoft.com/office/powerpoint/2010/main" val="9484221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recent example can you give of a business suffering due to change?</a:t>
            </a:r>
          </a:p>
          <a:p>
            <a:endParaRPr lang="en-GB" dirty="0"/>
          </a:p>
          <a:p>
            <a:pPr marL="228600" indent="-228600">
              <a:buAutoNum type="arabicPeriod"/>
            </a:pPr>
            <a:r>
              <a:rPr lang="en-GB" dirty="0"/>
              <a:t>Blockbuster went under due to a failure to innovate – Netflix took over</a:t>
            </a:r>
          </a:p>
          <a:p>
            <a:pPr marL="228600" indent="-228600">
              <a:buAutoNum type="arabicPeriod"/>
            </a:pPr>
            <a:r>
              <a:rPr lang="en-GB" dirty="0"/>
              <a:t>CD’s players / Walkman’s obsolete due to </a:t>
            </a:r>
            <a:r>
              <a:rPr lang="en-GB" dirty="0" err="1"/>
              <a:t>iplayer</a:t>
            </a:r>
            <a:endParaRPr lang="en-GB" dirty="0"/>
          </a:p>
          <a:p>
            <a:pPr marL="228600" indent="-228600">
              <a:buAutoNum type="arabicPeriod"/>
            </a:pPr>
            <a:r>
              <a:rPr lang="en-GB" dirty="0"/>
              <a:t>Heathrow lost out on a runway extension due to climate change </a:t>
            </a:r>
            <a:r>
              <a:rPr lang="en-GB" dirty="0" err="1"/>
              <a:t>lobyists</a:t>
            </a:r>
            <a:endParaRPr lang="en-GB" dirty="0"/>
          </a:p>
          <a:p>
            <a:pPr marL="228600" indent="-228600">
              <a:buAutoNum type="arabicPeriod"/>
            </a:pPr>
            <a:r>
              <a:rPr lang="en-GB" dirty="0"/>
              <a:t>Flybe due to poor strategy and coronavirus.</a:t>
            </a:r>
          </a:p>
          <a:p>
            <a:pPr marL="228600" indent="-228600">
              <a:buAutoNum type="arabicPeriod"/>
            </a:pPr>
            <a:endParaRPr lang="en-GB" dirty="0"/>
          </a:p>
          <a:p>
            <a:pPr marL="0" indent="0">
              <a:buNone/>
            </a:pPr>
            <a:r>
              <a:rPr lang="en-GB" dirty="0"/>
              <a:t>Who next?</a:t>
            </a:r>
          </a:p>
          <a:p>
            <a:pPr marL="0" indent="0">
              <a:buNone/>
            </a:pPr>
            <a:r>
              <a:rPr lang="en-GB" dirty="0"/>
              <a:t>1. BA and Easy Jet are already sounding alarm bells due to lost revenue, BA have taken some action such as Pay Freezes already.</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51</a:t>
            </a:fld>
            <a:endParaRPr lang="en-GB"/>
          </a:p>
        </p:txBody>
      </p:sp>
    </p:spTree>
    <p:extLst>
      <p:ext uri="{BB962C8B-B14F-4D97-AF65-F5344CB8AC3E}">
        <p14:creationId xmlns:p14="http://schemas.microsoft.com/office/powerpoint/2010/main" val="809151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Clutterbuck and Hawkins (2020)</a:t>
            </a:r>
          </a:p>
          <a:p>
            <a:r>
              <a:rPr lang="en-GB" dirty="0"/>
              <a:t>To be future-fit must do three things:</a:t>
            </a:r>
          </a:p>
          <a:p>
            <a:pPr marL="228600" indent="-228600">
              <a:buAutoNum type="arabicPeriod"/>
            </a:pPr>
            <a:r>
              <a:rPr lang="en-GB" dirty="0"/>
              <a:t>Keep on top of business as usual</a:t>
            </a:r>
          </a:p>
          <a:p>
            <a:pPr marL="228600" indent="-228600">
              <a:buAutoNum type="arabicPeriod"/>
            </a:pPr>
            <a:r>
              <a:rPr lang="en-GB" dirty="0"/>
              <a:t>Anticipate how external factors could impact on your business in the future.</a:t>
            </a:r>
          </a:p>
          <a:p>
            <a:pPr marL="228600" indent="-228600">
              <a:buAutoNum type="arabicPeriod"/>
            </a:pPr>
            <a:r>
              <a:rPr lang="en-GB" dirty="0"/>
              <a:t>Be able to innovate.</a:t>
            </a:r>
          </a:p>
          <a:p>
            <a:pPr marL="228600" indent="-228600">
              <a:buAutoNum type="arabicPeriod"/>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52</a:t>
            </a:fld>
            <a:endParaRPr lang="en-GB"/>
          </a:p>
        </p:txBody>
      </p:sp>
    </p:spTree>
    <p:extLst>
      <p:ext uri="{BB962C8B-B14F-4D97-AF65-F5344CB8AC3E}">
        <p14:creationId xmlns:p14="http://schemas.microsoft.com/office/powerpoint/2010/main" val="42746884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Pages 103 to 128 of the core text</a:t>
            </a:r>
          </a:p>
        </p:txBody>
      </p:sp>
      <p:sp>
        <p:nvSpPr>
          <p:cNvPr id="4" name="Slide Number Placeholder 3"/>
          <p:cNvSpPr>
            <a:spLocks noGrp="1"/>
          </p:cNvSpPr>
          <p:nvPr>
            <p:ph type="sldNum" sz="quarter" idx="5"/>
          </p:nvPr>
        </p:nvSpPr>
        <p:spPr/>
        <p:txBody>
          <a:bodyPr/>
          <a:lstStyle/>
          <a:p>
            <a:fld id="{A74F7143-3262-4712-BBAC-9EEC69AABB0A}" type="slidenum">
              <a:rPr lang="en-GB" smtClean="0"/>
              <a:t>53</a:t>
            </a:fld>
            <a:endParaRPr lang="en-GB"/>
          </a:p>
        </p:txBody>
      </p:sp>
    </p:spTree>
    <p:extLst>
      <p:ext uri="{BB962C8B-B14F-4D97-AF65-F5344CB8AC3E}">
        <p14:creationId xmlns:p14="http://schemas.microsoft.com/office/powerpoint/2010/main" val="11730039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eaLnBrk="0" hangingPunct="0">
              <a:defRPr b="1">
                <a:solidFill>
                  <a:schemeClr val="tx1"/>
                </a:solidFill>
                <a:latin typeface="Arial" panose="020B0604020202020204" pitchFamily="34" charset="0"/>
                <a:cs typeface="Arial" panose="020B0604020202020204" pitchFamily="34" charset="0"/>
              </a:defRPr>
            </a:lvl1pPr>
            <a:lvl2pPr marL="742950" indent="-285750" defTabSz="927100" eaLnBrk="0" hangingPunct="0">
              <a:defRPr b="1">
                <a:solidFill>
                  <a:schemeClr val="tx1"/>
                </a:solidFill>
                <a:latin typeface="Arial" panose="020B0604020202020204" pitchFamily="34" charset="0"/>
                <a:cs typeface="Arial" panose="020B0604020202020204" pitchFamily="34" charset="0"/>
              </a:defRPr>
            </a:lvl2pPr>
            <a:lvl3pPr marL="1143000" indent="-228600" defTabSz="927100" eaLnBrk="0" hangingPunct="0">
              <a:defRPr b="1">
                <a:solidFill>
                  <a:schemeClr val="tx1"/>
                </a:solidFill>
                <a:latin typeface="Arial" panose="020B0604020202020204" pitchFamily="34" charset="0"/>
                <a:cs typeface="Arial" panose="020B0604020202020204" pitchFamily="34" charset="0"/>
              </a:defRPr>
            </a:lvl3pPr>
            <a:lvl4pPr marL="1600200" indent="-228600" defTabSz="927100" eaLnBrk="0" hangingPunct="0">
              <a:defRPr b="1">
                <a:solidFill>
                  <a:schemeClr val="tx1"/>
                </a:solidFill>
                <a:latin typeface="Arial" panose="020B0604020202020204" pitchFamily="34" charset="0"/>
                <a:cs typeface="Arial" panose="020B0604020202020204" pitchFamily="34" charset="0"/>
              </a:defRPr>
            </a:lvl4pPr>
            <a:lvl5pPr marL="2057400" indent="-228600" defTabSz="927100" eaLnBrk="0" hangingPunct="0">
              <a:defRPr b="1">
                <a:solidFill>
                  <a:schemeClr val="tx1"/>
                </a:solidFill>
                <a:latin typeface="Arial" panose="020B0604020202020204" pitchFamily="34" charset="0"/>
                <a:cs typeface="Arial" panose="020B0604020202020204" pitchFamily="34" charset="0"/>
              </a:defRPr>
            </a:lvl5pPr>
            <a:lvl6pPr marL="25146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fld id="{E6126204-79C2-4FD2-9AEC-F462EEA3B1C1}" type="slidenum">
              <a:rPr lang="en-GB" altLang="en-US" b="0">
                <a:solidFill>
                  <a:srgbClr val="000000"/>
                </a:solidFill>
              </a:rPr>
              <a:pPr eaLnBrk="1" hangingPunct="1"/>
              <a:t>54</a:t>
            </a:fld>
            <a:endParaRPr lang="en-GB" altLang="en-US" b="0">
              <a:solidFill>
                <a:srgbClr val="000000"/>
              </a:solidFill>
            </a:endParaRPr>
          </a:p>
        </p:txBody>
      </p:sp>
      <p:sp>
        <p:nvSpPr>
          <p:cNvPr id="74755" name="Rectangle 2"/>
          <p:cNvSpPr>
            <a:spLocks noGrp="1" noRot="1" noChangeAspect="1" noChangeArrowheads="1" noTextEdit="1"/>
          </p:cNvSpPr>
          <p:nvPr>
            <p:ph type="sldImg"/>
          </p:nvPr>
        </p:nvSpPr>
        <p:spPr>
          <a:xfrm>
            <a:off x="307975" y="482600"/>
            <a:ext cx="6196013" cy="4646613"/>
          </a:xfrm>
          <a:ln/>
        </p:spPr>
      </p:sp>
      <p:sp>
        <p:nvSpPr>
          <p:cNvPr id="74756" name="Rectangle 3"/>
          <p:cNvSpPr>
            <a:spLocks noGrp="1" noChangeArrowheads="1"/>
          </p:cNvSpPr>
          <p:nvPr>
            <p:ph type="body" idx="1"/>
          </p:nvPr>
        </p:nvSpPr>
        <p:spPr>
          <a:xfrm>
            <a:off x="319088" y="5335588"/>
            <a:ext cx="6161087" cy="2571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cs typeface="Arial" panose="020B0604020202020204" pitchFamily="34" charset="0"/>
              </a:rPr>
              <a:t>Performance is what an organisation needs to accomplish in both the short and long terms. Health is not synonymous with long-term performance; instead, it comprises the qualities, attributes, and actions that will make the enterprise more likely to perform well in the future. </a:t>
            </a:r>
          </a:p>
          <a:p>
            <a:endParaRPr lang="en-US" altLang="en-US">
              <a:latin typeface="Arial" panose="020B0604020202020204" pitchFamily="34" charset="0"/>
              <a:cs typeface="Arial" panose="020B0604020202020204" pitchFamily="34" charset="0"/>
            </a:endParaRPr>
          </a:p>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21831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eaLnBrk="0" hangingPunct="0">
              <a:defRPr b="1">
                <a:solidFill>
                  <a:schemeClr val="tx1"/>
                </a:solidFill>
                <a:latin typeface="Arial" panose="020B0604020202020204" pitchFamily="34" charset="0"/>
                <a:cs typeface="Arial" panose="020B0604020202020204" pitchFamily="34" charset="0"/>
              </a:defRPr>
            </a:lvl1pPr>
            <a:lvl2pPr marL="742950" indent="-285750" defTabSz="927100" eaLnBrk="0" hangingPunct="0">
              <a:defRPr b="1">
                <a:solidFill>
                  <a:schemeClr val="tx1"/>
                </a:solidFill>
                <a:latin typeface="Arial" panose="020B0604020202020204" pitchFamily="34" charset="0"/>
                <a:cs typeface="Arial" panose="020B0604020202020204" pitchFamily="34" charset="0"/>
              </a:defRPr>
            </a:lvl2pPr>
            <a:lvl3pPr marL="1143000" indent="-228600" defTabSz="927100" eaLnBrk="0" hangingPunct="0">
              <a:defRPr b="1">
                <a:solidFill>
                  <a:schemeClr val="tx1"/>
                </a:solidFill>
                <a:latin typeface="Arial" panose="020B0604020202020204" pitchFamily="34" charset="0"/>
                <a:cs typeface="Arial" panose="020B0604020202020204" pitchFamily="34" charset="0"/>
              </a:defRPr>
            </a:lvl3pPr>
            <a:lvl4pPr marL="1600200" indent="-228600" defTabSz="927100" eaLnBrk="0" hangingPunct="0">
              <a:defRPr b="1">
                <a:solidFill>
                  <a:schemeClr val="tx1"/>
                </a:solidFill>
                <a:latin typeface="Arial" panose="020B0604020202020204" pitchFamily="34" charset="0"/>
                <a:cs typeface="Arial" panose="020B0604020202020204" pitchFamily="34" charset="0"/>
              </a:defRPr>
            </a:lvl4pPr>
            <a:lvl5pPr marL="2057400" indent="-228600" defTabSz="927100" eaLnBrk="0" hangingPunct="0">
              <a:defRPr b="1">
                <a:solidFill>
                  <a:schemeClr val="tx1"/>
                </a:solidFill>
                <a:latin typeface="Arial" panose="020B0604020202020204" pitchFamily="34" charset="0"/>
                <a:cs typeface="Arial" panose="020B0604020202020204" pitchFamily="34" charset="0"/>
              </a:defRPr>
            </a:lvl5pPr>
            <a:lvl6pPr marL="25146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fld id="{1469496F-FFB6-4998-A0E6-911557F65121}" type="slidenum">
              <a:rPr lang="en-GB" altLang="en-US" b="0">
                <a:solidFill>
                  <a:srgbClr val="000000"/>
                </a:solidFill>
              </a:rPr>
              <a:pPr eaLnBrk="1" hangingPunct="1"/>
              <a:t>55</a:t>
            </a:fld>
            <a:endParaRPr lang="en-GB" altLang="en-US" b="0">
              <a:solidFill>
                <a:srgbClr val="000000"/>
              </a:solidFill>
            </a:endParaRPr>
          </a:p>
        </p:txBody>
      </p:sp>
      <p:sp>
        <p:nvSpPr>
          <p:cNvPr id="75779" name="Rectangle 7"/>
          <p:cNvSpPr txBox="1">
            <a:spLocks noGrp="1" noChangeArrowheads="1"/>
          </p:cNvSpPr>
          <p:nvPr/>
        </p:nvSpPr>
        <p:spPr bwMode="auto">
          <a:xfrm>
            <a:off x="6064250" y="9550400"/>
            <a:ext cx="541338" cy="18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spAutoFit/>
          </a:bodyPr>
          <a:lstStyle>
            <a:lvl1pPr defTabSz="955675" eaLnBrk="0" hangingPunct="0">
              <a:defRPr b="1">
                <a:solidFill>
                  <a:schemeClr val="tx1"/>
                </a:solidFill>
                <a:latin typeface="Arial" panose="020B0604020202020204" pitchFamily="34" charset="0"/>
                <a:cs typeface="Arial" panose="020B0604020202020204" pitchFamily="34" charset="0"/>
              </a:defRPr>
            </a:lvl1pPr>
            <a:lvl2pPr marL="742950" indent="-285750" defTabSz="955675" eaLnBrk="0" hangingPunct="0">
              <a:defRPr b="1">
                <a:solidFill>
                  <a:schemeClr val="tx1"/>
                </a:solidFill>
                <a:latin typeface="Arial" panose="020B0604020202020204" pitchFamily="34" charset="0"/>
                <a:cs typeface="Arial" panose="020B0604020202020204" pitchFamily="34" charset="0"/>
              </a:defRPr>
            </a:lvl2pPr>
            <a:lvl3pPr marL="1143000" indent="-228600" defTabSz="955675" eaLnBrk="0" hangingPunct="0">
              <a:defRPr b="1">
                <a:solidFill>
                  <a:schemeClr val="tx1"/>
                </a:solidFill>
                <a:latin typeface="Arial" panose="020B0604020202020204" pitchFamily="34" charset="0"/>
                <a:cs typeface="Arial" panose="020B0604020202020204" pitchFamily="34" charset="0"/>
              </a:defRPr>
            </a:lvl3pPr>
            <a:lvl4pPr marL="1600200" indent="-228600" defTabSz="955675" eaLnBrk="0" hangingPunct="0">
              <a:defRPr b="1">
                <a:solidFill>
                  <a:schemeClr val="tx1"/>
                </a:solidFill>
                <a:latin typeface="Arial" panose="020B0604020202020204" pitchFamily="34" charset="0"/>
                <a:cs typeface="Arial" panose="020B0604020202020204" pitchFamily="34" charset="0"/>
              </a:defRPr>
            </a:lvl4pPr>
            <a:lvl5pPr marL="2057400" indent="-228600" defTabSz="955675" eaLnBrk="0" hangingPunct="0">
              <a:defRPr b="1">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r" eaLnBrk="1" fontAlgn="base" hangingPunct="1">
              <a:spcBef>
                <a:spcPct val="0"/>
              </a:spcBef>
              <a:spcAft>
                <a:spcPct val="0"/>
              </a:spcAft>
            </a:pPr>
            <a:fld id="{7443C341-FEFE-483C-B3A7-CD4331E01DA3}" type="slidenum">
              <a:rPr lang="en-US" altLang="en-US" sz="1200" b="0" smtClean="0">
                <a:solidFill>
                  <a:srgbClr val="000000"/>
                </a:solidFill>
                <a:latin typeface="HelveticaNeueLT Std"/>
              </a:rPr>
              <a:pPr algn="r" eaLnBrk="1" fontAlgn="base" hangingPunct="1">
                <a:spcBef>
                  <a:spcPct val="0"/>
                </a:spcBef>
                <a:spcAft>
                  <a:spcPct val="0"/>
                </a:spcAft>
              </a:pPr>
              <a:t>55</a:t>
            </a:fld>
            <a:endParaRPr lang="en-US" altLang="en-US" sz="1200" b="0">
              <a:solidFill>
                <a:srgbClr val="000000"/>
              </a:solidFill>
              <a:latin typeface="HelveticaNeueLT Std"/>
            </a:endParaRPr>
          </a:p>
        </p:txBody>
      </p:sp>
      <p:sp>
        <p:nvSpPr>
          <p:cNvPr id="75780" name="Rectangle 2"/>
          <p:cNvSpPr>
            <a:spLocks noGrp="1" noRot="1" noChangeAspect="1" noChangeArrowheads="1" noTextEdit="1"/>
          </p:cNvSpPr>
          <p:nvPr>
            <p:ph type="sldImg"/>
          </p:nvPr>
        </p:nvSpPr>
        <p:spPr>
          <a:xfrm>
            <a:off x="488950" y="622300"/>
            <a:ext cx="5827713" cy="4370388"/>
          </a:xfrm>
          <a:ln/>
        </p:spPr>
      </p:sp>
      <p:sp>
        <p:nvSpPr>
          <p:cNvPr id="75781" name="Rectangle 3"/>
          <p:cNvSpPr>
            <a:spLocks noGrp="1" noChangeArrowheads="1"/>
          </p:cNvSpPr>
          <p:nvPr>
            <p:ph type="body" idx="1"/>
          </p:nvPr>
        </p:nvSpPr>
        <p:spPr>
          <a:xfrm>
            <a:off x="552450" y="5334000"/>
            <a:ext cx="5788025" cy="261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513204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57</a:t>
            </a:fld>
            <a:endParaRPr lang="en-US" dirty="0"/>
          </a:p>
        </p:txBody>
      </p:sp>
    </p:spTree>
    <p:extLst>
      <p:ext uri="{BB962C8B-B14F-4D97-AF65-F5344CB8AC3E}">
        <p14:creationId xmlns:p14="http://schemas.microsoft.com/office/powerpoint/2010/main" val="344894658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58</a:t>
            </a:fld>
            <a:endParaRPr lang="en-US" dirty="0"/>
          </a:p>
        </p:txBody>
      </p:sp>
    </p:spTree>
    <p:extLst>
      <p:ext uri="{BB962C8B-B14F-4D97-AF65-F5344CB8AC3E}">
        <p14:creationId xmlns:p14="http://schemas.microsoft.com/office/powerpoint/2010/main" val="13381686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59</a:t>
            </a:fld>
            <a:endParaRPr lang="en-US" dirty="0"/>
          </a:p>
        </p:txBody>
      </p:sp>
    </p:spTree>
    <p:extLst>
      <p:ext uri="{BB962C8B-B14F-4D97-AF65-F5344CB8AC3E}">
        <p14:creationId xmlns:p14="http://schemas.microsoft.com/office/powerpoint/2010/main" val="22233389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60</a:t>
            </a:fld>
            <a:endParaRPr lang="en-US" dirty="0"/>
          </a:p>
        </p:txBody>
      </p:sp>
    </p:spTree>
    <p:extLst>
      <p:ext uri="{BB962C8B-B14F-4D97-AF65-F5344CB8AC3E}">
        <p14:creationId xmlns:p14="http://schemas.microsoft.com/office/powerpoint/2010/main" val="19870629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https://researchportal.port.ac.uk/portal/en/publications/continuous-organizational-change-and-burnout(26929d1b-5ba3-4eb6-af34-6ea40f20aff2).html</a:t>
            </a:r>
            <a:endParaRPr lang="en-GB" sz="1200" b="0" i="0" u="none" strike="noStrike" kern="1200" dirty="0">
              <a:solidFill>
                <a:schemeClr val="tx1"/>
              </a:solidFill>
              <a:effectLst/>
              <a:latin typeface="+mn-lt"/>
              <a:ea typeface="+mn-ea"/>
              <a:cs typeface="+mn-cs"/>
              <a:hlinkClick r:id="rId4"/>
            </a:endParaRPr>
          </a:p>
          <a:p>
            <a:r>
              <a:rPr lang="en-GB" sz="1200" b="0" i="0" u="none" strike="noStrike" kern="1200" dirty="0">
                <a:solidFill>
                  <a:schemeClr val="tx1"/>
                </a:solidFill>
                <a:effectLst/>
                <a:latin typeface="+mn-lt"/>
                <a:ea typeface="+mn-ea"/>
                <a:cs typeface="+mn-cs"/>
                <a:hlinkClick r:id="rId4"/>
              </a:rPr>
              <a:t>Mr Gary Rees</a:t>
            </a:r>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hlinkClick r:id="rId5"/>
              </a:rPr>
              <a:t>Mrs Sally Rumbles</a:t>
            </a:r>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hlinkClick r:id="rId6"/>
              </a:rPr>
              <a:t>Organisation Studies &amp; Human Resource Management</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Within the last three years, the global economic crisis has prompted unprecedented change with organizations traditionally considered as solid, crumbling and liquidating in front of incredulous stock brokers and global audiences. This paper considers the extent to which continuous organizational changes lead to organizational burnout. Whilst traditional approaches to burnout have concentrated on individual and job burnout, research into organization burnout remains limited. A key emerging trend is the concept of organizational resilience and strategies for copying with continuous change. Our initial research into this area suggests that organizations and their employees respond to change in a variety of ways, such as the “boiled frog syndrome”, and “survivor syndrome”. Survey research from a sample of 100 companies contacted revealed some alarming results. Whilst many originations recognised that they had serious concerns about the rate of change and the impact upon the business, very little concern was expressed in relation to their employees and employee welfare. This paper explores these emerging themes and consequences for management through the use of further primary data collection from in-depth semi-structured interviews. Suggestions for further research and managing burnout are provided.</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63</a:t>
            </a:fld>
            <a:endParaRPr lang="en-GB"/>
          </a:p>
        </p:txBody>
      </p:sp>
    </p:spTree>
    <p:extLst>
      <p:ext uri="{BB962C8B-B14F-4D97-AF65-F5344CB8AC3E}">
        <p14:creationId xmlns:p14="http://schemas.microsoft.com/office/powerpoint/2010/main" val="6528973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64</a:t>
            </a:fld>
            <a:endParaRPr lang="en-GB"/>
          </a:p>
        </p:txBody>
      </p:sp>
    </p:spTree>
    <p:extLst>
      <p:ext uri="{BB962C8B-B14F-4D97-AF65-F5344CB8AC3E}">
        <p14:creationId xmlns:p14="http://schemas.microsoft.com/office/powerpoint/2010/main" val="60687066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employee</a:t>
            </a:r>
            <a:r>
              <a:rPr lang="en-GB" baseline="0" dirty="0"/>
              <a:t> resistance and Communication in more detail.</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65</a:t>
            </a:fld>
            <a:endParaRPr lang="en-GB"/>
          </a:p>
        </p:txBody>
      </p:sp>
    </p:spTree>
    <p:extLst>
      <p:ext uri="{BB962C8B-B14F-4D97-AF65-F5344CB8AC3E}">
        <p14:creationId xmlns:p14="http://schemas.microsoft.com/office/powerpoint/2010/main" val="248961025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66</a:t>
            </a:fld>
            <a:endParaRPr lang="en-GB"/>
          </a:p>
        </p:txBody>
      </p:sp>
    </p:spTree>
    <p:extLst>
      <p:ext uri="{BB962C8B-B14F-4D97-AF65-F5344CB8AC3E}">
        <p14:creationId xmlns:p14="http://schemas.microsoft.com/office/powerpoint/2010/main" val="427840204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from the opening exercises.</a:t>
            </a:r>
          </a:p>
          <a:p>
            <a:r>
              <a:rPr lang="en-GB" dirty="0"/>
              <a:t>Arm folding</a:t>
            </a:r>
            <a:r>
              <a:rPr lang="en-GB" baseline="0" dirty="0"/>
              <a:t> exercise.  </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67</a:t>
            </a:fld>
            <a:endParaRPr lang="en-GB"/>
          </a:p>
        </p:txBody>
      </p:sp>
    </p:spTree>
    <p:extLst>
      <p:ext uri="{BB962C8B-B14F-4D97-AF65-F5344CB8AC3E}">
        <p14:creationId xmlns:p14="http://schemas.microsoft.com/office/powerpoint/2010/main" val="66006995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68</a:t>
            </a:fld>
            <a:endParaRPr lang="en-GB"/>
          </a:p>
        </p:txBody>
      </p:sp>
    </p:spTree>
    <p:extLst>
      <p:ext uri="{BB962C8B-B14F-4D97-AF65-F5344CB8AC3E}">
        <p14:creationId xmlns:p14="http://schemas.microsoft.com/office/powerpoint/2010/main" val="24799384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69</a:t>
            </a:fld>
            <a:endParaRPr lang="en-GB"/>
          </a:p>
        </p:txBody>
      </p:sp>
    </p:spTree>
    <p:extLst>
      <p:ext uri="{BB962C8B-B14F-4D97-AF65-F5344CB8AC3E}">
        <p14:creationId xmlns:p14="http://schemas.microsoft.com/office/powerpoint/2010/main" val="341534736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70</a:t>
            </a:fld>
            <a:endParaRPr lang="en-GB"/>
          </a:p>
        </p:txBody>
      </p:sp>
    </p:spTree>
    <p:extLst>
      <p:ext uri="{BB962C8B-B14F-4D97-AF65-F5344CB8AC3E}">
        <p14:creationId xmlns:p14="http://schemas.microsoft.com/office/powerpoint/2010/main" val="16031768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original frameworks which is still widely cited.  Has since been reframed by other researchers. </a:t>
            </a:r>
          </a:p>
          <a:p>
            <a:r>
              <a:rPr lang="en-GB" dirty="0"/>
              <a:t>Drawbacks of the model: In most organisations</a:t>
            </a:r>
            <a:r>
              <a:rPr lang="en-GB" baseline="0" dirty="0"/>
              <a:t> change is constant state that leaves little or no time for recovery.  Most applicable to small scale incremental change.  Constant change can lead to organisational burn-out.</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71</a:t>
            </a:fld>
            <a:endParaRPr lang="en-GB"/>
          </a:p>
        </p:txBody>
      </p:sp>
    </p:spTree>
    <p:extLst>
      <p:ext uri="{BB962C8B-B14F-4D97-AF65-F5344CB8AC3E}">
        <p14:creationId xmlns:p14="http://schemas.microsoft.com/office/powerpoint/2010/main" val="211763496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Fit’s with Simon Sinek’s Start with Why.</a:t>
            </a:r>
          </a:p>
        </p:txBody>
      </p:sp>
      <p:sp>
        <p:nvSpPr>
          <p:cNvPr id="4" name="Slide Number Placeholder 3"/>
          <p:cNvSpPr>
            <a:spLocks noGrp="1"/>
          </p:cNvSpPr>
          <p:nvPr>
            <p:ph type="sldNum" sz="quarter" idx="5"/>
          </p:nvPr>
        </p:nvSpPr>
        <p:spPr/>
        <p:txBody>
          <a:bodyPr/>
          <a:lstStyle/>
          <a:p>
            <a:fld id="{A74F7143-3262-4712-BBAC-9EEC69AABB0A}" type="slidenum">
              <a:rPr lang="en-GB" smtClean="0"/>
              <a:t>76</a:t>
            </a:fld>
            <a:endParaRPr lang="en-GB"/>
          </a:p>
        </p:txBody>
      </p:sp>
    </p:spTree>
    <p:extLst>
      <p:ext uri="{BB962C8B-B14F-4D97-AF65-F5344CB8AC3E}">
        <p14:creationId xmlns:p14="http://schemas.microsoft.com/office/powerpoint/2010/main" val="246315087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TROPICS  - Hard v Soft Change</a:t>
            </a:r>
          </a:p>
          <a:p>
            <a:endParaRPr lang="en-GB" dirty="0"/>
          </a:p>
          <a:p>
            <a:r>
              <a:rPr lang="en-GB" dirty="0"/>
              <a:t>Lewin – Unfreeze, Change, Re-freeze</a:t>
            </a:r>
          </a:p>
          <a:p>
            <a:endParaRPr lang="en-GB" dirty="0"/>
          </a:p>
          <a:p>
            <a:r>
              <a:rPr lang="en-GB" dirty="0" err="1"/>
              <a:t>Kotters</a:t>
            </a:r>
            <a:r>
              <a:rPr lang="en-GB" dirty="0"/>
              <a:t> 8 Stages 1. Create urgency, 2. Form a powerful coalition, 3. Create a vision for the change, 4. Communicate the vision, 5. Remove obstacles, 6. Create short-term wins,, 7 Build on the change, 8. Anchor the changes in corporate culture.</a:t>
            </a:r>
          </a:p>
        </p:txBody>
      </p:sp>
      <p:sp>
        <p:nvSpPr>
          <p:cNvPr id="4" name="Slide Number Placeholder 3"/>
          <p:cNvSpPr>
            <a:spLocks noGrp="1"/>
          </p:cNvSpPr>
          <p:nvPr>
            <p:ph type="sldNum" sz="quarter" idx="5"/>
          </p:nvPr>
        </p:nvSpPr>
        <p:spPr/>
        <p:txBody>
          <a:bodyPr/>
          <a:lstStyle/>
          <a:p>
            <a:fld id="{A74F7143-3262-4712-BBAC-9EEC69AABB0A}" type="slidenum">
              <a:rPr lang="en-GB" smtClean="0"/>
              <a:t>78</a:t>
            </a:fld>
            <a:endParaRPr lang="en-GB"/>
          </a:p>
        </p:txBody>
      </p:sp>
    </p:spTree>
    <p:extLst>
      <p:ext uri="{BB962C8B-B14F-4D97-AF65-F5344CB8AC3E}">
        <p14:creationId xmlns:p14="http://schemas.microsoft.com/office/powerpoint/2010/main" val="215067188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Boddy and </a:t>
            </a:r>
            <a:r>
              <a:rPr lang="en-GB" dirty="0" err="1"/>
              <a:t>Buchanon’s</a:t>
            </a:r>
            <a:r>
              <a:rPr lang="en-GB" dirty="0"/>
              <a:t> relationship clip</a:t>
            </a:r>
          </a:p>
          <a:p>
            <a:endParaRPr lang="en-GB" dirty="0"/>
          </a:p>
          <a:p>
            <a:r>
              <a:rPr lang="en-GB" dirty="0" err="1"/>
              <a:t>Lessem’s</a:t>
            </a:r>
            <a:r>
              <a:rPr lang="en-GB" dirty="0"/>
              <a:t> 7 change agent characteristic:  1. </a:t>
            </a:r>
            <a:r>
              <a:rPr lang="en-GB" dirty="0" err="1"/>
              <a:t>Couragous</a:t>
            </a:r>
            <a:r>
              <a:rPr lang="en-GB" dirty="0"/>
              <a:t>, 2. Empathetic, 3. Patient, 4. Resilient, 5. Deliberate, 6. Observant, 7. Flexible</a:t>
            </a:r>
          </a:p>
        </p:txBody>
      </p:sp>
      <p:sp>
        <p:nvSpPr>
          <p:cNvPr id="4" name="Slide Number Placeholder 3"/>
          <p:cNvSpPr>
            <a:spLocks noGrp="1"/>
          </p:cNvSpPr>
          <p:nvPr>
            <p:ph type="sldNum" sz="quarter" idx="5"/>
          </p:nvPr>
        </p:nvSpPr>
        <p:spPr/>
        <p:txBody>
          <a:bodyPr/>
          <a:lstStyle/>
          <a:p>
            <a:fld id="{A74F7143-3262-4712-BBAC-9EEC69AABB0A}" type="slidenum">
              <a:rPr lang="en-GB" smtClean="0"/>
              <a:t>80</a:t>
            </a:fld>
            <a:endParaRPr lang="en-GB"/>
          </a:p>
        </p:txBody>
      </p:sp>
    </p:spTree>
    <p:extLst>
      <p:ext uri="{BB962C8B-B14F-4D97-AF65-F5344CB8AC3E}">
        <p14:creationId xmlns:p14="http://schemas.microsoft.com/office/powerpoint/2010/main" val="2842305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Pg</a:t>
            </a:r>
            <a:r>
              <a:rPr lang="en-GB" dirty="0"/>
              <a:t> 276 Truss et al 2012</a:t>
            </a:r>
          </a:p>
          <a:p>
            <a:r>
              <a:rPr lang="en-GB" dirty="0"/>
              <a:t>8 Elements to consider</a:t>
            </a:r>
            <a:r>
              <a:rPr lang="en-GB" baseline="0" dirty="0"/>
              <a:t> with regards to context</a:t>
            </a:r>
          </a:p>
          <a:p>
            <a:r>
              <a:rPr lang="en-GB" baseline="0" dirty="0"/>
              <a:t>The results of the contextual analysis will inform decisions on design.</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83</a:t>
            </a:fld>
            <a:endParaRPr lang="en-GB"/>
          </a:p>
        </p:txBody>
      </p:sp>
    </p:spTree>
    <p:extLst>
      <p:ext uri="{BB962C8B-B14F-4D97-AF65-F5344CB8AC3E}">
        <p14:creationId xmlns:p14="http://schemas.microsoft.com/office/powerpoint/2010/main" val="377107663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Pg</a:t>
            </a:r>
            <a:r>
              <a:rPr lang="en-GB" dirty="0"/>
              <a:t> 276 Truss et al 2012</a:t>
            </a:r>
          </a:p>
          <a:p>
            <a:r>
              <a:rPr lang="en-GB" dirty="0"/>
              <a:t>8 Elements to consider</a:t>
            </a:r>
            <a:r>
              <a:rPr lang="en-GB" baseline="0" dirty="0"/>
              <a:t> with regards to context</a:t>
            </a:r>
          </a:p>
          <a:p>
            <a:r>
              <a:rPr lang="en-GB" baseline="0" dirty="0"/>
              <a:t>The results of the contextual analysis will inform decisions on design.</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84</a:t>
            </a:fld>
            <a:endParaRPr lang="en-GB"/>
          </a:p>
        </p:txBody>
      </p:sp>
    </p:spTree>
    <p:extLst>
      <p:ext uri="{BB962C8B-B14F-4D97-AF65-F5344CB8AC3E}">
        <p14:creationId xmlns:p14="http://schemas.microsoft.com/office/powerpoint/2010/main" val="292617332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Case Study – </a:t>
            </a:r>
            <a:r>
              <a:rPr lang="en-GB" sz="1200" b="1" kern="1200" dirty="0" err="1">
                <a:solidFill>
                  <a:schemeClr val="tx1"/>
                </a:solidFill>
                <a:effectLst/>
                <a:latin typeface="+mn-lt"/>
                <a:ea typeface="+mn-ea"/>
                <a:cs typeface="+mn-cs"/>
              </a:rPr>
              <a:t>Printworthy</a:t>
            </a:r>
            <a:r>
              <a:rPr lang="en-GB" sz="1200" b="1" kern="1200" dirty="0">
                <a:solidFill>
                  <a:schemeClr val="tx1"/>
                </a:solidFill>
                <a:effectLst/>
                <a:latin typeface="+mn-lt"/>
                <a:ea typeface="+mn-ea"/>
                <a:cs typeface="+mn-cs"/>
              </a:rPr>
              <a:t> Ltd</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Printworthy</a:t>
            </a:r>
            <a:r>
              <a:rPr lang="en-GB" sz="1200" kern="1200" dirty="0">
                <a:solidFill>
                  <a:schemeClr val="tx1"/>
                </a:solidFill>
                <a:effectLst/>
                <a:latin typeface="+mn-lt"/>
                <a:ea typeface="+mn-ea"/>
                <a:cs typeface="+mn-cs"/>
              </a:rPr>
              <a:t> Ltd is a medium sized printing company, employing 100 people the majority of whom are members of a union.  Its present factory is located in a rundown industrial estate.  The factory itself is old with restricted parking and access is difficult for large lorries to negotiate.  Mrs Jones, the Managing Director, has recently thought it would be a good idea to relocate the factory taking advantage of a government grant. The market for the company’s product is growing but the present factory has reached maximum capacity.  The site she has in mind is on a new business park with an excellent road infrastructure and dedicated parking but it is 10 miles away from the present site.  This will also be her opportunity to buy some new, more efficient machinery (some of it automated) to replace some of their old fashioned equipment.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are the forces driving change and what are likely to be the forces</a:t>
            </a:r>
            <a:r>
              <a:rPr lang="en-GB" sz="1200" kern="1200" baseline="0" dirty="0">
                <a:solidFill>
                  <a:schemeClr val="tx1"/>
                </a:solidFill>
                <a:effectLst/>
                <a:latin typeface="+mn-lt"/>
                <a:ea typeface="+mn-ea"/>
                <a:cs typeface="+mn-cs"/>
              </a:rPr>
              <a:t> resisting change.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Answer the following questions</a:t>
            </a:r>
          </a:p>
          <a:p>
            <a:pPr lvl="0"/>
            <a:r>
              <a:rPr lang="en-GB" sz="1200" kern="1200" dirty="0">
                <a:solidFill>
                  <a:schemeClr val="tx1"/>
                </a:solidFill>
                <a:effectLst/>
                <a:latin typeface="+mn-lt"/>
                <a:ea typeface="+mn-ea"/>
                <a:cs typeface="+mn-cs"/>
              </a:rPr>
              <a:t>What are the changes being proposed?</a:t>
            </a:r>
          </a:p>
          <a:p>
            <a:pPr lvl="0"/>
            <a:r>
              <a:rPr lang="en-GB" sz="1200" kern="1200" dirty="0">
                <a:solidFill>
                  <a:schemeClr val="tx1"/>
                </a:solidFill>
                <a:effectLst/>
                <a:latin typeface="+mn-lt"/>
                <a:ea typeface="+mn-ea"/>
                <a:cs typeface="+mn-cs"/>
              </a:rPr>
              <a:t>Why might the staff resist the proposed change and how will you overcome this resistance?</a:t>
            </a:r>
          </a:p>
          <a:p>
            <a:pPr lvl="0"/>
            <a:r>
              <a:rPr lang="en-GB" sz="1200" kern="1200" dirty="0">
                <a:solidFill>
                  <a:schemeClr val="tx1"/>
                </a:solidFill>
                <a:effectLst/>
                <a:latin typeface="+mn-lt"/>
                <a:ea typeface="+mn-ea"/>
                <a:cs typeface="+mn-cs"/>
              </a:rPr>
              <a:t>What are the possible outcomes should staff accept the change?</a:t>
            </a:r>
          </a:p>
          <a:p>
            <a:r>
              <a:rPr lang="en-GB" sz="1200" kern="1200" dirty="0">
                <a:solidFill>
                  <a:schemeClr val="tx1"/>
                </a:solidFill>
                <a:effectLst/>
                <a:latin typeface="+mn-lt"/>
                <a:ea typeface="+mn-ea"/>
                <a:cs typeface="+mn-cs"/>
              </a:rPr>
              <a:t> </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85</a:t>
            </a:fld>
            <a:endParaRPr lang="en-GB"/>
          </a:p>
        </p:txBody>
      </p:sp>
    </p:spTree>
    <p:extLst>
      <p:ext uri="{BB962C8B-B14F-4D97-AF65-F5344CB8AC3E}">
        <p14:creationId xmlns:p14="http://schemas.microsoft.com/office/powerpoint/2010/main" val="338073756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How do people respond to change on an emotional level.</a:t>
            </a:r>
            <a:r>
              <a:rPr lang="en-GB" baseline="0" dirty="0">
                <a:effectLst/>
              </a:rPr>
              <a:t>  </a:t>
            </a:r>
            <a:endParaRPr lang="en-GB" dirty="0">
              <a:effectLst/>
            </a:endParaRPr>
          </a:p>
          <a:p>
            <a:r>
              <a:rPr lang="en-GB" dirty="0">
                <a:effectLst/>
              </a:rPr>
              <a:t>Write out the seven stages from the change curve on separate sheets of paper. These are: Shock, denial, anger, frustration, acceptance, practice, realisation, integration (or variations on this). </a:t>
            </a:r>
            <a:br>
              <a:rPr lang="en-GB" dirty="0">
                <a:effectLst/>
              </a:rPr>
            </a:br>
            <a:r>
              <a:rPr lang="en-GB" dirty="0">
                <a:effectLst/>
              </a:rPr>
              <a:t>Draw a picture of the curve on flipchart paper and leave off the words. Ask the participants to work on putting the sheets of paper in the correct order </a:t>
            </a:r>
            <a:r>
              <a:rPr lang="en-GB" dirty="0" err="1">
                <a:effectLst/>
              </a:rPr>
              <a:t>ie</a:t>
            </a:r>
            <a:r>
              <a:rPr lang="en-GB" dirty="0">
                <a:effectLst/>
              </a:rPr>
              <a:t> how they think someone moves through stages</a:t>
            </a:r>
            <a:br>
              <a:rPr lang="en-GB" dirty="0">
                <a:effectLst/>
              </a:rPr>
            </a:b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86</a:t>
            </a:fld>
            <a:endParaRPr lang="en-GB"/>
          </a:p>
        </p:txBody>
      </p:sp>
    </p:spTree>
    <p:extLst>
      <p:ext uri="{BB962C8B-B14F-4D97-AF65-F5344CB8AC3E}">
        <p14:creationId xmlns:p14="http://schemas.microsoft.com/office/powerpoint/2010/main" val="367734418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Outcomes of change for individuals can be very different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87</a:t>
            </a:fld>
            <a:endParaRPr lang="en-GB"/>
          </a:p>
        </p:txBody>
      </p:sp>
    </p:spTree>
    <p:extLst>
      <p:ext uri="{BB962C8B-B14F-4D97-AF65-F5344CB8AC3E}">
        <p14:creationId xmlns:p14="http://schemas.microsoft.com/office/powerpoint/2010/main" val="154249437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283 Truss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88</a:t>
            </a:fld>
            <a:endParaRPr lang="en-GB"/>
          </a:p>
        </p:txBody>
      </p:sp>
    </p:spTree>
    <p:extLst>
      <p:ext uri="{BB962C8B-B14F-4D97-AF65-F5344CB8AC3E}">
        <p14:creationId xmlns:p14="http://schemas.microsoft.com/office/powerpoint/2010/main" val="245827293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Departmental / Team briefings</a:t>
            </a:r>
          </a:p>
          <a:p>
            <a:r>
              <a:rPr lang="en-GB" dirty="0"/>
              <a:t>Bulletin Updates</a:t>
            </a:r>
          </a:p>
          <a:p>
            <a:r>
              <a:rPr lang="en-GB" dirty="0"/>
              <a:t>Pulse Surveys</a:t>
            </a:r>
          </a:p>
          <a:p>
            <a:r>
              <a:rPr lang="en-GB" dirty="0"/>
              <a:t>In-house social media</a:t>
            </a:r>
          </a:p>
          <a:p>
            <a:r>
              <a:rPr lang="en-GB" dirty="0" err="1"/>
              <a:t>Corprate</a:t>
            </a:r>
            <a:r>
              <a:rPr lang="en-GB" dirty="0"/>
              <a:t> briefings</a:t>
            </a:r>
          </a:p>
          <a:p>
            <a:r>
              <a:rPr lang="en-GB" dirty="0"/>
              <a:t>Intranet</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89</a:t>
            </a:fld>
            <a:endParaRPr lang="en-GB"/>
          </a:p>
        </p:txBody>
      </p:sp>
    </p:spTree>
    <p:extLst>
      <p:ext uri="{BB962C8B-B14F-4D97-AF65-F5344CB8AC3E}">
        <p14:creationId xmlns:p14="http://schemas.microsoft.com/office/powerpoint/2010/main" val="280010116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 down.  Communication during change must be a two way process.  Consideration must be given to how employee views might be sought.</a:t>
            </a:r>
          </a:p>
          <a:p>
            <a:r>
              <a:rPr lang="en-GB" dirty="0"/>
              <a:t>Stakeholder engagement is a key facilitator of change process.</a:t>
            </a:r>
          </a:p>
          <a:p>
            <a:r>
              <a:rPr lang="en-GB" dirty="0"/>
              <a:t>Don’t forget the Trade</a:t>
            </a:r>
            <a:r>
              <a:rPr lang="en-GB" baseline="0" dirty="0"/>
              <a:t> Unions!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90</a:t>
            </a:fld>
            <a:endParaRPr lang="en-GB"/>
          </a:p>
        </p:txBody>
      </p:sp>
    </p:spTree>
    <p:extLst>
      <p:ext uri="{BB962C8B-B14F-4D97-AF65-F5344CB8AC3E}">
        <p14:creationId xmlns:p14="http://schemas.microsoft.com/office/powerpoint/2010/main" val="278258703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7C7649C-5D2E-4AAE-91B6-EF2CD6EE2628}" type="slidenum">
              <a:rPr lang="en-GB" smtClean="0"/>
              <a:t>91</a:t>
            </a:fld>
            <a:endParaRPr lang="en-GB"/>
          </a:p>
        </p:txBody>
      </p:sp>
    </p:spTree>
    <p:extLst>
      <p:ext uri="{BB962C8B-B14F-4D97-AF65-F5344CB8AC3E}">
        <p14:creationId xmlns:p14="http://schemas.microsoft.com/office/powerpoint/2010/main" val="24495249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92</a:t>
            </a:fld>
            <a:endParaRPr lang="en-GB"/>
          </a:p>
        </p:txBody>
      </p:sp>
    </p:spTree>
    <p:extLst>
      <p:ext uri="{BB962C8B-B14F-4D97-AF65-F5344CB8AC3E}">
        <p14:creationId xmlns:p14="http://schemas.microsoft.com/office/powerpoint/2010/main" val="11863743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10/03/2020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10/03/2020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10/03/2020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10/03/2020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10/03/2020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10/03/2020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10/03/2020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10/03/2020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10/03/2020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10/03/2020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10/03/2020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7185340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dirty="0"/>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 - 100% text</a:t>
            </a:r>
          </a:p>
        </p:txBody>
      </p:sp>
    </p:spTree>
    <p:extLst>
      <p:ext uri="{BB962C8B-B14F-4D97-AF65-F5344CB8AC3E}">
        <p14:creationId xmlns:p14="http://schemas.microsoft.com/office/powerpoint/2010/main" val="1460275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10/03/2020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youtu.be/G11t6XAIce0"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8" Type="http://schemas.openxmlformats.org/officeDocument/2006/relationships/tags" Target="../tags/tag7.xml"/><Relationship Id="rId13" Type="http://schemas.openxmlformats.org/officeDocument/2006/relationships/tags" Target="../tags/tag12.xml"/><Relationship Id="rId18" Type="http://schemas.openxmlformats.org/officeDocument/2006/relationships/notesSlide" Target="../notesSlides/notesSlide41.xml"/><Relationship Id="rId3" Type="http://schemas.openxmlformats.org/officeDocument/2006/relationships/tags" Target="../tags/tag2.xml"/><Relationship Id="rId7" Type="http://schemas.openxmlformats.org/officeDocument/2006/relationships/tags" Target="../tags/tag6.xml"/><Relationship Id="rId12" Type="http://schemas.openxmlformats.org/officeDocument/2006/relationships/tags" Target="../tags/tag11.xml"/><Relationship Id="rId17" Type="http://schemas.openxmlformats.org/officeDocument/2006/relationships/slideLayout" Target="../slideLayouts/slideLayout6.xml"/><Relationship Id="rId2" Type="http://schemas.openxmlformats.org/officeDocument/2006/relationships/tags" Target="../tags/tag1.xml"/><Relationship Id="rId16" Type="http://schemas.openxmlformats.org/officeDocument/2006/relationships/tags" Target="../tags/tag15.xml"/><Relationship Id="rId1" Type="http://schemas.openxmlformats.org/officeDocument/2006/relationships/vmlDrawing" Target="../drawings/vmlDrawing1.vml"/><Relationship Id="rId6" Type="http://schemas.openxmlformats.org/officeDocument/2006/relationships/tags" Target="../tags/tag5.xml"/><Relationship Id="rId11" Type="http://schemas.openxmlformats.org/officeDocument/2006/relationships/tags" Target="../tags/tag10.xml"/><Relationship Id="rId5" Type="http://schemas.openxmlformats.org/officeDocument/2006/relationships/tags" Target="../tags/tag4.xml"/><Relationship Id="rId15" Type="http://schemas.openxmlformats.org/officeDocument/2006/relationships/tags" Target="../tags/tag14.xml"/><Relationship Id="rId10" Type="http://schemas.openxmlformats.org/officeDocument/2006/relationships/tags" Target="../tags/tag9.xml"/><Relationship Id="rId19" Type="http://schemas.openxmlformats.org/officeDocument/2006/relationships/oleObject" Target="../embeddings/oleObject1.bin"/><Relationship Id="rId4" Type="http://schemas.openxmlformats.org/officeDocument/2006/relationships/tags" Target="../tags/tag3.xml"/><Relationship Id="rId9" Type="http://schemas.openxmlformats.org/officeDocument/2006/relationships/tags" Target="../tags/tag8.xml"/><Relationship Id="rId14" Type="http://schemas.openxmlformats.org/officeDocument/2006/relationships/tags" Target="../tags/tag13.xml"/></Relationships>
</file>

<file path=ppt/slides/_rels/slide55.xml.rels><?xml version="1.0" encoding="UTF-8" standalone="yes"?>
<Relationships xmlns="http://schemas.openxmlformats.org/package/2006/relationships"><Relationship Id="rId117" Type="http://schemas.openxmlformats.org/officeDocument/2006/relationships/tags" Target="../tags/tag131.xml"/><Relationship Id="rId21" Type="http://schemas.openxmlformats.org/officeDocument/2006/relationships/tags" Target="../tags/tag35.xml"/><Relationship Id="rId42" Type="http://schemas.openxmlformats.org/officeDocument/2006/relationships/tags" Target="../tags/tag56.xml"/><Relationship Id="rId63" Type="http://schemas.openxmlformats.org/officeDocument/2006/relationships/tags" Target="../tags/tag77.xml"/><Relationship Id="rId84" Type="http://schemas.openxmlformats.org/officeDocument/2006/relationships/tags" Target="../tags/tag98.xml"/><Relationship Id="rId138" Type="http://schemas.openxmlformats.org/officeDocument/2006/relationships/tags" Target="../tags/tag152.xml"/><Relationship Id="rId159" Type="http://schemas.openxmlformats.org/officeDocument/2006/relationships/tags" Target="../tags/tag173.xml"/><Relationship Id="rId170" Type="http://schemas.openxmlformats.org/officeDocument/2006/relationships/tags" Target="../tags/tag184.xml"/><Relationship Id="rId191" Type="http://schemas.openxmlformats.org/officeDocument/2006/relationships/tags" Target="../tags/tag205.xml"/><Relationship Id="rId205" Type="http://schemas.openxmlformats.org/officeDocument/2006/relationships/tags" Target="../tags/tag219.xml"/><Relationship Id="rId107" Type="http://schemas.openxmlformats.org/officeDocument/2006/relationships/tags" Target="../tags/tag121.xml"/><Relationship Id="rId11" Type="http://schemas.openxmlformats.org/officeDocument/2006/relationships/tags" Target="../tags/tag25.xml"/><Relationship Id="rId32" Type="http://schemas.openxmlformats.org/officeDocument/2006/relationships/tags" Target="../tags/tag46.xml"/><Relationship Id="rId53" Type="http://schemas.openxmlformats.org/officeDocument/2006/relationships/tags" Target="../tags/tag67.xml"/><Relationship Id="rId74" Type="http://schemas.openxmlformats.org/officeDocument/2006/relationships/tags" Target="../tags/tag88.xml"/><Relationship Id="rId128" Type="http://schemas.openxmlformats.org/officeDocument/2006/relationships/tags" Target="../tags/tag142.xml"/><Relationship Id="rId149" Type="http://schemas.openxmlformats.org/officeDocument/2006/relationships/tags" Target="../tags/tag163.xml"/><Relationship Id="rId5" Type="http://schemas.openxmlformats.org/officeDocument/2006/relationships/tags" Target="../tags/tag19.xml"/><Relationship Id="rId90" Type="http://schemas.openxmlformats.org/officeDocument/2006/relationships/tags" Target="../tags/tag104.xml"/><Relationship Id="rId95" Type="http://schemas.openxmlformats.org/officeDocument/2006/relationships/tags" Target="../tags/tag109.xml"/><Relationship Id="rId160" Type="http://schemas.openxmlformats.org/officeDocument/2006/relationships/tags" Target="../tags/tag174.xml"/><Relationship Id="rId165" Type="http://schemas.openxmlformats.org/officeDocument/2006/relationships/tags" Target="../tags/tag179.xml"/><Relationship Id="rId181" Type="http://schemas.openxmlformats.org/officeDocument/2006/relationships/tags" Target="../tags/tag195.xml"/><Relationship Id="rId186" Type="http://schemas.openxmlformats.org/officeDocument/2006/relationships/tags" Target="../tags/tag200.xml"/><Relationship Id="rId216" Type="http://schemas.openxmlformats.org/officeDocument/2006/relationships/notesSlide" Target="../notesSlides/notesSlide42.xml"/><Relationship Id="rId211" Type="http://schemas.openxmlformats.org/officeDocument/2006/relationships/tags" Target="../tags/tag225.xml"/><Relationship Id="rId22" Type="http://schemas.openxmlformats.org/officeDocument/2006/relationships/tags" Target="../tags/tag36.xml"/><Relationship Id="rId27" Type="http://schemas.openxmlformats.org/officeDocument/2006/relationships/tags" Target="../tags/tag41.xml"/><Relationship Id="rId43" Type="http://schemas.openxmlformats.org/officeDocument/2006/relationships/tags" Target="../tags/tag57.xml"/><Relationship Id="rId48" Type="http://schemas.openxmlformats.org/officeDocument/2006/relationships/tags" Target="../tags/tag62.xml"/><Relationship Id="rId64" Type="http://schemas.openxmlformats.org/officeDocument/2006/relationships/tags" Target="../tags/tag78.xml"/><Relationship Id="rId69" Type="http://schemas.openxmlformats.org/officeDocument/2006/relationships/tags" Target="../tags/tag83.xml"/><Relationship Id="rId113" Type="http://schemas.openxmlformats.org/officeDocument/2006/relationships/tags" Target="../tags/tag127.xml"/><Relationship Id="rId118" Type="http://schemas.openxmlformats.org/officeDocument/2006/relationships/tags" Target="../tags/tag132.xml"/><Relationship Id="rId134" Type="http://schemas.openxmlformats.org/officeDocument/2006/relationships/tags" Target="../tags/tag148.xml"/><Relationship Id="rId139" Type="http://schemas.openxmlformats.org/officeDocument/2006/relationships/tags" Target="../tags/tag153.xml"/><Relationship Id="rId80" Type="http://schemas.openxmlformats.org/officeDocument/2006/relationships/tags" Target="../tags/tag94.xml"/><Relationship Id="rId85" Type="http://schemas.openxmlformats.org/officeDocument/2006/relationships/tags" Target="../tags/tag99.xml"/><Relationship Id="rId150" Type="http://schemas.openxmlformats.org/officeDocument/2006/relationships/tags" Target="../tags/tag164.xml"/><Relationship Id="rId155" Type="http://schemas.openxmlformats.org/officeDocument/2006/relationships/tags" Target="../tags/tag169.xml"/><Relationship Id="rId171" Type="http://schemas.openxmlformats.org/officeDocument/2006/relationships/tags" Target="../tags/tag185.xml"/><Relationship Id="rId176" Type="http://schemas.openxmlformats.org/officeDocument/2006/relationships/tags" Target="../tags/tag190.xml"/><Relationship Id="rId192" Type="http://schemas.openxmlformats.org/officeDocument/2006/relationships/tags" Target="../tags/tag206.xml"/><Relationship Id="rId197" Type="http://schemas.openxmlformats.org/officeDocument/2006/relationships/tags" Target="../tags/tag211.xml"/><Relationship Id="rId206" Type="http://schemas.openxmlformats.org/officeDocument/2006/relationships/tags" Target="../tags/tag220.xml"/><Relationship Id="rId201" Type="http://schemas.openxmlformats.org/officeDocument/2006/relationships/tags" Target="../tags/tag215.xml"/><Relationship Id="rId12" Type="http://schemas.openxmlformats.org/officeDocument/2006/relationships/tags" Target="../tags/tag26.xml"/><Relationship Id="rId17" Type="http://schemas.openxmlformats.org/officeDocument/2006/relationships/tags" Target="../tags/tag31.xml"/><Relationship Id="rId33" Type="http://schemas.openxmlformats.org/officeDocument/2006/relationships/tags" Target="../tags/tag47.xml"/><Relationship Id="rId38" Type="http://schemas.openxmlformats.org/officeDocument/2006/relationships/tags" Target="../tags/tag52.xml"/><Relationship Id="rId59" Type="http://schemas.openxmlformats.org/officeDocument/2006/relationships/tags" Target="../tags/tag73.xml"/><Relationship Id="rId103" Type="http://schemas.openxmlformats.org/officeDocument/2006/relationships/tags" Target="../tags/tag117.xml"/><Relationship Id="rId108" Type="http://schemas.openxmlformats.org/officeDocument/2006/relationships/tags" Target="../tags/tag122.xml"/><Relationship Id="rId124" Type="http://schemas.openxmlformats.org/officeDocument/2006/relationships/tags" Target="../tags/tag138.xml"/><Relationship Id="rId129" Type="http://schemas.openxmlformats.org/officeDocument/2006/relationships/tags" Target="../tags/tag143.xml"/><Relationship Id="rId54" Type="http://schemas.openxmlformats.org/officeDocument/2006/relationships/tags" Target="../tags/tag68.xml"/><Relationship Id="rId70" Type="http://schemas.openxmlformats.org/officeDocument/2006/relationships/tags" Target="../tags/tag84.xml"/><Relationship Id="rId75" Type="http://schemas.openxmlformats.org/officeDocument/2006/relationships/tags" Target="../tags/tag89.xml"/><Relationship Id="rId91" Type="http://schemas.openxmlformats.org/officeDocument/2006/relationships/tags" Target="../tags/tag105.xml"/><Relationship Id="rId96" Type="http://schemas.openxmlformats.org/officeDocument/2006/relationships/tags" Target="../tags/tag110.xml"/><Relationship Id="rId140" Type="http://schemas.openxmlformats.org/officeDocument/2006/relationships/tags" Target="../tags/tag154.xml"/><Relationship Id="rId145" Type="http://schemas.openxmlformats.org/officeDocument/2006/relationships/tags" Target="../tags/tag159.xml"/><Relationship Id="rId161" Type="http://schemas.openxmlformats.org/officeDocument/2006/relationships/tags" Target="../tags/tag175.xml"/><Relationship Id="rId166" Type="http://schemas.openxmlformats.org/officeDocument/2006/relationships/tags" Target="../tags/tag180.xml"/><Relationship Id="rId182" Type="http://schemas.openxmlformats.org/officeDocument/2006/relationships/tags" Target="../tags/tag196.xml"/><Relationship Id="rId187" Type="http://schemas.openxmlformats.org/officeDocument/2006/relationships/tags" Target="../tags/tag201.xml"/><Relationship Id="rId217" Type="http://schemas.openxmlformats.org/officeDocument/2006/relationships/oleObject" Target="../embeddings/oleObject2.bin"/><Relationship Id="rId1" Type="http://schemas.openxmlformats.org/officeDocument/2006/relationships/vmlDrawing" Target="../drawings/vmlDrawing2.vml"/><Relationship Id="rId6" Type="http://schemas.openxmlformats.org/officeDocument/2006/relationships/tags" Target="../tags/tag20.xml"/><Relationship Id="rId212" Type="http://schemas.openxmlformats.org/officeDocument/2006/relationships/tags" Target="../tags/tag226.xml"/><Relationship Id="rId23" Type="http://schemas.openxmlformats.org/officeDocument/2006/relationships/tags" Target="../tags/tag37.xml"/><Relationship Id="rId28" Type="http://schemas.openxmlformats.org/officeDocument/2006/relationships/tags" Target="../tags/tag42.xml"/><Relationship Id="rId49" Type="http://schemas.openxmlformats.org/officeDocument/2006/relationships/tags" Target="../tags/tag63.xml"/><Relationship Id="rId114" Type="http://schemas.openxmlformats.org/officeDocument/2006/relationships/tags" Target="../tags/tag128.xml"/><Relationship Id="rId119" Type="http://schemas.openxmlformats.org/officeDocument/2006/relationships/tags" Target="../tags/tag133.xml"/><Relationship Id="rId44" Type="http://schemas.openxmlformats.org/officeDocument/2006/relationships/tags" Target="../tags/tag58.xml"/><Relationship Id="rId60" Type="http://schemas.openxmlformats.org/officeDocument/2006/relationships/tags" Target="../tags/tag74.xml"/><Relationship Id="rId65" Type="http://schemas.openxmlformats.org/officeDocument/2006/relationships/tags" Target="../tags/tag79.xml"/><Relationship Id="rId81" Type="http://schemas.openxmlformats.org/officeDocument/2006/relationships/tags" Target="../tags/tag95.xml"/><Relationship Id="rId86" Type="http://schemas.openxmlformats.org/officeDocument/2006/relationships/tags" Target="../tags/tag100.xml"/><Relationship Id="rId130" Type="http://schemas.openxmlformats.org/officeDocument/2006/relationships/tags" Target="../tags/tag144.xml"/><Relationship Id="rId135" Type="http://schemas.openxmlformats.org/officeDocument/2006/relationships/tags" Target="../tags/tag149.xml"/><Relationship Id="rId151" Type="http://schemas.openxmlformats.org/officeDocument/2006/relationships/tags" Target="../tags/tag165.xml"/><Relationship Id="rId156" Type="http://schemas.openxmlformats.org/officeDocument/2006/relationships/tags" Target="../tags/tag170.xml"/><Relationship Id="rId177" Type="http://schemas.openxmlformats.org/officeDocument/2006/relationships/tags" Target="../tags/tag191.xml"/><Relationship Id="rId198" Type="http://schemas.openxmlformats.org/officeDocument/2006/relationships/tags" Target="../tags/tag212.xml"/><Relationship Id="rId172" Type="http://schemas.openxmlformats.org/officeDocument/2006/relationships/tags" Target="../tags/tag186.xml"/><Relationship Id="rId193" Type="http://schemas.openxmlformats.org/officeDocument/2006/relationships/tags" Target="../tags/tag207.xml"/><Relationship Id="rId202" Type="http://schemas.openxmlformats.org/officeDocument/2006/relationships/tags" Target="../tags/tag216.xml"/><Relationship Id="rId207" Type="http://schemas.openxmlformats.org/officeDocument/2006/relationships/tags" Target="../tags/tag221.xml"/><Relationship Id="rId13" Type="http://schemas.openxmlformats.org/officeDocument/2006/relationships/tags" Target="../tags/tag27.xml"/><Relationship Id="rId18" Type="http://schemas.openxmlformats.org/officeDocument/2006/relationships/tags" Target="../tags/tag32.xml"/><Relationship Id="rId39" Type="http://schemas.openxmlformats.org/officeDocument/2006/relationships/tags" Target="../tags/tag53.xml"/><Relationship Id="rId109" Type="http://schemas.openxmlformats.org/officeDocument/2006/relationships/tags" Target="../tags/tag123.xml"/><Relationship Id="rId34" Type="http://schemas.openxmlformats.org/officeDocument/2006/relationships/tags" Target="../tags/tag48.xml"/><Relationship Id="rId50" Type="http://schemas.openxmlformats.org/officeDocument/2006/relationships/tags" Target="../tags/tag64.xml"/><Relationship Id="rId55" Type="http://schemas.openxmlformats.org/officeDocument/2006/relationships/tags" Target="../tags/tag69.xml"/><Relationship Id="rId76" Type="http://schemas.openxmlformats.org/officeDocument/2006/relationships/tags" Target="../tags/tag90.xml"/><Relationship Id="rId97" Type="http://schemas.openxmlformats.org/officeDocument/2006/relationships/tags" Target="../tags/tag111.xml"/><Relationship Id="rId104" Type="http://schemas.openxmlformats.org/officeDocument/2006/relationships/tags" Target="../tags/tag118.xml"/><Relationship Id="rId120" Type="http://schemas.openxmlformats.org/officeDocument/2006/relationships/tags" Target="../tags/tag134.xml"/><Relationship Id="rId125" Type="http://schemas.openxmlformats.org/officeDocument/2006/relationships/tags" Target="../tags/tag139.xml"/><Relationship Id="rId141" Type="http://schemas.openxmlformats.org/officeDocument/2006/relationships/tags" Target="../tags/tag155.xml"/><Relationship Id="rId146" Type="http://schemas.openxmlformats.org/officeDocument/2006/relationships/tags" Target="../tags/tag160.xml"/><Relationship Id="rId167" Type="http://schemas.openxmlformats.org/officeDocument/2006/relationships/tags" Target="../tags/tag181.xml"/><Relationship Id="rId188" Type="http://schemas.openxmlformats.org/officeDocument/2006/relationships/tags" Target="../tags/tag202.xml"/><Relationship Id="rId7" Type="http://schemas.openxmlformats.org/officeDocument/2006/relationships/tags" Target="../tags/tag21.xml"/><Relationship Id="rId71" Type="http://schemas.openxmlformats.org/officeDocument/2006/relationships/tags" Target="../tags/tag85.xml"/><Relationship Id="rId92" Type="http://schemas.openxmlformats.org/officeDocument/2006/relationships/tags" Target="../tags/tag106.xml"/><Relationship Id="rId162" Type="http://schemas.openxmlformats.org/officeDocument/2006/relationships/tags" Target="../tags/tag176.xml"/><Relationship Id="rId183" Type="http://schemas.openxmlformats.org/officeDocument/2006/relationships/tags" Target="../tags/tag197.xml"/><Relationship Id="rId213" Type="http://schemas.openxmlformats.org/officeDocument/2006/relationships/tags" Target="../tags/tag227.xml"/><Relationship Id="rId2" Type="http://schemas.openxmlformats.org/officeDocument/2006/relationships/tags" Target="../tags/tag16.xml"/><Relationship Id="rId29" Type="http://schemas.openxmlformats.org/officeDocument/2006/relationships/tags" Target="../tags/tag43.xml"/><Relationship Id="rId24" Type="http://schemas.openxmlformats.org/officeDocument/2006/relationships/tags" Target="../tags/tag38.xml"/><Relationship Id="rId40" Type="http://schemas.openxmlformats.org/officeDocument/2006/relationships/tags" Target="../tags/tag54.xml"/><Relationship Id="rId45" Type="http://schemas.openxmlformats.org/officeDocument/2006/relationships/tags" Target="../tags/tag59.xml"/><Relationship Id="rId66" Type="http://schemas.openxmlformats.org/officeDocument/2006/relationships/tags" Target="../tags/tag80.xml"/><Relationship Id="rId87" Type="http://schemas.openxmlformats.org/officeDocument/2006/relationships/tags" Target="../tags/tag101.xml"/><Relationship Id="rId110" Type="http://schemas.openxmlformats.org/officeDocument/2006/relationships/tags" Target="../tags/tag124.xml"/><Relationship Id="rId115" Type="http://schemas.openxmlformats.org/officeDocument/2006/relationships/tags" Target="../tags/tag129.xml"/><Relationship Id="rId131" Type="http://schemas.openxmlformats.org/officeDocument/2006/relationships/tags" Target="../tags/tag145.xml"/><Relationship Id="rId136" Type="http://schemas.openxmlformats.org/officeDocument/2006/relationships/tags" Target="../tags/tag150.xml"/><Relationship Id="rId157" Type="http://schemas.openxmlformats.org/officeDocument/2006/relationships/tags" Target="../tags/tag171.xml"/><Relationship Id="rId178" Type="http://schemas.openxmlformats.org/officeDocument/2006/relationships/tags" Target="../tags/tag192.xml"/><Relationship Id="rId61" Type="http://schemas.openxmlformats.org/officeDocument/2006/relationships/tags" Target="../tags/tag75.xml"/><Relationship Id="rId82" Type="http://schemas.openxmlformats.org/officeDocument/2006/relationships/tags" Target="../tags/tag96.xml"/><Relationship Id="rId152" Type="http://schemas.openxmlformats.org/officeDocument/2006/relationships/tags" Target="../tags/tag166.xml"/><Relationship Id="rId173" Type="http://schemas.openxmlformats.org/officeDocument/2006/relationships/tags" Target="../tags/tag187.xml"/><Relationship Id="rId194" Type="http://schemas.openxmlformats.org/officeDocument/2006/relationships/tags" Target="../tags/tag208.xml"/><Relationship Id="rId199" Type="http://schemas.openxmlformats.org/officeDocument/2006/relationships/tags" Target="../tags/tag213.xml"/><Relationship Id="rId203" Type="http://schemas.openxmlformats.org/officeDocument/2006/relationships/tags" Target="../tags/tag217.xml"/><Relationship Id="rId208" Type="http://schemas.openxmlformats.org/officeDocument/2006/relationships/tags" Target="../tags/tag222.xml"/><Relationship Id="rId19" Type="http://schemas.openxmlformats.org/officeDocument/2006/relationships/tags" Target="../tags/tag33.xml"/><Relationship Id="rId14" Type="http://schemas.openxmlformats.org/officeDocument/2006/relationships/tags" Target="../tags/tag28.xml"/><Relationship Id="rId30" Type="http://schemas.openxmlformats.org/officeDocument/2006/relationships/tags" Target="../tags/tag44.xml"/><Relationship Id="rId35" Type="http://schemas.openxmlformats.org/officeDocument/2006/relationships/tags" Target="../tags/tag49.xml"/><Relationship Id="rId56" Type="http://schemas.openxmlformats.org/officeDocument/2006/relationships/tags" Target="../tags/tag70.xml"/><Relationship Id="rId77" Type="http://schemas.openxmlformats.org/officeDocument/2006/relationships/tags" Target="../tags/tag91.xml"/><Relationship Id="rId100" Type="http://schemas.openxmlformats.org/officeDocument/2006/relationships/tags" Target="../tags/tag114.xml"/><Relationship Id="rId105" Type="http://schemas.openxmlformats.org/officeDocument/2006/relationships/tags" Target="../tags/tag119.xml"/><Relationship Id="rId126" Type="http://schemas.openxmlformats.org/officeDocument/2006/relationships/tags" Target="../tags/tag140.xml"/><Relationship Id="rId147" Type="http://schemas.openxmlformats.org/officeDocument/2006/relationships/tags" Target="../tags/tag161.xml"/><Relationship Id="rId168" Type="http://schemas.openxmlformats.org/officeDocument/2006/relationships/tags" Target="../tags/tag182.xml"/><Relationship Id="rId8" Type="http://schemas.openxmlformats.org/officeDocument/2006/relationships/tags" Target="../tags/tag22.xml"/><Relationship Id="rId51" Type="http://schemas.openxmlformats.org/officeDocument/2006/relationships/tags" Target="../tags/tag65.xml"/><Relationship Id="rId72" Type="http://schemas.openxmlformats.org/officeDocument/2006/relationships/tags" Target="../tags/tag86.xml"/><Relationship Id="rId93" Type="http://schemas.openxmlformats.org/officeDocument/2006/relationships/tags" Target="../tags/tag107.xml"/><Relationship Id="rId98" Type="http://schemas.openxmlformats.org/officeDocument/2006/relationships/tags" Target="../tags/tag112.xml"/><Relationship Id="rId121" Type="http://schemas.openxmlformats.org/officeDocument/2006/relationships/tags" Target="../tags/tag135.xml"/><Relationship Id="rId142" Type="http://schemas.openxmlformats.org/officeDocument/2006/relationships/tags" Target="../tags/tag156.xml"/><Relationship Id="rId163" Type="http://schemas.openxmlformats.org/officeDocument/2006/relationships/tags" Target="../tags/tag177.xml"/><Relationship Id="rId184" Type="http://schemas.openxmlformats.org/officeDocument/2006/relationships/tags" Target="../tags/tag198.xml"/><Relationship Id="rId189" Type="http://schemas.openxmlformats.org/officeDocument/2006/relationships/tags" Target="../tags/tag203.xml"/><Relationship Id="rId3" Type="http://schemas.openxmlformats.org/officeDocument/2006/relationships/tags" Target="../tags/tag17.xml"/><Relationship Id="rId214" Type="http://schemas.openxmlformats.org/officeDocument/2006/relationships/tags" Target="../tags/tag228.xml"/><Relationship Id="rId25" Type="http://schemas.openxmlformats.org/officeDocument/2006/relationships/tags" Target="../tags/tag39.xml"/><Relationship Id="rId46" Type="http://schemas.openxmlformats.org/officeDocument/2006/relationships/tags" Target="../tags/tag60.xml"/><Relationship Id="rId67" Type="http://schemas.openxmlformats.org/officeDocument/2006/relationships/tags" Target="../tags/tag81.xml"/><Relationship Id="rId116" Type="http://schemas.openxmlformats.org/officeDocument/2006/relationships/tags" Target="../tags/tag130.xml"/><Relationship Id="rId137" Type="http://schemas.openxmlformats.org/officeDocument/2006/relationships/tags" Target="../tags/tag151.xml"/><Relationship Id="rId158" Type="http://schemas.openxmlformats.org/officeDocument/2006/relationships/tags" Target="../tags/tag172.xml"/><Relationship Id="rId20" Type="http://schemas.openxmlformats.org/officeDocument/2006/relationships/tags" Target="../tags/tag34.xml"/><Relationship Id="rId41" Type="http://schemas.openxmlformats.org/officeDocument/2006/relationships/tags" Target="../tags/tag55.xml"/><Relationship Id="rId62" Type="http://schemas.openxmlformats.org/officeDocument/2006/relationships/tags" Target="../tags/tag76.xml"/><Relationship Id="rId83" Type="http://schemas.openxmlformats.org/officeDocument/2006/relationships/tags" Target="../tags/tag97.xml"/><Relationship Id="rId88" Type="http://schemas.openxmlformats.org/officeDocument/2006/relationships/tags" Target="../tags/tag102.xml"/><Relationship Id="rId111" Type="http://schemas.openxmlformats.org/officeDocument/2006/relationships/tags" Target="../tags/tag125.xml"/><Relationship Id="rId132" Type="http://schemas.openxmlformats.org/officeDocument/2006/relationships/tags" Target="../tags/tag146.xml"/><Relationship Id="rId153" Type="http://schemas.openxmlformats.org/officeDocument/2006/relationships/tags" Target="../tags/tag167.xml"/><Relationship Id="rId174" Type="http://schemas.openxmlformats.org/officeDocument/2006/relationships/tags" Target="../tags/tag188.xml"/><Relationship Id="rId179" Type="http://schemas.openxmlformats.org/officeDocument/2006/relationships/tags" Target="../tags/tag193.xml"/><Relationship Id="rId195" Type="http://schemas.openxmlformats.org/officeDocument/2006/relationships/tags" Target="../tags/tag209.xml"/><Relationship Id="rId209" Type="http://schemas.openxmlformats.org/officeDocument/2006/relationships/tags" Target="../tags/tag223.xml"/><Relationship Id="rId190" Type="http://schemas.openxmlformats.org/officeDocument/2006/relationships/tags" Target="../tags/tag204.xml"/><Relationship Id="rId204" Type="http://schemas.openxmlformats.org/officeDocument/2006/relationships/tags" Target="../tags/tag218.xml"/><Relationship Id="rId15" Type="http://schemas.openxmlformats.org/officeDocument/2006/relationships/tags" Target="../tags/tag29.xml"/><Relationship Id="rId36" Type="http://schemas.openxmlformats.org/officeDocument/2006/relationships/tags" Target="../tags/tag50.xml"/><Relationship Id="rId57" Type="http://schemas.openxmlformats.org/officeDocument/2006/relationships/tags" Target="../tags/tag71.xml"/><Relationship Id="rId106" Type="http://schemas.openxmlformats.org/officeDocument/2006/relationships/tags" Target="../tags/tag120.xml"/><Relationship Id="rId127" Type="http://schemas.openxmlformats.org/officeDocument/2006/relationships/tags" Target="../tags/tag141.xml"/><Relationship Id="rId10" Type="http://schemas.openxmlformats.org/officeDocument/2006/relationships/tags" Target="../tags/tag24.xml"/><Relationship Id="rId31" Type="http://schemas.openxmlformats.org/officeDocument/2006/relationships/tags" Target="../tags/tag45.xml"/><Relationship Id="rId52" Type="http://schemas.openxmlformats.org/officeDocument/2006/relationships/tags" Target="../tags/tag66.xml"/><Relationship Id="rId73" Type="http://schemas.openxmlformats.org/officeDocument/2006/relationships/tags" Target="../tags/tag87.xml"/><Relationship Id="rId78" Type="http://schemas.openxmlformats.org/officeDocument/2006/relationships/tags" Target="../tags/tag92.xml"/><Relationship Id="rId94" Type="http://schemas.openxmlformats.org/officeDocument/2006/relationships/tags" Target="../tags/tag108.xml"/><Relationship Id="rId99" Type="http://schemas.openxmlformats.org/officeDocument/2006/relationships/tags" Target="../tags/tag113.xml"/><Relationship Id="rId101" Type="http://schemas.openxmlformats.org/officeDocument/2006/relationships/tags" Target="../tags/tag115.xml"/><Relationship Id="rId122" Type="http://schemas.openxmlformats.org/officeDocument/2006/relationships/tags" Target="../tags/tag136.xml"/><Relationship Id="rId143" Type="http://schemas.openxmlformats.org/officeDocument/2006/relationships/tags" Target="../tags/tag157.xml"/><Relationship Id="rId148" Type="http://schemas.openxmlformats.org/officeDocument/2006/relationships/tags" Target="../tags/tag162.xml"/><Relationship Id="rId164" Type="http://schemas.openxmlformats.org/officeDocument/2006/relationships/tags" Target="../tags/tag178.xml"/><Relationship Id="rId169" Type="http://schemas.openxmlformats.org/officeDocument/2006/relationships/tags" Target="../tags/tag183.xml"/><Relationship Id="rId185" Type="http://schemas.openxmlformats.org/officeDocument/2006/relationships/tags" Target="../tags/tag199.xml"/><Relationship Id="rId4" Type="http://schemas.openxmlformats.org/officeDocument/2006/relationships/tags" Target="../tags/tag18.xml"/><Relationship Id="rId9" Type="http://schemas.openxmlformats.org/officeDocument/2006/relationships/tags" Target="../tags/tag23.xml"/><Relationship Id="rId180" Type="http://schemas.openxmlformats.org/officeDocument/2006/relationships/tags" Target="../tags/tag194.xml"/><Relationship Id="rId210" Type="http://schemas.openxmlformats.org/officeDocument/2006/relationships/tags" Target="../tags/tag224.xml"/><Relationship Id="rId215" Type="http://schemas.openxmlformats.org/officeDocument/2006/relationships/slideLayout" Target="../slideLayouts/slideLayout2.xml"/><Relationship Id="rId26" Type="http://schemas.openxmlformats.org/officeDocument/2006/relationships/tags" Target="../tags/tag40.xml"/><Relationship Id="rId47" Type="http://schemas.openxmlformats.org/officeDocument/2006/relationships/tags" Target="../tags/tag61.xml"/><Relationship Id="rId68" Type="http://schemas.openxmlformats.org/officeDocument/2006/relationships/tags" Target="../tags/tag82.xml"/><Relationship Id="rId89" Type="http://schemas.openxmlformats.org/officeDocument/2006/relationships/tags" Target="../tags/tag103.xml"/><Relationship Id="rId112" Type="http://schemas.openxmlformats.org/officeDocument/2006/relationships/tags" Target="../tags/tag126.xml"/><Relationship Id="rId133" Type="http://schemas.openxmlformats.org/officeDocument/2006/relationships/tags" Target="../tags/tag147.xml"/><Relationship Id="rId154" Type="http://schemas.openxmlformats.org/officeDocument/2006/relationships/tags" Target="../tags/tag168.xml"/><Relationship Id="rId175" Type="http://schemas.openxmlformats.org/officeDocument/2006/relationships/tags" Target="../tags/tag189.xml"/><Relationship Id="rId196" Type="http://schemas.openxmlformats.org/officeDocument/2006/relationships/tags" Target="../tags/tag210.xml"/><Relationship Id="rId200" Type="http://schemas.openxmlformats.org/officeDocument/2006/relationships/tags" Target="../tags/tag214.xml"/><Relationship Id="rId16" Type="http://schemas.openxmlformats.org/officeDocument/2006/relationships/tags" Target="../tags/tag30.xml"/><Relationship Id="rId37" Type="http://schemas.openxmlformats.org/officeDocument/2006/relationships/tags" Target="../tags/tag51.xml"/><Relationship Id="rId58" Type="http://schemas.openxmlformats.org/officeDocument/2006/relationships/tags" Target="../tags/tag72.xml"/><Relationship Id="rId79" Type="http://schemas.openxmlformats.org/officeDocument/2006/relationships/tags" Target="../tags/tag93.xml"/><Relationship Id="rId102" Type="http://schemas.openxmlformats.org/officeDocument/2006/relationships/tags" Target="../tags/tag116.xml"/><Relationship Id="rId123" Type="http://schemas.openxmlformats.org/officeDocument/2006/relationships/tags" Target="../tags/tag137.xml"/><Relationship Id="rId144" Type="http://schemas.openxmlformats.org/officeDocument/2006/relationships/tags" Target="../tags/tag158.xml"/></Relationships>
</file>

<file path=ppt/slides/_rels/slide56.xml.rels><?xml version="1.0" encoding="UTF-8" standalone="yes"?>
<Relationships xmlns="http://schemas.openxmlformats.org/package/2006/relationships"><Relationship Id="rId8" Type="http://schemas.openxmlformats.org/officeDocument/2006/relationships/tags" Target="../tags/tag236.xml"/><Relationship Id="rId13" Type="http://schemas.openxmlformats.org/officeDocument/2006/relationships/tags" Target="../tags/tag241.xml"/><Relationship Id="rId18" Type="http://schemas.openxmlformats.org/officeDocument/2006/relationships/slideLayout" Target="../slideLayouts/slideLayout6.xml"/><Relationship Id="rId3" Type="http://schemas.openxmlformats.org/officeDocument/2006/relationships/tags" Target="../tags/tag231.xml"/><Relationship Id="rId7" Type="http://schemas.openxmlformats.org/officeDocument/2006/relationships/tags" Target="../tags/tag235.xml"/><Relationship Id="rId12" Type="http://schemas.openxmlformats.org/officeDocument/2006/relationships/tags" Target="../tags/tag240.xml"/><Relationship Id="rId17" Type="http://schemas.openxmlformats.org/officeDocument/2006/relationships/tags" Target="../tags/tag245.xml"/><Relationship Id="rId2" Type="http://schemas.openxmlformats.org/officeDocument/2006/relationships/tags" Target="../tags/tag230.xml"/><Relationship Id="rId16" Type="http://schemas.openxmlformats.org/officeDocument/2006/relationships/tags" Target="../tags/tag244.xml"/><Relationship Id="rId1" Type="http://schemas.openxmlformats.org/officeDocument/2006/relationships/tags" Target="../tags/tag229.xml"/><Relationship Id="rId6" Type="http://schemas.openxmlformats.org/officeDocument/2006/relationships/tags" Target="../tags/tag234.xml"/><Relationship Id="rId11" Type="http://schemas.openxmlformats.org/officeDocument/2006/relationships/tags" Target="../tags/tag239.xml"/><Relationship Id="rId5" Type="http://schemas.openxmlformats.org/officeDocument/2006/relationships/tags" Target="../tags/tag233.xml"/><Relationship Id="rId15" Type="http://schemas.openxmlformats.org/officeDocument/2006/relationships/tags" Target="../tags/tag243.xml"/><Relationship Id="rId10" Type="http://schemas.openxmlformats.org/officeDocument/2006/relationships/tags" Target="../tags/tag238.xml"/><Relationship Id="rId19" Type="http://schemas.openxmlformats.org/officeDocument/2006/relationships/image" Target="../media/image8.wmf"/><Relationship Id="rId4" Type="http://schemas.openxmlformats.org/officeDocument/2006/relationships/tags" Target="../tags/tag232.xml"/><Relationship Id="rId9" Type="http://schemas.openxmlformats.org/officeDocument/2006/relationships/tags" Target="../tags/tag237.xml"/><Relationship Id="rId14" Type="http://schemas.openxmlformats.org/officeDocument/2006/relationships/tags" Target="../tags/tag242.xml"/></Relationships>
</file>

<file path=ppt/slides/_rels/slide5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3.xml"/><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8" Type="http://schemas.openxmlformats.org/officeDocument/2006/relationships/tags" Target="../tags/tag253.xml"/><Relationship Id="rId13" Type="http://schemas.openxmlformats.org/officeDocument/2006/relationships/tags" Target="../tags/tag258.xml"/><Relationship Id="rId3" Type="http://schemas.openxmlformats.org/officeDocument/2006/relationships/tags" Target="../tags/tag248.xml"/><Relationship Id="rId7" Type="http://schemas.openxmlformats.org/officeDocument/2006/relationships/tags" Target="../tags/tag252.xml"/><Relationship Id="rId12" Type="http://schemas.openxmlformats.org/officeDocument/2006/relationships/tags" Target="../tags/tag257.xml"/><Relationship Id="rId2" Type="http://schemas.openxmlformats.org/officeDocument/2006/relationships/tags" Target="../tags/tag247.xml"/><Relationship Id="rId1" Type="http://schemas.openxmlformats.org/officeDocument/2006/relationships/tags" Target="../tags/tag246.xml"/><Relationship Id="rId6" Type="http://schemas.openxmlformats.org/officeDocument/2006/relationships/tags" Target="../tags/tag251.xml"/><Relationship Id="rId11" Type="http://schemas.openxmlformats.org/officeDocument/2006/relationships/tags" Target="../tags/tag256.xml"/><Relationship Id="rId5" Type="http://schemas.openxmlformats.org/officeDocument/2006/relationships/tags" Target="../tags/tag250.xml"/><Relationship Id="rId15" Type="http://schemas.openxmlformats.org/officeDocument/2006/relationships/slideLayout" Target="../slideLayouts/slideLayout6.xml"/><Relationship Id="rId10" Type="http://schemas.openxmlformats.org/officeDocument/2006/relationships/tags" Target="../tags/tag255.xml"/><Relationship Id="rId4" Type="http://schemas.openxmlformats.org/officeDocument/2006/relationships/tags" Target="../tags/tag249.xml"/><Relationship Id="rId9" Type="http://schemas.openxmlformats.org/officeDocument/2006/relationships/tags" Target="../tags/tag254.xml"/><Relationship Id="rId14" Type="http://schemas.openxmlformats.org/officeDocument/2006/relationships/tags" Target="../tags/tag259.xml"/></Relationships>
</file>

<file path=ppt/slides/_rels/slide73.xml.rels><?xml version="1.0" encoding="UTF-8" standalone="yes"?>
<Relationships xmlns="http://schemas.openxmlformats.org/package/2006/relationships"><Relationship Id="rId8" Type="http://schemas.openxmlformats.org/officeDocument/2006/relationships/tags" Target="../tags/tag267.xml"/><Relationship Id="rId13" Type="http://schemas.openxmlformats.org/officeDocument/2006/relationships/tags" Target="../tags/tag272.xml"/><Relationship Id="rId3" Type="http://schemas.openxmlformats.org/officeDocument/2006/relationships/tags" Target="../tags/tag262.xml"/><Relationship Id="rId7" Type="http://schemas.openxmlformats.org/officeDocument/2006/relationships/tags" Target="../tags/tag266.xml"/><Relationship Id="rId12" Type="http://schemas.openxmlformats.org/officeDocument/2006/relationships/tags" Target="../tags/tag271.xml"/><Relationship Id="rId17" Type="http://schemas.openxmlformats.org/officeDocument/2006/relationships/slideLayout" Target="../slideLayouts/slideLayout6.xml"/><Relationship Id="rId2" Type="http://schemas.openxmlformats.org/officeDocument/2006/relationships/tags" Target="../tags/tag261.xml"/><Relationship Id="rId16" Type="http://schemas.openxmlformats.org/officeDocument/2006/relationships/tags" Target="../tags/tag275.xml"/><Relationship Id="rId1" Type="http://schemas.openxmlformats.org/officeDocument/2006/relationships/tags" Target="../tags/tag260.xml"/><Relationship Id="rId6" Type="http://schemas.openxmlformats.org/officeDocument/2006/relationships/tags" Target="../tags/tag265.xml"/><Relationship Id="rId11" Type="http://schemas.openxmlformats.org/officeDocument/2006/relationships/tags" Target="../tags/tag270.xml"/><Relationship Id="rId5" Type="http://schemas.openxmlformats.org/officeDocument/2006/relationships/tags" Target="../tags/tag264.xml"/><Relationship Id="rId15" Type="http://schemas.openxmlformats.org/officeDocument/2006/relationships/tags" Target="../tags/tag274.xml"/><Relationship Id="rId10" Type="http://schemas.openxmlformats.org/officeDocument/2006/relationships/tags" Target="../tags/tag269.xml"/><Relationship Id="rId4" Type="http://schemas.openxmlformats.org/officeDocument/2006/relationships/tags" Target="../tags/tag263.xml"/><Relationship Id="rId9" Type="http://schemas.openxmlformats.org/officeDocument/2006/relationships/tags" Target="../tags/tag268.xml"/><Relationship Id="rId14" Type="http://schemas.openxmlformats.org/officeDocument/2006/relationships/tags" Target="../tags/tag27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2.xml"/><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179512" y="2924944"/>
            <a:ext cx="7772400" cy="1835626"/>
          </a:xfrm>
        </p:spPr>
        <p:txBody>
          <a:bodyPr>
            <a:normAutofit fontScale="90000"/>
          </a:bodyPr>
          <a:lstStyle/>
          <a:p>
            <a:pPr algn="l"/>
            <a:br>
              <a:rPr lang="en-GB" sz="4400" dirty="0">
                <a:solidFill>
                  <a:schemeClr val="bg1"/>
                </a:solidFill>
              </a:rPr>
            </a:br>
            <a:br>
              <a:rPr lang="en-GB" sz="4400" dirty="0">
                <a:solidFill>
                  <a:schemeClr val="bg1"/>
                </a:solidFill>
              </a:rPr>
            </a:br>
            <a:br>
              <a:rPr lang="en-GB" sz="4400" dirty="0">
                <a:solidFill>
                  <a:schemeClr val="bg1"/>
                </a:solidFill>
              </a:rPr>
            </a:br>
            <a:br>
              <a:rPr lang="en-GB" sz="4400" dirty="0">
                <a:solidFill>
                  <a:schemeClr val="bg1"/>
                </a:solidFill>
              </a:rPr>
            </a:br>
            <a:r>
              <a:rPr lang="en-GB" sz="3100" b="1" dirty="0">
                <a:solidFill>
                  <a:schemeClr val="accent6"/>
                </a:solidFill>
              </a:rPr>
              <a:t>Flexible Working &amp; </a:t>
            </a:r>
            <a:br>
              <a:rPr lang="en-GB" sz="3100" b="1" dirty="0">
                <a:solidFill>
                  <a:schemeClr val="accent6"/>
                </a:solidFill>
              </a:rPr>
            </a:br>
            <a:r>
              <a:rPr lang="en-GB" sz="3100" b="1" dirty="0">
                <a:solidFill>
                  <a:schemeClr val="accent6"/>
                </a:solidFill>
              </a:rPr>
              <a:t>Effective Change </a:t>
            </a:r>
            <a:br>
              <a:rPr lang="en-GB" sz="3100" b="1" dirty="0">
                <a:solidFill>
                  <a:schemeClr val="accent6"/>
                </a:solidFill>
              </a:rPr>
            </a:br>
            <a:r>
              <a:rPr lang="en-GB" sz="3100" b="1" dirty="0">
                <a:solidFill>
                  <a:schemeClr val="accent6"/>
                </a:solidFill>
              </a:rPr>
              <a:t>Management</a:t>
            </a:r>
            <a:br>
              <a:rPr lang="en-GB" sz="3100" b="1" dirty="0">
                <a:solidFill>
                  <a:schemeClr val="accent6"/>
                </a:solidFill>
              </a:rPr>
            </a:br>
            <a:br>
              <a:rPr lang="en-GB" sz="3100" b="1" dirty="0">
                <a:solidFill>
                  <a:schemeClr val="accent6"/>
                </a:solidFill>
              </a:rPr>
            </a:br>
            <a:r>
              <a:rPr lang="en-GB" sz="2000" b="1" dirty="0">
                <a:solidFill>
                  <a:schemeClr val="accent6"/>
                </a:solidFill>
              </a:rPr>
              <a:t>Lecturer: Deborah Rees</a:t>
            </a:r>
            <a:br>
              <a:rPr lang="en-GB" sz="2000" b="1" dirty="0">
                <a:solidFill>
                  <a:schemeClr val="accent6"/>
                </a:solidFill>
              </a:rPr>
            </a:br>
            <a:r>
              <a:rPr lang="en-GB" sz="2000" b="1" dirty="0">
                <a:solidFill>
                  <a:schemeClr val="accent6"/>
                </a:solidFill>
              </a:rPr>
              <a:t>deborah.rees@ustsd.ac.uk</a:t>
            </a:r>
            <a:br>
              <a:rPr lang="en-GB" sz="3100" b="1" dirty="0">
                <a:solidFill>
                  <a:schemeClr val="tx2"/>
                </a:solidFill>
              </a:rPr>
            </a:br>
            <a:endParaRPr lang="en-GB" sz="3100" dirty="0">
              <a:solidFill>
                <a:schemeClr val="bg1"/>
              </a:solidFill>
            </a:endParaRPr>
          </a:p>
        </p:txBody>
      </p:sp>
      <p:sp>
        <p:nvSpPr>
          <p:cNvPr id="2" name="Rectangle 1">
            <a:extLst>
              <a:ext uri="{FF2B5EF4-FFF2-40B4-BE49-F238E27FC236}">
                <a16:creationId xmlns:a16="http://schemas.microsoft.com/office/drawing/2014/main" id="{562FF028-29B6-4752-A29F-E2B3BF6ACAFB}"/>
              </a:ext>
            </a:extLst>
          </p:cNvPr>
          <p:cNvSpPr/>
          <p:nvPr/>
        </p:nvSpPr>
        <p:spPr>
          <a:xfrm>
            <a:off x="2339752" y="2060848"/>
            <a:ext cx="5220072" cy="1077218"/>
          </a:xfrm>
          <a:prstGeom prst="rect">
            <a:avLst/>
          </a:prstGeom>
        </p:spPr>
        <p:txBody>
          <a:bodyPr wrap="square">
            <a:spAutoFit/>
          </a:bodyPr>
          <a:lstStyle/>
          <a:p>
            <a:r>
              <a:rPr lang="en-GB" sz="3200" dirty="0">
                <a:solidFill>
                  <a:schemeClr val="bg1"/>
                </a:solidFill>
              </a:rPr>
              <a:t>Leading, Managing &amp; Developing People: Week 4</a:t>
            </a:r>
            <a:endParaRPr lang="en-GB" sz="3200" dirty="0"/>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4624"/>
            <a:ext cx="8229600" cy="1143000"/>
          </a:xfrm>
        </p:spPr>
        <p:txBody>
          <a:bodyPr>
            <a:noAutofit/>
          </a:bodyPr>
          <a:lstStyle/>
          <a:p>
            <a:pPr algn="l"/>
            <a:r>
              <a:rPr lang="en-GB" sz="3200" dirty="0">
                <a:solidFill>
                  <a:schemeClr val="tx2"/>
                </a:solidFill>
              </a:rPr>
              <a:t>Module Aims and Learning Outcomes</a:t>
            </a:r>
          </a:p>
        </p:txBody>
      </p:sp>
      <p:sp>
        <p:nvSpPr>
          <p:cNvPr id="44035" name="Rectangle 3"/>
          <p:cNvSpPr>
            <a:spLocks noGrp="1" noChangeArrowheads="1"/>
          </p:cNvSpPr>
          <p:nvPr>
            <p:ph idx="1"/>
          </p:nvPr>
        </p:nvSpPr>
        <p:spPr>
          <a:xfrm>
            <a:off x="457200" y="980728"/>
            <a:ext cx="8229600" cy="4536505"/>
          </a:xfrm>
        </p:spPr>
        <p:txBody>
          <a:bodyPr>
            <a:normAutofit fontScale="55000" lnSpcReduction="20000"/>
          </a:bodyPr>
          <a:lstStyle/>
          <a:p>
            <a:pPr lvl="0"/>
            <a:r>
              <a:rPr lang="en-GB" dirty="0"/>
              <a:t>Review and critically evaluate major contemporary research and debates in the fields of human resource management (HRM) and human resource development (HRD). </a:t>
            </a:r>
          </a:p>
          <a:p>
            <a:pPr lvl="0"/>
            <a:r>
              <a:rPr lang="en-GB" dirty="0"/>
              <a:t>Evaluate major theories relating to motivation, commitment and engagement at work and how these are put into practice by organisations. </a:t>
            </a:r>
          </a:p>
          <a:p>
            <a:pPr lvl="0"/>
            <a:r>
              <a:rPr lang="en-GB" dirty="0"/>
              <a:t>Debate and critically evaluate the characteristics of effective leadership and the methods used to develop leaders in organisations.</a:t>
            </a:r>
          </a:p>
          <a:p>
            <a:pPr lvl="0"/>
            <a:r>
              <a:rPr lang="en-GB" dirty="0">
                <a:solidFill>
                  <a:srgbClr val="0070C0"/>
                </a:solidFill>
              </a:rPr>
              <a:t>Contribute to the promotion of flexible working and effective change management in organisations. </a:t>
            </a:r>
          </a:p>
          <a:p>
            <a:pPr lvl="0"/>
            <a:r>
              <a:rPr lang="en-GB" dirty="0"/>
              <a:t>Critically discuss the aims and objectives of the HRM and HRD function in organisations and how these are met in practice. </a:t>
            </a:r>
          </a:p>
          <a:p>
            <a:pPr lvl="0"/>
            <a:r>
              <a:rPr lang="en-GB" dirty="0"/>
              <a:t>Assess the contribution made by HRM and HRD specialists in different types of organisation. </a:t>
            </a:r>
          </a:p>
          <a:p>
            <a:pPr lvl="0"/>
            <a:r>
              <a:rPr lang="en-GB" dirty="0"/>
              <a:t>Promote professionalism and an ethical approach to HRM and HRD practice in organisations. </a:t>
            </a:r>
          </a:p>
          <a:p>
            <a:pPr lvl="0"/>
            <a:r>
              <a:rPr lang="en-GB" dirty="0"/>
              <a:t>Major debates about professionalism and ethics in organisations; common ethical dilemmas faced by managers and ways of resolving these; equity and fair-dealing; managing within the expectations of the law. </a:t>
            </a:r>
          </a:p>
        </p:txBody>
      </p:sp>
      <p:sp>
        <p:nvSpPr>
          <p:cNvPr id="2" name="Slide Number Placeholder 1"/>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698546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Session:</a:t>
            </a:r>
            <a:br>
              <a:rPr lang="en-GB" dirty="0"/>
            </a:br>
            <a:r>
              <a:rPr lang="en-GB" dirty="0">
                <a:solidFill>
                  <a:srgbClr val="0070C0"/>
                </a:solidFill>
              </a:rPr>
              <a:t>Learning Outcome 4</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Contribute to the promotion of flexible working</a:t>
            </a:r>
          </a:p>
          <a:p>
            <a:pPr marL="0" indent="0">
              <a:buNone/>
            </a:pPr>
            <a:r>
              <a:rPr lang="en-GB" dirty="0"/>
              <a:t>&amp;</a:t>
            </a:r>
          </a:p>
          <a:p>
            <a:r>
              <a:rPr lang="en-GB" dirty="0"/>
              <a:t> effective change management in organisations. </a:t>
            </a:r>
          </a:p>
          <a:p>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a:xfrm>
            <a:off x="457200" y="1379203"/>
            <a:ext cx="8229600" cy="4099594"/>
          </a:xfrm>
        </p:spPr>
        <p:txBody>
          <a:bodyPr>
            <a:normAutofit fontScale="77500" lnSpcReduction="20000"/>
          </a:bodyPr>
          <a:lstStyle/>
          <a:p>
            <a:pPr marL="514350" indent="-514350">
              <a:buFont typeface="+mj-lt"/>
              <a:buAutoNum type="arabicPeriod"/>
            </a:pPr>
            <a:r>
              <a:rPr lang="en-GB" dirty="0"/>
              <a:t>Understand and contribute to the promotion of flexible working and effective change management in organisations</a:t>
            </a:r>
          </a:p>
          <a:p>
            <a:pPr marL="514350" indent="-514350">
              <a:buFont typeface="+mj-lt"/>
              <a:buAutoNum type="arabicPeriod"/>
            </a:pPr>
            <a:r>
              <a:rPr lang="en-GB" dirty="0"/>
              <a:t>The growing significance of flexibility </a:t>
            </a:r>
          </a:p>
          <a:p>
            <a:pPr marL="514350" indent="-514350">
              <a:buFont typeface="+mj-lt"/>
              <a:buAutoNum type="arabicPeriod"/>
            </a:pPr>
            <a:r>
              <a:rPr lang="en-GB" dirty="0"/>
              <a:t>Different types of flexibility</a:t>
            </a:r>
          </a:p>
          <a:p>
            <a:pPr marL="514350" indent="-514350">
              <a:buFont typeface="+mj-lt"/>
              <a:buAutoNum type="arabicPeriod"/>
            </a:pPr>
            <a:r>
              <a:rPr lang="en-GB" dirty="0"/>
              <a:t>The contribution made by HRM and HRD specialists to the promotion of flexible working</a:t>
            </a:r>
          </a:p>
          <a:p>
            <a:pPr marL="514350" indent="-514350">
              <a:buFont typeface="+mj-lt"/>
              <a:buAutoNum type="arabicPeriod"/>
            </a:pPr>
            <a:r>
              <a:rPr lang="en-GB" dirty="0"/>
              <a:t>Effective approaches to change management and major theories in the field</a:t>
            </a:r>
          </a:p>
          <a:p>
            <a:pPr marL="514350" indent="-514350">
              <a:buFont typeface="+mj-lt"/>
              <a:buAutoNum type="arabicPeriod"/>
            </a:pPr>
            <a:r>
              <a:rPr lang="en-GB" dirty="0"/>
              <a:t>The central role played by people management practices in the effective management of change.</a:t>
            </a:r>
          </a:p>
          <a:p>
            <a:pPr marL="514350" indent="-514350">
              <a:buFont typeface="+mj-lt"/>
              <a:buAutoNum type="arabicPeriod"/>
            </a:pPr>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416135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p:cNvSpPr>
          <p:nvPr/>
        </p:nvSpPr>
        <p:spPr bwMode="auto">
          <a:xfrm>
            <a:off x="800100" y="590550"/>
            <a:ext cx="7467600" cy="655638"/>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Flexibility – Core Text</a:t>
            </a:r>
          </a:p>
        </p:txBody>
      </p:sp>
      <p:sp>
        <p:nvSpPr>
          <p:cNvPr id="5123" name="Content Placeholder 2"/>
          <p:cNvSpPr>
            <a:spLocks/>
          </p:cNvSpPr>
          <p:nvPr/>
        </p:nvSpPr>
        <p:spPr bwMode="auto">
          <a:xfrm>
            <a:off x="800100" y="1504950"/>
            <a:ext cx="7804150" cy="4873625"/>
          </a:xfrm>
          <a:prstGeom prst="rect">
            <a:avLst/>
          </a:prstGeom>
          <a:noFill/>
          <a:ln w="9525">
            <a:noFill/>
            <a:miter lim="800000"/>
            <a:headEnd/>
            <a:tailEnd/>
          </a:ln>
        </p:spPr>
        <p:txBody>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500" dirty="0">
                <a:solidFill>
                  <a:srgbClr val="58595B"/>
                </a:solidFill>
                <a:latin typeface="Arial" panose="020B0604020202020204" pitchFamily="34" charset="0"/>
                <a:cs typeface="Arial" panose="020B0604020202020204" pitchFamily="34" charset="0"/>
              </a:rPr>
              <a:t>Ideally, employers’ needs for workforce flexibility and adaptable organisational structures should meet employees’ needs for flexibility in working hours.</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500" dirty="0">
                <a:solidFill>
                  <a:srgbClr val="58595B"/>
                </a:solidFill>
                <a:latin typeface="Arial" panose="020B0604020202020204" pitchFamily="34" charset="0"/>
                <a:cs typeface="Arial" panose="020B0604020202020204" pitchFamily="34" charset="0"/>
              </a:rPr>
              <a:t>Main types of flexibility: functional, numerical, temporal, wage, and personal/behavioural.</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altLang="es-ES_tradnl" sz="2500" dirty="0">
                <a:solidFill>
                  <a:srgbClr val="58595B"/>
                </a:solidFill>
                <a:latin typeface="Arial" panose="020B0604020202020204" pitchFamily="34" charset="0"/>
                <a:cs typeface="Arial" panose="020B0604020202020204" pitchFamily="34" charset="0"/>
              </a:rPr>
              <a:t>Twin dimensions of employee flexibility (Marchington et al 2005): single or multiple employers, and workers as employees or non-employees. This matrix captures networked organisations and outsourced workers.</a:t>
            </a:r>
          </a:p>
        </p:txBody>
      </p:sp>
    </p:spTree>
    <p:extLst>
      <p:ext uri="{BB962C8B-B14F-4D97-AF65-F5344CB8AC3E}">
        <p14:creationId xmlns:p14="http://schemas.microsoft.com/office/powerpoint/2010/main" val="1047528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1267" name="Text Box 3"/>
          <p:cNvSpPr txBox="1">
            <a:spLocks noChangeArrowheads="1"/>
          </p:cNvSpPr>
          <p:nvPr/>
        </p:nvSpPr>
        <p:spPr bwMode="auto">
          <a:xfrm>
            <a:off x="685800" y="685800"/>
            <a:ext cx="7924800" cy="684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a:latin typeface="Arial Unicode MS" pitchFamily="34" charset="-128"/>
              </a:rPr>
              <a:t>Increasing interest in issues of flexibility at work in recent years – due to a belief that this can link to sustained competitive advantage:</a:t>
            </a:r>
          </a:p>
          <a:p>
            <a:pPr eaLnBrk="1" hangingPunct="1">
              <a:spcBef>
                <a:spcPct val="50000"/>
              </a:spcBef>
              <a:buFontTx/>
              <a:buChar char="•"/>
            </a:pPr>
            <a:r>
              <a:rPr lang="en-GB" altLang="en-US">
                <a:latin typeface="Arial Unicode MS" pitchFamily="34" charset="-128"/>
              </a:rPr>
              <a:t> An organisation that is flexible is able to deploy its     people and make use of their talents more effectively and efficiently.</a:t>
            </a:r>
          </a:p>
          <a:p>
            <a:pPr eaLnBrk="1" hangingPunct="1">
              <a:spcBef>
                <a:spcPct val="50000"/>
              </a:spcBef>
              <a:buFontTx/>
              <a:buChar char="•"/>
            </a:pPr>
            <a:r>
              <a:rPr lang="en-GB" altLang="en-US">
                <a:latin typeface="Arial Unicode MS" pitchFamily="34" charset="-128"/>
              </a:rPr>
              <a:t> The more flexible an organisation becomes, the better able it is to respond to and embrace change.</a:t>
            </a:r>
          </a:p>
          <a:p>
            <a:pPr eaLnBrk="1" hangingPunct="1">
              <a:spcBef>
                <a:spcPct val="50000"/>
              </a:spcBef>
              <a:buFontTx/>
              <a:buChar char="•"/>
            </a:pPr>
            <a:r>
              <a:rPr lang="en-GB" altLang="en-US">
                <a:latin typeface="Arial Unicode MS" pitchFamily="34" charset="-128"/>
              </a:rPr>
              <a:t> Flexibility, particularly in terms of hours of work, is valued by employees and can thus help with recruitment and retention.</a:t>
            </a:r>
          </a:p>
          <a:p>
            <a:pPr eaLnBrk="1" hangingPunct="1">
              <a:spcBef>
                <a:spcPct val="50000"/>
              </a:spcBef>
            </a:pPr>
            <a:endParaRPr lang="en-GB" altLang="en-US">
              <a:latin typeface="Arial Unicode MS" pitchFamily="34" charset="-128"/>
            </a:endParaRPr>
          </a:p>
          <a:p>
            <a:pPr eaLnBrk="1" hangingPunct="1">
              <a:spcBef>
                <a:spcPct val="50000"/>
              </a:spcBef>
              <a:buFontTx/>
              <a:buChar char="•"/>
            </a:pPr>
            <a:endParaRPr lang="en-GB" altLang="en-US">
              <a:latin typeface="Arial Unicode MS" pitchFamily="34" charset="-128"/>
            </a:endParaRPr>
          </a:p>
          <a:p>
            <a:pPr eaLnBrk="1" hangingPunct="1">
              <a:spcBef>
                <a:spcPct val="50000"/>
              </a:spcBef>
              <a:buFontTx/>
              <a:buChar char="•"/>
            </a:pPr>
            <a:endParaRPr lang="en-GB" altLang="en-US">
              <a:latin typeface="Arial Unicode MS" pitchFamily="34" charset="-128"/>
            </a:endParaRPr>
          </a:p>
          <a:p>
            <a:pPr eaLnBrk="1" hangingPunct="1">
              <a:spcBef>
                <a:spcPct val="50000"/>
              </a:spcBef>
            </a:pPr>
            <a:endParaRPr lang="en-GB" altLang="en-US">
              <a:latin typeface="Arial Unicode MS" pitchFamily="34" charset="-128"/>
            </a:endParaRPr>
          </a:p>
        </p:txBody>
      </p:sp>
    </p:spTree>
    <p:extLst>
      <p:ext uri="{BB962C8B-B14F-4D97-AF65-F5344CB8AC3E}">
        <p14:creationId xmlns:p14="http://schemas.microsoft.com/office/powerpoint/2010/main" val="2409061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3315" name="Text Box 3"/>
          <p:cNvSpPr txBox="1">
            <a:spLocks noChangeArrowheads="1"/>
          </p:cNvSpPr>
          <p:nvPr/>
        </p:nvSpPr>
        <p:spPr bwMode="auto">
          <a:xfrm>
            <a:off x="685800" y="685800"/>
            <a:ext cx="7924800" cy="526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Defining flexibility</a:t>
            </a:r>
          </a:p>
          <a:p>
            <a:pPr eaLnBrk="1" hangingPunct="1">
              <a:spcBef>
                <a:spcPct val="50000"/>
              </a:spcBef>
            </a:pPr>
            <a:r>
              <a:rPr lang="en-GB" altLang="en-US">
                <a:latin typeface="Arial Unicode MS" pitchFamily="34" charset="-128"/>
              </a:rPr>
              <a:t>Much derives from John Atkinson’s (1984) model of the ‘flexible firm’, which suggests a workforce composed of three basic groups: core workers, peripheral workers and subcontracted workers.</a:t>
            </a:r>
          </a:p>
          <a:p>
            <a:pPr eaLnBrk="1" hangingPunct="1">
              <a:spcBef>
                <a:spcPct val="50000"/>
              </a:spcBef>
            </a:pPr>
            <a:r>
              <a:rPr lang="en-GB" altLang="en-US">
                <a:latin typeface="Arial Unicode MS" pitchFamily="34" charset="-128"/>
              </a:rPr>
              <a:t>Central to the model are two types of flexibility: functional and numerical.</a:t>
            </a:r>
          </a:p>
          <a:p>
            <a:pPr eaLnBrk="1" hangingPunct="1">
              <a:spcBef>
                <a:spcPct val="50000"/>
              </a:spcBef>
            </a:pPr>
            <a:endParaRPr lang="en-GB" altLang="en-US">
              <a:latin typeface="Arial Unicode MS" pitchFamily="34" charset="-128"/>
            </a:endParaRPr>
          </a:p>
          <a:p>
            <a:pPr eaLnBrk="1" hangingPunct="1">
              <a:spcBef>
                <a:spcPct val="50000"/>
              </a:spcBef>
              <a:buFontTx/>
              <a:buChar char="•"/>
            </a:pPr>
            <a:endParaRPr lang="en-GB" altLang="en-US">
              <a:latin typeface="Arial Unicode MS" pitchFamily="34" charset="-128"/>
            </a:endParaRPr>
          </a:p>
          <a:p>
            <a:pPr eaLnBrk="1" hangingPunct="1">
              <a:spcBef>
                <a:spcPct val="50000"/>
              </a:spcBef>
              <a:buFontTx/>
              <a:buChar char="•"/>
            </a:pPr>
            <a:endParaRPr lang="en-GB" altLang="en-US">
              <a:latin typeface="Arial Unicode MS" pitchFamily="34" charset="-128"/>
            </a:endParaRPr>
          </a:p>
          <a:p>
            <a:pPr eaLnBrk="1" hangingPunct="1">
              <a:spcBef>
                <a:spcPct val="50000"/>
              </a:spcBef>
            </a:pPr>
            <a:endParaRPr lang="en-GB" altLang="en-US">
              <a:latin typeface="Arial Unicode MS" pitchFamily="34" charset="-128"/>
            </a:endParaRPr>
          </a:p>
        </p:txBody>
      </p:sp>
    </p:spTree>
    <p:extLst>
      <p:ext uri="{BB962C8B-B14F-4D97-AF65-F5344CB8AC3E}">
        <p14:creationId xmlns:p14="http://schemas.microsoft.com/office/powerpoint/2010/main" val="2866020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54150" y="-100013"/>
            <a:ext cx="6235700" cy="685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454150" y="0"/>
            <a:ext cx="6070600" cy="3333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47929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6387" name="Text Box 3"/>
          <p:cNvSpPr txBox="1">
            <a:spLocks noChangeArrowheads="1"/>
          </p:cNvSpPr>
          <p:nvPr/>
        </p:nvSpPr>
        <p:spPr bwMode="auto">
          <a:xfrm>
            <a:off x="685800" y="685800"/>
            <a:ext cx="7924800" cy="4894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b="1" dirty="0">
                <a:latin typeface="Arial Unicode MS" pitchFamily="34" charset="-128"/>
              </a:rPr>
              <a:t>Functional flexibility </a:t>
            </a:r>
            <a:r>
              <a:rPr lang="en-GB" altLang="en-US" dirty="0">
                <a:latin typeface="Arial Unicode MS" pitchFamily="34" charset="-128"/>
              </a:rPr>
              <a:t>is applied specifically to the core workers (permanent, full-time staff) and means that instead of working to rigid job descriptions, individuals are capable of undertaking a broad range of duties, at different levels.</a:t>
            </a:r>
          </a:p>
          <a:p>
            <a:pPr eaLnBrk="1" hangingPunct="1">
              <a:spcBef>
                <a:spcPct val="50000"/>
              </a:spcBef>
            </a:pPr>
            <a:r>
              <a:rPr lang="en-GB" altLang="en-US" b="1" dirty="0">
                <a:latin typeface="Arial Unicode MS" pitchFamily="34" charset="-128"/>
              </a:rPr>
              <a:t>Numerical flexibility </a:t>
            </a:r>
            <a:r>
              <a:rPr lang="en-GB" altLang="en-US" dirty="0">
                <a:latin typeface="Arial Unicode MS" pitchFamily="34" charset="-128"/>
              </a:rPr>
              <a:t>is applied to the peripheral group (part-time/temporary staff) and subcontracted staff. These individuals are less central to the organisation’s success because their skills are more widely available. They enjoy less job security than core workers and will be among the first to have their hours cut or to be laid off.</a:t>
            </a:r>
          </a:p>
          <a:p>
            <a:pPr eaLnBrk="1" hangingPunct="1">
              <a:spcBef>
                <a:spcPct val="50000"/>
              </a:spcBef>
            </a:pPr>
            <a:endParaRPr lang="en-GB" altLang="en-US" dirty="0">
              <a:latin typeface="Arial Unicode MS" pitchFamily="34" charset="-128"/>
            </a:endParaRPr>
          </a:p>
        </p:txBody>
      </p:sp>
    </p:spTree>
    <p:extLst>
      <p:ext uri="{BB962C8B-B14F-4D97-AF65-F5344CB8AC3E}">
        <p14:creationId xmlns:p14="http://schemas.microsoft.com/office/powerpoint/2010/main" val="15193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8435" name="Text Box 3"/>
          <p:cNvSpPr txBox="1">
            <a:spLocks noChangeArrowheads="1"/>
          </p:cNvSpPr>
          <p:nvPr/>
        </p:nvSpPr>
        <p:spPr bwMode="auto">
          <a:xfrm>
            <a:off x="685800" y="685800"/>
            <a:ext cx="79248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dirty="0">
                <a:latin typeface="Arial Unicode MS" pitchFamily="34" charset="-128"/>
              </a:rPr>
              <a:t>In recent years, it has been suggested that the notion of the ‘core worker’ is no longer appropriate. The suggestion is that employers will increasingly wish </a:t>
            </a:r>
            <a:r>
              <a:rPr lang="en-GB" altLang="en-US" b="1" dirty="0">
                <a:latin typeface="Arial Unicode MS" pitchFamily="34" charset="-128"/>
              </a:rPr>
              <a:t>to buy a specific service from a worker rather than that person’s time. </a:t>
            </a:r>
          </a:p>
          <a:p>
            <a:pPr eaLnBrk="1" hangingPunct="1">
              <a:spcBef>
                <a:spcPct val="50000"/>
              </a:spcBef>
            </a:pPr>
            <a:r>
              <a:rPr lang="en-GB" altLang="en-US" dirty="0">
                <a:latin typeface="Arial Unicode MS" pitchFamily="34" charset="-128"/>
              </a:rPr>
              <a:t>Instead of seeking job security, people will focus more on </a:t>
            </a:r>
            <a:r>
              <a:rPr lang="en-GB" altLang="en-US" b="1" dirty="0">
                <a:latin typeface="Arial Unicode MS" pitchFamily="34" charset="-128"/>
              </a:rPr>
              <a:t>employability and develop portfolio careers.</a:t>
            </a:r>
          </a:p>
          <a:p>
            <a:pPr eaLnBrk="1" hangingPunct="1">
              <a:spcBef>
                <a:spcPct val="50000"/>
              </a:spcBef>
            </a:pPr>
            <a:r>
              <a:rPr lang="en-GB" altLang="en-US" dirty="0">
                <a:latin typeface="Arial Unicode MS" pitchFamily="34" charset="-128"/>
              </a:rPr>
              <a:t>Organisations will become </a:t>
            </a:r>
            <a:r>
              <a:rPr lang="en-GB" altLang="en-US" b="1" dirty="0">
                <a:latin typeface="Arial Unicode MS" pitchFamily="34" charset="-128"/>
              </a:rPr>
              <a:t>increasingly ‘virtual’ and society increasingly ‘jobless’.</a:t>
            </a:r>
          </a:p>
        </p:txBody>
      </p:sp>
    </p:spTree>
    <p:extLst>
      <p:ext uri="{BB962C8B-B14F-4D97-AF65-F5344CB8AC3E}">
        <p14:creationId xmlns:p14="http://schemas.microsoft.com/office/powerpoint/2010/main" val="577431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0483" name="Text Box 3"/>
          <p:cNvSpPr txBox="1">
            <a:spLocks noChangeArrowheads="1"/>
          </p:cNvSpPr>
          <p:nvPr/>
        </p:nvSpPr>
        <p:spPr bwMode="auto">
          <a:xfrm>
            <a:off x="609600" y="404664"/>
            <a:ext cx="7924800" cy="5663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dirty="0">
                <a:latin typeface="Arial Unicode MS" pitchFamily="34" charset="-128"/>
              </a:rPr>
              <a:t>Reasons for increased interest</a:t>
            </a:r>
          </a:p>
          <a:p>
            <a:pPr eaLnBrk="1" hangingPunct="1">
              <a:spcBef>
                <a:spcPct val="50000"/>
              </a:spcBef>
              <a:buFontTx/>
              <a:buChar char="•"/>
            </a:pPr>
            <a:r>
              <a:rPr lang="en-GB" altLang="en-US" sz="2200" dirty="0">
                <a:latin typeface="Arial Unicode MS" pitchFamily="34" charset="-128"/>
              </a:rPr>
              <a:t> A response to increased volatility in product markets.</a:t>
            </a:r>
          </a:p>
          <a:p>
            <a:pPr eaLnBrk="1" hangingPunct="1">
              <a:spcBef>
                <a:spcPct val="50000"/>
              </a:spcBef>
              <a:buFontTx/>
              <a:buChar char="•"/>
            </a:pPr>
            <a:r>
              <a:rPr lang="en-GB" altLang="en-US" sz="2200" dirty="0">
                <a:latin typeface="Arial Unicode MS" pitchFamily="34" charset="-128"/>
              </a:rPr>
              <a:t> New technologies.</a:t>
            </a:r>
          </a:p>
          <a:p>
            <a:pPr eaLnBrk="1" hangingPunct="1">
              <a:spcBef>
                <a:spcPct val="50000"/>
              </a:spcBef>
              <a:buFontTx/>
              <a:buChar char="•"/>
            </a:pPr>
            <a:r>
              <a:rPr lang="en-GB" altLang="en-US" sz="2200" dirty="0">
                <a:latin typeface="Arial Unicode MS" pitchFamily="34" charset="-128"/>
              </a:rPr>
              <a:t> Interest in established Japanese management techniques (TQM).</a:t>
            </a:r>
          </a:p>
          <a:p>
            <a:pPr eaLnBrk="1" hangingPunct="1">
              <a:spcBef>
                <a:spcPct val="50000"/>
              </a:spcBef>
              <a:buFontTx/>
              <a:buChar char="•"/>
            </a:pPr>
            <a:r>
              <a:rPr lang="en-GB" altLang="en-US" sz="2200" dirty="0">
                <a:latin typeface="Arial Unicode MS" pitchFamily="34" charset="-128"/>
              </a:rPr>
              <a:t> Decline in the size and influence of trade unions.</a:t>
            </a:r>
          </a:p>
          <a:p>
            <a:pPr eaLnBrk="1" hangingPunct="1">
              <a:spcBef>
                <a:spcPct val="50000"/>
              </a:spcBef>
              <a:buFontTx/>
              <a:buChar char="•"/>
            </a:pPr>
            <a:r>
              <a:rPr lang="en-GB" altLang="en-US" sz="2200" dirty="0">
                <a:latin typeface="Arial Unicode MS" pitchFamily="34" charset="-128"/>
              </a:rPr>
              <a:t> Increased female participation in the labour market – resulting in greater interest in work-life balance issues.</a:t>
            </a:r>
          </a:p>
          <a:p>
            <a:pPr eaLnBrk="1" hangingPunct="1">
              <a:spcBef>
                <a:spcPct val="50000"/>
              </a:spcBef>
              <a:buFontTx/>
              <a:buChar char="•"/>
            </a:pPr>
            <a:r>
              <a:rPr lang="en-GB" altLang="en-US" sz="2200" dirty="0">
                <a:latin typeface="Arial Unicode MS" pitchFamily="34" charset="-128"/>
              </a:rPr>
              <a:t> Government encouragement.</a:t>
            </a:r>
          </a:p>
          <a:p>
            <a:pPr eaLnBrk="1" hangingPunct="1">
              <a:spcBef>
                <a:spcPct val="50000"/>
              </a:spcBef>
              <a:buFontTx/>
              <a:buChar char="•"/>
            </a:pPr>
            <a:r>
              <a:rPr lang="en-GB" altLang="en-US" sz="2200" dirty="0">
                <a:latin typeface="Arial Unicode MS" pitchFamily="34" charset="-128"/>
              </a:rPr>
              <a:t> Short-term thinking in financial markets.</a:t>
            </a:r>
          </a:p>
          <a:p>
            <a:pPr eaLnBrk="1" hangingPunct="1">
              <a:spcBef>
                <a:spcPct val="50000"/>
              </a:spcBef>
              <a:buFontTx/>
              <a:buChar char="•"/>
            </a:pPr>
            <a:r>
              <a:rPr lang="en-GB" altLang="en-US" sz="2200" dirty="0">
                <a:latin typeface="Arial Unicode MS" pitchFamily="34" charset="-128"/>
              </a:rPr>
              <a:t> Growth of service sector and evolution of a ‘24-hour society’.</a:t>
            </a:r>
          </a:p>
          <a:p>
            <a:pPr eaLnBrk="1" hangingPunct="1">
              <a:spcBef>
                <a:spcPct val="50000"/>
              </a:spcBef>
              <a:buFontTx/>
              <a:buChar char="•"/>
            </a:pPr>
            <a:endParaRPr lang="en-GB" altLang="en-US" sz="2000" u="sng" dirty="0">
              <a:latin typeface="Arial Unicode MS" pitchFamily="34" charset="-128"/>
            </a:endParaRPr>
          </a:p>
        </p:txBody>
      </p:sp>
    </p:spTree>
    <p:extLst>
      <p:ext uri="{BB962C8B-B14F-4D97-AF65-F5344CB8AC3E}">
        <p14:creationId xmlns:p14="http://schemas.microsoft.com/office/powerpoint/2010/main" val="1065167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2531" name="Text Box 3"/>
          <p:cNvSpPr txBox="1">
            <a:spLocks noChangeArrowheads="1"/>
          </p:cNvSpPr>
          <p:nvPr/>
        </p:nvSpPr>
        <p:spPr bwMode="auto">
          <a:xfrm>
            <a:off x="685800" y="0"/>
            <a:ext cx="6982544" cy="5693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b="1" u="sng" dirty="0">
                <a:latin typeface="Arial Unicode MS" pitchFamily="34" charset="-128"/>
              </a:rPr>
              <a:t>Functional flexibility</a:t>
            </a:r>
          </a:p>
          <a:p>
            <a:pPr eaLnBrk="1" hangingPunct="1">
              <a:spcBef>
                <a:spcPct val="30000"/>
              </a:spcBef>
            </a:pPr>
            <a:r>
              <a:rPr lang="en-GB" altLang="en-US" sz="2000" dirty="0">
                <a:latin typeface="Arial Unicode MS" pitchFamily="34" charset="-128"/>
              </a:rPr>
              <a:t>Associated with the following:</a:t>
            </a:r>
          </a:p>
          <a:p>
            <a:pPr eaLnBrk="1" hangingPunct="1">
              <a:spcBef>
                <a:spcPct val="30000"/>
              </a:spcBef>
              <a:buFontTx/>
              <a:buChar char="•"/>
            </a:pPr>
            <a:r>
              <a:rPr lang="en-GB" altLang="en-US" sz="2000" dirty="0">
                <a:latin typeface="Arial Unicode MS" pitchFamily="34" charset="-128"/>
              </a:rPr>
              <a:t> Reduction in the number of job descriptions.</a:t>
            </a:r>
          </a:p>
          <a:p>
            <a:pPr eaLnBrk="1" hangingPunct="1">
              <a:spcBef>
                <a:spcPct val="30000"/>
              </a:spcBef>
              <a:buFontTx/>
              <a:buChar char="•"/>
            </a:pPr>
            <a:r>
              <a:rPr lang="en-GB" altLang="en-US" sz="2000" dirty="0">
                <a:latin typeface="Arial Unicode MS" pitchFamily="34" charset="-128"/>
              </a:rPr>
              <a:t> More </a:t>
            </a:r>
            <a:r>
              <a:rPr lang="en-GB" altLang="en-US" sz="2000" dirty="0" err="1">
                <a:latin typeface="Arial Unicode MS" pitchFamily="34" charset="-128"/>
              </a:rPr>
              <a:t>teamworking</a:t>
            </a:r>
            <a:r>
              <a:rPr lang="en-GB" altLang="en-US" sz="2000" dirty="0">
                <a:latin typeface="Arial Unicode MS" pitchFamily="34" charset="-128"/>
              </a:rPr>
              <a:t>.</a:t>
            </a:r>
          </a:p>
          <a:p>
            <a:pPr eaLnBrk="1" hangingPunct="1">
              <a:spcBef>
                <a:spcPct val="30000"/>
              </a:spcBef>
              <a:buFontTx/>
              <a:buChar char="•"/>
            </a:pPr>
            <a:r>
              <a:rPr lang="en-GB" altLang="en-US" sz="2000" dirty="0">
                <a:latin typeface="Arial Unicode MS" pitchFamily="34" charset="-128"/>
              </a:rPr>
              <a:t> Flatter hierarchies.</a:t>
            </a:r>
          </a:p>
          <a:p>
            <a:pPr eaLnBrk="1" hangingPunct="1">
              <a:spcBef>
                <a:spcPct val="30000"/>
              </a:spcBef>
              <a:buFontTx/>
              <a:buChar char="•"/>
            </a:pPr>
            <a:r>
              <a:rPr lang="en-GB" altLang="en-US" sz="2000" dirty="0">
                <a:latin typeface="Arial Unicode MS" pitchFamily="34" charset="-128"/>
              </a:rPr>
              <a:t> Job rotation schemes.</a:t>
            </a:r>
          </a:p>
          <a:p>
            <a:pPr eaLnBrk="1" hangingPunct="1">
              <a:spcBef>
                <a:spcPct val="50000"/>
              </a:spcBef>
            </a:pPr>
            <a:r>
              <a:rPr lang="en-GB" altLang="en-US" sz="2000" b="1" dirty="0">
                <a:latin typeface="Arial Unicode MS" pitchFamily="34" charset="-128"/>
              </a:rPr>
              <a:t>Advantages –</a:t>
            </a:r>
          </a:p>
          <a:p>
            <a:pPr eaLnBrk="1" hangingPunct="1">
              <a:spcBef>
                <a:spcPct val="30000"/>
              </a:spcBef>
              <a:buFontTx/>
              <a:buChar char="•"/>
            </a:pPr>
            <a:r>
              <a:rPr lang="en-GB" altLang="en-US" sz="2000" dirty="0">
                <a:latin typeface="Arial Unicode MS" pitchFamily="34" charset="-128"/>
              </a:rPr>
              <a:t> People deployed where they are most needed.</a:t>
            </a:r>
          </a:p>
          <a:p>
            <a:pPr eaLnBrk="1" hangingPunct="1">
              <a:spcBef>
                <a:spcPct val="30000"/>
              </a:spcBef>
              <a:buFontTx/>
              <a:buChar char="•"/>
            </a:pPr>
            <a:r>
              <a:rPr lang="en-GB" altLang="en-US" sz="2000" dirty="0">
                <a:latin typeface="Arial Unicode MS" pitchFamily="34" charset="-128"/>
              </a:rPr>
              <a:t> Allows a faster response to change. </a:t>
            </a:r>
          </a:p>
          <a:p>
            <a:pPr eaLnBrk="1" hangingPunct="1">
              <a:spcBef>
                <a:spcPct val="50000"/>
              </a:spcBef>
            </a:pPr>
            <a:r>
              <a:rPr lang="en-GB" altLang="en-US" sz="2000" b="1" dirty="0">
                <a:latin typeface="Arial Unicode MS" pitchFamily="34" charset="-128"/>
              </a:rPr>
              <a:t>Disadvantages – </a:t>
            </a:r>
          </a:p>
          <a:p>
            <a:pPr eaLnBrk="1" hangingPunct="1">
              <a:spcBef>
                <a:spcPct val="30000"/>
              </a:spcBef>
              <a:buFontTx/>
              <a:buChar char="•"/>
            </a:pPr>
            <a:r>
              <a:rPr lang="en-GB" altLang="en-US" sz="2000" dirty="0">
                <a:latin typeface="Arial Unicode MS" pitchFamily="34" charset="-128"/>
              </a:rPr>
              <a:t> Costly (training and administration costs).</a:t>
            </a:r>
          </a:p>
          <a:p>
            <a:pPr eaLnBrk="1" hangingPunct="1">
              <a:spcBef>
                <a:spcPct val="30000"/>
              </a:spcBef>
              <a:buFontTx/>
              <a:buChar char="•"/>
            </a:pPr>
            <a:r>
              <a:rPr lang="en-GB" altLang="en-US" sz="2000" dirty="0">
                <a:latin typeface="Arial Unicode MS" pitchFamily="34" charset="-128"/>
              </a:rPr>
              <a:t> There may be resistance from employees.</a:t>
            </a:r>
          </a:p>
          <a:p>
            <a:pPr eaLnBrk="1" hangingPunct="1">
              <a:spcBef>
                <a:spcPct val="30000"/>
              </a:spcBef>
              <a:buFontTx/>
              <a:buChar char="•"/>
            </a:pPr>
            <a:r>
              <a:rPr lang="en-GB" altLang="en-US" sz="2000" dirty="0">
                <a:latin typeface="Arial Unicode MS" pitchFamily="34" charset="-128"/>
              </a:rPr>
              <a:t> Some skills are too complex/specialised to be shared.</a:t>
            </a:r>
          </a:p>
          <a:p>
            <a:pPr eaLnBrk="1" hangingPunct="1">
              <a:spcBef>
                <a:spcPct val="50000"/>
              </a:spcBef>
            </a:pPr>
            <a:endParaRPr lang="en-GB" altLang="en-US" sz="1600" dirty="0">
              <a:latin typeface="Arial Unicode MS" pitchFamily="34" charset="-128"/>
            </a:endParaRPr>
          </a:p>
        </p:txBody>
      </p:sp>
    </p:spTree>
    <p:extLst>
      <p:ext uri="{BB962C8B-B14F-4D97-AF65-F5344CB8AC3E}">
        <p14:creationId xmlns:p14="http://schemas.microsoft.com/office/powerpoint/2010/main" val="3634357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Approaches to Flexible Working</a:t>
            </a:r>
          </a:p>
        </p:txBody>
      </p:sp>
      <p:sp>
        <p:nvSpPr>
          <p:cNvPr id="5" name="Vertical Text Placeholder 4"/>
          <p:cNvSpPr>
            <a:spLocks noGrp="1"/>
          </p:cNvSpPr>
          <p:nvPr>
            <p:ph type="body" orient="vert" idx="1"/>
          </p:nvPr>
        </p:nvSpPr>
        <p:spPr>
          <a:xfrm>
            <a:off x="405584" y="1586673"/>
            <a:ext cx="3878384" cy="3210479"/>
          </a:xfrm>
        </p:spPr>
        <p:txBody>
          <a:bodyPr>
            <a:normAutofit/>
          </a:bodyPr>
          <a:lstStyle/>
          <a:p>
            <a:r>
              <a:rPr lang="en-GB" sz="2400" dirty="0"/>
              <a:t>Part-time working</a:t>
            </a:r>
          </a:p>
          <a:p>
            <a:r>
              <a:rPr lang="en-GB" sz="2400" dirty="0"/>
              <a:t>Term-time working</a:t>
            </a:r>
          </a:p>
          <a:p>
            <a:r>
              <a:rPr lang="en-GB" sz="2400" dirty="0"/>
              <a:t>Job-sharing</a:t>
            </a:r>
          </a:p>
          <a:p>
            <a:r>
              <a:rPr lang="en-GB" sz="2400" dirty="0"/>
              <a:t>Flexitime</a:t>
            </a:r>
          </a:p>
          <a:p>
            <a:r>
              <a:rPr lang="en-GB" sz="2400" dirty="0"/>
              <a:t>Compressed hours</a:t>
            </a:r>
          </a:p>
          <a:p>
            <a:r>
              <a:rPr lang="en-GB" sz="2400" dirty="0"/>
              <a:t>Annual hours</a:t>
            </a:r>
          </a:p>
          <a:p>
            <a:r>
              <a:rPr lang="en-GB" sz="2400" dirty="0"/>
              <a:t>Shift swapping</a:t>
            </a:r>
          </a:p>
          <a:p>
            <a:pPr marL="0" indent="0">
              <a:buNone/>
            </a:pPr>
            <a:endParaRPr lang="en-GB" sz="2400" dirty="0"/>
          </a:p>
          <a:p>
            <a:pPr marL="0" indent="0">
              <a:buNone/>
            </a:pPr>
            <a:endParaRPr lang="en-GB" sz="2400" dirty="0"/>
          </a:p>
        </p:txBody>
      </p:sp>
      <p:sp>
        <p:nvSpPr>
          <p:cNvPr id="6" name="Vertical Text Placeholder 5"/>
          <p:cNvSpPr>
            <a:spLocks noGrp="1"/>
          </p:cNvSpPr>
          <p:nvPr>
            <p:ph type="body" orient="vert" idx="13"/>
          </p:nvPr>
        </p:nvSpPr>
        <p:spPr/>
        <p:txBody>
          <a:bodyPr/>
          <a:lstStyle/>
          <a:p>
            <a:pPr marL="0" indent="0">
              <a:buNone/>
            </a:pPr>
            <a:r>
              <a:rPr lang="en-GB" sz="2400" dirty="0"/>
              <a:t>What is flexible working?</a:t>
            </a:r>
          </a:p>
        </p:txBody>
      </p:sp>
      <p:sp>
        <p:nvSpPr>
          <p:cNvPr id="7" name="Vertical Text Placeholder 4"/>
          <p:cNvSpPr txBox="1">
            <a:spLocks/>
          </p:cNvSpPr>
          <p:nvPr/>
        </p:nvSpPr>
        <p:spPr>
          <a:xfrm>
            <a:off x="4283968" y="1579784"/>
            <a:ext cx="4860032" cy="3210479"/>
          </a:xfrm>
          <a:prstGeom prst="rect">
            <a:avLst/>
          </a:prstGeom>
        </p:spPr>
        <p:txBody>
          <a:bodyPr vert="horz" lIns="91440" tIns="108000" rIns="72000" bIns="7200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Working form home</a:t>
            </a:r>
          </a:p>
          <a:p>
            <a:r>
              <a:rPr lang="en-GB" sz="2400" dirty="0"/>
              <a:t>Mobile working</a:t>
            </a:r>
          </a:p>
          <a:p>
            <a:r>
              <a:rPr lang="en-GB" sz="2400" dirty="0"/>
              <a:t>Career breaks</a:t>
            </a:r>
          </a:p>
          <a:p>
            <a:r>
              <a:rPr lang="en-GB" sz="2400" dirty="0"/>
              <a:t>Commissioned outcomes</a:t>
            </a:r>
          </a:p>
          <a:p>
            <a:r>
              <a:rPr lang="en-GB" sz="2400" dirty="0"/>
              <a:t>Zero-hours contract</a:t>
            </a:r>
          </a:p>
          <a:p>
            <a:r>
              <a:rPr lang="en-GB" sz="2400" dirty="0"/>
              <a:t>Self-rostering</a:t>
            </a:r>
          </a:p>
          <a:p>
            <a:r>
              <a:rPr lang="en-GB" sz="2400" dirty="0"/>
              <a:t>Time off for training</a:t>
            </a:r>
          </a:p>
          <a:p>
            <a:r>
              <a:rPr lang="en-GB" sz="2400" dirty="0"/>
              <a:t>Gig economy </a:t>
            </a:r>
          </a:p>
          <a:p>
            <a:endParaRPr lang="en-GB" sz="2400" dirty="0"/>
          </a:p>
        </p:txBody>
      </p:sp>
      <p:sp>
        <p:nvSpPr>
          <p:cNvPr id="2" name="TextBox 1"/>
          <p:cNvSpPr txBox="1"/>
          <p:nvPr/>
        </p:nvSpPr>
        <p:spPr>
          <a:xfrm>
            <a:off x="467544" y="5013176"/>
            <a:ext cx="8064896" cy="523220"/>
          </a:xfrm>
          <a:prstGeom prst="rect">
            <a:avLst/>
          </a:prstGeom>
          <a:noFill/>
        </p:spPr>
        <p:txBody>
          <a:bodyPr wrap="square" rtlCol="0">
            <a:spAutoFit/>
          </a:bodyPr>
          <a:lstStyle/>
          <a:p>
            <a:pPr algn="ctr"/>
            <a:r>
              <a:rPr lang="en-GB" sz="2800" dirty="0"/>
              <a:t>Can be formal or informal.</a:t>
            </a:r>
          </a:p>
        </p:txBody>
      </p:sp>
    </p:spTree>
    <p:extLst>
      <p:ext uri="{BB962C8B-B14F-4D97-AF65-F5344CB8AC3E}">
        <p14:creationId xmlns:p14="http://schemas.microsoft.com/office/powerpoint/2010/main" val="3605246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4579" name="Text Box 3"/>
          <p:cNvSpPr txBox="1">
            <a:spLocks noChangeArrowheads="1"/>
          </p:cNvSpPr>
          <p:nvPr/>
        </p:nvSpPr>
        <p:spPr bwMode="auto">
          <a:xfrm>
            <a:off x="685800" y="685800"/>
            <a:ext cx="7924800" cy="3925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Numerical flexibility</a:t>
            </a:r>
          </a:p>
          <a:p>
            <a:pPr eaLnBrk="1" hangingPunct="1">
              <a:spcBef>
                <a:spcPct val="50000"/>
              </a:spcBef>
            </a:pPr>
            <a:r>
              <a:rPr lang="en-GB" altLang="en-US">
                <a:latin typeface="Arial Unicode MS" pitchFamily="34" charset="-128"/>
              </a:rPr>
              <a:t>People are employed on different forms of ‘atypical contract’ so they can be deployed where they are most needed at the times they are needed.</a:t>
            </a:r>
          </a:p>
          <a:p>
            <a:pPr eaLnBrk="1" hangingPunct="1">
              <a:spcBef>
                <a:spcPct val="50000"/>
              </a:spcBef>
              <a:buFontTx/>
              <a:buChar char="•"/>
            </a:pPr>
            <a:r>
              <a:rPr lang="en-GB" altLang="en-US">
                <a:latin typeface="Arial Unicode MS" pitchFamily="34" charset="-128"/>
              </a:rPr>
              <a:t> Part-time contracts.</a:t>
            </a:r>
          </a:p>
          <a:p>
            <a:pPr eaLnBrk="1" hangingPunct="1">
              <a:spcBef>
                <a:spcPct val="50000"/>
              </a:spcBef>
              <a:buFontTx/>
              <a:buChar char="•"/>
            </a:pPr>
            <a:r>
              <a:rPr lang="en-GB" altLang="en-US">
                <a:latin typeface="Arial Unicode MS" pitchFamily="34" charset="-128"/>
              </a:rPr>
              <a:t> Temporary contracts.</a:t>
            </a:r>
          </a:p>
          <a:p>
            <a:pPr eaLnBrk="1" hangingPunct="1">
              <a:spcBef>
                <a:spcPct val="50000"/>
              </a:spcBef>
              <a:buFontTx/>
              <a:buChar char="•"/>
            </a:pPr>
            <a:r>
              <a:rPr lang="en-GB" altLang="en-US">
                <a:latin typeface="Arial Unicode MS" pitchFamily="34" charset="-128"/>
              </a:rPr>
              <a:t> Subcontractors.</a:t>
            </a:r>
          </a:p>
          <a:p>
            <a:pPr eaLnBrk="1" hangingPunct="1">
              <a:spcBef>
                <a:spcPct val="50000"/>
              </a:spcBef>
              <a:buFontTx/>
              <a:buChar char="•"/>
            </a:pPr>
            <a:r>
              <a:rPr lang="en-GB" altLang="en-US">
                <a:latin typeface="Arial Unicode MS" pitchFamily="34" charset="-128"/>
              </a:rPr>
              <a:t> Homeworking.</a:t>
            </a:r>
          </a:p>
        </p:txBody>
      </p:sp>
    </p:spTree>
    <p:extLst>
      <p:ext uri="{BB962C8B-B14F-4D97-AF65-F5344CB8AC3E}">
        <p14:creationId xmlns:p14="http://schemas.microsoft.com/office/powerpoint/2010/main" val="3779022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6627" name="Text Box 3"/>
          <p:cNvSpPr txBox="1">
            <a:spLocks noChangeArrowheads="1"/>
          </p:cNvSpPr>
          <p:nvPr/>
        </p:nvSpPr>
        <p:spPr bwMode="auto">
          <a:xfrm>
            <a:off x="685800" y="685800"/>
            <a:ext cx="7924800" cy="5186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Part-time contracts</a:t>
            </a:r>
          </a:p>
          <a:p>
            <a:pPr eaLnBrk="1" hangingPunct="1">
              <a:spcBef>
                <a:spcPct val="50000"/>
              </a:spcBef>
            </a:pPr>
            <a:r>
              <a:rPr lang="en-GB" altLang="en-US" sz="2000" dirty="0">
                <a:latin typeface="Arial Unicode MS" pitchFamily="34" charset="-128"/>
              </a:rPr>
              <a:t>Just over a quarter of the UK workforce are part-timers, 80% of which are women.  Other key groups are the retired and students.</a:t>
            </a:r>
          </a:p>
          <a:p>
            <a:pPr eaLnBrk="1" hangingPunct="1">
              <a:spcBef>
                <a:spcPct val="50000"/>
              </a:spcBef>
            </a:pPr>
            <a:r>
              <a:rPr lang="en-GB" altLang="en-US" sz="2000" dirty="0">
                <a:latin typeface="Arial Unicode MS" pitchFamily="34" charset="-128"/>
              </a:rPr>
              <a:t>Main reasons for the creation of part-time posts:</a:t>
            </a:r>
          </a:p>
          <a:p>
            <a:pPr eaLnBrk="1" hangingPunct="1">
              <a:spcBef>
                <a:spcPct val="50000"/>
              </a:spcBef>
              <a:buFontTx/>
              <a:buChar char="•"/>
            </a:pPr>
            <a:r>
              <a:rPr lang="en-GB" altLang="en-US" sz="1800" dirty="0">
                <a:latin typeface="Arial Unicode MS" pitchFamily="34" charset="-128"/>
              </a:rPr>
              <a:t> To respond more efficiently to peaks and troughs in demand.</a:t>
            </a:r>
          </a:p>
          <a:p>
            <a:pPr eaLnBrk="1" hangingPunct="1">
              <a:spcBef>
                <a:spcPct val="50000"/>
              </a:spcBef>
              <a:buFontTx/>
              <a:buChar char="•"/>
            </a:pPr>
            <a:r>
              <a:rPr lang="en-GB" altLang="en-US" sz="1800" dirty="0">
                <a:latin typeface="Arial Unicode MS" pitchFamily="34" charset="-128"/>
              </a:rPr>
              <a:t> In response to a demand from employees.</a:t>
            </a:r>
          </a:p>
          <a:p>
            <a:pPr eaLnBrk="1" hangingPunct="1">
              <a:spcBef>
                <a:spcPct val="50000"/>
              </a:spcBef>
            </a:pPr>
            <a:r>
              <a:rPr lang="en-GB" altLang="en-US" sz="2000" dirty="0">
                <a:latin typeface="Arial Unicode MS" pitchFamily="34" charset="-128"/>
              </a:rPr>
              <a:t>Disadvantages:</a:t>
            </a:r>
          </a:p>
          <a:p>
            <a:pPr eaLnBrk="1" hangingPunct="1">
              <a:spcBef>
                <a:spcPct val="50000"/>
              </a:spcBef>
              <a:buFontTx/>
              <a:buChar char="•"/>
            </a:pPr>
            <a:r>
              <a:rPr lang="en-GB" altLang="en-US" sz="1800" dirty="0">
                <a:latin typeface="Arial Unicode MS" pitchFamily="34" charset="-128"/>
              </a:rPr>
              <a:t> Workers may show less commitment to the organisation.</a:t>
            </a:r>
          </a:p>
          <a:p>
            <a:pPr eaLnBrk="1" hangingPunct="1">
              <a:spcBef>
                <a:spcPct val="50000"/>
              </a:spcBef>
              <a:buFontTx/>
              <a:buChar char="•"/>
            </a:pPr>
            <a:r>
              <a:rPr lang="en-GB" altLang="en-US" sz="1800" dirty="0">
                <a:latin typeface="Arial Unicode MS" pitchFamily="34" charset="-128"/>
              </a:rPr>
              <a:t> Inflexibility in terms of the hours individuals are available for work (as other commitments are often a priority).</a:t>
            </a:r>
          </a:p>
          <a:p>
            <a:pPr eaLnBrk="1" hangingPunct="1">
              <a:spcBef>
                <a:spcPct val="50000"/>
              </a:spcBef>
              <a:buFontTx/>
              <a:buChar char="•"/>
            </a:pPr>
            <a:r>
              <a:rPr lang="en-GB" altLang="en-US" sz="1800" dirty="0">
                <a:latin typeface="Arial Unicode MS" pitchFamily="34" charset="-128"/>
              </a:rPr>
              <a:t> Increase in training time and costs when 2-3 individuals are employed in place of one full-timer.</a:t>
            </a:r>
          </a:p>
          <a:p>
            <a:pPr eaLnBrk="1" hangingPunct="1">
              <a:spcBef>
                <a:spcPct val="50000"/>
              </a:spcBef>
            </a:pPr>
            <a:endParaRPr lang="en-GB" altLang="en-US" sz="2000" dirty="0">
              <a:latin typeface="Arial Unicode MS" pitchFamily="34" charset="-128"/>
            </a:endParaRPr>
          </a:p>
        </p:txBody>
      </p:sp>
    </p:spTree>
    <p:extLst>
      <p:ext uri="{BB962C8B-B14F-4D97-AF65-F5344CB8AC3E}">
        <p14:creationId xmlns:p14="http://schemas.microsoft.com/office/powerpoint/2010/main" val="2286711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8675" name="Text Box 3"/>
          <p:cNvSpPr txBox="1">
            <a:spLocks noChangeArrowheads="1"/>
          </p:cNvSpPr>
          <p:nvPr/>
        </p:nvSpPr>
        <p:spPr bwMode="auto">
          <a:xfrm>
            <a:off x="685800" y="260648"/>
            <a:ext cx="7924800" cy="5287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Temporary contracts</a:t>
            </a:r>
          </a:p>
          <a:p>
            <a:pPr eaLnBrk="1" hangingPunct="1">
              <a:spcBef>
                <a:spcPct val="50000"/>
              </a:spcBef>
            </a:pPr>
            <a:r>
              <a:rPr lang="en-GB" altLang="en-US" sz="2000" dirty="0">
                <a:latin typeface="Arial Unicode MS" pitchFamily="34" charset="-128"/>
              </a:rPr>
              <a:t>These can either be for a fixed term or on a seasonal basis to carry out a specific job, or for an indefinite period.</a:t>
            </a:r>
          </a:p>
          <a:p>
            <a:pPr eaLnBrk="1" hangingPunct="1">
              <a:spcBef>
                <a:spcPct val="50000"/>
              </a:spcBef>
            </a:pPr>
            <a:r>
              <a:rPr lang="en-GB" altLang="en-US" sz="2000" dirty="0">
                <a:latin typeface="Arial Unicode MS" pitchFamily="34" charset="-128"/>
              </a:rPr>
              <a:t>Main reasons for employing temporary staff:</a:t>
            </a:r>
          </a:p>
          <a:p>
            <a:pPr eaLnBrk="1" hangingPunct="1">
              <a:spcBef>
                <a:spcPct val="20000"/>
              </a:spcBef>
              <a:buFontTx/>
              <a:buChar char="•"/>
            </a:pPr>
            <a:r>
              <a:rPr lang="en-GB" altLang="en-US" sz="1800" dirty="0">
                <a:latin typeface="Arial Unicode MS" pitchFamily="34" charset="-128"/>
              </a:rPr>
              <a:t> To cover for absent staff.</a:t>
            </a:r>
          </a:p>
          <a:p>
            <a:pPr eaLnBrk="1" hangingPunct="1">
              <a:spcBef>
                <a:spcPct val="20000"/>
              </a:spcBef>
              <a:buFontTx/>
              <a:buChar char="•"/>
            </a:pPr>
            <a:r>
              <a:rPr lang="en-GB" altLang="en-US" sz="1800" dirty="0">
                <a:latin typeface="Arial Unicode MS" pitchFamily="34" charset="-128"/>
              </a:rPr>
              <a:t> To match staffing levels to peaks in demand.</a:t>
            </a:r>
          </a:p>
          <a:p>
            <a:pPr eaLnBrk="1" hangingPunct="1">
              <a:spcBef>
                <a:spcPct val="20000"/>
              </a:spcBef>
              <a:buFontTx/>
              <a:buChar char="•"/>
            </a:pPr>
            <a:r>
              <a:rPr lang="en-GB" altLang="en-US" sz="1800" dirty="0">
                <a:latin typeface="Arial Unicode MS" pitchFamily="34" charset="-128"/>
              </a:rPr>
              <a:t> To deal with one-off tasks.</a:t>
            </a:r>
          </a:p>
          <a:p>
            <a:pPr eaLnBrk="1" hangingPunct="1">
              <a:spcBef>
                <a:spcPct val="20000"/>
              </a:spcBef>
              <a:buFontTx/>
              <a:buChar char="•"/>
            </a:pPr>
            <a:r>
              <a:rPr lang="en-GB" altLang="en-US" sz="1800" dirty="0">
                <a:latin typeface="Arial Unicode MS" pitchFamily="34" charset="-128"/>
              </a:rPr>
              <a:t> To adjust staffing levels/provide cover whilst levels are changed.</a:t>
            </a:r>
          </a:p>
          <a:p>
            <a:pPr eaLnBrk="1" hangingPunct="1">
              <a:spcBef>
                <a:spcPct val="20000"/>
              </a:spcBef>
              <a:buFontTx/>
              <a:buChar char="•"/>
            </a:pPr>
            <a:r>
              <a:rPr lang="en-GB" altLang="en-US" sz="1800" dirty="0">
                <a:latin typeface="Arial Unicode MS" pitchFamily="34" charset="-128"/>
              </a:rPr>
              <a:t> To provide specialist skills.</a:t>
            </a:r>
          </a:p>
          <a:p>
            <a:pPr eaLnBrk="1" hangingPunct="1">
              <a:spcBef>
                <a:spcPct val="20000"/>
              </a:spcBef>
              <a:buFontTx/>
              <a:buChar char="•"/>
            </a:pPr>
            <a:r>
              <a:rPr lang="en-GB" altLang="en-US" sz="1800" dirty="0">
                <a:latin typeface="Arial Unicode MS" pitchFamily="34" charset="-128"/>
              </a:rPr>
              <a:t> Because applicants have requested temporary work.</a:t>
            </a:r>
          </a:p>
          <a:p>
            <a:pPr eaLnBrk="1" hangingPunct="1">
              <a:spcBef>
                <a:spcPct val="20000"/>
              </a:spcBef>
              <a:buFontTx/>
              <a:buChar char="•"/>
            </a:pPr>
            <a:r>
              <a:rPr lang="en-GB" altLang="en-US" sz="1800" dirty="0">
                <a:latin typeface="Arial Unicode MS" pitchFamily="34" charset="-128"/>
              </a:rPr>
              <a:t> To screen for permanent jobs.</a:t>
            </a:r>
          </a:p>
          <a:p>
            <a:pPr eaLnBrk="1" hangingPunct="1">
              <a:spcBef>
                <a:spcPct val="20000"/>
              </a:spcBef>
              <a:buFontTx/>
              <a:buChar char="•"/>
            </a:pPr>
            <a:r>
              <a:rPr lang="en-GB" altLang="en-US" sz="1800" dirty="0">
                <a:latin typeface="Arial Unicode MS" pitchFamily="34" charset="-128"/>
              </a:rPr>
              <a:t> Because they are easier to recruit.</a:t>
            </a:r>
          </a:p>
          <a:p>
            <a:pPr eaLnBrk="1" hangingPunct="1">
              <a:spcBef>
                <a:spcPct val="20000"/>
              </a:spcBef>
              <a:buFontTx/>
              <a:buChar char="•"/>
            </a:pPr>
            <a:r>
              <a:rPr lang="en-GB" altLang="en-US" sz="1800" dirty="0">
                <a:latin typeface="Arial Unicode MS" pitchFamily="34" charset="-128"/>
              </a:rPr>
              <a:t> To reduce wage costs.</a:t>
            </a:r>
          </a:p>
          <a:p>
            <a:pPr eaLnBrk="1" hangingPunct="1">
              <a:spcBef>
                <a:spcPct val="20000"/>
              </a:spcBef>
              <a:buFontTx/>
              <a:buChar char="•"/>
            </a:pPr>
            <a:r>
              <a:rPr lang="en-GB" altLang="en-US" sz="1800" dirty="0">
                <a:latin typeface="Arial Unicode MS" pitchFamily="34" charset="-128"/>
              </a:rPr>
              <a:t> To reduce non-wage costs.</a:t>
            </a:r>
          </a:p>
          <a:p>
            <a:pPr eaLnBrk="1" hangingPunct="1">
              <a:spcBef>
                <a:spcPct val="20000"/>
              </a:spcBef>
              <a:buFontTx/>
              <a:buChar char="•"/>
            </a:pPr>
            <a:endParaRPr lang="en-GB" altLang="en-US" sz="1800" dirty="0">
              <a:latin typeface="Arial Unicode MS" pitchFamily="34" charset="-128"/>
            </a:endParaRPr>
          </a:p>
        </p:txBody>
      </p:sp>
    </p:spTree>
    <p:extLst>
      <p:ext uri="{BB962C8B-B14F-4D97-AF65-F5344CB8AC3E}">
        <p14:creationId xmlns:p14="http://schemas.microsoft.com/office/powerpoint/2010/main" val="2912969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0723" name="Text Box 3"/>
          <p:cNvSpPr txBox="1">
            <a:spLocks noChangeArrowheads="1"/>
          </p:cNvSpPr>
          <p:nvPr/>
        </p:nvSpPr>
        <p:spPr bwMode="auto">
          <a:xfrm>
            <a:off x="685800" y="620688"/>
            <a:ext cx="792480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New Roman" panose="02020603050405020304" pitchFamily="18" charset="0"/>
                <a:cs typeface="Times New Roman" panose="02020603050405020304" pitchFamily="18" charset="0"/>
              </a:defRPr>
            </a:lvl1pPr>
            <a:lvl2pPr marL="914400" indent="-457200">
              <a:defRPr sz="2400">
                <a:solidFill>
                  <a:schemeClr val="tx1"/>
                </a:solidFill>
                <a:latin typeface="Times New Roman" panose="02020603050405020304" pitchFamily="18" charset="0"/>
                <a:cs typeface="Times New Roman" panose="02020603050405020304" pitchFamily="18" charset="0"/>
              </a:defRPr>
            </a:lvl2pPr>
            <a:lvl3pPr marL="1371600" indent="-457200">
              <a:defRPr sz="2400">
                <a:solidFill>
                  <a:schemeClr val="tx1"/>
                </a:solidFill>
                <a:latin typeface="Times New Roman" panose="02020603050405020304" pitchFamily="18" charset="0"/>
                <a:cs typeface="Times New Roman" panose="02020603050405020304" pitchFamily="18" charset="0"/>
              </a:defRPr>
            </a:lvl3pPr>
            <a:lvl4pPr marL="1828800" indent="-457200">
              <a:defRPr sz="2400">
                <a:solidFill>
                  <a:schemeClr val="tx1"/>
                </a:solidFill>
                <a:latin typeface="Times New Roman" panose="02020603050405020304" pitchFamily="18" charset="0"/>
                <a:cs typeface="Times New Roman" panose="02020603050405020304" pitchFamily="18" charset="0"/>
              </a:defRPr>
            </a:lvl4pPr>
            <a:lvl5pPr marL="2286000" indent="-457200">
              <a:defRPr sz="2400">
                <a:solidFill>
                  <a:schemeClr val="tx1"/>
                </a:solidFill>
                <a:latin typeface="Times New Roman" panose="02020603050405020304" pitchFamily="18" charset="0"/>
                <a:cs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Subcontractors</a:t>
            </a:r>
          </a:p>
          <a:p>
            <a:pPr eaLnBrk="1" hangingPunct="1">
              <a:spcBef>
                <a:spcPct val="50000"/>
              </a:spcBef>
            </a:pPr>
            <a:r>
              <a:rPr lang="en-GB" altLang="en-US" sz="2000" dirty="0">
                <a:latin typeface="Arial Unicode MS" pitchFamily="34" charset="-128"/>
              </a:rPr>
              <a:t>Two basic forms:</a:t>
            </a:r>
          </a:p>
          <a:p>
            <a:pPr eaLnBrk="1" hangingPunct="1">
              <a:spcBef>
                <a:spcPct val="50000"/>
              </a:spcBef>
              <a:buFontTx/>
              <a:buAutoNum type="arabicPeriod"/>
            </a:pPr>
            <a:r>
              <a:rPr lang="en-GB" altLang="en-US" sz="2000" dirty="0">
                <a:latin typeface="Arial Unicode MS" pitchFamily="34" charset="-128"/>
              </a:rPr>
              <a:t>The use of consultants and other self-employed people to undertake specific, specialist work.</a:t>
            </a:r>
          </a:p>
          <a:p>
            <a:pPr eaLnBrk="1" hangingPunct="1">
              <a:spcBef>
                <a:spcPct val="50000"/>
              </a:spcBef>
              <a:buFontTx/>
              <a:buAutoNum type="arabicPeriod"/>
            </a:pPr>
            <a:r>
              <a:rPr lang="en-GB" altLang="en-US" sz="2000" dirty="0">
                <a:latin typeface="Arial Unicode MS" pitchFamily="34" charset="-128"/>
              </a:rPr>
              <a:t>The subcontracting out of a substantial body of work (such as cleaning or security) to a separate company – who can take advantage of economies of scale to carry out the work more efficiently.</a:t>
            </a:r>
          </a:p>
          <a:p>
            <a:pPr eaLnBrk="1" hangingPunct="1">
              <a:spcBef>
                <a:spcPct val="50000"/>
              </a:spcBef>
            </a:pPr>
            <a:r>
              <a:rPr lang="en-GB" altLang="en-US" sz="2000" dirty="0">
                <a:latin typeface="Arial Unicode MS" pitchFamily="34" charset="-128"/>
              </a:rPr>
              <a:t>Another possibility, which is becoming more common is the rehiring of retired employees on a self-employed basis.  This allows the organisation to draw on organisation-specific expertise, but only when there is a particular demand </a:t>
            </a:r>
            <a:r>
              <a:rPr lang="en-GB" altLang="en-US" sz="2000" b="1" dirty="0">
                <a:latin typeface="Arial Unicode MS" pitchFamily="34" charset="-128"/>
              </a:rPr>
              <a:t>(NHS is presently seeking to re-hire due to </a:t>
            </a:r>
            <a:r>
              <a:rPr lang="en-GB" altLang="en-US" sz="2000" b="1">
                <a:latin typeface="Arial Unicode MS" pitchFamily="34" charset="-128"/>
              </a:rPr>
              <a:t>Coronovirus </a:t>
            </a:r>
            <a:r>
              <a:rPr lang="en-GB" altLang="en-US" sz="2000" b="1" dirty="0">
                <a:latin typeface="Arial Unicode MS" pitchFamily="34" charset="-128"/>
              </a:rPr>
              <a:t>pressures)</a:t>
            </a:r>
          </a:p>
        </p:txBody>
      </p:sp>
    </p:spTree>
    <p:extLst>
      <p:ext uri="{BB962C8B-B14F-4D97-AF65-F5344CB8AC3E}">
        <p14:creationId xmlns:p14="http://schemas.microsoft.com/office/powerpoint/2010/main" val="1041133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2771" name="Text Box 3"/>
          <p:cNvSpPr txBox="1">
            <a:spLocks noChangeArrowheads="1"/>
          </p:cNvSpPr>
          <p:nvPr/>
        </p:nvSpPr>
        <p:spPr bwMode="auto">
          <a:xfrm>
            <a:off x="685800" y="685800"/>
            <a:ext cx="7924800" cy="4233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i="1" u="sng">
                <a:latin typeface="Arial Unicode MS" pitchFamily="34" charset="-128"/>
              </a:rPr>
              <a:t>Homeworking</a:t>
            </a:r>
          </a:p>
          <a:p>
            <a:pPr eaLnBrk="1" hangingPunct="1">
              <a:spcBef>
                <a:spcPct val="50000"/>
              </a:spcBef>
            </a:pPr>
            <a:r>
              <a:rPr lang="en-GB" altLang="en-US">
                <a:latin typeface="Arial Unicode MS" pitchFamily="34" charset="-128"/>
              </a:rPr>
              <a:t>This can be an attractive option for both parties:</a:t>
            </a:r>
          </a:p>
          <a:p>
            <a:pPr eaLnBrk="1" hangingPunct="1">
              <a:spcBef>
                <a:spcPct val="50000"/>
              </a:spcBef>
              <a:buFontTx/>
              <a:buChar char="•"/>
            </a:pPr>
            <a:r>
              <a:rPr lang="en-GB" altLang="en-US" sz="2000">
                <a:latin typeface="Arial Unicode MS" pitchFamily="34" charset="-128"/>
              </a:rPr>
              <a:t> employees have more control over their hours of work, etc. </a:t>
            </a:r>
          </a:p>
          <a:p>
            <a:pPr eaLnBrk="1" hangingPunct="1">
              <a:spcBef>
                <a:spcPct val="50000"/>
              </a:spcBef>
              <a:buFontTx/>
              <a:buChar char="•"/>
            </a:pPr>
            <a:r>
              <a:rPr lang="en-GB" altLang="en-US" sz="2000">
                <a:latin typeface="Arial Unicode MS" pitchFamily="34" charset="-128"/>
              </a:rPr>
              <a:t> employers reduce costs in terms of office space, etc.</a:t>
            </a:r>
          </a:p>
          <a:p>
            <a:pPr eaLnBrk="1" hangingPunct="1">
              <a:spcBef>
                <a:spcPct val="50000"/>
              </a:spcBef>
            </a:pPr>
            <a:r>
              <a:rPr lang="en-GB" altLang="en-US">
                <a:latin typeface="Arial Unicode MS" pitchFamily="34" charset="-128"/>
              </a:rPr>
              <a:t>Employers should be wary of the potential drawbacks:</a:t>
            </a:r>
          </a:p>
          <a:p>
            <a:pPr eaLnBrk="1" hangingPunct="1">
              <a:spcBef>
                <a:spcPct val="50000"/>
              </a:spcBef>
              <a:buFontTx/>
              <a:buChar char="•"/>
            </a:pPr>
            <a:r>
              <a:rPr lang="en-GB" altLang="en-US">
                <a:latin typeface="Arial Unicode MS" pitchFamily="34" charset="-128"/>
              </a:rPr>
              <a:t> </a:t>
            </a:r>
            <a:r>
              <a:rPr lang="en-GB" altLang="en-US" sz="2000">
                <a:latin typeface="Arial Unicode MS" pitchFamily="34" charset="-128"/>
              </a:rPr>
              <a:t>Low morale as a result of isolation from co-workers.</a:t>
            </a:r>
          </a:p>
          <a:p>
            <a:pPr eaLnBrk="1" hangingPunct="1">
              <a:spcBef>
                <a:spcPct val="50000"/>
              </a:spcBef>
              <a:buFontTx/>
              <a:buChar char="•"/>
            </a:pPr>
            <a:r>
              <a:rPr lang="en-GB" altLang="en-US" sz="2000">
                <a:latin typeface="Arial Unicode MS" pitchFamily="34" charset="-128"/>
              </a:rPr>
              <a:t> Traditional performance management techniques and control systems are not appropriate.</a:t>
            </a:r>
          </a:p>
          <a:p>
            <a:pPr eaLnBrk="1" hangingPunct="1">
              <a:spcBef>
                <a:spcPct val="50000"/>
              </a:spcBef>
              <a:buFontTx/>
              <a:buChar char="•"/>
            </a:pPr>
            <a:r>
              <a:rPr lang="en-GB" altLang="en-US" sz="2000">
                <a:latin typeface="Arial Unicode MS" pitchFamily="34" charset="-128"/>
              </a:rPr>
              <a:t> Harder to maintain effective communication.</a:t>
            </a:r>
          </a:p>
        </p:txBody>
      </p:sp>
    </p:spTree>
    <p:extLst>
      <p:ext uri="{BB962C8B-B14F-4D97-AF65-F5344CB8AC3E}">
        <p14:creationId xmlns:p14="http://schemas.microsoft.com/office/powerpoint/2010/main" val="4271170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4819" name="Text Box 3"/>
          <p:cNvSpPr txBox="1">
            <a:spLocks noChangeArrowheads="1"/>
          </p:cNvSpPr>
          <p:nvPr/>
        </p:nvSpPr>
        <p:spPr bwMode="auto">
          <a:xfrm>
            <a:off x="685800" y="685800"/>
            <a:ext cx="7924800" cy="429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Temporal flexibility</a:t>
            </a:r>
          </a:p>
          <a:p>
            <a:pPr eaLnBrk="1" hangingPunct="1">
              <a:spcBef>
                <a:spcPct val="50000"/>
              </a:spcBef>
            </a:pPr>
            <a:r>
              <a:rPr lang="en-GB" altLang="en-US">
                <a:latin typeface="Arial Unicode MS" pitchFamily="34" charset="-128"/>
              </a:rPr>
              <a:t>Involves a move away from setting specific hours of work: </a:t>
            </a:r>
          </a:p>
          <a:p>
            <a:pPr eaLnBrk="1" hangingPunct="1">
              <a:spcBef>
                <a:spcPct val="50000"/>
              </a:spcBef>
              <a:buFontTx/>
              <a:buChar char="•"/>
            </a:pPr>
            <a:r>
              <a:rPr lang="en-GB" altLang="en-US">
                <a:latin typeface="Arial Unicode MS" pitchFamily="34" charset="-128"/>
              </a:rPr>
              <a:t> Flexitime.</a:t>
            </a:r>
          </a:p>
          <a:p>
            <a:pPr eaLnBrk="1" hangingPunct="1">
              <a:spcBef>
                <a:spcPct val="50000"/>
              </a:spcBef>
              <a:buFontTx/>
              <a:buChar char="•"/>
            </a:pPr>
            <a:r>
              <a:rPr lang="en-GB" altLang="en-US">
                <a:latin typeface="Arial Unicode MS" pitchFamily="34" charset="-128"/>
              </a:rPr>
              <a:t> Annual hours.</a:t>
            </a:r>
          </a:p>
          <a:p>
            <a:pPr eaLnBrk="1" hangingPunct="1">
              <a:spcBef>
                <a:spcPct val="50000"/>
              </a:spcBef>
              <a:buFontTx/>
              <a:buChar char="•"/>
            </a:pPr>
            <a:r>
              <a:rPr lang="en-GB" altLang="en-US">
                <a:latin typeface="Arial Unicode MS" pitchFamily="34" charset="-128"/>
              </a:rPr>
              <a:t> Zero hours.</a:t>
            </a:r>
          </a:p>
          <a:p>
            <a:pPr eaLnBrk="1" hangingPunct="1">
              <a:spcBef>
                <a:spcPct val="50000"/>
              </a:spcBef>
              <a:buFontTx/>
              <a:buChar char="•"/>
            </a:pPr>
            <a:r>
              <a:rPr lang="en-GB" altLang="en-US">
                <a:latin typeface="Arial Unicode MS" pitchFamily="34" charset="-128"/>
              </a:rPr>
              <a:t> Term-time working.</a:t>
            </a:r>
          </a:p>
          <a:p>
            <a:pPr eaLnBrk="1" hangingPunct="1">
              <a:spcBef>
                <a:spcPct val="50000"/>
              </a:spcBef>
              <a:buFontTx/>
              <a:buChar char="•"/>
            </a:pPr>
            <a:r>
              <a:rPr lang="en-GB" altLang="en-US">
                <a:latin typeface="Arial Unicode MS" pitchFamily="34" charset="-128"/>
              </a:rPr>
              <a:t> Compressed hours.</a:t>
            </a:r>
          </a:p>
          <a:p>
            <a:pPr eaLnBrk="1" hangingPunct="1">
              <a:spcBef>
                <a:spcPct val="50000"/>
              </a:spcBef>
              <a:buFontTx/>
              <a:buChar char="•"/>
            </a:pPr>
            <a:endParaRPr lang="en-GB" altLang="en-US">
              <a:latin typeface="Arial Unicode MS" pitchFamily="34" charset="-128"/>
            </a:endParaRPr>
          </a:p>
        </p:txBody>
      </p:sp>
    </p:spTree>
    <p:extLst>
      <p:ext uri="{BB962C8B-B14F-4D97-AF65-F5344CB8AC3E}">
        <p14:creationId xmlns:p14="http://schemas.microsoft.com/office/powerpoint/2010/main" val="975595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6867" name="Text Box 3"/>
          <p:cNvSpPr txBox="1">
            <a:spLocks noChangeArrowheads="1"/>
          </p:cNvSpPr>
          <p:nvPr/>
        </p:nvSpPr>
        <p:spPr bwMode="auto">
          <a:xfrm>
            <a:off x="685800" y="685800"/>
            <a:ext cx="7924800"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u="sng" dirty="0">
                <a:latin typeface="Arial Unicode MS" pitchFamily="34" charset="-128"/>
              </a:rPr>
              <a:t>Outsourcing</a:t>
            </a:r>
          </a:p>
          <a:p>
            <a:pPr eaLnBrk="1" hangingPunct="1">
              <a:spcBef>
                <a:spcPct val="50000"/>
              </a:spcBef>
            </a:pPr>
            <a:r>
              <a:rPr lang="en-GB" altLang="en-US" sz="2000" dirty="0">
                <a:latin typeface="Arial Unicode MS" pitchFamily="34" charset="-128"/>
              </a:rPr>
              <a:t>The situation in which an organisational function that is customarily carried out on an in-house basis by the organisation’s own employees is instead purchased from a specialist provider.</a:t>
            </a:r>
          </a:p>
          <a:p>
            <a:pPr eaLnBrk="1" hangingPunct="1">
              <a:spcBef>
                <a:spcPct val="50000"/>
              </a:spcBef>
            </a:pPr>
            <a:r>
              <a:rPr lang="en-GB" altLang="en-US" sz="2000" dirty="0">
                <a:latin typeface="Arial Unicode MS" pitchFamily="34" charset="-128"/>
              </a:rPr>
              <a:t>Reasons for outsourcing:</a:t>
            </a:r>
          </a:p>
          <a:p>
            <a:pPr eaLnBrk="1" hangingPunct="1">
              <a:spcBef>
                <a:spcPct val="50000"/>
              </a:spcBef>
              <a:buFontTx/>
              <a:buChar char="•"/>
            </a:pPr>
            <a:r>
              <a:rPr lang="en-GB" altLang="en-US" sz="1800" dirty="0">
                <a:latin typeface="Arial Unicode MS" pitchFamily="34" charset="-128"/>
              </a:rPr>
              <a:t> Some companies are not large enough to be able to justify the employment of specialists (accountants, </a:t>
            </a:r>
            <a:r>
              <a:rPr lang="en-GB" altLang="en-US" sz="1800" dirty="0" err="1">
                <a:latin typeface="Arial Unicode MS" pitchFamily="34" charset="-128"/>
              </a:rPr>
              <a:t>etc</a:t>
            </a:r>
            <a:r>
              <a:rPr lang="en-GB" altLang="en-US" sz="1800" dirty="0">
                <a:latin typeface="Arial Unicode MS" pitchFamily="34" charset="-128"/>
              </a:rPr>
              <a:t>).</a:t>
            </a:r>
          </a:p>
          <a:p>
            <a:pPr eaLnBrk="1" hangingPunct="1">
              <a:spcBef>
                <a:spcPct val="50000"/>
              </a:spcBef>
              <a:buFontTx/>
              <a:buChar char="•"/>
            </a:pPr>
            <a:r>
              <a:rPr lang="en-GB" altLang="en-US" sz="1800" dirty="0">
                <a:latin typeface="Arial Unicode MS" pitchFamily="34" charset="-128"/>
              </a:rPr>
              <a:t> Enables the organisation to focus on its ‘core activities’.</a:t>
            </a:r>
          </a:p>
          <a:p>
            <a:pPr eaLnBrk="1" hangingPunct="1">
              <a:spcBef>
                <a:spcPct val="50000"/>
              </a:spcBef>
              <a:buFontTx/>
              <a:buChar char="•"/>
            </a:pPr>
            <a:r>
              <a:rPr lang="en-GB" altLang="en-US" sz="1800" dirty="0">
                <a:latin typeface="Arial Unicode MS" pitchFamily="34" charset="-128"/>
              </a:rPr>
              <a:t> Can result in substantial costs savings, due to economies of scale.</a:t>
            </a:r>
          </a:p>
          <a:p>
            <a:pPr eaLnBrk="1" hangingPunct="1">
              <a:spcBef>
                <a:spcPct val="50000"/>
              </a:spcBef>
              <a:buFontTx/>
              <a:buChar char="•"/>
            </a:pPr>
            <a:r>
              <a:rPr lang="en-GB" altLang="en-US" sz="1800" dirty="0">
                <a:latin typeface="Arial Unicode MS" pitchFamily="34" charset="-128"/>
              </a:rPr>
              <a:t> Quality assurance: when there are problems with performance, it is easier to threaten a provider with the loss of a contract than it is to manage an in-house performance improvement programme.</a:t>
            </a:r>
          </a:p>
        </p:txBody>
      </p:sp>
    </p:spTree>
    <p:extLst>
      <p:ext uri="{BB962C8B-B14F-4D97-AF65-F5344CB8AC3E}">
        <p14:creationId xmlns:p14="http://schemas.microsoft.com/office/powerpoint/2010/main" val="1153492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8915" name="Text Box 3"/>
          <p:cNvSpPr txBox="1">
            <a:spLocks noChangeArrowheads="1"/>
          </p:cNvSpPr>
          <p:nvPr/>
        </p:nvSpPr>
        <p:spPr bwMode="auto">
          <a:xfrm>
            <a:off x="685800" y="685800"/>
            <a:ext cx="7924800" cy="45166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dirty="0">
                <a:latin typeface="Arial Unicode MS" pitchFamily="34" charset="-128"/>
              </a:rPr>
              <a:t>Problems with outsourcing:</a:t>
            </a:r>
          </a:p>
          <a:p>
            <a:pPr eaLnBrk="1" hangingPunct="1">
              <a:spcBef>
                <a:spcPct val="50000"/>
              </a:spcBef>
              <a:buFontTx/>
              <a:buChar char="•"/>
            </a:pPr>
            <a:r>
              <a:rPr lang="en-GB" altLang="en-US" sz="1800" dirty="0">
                <a:latin typeface="Arial Unicode MS" pitchFamily="34" charset="-128"/>
              </a:rPr>
              <a:t> Legal disputes over the meaning of contractual terms.</a:t>
            </a:r>
          </a:p>
          <a:p>
            <a:pPr eaLnBrk="1" hangingPunct="1">
              <a:spcBef>
                <a:spcPct val="50000"/>
              </a:spcBef>
              <a:buFontTx/>
              <a:buChar char="•"/>
            </a:pPr>
            <a:r>
              <a:rPr lang="en-GB" altLang="en-US" sz="1800" dirty="0">
                <a:latin typeface="Arial Unicode MS" pitchFamily="34" charset="-128"/>
              </a:rPr>
              <a:t> Problems in managing the relationship effectively.</a:t>
            </a:r>
          </a:p>
          <a:p>
            <a:pPr eaLnBrk="1" hangingPunct="1">
              <a:spcBef>
                <a:spcPct val="50000"/>
              </a:spcBef>
              <a:buFontTx/>
              <a:buChar char="•"/>
            </a:pPr>
            <a:r>
              <a:rPr lang="en-GB" altLang="en-US" sz="1800" dirty="0">
                <a:latin typeface="Arial Unicode MS" pitchFamily="34" charset="-128"/>
              </a:rPr>
              <a:t> Poor levels of service.</a:t>
            </a:r>
          </a:p>
          <a:p>
            <a:pPr eaLnBrk="1" hangingPunct="1">
              <a:spcBef>
                <a:spcPct val="50000"/>
              </a:spcBef>
              <a:buFontTx/>
              <a:buChar char="•"/>
            </a:pPr>
            <a:r>
              <a:rPr lang="en-GB" altLang="en-US" sz="1800" dirty="0">
                <a:latin typeface="Arial Unicode MS" pitchFamily="34" charset="-128"/>
              </a:rPr>
              <a:t> Communication difficulties.</a:t>
            </a:r>
          </a:p>
          <a:p>
            <a:pPr eaLnBrk="1" hangingPunct="1">
              <a:spcBef>
                <a:spcPct val="50000"/>
              </a:spcBef>
              <a:buFontTx/>
              <a:buChar char="•"/>
            </a:pPr>
            <a:r>
              <a:rPr lang="en-GB" altLang="en-US" sz="1800" dirty="0">
                <a:latin typeface="Arial Unicode MS" pitchFamily="34" charset="-128"/>
              </a:rPr>
              <a:t> Problems in evaluating/monitoring performance levels.</a:t>
            </a:r>
          </a:p>
          <a:p>
            <a:pPr eaLnBrk="1" hangingPunct="1">
              <a:spcBef>
                <a:spcPct val="50000"/>
              </a:spcBef>
            </a:pPr>
            <a:endParaRPr lang="en-GB" altLang="en-US" sz="700" dirty="0">
              <a:latin typeface="Arial Unicode MS" pitchFamily="34" charset="-128"/>
            </a:endParaRPr>
          </a:p>
          <a:p>
            <a:pPr eaLnBrk="1" hangingPunct="1">
              <a:spcBef>
                <a:spcPct val="50000"/>
              </a:spcBef>
            </a:pPr>
            <a:r>
              <a:rPr lang="en-GB" altLang="en-US" sz="2000" dirty="0">
                <a:latin typeface="Arial Unicode MS" pitchFamily="34" charset="-128"/>
              </a:rPr>
              <a:t>At the base of the issue is the fundamental issue of a difference of interest between the two parties:</a:t>
            </a:r>
          </a:p>
          <a:p>
            <a:pPr eaLnBrk="1" hangingPunct="1">
              <a:spcBef>
                <a:spcPct val="50000"/>
              </a:spcBef>
              <a:buFontTx/>
              <a:buChar char="•"/>
            </a:pPr>
            <a:r>
              <a:rPr lang="en-GB" altLang="en-US" sz="1800" dirty="0">
                <a:latin typeface="Arial Unicode MS" pitchFamily="34" charset="-128"/>
              </a:rPr>
              <a:t> The client wants a decent level of service provided on an ongoing basis at a reasonable cost.</a:t>
            </a:r>
          </a:p>
          <a:p>
            <a:pPr eaLnBrk="1" hangingPunct="1">
              <a:spcBef>
                <a:spcPct val="50000"/>
              </a:spcBef>
              <a:buFontTx/>
              <a:buChar char="•"/>
            </a:pPr>
            <a:r>
              <a:rPr lang="en-GB" altLang="en-US" sz="1800" dirty="0">
                <a:latin typeface="Arial Unicode MS" pitchFamily="34" charset="-128"/>
              </a:rPr>
              <a:t> The contractor wishes to maximise profits and reduce costs.</a:t>
            </a:r>
          </a:p>
        </p:txBody>
      </p:sp>
    </p:spTree>
    <p:extLst>
      <p:ext uri="{BB962C8B-B14F-4D97-AF65-F5344CB8AC3E}">
        <p14:creationId xmlns:p14="http://schemas.microsoft.com/office/powerpoint/2010/main" val="3132569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40963" name="Text Box 3"/>
          <p:cNvSpPr txBox="1">
            <a:spLocks noChangeArrowheads="1"/>
          </p:cNvSpPr>
          <p:nvPr/>
        </p:nvSpPr>
        <p:spPr bwMode="auto">
          <a:xfrm>
            <a:off x="685800" y="685800"/>
            <a:ext cx="792480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New Roman" panose="02020603050405020304" pitchFamily="18" charset="0"/>
                <a:cs typeface="Times New Roman" panose="02020603050405020304" pitchFamily="18" charset="0"/>
              </a:defRPr>
            </a:lvl1pPr>
            <a:lvl2pPr marL="914400" indent="-457200">
              <a:defRPr sz="2400">
                <a:solidFill>
                  <a:schemeClr val="tx1"/>
                </a:solidFill>
                <a:latin typeface="Times New Roman" panose="02020603050405020304" pitchFamily="18" charset="0"/>
                <a:cs typeface="Times New Roman" panose="02020603050405020304" pitchFamily="18" charset="0"/>
              </a:defRPr>
            </a:lvl2pPr>
            <a:lvl3pPr marL="1371600" indent="-457200">
              <a:defRPr sz="2400">
                <a:solidFill>
                  <a:schemeClr val="tx1"/>
                </a:solidFill>
                <a:latin typeface="Times New Roman" panose="02020603050405020304" pitchFamily="18" charset="0"/>
                <a:cs typeface="Times New Roman" panose="02020603050405020304" pitchFamily="18" charset="0"/>
              </a:defRPr>
            </a:lvl3pPr>
            <a:lvl4pPr marL="1828800" indent="-457200">
              <a:defRPr sz="2400">
                <a:solidFill>
                  <a:schemeClr val="tx1"/>
                </a:solidFill>
                <a:latin typeface="Times New Roman" panose="02020603050405020304" pitchFamily="18" charset="0"/>
                <a:cs typeface="Times New Roman" panose="02020603050405020304" pitchFamily="18" charset="0"/>
              </a:defRPr>
            </a:lvl4pPr>
            <a:lvl5pPr marL="2286000" indent="-457200">
              <a:defRPr sz="2400">
                <a:solidFill>
                  <a:schemeClr val="tx1"/>
                </a:solidFill>
                <a:latin typeface="Times New Roman" panose="02020603050405020304" pitchFamily="18" charset="0"/>
                <a:cs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u="sng" dirty="0">
                <a:latin typeface="Arial Unicode MS" pitchFamily="34" charset="-128"/>
              </a:rPr>
              <a:t>Criticisms of flexibility</a:t>
            </a:r>
          </a:p>
          <a:p>
            <a:pPr eaLnBrk="1" hangingPunct="1">
              <a:spcBef>
                <a:spcPct val="50000"/>
              </a:spcBef>
              <a:buFontTx/>
              <a:buAutoNum type="arabicPeriod"/>
            </a:pPr>
            <a:r>
              <a:rPr lang="en-GB" altLang="en-US" sz="2000" dirty="0">
                <a:latin typeface="Arial Unicode MS" pitchFamily="34" charset="-128"/>
              </a:rPr>
              <a:t>The main criticisms are characterised by a tendency to equate the concept of ‘flexibility’ with that of ‘employment insecurity’. There is a supposed incompatibility between the principles of the flexible firm and high-commitment P&amp;D practices.</a:t>
            </a:r>
          </a:p>
          <a:p>
            <a:pPr eaLnBrk="1" hangingPunct="1">
              <a:spcBef>
                <a:spcPct val="50000"/>
              </a:spcBef>
              <a:buFontTx/>
              <a:buAutoNum type="arabicPeriod"/>
            </a:pPr>
            <a:r>
              <a:rPr lang="en-GB" altLang="en-US" sz="2000" dirty="0">
                <a:latin typeface="Arial Unicode MS" pitchFamily="34" charset="-128"/>
              </a:rPr>
              <a:t>Such employers tend to seek staff who are already trained, rather than developing people themselves. This would ultimately result in chronic skills shortages and thus damage the health of the national economy.</a:t>
            </a:r>
          </a:p>
          <a:p>
            <a:pPr eaLnBrk="1" hangingPunct="1">
              <a:spcBef>
                <a:spcPct val="50000"/>
              </a:spcBef>
              <a:buFontTx/>
              <a:buAutoNum type="arabicPeriod"/>
            </a:pPr>
            <a:r>
              <a:rPr lang="en-GB" altLang="en-US" sz="2000" dirty="0">
                <a:latin typeface="Arial Unicode MS" pitchFamily="34" charset="-128"/>
              </a:rPr>
              <a:t>Ethical considerations. Developing a peripheral workforce allows employers to exercise a greater degree of power – exploiting these individuals’ desire for greater stability.</a:t>
            </a:r>
          </a:p>
          <a:p>
            <a:pPr eaLnBrk="1" hangingPunct="1">
              <a:spcBef>
                <a:spcPct val="50000"/>
              </a:spcBef>
              <a:buFontTx/>
              <a:buAutoNum type="arabicPeriod"/>
            </a:pPr>
            <a:r>
              <a:rPr lang="en-GB" altLang="en-US" sz="2000" dirty="0">
                <a:latin typeface="Arial Unicode MS" pitchFamily="34" charset="-128"/>
              </a:rPr>
              <a:t>Widespread adoption of the flexible firm model would result in an unequal society.</a:t>
            </a:r>
          </a:p>
        </p:txBody>
      </p:sp>
    </p:spTree>
    <p:extLst>
      <p:ext uri="{BB962C8B-B14F-4D97-AF65-F5344CB8AC3E}">
        <p14:creationId xmlns:p14="http://schemas.microsoft.com/office/powerpoint/2010/main" val="2705540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0" name="Text Box 3"/>
          <p:cNvSpPr txBox="1">
            <a:spLocks noChangeArrowheads="1"/>
          </p:cNvSpPr>
          <p:nvPr/>
        </p:nvSpPr>
        <p:spPr bwMode="auto">
          <a:xfrm>
            <a:off x="609600" y="362173"/>
            <a:ext cx="7924800" cy="5299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dirty="0">
                <a:latin typeface="Arial Unicode MS" pitchFamily="34" charset="-128"/>
              </a:rPr>
              <a:t>Employability and mutual flexibility</a:t>
            </a:r>
          </a:p>
          <a:p>
            <a:pPr eaLnBrk="1" hangingPunct="1">
              <a:spcBef>
                <a:spcPct val="50000"/>
              </a:spcBef>
            </a:pPr>
            <a:r>
              <a:rPr lang="en-GB" altLang="en-US" dirty="0">
                <a:latin typeface="Arial Unicode MS" pitchFamily="34" charset="-128"/>
              </a:rPr>
              <a:t>How can we reconcile the two positions: the commercial case for greater flexibility (greater efficiency and adaptability) versus the possible long-term hardship that results from the creation of insecurity?</a:t>
            </a:r>
          </a:p>
          <a:p>
            <a:pPr eaLnBrk="1" hangingPunct="1">
              <a:spcBef>
                <a:spcPct val="50000"/>
              </a:spcBef>
              <a:buFontTx/>
              <a:buChar char="•"/>
            </a:pPr>
            <a:r>
              <a:rPr lang="en-GB" altLang="en-US" sz="2000" dirty="0">
                <a:latin typeface="Arial Unicode MS" pitchFamily="34" charset="-128"/>
              </a:rPr>
              <a:t> The term ‘flexibility’ covers several very distinct types of employment practice – not all of which are associated with insecurity.</a:t>
            </a:r>
          </a:p>
          <a:p>
            <a:pPr eaLnBrk="1" hangingPunct="1">
              <a:spcBef>
                <a:spcPct val="50000"/>
              </a:spcBef>
              <a:buFontTx/>
              <a:buChar char="•"/>
            </a:pPr>
            <a:r>
              <a:rPr lang="en-GB" altLang="en-US" sz="2000" dirty="0">
                <a:latin typeface="Arial Unicode MS" pitchFamily="34" charset="-128"/>
              </a:rPr>
              <a:t> Staff have more to gain in the long term from improving their ‘employability’ than they do from remaining in employment with one organisation.</a:t>
            </a:r>
          </a:p>
          <a:p>
            <a:pPr eaLnBrk="1" hangingPunct="1">
              <a:spcBef>
                <a:spcPct val="50000"/>
              </a:spcBef>
            </a:pPr>
            <a:r>
              <a:rPr lang="en-GB" altLang="en-US" dirty="0">
                <a:latin typeface="Arial Unicode MS" pitchFamily="34" charset="-128"/>
              </a:rPr>
              <a:t>Reilly’s term ‘mutual flexibility’ refers to forms that bring benefits to both employers and employees. </a:t>
            </a:r>
          </a:p>
          <a:p>
            <a:pPr eaLnBrk="1" hangingPunct="1">
              <a:spcBef>
                <a:spcPct val="50000"/>
              </a:spcBef>
              <a:buFontTx/>
              <a:buChar char="•"/>
            </a:pPr>
            <a:endParaRPr lang="en-GB" altLang="en-US" sz="2000" dirty="0">
              <a:latin typeface="Arial Unicode MS" pitchFamily="34" charset="-128"/>
            </a:endParaRPr>
          </a:p>
        </p:txBody>
      </p:sp>
    </p:spTree>
    <p:extLst>
      <p:ext uri="{BB962C8B-B14F-4D97-AF65-F5344CB8AC3E}">
        <p14:creationId xmlns:p14="http://schemas.microsoft.com/office/powerpoint/2010/main" val="3432196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stretch>
            <a:fillRect/>
          </a:stretch>
        </p:blipFill>
        <p:spPr>
          <a:xfrm>
            <a:off x="683568" y="692696"/>
            <a:ext cx="7635577" cy="4639956"/>
          </a:xfrm>
          <a:prstGeom prst="rect">
            <a:avLst/>
          </a:prstGeom>
        </p:spPr>
      </p:pic>
    </p:spTree>
    <p:extLst>
      <p:ext uri="{BB962C8B-B14F-4D97-AF65-F5344CB8AC3E}">
        <p14:creationId xmlns:p14="http://schemas.microsoft.com/office/powerpoint/2010/main" val="20468416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22033" y="-315416"/>
            <a:ext cx="8229600" cy="1070992"/>
          </a:xfrm>
        </p:spPr>
        <p:txBody>
          <a:bodyPr/>
          <a:lstStyle/>
          <a:p>
            <a:r>
              <a:rPr lang="en-GB" dirty="0"/>
              <a:t>Approaches to Flexible Working</a:t>
            </a:r>
          </a:p>
        </p:txBody>
      </p:sp>
      <p:sp>
        <p:nvSpPr>
          <p:cNvPr id="3" name="Vertical Text Placeholder 2"/>
          <p:cNvSpPr>
            <a:spLocks noGrp="1"/>
          </p:cNvSpPr>
          <p:nvPr>
            <p:ph type="body" orient="vert" idx="1"/>
          </p:nvPr>
        </p:nvSpPr>
        <p:spPr>
          <a:xfrm>
            <a:off x="412584" y="41568"/>
            <a:ext cx="8318832" cy="5688632"/>
          </a:xfrm>
        </p:spPr>
        <p:txBody>
          <a:bodyPr>
            <a:normAutofit fontScale="55000" lnSpcReduction="20000"/>
          </a:bodyPr>
          <a:lstStyle/>
          <a:p>
            <a:endParaRPr lang="en-GB" dirty="0"/>
          </a:p>
          <a:p>
            <a:pPr lvl="0"/>
            <a:r>
              <a:rPr lang="en-GB" sz="3600" dirty="0"/>
              <a:t>Considering working hours, we find that three in five employees work longer hours than they would like to, taking into account their need to make a living. </a:t>
            </a:r>
          </a:p>
          <a:p>
            <a:pPr lvl="0"/>
            <a:r>
              <a:rPr lang="en-GB" sz="3600" dirty="0"/>
              <a:t>Overwork is most common among managerial and professional workers. </a:t>
            </a:r>
          </a:p>
          <a:p>
            <a:pPr lvl="0"/>
            <a:r>
              <a:rPr lang="en-GB" sz="3600" dirty="0"/>
              <a:t>It is also more common among those who work from home, showing that flexible working may not always solve tensions between work and personal life and may even contribute to the blurring of the boundaries between them.</a:t>
            </a:r>
          </a:p>
          <a:p>
            <a:pPr lvl="0"/>
            <a:r>
              <a:rPr lang="en-GB" sz="3600" dirty="0"/>
              <a:t>More than half of UK employees (54%) worked flexibly in some way in the last year</a:t>
            </a:r>
          </a:p>
          <a:p>
            <a:pPr lvl="0"/>
            <a:r>
              <a:rPr lang="en-GB" sz="3600" dirty="0"/>
              <a:t>The main drivers for flexible work arrangements are caring responsibilities (especially for women) and increasing leisure time (especially for men).</a:t>
            </a:r>
          </a:p>
          <a:p>
            <a:pPr lvl="0"/>
            <a:r>
              <a:rPr lang="en-GB" sz="3600" dirty="0"/>
              <a:t>Our survey finds that, excluding the self-employed, one in five employees has no flexible working arrangements available to them in their current job.</a:t>
            </a:r>
          </a:p>
          <a:p>
            <a:pPr lvl="0"/>
            <a:r>
              <a:rPr lang="en-GB" sz="3600" dirty="0"/>
              <a:t>two-thirds of UK employees (68%) would like to work flexibly in at least one form that is not currently available to them.</a:t>
            </a:r>
          </a:p>
          <a:p>
            <a:endParaRPr lang="en-GB" dirty="0"/>
          </a:p>
        </p:txBody>
      </p:sp>
      <p:sp>
        <p:nvSpPr>
          <p:cNvPr id="5" name="TextBox 4"/>
          <p:cNvSpPr txBox="1"/>
          <p:nvPr/>
        </p:nvSpPr>
        <p:spPr>
          <a:xfrm>
            <a:off x="4168086" y="5357833"/>
            <a:ext cx="5349798" cy="369332"/>
          </a:xfrm>
          <a:prstGeom prst="rect">
            <a:avLst/>
          </a:prstGeom>
          <a:noFill/>
        </p:spPr>
        <p:txBody>
          <a:bodyPr wrap="none" rtlCol="0">
            <a:spAutoFit/>
          </a:bodyPr>
          <a:lstStyle/>
          <a:p>
            <a:r>
              <a:rPr lang="en-GB" b="1" dirty="0"/>
              <a:t>(CIPD, 2019, Employee Views on Working Lives)</a:t>
            </a:r>
          </a:p>
        </p:txBody>
      </p:sp>
    </p:spTree>
    <p:extLst>
      <p:ext uri="{BB962C8B-B14F-4D97-AF65-F5344CB8AC3E}">
        <p14:creationId xmlns:p14="http://schemas.microsoft.com/office/powerpoint/2010/main" val="210516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EBA16-D7FF-4AA5-9C37-E214F240239A}"/>
              </a:ext>
            </a:extLst>
          </p:cNvPr>
          <p:cNvSpPr>
            <a:spLocks noGrp="1"/>
          </p:cNvSpPr>
          <p:nvPr>
            <p:ph type="title"/>
          </p:nvPr>
        </p:nvSpPr>
        <p:spPr>
          <a:xfrm>
            <a:off x="405584" y="0"/>
            <a:ext cx="8229600" cy="1406001"/>
          </a:xfrm>
        </p:spPr>
        <p:txBody>
          <a:bodyPr>
            <a:normAutofit fontScale="90000"/>
          </a:bodyPr>
          <a:lstStyle/>
          <a:p>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br>
              <a:rPr lang="en-GB" sz="2200" u="sng" dirty="0"/>
            </a:br>
            <a:r>
              <a:rPr lang="en-GB" sz="2200" u="sng" dirty="0"/>
              <a:t>Contracts</a:t>
            </a:r>
            <a:br>
              <a:rPr lang="en-GB" sz="2200" dirty="0"/>
            </a:br>
            <a:r>
              <a:rPr lang="en-GB" sz="2200" dirty="0">
                <a:solidFill>
                  <a:schemeClr val="tx1"/>
                </a:solidFill>
              </a:rPr>
              <a:t>More than three-quarters of UK workers have a permanent employment contract, whether full- or part-time. </a:t>
            </a:r>
            <a:br>
              <a:rPr lang="en-GB" sz="2200" dirty="0">
                <a:solidFill>
                  <a:schemeClr val="tx1"/>
                </a:solidFill>
              </a:rPr>
            </a:br>
            <a:br>
              <a:rPr lang="en-GB" sz="2200" dirty="0">
                <a:solidFill>
                  <a:schemeClr val="tx1"/>
                </a:solidFill>
              </a:rPr>
            </a:br>
            <a:r>
              <a:rPr lang="en-GB" sz="2200" dirty="0">
                <a:solidFill>
                  <a:schemeClr val="tx1"/>
                </a:solidFill>
              </a:rPr>
              <a:t>Other contingent or ‘non-standard’ contracts are relatively uncommon: these include temporary (2.5%) and zero-hours contracts (2.4%) and work in the gig economy (3.5%).</a:t>
            </a:r>
            <a:br>
              <a:rPr lang="en-GB" sz="2200" dirty="0">
                <a:solidFill>
                  <a:schemeClr val="tx1"/>
                </a:solidFill>
              </a:rPr>
            </a:br>
            <a:br>
              <a:rPr lang="en-GB" sz="2200" dirty="0">
                <a:solidFill>
                  <a:schemeClr val="tx1"/>
                </a:solidFill>
              </a:rPr>
            </a:br>
            <a:r>
              <a:rPr lang="en-GB" sz="2200" dirty="0">
                <a:solidFill>
                  <a:schemeClr val="tx1"/>
                </a:solidFill>
              </a:rPr>
              <a:t>Workers on non-standard contracts and those reporting underemployment are also more likely to have more than one job. This suggests that financial necessity may be a key driver for holding multiple jobs.</a:t>
            </a:r>
            <a:br>
              <a:rPr lang="en-GB" sz="2200" dirty="0">
                <a:solidFill>
                  <a:schemeClr val="tx1"/>
                </a:solidFill>
              </a:rPr>
            </a:br>
            <a:br>
              <a:rPr lang="en-GB" sz="2200" dirty="0">
                <a:solidFill>
                  <a:schemeClr val="tx1"/>
                </a:solidFill>
              </a:rPr>
            </a:br>
            <a:r>
              <a:rPr lang="en-GB" sz="2200" dirty="0">
                <a:solidFill>
                  <a:schemeClr val="tx1"/>
                </a:solidFill>
              </a:rPr>
              <a:t>UK workers fare better than average in contractual stability, based on international measures of part-time and temporary employment. The UK sits 8th out of 25 comparator countries, alongside the United States and Slovenia. Estonia, Hungary and Norway come top, and France and Spain come bottom.</a:t>
            </a:r>
            <a:br>
              <a:rPr lang="en-GB" dirty="0"/>
            </a:br>
            <a:endParaRPr lang="en-GB" dirty="0"/>
          </a:p>
        </p:txBody>
      </p:sp>
      <p:sp>
        <p:nvSpPr>
          <p:cNvPr id="5" name="Slide Number Placeholder 4">
            <a:extLst>
              <a:ext uri="{FF2B5EF4-FFF2-40B4-BE49-F238E27FC236}">
                <a16:creationId xmlns:a16="http://schemas.microsoft.com/office/drawing/2014/main" id="{78FF962A-DEC6-433F-94C3-6E2508C2DBC0}"/>
              </a:ext>
            </a:extLst>
          </p:cNvPr>
          <p:cNvSpPr>
            <a:spLocks noGrp="1"/>
          </p:cNvSpPr>
          <p:nvPr>
            <p:ph type="sldNum" sz="quarter" idx="15"/>
          </p:nvPr>
        </p:nvSpPr>
        <p:spPr/>
        <p:txBody>
          <a:bodyPr/>
          <a:lstStyle/>
          <a:p>
            <a:pPr>
              <a:defRPr/>
            </a:pPr>
            <a:fld id="{DFAEC5DD-68FC-4E9C-9587-DBB16356B9F7}" type="slidenum">
              <a:rPr lang="en-US" smtClean="0"/>
              <a:pPr>
                <a:defRPr/>
              </a:pPr>
              <a:t>26</a:t>
            </a:fld>
            <a:endParaRPr lang="en-US"/>
          </a:p>
        </p:txBody>
      </p:sp>
      <p:sp>
        <p:nvSpPr>
          <p:cNvPr id="6" name="TextBox 5">
            <a:extLst>
              <a:ext uri="{FF2B5EF4-FFF2-40B4-BE49-F238E27FC236}">
                <a16:creationId xmlns:a16="http://schemas.microsoft.com/office/drawing/2014/main" id="{51D90C06-1C51-4734-8F2D-1E0ECBDA1B14}"/>
              </a:ext>
            </a:extLst>
          </p:cNvPr>
          <p:cNvSpPr txBox="1"/>
          <p:nvPr/>
        </p:nvSpPr>
        <p:spPr>
          <a:xfrm>
            <a:off x="3995936" y="5373216"/>
            <a:ext cx="5349798" cy="369332"/>
          </a:xfrm>
          <a:prstGeom prst="rect">
            <a:avLst/>
          </a:prstGeom>
          <a:noFill/>
        </p:spPr>
        <p:txBody>
          <a:bodyPr wrap="none" rtlCol="0">
            <a:spAutoFit/>
          </a:bodyPr>
          <a:lstStyle/>
          <a:p>
            <a:r>
              <a:rPr lang="en-GB" b="1" dirty="0"/>
              <a:t>(CIPD, 2019, Employee Views on Working Lives)</a:t>
            </a:r>
          </a:p>
        </p:txBody>
      </p:sp>
    </p:spTree>
    <p:extLst>
      <p:ext uri="{BB962C8B-B14F-4D97-AF65-F5344CB8AC3E}">
        <p14:creationId xmlns:p14="http://schemas.microsoft.com/office/powerpoint/2010/main" val="3122900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254" y="73691"/>
            <a:ext cx="8229600" cy="763021"/>
          </a:xfrm>
        </p:spPr>
        <p:txBody>
          <a:bodyPr/>
          <a:lstStyle/>
          <a:p>
            <a:r>
              <a:rPr lang="en-GB" dirty="0"/>
              <a:t>Barriers and Benefits</a:t>
            </a:r>
          </a:p>
        </p:txBody>
      </p:sp>
      <p:sp>
        <p:nvSpPr>
          <p:cNvPr id="3" name="Vertical Text Placeholder 2"/>
          <p:cNvSpPr>
            <a:spLocks noGrp="1"/>
          </p:cNvSpPr>
          <p:nvPr>
            <p:ph type="body" orient="vert" idx="1"/>
          </p:nvPr>
        </p:nvSpPr>
        <p:spPr/>
        <p:txBody>
          <a:bodyPr>
            <a:normAutofit fontScale="85000" lnSpcReduction="20000"/>
          </a:bodyPr>
          <a:lstStyle/>
          <a:p>
            <a:pPr marL="0" indent="0">
              <a:buNone/>
            </a:pPr>
            <a:r>
              <a:rPr lang="en-GB" dirty="0"/>
              <a:t>In your group address the following questions:</a:t>
            </a:r>
          </a:p>
          <a:p>
            <a:pPr marL="514350" indent="-514350">
              <a:buAutoNum type="arabicPeriod"/>
            </a:pPr>
            <a:r>
              <a:rPr lang="en-GB" dirty="0"/>
              <a:t>What are the benefits associated with flexible working for individuals? </a:t>
            </a:r>
          </a:p>
          <a:p>
            <a:pPr marL="514350" indent="-514350">
              <a:buFont typeface="Arial" pitchFamily="34" charset="0"/>
              <a:buAutoNum type="arabicPeriod"/>
            </a:pPr>
            <a:r>
              <a:rPr lang="en-GB" dirty="0"/>
              <a:t>What are the benefits associated with flexible working for organisations? </a:t>
            </a:r>
          </a:p>
          <a:p>
            <a:pPr marL="514350" indent="-514350">
              <a:buAutoNum type="arabicPeriod"/>
            </a:pPr>
            <a:r>
              <a:rPr lang="en-GB" dirty="0"/>
              <a:t>How can organisations better prepare themselves for the demands of an aging workforce population?</a:t>
            </a:r>
          </a:p>
          <a:p>
            <a:pPr marL="514350" indent="-514350">
              <a:buAutoNum type="arabicPeriod"/>
            </a:pPr>
            <a:r>
              <a:rPr lang="en-GB" dirty="0"/>
              <a:t>What evidence is there that millennials value flexibility?</a:t>
            </a:r>
          </a:p>
        </p:txBody>
      </p:sp>
      <p:sp>
        <p:nvSpPr>
          <p:cNvPr id="4" name="Vertical Text Placeholder 3"/>
          <p:cNvSpPr>
            <a:spLocks noGrp="1"/>
          </p:cNvSpPr>
          <p:nvPr>
            <p:ph type="body" orient="vert" idx="13"/>
          </p:nvPr>
        </p:nvSpPr>
        <p:spPr/>
        <p:txBody>
          <a:bodyPr/>
          <a:lstStyle/>
          <a:p>
            <a:pPr marL="0" indent="0">
              <a:buNone/>
            </a:pPr>
            <a:r>
              <a:rPr lang="en-GB" dirty="0"/>
              <a:t>Activity</a:t>
            </a:r>
          </a:p>
        </p:txBody>
      </p:sp>
    </p:spTree>
    <p:extLst>
      <p:ext uri="{BB962C8B-B14F-4D97-AF65-F5344CB8AC3E}">
        <p14:creationId xmlns:p14="http://schemas.microsoft.com/office/powerpoint/2010/main" val="30421732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p:cNvSpPr>
          <p:nvPr/>
        </p:nvSpPr>
        <p:spPr bwMode="auto">
          <a:xfrm>
            <a:off x="838200" y="0"/>
            <a:ext cx="7467600" cy="1143000"/>
          </a:xfrm>
          <a:prstGeom prst="rect">
            <a:avLst/>
          </a:prstGeom>
          <a:noFill/>
          <a:ln w="9525">
            <a:noFill/>
            <a:miter lim="800000"/>
            <a:headEnd/>
            <a:tailEnd/>
          </a:ln>
        </p:spPr>
        <p:txBody>
          <a:bodyPr anchor="b"/>
          <a:lstStyle/>
          <a:p>
            <a:pPr>
              <a:lnSpc>
                <a:spcPct val="90000"/>
              </a:lnSpc>
            </a:pPr>
            <a:r>
              <a:rPr lang="en-GB" altLang="es-ES_tradnl" sz="4000" b="1" dirty="0">
                <a:solidFill>
                  <a:srgbClr val="520D5D"/>
                </a:solidFill>
                <a:latin typeface="Arial" charset="0"/>
                <a:cs typeface="Arial" charset="0"/>
              </a:rPr>
              <a:t>The twin dimensions of employment flexibility</a:t>
            </a:r>
          </a:p>
        </p:txBody>
      </p:sp>
      <p:pic>
        <p:nvPicPr>
          <p:cNvPr id="6147" name="Picture 18"/>
          <p:cNvPicPr>
            <a:picLocks noChangeAspect="1" noChangeArrowheads="1"/>
          </p:cNvPicPr>
          <p:nvPr/>
        </p:nvPicPr>
        <p:blipFill>
          <a:blip r:embed="rId3" cstate="print"/>
          <a:srcRect/>
          <a:stretch>
            <a:fillRect/>
          </a:stretch>
        </p:blipFill>
        <p:spPr bwMode="auto">
          <a:xfrm>
            <a:off x="1692275" y="1129432"/>
            <a:ext cx="5759450" cy="4564062"/>
          </a:xfrm>
          <a:prstGeom prst="rect">
            <a:avLst/>
          </a:prstGeom>
          <a:noFill/>
          <a:ln w="9525">
            <a:noFill/>
            <a:miter lim="800000"/>
            <a:headEnd/>
            <a:tailEnd/>
          </a:ln>
        </p:spPr>
      </p:pic>
    </p:spTree>
    <p:extLst>
      <p:ext uri="{BB962C8B-B14F-4D97-AF65-F5344CB8AC3E}">
        <p14:creationId xmlns:p14="http://schemas.microsoft.com/office/powerpoint/2010/main" val="920412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Title 1"/>
          <p:cNvSpPr>
            <a:spLocks/>
          </p:cNvSpPr>
          <p:nvPr/>
        </p:nvSpPr>
        <p:spPr bwMode="auto">
          <a:xfrm>
            <a:off x="422507" y="0"/>
            <a:ext cx="8686800" cy="655638"/>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Consequences of flexible working</a:t>
            </a:r>
          </a:p>
        </p:txBody>
      </p:sp>
      <p:sp>
        <p:nvSpPr>
          <p:cNvPr id="7171" name="Content Placeholder 2"/>
          <p:cNvSpPr>
            <a:spLocks/>
          </p:cNvSpPr>
          <p:nvPr/>
        </p:nvSpPr>
        <p:spPr bwMode="auto">
          <a:xfrm>
            <a:off x="723900" y="679881"/>
            <a:ext cx="76962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sz="2500" dirty="0">
                <a:solidFill>
                  <a:srgbClr val="58595B"/>
                </a:solidFill>
                <a:latin typeface="Arial" panose="020B0604020202020204" pitchFamily="34" charset="0"/>
                <a:cs typeface="Arial" panose="020B0604020202020204" pitchFamily="34" charset="0"/>
              </a:rPr>
              <a:t>The apparent paradox of high job satisfaction and organisational commitment alongside work intensification can be explained by employees trading flexibility for effort.</a:t>
            </a:r>
          </a:p>
          <a:p>
            <a:pPr marL="228600"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sz="2500" dirty="0">
                <a:solidFill>
                  <a:srgbClr val="58595B"/>
                </a:solidFill>
                <a:latin typeface="Arial" panose="020B0604020202020204" pitchFamily="34" charset="0"/>
                <a:cs typeface="Arial" panose="020B0604020202020204" pitchFamily="34" charset="0"/>
              </a:rPr>
              <a:t>Work intensification can be:</a:t>
            </a:r>
          </a:p>
          <a:p>
            <a:pPr marL="685800" lvl="2"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sz="2500" dirty="0">
                <a:solidFill>
                  <a:srgbClr val="58595B"/>
                </a:solidFill>
                <a:latin typeface="Arial" panose="020B0604020202020204" pitchFamily="34" charset="0"/>
                <a:cs typeface="Arial" panose="020B0604020202020204" pitchFamily="34" charset="0"/>
              </a:rPr>
              <a:t>imposed: e.g. higher workloads after downsizing</a:t>
            </a:r>
          </a:p>
          <a:p>
            <a:pPr marL="685800" lvl="2"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sz="2500" dirty="0">
                <a:solidFill>
                  <a:srgbClr val="58595B"/>
                </a:solidFill>
                <a:latin typeface="Arial" panose="020B0604020202020204" pitchFamily="34" charset="0"/>
                <a:cs typeface="Arial" panose="020B0604020202020204" pitchFamily="34" charset="0"/>
              </a:rPr>
              <a:t>enabled: increased effort is facilitated by changing work patterns</a:t>
            </a:r>
          </a:p>
          <a:p>
            <a:pPr marL="685800" lvl="2"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sz="2500" dirty="0">
                <a:solidFill>
                  <a:srgbClr val="58595B"/>
                </a:solidFill>
                <a:latin typeface="Arial" panose="020B0604020202020204" pitchFamily="34" charset="0"/>
                <a:cs typeface="Arial" panose="020B0604020202020204" pitchFamily="34" charset="0"/>
              </a:rPr>
              <a:t>reciprocal: in exchange for discretion over working arrangements.</a:t>
            </a:r>
          </a:p>
          <a:p>
            <a:pPr marL="685800" lvl="2" indent="-228600" eaLnBrk="0" fontAlgn="base" hangingPunct="0">
              <a:lnSpc>
                <a:spcPct val="90000"/>
              </a:lnSpc>
              <a:spcBef>
                <a:spcPts val="1000"/>
              </a:spcBef>
              <a:spcAft>
                <a:spcPct val="0"/>
              </a:spcAft>
              <a:buClr>
                <a:srgbClr val="DA1D52"/>
              </a:buClr>
              <a:buFont typeface="Arial" panose="020B0604020202020204" pitchFamily="34" charset="0"/>
              <a:buChar char="•"/>
              <a:defRPr/>
            </a:pPr>
            <a:r>
              <a:rPr lang="en-GB" sz="2500" dirty="0">
                <a:solidFill>
                  <a:srgbClr val="58595B"/>
                </a:solidFill>
                <a:latin typeface="Arial" panose="020B0604020202020204" pitchFamily="34" charset="0"/>
                <a:cs typeface="Arial" panose="020B0604020202020204" pitchFamily="34" charset="0"/>
              </a:rPr>
              <a:t>It applies to high-status jobs too – see Grey (2013)</a:t>
            </a:r>
          </a:p>
          <a:p>
            <a:pPr marL="639763" lvl="1" indent="-273050">
              <a:spcBef>
                <a:spcPct val="20000"/>
              </a:spcBef>
              <a:defRPr/>
            </a:pPr>
            <a:endParaRPr lang="en-GB" sz="1800" dirty="0">
              <a:latin typeface="Arial" charset="0"/>
            </a:endParaRPr>
          </a:p>
        </p:txBody>
      </p:sp>
    </p:spTree>
    <p:extLst>
      <p:ext uri="{BB962C8B-B14F-4D97-AF65-F5344CB8AC3E}">
        <p14:creationId xmlns:p14="http://schemas.microsoft.com/office/powerpoint/2010/main" val="830821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396536" cy="1231200"/>
          </a:xfrm>
        </p:spPr>
        <p:txBody>
          <a:bodyPr>
            <a:normAutofit/>
          </a:bodyPr>
          <a:lstStyle/>
          <a:p>
            <a:r>
              <a:rPr lang="en-GB" sz="2800" b="1" dirty="0"/>
              <a:t>Note important possible demographic differences </a:t>
            </a:r>
          </a:p>
        </p:txBody>
      </p:sp>
      <p:sp>
        <p:nvSpPr>
          <p:cNvPr id="3" name="Content Placeholder 2"/>
          <p:cNvSpPr>
            <a:spLocks noGrp="1"/>
          </p:cNvSpPr>
          <p:nvPr>
            <p:ph idx="1"/>
          </p:nvPr>
        </p:nvSpPr>
        <p:spPr>
          <a:xfrm>
            <a:off x="628650" y="979412"/>
            <a:ext cx="7886700" cy="4899176"/>
          </a:xfrm>
        </p:spPr>
        <p:txBody>
          <a:bodyPr/>
          <a:lstStyle/>
          <a:p>
            <a:r>
              <a:rPr lang="en-GB" dirty="0"/>
              <a:t>Baby-boomers – born between 1945 and 1964. Expectations of long-term secure work with loyalty to the employer </a:t>
            </a:r>
          </a:p>
          <a:p>
            <a:r>
              <a:rPr lang="en-GB" dirty="0"/>
              <a:t>Millennial generation faces a very different labour market impacted by globalisation - see Huws (2013)</a:t>
            </a:r>
          </a:p>
          <a:p>
            <a:r>
              <a:rPr lang="en-GB" dirty="0"/>
              <a:t>Context could be very important in affecting notions of loyalty and the input/outcome exchange at work</a:t>
            </a:r>
          </a:p>
        </p:txBody>
      </p:sp>
    </p:spTree>
    <p:extLst>
      <p:ext uri="{BB962C8B-B14F-4D97-AF65-F5344CB8AC3E}">
        <p14:creationId xmlns:p14="http://schemas.microsoft.com/office/powerpoint/2010/main" val="38662389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Title 1"/>
          <p:cNvSpPr>
            <a:spLocks/>
          </p:cNvSpPr>
          <p:nvPr/>
        </p:nvSpPr>
        <p:spPr bwMode="auto">
          <a:xfrm>
            <a:off x="819150" y="274638"/>
            <a:ext cx="7785100" cy="1143000"/>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Aspects of organisational design</a:t>
            </a:r>
          </a:p>
        </p:txBody>
      </p:sp>
      <p:sp>
        <p:nvSpPr>
          <p:cNvPr id="4099" name="Content Placeholder 2"/>
          <p:cNvSpPr>
            <a:spLocks/>
          </p:cNvSpPr>
          <p:nvPr/>
        </p:nvSpPr>
        <p:spPr bwMode="auto">
          <a:xfrm>
            <a:off x="1070117" y="1600200"/>
            <a:ext cx="6019800" cy="3810000"/>
          </a:xfrm>
          <a:prstGeom prst="rect">
            <a:avLst/>
          </a:prstGeom>
          <a:noFill/>
          <a:ln w="9525">
            <a:noFill/>
            <a:miter lim="800000"/>
            <a:headEnd/>
            <a:tailEnd/>
          </a:ln>
        </p:spPr>
        <p:txBody>
          <a:bodyPr/>
          <a:lstStyle/>
          <a:p>
            <a:pPr marL="273050" indent="-273050">
              <a:spcBef>
                <a:spcPct val="20000"/>
              </a:spcBef>
            </a:pPr>
            <a:endParaRPr lang="en-GB" altLang="es-ES_tradnl" dirty="0">
              <a:latin typeface="Arial" charset="0"/>
            </a:endParaRPr>
          </a:p>
          <a:p>
            <a:pPr marL="273050" indent="-273050">
              <a:spcBef>
                <a:spcPct val="20000"/>
              </a:spcBef>
            </a:pPr>
            <a:r>
              <a:rPr lang="en-GB" altLang="es-ES_tradnl" sz="2800" b="1" dirty="0">
                <a:solidFill>
                  <a:srgbClr val="58595B"/>
                </a:solidFill>
                <a:latin typeface="Arial" charset="0"/>
              </a:rPr>
              <a:t>Structure:</a:t>
            </a:r>
          </a:p>
          <a:p>
            <a:pPr marL="273050" indent="-273050">
              <a:spcBef>
                <a:spcPct val="20000"/>
              </a:spcBef>
            </a:pPr>
            <a:endParaRPr lang="en-GB" altLang="es-ES_tradnl" sz="1200" dirty="0">
              <a:latin typeface="Arial" charset="0"/>
            </a:endParaRP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formalisation</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specialisation</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vertical differentiation</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centralisation</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line/staff responsibility and reporting relationships </a:t>
            </a:r>
          </a:p>
          <a:p>
            <a:pPr marL="273050" indent="-273050">
              <a:spcBef>
                <a:spcPct val="20000"/>
              </a:spcBef>
            </a:pPr>
            <a:endParaRPr lang="en-GB" altLang="es-ES_tradnl" dirty="0">
              <a:latin typeface="Arial" charset="0"/>
            </a:endParaRPr>
          </a:p>
        </p:txBody>
      </p:sp>
    </p:spTree>
    <p:extLst>
      <p:ext uri="{BB962C8B-B14F-4D97-AF65-F5344CB8AC3E}">
        <p14:creationId xmlns:p14="http://schemas.microsoft.com/office/powerpoint/2010/main" val="32379448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2" name="Title 1"/>
          <p:cNvSpPr>
            <a:spLocks/>
          </p:cNvSpPr>
          <p:nvPr/>
        </p:nvSpPr>
        <p:spPr bwMode="auto">
          <a:xfrm>
            <a:off x="819150" y="274638"/>
            <a:ext cx="7785100" cy="792162"/>
          </a:xfrm>
          <a:prstGeom prst="rect">
            <a:avLst/>
          </a:prstGeom>
          <a:noFill/>
          <a:ln w="9525">
            <a:noFill/>
            <a:miter lim="800000"/>
            <a:headEnd/>
            <a:tailEnd/>
          </a:ln>
        </p:spPr>
        <p:txBody>
          <a:bodyPr anchor="b"/>
          <a:lstStyle/>
          <a:p>
            <a:pPr algn="ctr"/>
            <a:endParaRPr lang="es-ES_tradnl" altLang="es-ES_tradnl" sz="4000" dirty="0">
              <a:solidFill>
                <a:schemeClr val="tx2"/>
              </a:solidFill>
              <a:latin typeface="Arial" charset="0"/>
            </a:endParaRPr>
          </a:p>
        </p:txBody>
      </p:sp>
      <p:sp>
        <p:nvSpPr>
          <p:cNvPr id="5123" name="Content Placeholder 2"/>
          <p:cNvSpPr>
            <a:spLocks/>
          </p:cNvSpPr>
          <p:nvPr/>
        </p:nvSpPr>
        <p:spPr bwMode="auto">
          <a:xfrm>
            <a:off x="323850" y="889391"/>
            <a:ext cx="8569325" cy="5067300"/>
          </a:xfrm>
          <a:prstGeom prst="rect">
            <a:avLst/>
          </a:prstGeom>
          <a:noFill/>
          <a:ln w="9525">
            <a:noFill/>
            <a:miter lim="800000"/>
            <a:headEnd/>
            <a:tailEnd/>
          </a:ln>
        </p:spPr>
        <p:txBody>
          <a:bodyPr/>
          <a:lstStyle/>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tasks allocated according to certified expertise</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jobs defined through clear, often simplified tasks</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control exercised through levels of authority</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rules and procedures are clearly documented</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formal communication systems via specific channels</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appointments and promotions are on the basis of clear criteria</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managers have no financial stake in the business other than salaries</a:t>
            </a:r>
          </a:p>
          <a:p>
            <a:pPr marL="228600" indent="-228600">
              <a:lnSpc>
                <a:spcPct val="90000"/>
              </a:lnSpc>
              <a:spcBef>
                <a:spcPts val="1000"/>
              </a:spcBef>
              <a:buClr>
                <a:srgbClr val="DA1D52"/>
              </a:buClr>
              <a:buFont typeface="Arial" panose="020B0604020202020204" pitchFamily="34" charset="0"/>
              <a:buChar char="•"/>
            </a:pPr>
            <a:r>
              <a:rPr lang="en-GB" altLang="es-ES_tradnl" sz="2400" dirty="0">
                <a:solidFill>
                  <a:srgbClr val="58595B"/>
                </a:solidFill>
                <a:latin typeface="Arial" charset="0"/>
                <a:cs typeface="Arial" charset="0"/>
              </a:rPr>
              <a:t>rules are set and all decisions are made rationally and objectively</a:t>
            </a:r>
          </a:p>
        </p:txBody>
      </p:sp>
      <p:sp>
        <p:nvSpPr>
          <p:cNvPr id="5124" name="Rectangle 1"/>
          <p:cNvSpPr>
            <a:spLocks noChangeArrowheads="1"/>
          </p:cNvSpPr>
          <p:nvPr/>
        </p:nvSpPr>
        <p:spPr bwMode="auto">
          <a:xfrm>
            <a:off x="394942" y="181505"/>
            <a:ext cx="8498233" cy="707886"/>
          </a:xfrm>
          <a:prstGeom prst="rect">
            <a:avLst/>
          </a:prstGeom>
          <a:noFill/>
          <a:ln w="9525">
            <a:noFill/>
            <a:miter lim="800000"/>
            <a:headEnd/>
            <a:tailEnd/>
          </a:ln>
        </p:spPr>
        <p:txBody>
          <a:bodyPr wrap="square">
            <a:spAutoFit/>
          </a:bodyPr>
          <a:lstStyle/>
          <a:p>
            <a:pPr>
              <a:spcBef>
                <a:spcPct val="20000"/>
              </a:spcBef>
            </a:pPr>
            <a:r>
              <a:rPr lang="en-GB" altLang="es-ES_tradnl" sz="4000" b="1" dirty="0">
                <a:solidFill>
                  <a:srgbClr val="520D5D"/>
                </a:solidFill>
                <a:latin typeface="Arial" charset="0"/>
              </a:rPr>
              <a:t>Weber’s ‘pure bureaucracy’ model</a:t>
            </a:r>
          </a:p>
        </p:txBody>
      </p:sp>
    </p:spTree>
    <p:extLst>
      <p:ext uri="{BB962C8B-B14F-4D97-AF65-F5344CB8AC3E}">
        <p14:creationId xmlns:p14="http://schemas.microsoft.com/office/powerpoint/2010/main" val="35906331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Title 1"/>
          <p:cNvSpPr>
            <a:spLocks noGrp="1"/>
          </p:cNvSpPr>
          <p:nvPr>
            <p:ph type="title"/>
          </p:nvPr>
        </p:nvSpPr>
        <p:spPr>
          <a:xfrm>
            <a:off x="323056" y="188640"/>
            <a:ext cx="8497887" cy="803275"/>
          </a:xfrm>
        </p:spPr>
        <p:txBody>
          <a:bodyPr/>
          <a:lstStyle/>
          <a:p>
            <a:r>
              <a:rPr lang="en-GB" altLang="es-ES_tradnl" sz="4000" b="1" dirty="0">
                <a:latin typeface="Arial" charset="0"/>
                <a:cs typeface="Arial" charset="0"/>
              </a:rPr>
              <a:t>Alternatives to Weber’s model </a:t>
            </a:r>
            <a:endParaRPr lang="es-ES_tradnl" altLang="es-ES_tradnl" sz="4000" b="1" dirty="0">
              <a:latin typeface="Arial" charset="0"/>
              <a:cs typeface="Arial" charset="0"/>
            </a:endParaRPr>
          </a:p>
        </p:txBody>
      </p:sp>
      <p:sp>
        <p:nvSpPr>
          <p:cNvPr id="3" name="Content Placeholder 2"/>
          <p:cNvSpPr>
            <a:spLocks noGrp="1"/>
          </p:cNvSpPr>
          <p:nvPr>
            <p:ph idx="1"/>
          </p:nvPr>
        </p:nvSpPr>
        <p:spPr>
          <a:xfrm>
            <a:off x="1187624" y="1196752"/>
            <a:ext cx="7270750" cy="4114800"/>
          </a:xfrm>
        </p:spPr>
        <p:txBody>
          <a:bodyPr/>
          <a:lstStyle/>
          <a:p>
            <a:pPr marL="273050" indent="-273050">
              <a:spcBef>
                <a:spcPct val="65000"/>
              </a:spcBef>
              <a:defRPr/>
            </a:pPr>
            <a:r>
              <a:rPr lang="en-GB" dirty="0">
                <a:latin typeface="Arial" charset="0"/>
              </a:rPr>
              <a:t>project teams</a:t>
            </a:r>
          </a:p>
          <a:p>
            <a:pPr marL="273050" indent="-273050">
              <a:defRPr/>
            </a:pPr>
            <a:r>
              <a:rPr lang="en-GB" dirty="0">
                <a:latin typeface="Arial" charset="0"/>
              </a:rPr>
              <a:t>the matrix</a:t>
            </a:r>
          </a:p>
          <a:p>
            <a:pPr marL="273050" indent="-273050">
              <a:defRPr/>
            </a:pPr>
            <a:r>
              <a:rPr lang="en-GB" dirty="0">
                <a:latin typeface="Arial" charset="0"/>
              </a:rPr>
              <a:t>divisional structure</a:t>
            </a:r>
          </a:p>
          <a:p>
            <a:pPr marL="273050" indent="-273050">
              <a:defRPr/>
            </a:pPr>
            <a:r>
              <a:rPr lang="en-GB" dirty="0">
                <a:latin typeface="Arial" charset="0"/>
              </a:rPr>
              <a:t>organic structure</a:t>
            </a:r>
          </a:p>
          <a:p>
            <a:pPr marL="273050" indent="-273050">
              <a:defRPr/>
            </a:pPr>
            <a:r>
              <a:rPr lang="en-GB" dirty="0">
                <a:latin typeface="Arial" charset="0"/>
              </a:rPr>
              <a:t>adhocracy</a:t>
            </a:r>
          </a:p>
          <a:p>
            <a:pPr marL="273050" indent="-273050">
              <a:defRPr/>
            </a:pPr>
            <a:r>
              <a:rPr lang="en-GB" dirty="0">
                <a:latin typeface="Arial" charset="0"/>
              </a:rPr>
              <a:t>boundary-less organisation</a:t>
            </a:r>
          </a:p>
          <a:p>
            <a:pPr>
              <a:defRPr/>
            </a:pPr>
            <a:endParaRPr lang="es-ES_tradnl" dirty="0"/>
          </a:p>
        </p:txBody>
      </p:sp>
    </p:spTree>
    <p:extLst>
      <p:ext uri="{BB962C8B-B14F-4D97-AF65-F5344CB8AC3E}">
        <p14:creationId xmlns:p14="http://schemas.microsoft.com/office/powerpoint/2010/main" val="24640586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4"/>
          <p:cNvSpPr>
            <a:spLocks/>
          </p:cNvSpPr>
          <p:nvPr/>
        </p:nvSpPr>
        <p:spPr bwMode="auto">
          <a:xfrm>
            <a:off x="857250" y="522288"/>
            <a:ext cx="7467600" cy="715962"/>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Approaches to job design</a:t>
            </a:r>
          </a:p>
        </p:txBody>
      </p:sp>
      <p:sp>
        <p:nvSpPr>
          <p:cNvPr id="7171" name="Rectangle 5"/>
          <p:cNvSpPr>
            <a:spLocks/>
          </p:cNvSpPr>
          <p:nvPr/>
        </p:nvSpPr>
        <p:spPr bwMode="auto">
          <a:xfrm>
            <a:off x="468313" y="1600200"/>
            <a:ext cx="4014787" cy="4132263"/>
          </a:xfrm>
          <a:prstGeom prst="rect">
            <a:avLst/>
          </a:prstGeom>
          <a:noFill/>
          <a:ln w="9525">
            <a:solidFill>
              <a:srgbClr val="58595B"/>
            </a:solidFill>
            <a:miter lim="800000"/>
            <a:headEnd/>
            <a:tailEnd/>
          </a:ln>
        </p:spPr>
        <p:txBody>
          <a:bodyPr/>
          <a:lstStyle/>
          <a:p>
            <a:pPr marL="273050" indent="-273050" algn="ctr">
              <a:spcBef>
                <a:spcPct val="20000"/>
              </a:spcBef>
            </a:pPr>
            <a:r>
              <a:rPr lang="en-GB" altLang="es-ES_tradnl" sz="2600" b="1" dirty="0">
                <a:solidFill>
                  <a:srgbClr val="58595B"/>
                </a:solidFill>
                <a:latin typeface="Arial" charset="0"/>
              </a:rPr>
              <a:t>Scientific management</a:t>
            </a:r>
            <a:r>
              <a:rPr lang="en-GB" altLang="es-ES_tradnl" dirty="0">
                <a:solidFill>
                  <a:srgbClr val="58595B"/>
                </a:solidFill>
                <a:latin typeface="Arial" charset="0"/>
              </a:rPr>
              <a:t>		</a:t>
            </a:r>
          </a:p>
          <a:p>
            <a:pPr marL="273050" indent="-273050">
              <a:spcBef>
                <a:spcPct val="20000"/>
              </a:spcBef>
              <a:buFontTx/>
              <a:buChar char="•"/>
            </a:pPr>
            <a:r>
              <a:rPr lang="en-GB" altLang="es-ES_tradnl" sz="2600" dirty="0">
                <a:solidFill>
                  <a:srgbClr val="58595B"/>
                </a:solidFill>
                <a:latin typeface="Arial" charset="0"/>
              </a:rPr>
              <a:t>Tasks organised into highly specialised jobs </a:t>
            </a:r>
          </a:p>
          <a:p>
            <a:pPr marL="273050" indent="-273050">
              <a:spcBef>
                <a:spcPct val="20000"/>
              </a:spcBef>
              <a:buFontTx/>
              <a:buChar char="•"/>
            </a:pPr>
            <a:r>
              <a:rPr lang="en-GB" altLang="es-ES_tradnl" sz="2600" dirty="0">
                <a:solidFill>
                  <a:srgbClr val="58595B"/>
                </a:solidFill>
                <a:latin typeface="Arial" charset="0"/>
              </a:rPr>
              <a:t>Managers design tasks and speed of work</a:t>
            </a:r>
          </a:p>
          <a:p>
            <a:pPr marL="273050" indent="-273050">
              <a:spcBef>
                <a:spcPct val="20000"/>
              </a:spcBef>
              <a:buFontTx/>
              <a:buChar char="•"/>
            </a:pPr>
            <a:r>
              <a:rPr lang="en-GB" altLang="es-ES_tradnl" sz="2600" dirty="0">
                <a:solidFill>
                  <a:srgbClr val="58595B"/>
                </a:solidFill>
                <a:latin typeface="Arial" charset="0"/>
              </a:rPr>
              <a:t>Minimised skill requirements </a:t>
            </a:r>
            <a:r>
              <a:rPr lang="en-GB" altLang="es-ES_tradnl" sz="2600" dirty="0">
                <a:solidFill>
                  <a:srgbClr val="58595B"/>
                </a:solidFill>
                <a:latin typeface="Arial" charset="0"/>
                <a:cs typeface="Arial" charset="0"/>
              </a:rPr>
              <a:t>–</a:t>
            </a:r>
            <a:r>
              <a:rPr lang="en-GB" altLang="es-ES_tradnl" sz="2600" dirty="0">
                <a:solidFill>
                  <a:srgbClr val="58595B"/>
                </a:solidFill>
                <a:latin typeface="Arial" charset="0"/>
              </a:rPr>
              <a:t> e.g. Leach and Wall (1994)</a:t>
            </a:r>
          </a:p>
        </p:txBody>
      </p:sp>
      <p:sp>
        <p:nvSpPr>
          <p:cNvPr id="7172" name="Rectangle 6"/>
          <p:cNvSpPr>
            <a:spLocks/>
          </p:cNvSpPr>
          <p:nvPr/>
        </p:nvSpPr>
        <p:spPr bwMode="auto">
          <a:xfrm>
            <a:off x="4629150" y="1600200"/>
            <a:ext cx="4119563" cy="4132263"/>
          </a:xfrm>
          <a:prstGeom prst="rect">
            <a:avLst/>
          </a:prstGeom>
          <a:noFill/>
          <a:ln w="9525">
            <a:solidFill>
              <a:srgbClr val="58595B"/>
            </a:solidFill>
            <a:miter lim="800000"/>
            <a:headEnd/>
            <a:tailEnd/>
          </a:ln>
        </p:spPr>
        <p:txBody>
          <a:bodyPr/>
          <a:lstStyle/>
          <a:p>
            <a:pPr marL="273050" indent="-273050" algn="ctr">
              <a:spcBef>
                <a:spcPct val="20000"/>
              </a:spcBef>
            </a:pPr>
            <a:r>
              <a:rPr lang="en-GB" altLang="es-ES_tradnl" sz="2600" b="1" dirty="0">
                <a:solidFill>
                  <a:srgbClr val="58595B"/>
                </a:solidFill>
                <a:latin typeface="Arial" charset="0"/>
              </a:rPr>
              <a:t>Job redesign</a:t>
            </a:r>
          </a:p>
          <a:p>
            <a:pPr marL="273050" indent="-273050">
              <a:spcBef>
                <a:spcPct val="20000"/>
              </a:spcBef>
            </a:pPr>
            <a:endParaRPr lang="en-GB" altLang="es-ES_tradnl" sz="2000" dirty="0">
              <a:solidFill>
                <a:srgbClr val="58595B"/>
              </a:solidFill>
              <a:latin typeface="Arial" charset="0"/>
            </a:endParaRPr>
          </a:p>
          <a:p>
            <a:pPr marL="273050" indent="-273050">
              <a:spcBef>
                <a:spcPct val="20000"/>
              </a:spcBef>
              <a:buFontTx/>
              <a:buChar char="•"/>
            </a:pPr>
            <a:r>
              <a:rPr lang="en-GB" altLang="es-ES_tradnl" sz="2600" dirty="0">
                <a:solidFill>
                  <a:srgbClr val="58595B"/>
                </a:solidFill>
                <a:latin typeface="Arial" charset="0"/>
              </a:rPr>
              <a:t>Workers’ motivation emerging from content of work </a:t>
            </a:r>
          </a:p>
          <a:p>
            <a:pPr marL="273050" indent="-273050">
              <a:spcBef>
                <a:spcPct val="20000"/>
              </a:spcBef>
              <a:buFontTx/>
              <a:buChar char="•"/>
            </a:pPr>
            <a:r>
              <a:rPr lang="en-GB" altLang="es-ES_tradnl" sz="2600" dirty="0">
                <a:solidFill>
                  <a:srgbClr val="58595B"/>
                </a:solidFill>
                <a:latin typeface="Arial" charset="0"/>
              </a:rPr>
              <a:t>Needs for autonomy and achievement</a:t>
            </a:r>
          </a:p>
          <a:p>
            <a:pPr marL="273050" indent="-273050">
              <a:spcBef>
                <a:spcPct val="20000"/>
              </a:spcBef>
              <a:buFontTx/>
              <a:buChar char="•"/>
            </a:pPr>
            <a:r>
              <a:rPr lang="en-GB" altLang="es-ES_tradnl" sz="2600" dirty="0">
                <a:solidFill>
                  <a:srgbClr val="58595B"/>
                </a:solidFill>
                <a:latin typeface="Arial" charset="0"/>
              </a:rPr>
              <a:t>Provide opportunity for meaningful work </a:t>
            </a:r>
          </a:p>
        </p:txBody>
      </p:sp>
    </p:spTree>
    <p:extLst>
      <p:ext uri="{BB962C8B-B14F-4D97-AF65-F5344CB8AC3E}">
        <p14:creationId xmlns:p14="http://schemas.microsoft.com/office/powerpoint/2010/main" val="8290554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Rectangle 2"/>
          <p:cNvSpPr>
            <a:spLocks/>
          </p:cNvSpPr>
          <p:nvPr/>
        </p:nvSpPr>
        <p:spPr bwMode="auto">
          <a:xfrm>
            <a:off x="857250" y="457200"/>
            <a:ext cx="7467600" cy="1703388"/>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Five key characteristics of motivating jobs </a:t>
            </a:r>
          </a:p>
        </p:txBody>
      </p:sp>
      <p:sp>
        <p:nvSpPr>
          <p:cNvPr id="7171" name="Rectangle 4"/>
          <p:cNvSpPr>
            <a:spLocks/>
          </p:cNvSpPr>
          <p:nvPr/>
        </p:nvSpPr>
        <p:spPr bwMode="auto">
          <a:xfrm>
            <a:off x="857250" y="2270264"/>
            <a:ext cx="702945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20000"/>
              </a:spcBef>
              <a:defRPr/>
            </a:pPr>
            <a:r>
              <a:rPr lang="en-GB" altLang="es-ES_tradnl" sz="2800" dirty="0">
                <a:solidFill>
                  <a:srgbClr val="58595B"/>
                </a:solidFill>
                <a:latin typeface="Arial" charset="0"/>
              </a:rPr>
              <a:t>Hackman and Oldham (1980)</a:t>
            </a:r>
            <a:endParaRPr lang="en-GB" sz="2800" dirty="0">
              <a:solidFill>
                <a:srgbClr val="58595B"/>
              </a:solidFill>
              <a:latin typeface="Arial" charset="0"/>
            </a:endParaRPr>
          </a:p>
          <a:p>
            <a:pPr marL="457200" indent="-457200">
              <a:lnSpc>
                <a:spcPct val="90000"/>
              </a:lnSpc>
              <a:spcBef>
                <a:spcPts val="1000"/>
              </a:spcBef>
              <a:buClr>
                <a:srgbClr val="DA1D52"/>
              </a:buClr>
              <a:buFont typeface="+mj-lt"/>
              <a:buAutoNum type="arabicPeriod"/>
              <a:defRPr/>
            </a:pPr>
            <a:r>
              <a:rPr lang="en-GB" sz="2500" dirty="0">
                <a:solidFill>
                  <a:srgbClr val="58595B"/>
                </a:solidFill>
                <a:latin typeface="Arial" charset="0"/>
                <a:cs typeface="Arial" panose="020B0604020202020204" pitchFamily="34" charset="0"/>
              </a:rPr>
              <a:t>skill variety</a:t>
            </a:r>
          </a:p>
          <a:p>
            <a:pPr marL="457200" indent="-457200">
              <a:lnSpc>
                <a:spcPct val="90000"/>
              </a:lnSpc>
              <a:spcBef>
                <a:spcPts val="1000"/>
              </a:spcBef>
              <a:buClr>
                <a:srgbClr val="DA1D52"/>
              </a:buClr>
              <a:buFont typeface="+mj-lt"/>
              <a:buAutoNum type="arabicPeriod"/>
              <a:defRPr/>
            </a:pPr>
            <a:r>
              <a:rPr lang="en-GB" sz="2500" dirty="0">
                <a:solidFill>
                  <a:srgbClr val="58595B"/>
                </a:solidFill>
                <a:latin typeface="Arial" charset="0"/>
                <a:cs typeface="Arial" panose="020B0604020202020204" pitchFamily="34" charset="0"/>
              </a:rPr>
              <a:t>task identity</a:t>
            </a:r>
          </a:p>
          <a:p>
            <a:pPr marL="457200" indent="-457200">
              <a:lnSpc>
                <a:spcPct val="90000"/>
              </a:lnSpc>
              <a:spcBef>
                <a:spcPts val="1000"/>
              </a:spcBef>
              <a:buClr>
                <a:srgbClr val="DA1D52"/>
              </a:buClr>
              <a:buFont typeface="+mj-lt"/>
              <a:buAutoNum type="arabicPeriod"/>
              <a:defRPr/>
            </a:pPr>
            <a:r>
              <a:rPr lang="en-GB" sz="2500" dirty="0">
                <a:solidFill>
                  <a:srgbClr val="58595B"/>
                </a:solidFill>
                <a:latin typeface="Arial" charset="0"/>
                <a:cs typeface="Arial" panose="020B0604020202020204" pitchFamily="34" charset="0"/>
              </a:rPr>
              <a:t>task significance</a:t>
            </a:r>
          </a:p>
          <a:p>
            <a:pPr marL="457200" indent="-457200">
              <a:lnSpc>
                <a:spcPct val="90000"/>
              </a:lnSpc>
              <a:spcBef>
                <a:spcPts val="1000"/>
              </a:spcBef>
              <a:buClr>
                <a:srgbClr val="DA1D52"/>
              </a:buClr>
              <a:buFont typeface="+mj-lt"/>
              <a:buAutoNum type="arabicPeriod"/>
              <a:defRPr/>
            </a:pPr>
            <a:r>
              <a:rPr lang="en-GB" sz="2500" dirty="0">
                <a:solidFill>
                  <a:srgbClr val="58595B"/>
                </a:solidFill>
                <a:latin typeface="Arial" charset="0"/>
                <a:cs typeface="Arial" panose="020B0604020202020204" pitchFamily="34" charset="0"/>
              </a:rPr>
              <a:t>autonomy</a:t>
            </a:r>
          </a:p>
          <a:p>
            <a:pPr marL="457200" indent="-457200">
              <a:lnSpc>
                <a:spcPct val="90000"/>
              </a:lnSpc>
              <a:spcBef>
                <a:spcPts val="1000"/>
              </a:spcBef>
              <a:buClr>
                <a:srgbClr val="DA1D52"/>
              </a:buClr>
              <a:buFont typeface="+mj-lt"/>
              <a:buAutoNum type="arabicPeriod"/>
              <a:defRPr/>
            </a:pPr>
            <a:r>
              <a:rPr lang="en-GB" sz="2500" dirty="0">
                <a:solidFill>
                  <a:srgbClr val="58595B"/>
                </a:solidFill>
                <a:latin typeface="Arial" charset="0"/>
                <a:cs typeface="Arial" panose="020B0604020202020204" pitchFamily="34" charset="0"/>
              </a:rPr>
              <a:t>feedback</a:t>
            </a:r>
          </a:p>
          <a:p>
            <a:pPr>
              <a:lnSpc>
                <a:spcPct val="90000"/>
              </a:lnSpc>
              <a:spcBef>
                <a:spcPts val="1000"/>
              </a:spcBef>
              <a:buClr>
                <a:srgbClr val="DA1D52"/>
              </a:buClr>
              <a:defRPr/>
            </a:pPr>
            <a:r>
              <a:rPr lang="en-GB" sz="2500" dirty="0">
                <a:solidFill>
                  <a:srgbClr val="58595B"/>
                </a:solidFill>
                <a:latin typeface="Arial" charset="0"/>
                <a:cs typeface="Arial" panose="020B0604020202020204" pitchFamily="34" charset="0"/>
              </a:rPr>
              <a:t>Each leads to ‘positive psychological states’</a:t>
            </a:r>
          </a:p>
        </p:txBody>
      </p:sp>
    </p:spTree>
    <p:extLst>
      <p:ext uri="{BB962C8B-B14F-4D97-AF65-F5344CB8AC3E}">
        <p14:creationId xmlns:p14="http://schemas.microsoft.com/office/powerpoint/2010/main" val="9839731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8" name="Rectangle 2"/>
          <p:cNvSpPr>
            <a:spLocks/>
          </p:cNvSpPr>
          <p:nvPr/>
        </p:nvSpPr>
        <p:spPr bwMode="auto">
          <a:xfrm>
            <a:off x="539750" y="549275"/>
            <a:ext cx="7467600" cy="1143000"/>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Consider…</a:t>
            </a:r>
          </a:p>
        </p:txBody>
      </p:sp>
      <p:sp>
        <p:nvSpPr>
          <p:cNvPr id="9219" name="Rectangle 3"/>
          <p:cNvSpPr>
            <a:spLocks/>
          </p:cNvSpPr>
          <p:nvPr/>
        </p:nvSpPr>
        <p:spPr bwMode="auto">
          <a:xfrm>
            <a:off x="457200" y="2133600"/>
            <a:ext cx="7250113" cy="2971800"/>
          </a:xfrm>
          <a:prstGeom prst="rect">
            <a:avLst/>
          </a:prstGeom>
          <a:noFill/>
          <a:ln w="9525">
            <a:noFill/>
            <a:miter lim="800000"/>
            <a:headEnd/>
            <a:tailEnd/>
          </a:ln>
        </p:spPr>
        <p:txBody>
          <a:bodyPr/>
          <a:lstStyle/>
          <a:p>
            <a:pPr marL="273050" indent="-273050">
              <a:spcBef>
                <a:spcPct val="20000"/>
              </a:spcBef>
            </a:pPr>
            <a:r>
              <a:rPr lang="en-GB" altLang="es-ES_tradnl" sz="2800" dirty="0">
                <a:latin typeface="Arial" charset="0"/>
              </a:rPr>
              <a:t>   </a:t>
            </a:r>
            <a:r>
              <a:rPr lang="en-GB" altLang="es-ES_tradnl" sz="2800" dirty="0">
                <a:solidFill>
                  <a:srgbClr val="58595B"/>
                </a:solidFill>
                <a:latin typeface="Arial" charset="0"/>
              </a:rPr>
              <a:t>How can the work involved in the following jobs be linked to Hackman and Oldham’s model? </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Dentist</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Railway ticket collector</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University lecturer</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Your current or most recent job</a:t>
            </a:r>
          </a:p>
        </p:txBody>
      </p:sp>
    </p:spTree>
    <p:extLst>
      <p:ext uri="{BB962C8B-B14F-4D97-AF65-F5344CB8AC3E}">
        <p14:creationId xmlns:p14="http://schemas.microsoft.com/office/powerpoint/2010/main" val="28496702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p:cNvSpPr>
          <p:nvPr/>
        </p:nvSpPr>
        <p:spPr bwMode="auto">
          <a:xfrm>
            <a:off x="838200" y="234882"/>
            <a:ext cx="7467600" cy="1143000"/>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A note of caution</a:t>
            </a:r>
          </a:p>
        </p:txBody>
      </p:sp>
      <p:sp>
        <p:nvSpPr>
          <p:cNvPr id="9219" name="Rectangle 3"/>
          <p:cNvSpPr>
            <a:spLocks/>
          </p:cNvSpPr>
          <p:nvPr/>
        </p:nvSpPr>
        <p:spPr bwMode="auto">
          <a:xfrm>
            <a:off x="611188" y="1752600"/>
            <a:ext cx="7848600"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73050" lvl="1" indent="-27305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panose="020B0604020202020204" pitchFamily="34" charset="0"/>
              </a:rPr>
              <a:t>Plenty of 21st-century jobs are apparently designed in a ‘Taylorist’ way – e.g. scripted call centre work and fast-food operations.</a:t>
            </a:r>
          </a:p>
          <a:p>
            <a:pPr marL="273050" lvl="1" indent="-273050">
              <a:lnSpc>
                <a:spcPct val="90000"/>
              </a:lnSpc>
              <a:spcBef>
                <a:spcPts val="1000"/>
              </a:spcBef>
              <a:buClr>
                <a:srgbClr val="DA1D52"/>
              </a:buClr>
              <a:buFont typeface="Arial" panose="020B0604020202020204" pitchFamily="34" charset="0"/>
              <a:buChar char="•"/>
              <a:defRPr/>
            </a:pPr>
            <a:endParaRPr lang="en-GB" sz="2500" dirty="0">
              <a:solidFill>
                <a:srgbClr val="58595B"/>
              </a:solidFill>
              <a:latin typeface="Arial" charset="0"/>
              <a:cs typeface="Arial" panose="020B0604020202020204" pitchFamily="34" charset="0"/>
            </a:endParaRPr>
          </a:p>
          <a:p>
            <a:pPr marL="273050" lvl="1" indent="-27305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panose="020B0604020202020204" pitchFamily="34" charset="0"/>
              </a:rPr>
              <a:t>‘Not every employee is looking for a challenging job. Many workers meet their higher-order needs off the job. There are 168 hours in every individual’s week. Work rarely consumes more than 30 per cent of this time. </a:t>
            </a:r>
          </a:p>
        </p:txBody>
      </p:sp>
    </p:spTree>
    <p:extLst>
      <p:ext uri="{BB962C8B-B14F-4D97-AF65-F5344CB8AC3E}">
        <p14:creationId xmlns:p14="http://schemas.microsoft.com/office/powerpoint/2010/main" val="29159314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071" y="304801"/>
            <a:ext cx="9289774" cy="1231200"/>
          </a:xfrm>
        </p:spPr>
        <p:txBody>
          <a:bodyPr>
            <a:normAutofit/>
          </a:bodyPr>
          <a:lstStyle/>
          <a:p>
            <a:r>
              <a:rPr lang="en-GB" sz="4000" b="1" dirty="0"/>
              <a:t>Note also the historical dimension</a:t>
            </a:r>
          </a:p>
        </p:txBody>
      </p:sp>
      <p:sp>
        <p:nvSpPr>
          <p:cNvPr id="3" name="Content Placeholder 2"/>
          <p:cNvSpPr>
            <a:spLocks noGrp="1"/>
          </p:cNvSpPr>
          <p:nvPr>
            <p:ph idx="1"/>
          </p:nvPr>
        </p:nvSpPr>
        <p:spPr>
          <a:xfrm>
            <a:off x="628650" y="1196752"/>
            <a:ext cx="7886700" cy="4899176"/>
          </a:xfrm>
        </p:spPr>
        <p:txBody>
          <a:bodyPr/>
          <a:lstStyle/>
          <a:p>
            <a:r>
              <a:rPr lang="en-GB" dirty="0"/>
              <a:t>Huws (2013) suggests the notion of work as a meaningful activity for large swathes of workers was confined (in the UK) to an era after 1945; benefitting  ‘baby boomers’, which had largely ended by the early 21</a:t>
            </a:r>
            <a:r>
              <a:rPr lang="en-GB" baseline="30000" dirty="0"/>
              <a:t>st</a:t>
            </a:r>
            <a:r>
              <a:rPr lang="en-GB" dirty="0"/>
              <a:t> century.</a:t>
            </a:r>
          </a:p>
          <a:p>
            <a:r>
              <a:rPr lang="en-GB" dirty="0"/>
              <a:t>Clegg et al</a:t>
            </a:r>
            <a:r>
              <a:rPr lang="en-GB" i="1" dirty="0"/>
              <a:t> </a:t>
            </a:r>
            <a:r>
              <a:rPr lang="en-GB" dirty="0"/>
              <a:t>(2015) note a very high prevalence </a:t>
            </a:r>
            <a:r>
              <a:rPr lang="en-GB" b="1" dirty="0"/>
              <a:t>of ‘grunge jobs</a:t>
            </a:r>
            <a:r>
              <a:rPr lang="en-GB" dirty="0"/>
              <a:t>’.  </a:t>
            </a:r>
          </a:p>
        </p:txBody>
      </p:sp>
    </p:spTree>
    <p:extLst>
      <p:ext uri="{BB962C8B-B14F-4D97-AF65-F5344CB8AC3E}">
        <p14:creationId xmlns:p14="http://schemas.microsoft.com/office/powerpoint/2010/main" val="1730278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Rectangle 2"/>
          <p:cNvSpPr>
            <a:spLocks/>
          </p:cNvSpPr>
          <p:nvPr/>
        </p:nvSpPr>
        <p:spPr bwMode="auto">
          <a:xfrm>
            <a:off x="457200" y="274638"/>
            <a:ext cx="7467600" cy="1143000"/>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The upskilling thesis</a:t>
            </a:r>
          </a:p>
        </p:txBody>
      </p:sp>
      <p:sp>
        <p:nvSpPr>
          <p:cNvPr id="11267" name="Rectangle 3"/>
          <p:cNvSpPr>
            <a:spLocks/>
          </p:cNvSpPr>
          <p:nvPr/>
        </p:nvSpPr>
        <p:spPr bwMode="auto">
          <a:xfrm>
            <a:off x="611188" y="1752600"/>
            <a:ext cx="7993062" cy="4052888"/>
          </a:xfrm>
          <a:prstGeom prst="rect">
            <a:avLst/>
          </a:prstGeom>
          <a:noFill/>
          <a:ln w="9525">
            <a:noFill/>
            <a:miter lim="800000"/>
            <a:headEnd/>
            <a:tailEnd/>
          </a:ln>
        </p:spPr>
        <p:txBody>
          <a:bodyPr/>
          <a:lstStyle/>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Work organisations require multi-skilled, proactive and customer-focused staff (thinking performers).</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Increasingly, well-educated workforces will demand  psychologically fulfilling jobs.</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High-performance work organisations will need to design jobs which are varied while giving workers scope for initiative and autonomy.   </a:t>
            </a:r>
          </a:p>
        </p:txBody>
      </p:sp>
    </p:spTree>
    <p:extLst>
      <p:ext uri="{BB962C8B-B14F-4D97-AF65-F5344CB8AC3E}">
        <p14:creationId xmlns:p14="http://schemas.microsoft.com/office/powerpoint/2010/main" val="4899280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p:cNvSpPr>
          <p:nvPr/>
        </p:nvSpPr>
        <p:spPr bwMode="auto">
          <a:xfrm>
            <a:off x="800100" y="274638"/>
            <a:ext cx="7467600" cy="1143000"/>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Key Points</a:t>
            </a:r>
          </a:p>
        </p:txBody>
      </p:sp>
      <p:sp>
        <p:nvSpPr>
          <p:cNvPr id="12291" name="Rectangle 3"/>
          <p:cNvSpPr>
            <a:spLocks/>
          </p:cNvSpPr>
          <p:nvPr/>
        </p:nvSpPr>
        <p:spPr bwMode="auto">
          <a:xfrm>
            <a:off x="611188" y="1600200"/>
            <a:ext cx="8208962" cy="4873625"/>
          </a:xfrm>
          <a:prstGeom prst="rect">
            <a:avLst/>
          </a:prstGeom>
          <a:noFill/>
          <a:ln w="9525">
            <a:noFill/>
            <a:miter lim="800000"/>
            <a:headEnd/>
            <a:tailEnd/>
          </a:ln>
        </p:spPr>
        <p:txBody>
          <a:bodyPr/>
          <a:lstStyle/>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Organisational and job design form an important part of the process of managing people.</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They can be seen as a key way of developing ‘thinking performers’ at work.</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The way work is designed can be a powerful motivator or de-motivator for employees.</a:t>
            </a: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Job redesign has not been applied across many sectors of the economy and may be more prevalent in particular societies.</a:t>
            </a:r>
          </a:p>
          <a:p>
            <a:pPr marL="273050" indent="-273050">
              <a:spcBef>
                <a:spcPct val="20000"/>
              </a:spcBef>
              <a:buFontTx/>
              <a:buChar char="•"/>
            </a:pPr>
            <a:endParaRPr lang="en-GB" altLang="es-ES_tradnl" dirty="0">
              <a:latin typeface="Arial" charset="0"/>
            </a:endParaRPr>
          </a:p>
        </p:txBody>
      </p:sp>
    </p:spTree>
    <p:extLst>
      <p:ext uri="{BB962C8B-B14F-4D97-AF65-F5344CB8AC3E}">
        <p14:creationId xmlns:p14="http://schemas.microsoft.com/office/powerpoint/2010/main" val="34446591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p:cNvSpPr>
          <p:nvPr/>
        </p:nvSpPr>
        <p:spPr bwMode="auto">
          <a:xfrm>
            <a:off x="609600" y="620713"/>
            <a:ext cx="7562850" cy="655637"/>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And finally…</a:t>
            </a:r>
          </a:p>
        </p:txBody>
      </p:sp>
      <p:sp>
        <p:nvSpPr>
          <p:cNvPr id="13315" name="Rectangle 3"/>
          <p:cNvSpPr>
            <a:spLocks/>
          </p:cNvSpPr>
          <p:nvPr/>
        </p:nvSpPr>
        <p:spPr bwMode="auto">
          <a:xfrm>
            <a:off x="785813" y="1628775"/>
            <a:ext cx="7632700" cy="3581400"/>
          </a:xfrm>
          <a:prstGeom prst="rect">
            <a:avLst/>
          </a:prstGeom>
          <a:noFill/>
          <a:ln w="9525">
            <a:noFill/>
            <a:miter lim="800000"/>
            <a:headEnd/>
            <a:tailEnd/>
          </a:ln>
        </p:spPr>
        <p:txBody>
          <a:bodyPr/>
          <a:lstStyle/>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A contingency view of organisational and job design suggests that principles and practices may vary depending on the level of predictability required in the work and also the expectations of the workforce.</a:t>
            </a:r>
          </a:p>
          <a:p>
            <a:pPr marL="273050" lvl="1" indent="-273050">
              <a:lnSpc>
                <a:spcPct val="90000"/>
              </a:lnSpc>
              <a:spcBef>
                <a:spcPts val="1000"/>
              </a:spcBef>
              <a:buClr>
                <a:srgbClr val="DA1D52"/>
              </a:buClr>
              <a:buFont typeface="Arial" panose="020B0604020202020204" pitchFamily="34" charset="0"/>
              <a:buChar char="•"/>
              <a:defRPr/>
            </a:pPr>
            <a:endParaRPr lang="en-GB" altLang="es-ES_tradnl" sz="2500" dirty="0">
              <a:solidFill>
                <a:srgbClr val="58595B"/>
              </a:solidFill>
              <a:latin typeface="Arial" charset="0"/>
              <a:cs typeface="Arial" panose="020B0604020202020204" pitchFamily="34" charset="0"/>
            </a:endParaRPr>
          </a:p>
          <a:p>
            <a:pPr marL="273050" lvl="1" indent="-273050">
              <a:lnSpc>
                <a:spcPct val="90000"/>
              </a:lnSpc>
              <a:spcBef>
                <a:spcPts val="1000"/>
              </a:spcBef>
              <a:buClr>
                <a:srgbClr val="DA1D52"/>
              </a:buClr>
              <a:buFont typeface="Arial" panose="020B0604020202020204" pitchFamily="34" charset="0"/>
              <a:buChar char="•"/>
              <a:defRPr/>
            </a:pPr>
            <a:r>
              <a:rPr lang="en-GB" altLang="es-ES_tradnl" sz="2500" dirty="0">
                <a:solidFill>
                  <a:srgbClr val="58595B"/>
                </a:solidFill>
                <a:latin typeface="Arial" charset="0"/>
                <a:cs typeface="Arial" panose="020B0604020202020204" pitchFamily="34" charset="0"/>
              </a:rPr>
              <a:t>There are a range of strategic choices available to decision-makers when approaching the area of job design.  </a:t>
            </a:r>
          </a:p>
        </p:txBody>
      </p:sp>
    </p:spTree>
    <p:extLst>
      <p:ext uri="{BB962C8B-B14F-4D97-AF65-F5344CB8AC3E}">
        <p14:creationId xmlns:p14="http://schemas.microsoft.com/office/powerpoint/2010/main" val="20971342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p:cNvSpPr>
          <p:nvPr/>
        </p:nvSpPr>
        <p:spPr bwMode="auto">
          <a:xfrm>
            <a:off x="1065213" y="408087"/>
            <a:ext cx="7467600" cy="720080"/>
          </a:xfrm>
          <a:prstGeom prst="rect">
            <a:avLst/>
          </a:prstGeom>
          <a:noFill/>
          <a:ln w="9525">
            <a:noFill/>
            <a:miter lim="800000"/>
            <a:headEnd/>
            <a:tailEnd/>
          </a:ln>
        </p:spPr>
        <p:txBody>
          <a:bodyPr anchor="b"/>
          <a:lstStyle/>
          <a:p>
            <a:r>
              <a:rPr lang="en-GB" altLang="es-ES_tradnl" sz="4000" b="1" dirty="0">
                <a:solidFill>
                  <a:srgbClr val="520D5D"/>
                </a:solidFill>
                <a:latin typeface="Arial" charset="0"/>
                <a:cs typeface="Arial" charset="0"/>
              </a:rPr>
              <a:t>Change Management</a:t>
            </a:r>
          </a:p>
        </p:txBody>
      </p:sp>
      <p:sp>
        <p:nvSpPr>
          <p:cNvPr id="3075" name="Rectangle 3"/>
          <p:cNvSpPr>
            <a:spLocks/>
          </p:cNvSpPr>
          <p:nvPr/>
        </p:nvSpPr>
        <p:spPr bwMode="auto">
          <a:xfrm>
            <a:off x="827088" y="1600200"/>
            <a:ext cx="7705725"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73050" indent="-273050">
              <a:lnSpc>
                <a:spcPct val="90000"/>
              </a:lnSpc>
              <a:spcBef>
                <a:spcPct val="20000"/>
              </a:spcBef>
              <a:defRPr/>
            </a:pPr>
            <a:r>
              <a:rPr lang="en-GB" sz="2800" b="1" dirty="0">
                <a:solidFill>
                  <a:srgbClr val="58595B"/>
                </a:solidFill>
                <a:latin typeface="Arial" charset="0"/>
                <a:cs typeface="Arial" charset="0"/>
              </a:rPr>
              <a:t>This session will enable students to:</a:t>
            </a:r>
            <a:endParaRPr lang="en-GB" sz="2000" b="1" dirty="0">
              <a:solidFill>
                <a:srgbClr val="58595B"/>
              </a:solidFill>
              <a:latin typeface="Arial" charset="0"/>
              <a:cs typeface="Arial" charset="0"/>
            </a:endParaRPr>
          </a:p>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explore the nature and types of change</a:t>
            </a:r>
          </a:p>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examine the process, context and content of change</a:t>
            </a:r>
          </a:p>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explore and examine change interventions</a:t>
            </a:r>
          </a:p>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examine change leadership and change capability</a:t>
            </a:r>
          </a:p>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examine the role of HR and change</a:t>
            </a:r>
          </a:p>
        </p:txBody>
      </p:sp>
    </p:spTree>
    <p:extLst>
      <p:ext uri="{BB962C8B-B14F-4D97-AF65-F5344CB8AC3E}">
        <p14:creationId xmlns:p14="http://schemas.microsoft.com/office/powerpoint/2010/main" val="40245416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1600" y="836712"/>
            <a:ext cx="7128792" cy="1200329"/>
          </a:xfrm>
          <a:prstGeom prst="rect">
            <a:avLst/>
          </a:prstGeom>
          <a:noFill/>
        </p:spPr>
        <p:txBody>
          <a:bodyPr wrap="square" rtlCol="0">
            <a:spAutoFit/>
          </a:bodyPr>
          <a:lstStyle/>
          <a:p>
            <a:endParaRPr lang="en-GB" sz="3600" dirty="0"/>
          </a:p>
          <a:p>
            <a:endParaRPr lang="en-GB" sz="3600" dirty="0"/>
          </a:p>
        </p:txBody>
      </p:sp>
      <p:sp>
        <p:nvSpPr>
          <p:cNvPr id="2" name="TextBox 1"/>
          <p:cNvSpPr txBox="1"/>
          <p:nvPr/>
        </p:nvSpPr>
        <p:spPr>
          <a:xfrm>
            <a:off x="827584" y="620688"/>
            <a:ext cx="7416824" cy="2800767"/>
          </a:xfrm>
          <a:prstGeom prst="rect">
            <a:avLst/>
          </a:prstGeom>
          <a:noFill/>
        </p:spPr>
        <p:txBody>
          <a:bodyPr wrap="square" rtlCol="0">
            <a:spAutoFit/>
          </a:bodyPr>
          <a:lstStyle/>
          <a:p>
            <a:r>
              <a:rPr lang="en-GB" sz="2800" i="1" dirty="0"/>
              <a:t>“A comprehensive, collaborative and planned process of solving problems through altering foundational assumptions and beliefs of individuals in order to improve work content, structures and relationships in organisations.” </a:t>
            </a:r>
          </a:p>
          <a:p>
            <a:endParaRPr lang="en-GB" i="1" dirty="0"/>
          </a:p>
          <a:p>
            <a:pPr algn="r"/>
            <a:r>
              <a:rPr lang="en-GB" i="1" dirty="0"/>
              <a:t>(Rusaw,2007:349)</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67" y="3284984"/>
            <a:ext cx="3682059" cy="2383418"/>
          </a:xfrm>
          <a:prstGeom prst="rect">
            <a:avLst/>
          </a:prstGeom>
        </p:spPr>
      </p:pic>
    </p:spTree>
    <p:extLst>
      <p:ext uri="{BB962C8B-B14F-4D97-AF65-F5344CB8AC3E}">
        <p14:creationId xmlns:p14="http://schemas.microsoft.com/office/powerpoint/2010/main" val="23939632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p:txBody>
          <a:bodyPr>
            <a:noAutofit/>
          </a:bodyPr>
          <a:lstStyle/>
          <a:p>
            <a:pPr marL="0" indent="0">
              <a:buNone/>
            </a:pPr>
            <a:r>
              <a:rPr lang="en-GB" sz="2800" dirty="0"/>
              <a:t>What is meant by transformational change?</a:t>
            </a:r>
          </a:p>
          <a:p>
            <a:pPr lvl="1"/>
            <a:r>
              <a:rPr lang="en-GB" sz="2400" dirty="0"/>
              <a:t>a wide reaching and fundamental change of an organisations strategy, culture and structure (</a:t>
            </a:r>
            <a:r>
              <a:rPr lang="en-GB" sz="2400" dirty="0" err="1"/>
              <a:t>Burnes</a:t>
            </a:r>
            <a:r>
              <a:rPr lang="en-GB" sz="2400" dirty="0"/>
              <a:t>, 2004)</a:t>
            </a:r>
          </a:p>
          <a:p>
            <a:pPr marL="0" indent="0">
              <a:buNone/>
            </a:pPr>
            <a:r>
              <a:rPr lang="en-GB" sz="2800" dirty="0"/>
              <a:t>What is meant by incremental change?</a:t>
            </a:r>
          </a:p>
          <a:p>
            <a:pPr lvl="1"/>
            <a:r>
              <a:rPr lang="en-GB" sz="2400" dirty="0"/>
              <a:t>Small scale changes effecting only part of what an organisation does .</a:t>
            </a:r>
          </a:p>
          <a:p>
            <a:pPr marL="57150" indent="0">
              <a:buNone/>
            </a:pPr>
            <a:r>
              <a:rPr lang="en-GB" sz="2400" dirty="0"/>
              <a:t>Punctuated equilibrium refers to incremental change that is interspersed with periods of transformational change.</a:t>
            </a:r>
          </a:p>
        </p:txBody>
      </p:sp>
      <p:sp>
        <p:nvSpPr>
          <p:cNvPr id="4" name="Vertical Text Placeholder 3"/>
          <p:cNvSpPr>
            <a:spLocks noGrp="1"/>
          </p:cNvSpPr>
          <p:nvPr>
            <p:ph type="body" orient="vert" idx="13"/>
          </p:nvPr>
        </p:nvSpPr>
        <p:spPr/>
        <p:txBody>
          <a:bodyPr/>
          <a:lstStyle/>
          <a:p>
            <a:pPr marL="0" indent="0">
              <a:buNone/>
            </a:pPr>
            <a:r>
              <a:rPr lang="en-GB" sz="2400" dirty="0"/>
              <a:t>Transformational v’s Incremental Change</a:t>
            </a:r>
          </a:p>
        </p:txBody>
      </p:sp>
    </p:spTree>
    <p:extLst>
      <p:ext uri="{BB962C8B-B14F-4D97-AF65-F5344CB8AC3E}">
        <p14:creationId xmlns:p14="http://schemas.microsoft.com/office/powerpoint/2010/main" val="68860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a:xfrm>
            <a:off x="405584" y="1946713"/>
            <a:ext cx="8318832" cy="3930559"/>
          </a:xfrm>
        </p:spPr>
        <p:txBody>
          <a:bodyPr>
            <a:normAutofit fontScale="85000" lnSpcReduction="20000"/>
          </a:bodyPr>
          <a:lstStyle/>
          <a:p>
            <a:r>
              <a:rPr lang="en-GB" dirty="0"/>
              <a:t>Strategy, mission, objectives</a:t>
            </a:r>
          </a:p>
          <a:p>
            <a:r>
              <a:rPr lang="en-GB" dirty="0"/>
              <a:t>Products, services</a:t>
            </a:r>
          </a:p>
          <a:p>
            <a:r>
              <a:rPr lang="en-GB" dirty="0"/>
              <a:t>Processes</a:t>
            </a:r>
          </a:p>
          <a:p>
            <a:r>
              <a:rPr lang="en-GB" dirty="0"/>
              <a:t>Values, culture, beliefs</a:t>
            </a:r>
          </a:p>
          <a:p>
            <a:r>
              <a:rPr lang="en-GB" dirty="0"/>
              <a:t>Structure</a:t>
            </a:r>
          </a:p>
          <a:p>
            <a:r>
              <a:rPr lang="en-GB" dirty="0"/>
              <a:t>Ways of working</a:t>
            </a:r>
          </a:p>
          <a:p>
            <a:r>
              <a:rPr lang="en-GB" dirty="0"/>
              <a:t>Performance</a:t>
            </a:r>
          </a:p>
          <a:p>
            <a:r>
              <a:rPr lang="en-GB" dirty="0"/>
              <a:t>Location</a:t>
            </a:r>
          </a:p>
          <a:p>
            <a:r>
              <a:rPr lang="en-GB" dirty="0"/>
              <a:t>Technology</a:t>
            </a:r>
          </a:p>
          <a:p>
            <a:endParaRPr lang="en-GB" dirty="0"/>
          </a:p>
        </p:txBody>
      </p:sp>
      <p:sp>
        <p:nvSpPr>
          <p:cNvPr id="4" name="Vertical Text Placeholder 3"/>
          <p:cNvSpPr>
            <a:spLocks noGrp="1"/>
          </p:cNvSpPr>
          <p:nvPr>
            <p:ph type="body" orient="vert" idx="13"/>
          </p:nvPr>
        </p:nvSpPr>
        <p:spPr>
          <a:xfrm>
            <a:off x="406146" y="1570083"/>
            <a:ext cx="8317230" cy="369741"/>
          </a:xfrm>
        </p:spPr>
        <p:txBody>
          <a:bodyPr/>
          <a:lstStyle/>
          <a:p>
            <a:pPr marL="0" indent="0">
              <a:buNone/>
            </a:pPr>
            <a:r>
              <a:rPr lang="en-GB" sz="2400" dirty="0"/>
              <a:t>In what ways might an organisation seek to change?</a:t>
            </a:r>
          </a:p>
        </p:txBody>
      </p:sp>
      <p:sp>
        <p:nvSpPr>
          <p:cNvPr id="5" name="TextBox 4"/>
          <p:cNvSpPr txBox="1"/>
          <p:nvPr/>
        </p:nvSpPr>
        <p:spPr>
          <a:xfrm>
            <a:off x="6741227" y="5697904"/>
            <a:ext cx="2376264" cy="369332"/>
          </a:xfrm>
          <a:prstGeom prst="rect">
            <a:avLst/>
          </a:prstGeom>
          <a:noFill/>
        </p:spPr>
        <p:txBody>
          <a:bodyPr wrap="square" rtlCol="0">
            <a:spAutoFit/>
          </a:bodyPr>
          <a:lstStyle/>
          <a:p>
            <a:pPr algn="r"/>
            <a:r>
              <a:rPr lang="en-GB" dirty="0">
                <a:solidFill>
                  <a:schemeClr val="bg1"/>
                </a:solidFill>
              </a:rPr>
              <a:t>Truss et al, 2012</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b="5691"/>
          <a:stretch/>
        </p:blipFill>
        <p:spPr>
          <a:xfrm>
            <a:off x="6156176" y="2279449"/>
            <a:ext cx="2845691" cy="3237783"/>
          </a:xfrm>
          <a:prstGeom prst="rect">
            <a:avLst/>
          </a:prstGeom>
        </p:spPr>
      </p:pic>
      <p:sp>
        <p:nvSpPr>
          <p:cNvPr id="7" name="TextBox 6"/>
          <p:cNvSpPr txBox="1"/>
          <p:nvPr/>
        </p:nvSpPr>
        <p:spPr>
          <a:xfrm>
            <a:off x="366324" y="1067687"/>
            <a:ext cx="8357051" cy="461665"/>
          </a:xfrm>
          <a:prstGeom prst="rect">
            <a:avLst/>
          </a:prstGeom>
          <a:noFill/>
        </p:spPr>
        <p:txBody>
          <a:bodyPr wrap="square" rtlCol="0">
            <a:spAutoFit/>
          </a:bodyPr>
          <a:lstStyle/>
          <a:p>
            <a:r>
              <a:rPr lang="en-GB" sz="2400" b="1" dirty="0"/>
              <a:t>Activity – In groups answer the question, </a:t>
            </a:r>
          </a:p>
        </p:txBody>
      </p:sp>
    </p:spTree>
    <p:extLst>
      <p:ext uri="{BB962C8B-B14F-4D97-AF65-F5344CB8AC3E}">
        <p14:creationId xmlns:p14="http://schemas.microsoft.com/office/powerpoint/2010/main" val="79412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p:txBody>
          <a:bodyPr/>
          <a:lstStyle/>
          <a:p>
            <a:pPr marL="0" indent="0">
              <a:buNone/>
            </a:pPr>
            <a:r>
              <a:rPr lang="en-GB" dirty="0"/>
              <a:t>There is disagreement as to whether change is ‘done to’ or ‘happens to’ an organisation.</a:t>
            </a:r>
          </a:p>
          <a:p>
            <a:r>
              <a:rPr lang="en-GB" sz="2800" dirty="0"/>
              <a:t>Rational Planning – a process that can be actively managed (Stuart and </a:t>
            </a:r>
            <a:r>
              <a:rPr lang="en-GB" sz="2800" dirty="0" err="1"/>
              <a:t>Kringas</a:t>
            </a:r>
            <a:r>
              <a:rPr lang="en-GB" sz="2800" dirty="0"/>
              <a:t>, 2003; </a:t>
            </a:r>
            <a:r>
              <a:rPr lang="en-GB" sz="2800" dirty="0" err="1"/>
              <a:t>Burnes</a:t>
            </a:r>
            <a:r>
              <a:rPr lang="en-GB" sz="2800" dirty="0"/>
              <a:t> 2004).</a:t>
            </a:r>
          </a:p>
          <a:p>
            <a:r>
              <a:rPr lang="en-GB" sz="2800" dirty="0"/>
              <a:t>Emergent – change is an integral part of organising which cannot be managed in a planned fashion (Bamford and Daniel, 2005)</a:t>
            </a:r>
          </a:p>
        </p:txBody>
      </p:sp>
      <p:sp>
        <p:nvSpPr>
          <p:cNvPr id="4" name="Vertical Text Placeholder 3"/>
          <p:cNvSpPr>
            <a:spLocks noGrp="1"/>
          </p:cNvSpPr>
          <p:nvPr>
            <p:ph type="body" orient="vert" idx="13"/>
          </p:nvPr>
        </p:nvSpPr>
        <p:spPr/>
        <p:txBody>
          <a:bodyPr/>
          <a:lstStyle/>
          <a:p>
            <a:pPr marL="0" indent="0">
              <a:buNone/>
            </a:pPr>
            <a:r>
              <a:rPr lang="en-GB" sz="2400" dirty="0"/>
              <a:t>Rational Planning v’s Emergent</a:t>
            </a:r>
          </a:p>
        </p:txBody>
      </p:sp>
    </p:spTree>
    <p:extLst>
      <p:ext uri="{BB962C8B-B14F-4D97-AF65-F5344CB8AC3E}">
        <p14:creationId xmlns:p14="http://schemas.microsoft.com/office/powerpoint/2010/main" val="36669964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p:txBody>
          <a:bodyPr>
            <a:normAutofit/>
          </a:bodyPr>
          <a:lstStyle/>
          <a:p>
            <a:pPr marL="0" indent="0">
              <a:buNone/>
            </a:pPr>
            <a:r>
              <a:rPr lang="en-GB" dirty="0"/>
              <a:t>Founded on the notion that change can be viewed as a planned activity that can be managed.</a:t>
            </a:r>
          </a:p>
          <a:p>
            <a:pPr marL="0" indent="0">
              <a:buNone/>
            </a:pPr>
            <a:r>
              <a:rPr lang="en-GB" dirty="0"/>
              <a:t>Change models can be broadly categorised as either:</a:t>
            </a:r>
          </a:p>
          <a:p>
            <a:pPr lvl="1"/>
            <a:r>
              <a:rPr lang="en-GB" dirty="0"/>
              <a:t>Best practice</a:t>
            </a:r>
          </a:p>
          <a:p>
            <a:pPr lvl="1"/>
            <a:r>
              <a:rPr lang="en-GB" dirty="0"/>
              <a:t>Analytical</a:t>
            </a:r>
          </a:p>
          <a:p>
            <a:pPr marL="457200" lvl="1" indent="0">
              <a:buNone/>
            </a:pPr>
            <a:endParaRPr lang="en-GB" sz="3200" dirty="0"/>
          </a:p>
        </p:txBody>
      </p:sp>
      <p:sp>
        <p:nvSpPr>
          <p:cNvPr id="4" name="Vertical Text Placeholder 3"/>
          <p:cNvSpPr>
            <a:spLocks noGrp="1"/>
          </p:cNvSpPr>
          <p:nvPr>
            <p:ph type="body" orient="vert" idx="13"/>
          </p:nvPr>
        </p:nvSpPr>
        <p:spPr/>
        <p:txBody>
          <a:bodyPr/>
          <a:lstStyle/>
          <a:p>
            <a:pPr marL="0" indent="0">
              <a:buNone/>
            </a:pPr>
            <a:r>
              <a:rPr lang="en-GB" sz="2400" dirty="0"/>
              <a:t>Rational Planning </a:t>
            </a:r>
          </a:p>
        </p:txBody>
      </p:sp>
    </p:spTree>
    <p:extLst>
      <p:ext uri="{BB962C8B-B14F-4D97-AF65-F5344CB8AC3E}">
        <p14:creationId xmlns:p14="http://schemas.microsoft.com/office/powerpoint/2010/main" val="3866056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p:txBody>
          <a:bodyPr/>
          <a:lstStyle/>
          <a:p>
            <a:r>
              <a:rPr lang="en-GB" dirty="0"/>
              <a:t>Study by Fernandez and Rainey (2006) found as many as 200 articles describing preferred approaches to managing change.</a:t>
            </a:r>
          </a:p>
          <a:p>
            <a:r>
              <a:rPr lang="en-GB" dirty="0"/>
              <a:t>Most advocate a certain number of steps.</a:t>
            </a:r>
          </a:p>
          <a:p>
            <a:r>
              <a:rPr lang="en-GB" dirty="0"/>
              <a:t>What are the drawbacks of such an approach?</a:t>
            </a:r>
          </a:p>
          <a:p>
            <a:pPr marL="0" indent="0">
              <a:buNone/>
            </a:pPr>
            <a:endParaRPr lang="en-GB" dirty="0"/>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Best Practice Models</a:t>
            </a:r>
          </a:p>
        </p:txBody>
      </p:sp>
    </p:spTree>
    <p:extLst>
      <p:ext uri="{BB962C8B-B14F-4D97-AF65-F5344CB8AC3E}">
        <p14:creationId xmlns:p14="http://schemas.microsoft.com/office/powerpoint/2010/main" val="12895335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p:txBody>
          <a:bodyPr/>
          <a:lstStyle/>
          <a:p>
            <a:r>
              <a:rPr lang="en-GB" dirty="0"/>
              <a:t>Crail, 2007 – 4 out of 106 respondents said their organisation used a recognised change model. </a:t>
            </a:r>
          </a:p>
          <a:p>
            <a:r>
              <a:rPr lang="en-GB" dirty="0"/>
              <a:t>Change is difficult, messy and unpredictable.</a:t>
            </a:r>
          </a:p>
          <a:p>
            <a:r>
              <a:rPr lang="en-GB" dirty="0"/>
              <a:t>Planning is essential but unforeseen factors will emerge</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a:t>Criticism of Best Practice Models</a:t>
            </a:r>
          </a:p>
        </p:txBody>
      </p:sp>
    </p:spTree>
    <p:extLst>
      <p:ext uri="{BB962C8B-B14F-4D97-AF65-F5344CB8AC3E}">
        <p14:creationId xmlns:p14="http://schemas.microsoft.com/office/powerpoint/2010/main" val="29125978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p:txBody>
          <a:bodyPr/>
          <a:lstStyle/>
          <a:p>
            <a:r>
              <a:rPr lang="en-GB" dirty="0"/>
              <a:t>Change management should proceed through various phases but……</a:t>
            </a:r>
          </a:p>
          <a:p>
            <a:pPr lvl="1"/>
            <a:r>
              <a:rPr lang="en-GB" dirty="0"/>
              <a:t>Specific actions are not prescribed</a:t>
            </a:r>
          </a:p>
          <a:p>
            <a:r>
              <a:rPr lang="en-GB" dirty="0"/>
              <a:t>Change programmes should be designed to fit with contextual features.</a:t>
            </a:r>
          </a:p>
        </p:txBody>
      </p:sp>
      <p:sp>
        <p:nvSpPr>
          <p:cNvPr id="4" name="Vertical Text Placeholder 3"/>
          <p:cNvSpPr>
            <a:spLocks noGrp="1"/>
          </p:cNvSpPr>
          <p:nvPr>
            <p:ph type="body" orient="vert" idx="13"/>
          </p:nvPr>
        </p:nvSpPr>
        <p:spPr/>
        <p:txBody>
          <a:bodyPr/>
          <a:lstStyle/>
          <a:p>
            <a:pPr marL="0" indent="0">
              <a:buNone/>
            </a:pPr>
            <a:r>
              <a:rPr lang="en-GB" dirty="0"/>
              <a:t>Analytical Models</a:t>
            </a:r>
          </a:p>
        </p:txBody>
      </p:sp>
    </p:spTree>
    <p:extLst>
      <p:ext uri="{BB962C8B-B14F-4D97-AF65-F5344CB8AC3E}">
        <p14:creationId xmlns:p14="http://schemas.microsoft.com/office/powerpoint/2010/main" val="40956087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p:txBody>
          <a:bodyPr/>
          <a:lstStyle/>
          <a:p>
            <a:r>
              <a:rPr lang="en-GB" dirty="0"/>
              <a:t>Change emerges in a non-linear way due to changes in the external environment</a:t>
            </a:r>
          </a:p>
          <a:p>
            <a:r>
              <a:rPr lang="en-GB" dirty="0"/>
              <a:t>Change can develop bottom-up</a:t>
            </a:r>
          </a:p>
          <a:p>
            <a:r>
              <a:rPr lang="en-GB" dirty="0"/>
              <a:t>Change is an open ended process of adaptation and learning</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Emergent Approach</a:t>
            </a:r>
          </a:p>
        </p:txBody>
      </p:sp>
    </p:spTree>
    <p:extLst>
      <p:ext uri="{BB962C8B-B14F-4D97-AF65-F5344CB8AC3E}">
        <p14:creationId xmlns:p14="http://schemas.microsoft.com/office/powerpoint/2010/main" val="11602697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Change Management?</a:t>
            </a:r>
          </a:p>
        </p:txBody>
      </p:sp>
      <p:sp>
        <p:nvSpPr>
          <p:cNvPr id="3" name="Vertical Text Placeholder 2"/>
          <p:cNvSpPr>
            <a:spLocks noGrp="1"/>
          </p:cNvSpPr>
          <p:nvPr>
            <p:ph type="body" orient="vert" idx="1"/>
          </p:nvPr>
        </p:nvSpPr>
        <p:spPr/>
        <p:txBody>
          <a:bodyPr/>
          <a:lstStyle/>
          <a:p>
            <a:r>
              <a:rPr lang="en-GB" dirty="0"/>
              <a:t>How can organisations enhance their general readiness to change?</a:t>
            </a:r>
          </a:p>
          <a:p>
            <a:r>
              <a:rPr lang="en-GB" dirty="0"/>
              <a:t>What are organisations like Google and Facebook doing which allows them to adapt to change so quickly?</a:t>
            </a:r>
          </a:p>
          <a:p>
            <a:pPr marL="0" indent="0">
              <a:buNone/>
            </a:pPr>
            <a:r>
              <a:rPr lang="en-GB" dirty="0"/>
              <a:t> - Scanning the environment for change</a:t>
            </a:r>
          </a:p>
          <a:p>
            <a:pPr marL="0" indent="0">
              <a:buNone/>
            </a:pPr>
            <a:r>
              <a:rPr lang="en-GB" dirty="0"/>
              <a:t> - Fostering a culture of knowledge sharing</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Emergent Approach</a:t>
            </a:r>
          </a:p>
        </p:txBody>
      </p:sp>
    </p:spTree>
    <p:extLst>
      <p:ext uri="{BB962C8B-B14F-4D97-AF65-F5344CB8AC3E}">
        <p14:creationId xmlns:p14="http://schemas.microsoft.com/office/powerpoint/2010/main" val="19735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Change Models</a:t>
            </a:r>
          </a:p>
        </p:txBody>
      </p:sp>
      <p:sp>
        <p:nvSpPr>
          <p:cNvPr id="3" name="Vertical Text Placeholder 2"/>
          <p:cNvSpPr>
            <a:spLocks noGrp="1"/>
          </p:cNvSpPr>
          <p:nvPr>
            <p:ph type="body" orient="vert" idx="1"/>
          </p:nvPr>
        </p:nvSpPr>
        <p:spPr/>
        <p:txBody>
          <a:bodyPr/>
          <a:lstStyle/>
          <a:p>
            <a:r>
              <a:rPr lang="en-GB" dirty="0"/>
              <a:t>McKinsey Influence Model</a:t>
            </a:r>
          </a:p>
          <a:p>
            <a:r>
              <a:rPr lang="en-GB" dirty="0" err="1"/>
              <a:t>Mckinsey</a:t>
            </a:r>
            <a:r>
              <a:rPr lang="en-GB" dirty="0"/>
              <a:t> 7s</a:t>
            </a:r>
          </a:p>
          <a:p>
            <a:r>
              <a:rPr lang="en-GB" dirty="0" err="1"/>
              <a:t>Lewins</a:t>
            </a:r>
            <a:r>
              <a:rPr lang="en-GB" dirty="0"/>
              <a:t> 3 factor model</a:t>
            </a:r>
          </a:p>
          <a:p>
            <a:r>
              <a:rPr lang="en-GB" dirty="0"/>
              <a:t>Kotter’s eight-stage change model</a:t>
            </a:r>
          </a:p>
          <a:p>
            <a:r>
              <a:rPr lang="en-GB" dirty="0" err="1"/>
              <a:t>Balogen</a:t>
            </a:r>
            <a:r>
              <a:rPr lang="en-GB" dirty="0"/>
              <a:t> &amp; Hope Change </a:t>
            </a:r>
            <a:r>
              <a:rPr lang="en-GB" dirty="0" err="1"/>
              <a:t>Kaledeiscope</a:t>
            </a:r>
            <a:endParaRPr lang="en-GB" dirty="0"/>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Some Examples of Change Models</a:t>
            </a:r>
          </a:p>
        </p:txBody>
      </p:sp>
    </p:spTree>
    <p:extLst>
      <p:ext uri="{BB962C8B-B14F-4D97-AF65-F5344CB8AC3E}">
        <p14:creationId xmlns:p14="http://schemas.microsoft.com/office/powerpoint/2010/main" val="40848665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050" name="Rectangle 2" hidden="1"/>
          <p:cNvGraphicFramePr>
            <a:graphicFrameLocks/>
          </p:cNvGraphicFramePr>
          <p:nvPr>
            <p:custDataLst>
              <p:tags r:id="rId2"/>
            </p:custDataLst>
          </p:nvPr>
        </p:nvGraphicFramePr>
        <p:xfrm>
          <a:off x="0" y="0"/>
          <a:ext cx="161925" cy="161925"/>
        </p:xfrm>
        <a:graphic>
          <a:graphicData uri="http://schemas.openxmlformats.org/presentationml/2006/ole">
            <mc:AlternateContent xmlns:mc="http://schemas.openxmlformats.org/markup-compatibility/2006">
              <mc:Choice xmlns:v="urn:schemas-microsoft-com:vml" Requires="v">
                <p:oleObj spid="_x0000_s1045" name="think-cell Slide" r:id="rId19" imgW="0" imgH="0" progId="">
                  <p:embed/>
                </p:oleObj>
              </mc:Choice>
              <mc:Fallback>
                <p:oleObj name="think-cell Slide" r:id="rId19" imgW="0" imgH="0" progId="">
                  <p:embed/>
                  <p:pic>
                    <p:nvPicPr>
                      <p:cNvPr id="2050" name="Rectangle 2" hidden="1"/>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gray">
                      <a:xfrm>
                        <a:off x="0" y="0"/>
                        <a:ext cx="1619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Oval 3"/>
          <p:cNvSpPr>
            <a:spLocks noChangeArrowheads="1"/>
          </p:cNvSpPr>
          <p:nvPr>
            <p:custDataLst>
              <p:tags r:id="rId3"/>
            </p:custDataLst>
          </p:nvPr>
        </p:nvSpPr>
        <p:spPr bwMode="auto">
          <a:xfrm>
            <a:off x="5503863" y="2051050"/>
            <a:ext cx="2968625" cy="2968625"/>
          </a:xfrm>
          <a:prstGeom prst="ellipse">
            <a:avLst/>
          </a:prstGeom>
          <a:gradFill rotWithShape="1">
            <a:gsLst>
              <a:gs pos="0">
                <a:srgbClr val="405A68"/>
              </a:gs>
              <a:gs pos="100000">
                <a:srgbClr val="FFFFF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2052" name="Oval 4"/>
          <p:cNvSpPr>
            <a:spLocks noChangeArrowheads="1"/>
          </p:cNvSpPr>
          <p:nvPr>
            <p:custDataLst>
              <p:tags r:id="rId4"/>
            </p:custDataLst>
          </p:nvPr>
        </p:nvSpPr>
        <p:spPr bwMode="auto">
          <a:xfrm>
            <a:off x="1671638" y="2051050"/>
            <a:ext cx="2967037" cy="2968625"/>
          </a:xfrm>
          <a:prstGeom prst="ellipse">
            <a:avLst/>
          </a:prstGeom>
          <a:gradFill rotWithShape="1">
            <a:gsLst>
              <a:gs pos="0">
                <a:srgbClr val="405A68"/>
              </a:gs>
              <a:gs pos="100000">
                <a:srgbClr val="FFFFF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2053" name="AutoShape 5"/>
          <p:cNvSpPr>
            <a:spLocks noChangeArrowheads="1"/>
          </p:cNvSpPr>
          <p:nvPr>
            <p:custDataLst>
              <p:tags r:id="rId5"/>
            </p:custDataLst>
          </p:nvPr>
        </p:nvSpPr>
        <p:spPr bwMode="gray">
          <a:xfrm>
            <a:off x="0" y="4808538"/>
            <a:ext cx="9144000" cy="1235075"/>
          </a:xfrm>
          <a:prstGeom prst="roundRect">
            <a:avLst>
              <a:gd name="adj" fmla="val 0"/>
            </a:avLst>
          </a:prstGeom>
          <a:solidFill>
            <a:schemeClr val="accent4"/>
          </a:solidFill>
          <a:ln>
            <a:noFill/>
          </a:ln>
        </p:spPr>
        <p:txBody>
          <a:bodyPr lIns="91430" tIns="45716" rIns="91430" bIns="45716"/>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grpSp>
        <p:nvGrpSpPr>
          <p:cNvPr id="2054" name="Group 6"/>
          <p:cNvGrpSpPr>
            <a:grpSpLocks/>
          </p:cNvGrpSpPr>
          <p:nvPr>
            <p:custDataLst>
              <p:tags r:id="rId6"/>
            </p:custDataLst>
          </p:nvPr>
        </p:nvGrpSpPr>
        <p:grpSpPr bwMode="auto">
          <a:xfrm>
            <a:off x="1171575" y="1771650"/>
            <a:ext cx="2719388" cy="2667000"/>
            <a:chOff x="254" y="444"/>
            <a:chExt cx="617" cy="591"/>
          </a:xfrm>
        </p:grpSpPr>
        <p:sp>
          <p:nvSpPr>
            <p:cNvPr id="2066" name="Oval 7"/>
            <p:cNvSpPr>
              <a:spLocks noChangeArrowheads="1"/>
            </p:cNvSpPr>
            <p:nvPr>
              <p:custDataLst>
                <p:tags r:id="rId15"/>
              </p:custDataLst>
            </p:nvPr>
          </p:nvSpPr>
          <p:spPr bwMode="gray">
            <a:xfrm>
              <a:off x="254" y="444"/>
              <a:ext cx="617" cy="59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2067" name="Freeform 8"/>
            <p:cNvSpPr>
              <a:spLocks noEditPoints="1"/>
            </p:cNvSpPr>
            <p:nvPr>
              <p:custDataLst>
                <p:tags r:id="rId16"/>
              </p:custDataLst>
            </p:nvPr>
          </p:nvSpPr>
          <p:spPr bwMode="gray">
            <a:xfrm>
              <a:off x="316" y="502"/>
              <a:ext cx="494" cy="475"/>
            </a:xfrm>
            <a:custGeom>
              <a:avLst/>
              <a:gdLst>
                <a:gd name="T0" fmla="*/ 11281 w 190"/>
                <a:gd name="T1" fmla="*/ 0 h 191"/>
                <a:gd name="T2" fmla="*/ 0 w 190"/>
                <a:gd name="T3" fmla="*/ 9134 h 191"/>
                <a:gd name="T4" fmla="*/ 11281 w 190"/>
                <a:gd name="T5" fmla="*/ 18164 h 191"/>
                <a:gd name="T6" fmla="*/ 22565 w 190"/>
                <a:gd name="T7" fmla="*/ 9134 h 191"/>
                <a:gd name="T8" fmla="*/ 11281 w 190"/>
                <a:gd name="T9" fmla="*/ 0 h 191"/>
                <a:gd name="T10" fmla="*/ 11281 w 190"/>
                <a:gd name="T11" fmla="*/ 16073 h 191"/>
                <a:gd name="T12" fmla="*/ 2514 w 190"/>
                <a:gd name="T13" fmla="*/ 9134 h 191"/>
                <a:gd name="T14" fmla="*/ 11281 w 190"/>
                <a:gd name="T15" fmla="*/ 2109 h 191"/>
                <a:gd name="T16" fmla="*/ 20056 w 190"/>
                <a:gd name="T17" fmla="*/ 9134 h 191"/>
                <a:gd name="T18" fmla="*/ 11281 w 190"/>
                <a:gd name="T19" fmla="*/ 16073 h 191"/>
                <a:gd name="T20" fmla="*/ 11281 w 190"/>
                <a:gd name="T21" fmla="*/ 4663 h 191"/>
                <a:gd name="T22" fmla="*/ 5712 w 190"/>
                <a:gd name="T23" fmla="*/ 9134 h 191"/>
                <a:gd name="T24" fmla="*/ 11281 w 190"/>
                <a:gd name="T25" fmla="*/ 13506 h 191"/>
                <a:gd name="T26" fmla="*/ 16853 w 190"/>
                <a:gd name="T27" fmla="*/ 9134 h 191"/>
                <a:gd name="T28" fmla="*/ 11281 w 190"/>
                <a:gd name="T29" fmla="*/ 4663 h 191"/>
                <a:gd name="T30" fmla="*/ 11281 w 190"/>
                <a:gd name="T31" fmla="*/ 11522 h 191"/>
                <a:gd name="T32" fmla="*/ 8172 w 190"/>
                <a:gd name="T33" fmla="*/ 9134 h 191"/>
                <a:gd name="T34" fmla="*/ 11281 w 190"/>
                <a:gd name="T35" fmla="*/ 6660 h 191"/>
                <a:gd name="T36" fmla="*/ 14391 w 190"/>
                <a:gd name="T37" fmla="*/ 9134 h 191"/>
                <a:gd name="T38" fmla="*/ 11281 w 190"/>
                <a:gd name="T39" fmla="*/ 11522 h 19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1"/>
                <a:gd name="T62" fmla="*/ 190 w 190"/>
                <a:gd name="T63" fmla="*/ 191 h 19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1">
                  <a:moveTo>
                    <a:pt x="95" y="0"/>
                  </a:moveTo>
                  <a:cubicBezTo>
                    <a:pt x="42" y="0"/>
                    <a:pt x="0" y="43"/>
                    <a:pt x="0" y="96"/>
                  </a:cubicBezTo>
                  <a:cubicBezTo>
                    <a:pt x="0" y="148"/>
                    <a:pt x="42" y="191"/>
                    <a:pt x="95" y="191"/>
                  </a:cubicBezTo>
                  <a:cubicBezTo>
                    <a:pt x="148" y="191"/>
                    <a:pt x="190" y="148"/>
                    <a:pt x="190" y="96"/>
                  </a:cubicBezTo>
                  <a:cubicBezTo>
                    <a:pt x="190" y="43"/>
                    <a:pt x="148" y="0"/>
                    <a:pt x="95" y="0"/>
                  </a:cubicBezTo>
                  <a:close/>
                  <a:moveTo>
                    <a:pt x="95" y="169"/>
                  </a:moveTo>
                  <a:cubicBezTo>
                    <a:pt x="54" y="169"/>
                    <a:pt x="21" y="136"/>
                    <a:pt x="21" y="96"/>
                  </a:cubicBezTo>
                  <a:cubicBezTo>
                    <a:pt x="21" y="55"/>
                    <a:pt x="54" y="22"/>
                    <a:pt x="95" y="22"/>
                  </a:cubicBezTo>
                  <a:cubicBezTo>
                    <a:pt x="136" y="22"/>
                    <a:pt x="169" y="55"/>
                    <a:pt x="169" y="96"/>
                  </a:cubicBezTo>
                  <a:cubicBezTo>
                    <a:pt x="169" y="136"/>
                    <a:pt x="136" y="169"/>
                    <a:pt x="95" y="169"/>
                  </a:cubicBezTo>
                  <a:close/>
                  <a:moveTo>
                    <a:pt x="95" y="49"/>
                  </a:moveTo>
                  <a:cubicBezTo>
                    <a:pt x="69" y="49"/>
                    <a:pt x="48" y="70"/>
                    <a:pt x="48" y="96"/>
                  </a:cubicBezTo>
                  <a:cubicBezTo>
                    <a:pt x="48" y="122"/>
                    <a:pt x="69" y="142"/>
                    <a:pt x="95" y="142"/>
                  </a:cubicBezTo>
                  <a:cubicBezTo>
                    <a:pt x="121" y="142"/>
                    <a:pt x="142" y="122"/>
                    <a:pt x="142" y="96"/>
                  </a:cubicBezTo>
                  <a:cubicBezTo>
                    <a:pt x="142" y="70"/>
                    <a:pt x="121" y="49"/>
                    <a:pt x="95" y="49"/>
                  </a:cubicBezTo>
                  <a:close/>
                  <a:moveTo>
                    <a:pt x="95" y="121"/>
                  </a:moveTo>
                  <a:cubicBezTo>
                    <a:pt x="81" y="121"/>
                    <a:pt x="69" y="110"/>
                    <a:pt x="69" y="96"/>
                  </a:cubicBezTo>
                  <a:cubicBezTo>
                    <a:pt x="69" y="82"/>
                    <a:pt x="81" y="70"/>
                    <a:pt x="95" y="70"/>
                  </a:cubicBezTo>
                  <a:cubicBezTo>
                    <a:pt x="109" y="70"/>
                    <a:pt x="120" y="82"/>
                    <a:pt x="121" y="96"/>
                  </a:cubicBezTo>
                  <a:cubicBezTo>
                    <a:pt x="120" y="110"/>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sp>
        <p:nvSpPr>
          <p:cNvPr id="2055" name="Rectangle 9"/>
          <p:cNvSpPr>
            <a:spLocks noChangeArrowheads="1"/>
          </p:cNvSpPr>
          <p:nvPr>
            <p:custDataLst>
              <p:tags r:id="rId7"/>
            </p:custDataLst>
          </p:nvPr>
        </p:nvSpPr>
        <p:spPr bwMode="gray">
          <a:xfrm>
            <a:off x="6118225" y="1160463"/>
            <a:ext cx="7762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60000"/>
              </a:spcAft>
              <a:buClr>
                <a:srgbClr val="002B45"/>
              </a:buClr>
            </a:pPr>
            <a:r>
              <a:rPr lang="en-US" altLang="en-US" sz="2000">
                <a:solidFill>
                  <a:srgbClr val="000000"/>
                </a:solidFill>
              </a:rPr>
              <a:t>Health</a:t>
            </a:r>
          </a:p>
        </p:txBody>
      </p:sp>
      <p:sp>
        <p:nvSpPr>
          <p:cNvPr id="2056" name="Rectangle 10"/>
          <p:cNvSpPr>
            <a:spLocks noChangeArrowheads="1"/>
          </p:cNvSpPr>
          <p:nvPr>
            <p:custDataLst>
              <p:tags r:id="rId8"/>
            </p:custDataLst>
          </p:nvPr>
        </p:nvSpPr>
        <p:spPr bwMode="auto">
          <a:xfrm>
            <a:off x="1350963" y="2974975"/>
            <a:ext cx="22812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90000"/>
              </a:lnSpc>
              <a:spcBef>
                <a:spcPct val="0"/>
              </a:spcBef>
              <a:spcAft>
                <a:spcPct val="60000"/>
              </a:spcAft>
              <a:buClr>
                <a:srgbClr val="002B45"/>
              </a:buClr>
            </a:pPr>
            <a:r>
              <a:rPr lang="en-US" altLang="en-US" sz="2000">
                <a:solidFill>
                  <a:srgbClr val="000000"/>
                </a:solidFill>
              </a:rPr>
              <a:t>What we do</a:t>
            </a:r>
          </a:p>
        </p:txBody>
      </p:sp>
      <p:sp>
        <p:nvSpPr>
          <p:cNvPr id="2057" name="Rectangle 11"/>
          <p:cNvSpPr>
            <a:spLocks noChangeArrowheads="1"/>
          </p:cNvSpPr>
          <p:nvPr>
            <p:custDataLst>
              <p:tags r:id="rId9"/>
            </p:custDataLst>
          </p:nvPr>
        </p:nvSpPr>
        <p:spPr bwMode="gray">
          <a:xfrm>
            <a:off x="1720850" y="1147763"/>
            <a:ext cx="16224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60000"/>
              </a:spcAft>
              <a:buClr>
                <a:srgbClr val="002B45"/>
              </a:buClr>
            </a:pPr>
            <a:r>
              <a:rPr lang="en-US" altLang="en-US" sz="2000">
                <a:solidFill>
                  <a:srgbClr val="000000"/>
                </a:solidFill>
              </a:rPr>
              <a:t>Performance </a:t>
            </a:r>
          </a:p>
        </p:txBody>
      </p:sp>
      <p:sp>
        <p:nvSpPr>
          <p:cNvPr id="2058" name="Freeform 12"/>
          <p:cNvSpPr>
            <a:spLocks/>
          </p:cNvSpPr>
          <p:nvPr>
            <p:custDataLst>
              <p:tags r:id="rId10"/>
            </p:custDataLst>
          </p:nvPr>
        </p:nvSpPr>
        <p:spPr bwMode="gray">
          <a:xfrm>
            <a:off x="4867275" y="1754188"/>
            <a:ext cx="3417888" cy="2684462"/>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2059" name="Freeform 13"/>
          <p:cNvSpPr>
            <a:spLocks/>
          </p:cNvSpPr>
          <p:nvPr>
            <p:custDataLst>
              <p:tags r:id="rId11"/>
            </p:custDataLst>
          </p:nvPr>
        </p:nvSpPr>
        <p:spPr bwMode="gray">
          <a:xfrm>
            <a:off x="6567488" y="1508125"/>
            <a:ext cx="641350" cy="504825"/>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1"/>
                  <a:pt x="1" y="39"/>
                </a:cubicBezTo>
                <a:cubicBezTo>
                  <a:pt x="1" y="39"/>
                  <a:pt x="2" y="37"/>
                  <a:pt x="2" y="37"/>
                </a:cubicBezTo>
                <a:cubicBezTo>
                  <a:pt x="2" y="36"/>
                  <a:pt x="2" y="36"/>
                  <a:pt x="2" y="35"/>
                </a:cubicBezTo>
                <a:cubicBezTo>
                  <a:pt x="3" y="34"/>
                  <a:pt x="3" y="33"/>
                  <a:pt x="3" y="33"/>
                </a:cubicBezTo>
                <a:cubicBezTo>
                  <a:pt x="4" y="32"/>
                  <a:pt x="4" y="32"/>
                  <a:pt x="4" y="32"/>
                </a:cubicBezTo>
                <a:cubicBezTo>
                  <a:pt x="4" y="32"/>
                  <a:pt x="4" y="32"/>
                  <a:pt x="4" y="31"/>
                </a:cubicBezTo>
                <a:cubicBezTo>
                  <a:pt x="13" y="13"/>
                  <a:pt x="33" y="21"/>
                  <a:pt x="43" y="16"/>
                </a:cubicBezTo>
                <a:cubicBezTo>
                  <a:pt x="43" y="16"/>
                  <a:pt x="43" y="16"/>
                  <a:pt x="43" y="15"/>
                </a:cubicBezTo>
                <a:cubicBezTo>
                  <a:pt x="42" y="16"/>
                  <a:pt x="41" y="16"/>
                  <a:pt x="40" y="16"/>
                </a:cubicBezTo>
                <a:cubicBezTo>
                  <a:pt x="31" y="18"/>
                  <a:pt x="14" y="12"/>
                  <a:pt x="4" y="27"/>
                </a:cubicBezTo>
                <a:cubicBezTo>
                  <a:pt x="4" y="27"/>
                  <a:pt x="3" y="28"/>
                  <a:pt x="3" y="28"/>
                </a:cubicBezTo>
                <a:cubicBezTo>
                  <a:pt x="2" y="30"/>
                  <a:pt x="1" y="31"/>
                  <a:pt x="1" y="33"/>
                </a:cubicBezTo>
                <a:cubicBezTo>
                  <a:pt x="1" y="31"/>
                  <a:pt x="1" y="29"/>
                  <a:pt x="2" y="28"/>
                </a:cubicBezTo>
                <a:cubicBezTo>
                  <a:pt x="1" y="28"/>
                  <a:pt x="1" y="27"/>
                  <a:pt x="1" y="27"/>
                </a:cubicBezTo>
                <a:cubicBezTo>
                  <a:pt x="1" y="27"/>
                  <a:pt x="1" y="27"/>
                  <a:pt x="1" y="27"/>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8"/>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2060" name="AutoShape 14"/>
          <p:cNvSpPr>
            <a:spLocks noChangeArrowheads="1"/>
          </p:cNvSpPr>
          <p:nvPr>
            <p:custDataLst>
              <p:tags r:id="rId12"/>
            </p:custDataLst>
          </p:nvPr>
        </p:nvSpPr>
        <p:spPr bwMode="auto">
          <a:xfrm>
            <a:off x="4264025" y="2851150"/>
            <a:ext cx="603250" cy="604838"/>
          </a:xfrm>
          <a:prstGeom prst="plus">
            <a:avLst>
              <a:gd name="adj" fmla="val 35426"/>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2061" name="Rectangle 15"/>
          <p:cNvSpPr>
            <a:spLocks noChangeArrowheads="1"/>
          </p:cNvSpPr>
          <p:nvPr>
            <p:custDataLst>
              <p:tags r:id="rId13"/>
            </p:custDataLst>
          </p:nvPr>
        </p:nvSpPr>
        <p:spPr bwMode="auto">
          <a:xfrm>
            <a:off x="5632450" y="2974975"/>
            <a:ext cx="20399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90000"/>
              </a:lnSpc>
              <a:spcBef>
                <a:spcPct val="0"/>
              </a:spcBef>
              <a:spcAft>
                <a:spcPct val="60000"/>
              </a:spcAft>
              <a:buClr>
                <a:srgbClr val="002B45"/>
              </a:buClr>
            </a:pPr>
            <a:r>
              <a:rPr lang="en-US" altLang="en-US" sz="2000">
                <a:solidFill>
                  <a:srgbClr val="000000"/>
                </a:solidFill>
              </a:rPr>
              <a:t>How we do it</a:t>
            </a:r>
          </a:p>
        </p:txBody>
      </p:sp>
      <p:sp>
        <p:nvSpPr>
          <p:cNvPr id="2062" name="Rectangle 17"/>
          <p:cNvSpPr>
            <a:spLocks noChangeArrowheads="1"/>
          </p:cNvSpPr>
          <p:nvPr>
            <p:custDataLst>
              <p:tags r:id="rId14"/>
            </p:custDataLst>
          </p:nvPr>
        </p:nvSpPr>
        <p:spPr bwMode="auto">
          <a:xfrm>
            <a:off x="363538" y="5240338"/>
            <a:ext cx="83534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60000"/>
              </a:spcAft>
              <a:buClr>
                <a:srgbClr val="002B45"/>
              </a:buClr>
            </a:pPr>
            <a:r>
              <a:rPr lang="en-US" altLang="ko-KR" sz="1600" i="1">
                <a:solidFill>
                  <a:srgbClr val="FFFFFF"/>
                </a:solidFill>
                <a:ea typeface="Gulim" panose="020B0600000101010101" pitchFamily="34" charset="-127"/>
              </a:rPr>
              <a:t>If we do not address the HEALTH, we will not get the PERFORMANCE change we want</a:t>
            </a:r>
          </a:p>
        </p:txBody>
      </p:sp>
      <p:sp>
        <p:nvSpPr>
          <p:cNvPr id="2063" name="Rectangle 18"/>
          <p:cNvSpPr>
            <a:spLocks noGrp="1" noChangeArrowheads="1"/>
          </p:cNvSpPr>
          <p:nvPr>
            <p:ph type="title"/>
          </p:nvPr>
        </p:nvSpPr>
        <p:spPr>
          <a:xfrm>
            <a:off x="457200" y="116632"/>
            <a:ext cx="8229600" cy="1143000"/>
          </a:xfrm>
        </p:spPr>
        <p:txBody>
          <a:bodyPr>
            <a:noAutofit/>
          </a:bodyPr>
          <a:lstStyle/>
          <a:p>
            <a:r>
              <a:rPr lang="en-US" altLang="en-US" sz="2800" dirty="0">
                <a:solidFill>
                  <a:schemeClr val="tx2"/>
                </a:solidFill>
              </a:rPr>
              <a:t>McKinsey Change Model – Making Change Stick</a:t>
            </a:r>
          </a:p>
        </p:txBody>
      </p:sp>
      <p:sp>
        <p:nvSpPr>
          <p:cNvPr id="2064" name="Text Box 19"/>
          <p:cNvSpPr txBox="1">
            <a:spLocks noChangeArrowheads="1"/>
          </p:cNvSpPr>
          <p:nvPr/>
        </p:nvSpPr>
        <p:spPr bwMode="auto">
          <a:xfrm>
            <a:off x="1771650" y="3795713"/>
            <a:ext cx="1460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400" i="1">
                <a:solidFill>
                  <a:srgbClr val="000000"/>
                </a:solidFill>
              </a:rPr>
              <a:t>It’s about KPI’s</a:t>
            </a:r>
          </a:p>
        </p:txBody>
      </p:sp>
      <p:sp>
        <p:nvSpPr>
          <p:cNvPr id="2065" name="Text Box 20"/>
          <p:cNvSpPr txBox="1">
            <a:spLocks noChangeArrowheads="1"/>
          </p:cNvSpPr>
          <p:nvPr/>
        </p:nvSpPr>
        <p:spPr bwMode="auto">
          <a:xfrm>
            <a:off x="5792788" y="3732213"/>
            <a:ext cx="15970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400" i="1">
                <a:solidFill>
                  <a:srgbClr val="000000"/>
                </a:solidFill>
              </a:rPr>
              <a:t>It’s about People</a:t>
            </a:r>
          </a:p>
        </p:txBody>
      </p:sp>
    </p:spTree>
    <p:extLst>
      <p:ext uri="{BB962C8B-B14F-4D97-AF65-F5344CB8AC3E}">
        <p14:creationId xmlns:p14="http://schemas.microsoft.com/office/powerpoint/2010/main" val="184086593"/>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074" name="Rectangle 2" hidden="1"/>
          <p:cNvGraphicFramePr>
            <a:graphicFrameLocks/>
          </p:cNvGraphicFramePr>
          <p:nvPr>
            <p:custDataLst>
              <p:tags r:id="rId2"/>
            </p:custDataLst>
          </p:nvPr>
        </p:nvGraphicFramePr>
        <p:xfrm>
          <a:off x="0" y="0"/>
          <a:ext cx="161925" cy="161925"/>
        </p:xfrm>
        <a:graphic>
          <a:graphicData uri="http://schemas.openxmlformats.org/presentationml/2006/ole">
            <mc:AlternateContent xmlns:mc="http://schemas.openxmlformats.org/markup-compatibility/2006">
              <mc:Choice xmlns:v="urn:schemas-microsoft-com:vml" Requires="v">
                <p:oleObj spid="_x0000_s2069" name="think-cell Slide" r:id="rId217" imgW="0" imgH="0" progId="">
                  <p:embed/>
                </p:oleObj>
              </mc:Choice>
              <mc:Fallback>
                <p:oleObj name="think-cell Slide" r:id="rId217" imgW="0" imgH="0" progId="">
                  <p:embed/>
                  <p:pic>
                    <p:nvPicPr>
                      <p:cNvPr id="3074" name="Rectangle 2" hidden="1"/>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0" y="0"/>
                        <a:ext cx="1619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075" name="Rectangle 4"/>
          <p:cNvSpPr>
            <a:spLocks noGrp="1" noChangeArrowheads="1"/>
          </p:cNvSpPr>
          <p:nvPr>
            <p:ph type="title"/>
            <p:custDataLst>
              <p:tags r:id="rId3"/>
            </p:custDataLst>
          </p:nvPr>
        </p:nvSpPr>
        <p:spPr>
          <a:xfrm>
            <a:off x="457200" y="19507"/>
            <a:ext cx="8458200" cy="769441"/>
          </a:xfrm>
        </p:spPr>
        <p:txBody>
          <a:bodyPr>
            <a:spAutoFit/>
          </a:bodyPr>
          <a:lstStyle/>
          <a:p>
            <a:r>
              <a:rPr lang="en-GB" altLang="en-US" dirty="0">
                <a:solidFill>
                  <a:schemeClr val="tx2"/>
                </a:solidFill>
              </a:rPr>
              <a:t>McKinsey Change Model</a:t>
            </a:r>
            <a:endParaRPr lang="en-US" altLang="en-US" dirty="0">
              <a:solidFill>
                <a:schemeClr val="tx2"/>
              </a:solidFill>
            </a:endParaRPr>
          </a:p>
        </p:txBody>
      </p:sp>
      <p:grpSp>
        <p:nvGrpSpPr>
          <p:cNvPr id="3076" name="Group 232"/>
          <p:cNvGrpSpPr>
            <a:grpSpLocks/>
          </p:cNvGrpSpPr>
          <p:nvPr/>
        </p:nvGrpSpPr>
        <p:grpSpPr bwMode="auto">
          <a:xfrm>
            <a:off x="0" y="1060450"/>
            <a:ext cx="9144000" cy="5248275"/>
            <a:chOff x="0" y="1060450"/>
            <a:chExt cx="9144000" cy="5248275"/>
          </a:xfrm>
        </p:grpSpPr>
        <p:sp>
          <p:nvSpPr>
            <p:cNvPr id="3077" name="Rectangle 3"/>
            <p:cNvSpPr>
              <a:spLocks noChangeArrowheads="1"/>
            </p:cNvSpPr>
            <p:nvPr>
              <p:custDataLst>
                <p:tags r:id="rId4"/>
              </p:custDataLst>
            </p:nvPr>
          </p:nvSpPr>
          <p:spPr bwMode="gray">
            <a:xfrm>
              <a:off x="0" y="3366602"/>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078" name="Rectangle 4"/>
            <p:cNvSpPr>
              <a:spLocks noChangeArrowheads="1"/>
            </p:cNvSpPr>
            <p:nvPr>
              <p:custDataLst>
                <p:tags r:id="rId5"/>
              </p:custDataLst>
            </p:nvPr>
          </p:nvSpPr>
          <p:spPr bwMode="gray">
            <a:xfrm>
              <a:off x="0" y="5333569"/>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079" name="Rectangle 5"/>
            <p:cNvSpPr>
              <a:spLocks noChangeArrowheads="1"/>
            </p:cNvSpPr>
            <p:nvPr>
              <p:custDataLst>
                <p:tags r:id="rId6"/>
              </p:custDataLst>
            </p:nvPr>
          </p:nvSpPr>
          <p:spPr bwMode="gray">
            <a:xfrm>
              <a:off x="0" y="1401149"/>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080" name="Rectangle 8"/>
            <p:cNvSpPr>
              <a:spLocks noChangeArrowheads="1"/>
            </p:cNvSpPr>
            <p:nvPr>
              <p:custDataLst>
                <p:tags r:id="rId7"/>
              </p:custDataLst>
            </p:nvPr>
          </p:nvSpPr>
          <p:spPr bwMode="gray">
            <a:xfrm>
              <a:off x="3557588" y="1084677"/>
              <a:ext cx="125354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600">
                  <a:solidFill>
                    <a:srgbClr val="3D7EDC"/>
                  </a:solidFill>
                </a:rPr>
                <a:t>Performance</a:t>
              </a:r>
              <a:endParaRPr lang="en-US" altLang="en-US" sz="1600" b="0">
                <a:solidFill>
                  <a:srgbClr val="3D7EDC"/>
                </a:solidFill>
              </a:endParaRPr>
            </a:p>
          </p:txBody>
        </p:sp>
        <p:sp>
          <p:nvSpPr>
            <p:cNvPr id="3081" name="Rectangle 9"/>
            <p:cNvSpPr>
              <a:spLocks noChangeArrowheads="1"/>
            </p:cNvSpPr>
            <p:nvPr>
              <p:custDataLst>
                <p:tags r:id="rId8"/>
              </p:custDataLst>
            </p:nvPr>
          </p:nvSpPr>
          <p:spPr bwMode="gray">
            <a:xfrm>
              <a:off x="7759700" y="1060450"/>
              <a:ext cx="626775"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600">
                  <a:solidFill>
                    <a:srgbClr val="34B233"/>
                  </a:solidFill>
                </a:rPr>
                <a:t>Health</a:t>
              </a:r>
              <a:endParaRPr lang="en-US" altLang="en-US" sz="1600" b="0">
                <a:solidFill>
                  <a:srgbClr val="34B233"/>
                </a:solidFill>
              </a:endParaRPr>
            </a:p>
          </p:txBody>
        </p:sp>
        <p:sp>
          <p:nvSpPr>
            <p:cNvPr id="3082" name="Freeform 10"/>
            <p:cNvSpPr>
              <a:spLocks/>
            </p:cNvSpPr>
            <p:nvPr>
              <p:custDataLst>
                <p:tags r:id="rId9"/>
              </p:custDataLst>
            </p:nvPr>
          </p:nvSpPr>
          <p:spPr bwMode="gray">
            <a:xfrm>
              <a:off x="6432550" y="1351180"/>
              <a:ext cx="223838" cy="169592"/>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1"/>
                    <a:pt x="1" y="39"/>
                  </a:cubicBezTo>
                  <a:cubicBezTo>
                    <a:pt x="1" y="39"/>
                    <a:pt x="2" y="37"/>
                    <a:pt x="2" y="37"/>
                  </a:cubicBezTo>
                  <a:cubicBezTo>
                    <a:pt x="2" y="36"/>
                    <a:pt x="2" y="36"/>
                    <a:pt x="2" y="35"/>
                  </a:cubicBezTo>
                  <a:cubicBezTo>
                    <a:pt x="3" y="34"/>
                    <a:pt x="3" y="33"/>
                    <a:pt x="3" y="33"/>
                  </a:cubicBezTo>
                  <a:cubicBezTo>
                    <a:pt x="4" y="32"/>
                    <a:pt x="4" y="32"/>
                    <a:pt x="4" y="32"/>
                  </a:cubicBezTo>
                  <a:cubicBezTo>
                    <a:pt x="4" y="32"/>
                    <a:pt x="4" y="32"/>
                    <a:pt x="4" y="31"/>
                  </a:cubicBezTo>
                  <a:cubicBezTo>
                    <a:pt x="13" y="13"/>
                    <a:pt x="33" y="21"/>
                    <a:pt x="43" y="16"/>
                  </a:cubicBezTo>
                  <a:cubicBezTo>
                    <a:pt x="43" y="16"/>
                    <a:pt x="43" y="16"/>
                    <a:pt x="43" y="15"/>
                  </a:cubicBezTo>
                  <a:cubicBezTo>
                    <a:pt x="42" y="16"/>
                    <a:pt x="41" y="16"/>
                    <a:pt x="40" y="16"/>
                  </a:cubicBezTo>
                  <a:cubicBezTo>
                    <a:pt x="31" y="18"/>
                    <a:pt x="14" y="12"/>
                    <a:pt x="4" y="27"/>
                  </a:cubicBezTo>
                  <a:cubicBezTo>
                    <a:pt x="4" y="27"/>
                    <a:pt x="3" y="28"/>
                    <a:pt x="3" y="28"/>
                  </a:cubicBezTo>
                  <a:cubicBezTo>
                    <a:pt x="2" y="30"/>
                    <a:pt x="1" y="31"/>
                    <a:pt x="1" y="33"/>
                  </a:cubicBezTo>
                  <a:cubicBezTo>
                    <a:pt x="1" y="31"/>
                    <a:pt x="1" y="29"/>
                    <a:pt x="2" y="28"/>
                  </a:cubicBezTo>
                  <a:cubicBezTo>
                    <a:pt x="1" y="28"/>
                    <a:pt x="1" y="27"/>
                    <a:pt x="1" y="27"/>
                  </a:cubicBezTo>
                  <a:cubicBezTo>
                    <a:pt x="1" y="27"/>
                    <a:pt x="1" y="27"/>
                    <a:pt x="1" y="27"/>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8"/>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083" name="Oval 11"/>
            <p:cNvSpPr>
              <a:spLocks noChangeArrowheads="1"/>
            </p:cNvSpPr>
            <p:nvPr>
              <p:custDataLst>
                <p:tags r:id="rId10"/>
              </p:custDataLst>
            </p:nvPr>
          </p:nvSpPr>
          <p:spPr bwMode="gray">
            <a:xfrm>
              <a:off x="5113338" y="1423862"/>
              <a:ext cx="1000125" cy="91610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084" name="Oval 12"/>
            <p:cNvSpPr>
              <a:spLocks noChangeArrowheads="1"/>
            </p:cNvSpPr>
            <p:nvPr>
              <p:custDataLst>
                <p:tags r:id="rId11"/>
              </p:custDataLst>
            </p:nvPr>
          </p:nvSpPr>
          <p:spPr bwMode="gray">
            <a:xfrm>
              <a:off x="5457825" y="1740333"/>
              <a:ext cx="311150" cy="28467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085" name="Freeform 13"/>
            <p:cNvSpPr>
              <a:spLocks noEditPoints="1"/>
            </p:cNvSpPr>
            <p:nvPr>
              <p:custDataLst>
                <p:tags r:id="rId12"/>
              </p:custDataLst>
            </p:nvPr>
          </p:nvSpPr>
          <p:spPr bwMode="gray">
            <a:xfrm>
              <a:off x="5213350" y="1519258"/>
              <a:ext cx="800100" cy="728338"/>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7"/>
                    <a:pt x="42" y="190"/>
                    <a:pt x="95" y="190"/>
                  </a:cubicBezTo>
                  <a:cubicBezTo>
                    <a:pt x="148" y="190"/>
                    <a:pt x="190" y="147"/>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086" name="Freeform 14"/>
            <p:cNvSpPr>
              <a:spLocks/>
            </p:cNvSpPr>
            <p:nvPr>
              <p:custDataLst>
                <p:tags r:id="rId13"/>
              </p:custDataLst>
            </p:nvPr>
          </p:nvSpPr>
          <p:spPr bwMode="gray">
            <a:xfrm>
              <a:off x="5802313" y="1429919"/>
              <a:ext cx="1262063" cy="946385"/>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nvGrpSpPr>
            <p:cNvPr id="3087" name="Group 16"/>
            <p:cNvGrpSpPr>
              <a:grpSpLocks/>
            </p:cNvGrpSpPr>
            <p:nvPr>
              <p:custDataLst>
                <p:tags r:id="rId14"/>
              </p:custDataLst>
            </p:nvPr>
          </p:nvGrpSpPr>
          <p:grpSpPr bwMode="auto">
            <a:xfrm>
              <a:off x="6121400" y="1691878"/>
              <a:ext cx="625475" cy="501206"/>
              <a:chOff x="2856" y="914"/>
              <a:chExt cx="346" cy="291"/>
            </a:xfrm>
          </p:grpSpPr>
          <p:sp>
            <p:nvSpPr>
              <p:cNvPr id="3295" name="Rectangle 17"/>
              <p:cNvSpPr>
                <a:spLocks noChangeArrowheads="1"/>
              </p:cNvSpPr>
              <p:nvPr>
                <p:custDataLst>
                  <p:tags r:id="rId206"/>
                </p:custDataLst>
              </p:nvPr>
            </p:nvSpPr>
            <p:spPr bwMode="gray">
              <a:xfrm>
                <a:off x="2856" y="1019"/>
                <a:ext cx="85"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96" name="Rectangle 18"/>
              <p:cNvSpPr>
                <a:spLocks noChangeArrowheads="1"/>
              </p:cNvSpPr>
              <p:nvPr>
                <p:custDataLst>
                  <p:tags r:id="rId207"/>
                </p:custDataLst>
              </p:nvPr>
            </p:nvSpPr>
            <p:spPr bwMode="gray">
              <a:xfrm>
                <a:off x="3116" y="1019"/>
                <a:ext cx="86"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97" name="Rectangle 19"/>
              <p:cNvSpPr>
                <a:spLocks noChangeArrowheads="1"/>
              </p:cNvSpPr>
              <p:nvPr>
                <p:custDataLst>
                  <p:tags r:id="rId208"/>
                </p:custDataLst>
              </p:nvPr>
            </p:nvSpPr>
            <p:spPr bwMode="gray">
              <a:xfrm>
                <a:off x="2922" y="1066"/>
                <a:ext cx="85"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98" name="Rectangle 20"/>
              <p:cNvSpPr>
                <a:spLocks noChangeArrowheads="1"/>
              </p:cNvSpPr>
              <p:nvPr>
                <p:custDataLst>
                  <p:tags r:id="rId209"/>
                </p:custDataLst>
              </p:nvPr>
            </p:nvSpPr>
            <p:spPr bwMode="gray">
              <a:xfrm>
                <a:off x="3051" y="1066"/>
                <a:ext cx="86"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99" name="Rectangle 21"/>
              <p:cNvSpPr>
                <a:spLocks noChangeArrowheads="1"/>
              </p:cNvSpPr>
              <p:nvPr>
                <p:custDataLst>
                  <p:tags r:id="rId210"/>
                </p:custDataLst>
              </p:nvPr>
            </p:nvSpPr>
            <p:spPr bwMode="gray">
              <a:xfrm>
                <a:off x="2922" y="961"/>
                <a:ext cx="85"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300" name="Rectangle 22"/>
              <p:cNvSpPr>
                <a:spLocks noChangeArrowheads="1"/>
              </p:cNvSpPr>
              <p:nvPr>
                <p:custDataLst>
                  <p:tags r:id="rId211"/>
                </p:custDataLst>
              </p:nvPr>
            </p:nvSpPr>
            <p:spPr bwMode="gray">
              <a:xfrm>
                <a:off x="3051" y="961"/>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301" name="Rectangle 23"/>
              <p:cNvSpPr>
                <a:spLocks noChangeArrowheads="1"/>
              </p:cNvSpPr>
              <p:nvPr>
                <p:custDataLst>
                  <p:tags r:id="rId212"/>
                </p:custDataLst>
              </p:nvPr>
            </p:nvSpPr>
            <p:spPr bwMode="gray">
              <a:xfrm>
                <a:off x="2986" y="1122"/>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302" name="Rectangle 24"/>
              <p:cNvSpPr>
                <a:spLocks noChangeArrowheads="1"/>
              </p:cNvSpPr>
              <p:nvPr>
                <p:custDataLst>
                  <p:tags r:id="rId213"/>
                </p:custDataLst>
              </p:nvPr>
            </p:nvSpPr>
            <p:spPr bwMode="gray">
              <a:xfrm>
                <a:off x="2986" y="914"/>
                <a:ext cx="86" cy="79"/>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303" name="Rectangle 25"/>
              <p:cNvSpPr>
                <a:spLocks noChangeArrowheads="1"/>
              </p:cNvSpPr>
              <p:nvPr>
                <p:custDataLst>
                  <p:tags r:id="rId214"/>
                </p:custDataLst>
              </p:nvPr>
            </p:nvSpPr>
            <p:spPr bwMode="gray">
              <a:xfrm>
                <a:off x="2986" y="1018"/>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grpSp>
        <p:grpSp>
          <p:nvGrpSpPr>
            <p:cNvPr id="3088" name="Group 26"/>
            <p:cNvGrpSpPr>
              <a:grpSpLocks/>
            </p:cNvGrpSpPr>
            <p:nvPr>
              <p:custDataLst>
                <p:tags r:id="rId15"/>
              </p:custDataLst>
            </p:nvPr>
          </p:nvGrpSpPr>
          <p:grpSpPr bwMode="auto">
            <a:xfrm>
              <a:off x="5286375" y="1749419"/>
              <a:ext cx="684213" cy="243789"/>
              <a:chOff x="2335" y="980"/>
              <a:chExt cx="354" cy="133"/>
            </a:xfrm>
          </p:grpSpPr>
          <p:sp>
            <p:nvSpPr>
              <p:cNvPr id="3292" name="Freeform 27"/>
              <p:cNvSpPr>
                <a:spLocks/>
              </p:cNvSpPr>
              <p:nvPr>
                <p:custDataLst>
                  <p:tags r:id="rId203"/>
                </p:custDataLst>
              </p:nvPr>
            </p:nvSpPr>
            <p:spPr bwMode="gray">
              <a:xfrm>
                <a:off x="2335" y="1066"/>
                <a:ext cx="130" cy="47"/>
              </a:xfrm>
              <a:custGeom>
                <a:avLst/>
                <a:gdLst>
                  <a:gd name="T0" fmla="*/ 5941 w 50"/>
                  <a:gd name="T1" fmla="*/ 1756 h 19"/>
                  <a:gd name="T2" fmla="*/ 2967 w 50"/>
                  <a:gd name="T3" fmla="*/ 0 h 19"/>
                  <a:gd name="T4" fmla="*/ 0 w 50"/>
                  <a:gd name="T5" fmla="*/ 1756 h 19"/>
                  <a:gd name="T6" fmla="*/ 0 60000 65536"/>
                  <a:gd name="T7" fmla="*/ 0 60000 65536"/>
                  <a:gd name="T8" fmla="*/ 0 60000 65536"/>
                  <a:gd name="T9" fmla="*/ 0 w 50"/>
                  <a:gd name="T10" fmla="*/ 0 h 19"/>
                  <a:gd name="T11" fmla="*/ 50 w 50"/>
                  <a:gd name="T12" fmla="*/ 19 h 19"/>
                </a:gdLst>
                <a:ahLst/>
                <a:cxnLst>
                  <a:cxn ang="T6">
                    <a:pos x="T0" y="T1"/>
                  </a:cxn>
                  <a:cxn ang="T7">
                    <a:pos x="T2" y="T3"/>
                  </a:cxn>
                  <a:cxn ang="T8">
                    <a:pos x="T4" y="T5"/>
                  </a:cxn>
                </a:cxnLst>
                <a:rect l="T9" t="T10" r="T11" b="T12"/>
                <a:pathLst>
                  <a:path w="50" h="19">
                    <a:moveTo>
                      <a:pt x="50" y="19"/>
                    </a:moveTo>
                    <a:cubicBezTo>
                      <a:pt x="46" y="8"/>
                      <a:pt x="36"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93" name="Freeform 28"/>
              <p:cNvSpPr>
                <a:spLocks/>
              </p:cNvSpPr>
              <p:nvPr>
                <p:custDataLst>
                  <p:tags r:id="rId204"/>
                </p:custDataLst>
              </p:nvPr>
            </p:nvSpPr>
            <p:spPr bwMode="gray">
              <a:xfrm>
                <a:off x="2447" y="1024"/>
                <a:ext cx="129" cy="47"/>
              </a:xfrm>
              <a:custGeom>
                <a:avLst/>
                <a:gdLst>
                  <a:gd name="T0" fmla="*/ 5717 w 50"/>
                  <a:gd name="T1" fmla="*/ 1756 h 19"/>
                  <a:gd name="T2" fmla="*/ 2882 w 50"/>
                  <a:gd name="T3" fmla="*/ 0 h 19"/>
                  <a:gd name="T4" fmla="*/ 0 w 50"/>
                  <a:gd name="T5" fmla="*/ 1756 h 19"/>
                  <a:gd name="T6" fmla="*/ 0 60000 65536"/>
                  <a:gd name="T7" fmla="*/ 0 60000 65536"/>
                  <a:gd name="T8" fmla="*/ 0 60000 65536"/>
                  <a:gd name="T9" fmla="*/ 0 w 50"/>
                  <a:gd name="T10" fmla="*/ 0 h 19"/>
                  <a:gd name="T11" fmla="*/ 50 w 50"/>
                  <a:gd name="T12" fmla="*/ 19 h 19"/>
                </a:gdLst>
                <a:ahLst/>
                <a:cxnLst>
                  <a:cxn ang="T6">
                    <a:pos x="T0" y="T1"/>
                  </a:cxn>
                  <a:cxn ang="T7">
                    <a:pos x="T2" y="T3"/>
                  </a:cxn>
                  <a:cxn ang="T8">
                    <a:pos x="T4" y="T5"/>
                  </a:cxn>
                </a:cxnLst>
                <a:rect l="T9" t="T10" r="T11" b="T12"/>
                <a:pathLst>
                  <a:path w="50" h="19">
                    <a:moveTo>
                      <a:pt x="50" y="19"/>
                    </a:moveTo>
                    <a:cubicBezTo>
                      <a:pt x="46" y="8"/>
                      <a:pt x="37"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94" name="Freeform 29"/>
              <p:cNvSpPr>
                <a:spLocks/>
              </p:cNvSpPr>
              <p:nvPr>
                <p:custDataLst>
                  <p:tags r:id="rId205"/>
                </p:custDataLst>
              </p:nvPr>
            </p:nvSpPr>
            <p:spPr bwMode="gray">
              <a:xfrm>
                <a:off x="2558" y="980"/>
                <a:ext cx="131" cy="48"/>
              </a:xfrm>
              <a:custGeom>
                <a:avLst/>
                <a:gdLst>
                  <a:gd name="T0" fmla="*/ 5695 w 51"/>
                  <a:gd name="T1" fmla="*/ 1953 h 19"/>
                  <a:gd name="T2" fmla="*/ 2777 w 51"/>
                  <a:gd name="T3" fmla="*/ 0 h 19"/>
                  <a:gd name="T4" fmla="*/ 0 w 51"/>
                  <a:gd name="T5" fmla="*/ 1953 h 19"/>
                  <a:gd name="T6" fmla="*/ 0 60000 65536"/>
                  <a:gd name="T7" fmla="*/ 0 60000 65536"/>
                  <a:gd name="T8" fmla="*/ 0 60000 65536"/>
                  <a:gd name="T9" fmla="*/ 0 w 51"/>
                  <a:gd name="T10" fmla="*/ 0 h 19"/>
                  <a:gd name="T11" fmla="*/ 51 w 51"/>
                  <a:gd name="T12" fmla="*/ 19 h 19"/>
                </a:gdLst>
                <a:ahLst/>
                <a:cxnLst>
                  <a:cxn ang="T6">
                    <a:pos x="T0" y="T1"/>
                  </a:cxn>
                  <a:cxn ang="T7">
                    <a:pos x="T2" y="T3"/>
                  </a:cxn>
                  <a:cxn ang="T8">
                    <a:pos x="T4" y="T5"/>
                  </a:cxn>
                </a:cxnLst>
                <a:rect l="T9" t="T10" r="T11" b="T12"/>
                <a:pathLst>
                  <a:path w="51" h="19">
                    <a:moveTo>
                      <a:pt x="51" y="19"/>
                    </a:moveTo>
                    <a:cubicBezTo>
                      <a:pt x="47" y="8"/>
                      <a:pt x="37"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grpSp>
        <p:sp>
          <p:nvSpPr>
            <p:cNvPr id="3089" name="Freeform 31"/>
            <p:cNvSpPr>
              <a:spLocks/>
            </p:cNvSpPr>
            <p:nvPr>
              <p:custDataLst>
                <p:tags r:id="rId16"/>
              </p:custDataLst>
            </p:nvPr>
          </p:nvSpPr>
          <p:spPr bwMode="gray">
            <a:xfrm>
              <a:off x="5962650" y="1605568"/>
              <a:ext cx="150813" cy="511805"/>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5"/>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090" name="Freeform 32"/>
            <p:cNvSpPr>
              <a:spLocks/>
            </p:cNvSpPr>
            <p:nvPr>
              <p:custDataLst>
                <p:tags r:id="rId17"/>
              </p:custDataLst>
            </p:nvPr>
          </p:nvSpPr>
          <p:spPr bwMode="gray">
            <a:xfrm>
              <a:off x="5942013" y="1700964"/>
              <a:ext cx="71438" cy="304358"/>
            </a:xfrm>
            <a:custGeom>
              <a:avLst/>
              <a:gdLst>
                <a:gd name="T0" fmla="*/ 2147483647 w 17"/>
                <a:gd name="T1" fmla="*/ 2147483647 h 79"/>
                <a:gd name="T2" fmla="*/ 2147483647 w 17"/>
                <a:gd name="T3" fmla="*/ 2147483647 h 79"/>
                <a:gd name="T4" fmla="*/ 2147483647 w 17"/>
                <a:gd name="T5" fmla="*/ 0 h 79"/>
                <a:gd name="T6" fmla="*/ 2147483647 w 17"/>
                <a:gd name="T7" fmla="*/ 2147483647 h 79"/>
                <a:gd name="T8" fmla="*/ 0 60000 65536"/>
                <a:gd name="T9" fmla="*/ 0 60000 65536"/>
                <a:gd name="T10" fmla="*/ 0 60000 65536"/>
                <a:gd name="T11" fmla="*/ 0 60000 65536"/>
                <a:gd name="T12" fmla="*/ 0 w 17"/>
                <a:gd name="T13" fmla="*/ 0 h 79"/>
                <a:gd name="T14" fmla="*/ 17 w 17"/>
                <a:gd name="T15" fmla="*/ 79 h 79"/>
              </a:gdLst>
              <a:ahLst/>
              <a:cxnLst>
                <a:cxn ang="T8">
                  <a:pos x="T0" y="T1"/>
                </a:cxn>
                <a:cxn ang="T9">
                  <a:pos x="T2" y="T3"/>
                </a:cxn>
                <a:cxn ang="T10">
                  <a:pos x="T4" y="T5"/>
                </a:cxn>
                <a:cxn ang="T11">
                  <a:pos x="T6" y="T7"/>
                </a:cxn>
              </a:cxnLst>
              <a:rect l="T12" t="T13" r="T14" b="T15"/>
              <a:pathLst>
                <a:path w="17" h="79">
                  <a:moveTo>
                    <a:pt x="12" y="79"/>
                  </a:moveTo>
                  <a:cubicBezTo>
                    <a:pt x="15" y="69"/>
                    <a:pt x="17" y="58"/>
                    <a:pt x="17" y="47"/>
                  </a:cubicBezTo>
                  <a:cubicBezTo>
                    <a:pt x="17" y="30"/>
                    <a:pt x="13" y="14"/>
                    <a:pt x="5" y="0"/>
                  </a:cubicBezTo>
                  <a:cubicBezTo>
                    <a:pt x="0" y="24"/>
                    <a:pt x="3" y="52"/>
                    <a:pt x="12" y="79"/>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091" name="Oval 34"/>
            <p:cNvSpPr>
              <a:spLocks noChangeArrowheads="1"/>
            </p:cNvSpPr>
            <p:nvPr>
              <p:custDataLst>
                <p:tags r:id="rId18"/>
              </p:custDataLst>
            </p:nvPr>
          </p:nvSpPr>
          <p:spPr bwMode="gray">
            <a:xfrm>
              <a:off x="5113338" y="3395372"/>
              <a:ext cx="1000125" cy="91610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092" name="Freeform 35"/>
            <p:cNvSpPr>
              <a:spLocks noEditPoints="1"/>
            </p:cNvSpPr>
            <p:nvPr>
              <p:custDataLst>
                <p:tags r:id="rId19"/>
              </p:custDataLst>
            </p:nvPr>
          </p:nvSpPr>
          <p:spPr bwMode="gray">
            <a:xfrm>
              <a:off x="5213350" y="3489254"/>
              <a:ext cx="800100" cy="729852"/>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7"/>
                    <a:pt x="42" y="190"/>
                    <a:pt x="95" y="190"/>
                  </a:cubicBezTo>
                  <a:cubicBezTo>
                    <a:pt x="148" y="190"/>
                    <a:pt x="190" y="147"/>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093" name="Freeform 36"/>
            <p:cNvSpPr>
              <a:spLocks/>
            </p:cNvSpPr>
            <p:nvPr>
              <p:custDataLst>
                <p:tags r:id="rId20"/>
              </p:custDataLst>
            </p:nvPr>
          </p:nvSpPr>
          <p:spPr bwMode="gray">
            <a:xfrm>
              <a:off x="5802313" y="3399915"/>
              <a:ext cx="1262063" cy="946385"/>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5"/>
                  </a:moveTo>
                  <a:cubicBezTo>
                    <a:pt x="195" y="0"/>
                    <a:pt x="154" y="30"/>
                    <a:pt x="150" y="34"/>
                  </a:cubicBezTo>
                  <a:cubicBezTo>
                    <a:pt x="145" y="30"/>
                    <a:pt x="104" y="0"/>
                    <a:pt x="59" y="35"/>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5"/>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094" name="Freeform 37"/>
            <p:cNvSpPr>
              <a:spLocks/>
            </p:cNvSpPr>
            <p:nvPr>
              <p:custDataLst>
                <p:tags r:id="rId21"/>
              </p:custDataLst>
            </p:nvPr>
          </p:nvSpPr>
          <p:spPr bwMode="gray">
            <a:xfrm>
              <a:off x="5962650" y="3574050"/>
              <a:ext cx="150813" cy="513319"/>
            </a:xfrm>
            <a:custGeom>
              <a:avLst/>
              <a:gdLst>
                <a:gd name="T0" fmla="*/ 2147483647 w 36"/>
                <a:gd name="T1" fmla="*/ 0 h 134"/>
                <a:gd name="T2" fmla="*/ 0 w 36"/>
                <a:gd name="T3" fmla="*/ 2147483647 h 134"/>
                <a:gd name="T4" fmla="*/ 2147483647 w 36"/>
                <a:gd name="T5" fmla="*/ 2147483647 h 134"/>
                <a:gd name="T6" fmla="*/ 2147483647 w 36"/>
                <a:gd name="T7" fmla="*/ 2147483647 h 134"/>
                <a:gd name="T8" fmla="*/ 2147483647 w 36"/>
                <a:gd name="T9" fmla="*/ 2147483647 h 134"/>
                <a:gd name="T10" fmla="*/ 2147483647 w 36"/>
                <a:gd name="T11" fmla="*/ 2147483647 h 134"/>
                <a:gd name="T12" fmla="*/ 2147483647 w 36"/>
                <a:gd name="T13" fmla="*/ 0 h 134"/>
                <a:gd name="T14" fmla="*/ 0 60000 65536"/>
                <a:gd name="T15" fmla="*/ 0 60000 65536"/>
                <a:gd name="T16" fmla="*/ 0 60000 65536"/>
                <a:gd name="T17" fmla="*/ 0 60000 65536"/>
                <a:gd name="T18" fmla="*/ 0 60000 65536"/>
                <a:gd name="T19" fmla="*/ 0 60000 65536"/>
                <a:gd name="T20" fmla="*/ 0 60000 65536"/>
                <a:gd name="T21" fmla="*/ 0 w 36"/>
                <a:gd name="T22" fmla="*/ 0 h 134"/>
                <a:gd name="T23" fmla="*/ 36 w 36"/>
                <a:gd name="T24" fmla="*/ 134 h 1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4">
                  <a:moveTo>
                    <a:pt x="11" y="0"/>
                  </a:moveTo>
                  <a:cubicBezTo>
                    <a:pt x="6" y="8"/>
                    <a:pt x="2" y="17"/>
                    <a:pt x="0" y="26"/>
                  </a:cubicBezTo>
                  <a:cubicBezTo>
                    <a:pt x="8" y="40"/>
                    <a:pt x="12" y="56"/>
                    <a:pt x="12" y="73"/>
                  </a:cubicBezTo>
                  <a:cubicBezTo>
                    <a:pt x="12" y="84"/>
                    <a:pt x="10" y="95"/>
                    <a:pt x="7" y="104"/>
                  </a:cubicBezTo>
                  <a:cubicBezTo>
                    <a:pt x="10" y="115"/>
                    <a:pt x="14" y="125"/>
                    <a:pt x="19" y="134"/>
                  </a:cubicBezTo>
                  <a:cubicBezTo>
                    <a:pt x="30" y="116"/>
                    <a:pt x="36" y="95"/>
                    <a:pt x="36" y="73"/>
                  </a:cubicBezTo>
                  <a:cubicBezTo>
                    <a:pt x="36" y="46"/>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095" name="Freeform 38"/>
            <p:cNvSpPr>
              <a:spLocks/>
            </p:cNvSpPr>
            <p:nvPr>
              <p:custDataLst>
                <p:tags r:id="rId22"/>
              </p:custDataLst>
            </p:nvPr>
          </p:nvSpPr>
          <p:spPr bwMode="gray">
            <a:xfrm>
              <a:off x="5942013" y="3672474"/>
              <a:ext cx="71438" cy="299815"/>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9"/>
                    <a:pt x="17" y="58"/>
                    <a:pt x="17" y="47"/>
                  </a:cubicBezTo>
                  <a:cubicBezTo>
                    <a:pt x="17" y="30"/>
                    <a:pt x="13" y="14"/>
                    <a:pt x="5" y="0"/>
                  </a:cubicBezTo>
                  <a:cubicBezTo>
                    <a:pt x="0" y="24"/>
                    <a:pt x="3" y="52"/>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nvGrpSpPr>
            <p:cNvPr id="3096" name="Group 40"/>
            <p:cNvGrpSpPr>
              <a:grpSpLocks/>
            </p:cNvGrpSpPr>
            <p:nvPr>
              <p:custDataLst>
                <p:tags r:id="rId23"/>
              </p:custDataLst>
            </p:nvPr>
          </p:nvGrpSpPr>
          <p:grpSpPr bwMode="auto">
            <a:xfrm>
              <a:off x="5346700" y="3625533"/>
              <a:ext cx="527050" cy="487578"/>
              <a:chOff x="2373" y="2205"/>
              <a:chExt cx="271" cy="258"/>
            </a:xfrm>
          </p:grpSpPr>
          <p:sp>
            <p:nvSpPr>
              <p:cNvPr id="3277" name="Rectangle 41"/>
              <p:cNvSpPr>
                <a:spLocks noChangeArrowheads="1"/>
              </p:cNvSpPr>
              <p:nvPr>
                <p:custDataLst>
                  <p:tags r:id="rId188"/>
                </p:custDataLst>
              </p:nvPr>
            </p:nvSpPr>
            <p:spPr bwMode="gray">
              <a:xfrm>
                <a:off x="2373" y="2205"/>
                <a:ext cx="271" cy="258"/>
              </a:xfrm>
              <a:prstGeom prst="rect">
                <a:avLst/>
              </a:prstGeom>
              <a:solidFill>
                <a:srgbClr val="FFFFFF"/>
              </a:solidFill>
              <a:ln w="7938">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78" name="Oval 42"/>
              <p:cNvSpPr>
                <a:spLocks noChangeArrowheads="1"/>
              </p:cNvSpPr>
              <p:nvPr>
                <p:custDataLst>
                  <p:tags r:id="rId189"/>
                </p:custDataLst>
              </p:nvPr>
            </p:nvSpPr>
            <p:spPr bwMode="gray">
              <a:xfrm>
                <a:off x="2381" y="2209"/>
                <a:ext cx="34" cy="3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79" name="Oval 43"/>
              <p:cNvSpPr>
                <a:spLocks noChangeArrowheads="1"/>
              </p:cNvSpPr>
              <p:nvPr>
                <p:custDataLst>
                  <p:tags r:id="rId190"/>
                </p:custDataLst>
              </p:nvPr>
            </p:nvSpPr>
            <p:spPr bwMode="gray">
              <a:xfrm>
                <a:off x="2381" y="2230"/>
                <a:ext cx="34" cy="32"/>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0" name="Oval 44"/>
              <p:cNvSpPr>
                <a:spLocks noChangeArrowheads="1"/>
              </p:cNvSpPr>
              <p:nvPr>
                <p:custDataLst>
                  <p:tags r:id="rId191"/>
                </p:custDataLst>
              </p:nvPr>
            </p:nvSpPr>
            <p:spPr bwMode="gray">
              <a:xfrm>
                <a:off x="2430" y="2254"/>
                <a:ext cx="37" cy="35"/>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1" name="Oval 45"/>
              <p:cNvSpPr>
                <a:spLocks noChangeArrowheads="1"/>
              </p:cNvSpPr>
              <p:nvPr>
                <p:custDataLst>
                  <p:tags r:id="rId192"/>
                </p:custDataLst>
              </p:nvPr>
            </p:nvSpPr>
            <p:spPr bwMode="gray">
              <a:xfrm>
                <a:off x="2465" y="2231"/>
                <a:ext cx="23"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2" name="Oval 46"/>
              <p:cNvSpPr>
                <a:spLocks noChangeArrowheads="1"/>
              </p:cNvSpPr>
              <p:nvPr>
                <p:custDataLst>
                  <p:tags r:id="rId193"/>
                </p:custDataLst>
              </p:nvPr>
            </p:nvSpPr>
            <p:spPr bwMode="gray">
              <a:xfrm>
                <a:off x="2415" y="2231"/>
                <a:ext cx="26"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3" name="Oval 47"/>
              <p:cNvSpPr>
                <a:spLocks noChangeArrowheads="1"/>
              </p:cNvSpPr>
              <p:nvPr>
                <p:custDataLst>
                  <p:tags r:id="rId194"/>
                </p:custDataLst>
              </p:nvPr>
            </p:nvSpPr>
            <p:spPr bwMode="gray">
              <a:xfrm>
                <a:off x="2449" y="2329"/>
                <a:ext cx="23"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4" name="Oval 48"/>
              <p:cNvSpPr>
                <a:spLocks noChangeArrowheads="1"/>
              </p:cNvSpPr>
              <p:nvPr>
                <p:custDataLst>
                  <p:tags r:id="rId195"/>
                </p:custDataLst>
              </p:nvPr>
            </p:nvSpPr>
            <p:spPr bwMode="gray">
              <a:xfrm>
                <a:off x="2486" y="2343"/>
                <a:ext cx="22" cy="2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5" name="Oval 49"/>
              <p:cNvSpPr>
                <a:spLocks noChangeArrowheads="1"/>
              </p:cNvSpPr>
              <p:nvPr>
                <p:custDataLst>
                  <p:tags r:id="rId196"/>
                </p:custDataLst>
              </p:nvPr>
            </p:nvSpPr>
            <p:spPr bwMode="gray">
              <a:xfrm>
                <a:off x="2482" y="2398"/>
                <a:ext cx="21" cy="18"/>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6" name="Oval 50"/>
              <p:cNvSpPr>
                <a:spLocks noChangeArrowheads="1"/>
              </p:cNvSpPr>
              <p:nvPr>
                <p:custDataLst>
                  <p:tags r:id="rId197"/>
                </p:custDataLst>
              </p:nvPr>
            </p:nvSpPr>
            <p:spPr bwMode="gray">
              <a:xfrm>
                <a:off x="2566" y="2431"/>
                <a:ext cx="17" cy="18"/>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7" name="Oval 51"/>
              <p:cNvSpPr>
                <a:spLocks noChangeArrowheads="1"/>
              </p:cNvSpPr>
              <p:nvPr>
                <p:custDataLst>
                  <p:tags r:id="rId198"/>
                </p:custDataLst>
              </p:nvPr>
            </p:nvSpPr>
            <p:spPr bwMode="gray">
              <a:xfrm>
                <a:off x="2482" y="2281"/>
                <a:ext cx="34" cy="35"/>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8" name="Oval 52"/>
              <p:cNvSpPr>
                <a:spLocks noChangeArrowheads="1"/>
              </p:cNvSpPr>
              <p:nvPr>
                <p:custDataLst>
                  <p:tags r:id="rId199"/>
                </p:custDataLst>
              </p:nvPr>
            </p:nvSpPr>
            <p:spPr bwMode="gray">
              <a:xfrm>
                <a:off x="2508" y="2326"/>
                <a:ext cx="39" cy="37"/>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89" name="Oval 53"/>
              <p:cNvSpPr>
                <a:spLocks noChangeArrowheads="1"/>
              </p:cNvSpPr>
              <p:nvPr>
                <p:custDataLst>
                  <p:tags r:id="rId200"/>
                </p:custDataLst>
              </p:nvPr>
            </p:nvSpPr>
            <p:spPr bwMode="gray">
              <a:xfrm>
                <a:off x="2550" y="2381"/>
                <a:ext cx="39" cy="36"/>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90" name="Oval 54"/>
              <p:cNvSpPr>
                <a:spLocks noChangeArrowheads="1"/>
              </p:cNvSpPr>
              <p:nvPr>
                <p:custDataLst>
                  <p:tags r:id="rId201"/>
                </p:custDataLst>
              </p:nvPr>
            </p:nvSpPr>
            <p:spPr bwMode="gray">
              <a:xfrm>
                <a:off x="2521" y="2409"/>
                <a:ext cx="39" cy="36"/>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91" name="Oval 55"/>
              <p:cNvSpPr>
                <a:spLocks noChangeArrowheads="1"/>
              </p:cNvSpPr>
              <p:nvPr>
                <p:custDataLst>
                  <p:tags r:id="rId202"/>
                </p:custDataLst>
              </p:nvPr>
            </p:nvSpPr>
            <p:spPr bwMode="gray">
              <a:xfrm>
                <a:off x="2587" y="2409"/>
                <a:ext cx="43" cy="42"/>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grpSp>
        <p:sp>
          <p:nvSpPr>
            <p:cNvPr id="3097" name="Rectangle 56"/>
            <p:cNvSpPr>
              <a:spLocks noChangeArrowheads="1"/>
            </p:cNvSpPr>
            <p:nvPr>
              <p:custDataLst>
                <p:tags r:id="rId24"/>
              </p:custDataLst>
            </p:nvPr>
          </p:nvSpPr>
          <p:spPr bwMode="gray">
            <a:xfrm>
              <a:off x="7705725" y="3663388"/>
              <a:ext cx="709613"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FFFFFF"/>
                  </a:solidFill>
                </a:rPr>
                <a:t>Change</a:t>
              </a:r>
            </a:p>
            <a:p>
              <a:pPr algn="ctr" eaLnBrk="1" fontAlgn="base" hangingPunct="1">
                <a:lnSpc>
                  <a:spcPct val="80000"/>
                </a:lnSpc>
                <a:spcBef>
                  <a:spcPct val="0"/>
                </a:spcBef>
                <a:spcAft>
                  <a:spcPct val="0"/>
                </a:spcAft>
              </a:pPr>
              <a:r>
                <a:rPr lang="en-US" altLang="en-US" sz="1400" b="0">
                  <a:solidFill>
                    <a:srgbClr val="FFFFFF"/>
                  </a:solidFill>
                </a:rPr>
                <a:t>Mindsets</a:t>
              </a:r>
            </a:p>
          </p:txBody>
        </p:sp>
        <p:grpSp>
          <p:nvGrpSpPr>
            <p:cNvPr id="3098" name="Group 57"/>
            <p:cNvGrpSpPr>
              <a:grpSpLocks/>
            </p:cNvGrpSpPr>
            <p:nvPr>
              <p:custDataLst>
                <p:tags r:id="rId25"/>
              </p:custDataLst>
            </p:nvPr>
          </p:nvGrpSpPr>
          <p:grpSpPr bwMode="auto">
            <a:xfrm>
              <a:off x="6170613" y="3625533"/>
              <a:ext cx="525463" cy="487578"/>
              <a:chOff x="2895" y="2199"/>
              <a:chExt cx="267" cy="259"/>
            </a:xfrm>
          </p:grpSpPr>
          <p:sp>
            <p:nvSpPr>
              <p:cNvPr id="3273" name="Freeform 58"/>
              <p:cNvSpPr>
                <a:spLocks/>
              </p:cNvSpPr>
              <p:nvPr>
                <p:custDataLst>
                  <p:tags r:id="rId184"/>
                </p:custDataLst>
              </p:nvPr>
            </p:nvSpPr>
            <p:spPr bwMode="gray">
              <a:xfrm>
                <a:off x="3027" y="2300"/>
                <a:ext cx="135" cy="158"/>
              </a:xfrm>
              <a:custGeom>
                <a:avLst/>
                <a:gdLst>
                  <a:gd name="T0" fmla="*/ 0 w 52"/>
                  <a:gd name="T1" fmla="*/ 3864 h 64"/>
                  <a:gd name="T2" fmla="*/ 592 w 52"/>
                  <a:gd name="T3" fmla="*/ 3864 h 64"/>
                  <a:gd name="T4" fmla="*/ 735 w 52"/>
                  <a:gd name="T5" fmla="*/ 3864 h 64"/>
                  <a:gd name="T6" fmla="*/ 963 w 52"/>
                  <a:gd name="T7" fmla="*/ 3864 h 64"/>
                  <a:gd name="T8" fmla="*/ 1537 w 52"/>
                  <a:gd name="T9" fmla="*/ 3493 h 64"/>
                  <a:gd name="T10" fmla="*/ 963 w 52"/>
                  <a:gd name="T11" fmla="*/ 3012 h 64"/>
                  <a:gd name="T12" fmla="*/ 735 w 52"/>
                  <a:gd name="T13" fmla="*/ 3116 h 64"/>
                  <a:gd name="T14" fmla="*/ 592 w 52"/>
                  <a:gd name="T15" fmla="*/ 3116 h 64"/>
                  <a:gd name="T16" fmla="*/ 0 w 52"/>
                  <a:gd name="T17" fmla="*/ 3116 h 64"/>
                  <a:gd name="T18" fmla="*/ 0 w 52"/>
                  <a:gd name="T19" fmla="*/ 2377 h 64"/>
                  <a:gd name="T20" fmla="*/ 0 w 52"/>
                  <a:gd name="T21" fmla="*/ 2303 h 64"/>
                  <a:gd name="T22" fmla="*/ 0 w 52"/>
                  <a:gd name="T23" fmla="*/ 1187 h 64"/>
                  <a:gd name="T24" fmla="*/ 0 w 52"/>
                  <a:gd name="T25" fmla="*/ 1116 h 64"/>
                  <a:gd name="T26" fmla="*/ 2588 w 52"/>
                  <a:gd name="T27" fmla="*/ 1116 h 64"/>
                  <a:gd name="T28" fmla="*/ 2729 w 52"/>
                  <a:gd name="T29" fmla="*/ 1116 h 64"/>
                  <a:gd name="T30" fmla="*/ 2729 w 52"/>
                  <a:gd name="T31" fmla="*/ 634 h 64"/>
                  <a:gd name="T32" fmla="*/ 2588 w 52"/>
                  <a:gd name="T33" fmla="*/ 634 h 64"/>
                  <a:gd name="T34" fmla="*/ 2588 w 52"/>
                  <a:gd name="T35" fmla="*/ 378 h 64"/>
                  <a:gd name="T36" fmla="*/ 3100 w 52"/>
                  <a:gd name="T37" fmla="*/ 0 h 64"/>
                  <a:gd name="T38" fmla="*/ 3640 w 52"/>
                  <a:gd name="T39" fmla="*/ 378 h 64"/>
                  <a:gd name="T40" fmla="*/ 3552 w 52"/>
                  <a:gd name="T41" fmla="*/ 634 h 64"/>
                  <a:gd name="T42" fmla="*/ 3552 w 52"/>
                  <a:gd name="T43" fmla="*/ 634 h 64"/>
                  <a:gd name="T44" fmla="*/ 3552 w 52"/>
                  <a:gd name="T45" fmla="*/ 1116 h 64"/>
                  <a:gd name="T46" fmla="*/ 3640 w 52"/>
                  <a:gd name="T47" fmla="*/ 1116 h 64"/>
                  <a:gd name="T48" fmla="*/ 6127 w 52"/>
                  <a:gd name="T49" fmla="*/ 1116 h 64"/>
                  <a:gd name="T50" fmla="*/ 6127 w 52"/>
                  <a:gd name="T51" fmla="*/ 2930 h 64"/>
                  <a:gd name="T52" fmla="*/ 6127 w 52"/>
                  <a:gd name="T53" fmla="*/ 4303 h 64"/>
                  <a:gd name="T54" fmla="*/ 6127 w 52"/>
                  <a:gd name="T55" fmla="*/ 5868 h 64"/>
                  <a:gd name="T56" fmla="*/ 0 w 52"/>
                  <a:gd name="T57" fmla="*/ 5868 h 64"/>
                  <a:gd name="T58" fmla="*/ 0 w 52"/>
                  <a:gd name="T59" fmla="*/ 4498 h 64"/>
                  <a:gd name="T60" fmla="*/ 0 w 52"/>
                  <a:gd name="T61" fmla="*/ 4498 h 64"/>
                  <a:gd name="T62" fmla="*/ 0 w 52"/>
                  <a:gd name="T63" fmla="*/ 3864 h 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
                  <a:gd name="T97" fmla="*/ 0 h 64"/>
                  <a:gd name="T98" fmla="*/ 52 w 52"/>
                  <a:gd name="T99" fmla="*/ 64 h 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 h="64">
                    <a:moveTo>
                      <a:pt x="0" y="42"/>
                    </a:moveTo>
                    <a:cubicBezTo>
                      <a:pt x="0" y="42"/>
                      <a:pt x="1" y="37"/>
                      <a:pt x="5" y="42"/>
                    </a:cubicBezTo>
                    <a:cubicBezTo>
                      <a:pt x="6" y="42"/>
                      <a:pt x="6" y="42"/>
                      <a:pt x="6" y="42"/>
                    </a:cubicBezTo>
                    <a:cubicBezTo>
                      <a:pt x="6" y="42"/>
                      <a:pt x="7" y="42"/>
                      <a:pt x="8" y="42"/>
                    </a:cubicBezTo>
                    <a:cubicBezTo>
                      <a:pt x="11" y="42"/>
                      <a:pt x="13" y="40"/>
                      <a:pt x="13" y="38"/>
                    </a:cubicBezTo>
                    <a:cubicBezTo>
                      <a:pt x="13" y="35"/>
                      <a:pt x="11" y="33"/>
                      <a:pt x="8" y="33"/>
                    </a:cubicBezTo>
                    <a:cubicBezTo>
                      <a:pt x="7" y="33"/>
                      <a:pt x="6" y="34"/>
                      <a:pt x="6" y="34"/>
                    </a:cubicBezTo>
                    <a:cubicBezTo>
                      <a:pt x="5" y="34"/>
                      <a:pt x="5" y="34"/>
                      <a:pt x="5" y="34"/>
                    </a:cubicBezTo>
                    <a:cubicBezTo>
                      <a:pt x="1" y="39"/>
                      <a:pt x="0" y="34"/>
                      <a:pt x="0" y="34"/>
                    </a:cubicBezTo>
                    <a:cubicBezTo>
                      <a:pt x="0" y="26"/>
                      <a:pt x="0" y="26"/>
                      <a:pt x="0" y="26"/>
                    </a:cubicBezTo>
                    <a:cubicBezTo>
                      <a:pt x="0" y="25"/>
                      <a:pt x="0" y="25"/>
                      <a:pt x="0" y="25"/>
                    </a:cubicBezTo>
                    <a:cubicBezTo>
                      <a:pt x="0" y="13"/>
                      <a:pt x="0" y="13"/>
                      <a:pt x="0" y="13"/>
                    </a:cubicBezTo>
                    <a:cubicBezTo>
                      <a:pt x="0" y="12"/>
                      <a:pt x="0" y="12"/>
                      <a:pt x="0" y="12"/>
                    </a:cubicBezTo>
                    <a:cubicBezTo>
                      <a:pt x="22" y="12"/>
                      <a:pt x="22" y="12"/>
                      <a:pt x="22" y="12"/>
                    </a:cubicBezTo>
                    <a:cubicBezTo>
                      <a:pt x="23" y="12"/>
                      <a:pt x="23" y="12"/>
                      <a:pt x="23" y="12"/>
                    </a:cubicBezTo>
                    <a:cubicBezTo>
                      <a:pt x="23" y="12"/>
                      <a:pt x="28" y="12"/>
                      <a:pt x="23" y="7"/>
                    </a:cubicBezTo>
                    <a:cubicBezTo>
                      <a:pt x="22" y="7"/>
                      <a:pt x="22" y="7"/>
                      <a:pt x="22" y="7"/>
                    </a:cubicBezTo>
                    <a:cubicBezTo>
                      <a:pt x="22" y="6"/>
                      <a:pt x="22" y="5"/>
                      <a:pt x="22" y="4"/>
                    </a:cubicBezTo>
                    <a:cubicBezTo>
                      <a:pt x="22" y="2"/>
                      <a:pt x="24" y="0"/>
                      <a:pt x="26" y="0"/>
                    </a:cubicBezTo>
                    <a:cubicBezTo>
                      <a:pt x="29" y="0"/>
                      <a:pt x="31" y="2"/>
                      <a:pt x="31" y="4"/>
                    </a:cubicBezTo>
                    <a:cubicBezTo>
                      <a:pt x="31" y="5"/>
                      <a:pt x="31" y="6"/>
                      <a:pt x="30" y="7"/>
                    </a:cubicBezTo>
                    <a:cubicBezTo>
                      <a:pt x="30" y="7"/>
                      <a:pt x="30" y="7"/>
                      <a:pt x="30" y="7"/>
                    </a:cubicBezTo>
                    <a:cubicBezTo>
                      <a:pt x="25" y="12"/>
                      <a:pt x="30" y="12"/>
                      <a:pt x="30" y="12"/>
                    </a:cubicBezTo>
                    <a:cubicBezTo>
                      <a:pt x="31" y="12"/>
                      <a:pt x="31" y="12"/>
                      <a:pt x="31" y="12"/>
                    </a:cubicBezTo>
                    <a:cubicBezTo>
                      <a:pt x="52" y="12"/>
                      <a:pt x="52" y="12"/>
                      <a:pt x="52" y="12"/>
                    </a:cubicBezTo>
                    <a:cubicBezTo>
                      <a:pt x="52" y="32"/>
                      <a:pt x="52" y="32"/>
                      <a:pt x="52" y="32"/>
                    </a:cubicBezTo>
                    <a:cubicBezTo>
                      <a:pt x="52" y="47"/>
                      <a:pt x="52" y="47"/>
                      <a:pt x="52" y="47"/>
                    </a:cubicBezTo>
                    <a:cubicBezTo>
                      <a:pt x="52" y="64"/>
                      <a:pt x="52" y="64"/>
                      <a:pt x="52" y="64"/>
                    </a:cubicBezTo>
                    <a:cubicBezTo>
                      <a:pt x="0" y="64"/>
                      <a:pt x="0" y="64"/>
                      <a:pt x="0" y="64"/>
                    </a:cubicBezTo>
                    <a:cubicBezTo>
                      <a:pt x="0" y="49"/>
                      <a:pt x="0" y="49"/>
                      <a:pt x="0" y="49"/>
                    </a:cubicBezTo>
                    <a:cubicBezTo>
                      <a:pt x="0" y="49"/>
                      <a:pt x="0" y="49"/>
                      <a:pt x="0" y="49"/>
                    </a:cubicBezTo>
                    <a:cubicBezTo>
                      <a:pt x="0" y="42"/>
                      <a:pt x="0" y="42"/>
                      <a:pt x="0" y="4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274" name="Freeform 59"/>
              <p:cNvSpPr>
                <a:spLocks/>
              </p:cNvSpPr>
              <p:nvPr>
                <p:custDataLst>
                  <p:tags r:id="rId185"/>
                </p:custDataLst>
              </p:nvPr>
            </p:nvSpPr>
            <p:spPr bwMode="gray">
              <a:xfrm>
                <a:off x="2895" y="2329"/>
                <a:ext cx="166" cy="129"/>
              </a:xfrm>
              <a:custGeom>
                <a:avLst/>
                <a:gdLst>
                  <a:gd name="T0" fmla="*/ 2583 w 64"/>
                  <a:gd name="T1" fmla="*/ 0 h 52"/>
                  <a:gd name="T2" fmla="*/ 2583 w 64"/>
                  <a:gd name="T3" fmla="*/ 456 h 52"/>
                  <a:gd name="T4" fmla="*/ 2583 w 64"/>
                  <a:gd name="T5" fmla="*/ 456 h 52"/>
                  <a:gd name="T6" fmla="*/ 2443 w 64"/>
                  <a:gd name="T7" fmla="*/ 764 h 52"/>
                  <a:gd name="T8" fmla="*/ 3035 w 64"/>
                  <a:gd name="T9" fmla="*/ 1131 h 52"/>
                  <a:gd name="T10" fmla="*/ 3525 w 64"/>
                  <a:gd name="T11" fmla="*/ 764 h 52"/>
                  <a:gd name="T12" fmla="*/ 3403 w 64"/>
                  <a:gd name="T13" fmla="*/ 456 h 52"/>
                  <a:gd name="T14" fmla="*/ 3403 w 64"/>
                  <a:gd name="T15" fmla="*/ 456 h 52"/>
                  <a:gd name="T16" fmla="*/ 3403 w 64"/>
                  <a:gd name="T17" fmla="*/ 0 h 52"/>
                  <a:gd name="T18" fmla="*/ 4347 w 64"/>
                  <a:gd name="T19" fmla="*/ 0 h 52"/>
                  <a:gd name="T20" fmla="*/ 4487 w 64"/>
                  <a:gd name="T21" fmla="*/ 0 h 52"/>
                  <a:gd name="T22" fmla="*/ 5968 w 64"/>
                  <a:gd name="T23" fmla="*/ 0 h 52"/>
                  <a:gd name="T24" fmla="*/ 6108 w 64"/>
                  <a:gd name="T25" fmla="*/ 0 h 52"/>
                  <a:gd name="T26" fmla="*/ 6108 w 64"/>
                  <a:gd name="T27" fmla="*/ 1970 h 52"/>
                  <a:gd name="T28" fmla="*/ 6108 w 64"/>
                  <a:gd name="T29" fmla="*/ 2074 h 52"/>
                  <a:gd name="T30" fmla="*/ 6700 w 64"/>
                  <a:gd name="T31" fmla="*/ 2074 h 52"/>
                  <a:gd name="T32" fmla="*/ 6700 w 64"/>
                  <a:gd name="T33" fmla="*/ 2074 h 52"/>
                  <a:gd name="T34" fmla="*/ 6930 w 64"/>
                  <a:gd name="T35" fmla="*/ 1970 h 52"/>
                  <a:gd name="T36" fmla="*/ 7522 w 64"/>
                  <a:gd name="T37" fmla="*/ 2456 h 52"/>
                  <a:gd name="T38" fmla="*/ 6930 w 64"/>
                  <a:gd name="T39" fmla="*/ 2806 h 52"/>
                  <a:gd name="T40" fmla="*/ 6700 w 64"/>
                  <a:gd name="T41" fmla="*/ 2806 h 52"/>
                  <a:gd name="T42" fmla="*/ 6700 w 64"/>
                  <a:gd name="T43" fmla="*/ 2806 h 52"/>
                  <a:gd name="T44" fmla="*/ 6108 w 64"/>
                  <a:gd name="T45" fmla="*/ 2806 h 52"/>
                  <a:gd name="T46" fmla="*/ 6108 w 64"/>
                  <a:gd name="T47" fmla="*/ 2917 h 52"/>
                  <a:gd name="T48" fmla="*/ 6108 w 64"/>
                  <a:gd name="T49" fmla="*/ 4887 h 52"/>
                  <a:gd name="T50" fmla="*/ 3753 w 64"/>
                  <a:gd name="T51" fmla="*/ 4887 h 52"/>
                  <a:gd name="T52" fmla="*/ 1992 w 64"/>
                  <a:gd name="T53" fmla="*/ 4887 h 52"/>
                  <a:gd name="T54" fmla="*/ 0 w 64"/>
                  <a:gd name="T55" fmla="*/ 4887 h 52"/>
                  <a:gd name="T56" fmla="*/ 0 w 64"/>
                  <a:gd name="T57" fmla="*/ 0 h 52"/>
                  <a:gd name="T58" fmla="*/ 1621 w 64"/>
                  <a:gd name="T59" fmla="*/ 0 h 52"/>
                  <a:gd name="T60" fmla="*/ 1764 w 64"/>
                  <a:gd name="T61" fmla="*/ 0 h 52"/>
                  <a:gd name="T62" fmla="*/ 2583 w 64"/>
                  <a:gd name="T63" fmla="*/ 0 h 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4"/>
                  <a:gd name="T97" fmla="*/ 0 h 52"/>
                  <a:gd name="T98" fmla="*/ 64 w 64"/>
                  <a:gd name="T99" fmla="*/ 52 h 5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4" h="52">
                    <a:moveTo>
                      <a:pt x="22" y="0"/>
                    </a:moveTo>
                    <a:cubicBezTo>
                      <a:pt x="22" y="0"/>
                      <a:pt x="27" y="0"/>
                      <a:pt x="22" y="5"/>
                    </a:cubicBezTo>
                    <a:cubicBezTo>
                      <a:pt x="22" y="5"/>
                      <a:pt x="22" y="5"/>
                      <a:pt x="22" y="5"/>
                    </a:cubicBezTo>
                    <a:cubicBezTo>
                      <a:pt x="21" y="6"/>
                      <a:pt x="21" y="7"/>
                      <a:pt x="21" y="8"/>
                    </a:cubicBezTo>
                    <a:cubicBezTo>
                      <a:pt x="21" y="10"/>
                      <a:pt x="23" y="12"/>
                      <a:pt x="26" y="12"/>
                    </a:cubicBezTo>
                    <a:cubicBezTo>
                      <a:pt x="28" y="12"/>
                      <a:pt x="30" y="10"/>
                      <a:pt x="30" y="8"/>
                    </a:cubicBezTo>
                    <a:cubicBezTo>
                      <a:pt x="30" y="7"/>
                      <a:pt x="30" y="6"/>
                      <a:pt x="29" y="5"/>
                    </a:cubicBezTo>
                    <a:cubicBezTo>
                      <a:pt x="29" y="5"/>
                      <a:pt x="29" y="5"/>
                      <a:pt x="29" y="5"/>
                    </a:cubicBezTo>
                    <a:cubicBezTo>
                      <a:pt x="24" y="0"/>
                      <a:pt x="29" y="0"/>
                      <a:pt x="29" y="0"/>
                    </a:cubicBezTo>
                    <a:cubicBezTo>
                      <a:pt x="37" y="0"/>
                      <a:pt x="37" y="0"/>
                      <a:pt x="37" y="0"/>
                    </a:cubicBezTo>
                    <a:cubicBezTo>
                      <a:pt x="38" y="0"/>
                      <a:pt x="38" y="0"/>
                      <a:pt x="38" y="0"/>
                    </a:cubicBezTo>
                    <a:cubicBezTo>
                      <a:pt x="51" y="0"/>
                      <a:pt x="51" y="0"/>
                      <a:pt x="51" y="0"/>
                    </a:cubicBezTo>
                    <a:cubicBezTo>
                      <a:pt x="52" y="0"/>
                      <a:pt x="52" y="0"/>
                      <a:pt x="52" y="0"/>
                    </a:cubicBezTo>
                    <a:cubicBezTo>
                      <a:pt x="52" y="21"/>
                      <a:pt x="52" y="21"/>
                      <a:pt x="52" y="21"/>
                    </a:cubicBezTo>
                    <a:cubicBezTo>
                      <a:pt x="52" y="22"/>
                      <a:pt x="52" y="22"/>
                      <a:pt x="52" y="22"/>
                    </a:cubicBezTo>
                    <a:cubicBezTo>
                      <a:pt x="52" y="22"/>
                      <a:pt x="52" y="27"/>
                      <a:pt x="57" y="22"/>
                    </a:cubicBezTo>
                    <a:cubicBezTo>
                      <a:pt x="57" y="22"/>
                      <a:pt x="57" y="22"/>
                      <a:pt x="57" y="22"/>
                    </a:cubicBezTo>
                    <a:cubicBezTo>
                      <a:pt x="57" y="21"/>
                      <a:pt x="58" y="21"/>
                      <a:pt x="59" y="21"/>
                    </a:cubicBezTo>
                    <a:cubicBezTo>
                      <a:pt x="62" y="21"/>
                      <a:pt x="64" y="23"/>
                      <a:pt x="64" y="26"/>
                    </a:cubicBezTo>
                    <a:cubicBezTo>
                      <a:pt x="64" y="28"/>
                      <a:pt x="62" y="30"/>
                      <a:pt x="59" y="30"/>
                    </a:cubicBezTo>
                    <a:cubicBezTo>
                      <a:pt x="58" y="30"/>
                      <a:pt x="57" y="30"/>
                      <a:pt x="57" y="30"/>
                    </a:cubicBezTo>
                    <a:cubicBezTo>
                      <a:pt x="57" y="30"/>
                      <a:pt x="57" y="30"/>
                      <a:pt x="57" y="30"/>
                    </a:cubicBezTo>
                    <a:cubicBezTo>
                      <a:pt x="52" y="24"/>
                      <a:pt x="52" y="30"/>
                      <a:pt x="52" y="30"/>
                    </a:cubicBezTo>
                    <a:cubicBezTo>
                      <a:pt x="52" y="31"/>
                      <a:pt x="52" y="31"/>
                      <a:pt x="52" y="31"/>
                    </a:cubicBezTo>
                    <a:cubicBezTo>
                      <a:pt x="52" y="52"/>
                      <a:pt x="52" y="52"/>
                      <a:pt x="52" y="52"/>
                    </a:cubicBezTo>
                    <a:cubicBezTo>
                      <a:pt x="32" y="52"/>
                      <a:pt x="32" y="52"/>
                      <a:pt x="32" y="52"/>
                    </a:cubicBezTo>
                    <a:cubicBezTo>
                      <a:pt x="17" y="52"/>
                      <a:pt x="17" y="52"/>
                      <a:pt x="17" y="52"/>
                    </a:cubicBezTo>
                    <a:cubicBezTo>
                      <a:pt x="0" y="52"/>
                      <a:pt x="0" y="52"/>
                      <a:pt x="0" y="52"/>
                    </a:cubicBezTo>
                    <a:cubicBezTo>
                      <a:pt x="0" y="0"/>
                      <a:pt x="0" y="0"/>
                      <a:pt x="0" y="0"/>
                    </a:cubicBezTo>
                    <a:cubicBezTo>
                      <a:pt x="14" y="0"/>
                      <a:pt x="14" y="0"/>
                      <a:pt x="14" y="0"/>
                    </a:cubicBezTo>
                    <a:cubicBezTo>
                      <a:pt x="15" y="0"/>
                      <a:pt x="15" y="0"/>
                      <a:pt x="15" y="0"/>
                    </a:cubicBezTo>
                    <a:cubicBezTo>
                      <a:pt x="22" y="0"/>
                      <a:pt x="22" y="0"/>
                      <a:pt x="22" y="0"/>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275" name="Freeform 60"/>
              <p:cNvSpPr>
                <a:spLocks/>
              </p:cNvSpPr>
              <p:nvPr>
                <p:custDataLst>
                  <p:tags r:id="rId186"/>
                </p:custDataLst>
              </p:nvPr>
            </p:nvSpPr>
            <p:spPr bwMode="gray">
              <a:xfrm>
                <a:off x="2895" y="2199"/>
                <a:ext cx="132" cy="160"/>
              </a:xfrm>
              <a:custGeom>
                <a:avLst/>
                <a:gdLst>
                  <a:gd name="T0" fmla="*/ 5930 w 51"/>
                  <a:gd name="T1" fmla="*/ 2137 h 64"/>
                  <a:gd name="T2" fmla="*/ 5340 w 51"/>
                  <a:gd name="T3" fmla="*/ 2137 h 64"/>
                  <a:gd name="T4" fmla="*/ 5340 w 51"/>
                  <a:gd name="T5" fmla="*/ 2137 h 64"/>
                  <a:gd name="T6" fmla="*/ 5117 w 51"/>
                  <a:gd name="T7" fmla="*/ 2030 h 64"/>
                  <a:gd name="T8" fmla="*/ 4529 w 51"/>
                  <a:gd name="T9" fmla="*/ 2530 h 64"/>
                  <a:gd name="T10" fmla="*/ 5117 w 51"/>
                  <a:gd name="T11" fmla="*/ 2917 h 64"/>
                  <a:gd name="T12" fmla="*/ 5340 w 51"/>
                  <a:gd name="T13" fmla="*/ 2917 h 64"/>
                  <a:gd name="T14" fmla="*/ 5340 w 51"/>
                  <a:gd name="T15" fmla="*/ 2812 h 64"/>
                  <a:gd name="T16" fmla="*/ 5930 w 51"/>
                  <a:gd name="T17" fmla="*/ 2917 h 64"/>
                  <a:gd name="T18" fmla="*/ 5930 w 51"/>
                  <a:gd name="T19" fmla="*/ 3592 h 64"/>
                  <a:gd name="T20" fmla="*/ 5930 w 51"/>
                  <a:gd name="T21" fmla="*/ 3700 h 64"/>
                  <a:gd name="T22" fmla="*/ 5930 w 51"/>
                  <a:gd name="T23" fmla="*/ 4950 h 64"/>
                  <a:gd name="T24" fmla="*/ 5930 w 51"/>
                  <a:gd name="T25" fmla="*/ 5075 h 64"/>
                  <a:gd name="T26" fmla="*/ 3504 w 51"/>
                  <a:gd name="T27" fmla="*/ 5075 h 64"/>
                  <a:gd name="T28" fmla="*/ 3362 w 51"/>
                  <a:gd name="T29" fmla="*/ 5075 h 64"/>
                  <a:gd name="T30" fmla="*/ 3362 w 51"/>
                  <a:gd name="T31" fmla="*/ 5542 h 64"/>
                  <a:gd name="T32" fmla="*/ 3362 w 51"/>
                  <a:gd name="T33" fmla="*/ 5542 h 64"/>
                  <a:gd name="T34" fmla="*/ 3504 w 51"/>
                  <a:gd name="T35" fmla="*/ 5855 h 64"/>
                  <a:gd name="T36" fmla="*/ 2914 w 51"/>
                  <a:gd name="T37" fmla="*/ 6250 h 64"/>
                  <a:gd name="T38" fmla="*/ 2425 w 51"/>
                  <a:gd name="T39" fmla="*/ 5855 h 64"/>
                  <a:gd name="T40" fmla="*/ 2565 w 51"/>
                  <a:gd name="T41" fmla="*/ 5542 h 64"/>
                  <a:gd name="T42" fmla="*/ 2565 w 51"/>
                  <a:gd name="T43" fmla="*/ 5542 h 64"/>
                  <a:gd name="T44" fmla="*/ 2565 w 51"/>
                  <a:gd name="T45" fmla="*/ 5075 h 64"/>
                  <a:gd name="T46" fmla="*/ 2425 w 51"/>
                  <a:gd name="T47" fmla="*/ 5075 h 64"/>
                  <a:gd name="T48" fmla="*/ 0 w 51"/>
                  <a:gd name="T49" fmla="*/ 5075 h 64"/>
                  <a:gd name="T50" fmla="*/ 0 w 51"/>
                  <a:gd name="T51" fmla="*/ 3125 h 64"/>
                  <a:gd name="T52" fmla="*/ 0 w 51"/>
                  <a:gd name="T53" fmla="*/ 1637 h 64"/>
                  <a:gd name="T54" fmla="*/ 0 w 51"/>
                  <a:gd name="T55" fmla="*/ 0 h 64"/>
                  <a:gd name="T56" fmla="*/ 5930 w 51"/>
                  <a:gd name="T57" fmla="*/ 0 h 64"/>
                  <a:gd name="T58" fmla="*/ 5930 w 51"/>
                  <a:gd name="T59" fmla="*/ 1355 h 64"/>
                  <a:gd name="T60" fmla="*/ 5930 w 51"/>
                  <a:gd name="T61" fmla="*/ 1437 h 64"/>
                  <a:gd name="T62" fmla="*/ 5930 w 51"/>
                  <a:gd name="T63" fmla="*/ 2137 h 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
                  <a:gd name="T97" fmla="*/ 0 h 64"/>
                  <a:gd name="T98" fmla="*/ 51 w 51"/>
                  <a:gd name="T99" fmla="*/ 64 h 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 h="64">
                    <a:moveTo>
                      <a:pt x="51" y="22"/>
                    </a:moveTo>
                    <a:cubicBezTo>
                      <a:pt x="51" y="22"/>
                      <a:pt x="51" y="27"/>
                      <a:pt x="46" y="22"/>
                    </a:cubicBezTo>
                    <a:cubicBezTo>
                      <a:pt x="46" y="22"/>
                      <a:pt x="46" y="22"/>
                      <a:pt x="46" y="22"/>
                    </a:cubicBezTo>
                    <a:cubicBezTo>
                      <a:pt x="45" y="22"/>
                      <a:pt x="45" y="21"/>
                      <a:pt x="44" y="21"/>
                    </a:cubicBezTo>
                    <a:cubicBezTo>
                      <a:pt x="41" y="21"/>
                      <a:pt x="39" y="23"/>
                      <a:pt x="39" y="26"/>
                    </a:cubicBezTo>
                    <a:cubicBezTo>
                      <a:pt x="39" y="28"/>
                      <a:pt x="41" y="30"/>
                      <a:pt x="44" y="30"/>
                    </a:cubicBezTo>
                    <a:cubicBezTo>
                      <a:pt x="45" y="30"/>
                      <a:pt x="45" y="30"/>
                      <a:pt x="46" y="30"/>
                    </a:cubicBezTo>
                    <a:cubicBezTo>
                      <a:pt x="46" y="29"/>
                      <a:pt x="46" y="29"/>
                      <a:pt x="46" y="29"/>
                    </a:cubicBezTo>
                    <a:cubicBezTo>
                      <a:pt x="51" y="24"/>
                      <a:pt x="51" y="30"/>
                      <a:pt x="51" y="30"/>
                    </a:cubicBezTo>
                    <a:cubicBezTo>
                      <a:pt x="51" y="37"/>
                      <a:pt x="51" y="37"/>
                      <a:pt x="51" y="37"/>
                    </a:cubicBezTo>
                    <a:cubicBezTo>
                      <a:pt x="51" y="38"/>
                      <a:pt x="51" y="38"/>
                      <a:pt x="51" y="38"/>
                    </a:cubicBezTo>
                    <a:cubicBezTo>
                      <a:pt x="51" y="51"/>
                      <a:pt x="51" y="51"/>
                      <a:pt x="51" y="51"/>
                    </a:cubicBezTo>
                    <a:cubicBezTo>
                      <a:pt x="51" y="52"/>
                      <a:pt x="51" y="52"/>
                      <a:pt x="51" y="52"/>
                    </a:cubicBezTo>
                    <a:cubicBezTo>
                      <a:pt x="30" y="52"/>
                      <a:pt x="30" y="52"/>
                      <a:pt x="30" y="52"/>
                    </a:cubicBezTo>
                    <a:cubicBezTo>
                      <a:pt x="29" y="52"/>
                      <a:pt x="29" y="52"/>
                      <a:pt x="29" y="52"/>
                    </a:cubicBezTo>
                    <a:cubicBezTo>
                      <a:pt x="29" y="52"/>
                      <a:pt x="24" y="52"/>
                      <a:pt x="29" y="57"/>
                    </a:cubicBezTo>
                    <a:cubicBezTo>
                      <a:pt x="29" y="57"/>
                      <a:pt x="29" y="57"/>
                      <a:pt x="29" y="57"/>
                    </a:cubicBezTo>
                    <a:cubicBezTo>
                      <a:pt x="30" y="58"/>
                      <a:pt x="30" y="59"/>
                      <a:pt x="30" y="60"/>
                    </a:cubicBezTo>
                    <a:cubicBezTo>
                      <a:pt x="30" y="62"/>
                      <a:pt x="28" y="64"/>
                      <a:pt x="25" y="64"/>
                    </a:cubicBezTo>
                    <a:cubicBezTo>
                      <a:pt x="23" y="64"/>
                      <a:pt x="21" y="62"/>
                      <a:pt x="21" y="60"/>
                    </a:cubicBezTo>
                    <a:cubicBezTo>
                      <a:pt x="21" y="59"/>
                      <a:pt x="21" y="58"/>
                      <a:pt x="22" y="57"/>
                    </a:cubicBezTo>
                    <a:cubicBezTo>
                      <a:pt x="22" y="57"/>
                      <a:pt x="22" y="57"/>
                      <a:pt x="22" y="57"/>
                    </a:cubicBezTo>
                    <a:cubicBezTo>
                      <a:pt x="27" y="52"/>
                      <a:pt x="22" y="52"/>
                      <a:pt x="22" y="52"/>
                    </a:cubicBezTo>
                    <a:cubicBezTo>
                      <a:pt x="21" y="52"/>
                      <a:pt x="21" y="52"/>
                      <a:pt x="21" y="52"/>
                    </a:cubicBezTo>
                    <a:cubicBezTo>
                      <a:pt x="0" y="52"/>
                      <a:pt x="0" y="52"/>
                      <a:pt x="0" y="52"/>
                    </a:cubicBezTo>
                    <a:cubicBezTo>
                      <a:pt x="0" y="32"/>
                      <a:pt x="0" y="32"/>
                      <a:pt x="0" y="32"/>
                    </a:cubicBezTo>
                    <a:cubicBezTo>
                      <a:pt x="0" y="17"/>
                      <a:pt x="0" y="17"/>
                      <a:pt x="0" y="17"/>
                    </a:cubicBezTo>
                    <a:cubicBezTo>
                      <a:pt x="0" y="0"/>
                      <a:pt x="0" y="0"/>
                      <a:pt x="0" y="0"/>
                    </a:cubicBezTo>
                    <a:cubicBezTo>
                      <a:pt x="51" y="0"/>
                      <a:pt x="51" y="0"/>
                      <a:pt x="51" y="0"/>
                    </a:cubicBezTo>
                    <a:cubicBezTo>
                      <a:pt x="51" y="14"/>
                      <a:pt x="51" y="14"/>
                      <a:pt x="51" y="14"/>
                    </a:cubicBezTo>
                    <a:cubicBezTo>
                      <a:pt x="51" y="15"/>
                      <a:pt x="51" y="15"/>
                      <a:pt x="51" y="15"/>
                    </a:cubicBezTo>
                    <a:cubicBezTo>
                      <a:pt x="51" y="22"/>
                      <a:pt x="51" y="22"/>
                      <a:pt x="51" y="2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276" name="Freeform 61"/>
              <p:cNvSpPr>
                <a:spLocks/>
              </p:cNvSpPr>
              <p:nvPr>
                <p:custDataLst>
                  <p:tags r:id="rId187"/>
                </p:custDataLst>
              </p:nvPr>
            </p:nvSpPr>
            <p:spPr bwMode="gray">
              <a:xfrm>
                <a:off x="2996" y="2199"/>
                <a:ext cx="166" cy="130"/>
              </a:xfrm>
              <a:custGeom>
                <a:avLst/>
                <a:gdLst>
                  <a:gd name="T0" fmla="*/ 4938 w 64"/>
                  <a:gd name="T1" fmla="*/ 5082 h 52"/>
                  <a:gd name="T2" fmla="*/ 4938 w 64"/>
                  <a:gd name="T3" fmla="*/ 4612 h 52"/>
                  <a:gd name="T4" fmla="*/ 4938 w 64"/>
                  <a:gd name="T5" fmla="*/ 4612 h 52"/>
                  <a:gd name="T6" fmla="*/ 5058 w 64"/>
                  <a:gd name="T7" fmla="*/ 4300 h 52"/>
                  <a:gd name="T8" fmla="*/ 4487 w 64"/>
                  <a:gd name="T9" fmla="*/ 3908 h 52"/>
                  <a:gd name="T10" fmla="*/ 3976 w 64"/>
                  <a:gd name="T11" fmla="*/ 4300 h 52"/>
                  <a:gd name="T12" fmla="*/ 4116 w 64"/>
                  <a:gd name="T13" fmla="*/ 4612 h 52"/>
                  <a:gd name="T14" fmla="*/ 4116 w 64"/>
                  <a:gd name="T15" fmla="*/ 4612 h 52"/>
                  <a:gd name="T16" fmla="*/ 4116 w 64"/>
                  <a:gd name="T17" fmla="*/ 5082 h 52"/>
                  <a:gd name="T18" fmla="*/ 3175 w 64"/>
                  <a:gd name="T19" fmla="*/ 5082 h 52"/>
                  <a:gd name="T20" fmla="*/ 3035 w 64"/>
                  <a:gd name="T21" fmla="*/ 5082 h 52"/>
                  <a:gd name="T22" fmla="*/ 1533 w 64"/>
                  <a:gd name="T23" fmla="*/ 5082 h 52"/>
                  <a:gd name="T24" fmla="*/ 1393 w 64"/>
                  <a:gd name="T25" fmla="*/ 5082 h 52"/>
                  <a:gd name="T26" fmla="*/ 1393 w 64"/>
                  <a:gd name="T27" fmla="*/ 3018 h 52"/>
                  <a:gd name="T28" fmla="*/ 1393 w 64"/>
                  <a:gd name="T29" fmla="*/ 2938 h 52"/>
                  <a:gd name="T30" fmla="*/ 820 w 64"/>
                  <a:gd name="T31" fmla="*/ 2938 h 52"/>
                  <a:gd name="T32" fmla="*/ 820 w 64"/>
                  <a:gd name="T33" fmla="*/ 2938 h 52"/>
                  <a:gd name="T34" fmla="*/ 591 w 64"/>
                  <a:gd name="T35" fmla="*/ 2938 h 52"/>
                  <a:gd name="T36" fmla="*/ 0 w 64"/>
                  <a:gd name="T37" fmla="*/ 2550 h 52"/>
                  <a:gd name="T38" fmla="*/ 591 w 64"/>
                  <a:gd name="T39" fmla="*/ 2063 h 52"/>
                  <a:gd name="T40" fmla="*/ 820 w 64"/>
                  <a:gd name="T41" fmla="*/ 2145 h 52"/>
                  <a:gd name="T42" fmla="*/ 820 w 64"/>
                  <a:gd name="T43" fmla="*/ 2145 h 52"/>
                  <a:gd name="T44" fmla="*/ 1393 w 64"/>
                  <a:gd name="T45" fmla="*/ 2145 h 52"/>
                  <a:gd name="T46" fmla="*/ 1393 w 64"/>
                  <a:gd name="T47" fmla="*/ 2063 h 52"/>
                  <a:gd name="T48" fmla="*/ 1393 w 64"/>
                  <a:gd name="T49" fmla="*/ 0 h 52"/>
                  <a:gd name="T50" fmla="*/ 3753 w 64"/>
                  <a:gd name="T51" fmla="*/ 0 h 52"/>
                  <a:gd name="T52" fmla="*/ 5517 w 64"/>
                  <a:gd name="T53" fmla="*/ 0 h 52"/>
                  <a:gd name="T54" fmla="*/ 7522 w 64"/>
                  <a:gd name="T55" fmla="*/ 0 h 52"/>
                  <a:gd name="T56" fmla="*/ 7522 w 64"/>
                  <a:gd name="T57" fmla="*/ 5082 h 52"/>
                  <a:gd name="T58" fmla="*/ 5880 w 64"/>
                  <a:gd name="T59" fmla="*/ 5082 h 52"/>
                  <a:gd name="T60" fmla="*/ 5737 w 64"/>
                  <a:gd name="T61" fmla="*/ 5082 h 52"/>
                  <a:gd name="T62" fmla="*/ 4938 w 64"/>
                  <a:gd name="T63" fmla="*/ 5082 h 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4"/>
                  <a:gd name="T97" fmla="*/ 0 h 52"/>
                  <a:gd name="T98" fmla="*/ 64 w 64"/>
                  <a:gd name="T99" fmla="*/ 52 h 5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4" h="52">
                    <a:moveTo>
                      <a:pt x="42" y="52"/>
                    </a:moveTo>
                    <a:cubicBezTo>
                      <a:pt x="42" y="52"/>
                      <a:pt x="37" y="52"/>
                      <a:pt x="42" y="47"/>
                    </a:cubicBezTo>
                    <a:cubicBezTo>
                      <a:pt x="42" y="47"/>
                      <a:pt x="42" y="47"/>
                      <a:pt x="42" y="47"/>
                    </a:cubicBezTo>
                    <a:cubicBezTo>
                      <a:pt x="43" y="46"/>
                      <a:pt x="43" y="45"/>
                      <a:pt x="43" y="44"/>
                    </a:cubicBezTo>
                    <a:cubicBezTo>
                      <a:pt x="43" y="42"/>
                      <a:pt x="41" y="40"/>
                      <a:pt x="38" y="40"/>
                    </a:cubicBezTo>
                    <a:cubicBezTo>
                      <a:pt x="36" y="40"/>
                      <a:pt x="34" y="42"/>
                      <a:pt x="34" y="44"/>
                    </a:cubicBezTo>
                    <a:cubicBezTo>
                      <a:pt x="34" y="45"/>
                      <a:pt x="34" y="46"/>
                      <a:pt x="35" y="47"/>
                    </a:cubicBezTo>
                    <a:cubicBezTo>
                      <a:pt x="35" y="47"/>
                      <a:pt x="35" y="47"/>
                      <a:pt x="35" y="47"/>
                    </a:cubicBezTo>
                    <a:cubicBezTo>
                      <a:pt x="40" y="52"/>
                      <a:pt x="35" y="52"/>
                      <a:pt x="35" y="52"/>
                    </a:cubicBezTo>
                    <a:cubicBezTo>
                      <a:pt x="27" y="52"/>
                      <a:pt x="27" y="52"/>
                      <a:pt x="27" y="52"/>
                    </a:cubicBezTo>
                    <a:cubicBezTo>
                      <a:pt x="26" y="52"/>
                      <a:pt x="26" y="52"/>
                      <a:pt x="26" y="52"/>
                    </a:cubicBezTo>
                    <a:cubicBezTo>
                      <a:pt x="13" y="52"/>
                      <a:pt x="13" y="52"/>
                      <a:pt x="13" y="52"/>
                    </a:cubicBezTo>
                    <a:cubicBezTo>
                      <a:pt x="12" y="52"/>
                      <a:pt x="12" y="52"/>
                      <a:pt x="12" y="52"/>
                    </a:cubicBezTo>
                    <a:cubicBezTo>
                      <a:pt x="12" y="31"/>
                      <a:pt x="12" y="31"/>
                      <a:pt x="12" y="31"/>
                    </a:cubicBezTo>
                    <a:cubicBezTo>
                      <a:pt x="12" y="30"/>
                      <a:pt x="12" y="30"/>
                      <a:pt x="12" y="30"/>
                    </a:cubicBezTo>
                    <a:cubicBezTo>
                      <a:pt x="12" y="30"/>
                      <a:pt x="12" y="25"/>
                      <a:pt x="7" y="30"/>
                    </a:cubicBezTo>
                    <a:cubicBezTo>
                      <a:pt x="7" y="30"/>
                      <a:pt x="7" y="30"/>
                      <a:pt x="7" y="30"/>
                    </a:cubicBezTo>
                    <a:cubicBezTo>
                      <a:pt x="7" y="30"/>
                      <a:pt x="6" y="30"/>
                      <a:pt x="5" y="30"/>
                    </a:cubicBezTo>
                    <a:cubicBezTo>
                      <a:pt x="2" y="30"/>
                      <a:pt x="0" y="28"/>
                      <a:pt x="0" y="26"/>
                    </a:cubicBezTo>
                    <a:cubicBezTo>
                      <a:pt x="0" y="23"/>
                      <a:pt x="2" y="21"/>
                      <a:pt x="5" y="21"/>
                    </a:cubicBezTo>
                    <a:cubicBezTo>
                      <a:pt x="6" y="21"/>
                      <a:pt x="7" y="22"/>
                      <a:pt x="7" y="22"/>
                    </a:cubicBezTo>
                    <a:cubicBezTo>
                      <a:pt x="7" y="22"/>
                      <a:pt x="7" y="22"/>
                      <a:pt x="7" y="22"/>
                    </a:cubicBezTo>
                    <a:cubicBezTo>
                      <a:pt x="12" y="27"/>
                      <a:pt x="12" y="22"/>
                      <a:pt x="12" y="22"/>
                    </a:cubicBezTo>
                    <a:cubicBezTo>
                      <a:pt x="12" y="21"/>
                      <a:pt x="12" y="21"/>
                      <a:pt x="12" y="21"/>
                    </a:cubicBezTo>
                    <a:cubicBezTo>
                      <a:pt x="12" y="0"/>
                      <a:pt x="12" y="0"/>
                      <a:pt x="12" y="0"/>
                    </a:cubicBezTo>
                    <a:cubicBezTo>
                      <a:pt x="32" y="0"/>
                      <a:pt x="32" y="0"/>
                      <a:pt x="32" y="0"/>
                    </a:cubicBezTo>
                    <a:cubicBezTo>
                      <a:pt x="47" y="0"/>
                      <a:pt x="47" y="0"/>
                      <a:pt x="47" y="0"/>
                    </a:cubicBezTo>
                    <a:cubicBezTo>
                      <a:pt x="64" y="0"/>
                      <a:pt x="64" y="0"/>
                      <a:pt x="64" y="0"/>
                    </a:cubicBezTo>
                    <a:cubicBezTo>
                      <a:pt x="64" y="52"/>
                      <a:pt x="64" y="52"/>
                      <a:pt x="64" y="52"/>
                    </a:cubicBezTo>
                    <a:cubicBezTo>
                      <a:pt x="50" y="52"/>
                      <a:pt x="50" y="52"/>
                      <a:pt x="50" y="52"/>
                    </a:cubicBezTo>
                    <a:cubicBezTo>
                      <a:pt x="49" y="52"/>
                      <a:pt x="49" y="52"/>
                      <a:pt x="49" y="52"/>
                    </a:cubicBezTo>
                    <a:cubicBezTo>
                      <a:pt x="42" y="52"/>
                      <a:pt x="42" y="52"/>
                      <a:pt x="42" y="5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a:solidFill>
                    <a:srgbClr val="000000"/>
                  </a:solidFill>
                </a:endParaRPr>
              </a:p>
            </p:txBody>
          </p:sp>
        </p:grpSp>
        <p:sp>
          <p:nvSpPr>
            <p:cNvPr id="3099" name="Oval 62"/>
            <p:cNvSpPr>
              <a:spLocks noChangeArrowheads="1"/>
            </p:cNvSpPr>
            <p:nvPr>
              <p:custDataLst>
                <p:tags r:id="rId26"/>
              </p:custDataLst>
            </p:nvPr>
          </p:nvSpPr>
          <p:spPr bwMode="gray">
            <a:xfrm>
              <a:off x="5113338" y="4373556"/>
              <a:ext cx="995363" cy="91004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100" name="Freeform 63"/>
            <p:cNvSpPr>
              <a:spLocks noEditPoints="1"/>
            </p:cNvSpPr>
            <p:nvPr>
              <p:custDataLst>
                <p:tags r:id="rId27"/>
              </p:custDataLst>
            </p:nvPr>
          </p:nvSpPr>
          <p:spPr bwMode="gray">
            <a:xfrm>
              <a:off x="5214938" y="4464409"/>
              <a:ext cx="793750" cy="728338"/>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8"/>
                    <a:pt x="42" y="190"/>
                    <a:pt x="95" y="190"/>
                  </a:cubicBezTo>
                  <a:cubicBezTo>
                    <a:pt x="148" y="190"/>
                    <a:pt x="190" y="148"/>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01" name="Freeform 64"/>
            <p:cNvSpPr>
              <a:spLocks/>
            </p:cNvSpPr>
            <p:nvPr>
              <p:custDataLst>
                <p:tags r:id="rId28"/>
              </p:custDataLst>
            </p:nvPr>
          </p:nvSpPr>
          <p:spPr bwMode="gray">
            <a:xfrm>
              <a:off x="5799138" y="4378099"/>
              <a:ext cx="1254125" cy="940329"/>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4"/>
                    <a:pt x="150" y="234"/>
                  </a:cubicBezTo>
                  <a:cubicBezTo>
                    <a:pt x="153" y="234"/>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02" name="Freeform 65"/>
            <p:cNvSpPr>
              <a:spLocks/>
            </p:cNvSpPr>
            <p:nvPr>
              <p:custDataLst>
                <p:tags r:id="rId29"/>
              </p:custDataLst>
            </p:nvPr>
          </p:nvSpPr>
          <p:spPr bwMode="gray">
            <a:xfrm>
              <a:off x="5957888" y="4555262"/>
              <a:ext cx="150813" cy="507263"/>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6"/>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03" name="Freeform 66"/>
            <p:cNvSpPr>
              <a:spLocks/>
            </p:cNvSpPr>
            <p:nvPr>
              <p:custDataLst>
                <p:tags r:id="rId30"/>
              </p:custDataLst>
            </p:nvPr>
          </p:nvSpPr>
          <p:spPr bwMode="gray">
            <a:xfrm>
              <a:off x="5937250" y="4653686"/>
              <a:ext cx="71438" cy="298301"/>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7"/>
                    <a:pt x="17" y="46"/>
                  </a:cubicBezTo>
                  <a:cubicBezTo>
                    <a:pt x="17" y="29"/>
                    <a:pt x="13" y="13"/>
                    <a:pt x="5" y="0"/>
                  </a:cubicBezTo>
                  <a:cubicBezTo>
                    <a:pt x="0" y="23"/>
                    <a:pt x="3" y="51"/>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nvGrpSpPr>
            <p:cNvPr id="3104" name="Group 68"/>
            <p:cNvGrpSpPr>
              <a:grpSpLocks/>
            </p:cNvGrpSpPr>
            <p:nvPr>
              <p:custDataLst>
                <p:tags r:id="rId31"/>
              </p:custDataLst>
            </p:nvPr>
          </p:nvGrpSpPr>
          <p:grpSpPr bwMode="auto">
            <a:xfrm>
              <a:off x="5221288" y="4621888"/>
              <a:ext cx="671513" cy="484549"/>
              <a:chOff x="2337" y="2832"/>
              <a:chExt cx="341" cy="257"/>
            </a:xfrm>
          </p:grpSpPr>
          <p:sp>
            <p:nvSpPr>
              <p:cNvPr id="3260" name="Rectangle 69"/>
              <p:cNvSpPr>
                <a:spLocks noChangeArrowheads="1"/>
              </p:cNvSpPr>
              <p:nvPr>
                <p:custDataLst>
                  <p:tags r:id="rId171"/>
                </p:custDataLst>
              </p:nvPr>
            </p:nvSpPr>
            <p:spPr bwMode="gray">
              <a:xfrm>
                <a:off x="2337" y="2927"/>
                <a:ext cx="70" cy="53"/>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61" name="Rectangle 70"/>
              <p:cNvSpPr>
                <a:spLocks noChangeArrowheads="1"/>
              </p:cNvSpPr>
              <p:nvPr>
                <p:custDataLst>
                  <p:tags r:id="rId172"/>
                </p:custDataLst>
              </p:nvPr>
            </p:nvSpPr>
            <p:spPr bwMode="gray">
              <a:xfrm>
                <a:off x="2468" y="2858"/>
                <a:ext cx="70" cy="50"/>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62" name="Rectangle 71"/>
              <p:cNvSpPr>
                <a:spLocks noChangeArrowheads="1"/>
              </p:cNvSpPr>
              <p:nvPr>
                <p:custDataLst>
                  <p:tags r:id="rId173"/>
                </p:custDataLst>
              </p:nvPr>
            </p:nvSpPr>
            <p:spPr bwMode="gray">
              <a:xfrm>
                <a:off x="2468" y="3000"/>
                <a:ext cx="70" cy="49"/>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63" name="Rectangle 72"/>
              <p:cNvSpPr>
                <a:spLocks noChangeArrowheads="1"/>
              </p:cNvSpPr>
              <p:nvPr>
                <p:custDataLst>
                  <p:tags r:id="rId174"/>
                </p:custDataLst>
              </p:nvPr>
            </p:nvSpPr>
            <p:spPr bwMode="gray">
              <a:xfrm>
                <a:off x="2608" y="2832"/>
                <a:ext cx="70" cy="49"/>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64" name="Rectangle 73"/>
              <p:cNvSpPr>
                <a:spLocks noChangeArrowheads="1"/>
              </p:cNvSpPr>
              <p:nvPr>
                <p:custDataLst>
                  <p:tags r:id="rId175"/>
                </p:custDataLst>
              </p:nvPr>
            </p:nvSpPr>
            <p:spPr bwMode="gray">
              <a:xfrm>
                <a:off x="2608" y="2898"/>
                <a:ext cx="70" cy="52"/>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65" name="Freeform 74"/>
              <p:cNvSpPr>
                <a:spLocks/>
              </p:cNvSpPr>
              <p:nvPr>
                <p:custDataLst>
                  <p:tags r:id="rId176"/>
                </p:custDataLst>
              </p:nvPr>
            </p:nvSpPr>
            <p:spPr bwMode="gray">
              <a:xfrm>
                <a:off x="2407" y="2881"/>
                <a:ext cx="61" cy="71"/>
              </a:xfrm>
              <a:custGeom>
                <a:avLst/>
                <a:gdLst>
                  <a:gd name="T0" fmla="*/ 0 w 91"/>
                  <a:gd name="T1" fmla="*/ 12 h 111"/>
                  <a:gd name="T2" fmla="*/ 5 w 91"/>
                  <a:gd name="T3" fmla="*/ 12 h 111"/>
                  <a:gd name="T4" fmla="*/ 5 w 91"/>
                  <a:gd name="T5" fmla="*/ 0 h 111"/>
                  <a:gd name="T6" fmla="*/ 12 w 91"/>
                  <a:gd name="T7" fmla="*/ 0 h 111"/>
                  <a:gd name="T8" fmla="*/ 0 60000 65536"/>
                  <a:gd name="T9" fmla="*/ 0 60000 65536"/>
                  <a:gd name="T10" fmla="*/ 0 60000 65536"/>
                  <a:gd name="T11" fmla="*/ 0 60000 65536"/>
                  <a:gd name="T12" fmla="*/ 0 w 91"/>
                  <a:gd name="T13" fmla="*/ 0 h 111"/>
                  <a:gd name="T14" fmla="*/ 91 w 91"/>
                  <a:gd name="T15" fmla="*/ 111 h 111"/>
                </a:gdLst>
                <a:ahLst/>
                <a:cxnLst>
                  <a:cxn ang="T8">
                    <a:pos x="T0" y="T1"/>
                  </a:cxn>
                  <a:cxn ang="T9">
                    <a:pos x="T2" y="T3"/>
                  </a:cxn>
                  <a:cxn ang="T10">
                    <a:pos x="T4" y="T5"/>
                  </a:cxn>
                  <a:cxn ang="T11">
                    <a:pos x="T6" y="T7"/>
                  </a:cxn>
                </a:cxnLst>
                <a:rect l="T12" t="T13" r="T14" b="T15"/>
                <a:pathLst>
                  <a:path w="91" h="111">
                    <a:moveTo>
                      <a:pt x="0" y="111"/>
                    </a:moveTo>
                    <a:lnTo>
                      <a:pt x="38" y="111"/>
                    </a:lnTo>
                    <a:lnTo>
                      <a:pt x="38" y="0"/>
                    </a:lnTo>
                    <a:lnTo>
                      <a:pt x="91"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66" name="Freeform 75"/>
              <p:cNvSpPr>
                <a:spLocks/>
              </p:cNvSpPr>
              <p:nvPr>
                <p:custDataLst>
                  <p:tags r:id="rId177"/>
                </p:custDataLst>
              </p:nvPr>
            </p:nvSpPr>
            <p:spPr bwMode="gray">
              <a:xfrm>
                <a:off x="2407" y="2952"/>
                <a:ext cx="61" cy="72"/>
              </a:xfrm>
              <a:custGeom>
                <a:avLst/>
                <a:gdLst>
                  <a:gd name="T0" fmla="*/ 0 w 91"/>
                  <a:gd name="T1" fmla="*/ 0 h 111"/>
                  <a:gd name="T2" fmla="*/ 5 w 91"/>
                  <a:gd name="T3" fmla="*/ 0 h 111"/>
                  <a:gd name="T4" fmla="*/ 5 w 91"/>
                  <a:gd name="T5" fmla="*/ 12 h 111"/>
                  <a:gd name="T6" fmla="*/ 12 w 91"/>
                  <a:gd name="T7" fmla="*/ 12 h 111"/>
                  <a:gd name="T8" fmla="*/ 0 60000 65536"/>
                  <a:gd name="T9" fmla="*/ 0 60000 65536"/>
                  <a:gd name="T10" fmla="*/ 0 60000 65536"/>
                  <a:gd name="T11" fmla="*/ 0 60000 65536"/>
                  <a:gd name="T12" fmla="*/ 0 w 91"/>
                  <a:gd name="T13" fmla="*/ 0 h 111"/>
                  <a:gd name="T14" fmla="*/ 91 w 91"/>
                  <a:gd name="T15" fmla="*/ 111 h 111"/>
                </a:gdLst>
                <a:ahLst/>
                <a:cxnLst>
                  <a:cxn ang="T8">
                    <a:pos x="T0" y="T1"/>
                  </a:cxn>
                  <a:cxn ang="T9">
                    <a:pos x="T2" y="T3"/>
                  </a:cxn>
                  <a:cxn ang="T10">
                    <a:pos x="T4" y="T5"/>
                  </a:cxn>
                  <a:cxn ang="T11">
                    <a:pos x="T6" y="T7"/>
                  </a:cxn>
                </a:cxnLst>
                <a:rect l="T12" t="T13" r="T14" b="T15"/>
                <a:pathLst>
                  <a:path w="91" h="111">
                    <a:moveTo>
                      <a:pt x="0" y="0"/>
                    </a:moveTo>
                    <a:lnTo>
                      <a:pt x="38" y="0"/>
                    </a:lnTo>
                    <a:lnTo>
                      <a:pt x="38" y="111"/>
                    </a:lnTo>
                    <a:lnTo>
                      <a:pt x="91" y="111"/>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67" name="Freeform 76"/>
              <p:cNvSpPr>
                <a:spLocks/>
              </p:cNvSpPr>
              <p:nvPr>
                <p:custDataLst>
                  <p:tags r:id="rId178"/>
                </p:custDataLst>
              </p:nvPr>
            </p:nvSpPr>
            <p:spPr bwMode="gray">
              <a:xfrm>
                <a:off x="2538" y="2856"/>
                <a:ext cx="70" cy="27"/>
              </a:xfrm>
              <a:custGeom>
                <a:avLst/>
                <a:gdLst>
                  <a:gd name="T0" fmla="*/ 0 w 103"/>
                  <a:gd name="T1" fmla="*/ 4 h 42"/>
                  <a:gd name="T2" fmla="*/ 8 w 103"/>
                  <a:gd name="T3" fmla="*/ 4 h 42"/>
                  <a:gd name="T4" fmla="*/ 8 w 103"/>
                  <a:gd name="T5" fmla="*/ 0 h 42"/>
                  <a:gd name="T6" fmla="*/ 15 w 103"/>
                  <a:gd name="T7" fmla="*/ 0 h 42"/>
                  <a:gd name="T8" fmla="*/ 0 60000 65536"/>
                  <a:gd name="T9" fmla="*/ 0 60000 65536"/>
                  <a:gd name="T10" fmla="*/ 0 60000 65536"/>
                  <a:gd name="T11" fmla="*/ 0 60000 65536"/>
                  <a:gd name="T12" fmla="*/ 0 w 103"/>
                  <a:gd name="T13" fmla="*/ 0 h 42"/>
                  <a:gd name="T14" fmla="*/ 103 w 103"/>
                  <a:gd name="T15" fmla="*/ 42 h 42"/>
                </a:gdLst>
                <a:ahLst/>
                <a:cxnLst>
                  <a:cxn ang="T8">
                    <a:pos x="T0" y="T1"/>
                  </a:cxn>
                  <a:cxn ang="T9">
                    <a:pos x="T2" y="T3"/>
                  </a:cxn>
                  <a:cxn ang="T10">
                    <a:pos x="T4" y="T5"/>
                  </a:cxn>
                  <a:cxn ang="T11">
                    <a:pos x="T6" y="T7"/>
                  </a:cxn>
                </a:cxnLst>
                <a:rect l="T12" t="T13" r="T14" b="T15"/>
                <a:pathLst>
                  <a:path w="103" h="42">
                    <a:moveTo>
                      <a:pt x="0" y="42"/>
                    </a:moveTo>
                    <a:lnTo>
                      <a:pt x="54" y="42"/>
                    </a:lnTo>
                    <a:lnTo>
                      <a:pt x="54" y="0"/>
                    </a:lnTo>
                    <a:lnTo>
                      <a:pt x="103"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68" name="Freeform 77"/>
              <p:cNvSpPr>
                <a:spLocks/>
              </p:cNvSpPr>
              <p:nvPr>
                <p:custDataLst>
                  <p:tags r:id="rId179"/>
                </p:custDataLst>
              </p:nvPr>
            </p:nvSpPr>
            <p:spPr bwMode="gray">
              <a:xfrm>
                <a:off x="2575" y="2883"/>
                <a:ext cx="33" cy="40"/>
              </a:xfrm>
              <a:custGeom>
                <a:avLst/>
                <a:gdLst>
                  <a:gd name="T0" fmla="*/ 0 w 49"/>
                  <a:gd name="T1" fmla="*/ 0 h 62"/>
                  <a:gd name="T2" fmla="*/ 0 w 49"/>
                  <a:gd name="T3" fmla="*/ 7 h 62"/>
                  <a:gd name="T4" fmla="*/ 7 w 49"/>
                  <a:gd name="T5" fmla="*/ 7 h 62"/>
                  <a:gd name="T6" fmla="*/ 0 60000 65536"/>
                  <a:gd name="T7" fmla="*/ 0 60000 65536"/>
                  <a:gd name="T8" fmla="*/ 0 60000 65536"/>
                  <a:gd name="T9" fmla="*/ 0 w 49"/>
                  <a:gd name="T10" fmla="*/ 0 h 62"/>
                  <a:gd name="T11" fmla="*/ 49 w 49"/>
                  <a:gd name="T12" fmla="*/ 62 h 62"/>
                </a:gdLst>
                <a:ahLst/>
                <a:cxnLst>
                  <a:cxn ang="T6">
                    <a:pos x="T0" y="T1"/>
                  </a:cxn>
                  <a:cxn ang="T7">
                    <a:pos x="T2" y="T3"/>
                  </a:cxn>
                  <a:cxn ang="T8">
                    <a:pos x="T4" y="T5"/>
                  </a:cxn>
                </a:cxnLst>
                <a:rect l="T9" t="T10" r="T11" b="T12"/>
                <a:pathLst>
                  <a:path w="49" h="62">
                    <a:moveTo>
                      <a:pt x="0" y="0"/>
                    </a:moveTo>
                    <a:lnTo>
                      <a:pt x="0" y="62"/>
                    </a:lnTo>
                    <a:lnTo>
                      <a:pt x="49" y="62"/>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69" name="Rectangle 78"/>
              <p:cNvSpPr>
                <a:spLocks noChangeArrowheads="1"/>
              </p:cNvSpPr>
              <p:nvPr>
                <p:custDataLst>
                  <p:tags r:id="rId180"/>
                </p:custDataLst>
              </p:nvPr>
            </p:nvSpPr>
            <p:spPr bwMode="gray">
              <a:xfrm>
                <a:off x="2608" y="2971"/>
                <a:ext cx="70" cy="50"/>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70" name="Rectangle 79"/>
              <p:cNvSpPr>
                <a:spLocks noChangeArrowheads="1"/>
              </p:cNvSpPr>
              <p:nvPr>
                <p:custDataLst>
                  <p:tags r:id="rId181"/>
                </p:custDataLst>
              </p:nvPr>
            </p:nvSpPr>
            <p:spPr bwMode="gray">
              <a:xfrm>
                <a:off x="2608" y="3037"/>
                <a:ext cx="70" cy="52"/>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71" name="Freeform 80"/>
              <p:cNvSpPr>
                <a:spLocks/>
              </p:cNvSpPr>
              <p:nvPr>
                <p:custDataLst>
                  <p:tags r:id="rId182"/>
                </p:custDataLst>
              </p:nvPr>
            </p:nvSpPr>
            <p:spPr bwMode="gray">
              <a:xfrm>
                <a:off x="2538" y="2995"/>
                <a:ext cx="70" cy="29"/>
              </a:xfrm>
              <a:custGeom>
                <a:avLst/>
                <a:gdLst>
                  <a:gd name="T0" fmla="*/ 0 w 103"/>
                  <a:gd name="T1" fmla="*/ 4 h 46"/>
                  <a:gd name="T2" fmla="*/ 8 w 103"/>
                  <a:gd name="T3" fmla="*/ 4 h 46"/>
                  <a:gd name="T4" fmla="*/ 8 w 103"/>
                  <a:gd name="T5" fmla="*/ 0 h 46"/>
                  <a:gd name="T6" fmla="*/ 15 w 103"/>
                  <a:gd name="T7" fmla="*/ 0 h 46"/>
                  <a:gd name="T8" fmla="*/ 0 60000 65536"/>
                  <a:gd name="T9" fmla="*/ 0 60000 65536"/>
                  <a:gd name="T10" fmla="*/ 0 60000 65536"/>
                  <a:gd name="T11" fmla="*/ 0 60000 65536"/>
                  <a:gd name="T12" fmla="*/ 0 w 103"/>
                  <a:gd name="T13" fmla="*/ 0 h 46"/>
                  <a:gd name="T14" fmla="*/ 103 w 103"/>
                  <a:gd name="T15" fmla="*/ 46 h 46"/>
                </a:gdLst>
                <a:ahLst/>
                <a:cxnLst>
                  <a:cxn ang="T8">
                    <a:pos x="T0" y="T1"/>
                  </a:cxn>
                  <a:cxn ang="T9">
                    <a:pos x="T2" y="T3"/>
                  </a:cxn>
                  <a:cxn ang="T10">
                    <a:pos x="T4" y="T5"/>
                  </a:cxn>
                  <a:cxn ang="T11">
                    <a:pos x="T6" y="T7"/>
                  </a:cxn>
                </a:cxnLst>
                <a:rect l="T12" t="T13" r="T14" b="T15"/>
                <a:pathLst>
                  <a:path w="103" h="46">
                    <a:moveTo>
                      <a:pt x="0" y="46"/>
                    </a:moveTo>
                    <a:lnTo>
                      <a:pt x="54" y="46"/>
                    </a:lnTo>
                    <a:lnTo>
                      <a:pt x="54" y="0"/>
                    </a:lnTo>
                    <a:lnTo>
                      <a:pt x="103"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72" name="Freeform 81"/>
              <p:cNvSpPr>
                <a:spLocks/>
              </p:cNvSpPr>
              <p:nvPr>
                <p:custDataLst>
                  <p:tags r:id="rId183"/>
                </p:custDataLst>
              </p:nvPr>
            </p:nvSpPr>
            <p:spPr bwMode="gray">
              <a:xfrm>
                <a:off x="2575" y="3024"/>
                <a:ext cx="33" cy="37"/>
              </a:xfrm>
              <a:custGeom>
                <a:avLst/>
                <a:gdLst>
                  <a:gd name="T0" fmla="*/ 0 w 49"/>
                  <a:gd name="T1" fmla="*/ 0 h 57"/>
                  <a:gd name="T2" fmla="*/ 0 w 49"/>
                  <a:gd name="T3" fmla="*/ 6 h 57"/>
                  <a:gd name="T4" fmla="*/ 7 w 49"/>
                  <a:gd name="T5" fmla="*/ 6 h 57"/>
                  <a:gd name="T6" fmla="*/ 0 60000 65536"/>
                  <a:gd name="T7" fmla="*/ 0 60000 65536"/>
                  <a:gd name="T8" fmla="*/ 0 60000 65536"/>
                  <a:gd name="T9" fmla="*/ 0 w 49"/>
                  <a:gd name="T10" fmla="*/ 0 h 57"/>
                  <a:gd name="T11" fmla="*/ 49 w 49"/>
                  <a:gd name="T12" fmla="*/ 57 h 57"/>
                </a:gdLst>
                <a:ahLst/>
                <a:cxnLst>
                  <a:cxn ang="T6">
                    <a:pos x="T0" y="T1"/>
                  </a:cxn>
                  <a:cxn ang="T7">
                    <a:pos x="T2" y="T3"/>
                  </a:cxn>
                  <a:cxn ang="T8">
                    <a:pos x="T4" y="T5"/>
                  </a:cxn>
                </a:cxnLst>
                <a:rect l="T9" t="T10" r="T11" b="T12"/>
                <a:pathLst>
                  <a:path w="49" h="57">
                    <a:moveTo>
                      <a:pt x="0" y="0"/>
                    </a:moveTo>
                    <a:lnTo>
                      <a:pt x="0" y="57"/>
                    </a:lnTo>
                    <a:lnTo>
                      <a:pt x="49" y="57"/>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grpSp>
        <p:sp>
          <p:nvSpPr>
            <p:cNvPr id="3105" name="Rectangle 82"/>
            <p:cNvSpPr>
              <a:spLocks noChangeArrowheads="1"/>
            </p:cNvSpPr>
            <p:nvPr>
              <p:custDataLst>
                <p:tags r:id="rId32"/>
              </p:custDataLst>
            </p:nvPr>
          </p:nvSpPr>
          <p:spPr bwMode="gray">
            <a:xfrm>
              <a:off x="7480300" y="4573433"/>
              <a:ext cx="1389063" cy="510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000000"/>
                  </a:solidFill>
                </a:rPr>
                <a:t>Change Structure</a:t>
              </a:r>
            </a:p>
            <a:p>
              <a:pPr algn="ctr" eaLnBrk="1" fontAlgn="base" hangingPunct="1">
                <a:lnSpc>
                  <a:spcPct val="80000"/>
                </a:lnSpc>
                <a:spcBef>
                  <a:spcPct val="0"/>
                </a:spcBef>
                <a:spcAft>
                  <a:spcPct val="0"/>
                </a:spcAft>
              </a:pPr>
              <a:r>
                <a:rPr lang="en-US" altLang="en-US" sz="1400" b="0">
                  <a:solidFill>
                    <a:srgbClr val="000000"/>
                  </a:solidFill>
                </a:rPr>
                <a:t>Tools &amp;</a:t>
              </a:r>
            </a:p>
            <a:p>
              <a:pPr algn="ctr" eaLnBrk="1" fontAlgn="base" hangingPunct="1">
                <a:lnSpc>
                  <a:spcPct val="80000"/>
                </a:lnSpc>
                <a:spcBef>
                  <a:spcPct val="0"/>
                </a:spcBef>
                <a:spcAft>
                  <a:spcPct val="0"/>
                </a:spcAft>
              </a:pPr>
              <a:r>
                <a:rPr lang="en-US" altLang="en-US" sz="1400" b="0">
                  <a:solidFill>
                    <a:srgbClr val="000000"/>
                  </a:solidFill>
                </a:rPr>
                <a:t> Accountability</a:t>
              </a:r>
            </a:p>
          </p:txBody>
        </p:sp>
        <p:sp>
          <p:nvSpPr>
            <p:cNvPr id="3106" name="Freeform 83"/>
            <p:cNvSpPr>
              <a:spLocks/>
            </p:cNvSpPr>
            <p:nvPr>
              <p:custDataLst>
                <p:tags r:id="rId33"/>
              </p:custDataLst>
            </p:nvPr>
          </p:nvSpPr>
          <p:spPr bwMode="gray">
            <a:xfrm>
              <a:off x="6426200" y="4305416"/>
              <a:ext cx="222250" cy="172621"/>
            </a:xfrm>
            <a:custGeom>
              <a:avLst/>
              <a:gdLst>
                <a:gd name="T0" fmla="*/ 0 w 53"/>
                <a:gd name="T1" fmla="*/ 2147483647 h 45"/>
                <a:gd name="T2" fmla="*/ 2147483647 w 53"/>
                <a:gd name="T3" fmla="*/ 2147483647 h 45"/>
                <a:gd name="T4" fmla="*/ 2147483647 w 53"/>
                <a:gd name="T5" fmla="*/ 2147483647 h 45"/>
                <a:gd name="T6" fmla="*/ 2147483647 w 53"/>
                <a:gd name="T7" fmla="*/ 2147483647 h 45"/>
                <a:gd name="T8" fmla="*/ 2147483647 w 53"/>
                <a:gd name="T9" fmla="*/ 2147483647 h 45"/>
                <a:gd name="T10" fmla="*/ 2147483647 w 53"/>
                <a:gd name="T11" fmla="*/ 2147483647 h 45"/>
                <a:gd name="T12" fmla="*/ 2147483647 w 53"/>
                <a:gd name="T13" fmla="*/ 2147483647 h 45"/>
                <a:gd name="T14" fmla="*/ 2147483647 w 53"/>
                <a:gd name="T15" fmla="*/ 2147483647 h 45"/>
                <a:gd name="T16" fmla="*/ 2147483647 w 53"/>
                <a:gd name="T17" fmla="*/ 2147483647 h 45"/>
                <a:gd name="T18" fmla="*/ 2147483647 w 53"/>
                <a:gd name="T19" fmla="*/ 2147483647 h 45"/>
                <a:gd name="T20" fmla="*/ 2147483647 w 53"/>
                <a:gd name="T21" fmla="*/ 2147483647 h 45"/>
                <a:gd name="T22" fmla="*/ 2147483647 w 53"/>
                <a:gd name="T23" fmla="*/ 2147483647 h 45"/>
                <a:gd name="T24" fmla="*/ 2147483647 w 53"/>
                <a:gd name="T25" fmla="*/ 2147483647 h 45"/>
                <a:gd name="T26" fmla="*/ 2147483647 w 53"/>
                <a:gd name="T27" fmla="*/ 2147483647 h 45"/>
                <a:gd name="T28" fmla="*/ 2147483647 w 53"/>
                <a:gd name="T29" fmla="*/ 2147483647 h 45"/>
                <a:gd name="T30" fmla="*/ 2147483647 w 53"/>
                <a:gd name="T31" fmla="*/ 2147483647 h 45"/>
                <a:gd name="T32" fmla="*/ 2147483647 w 53"/>
                <a:gd name="T33" fmla="*/ 2147483647 h 45"/>
                <a:gd name="T34" fmla="*/ 2147483647 w 53"/>
                <a:gd name="T35" fmla="*/ 2147483647 h 45"/>
                <a:gd name="T36" fmla="*/ 2147483647 w 53"/>
                <a:gd name="T37" fmla="*/ 2147483647 h 45"/>
                <a:gd name="T38" fmla="*/ 2147483647 w 53"/>
                <a:gd name="T39" fmla="*/ 2147483647 h 45"/>
                <a:gd name="T40" fmla="*/ 2147483647 w 53"/>
                <a:gd name="T41" fmla="*/ 2147483647 h 45"/>
                <a:gd name="T42" fmla="*/ 2147483647 w 53"/>
                <a:gd name="T43" fmla="*/ 2147483647 h 45"/>
                <a:gd name="T44" fmla="*/ 2147483647 w 53"/>
                <a:gd name="T45" fmla="*/ 2147483647 h 45"/>
                <a:gd name="T46" fmla="*/ 2147483647 w 53"/>
                <a:gd name="T47" fmla="*/ 2147483647 h 45"/>
                <a:gd name="T48" fmla="*/ 2147483647 w 53"/>
                <a:gd name="T49" fmla="*/ 2147483647 h 45"/>
                <a:gd name="T50" fmla="*/ 0 w 53"/>
                <a:gd name="T51" fmla="*/ 2147483647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2"/>
                  </a:moveTo>
                  <a:cubicBezTo>
                    <a:pt x="0" y="42"/>
                    <a:pt x="1" y="41"/>
                    <a:pt x="1" y="40"/>
                  </a:cubicBezTo>
                  <a:cubicBezTo>
                    <a:pt x="1" y="39"/>
                    <a:pt x="2" y="38"/>
                    <a:pt x="2" y="38"/>
                  </a:cubicBezTo>
                  <a:cubicBezTo>
                    <a:pt x="2" y="37"/>
                    <a:pt x="2" y="36"/>
                    <a:pt x="2" y="36"/>
                  </a:cubicBezTo>
                  <a:cubicBezTo>
                    <a:pt x="3" y="35"/>
                    <a:pt x="3" y="34"/>
                    <a:pt x="3" y="33"/>
                  </a:cubicBezTo>
                  <a:cubicBezTo>
                    <a:pt x="4" y="33"/>
                    <a:pt x="4" y="33"/>
                    <a:pt x="4" y="33"/>
                  </a:cubicBezTo>
                  <a:cubicBezTo>
                    <a:pt x="4" y="33"/>
                    <a:pt x="4" y="32"/>
                    <a:pt x="4" y="32"/>
                  </a:cubicBezTo>
                  <a:cubicBezTo>
                    <a:pt x="13" y="14"/>
                    <a:pt x="33" y="21"/>
                    <a:pt x="43" y="16"/>
                  </a:cubicBezTo>
                  <a:cubicBezTo>
                    <a:pt x="43" y="16"/>
                    <a:pt x="43" y="16"/>
                    <a:pt x="43" y="16"/>
                  </a:cubicBezTo>
                  <a:cubicBezTo>
                    <a:pt x="42" y="16"/>
                    <a:pt x="41" y="17"/>
                    <a:pt x="40" y="17"/>
                  </a:cubicBezTo>
                  <a:cubicBezTo>
                    <a:pt x="31" y="19"/>
                    <a:pt x="14" y="12"/>
                    <a:pt x="4" y="28"/>
                  </a:cubicBezTo>
                  <a:cubicBezTo>
                    <a:pt x="4" y="28"/>
                    <a:pt x="3" y="28"/>
                    <a:pt x="3" y="29"/>
                  </a:cubicBezTo>
                  <a:cubicBezTo>
                    <a:pt x="2" y="30"/>
                    <a:pt x="1" y="32"/>
                    <a:pt x="1" y="34"/>
                  </a:cubicBezTo>
                  <a:cubicBezTo>
                    <a:pt x="1" y="32"/>
                    <a:pt x="1" y="30"/>
                    <a:pt x="2" y="29"/>
                  </a:cubicBezTo>
                  <a:cubicBezTo>
                    <a:pt x="1" y="28"/>
                    <a:pt x="1" y="28"/>
                    <a:pt x="1" y="27"/>
                  </a:cubicBezTo>
                  <a:cubicBezTo>
                    <a:pt x="1" y="27"/>
                    <a:pt x="1" y="27"/>
                    <a:pt x="1" y="27"/>
                  </a:cubicBezTo>
                  <a:cubicBezTo>
                    <a:pt x="0" y="26"/>
                    <a:pt x="1" y="24"/>
                    <a:pt x="1" y="23"/>
                  </a:cubicBezTo>
                  <a:cubicBezTo>
                    <a:pt x="2" y="22"/>
                    <a:pt x="2" y="21"/>
                    <a:pt x="3" y="20"/>
                  </a:cubicBezTo>
                  <a:cubicBezTo>
                    <a:pt x="3" y="20"/>
                    <a:pt x="3" y="20"/>
                    <a:pt x="3" y="20"/>
                  </a:cubicBezTo>
                  <a:cubicBezTo>
                    <a:pt x="15" y="0"/>
                    <a:pt x="36" y="14"/>
                    <a:pt x="46" y="11"/>
                  </a:cubicBezTo>
                  <a:cubicBezTo>
                    <a:pt x="50" y="11"/>
                    <a:pt x="53" y="9"/>
                    <a:pt x="53" y="9"/>
                  </a:cubicBezTo>
                  <a:cubicBezTo>
                    <a:pt x="53" y="9"/>
                    <a:pt x="38" y="43"/>
                    <a:pt x="9" y="38"/>
                  </a:cubicBezTo>
                  <a:cubicBezTo>
                    <a:pt x="7" y="38"/>
                    <a:pt x="5" y="37"/>
                    <a:pt x="4" y="36"/>
                  </a:cubicBezTo>
                  <a:cubicBezTo>
                    <a:pt x="4" y="35"/>
                    <a:pt x="4" y="35"/>
                    <a:pt x="4" y="35"/>
                  </a:cubicBezTo>
                  <a:cubicBezTo>
                    <a:pt x="4" y="37"/>
                    <a:pt x="3" y="40"/>
                    <a:pt x="2" y="41"/>
                  </a:cubicBezTo>
                  <a:cubicBezTo>
                    <a:pt x="2" y="45"/>
                    <a:pt x="1" y="44"/>
                    <a:pt x="0" y="42"/>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07" name="Oval 84"/>
            <p:cNvSpPr>
              <a:spLocks noChangeArrowheads="1"/>
            </p:cNvSpPr>
            <p:nvPr>
              <p:custDataLst>
                <p:tags r:id="rId34"/>
              </p:custDataLst>
            </p:nvPr>
          </p:nvSpPr>
          <p:spPr bwMode="gray">
            <a:xfrm>
              <a:off x="5113338" y="5356283"/>
              <a:ext cx="995363" cy="91004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108" name="Freeform 85"/>
            <p:cNvSpPr>
              <a:spLocks noEditPoints="1"/>
            </p:cNvSpPr>
            <p:nvPr>
              <p:custDataLst>
                <p:tags r:id="rId35"/>
              </p:custDataLst>
            </p:nvPr>
          </p:nvSpPr>
          <p:spPr bwMode="gray">
            <a:xfrm>
              <a:off x="5214938" y="5448650"/>
              <a:ext cx="793750" cy="726824"/>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3"/>
                    <a:pt x="0" y="95"/>
                  </a:cubicBezTo>
                  <a:cubicBezTo>
                    <a:pt x="0" y="148"/>
                    <a:pt x="42" y="190"/>
                    <a:pt x="95" y="190"/>
                  </a:cubicBezTo>
                  <a:cubicBezTo>
                    <a:pt x="148" y="190"/>
                    <a:pt x="190" y="148"/>
                    <a:pt x="190" y="95"/>
                  </a:cubicBezTo>
                  <a:cubicBezTo>
                    <a:pt x="190" y="43"/>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1"/>
                  </a:moveTo>
                  <a:cubicBezTo>
                    <a:pt x="81" y="121"/>
                    <a:pt x="69" y="109"/>
                    <a:pt x="69" y="95"/>
                  </a:cubicBezTo>
                  <a:cubicBezTo>
                    <a:pt x="69" y="81"/>
                    <a:pt x="81" y="70"/>
                    <a:pt x="95" y="70"/>
                  </a:cubicBezTo>
                  <a:cubicBezTo>
                    <a:pt x="109" y="70"/>
                    <a:pt x="120" y="81"/>
                    <a:pt x="121" y="95"/>
                  </a:cubicBezTo>
                  <a:cubicBezTo>
                    <a:pt x="120" y="109"/>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09" name="Freeform 86"/>
            <p:cNvSpPr>
              <a:spLocks/>
            </p:cNvSpPr>
            <p:nvPr>
              <p:custDataLst>
                <p:tags r:id="rId36"/>
              </p:custDataLst>
            </p:nvPr>
          </p:nvSpPr>
          <p:spPr bwMode="gray">
            <a:xfrm>
              <a:off x="5799138" y="5359311"/>
              <a:ext cx="1254125" cy="943357"/>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30"/>
                    <a:pt x="140" y="232"/>
                  </a:cubicBezTo>
                  <a:cubicBezTo>
                    <a:pt x="140" y="232"/>
                    <a:pt x="141" y="232"/>
                    <a:pt x="141" y="232"/>
                  </a:cubicBezTo>
                  <a:cubicBezTo>
                    <a:pt x="143" y="233"/>
                    <a:pt x="146" y="234"/>
                    <a:pt x="150" y="234"/>
                  </a:cubicBezTo>
                  <a:cubicBezTo>
                    <a:pt x="153" y="234"/>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10" name="Freeform 87"/>
            <p:cNvSpPr>
              <a:spLocks/>
            </p:cNvSpPr>
            <p:nvPr>
              <p:custDataLst>
                <p:tags r:id="rId37"/>
              </p:custDataLst>
            </p:nvPr>
          </p:nvSpPr>
          <p:spPr bwMode="gray">
            <a:xfrm>
              <a:off x="5957888" y="5537989"/>
              <a:ext cx="150813" cy="507263"/>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6"/>
                  </a:cubicBezTo>
                  <a:cubicBezTo>
                    <a:pt x="8" y="39"/>
                    <a:pt x="12" y="55"/>
                    <a:pt x="12" y="72"/>
                  </a:cubicBezTo>
                  <a:cubicBezTo>
                    <a:pt x="12" y="83"/>
                    <a:pt x="10" y="94"/>
                    <a:pt x="7" y="104"/>
                  </a:cubicBezTo>
                  <a:cubicBezTo>
                    <a:pt x="10" y="114"/>
                    <a:pt x="14" y="124"/>
                    <a:pt x="19" y="133"/>
                  </a:cubicBezTo>
                  <a:cubicBezTo>
                    <a:pt x="30" y="115"/>
                    <a:pt x="36" y="95"/>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11" name="Freeform 88"/>
            <p:cNvSpPr>
              <a:spLocks/>
            </p:cNvSpPr>
            <p:nvPr>
              <p:custDataLst>
                <p:tags r:id="rId38"/>
              </p:custDataLst>
            </p:nvPr>
          </p:nvSpPr>
          <p:spPr bwMode="gray">
            <a:xfrm>
              <a:off x="5937250" y="5636413"/>
              <a:ext cx="71438" cy="298301"/>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7"/>
                    <a:pt x="17" y="46"/>
                  </a:cubicBezTo>
                  <a:cubicBezTo>
                    <a:pt x="17" y="29"/>
                    <a:pt x="13" y="13"/>
                    <a:pt x="5" y="0"/>
                  </a:cubicBezTo>
                  <a:cubicBezTo>
                    <a:pt x="0" y="23"/>
                    <a:pt x="3" y="51"/>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nvGrpSpPr>
            <p:cNvPr id="3112" name="Group 89"/>
            <p:cNvGrpSpPr>
              <a:grpSpLocks/>
            </p:cNvGrpSpPr>
            <p:nvPr>
              <p:custDataLst>
                <p:tags r:id="rId39"/>
              </p:custDataLst>
            </p:nvPr>
          </p:nvGrpSpPr>
          <p:grpSpPr bwMode="auto">
            <a:xfrm>
              <a:off x="5130800" y="5515275"/>
              <a:ext cx="784225" cy="549661"/>
              <a:chOff x="2296" y="3464"/>
              <a:chExt cx="371" cy="273"/>
            </a:xfrm>
          </p:grpSpPr>
          <p:sp>
            <p:nvSpPr>
              <p:cNvPr id="3251" name="Freeform 90"/>
              <p:cNvSpPr>
                <a:spLocks/>
              </p:cNvSpPr>
              <p:nvPr>
                <p:custDataLst>
                  <p:tags r:id="rId162"/>
                </p:custDataLst>
              </p:nvPr>
            </p:nvSpPr>
            <p:spPr bwMode="gray">
              <a:xfrm>
                <a:off x="2404" y="3643"/>
                <a:ext cx="186" cy="94"/>
              </a:xfrm>
              <a:custGeom>
                <a:avLst/>
                <a:gdLst>
                  <a:gd name="T0" fmla="*/ 8274 w 72"/>
                  <a:gd name="T1" fmla="*/ 2949 h 38"/>
                  <a:gd name="T2" fmla="*/ 5293 w 72"/>
                  <a:gd name="T3" fmla="*/ 3525 h 38"/>
                  <a:gd name="T4" fmla="*/ 674 w 72"/>
                  <a:gd name="T5" fmla="*/ 1756 h 38"/>
                  <a:gd name="T6" fmla="*/ 674 w 72"/>
                  <a:gd name="T7" fmla="*/ 1831 h 38"/>
                  <a:gd name="T8" fmla="*/ 0 w 72"/>
                  <a:gd name="T9" fmla="*/ 2209 h 38"/>
                  <a:gd name="T10" fmla="*/ 1155 w 72"/>
                  <a:gd name="T11" fmla="*/ 183 h 38"/>
                  <a:gd name="T12" fmla="*/ 3911 w 72"/>
                  <a:gd name="T13" fmla="*/ 0 h 38"/>
                  <a:gd name="T14" fmla="*/ 3203 w 72"/>
                  <a:gd name="T15" fmla="*/ 378 h 38"/>
                  <a:gd name="T16" fmla="*/ 3203 w 72"/>
                  <a:gd name="T17" fmla="*/ 378 h 38"/>
                  <a:gd name="T18" fmla="*/ 3123 w 72"/>
                  <a:gd name="T19" fmla="*/ 453 h 38"/>
                  <a:gd name="T20" fmla="*/ 5293 w 72"/>
                  <a:gd name="T21" fmla="*/ 1192 h 38"/>
                  <a:gd name="T22" fmla="*/ 6554 w 72"/>
                  <a:gd name="T23" fmla="*/ 1017 h 38"/>
                  <a:gd name="T24" fmla="*/ 6554 w 72"/>
                  <a:gd name="T25" fmla="*/ 1017 h 38"/>
                  <a:gd name="T26" fmla="*/ 6673 w 72"/>
                  <a:gd name="T27" fmla="*/ 2392 h 38"/>
                  <a:gd name="T28" fmla="*/ 8274 w 72"/>
                  <a:gd name="T29" fmla="*/ 2949 h 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2"/>
                  <a:gd name="T46" fmla="*/ 0 h 38"/>
                  <a:gd name="T47" fmla="*/ 72 w 72"/>
                  <a:gd name="T48" fmla="*/ 38 h 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2" h="38">
                    <a:moveTo>
                      <a:pt x="72" y="32"/>
                    </a:moveTo>
                    <a:cubicBezTo>
                      <a:pt x="64" y="36"/>
                      <a:pt x="55" y="38"/>
                      <a:pt x="46" y="38"/>
                    </a:cubicBezTo>
                    <a:cubicBezTo>
                      <a:pt x="30" y="38"/>
                      <a:pt x="15" y="31"/>
                      <a:pt x="6" y="19"/>
                    </a:cubicBezTo>
                    <a:cubicBezTo>
                      <a:pt x="6" y="20"/>
                      <a:pt x="6" y="20"/>
                      <a:pt x="6" y="20"/>
                    </a:cubicBezTo>
                    <a:cubicBezTo>
                      <a:pt x="0" y="24"/>
                      <a:pt x="0" y="24"/>
                      <a:pt x="0" y="24"/>
                    </a:cubicBezTo>
                    <a:cubicBezTo>
                      <a:pt x="10" y="2"/>
                      <a:pt x="10" y="2"/>
                      <a:pt x="10" y="2"/>
                    </a:cubicBezTo>
                    <a:cubicBezTo>
                      <a:pt x="34" y="0"/>
                      <a:pt x="34" y="0"/>
                      <a:pt x="34" y="0"/>
                    </a:cubicBezTo>
                    <a:cubicBezTo>
                      <a:pt x="28" y="4"/>
                      <a:pt x="28" y="4"/>
                      <a:pt x="28" y="4"/>
                    </a:cubicBezTo>
                    <a:cubicBezTo>
                      <a:pt x="28" y="4"/>
                      <a:pt x="28" y="4"/>
                      <a:pt x="28" y="4"/>
                    </a:cubicBezTo>
                    <a:cubicBezTo>
                      <a:pt x="27" y="5"/>
                      <a:pt x="27" y="5"/>
                      <a:pt x="27" y="5"/>
                    </a:cubicBezTo>
                    <a:cubicBezTo>
                      <a:pt x="32" y="10"/>
                      <a:pt x="39" y="13"/>
                      <a:pt x="46" y="13"/>
                    </a:cubicBezTo>
                    <a:cubicBezTo>
                      <a:pt x="50" y="13"/>
                      <a:pt x="53" y="12"/>
                      <a:pt x="57" y="11"/>
                    </a:cubicBezTo>
                    <a:cubicBezTo>
                      <a:pt x="57" y="11"/>
                      <a:pt x="57" y="11"/>
                      <a:pt x="57" y="11"/>
                    </a:cubicBezTo>
                    <a:cubicBezTo>
                      <a:pt x="58" y="26"/>
                      <a:pt x="58" y="26"/>
                      <a:pt x="58" y="26"/>
                    </a:cubicBezTo>
                    <a:cubicBezTo>
                      <a:pt x="72" y="32"/>
                      <a:pt x="72" y="32"/>
                      <a:pt x="72" y="32"/>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252" name="Freeform 91"/>
              <p:cNvSpPr>
                <a:spLocks/>
              </p:cNvSpPr>
              <p:nvPr>
                <p:custDataLst>
                  <p:tags r:id="rId163"/>
                </p:custDataLst>
              </p:nvPr>
            </p:nvSpPr>
            <p:spPr bwMode="gray">
              <a:xfrm>
                <a:off x="2404" y="3643"/>
                <a:ext cx="186" cy="94"/>
              </a:xfrm>
              <a:custGeom>
                <a:avLst/>
                <a:gdLst>
                  <a:gd name="T0" fmla="*/ 8274 w 72"/>
                  <a:gd name="T1" fmla="*/ 2949 h 38"/>
                  <a:gd name="T2" fmla="*/ 5293 w 72"/>
                  <a:gd name="T3" fmla="*/ 3525 h 38"/>
                  <a:gd name="T4" fmla="*/ 674 w 72"/>
                  <a:gd name="T5" fmla="*/ 1756 h 38"/>
                  <a:gd name="T6" fmla="*/ 674 w 72"/>
                  <a:gd name="T7" fmla="*/ 1831 h 38"/>
                  <a:gd name="T8" fmla="*/ 0 w 72"/>
                  <a:gd name="T9" fmla="*/ 2209 h 38"/>
                  <a:gd name="T10" fmla="*/ 1155 w 72"/>
                  <a:gd name="T11" fmla="*/ 183 h 38"/>
                  <a:gd name="T12" fmla="*/ 3911 w 72"/>
                  <a:gd name="T13" fmla="*/ 0 h 38"/>
                  <a:gd name="T14" fmla="*/ 3203 w 72"/>
                  <a:gd name="T15" fmla="*/ 378 h 38"/>
                  <a:gd name="T16" fmla="*/ 3203 w 72"/>
                  <a:gd name="T17" fmla="*/ 378 h 38"/>
                  <a:gd name="T18" fmla="*/ 3123 w 72"/>
                  <a:gd name="T19" fmla="*/ 453 h 38"/>
                  <a:gd name="T20" fmla="*/ 5293 w 72"/>
                  <a:gd name="T21" fmla="*/ 1192 h 38"/>
                  <a:gd name="T22" fmla="*/ 6554 w 72"/>
                  <a:gd name="T23" fmla="*/ 1017 h 38"/>
                  <a:gd name="T24" fmla="*/ 6554 w 72"/>
                  <a:gd name="T25" fmla="*/ 1017 h 38"/>
                  <a:gd name="T26" fmla="*/ 6673 w 72"/>
                  <a:gd name="T27" fmla="*/ 2392 h 38"/>
                  <a:gd name="T28" fmla="*/ 8274 w 72"/>
                  <a:gd name="T29" fmla="*/ 2949 h 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2"/>
                  <a:gd name="T46" fmla="*/ 0 h 38"/>
                  <a:gd name="T47" fmla="*/ 72 w 72"/>
                  <a:gd name="T48" fmla="*/ 38 h 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2" h="38">
                    <a:moveTo>
                      <a:pt x="72" y="32"/>
                    </a:moveTo>
                    <a:cubicBezTo>
                      <a:pt x="64" y="36"/>
                      <a:pt x="55" y="38"/>
                      <a:pt x="46" y="38"/>
                    </a:cubicBezTo>
                    <a:cubicBezTo>
                      <a:pt x="30" y="38"/>
                      <a:pt x="15" y="31"/>
                      <a:pt x="6" y="19"/>
                    </a:cubicBezTo>
                    <a:cubicBezTo>
                      <a:pt x="6" y="20"/>
                      <a:pt x="6" y="20"/>
                      <a:pt x="6" y="20"/>
                    </a:cubicBezTo>
                    <a:cubicBezTo>
                      <a:pt x="0" y="24"/>
                      <a:pt x="0" y="24"/>
                      <a:pt x="0" y="24"/>
                    </a:cubicBezTo>
                    <a:cubicBezTo>
                      <a:pt x="10" y="2"/>
                      <a:pt x="10" y="2"/>
                      <a:pt x="10" y="2"/>
                    </a:cubicBezTo>
                    <a:cubicBezTo>
                      <a:pt x="34" y="0"/>
                      <a:pt x="34" y="0"/>
                      <a:pt x="34" y="0"/>
                    </a:cubicBezTo>
                    <a:cubicBezTo>
                      <a:pt x="28" y="4"/>
                      <a:pt x="28" y="4"/>
                      <a:pt x="28" y="4"/>
                    </a:cubicBezTo>
                    <a:cubicBezTo>
                      <a:pt x="28" y="4"/>
                      <a:pt x="28" y="4"/>
                      <a:pt x="28" y="4"/>
                    </a:cubicBezTo>
                    <a:cubicBezTo>
                      <a:pt x="27" y="5"/>
                      <a:pt x="27" y="5"/>
                      <a:pt x="27" y="5"/>
                    </a:cubicBezTo>
                    <a:cubicBezTo>
                      <a:pt x="32" y="10"/>
                      <a:pt x="39" y="13"/>
                      <a:pt x="46" y="13"/>
                    </a:cubicBezTo>
                    <a:cubicBezTo>
                      <a:pt x="50" y="13"/>
                      <a:pt x="53" y="12"/>
                      <a:pt x="57" y="11"/>
                    </a:cubicBezTo>
                    <a:cubicBezTo>
                      <a:pt x="57" y="11"/>
                      <a:pt x="57" y="11"/>
                      <a:pt x="57" y="11"/>
                    </a:cubicBezTo>
                    <a:cubicBezTo>
                      <a:pt x="58" y="26"/>
                      <a:pt x="58" y="26"/>
                      <a:pt x="58" y="26"/>
                    </a:cubicBezTo>
                    <a:cubicBezTo>
                      <a:pt x="72" y="32"/>
                      <a:pt x="72" y="32"/>
                      <a:pt x="72" y="32"/>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53" name="Freeform 92"/>
              <p:cNvSpPr>
                <a:spLocks/>
              </p:cNvSpPr>
              <p:nvPr>
                <p:custDataLst>
                  <p:tags r:id="rId164"/>
                </p:custDataLst>
              </p:nvPr>
            </p:nvSpPr>
            <p:spPr bwMode="gray">
              <a:xfrm>
                <a:off x="2551" y="3591"/>
                <a:ext cx="103" cy="136"/>
              </a:xfrm>
              <a:custGeom>
                <a:avLst/>
                <a:gdLst>
                  <a:gd name="T0" fmla="*/ 1584 w 40"/>
                  <a:gd name="T1" fmla="*/ 635 h 55"/>
                  <a:gd name="T2" fmla="*/ 1584 w 40"/>
                  <a:gd name="T3" fmla="*/ 818 h 55"/>
                  <a:gd name="T4" fmla="*/ 564 w 40"/>
                  <a:gd name="T5" fmla="*/ 2690 h 55"/>
                  <a:gd name="T6" fmla="*/ 445 w 40"/>
                  <a:gd name="T7" fmla="*/ 2586 h 55"/>
                  <a:gd name="T8" fmla="*/ 0 w 40"/>
                  <a:gd name="T9" fmla="*/ 2023 h 55"/>
                  <a:gd name="T10" fmla="*/ 219 w 40"/>
                  <a:gd name="T11" fmla="*/ 4261 h 55"/>
                  <a:gd name="T12" fmla="*/ 2817 w 40"/>
                  <a:gd name="T13" fmla="*/ 5081 h 55"/>
                  <a:gd name="T14" fmla="*/ 2287 w 40"/>
                  <a:gd name="T15" fmla="*/ 4518 h 55"/>
                  <a:gd name="T16" fmla="*/ 2287 w 40"/>
                  <a:gd name="T17" fmla="*/ 4518 h 55"/>
                  <a:gd name="T18" fmla="*/ 4522 w 40"/>
                  <a:gd name="T19" fmla="*/ 739 h 55"/>
                  <a:gd name="T20" fmla="*/ 4522 w 40"/>
                  <a:gd name="T21" fmla="*/ 0 h 55"/>
                  <a:gd name="T22" fmla="*/ 4522 w 40"/>
                  <a:gd name="T23" fmla="*/ 0 h 55"/>
                  <a:gd name="T24" fmla="*/ 3296 w 40"/>
                  <a:gd name="T25" fmla="*/ 1014 h 55"/>
                  <a:gd name="T26" fmla="*/ 1584 w 40"/>
                  <a:gd name="T27" fmla="*/ 635 h 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0"/>
                  <a:gd name="T43" fmla="*/ 0 h 55"/>
                  <a:gd name="T44" fmla="*/ 40 w 40"/>
                  <a:gd name="T45" fmla="*/ 55 h 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0" h="55">
                    <a:moveTo>
                      <a:pt x="14" y="7"/>
                    </a:moveTo>
                    <a:cubicBezTo>
                      <a:pt x="14" y="8"/>
                      <a:pt x="14" y="8"/>
                      <a:pt x="14" y="9"/>
                    </a:cubicBezTo>
                    <a:cubicBezTo>
                      <a:pt x="14" y="17"/>
                      <a:pt x="11" y="24"/>
                      <a:pt x="5" y="29"/>
                    </a:cubicBezTo>
                    <a:cubicBezTo>
                      <a:pt x="4" y="28"/>
                      <a:pt x="4" y="28"/>
                      <a:pt x="4" y="28"/>
                    </a:cubicBezTo>
                    <a:cubicBezTo>
                      <a:pt x="0" y="22"/>
                      <a:pt x="0" y="22"/>
                      <a:pt x="0" y="22"/>
                    </a:cubicBezTo>
                    <a:cubicBezTo>
                      <a:pt x="2" y="46"/>
                      <a:pt x="2" y="46"/>
                      <a:pt x="2" y="46"/>
                    </a:cubicBezTo>
                    <a:cubicBezTo>
                      <a:pt x="25" y="55"/>
                      <a:pt x="25" y="55"/>
                      <a:pt x="25" y="55"/>
                    </a:cubicBezTo>
                    <a:cubicBezTo>
                      <a:pt x="20" y="49"/>
                      <a:pt x="20" y="49"/>
                      <a:pt x="20" y="49"/>
                    </a:cubicBezTo>
                    <a:cubicBezTo>
                      <a:pt x="20" y="49"/>
                      <a:pt x="20" y="49"/>
                      <a:pt x="20" y="49"/>
                    </a:cubicBezTo>
                    <a:cubicBezTo>
                      <a:pt x="32" y="40"/>
                      <a:pt x="40" y="25"/>
                      <a:pt x="40" y="8"/>
                    </a:cubicBezTo>
                    <a:cubicBezTo>
                      <a:pt x="40" y="5"/>
                      <a:pt x="40" y="3"/>
                      <a:pt x="40" y="0"/>
                    </a:cubicBezTo>
                    <a:cubicBezTo>
                      <a:pt x="40" y="0"/>
                      <a:pt x="40" y="0"/>
                      <a:pt x="40" y="0"/>
                    </a:cubicBezTo>
                    <a:cubicBezTo>
                      <a:pt x="29" y="11"/>
                      <a:pt x="29" y="11"/>
                      <a:pt x="29" y="11"/>
                    </a:cubicBezTo>
                    <a:cubicBezTo>
                      <a:pt x="14" y="7"/>
                      <a:pt x="14" y="7"/>
                      <a:pt x="14" y="7"/>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254" name="Freeform 93"/>
              <p:cNvSpPr>
                <a:spLocks/>
              </p:cNvSpPr>
              <p:nvPr>
                <p:custDataLst>
                  <p:tags r:id="rId165"/>
                </p:custDataLst>
              </p:nvPr>
            </p:nvSpPr>
            <p:spPr bwMode="gray">
              <a:xfrm>
                <a:off x="2551" y="3591"/>
                <a:ext cx="103" cy="136"/>
              </a:xfrm>
              <a:custGeom>
                <a:avLst/>
                <a:gdLst>
                  <a:gd name="T0" fmla="*/ 1584 w 40"/>
                  <a:gd name="T1" fmla="*/ 635 h 55"/>
                  <a:gd name="T2" fmla="*/ 1584 w 40"/>
                  <a:gd name="T3" fmla="*/ 818 h 55"/>
                  <a:gd name="T4" fmla="*/ 564 w 40"/>
                  <a:gd name="T5" fmla="*/ 2690 h 55"/>
                  <a:gd name="T6" fmla="*/ 445 w 40"/>
                  <a:gd name="T7" fmla="*/ 2586 h 55"/>
                  <a:gd name="T8" fmla="*/ 0 w 40"/>
                  <a:gd name="T9" fmla="*/ 2023 h 55"/>
                  <a:gd name="T10" fmla="*/ 219 w 40"/>
                  <a:gd name="T11" fmla="*/ 4261 h 55"/>
                  <a:gd name="T12" fmla="*/ 2817 w 40"/>
                  <a:gd name="T13" fmla="*/ 5081 h 55"/>
                  <a:gd name="T14" fmla="*/ 2287 w 40"/>
                  <a:gd name="T15" fmla="*/ 4518 h 55"/>
                  <a:gd name="T16" fmla="*/ 2287 w 40"/>
                  <a:gd name="T17" fmla="*/ 4518 h 55"/>
                  <a:gd name="T18" fmla="*/ 4522 w 40"/>
                  <a:gd name="T19" fmla="*/ 739 h 55"/>
                  <a:gd name="T20" fmla="*/ 4522 w 40"/>
                  <a:gd name="T21" fmla="*/ 0 h 55"/>
                  <a:gd name="T22" fmla="*/ 4522 w 40"/>
                  <a:gd name="T23" fmla="*/ 0 h 55"/>
                  <a:gd name="T24" fmla="*/ 3296 w 40"/>
                  <a:gd name="T25" fmla="*/ 1014 h 55"/>
                  <a:gd name="T26" fmla="*/ 1584 w 40"/>
                  <a:gd name="T27" fmla="*/ 635 h 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0"/>
                  <a:gd name="T43" fmla="*/ 0 h 55"/>
                  <a:gd name="T44" fmla="*/ 40 w 40"/>
                  <a:gd name="T45" fmla="*/ 55 h 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0" h="55">
                    <a:moveTo>
                      <a:pt x="14" y="7"/>
                    </a:moveTo>
                    <a:cubicBezTo>
                      <a:pt x="14" y="8"/>
                      <a:pt x="14" y="8"/>
                      <a:pt x="14" y="9"/>
                    </a:cubicBezTo>
                    <a:cubicBezTo>
                      <a:pt x="14" y="17"/>
                      <a:pt x="11" y="24"/>
                      <a:pt x="5" y="29"/>
                    </a:cubicBezTo>
                    <a:cubicBezTo>
                      <a:pt x="4" y="28"/>
                      <a:pt x="4" y="28"/>
                      <a:pt x="4" y="28"/>
                    </a:cubicBezTo>
                    <a:cubicBezTo>
                      <a:pt x="0" y="22"/>
                      <a:pt x="0" y="22"/>
                      <a:pt x="0" y="22"/>
                    </a:cubicBezTo>
                    <a:cubicBezTo>
                      <a:pt x="2" y="46"/>
                      <a:pt x="2" y="46"/>
                      <a:pt x="2" y="46"/>
                    </a:cubicBezTo>
                    <a:cubicBezTo>
                      <a:pt x="25" y="55"/>
                      <a:pt x="25" y="55"/>
                      <a:pt x="25" y="55"/>
                    </a:cubicBezTo>
                    <a:cubicBezTo>
                      <a:pt x="20" y="49"/>
                      <a:pt x="20" y="49"/>
                      <a:pt x="20" y="49"/>
                    </a:cubicBezTo>
                    <a:cubicBezTo>
                      <a:pt x="20" y="49"/>
                      <a:pt x="20" y="49"/>
                      <a:pt x="20" y="49"/>
                    </a:cubicBezTo>
                    <a:cubicBezTo>
                      <a:pt x="32" y="40"/>
                      <a:pt x="40" y="25"/>
                      <a:pt x="40" y="8"/>
                    </a:cubicBezTo>
                    <a:cubicBezTo>
                      <a:pt x="40" y="5"/>
                      <a:pt x="40" y="3"/>
                      <a:pt x="40" y="0"/>
                    </a:cubicBezTo>
                    <a:cubicBezTo>
                      <a:pt x="40" y="0"/>
                      <a:pt x="40" y="0"/>
                      <a:pt x="40" y="0"/>
                    </a:cubicBezTo>
                    <a:cubicBezTo>
                      <a:pt x="29" y="11"/>
                      <a:pt x="29" y="11"/>
                      <a:pt x="29" y="11"/>
                    </a:cubicBezTo>
                    <a:cubicBezTo>
                      <a:pt x="14" y="7"/>
                      <a:pt x="14" y="7"/>
                      <a:pt x="14" y="7"/>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55" name="Freeform 94"/>
              <p:cNvSpPr>
                <a:spLocks/>
              </p:cNvSpPr>
              <p:nvPr>
                <p:custDataLst>
                  <p:tags r:id="rId166"/>
                </p:custDataLst>
              </p:nvPr>
            </p:nvSpPr>
            <p:spPr bwMode="gray">
              <a:xfrm>
                <a:off x="2528" y="3483"/>
                <a:ext cx="139" cy="133"/>
              </a:xfrm>
              <a:custGeom>
                <a:avLst/>
                <a:gdLst>
                  <a:gd name="T0" fmla="*/ 5439 w 54"/>
                  <a:gd name="T1" fmla="*/ 3463 h 54"/>
                  <a:gd name="T2" fmla="*/ 6108 w 54"/>
                  <a:gd name="T3" fmla="*/ 3271 h 54"/>
                  <a:gd name="T4" fmla="*/ 4180 w 54"/>
                  <a:gd name="T5" fmla="*/ 4901 h 54"/>
                  <a:gd name="T6" fmla="*/ 1583 w 54"/>
                  <a:gd name="T7" fmla="*/ 4271 h 54"/>
                  <a:gd name="T8" fmla="*/ 2505 w 54"/>
                  <a:gd name="T9" fmla="*/ 4076 h 54"/>
                  <a:gd name="T10" fmla="*/ 2505 w 54"/>
                  <a:gd name="T11" fmla="*/ 4076 h 54"/>
                  <a:gd name="T12" fmla="*/ 0 w 54"/>
                  <a:gd name="T13" fmla="*/ 2463 h 54"/>
                  <a:gd name="T14" fmla="*/ 922 w 54"/>
                  <a:gd name="T15" fmla="*/ 1256 h 54"/>
                  <a:gd name="T16" fmla="*/ 0 w 54"/>
                  <a:gd name="T17" fmla="*/ 0 h 54"/>
                  <a:gd name="T18" fmla="*/ 5439 w 54"/>
                  <a:gd name="T19" fmla="*/ 3463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
                  <a:gd name="T31" fmla="*/ 0 h 54"/>
                  <a:gd name="T32" fmla="*/ 54 w 54"/>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 h="54">
                    <a:moveTo>
                      <a:pt x="48" y="38"/>
                    </a:moveTo>
                    <a:cubicBezTo>
                      <a:pt x="54" y="36"/>
                      <a:pt x="54" y="36"/>
                      <a:pt x="54" y="36"/>
                    </a:cubicBezTo>
                    <a:cubicBezTo>
                      <a:pt x="37" y="54"/>
                      <a:pt x="37" y="54"/>
                      <a:pt x="37" y="54"/>
                    </a:cubicBezTo>
                    <a:cubicBezTo>
                      <a:pt x="14" y="47"/>
                      <a:pt x="14" y="47"/>
                      <a:pt x="14" y="47"/>
                    </a:cubicBezTo>
                    <a:cubicBezTo>
                      <a:pt x="22" y="45"/>
                      <a:pt x="22" y="45"/>
                      <a:pt x="22" y="45"/>
                    </a:cubicBezTo>
                    <a:cubicBezTo>
                      <a:pt x="22" y="45"/>
                      <a:pt x="22" y="45"/>
                      <a:pt x="22" y="45"/>
                    </a:cubicBezTo>
                    <a:cubicBezTo>
                      <a:pt x="19" y="35"/>
                      <a:pt x="10" y="28"/>
                      <a:pt x="0" y="27"/>
                    </a:cubicBezTo>
                    <a:cubicBezTo>
                      <a:pt x="8" y="14"/>
                      <a:pt x="8" y="14"/>
                      <a:pt x="8" y="14"/>
                    </a:cubicBezTo>
                    <a:cubicBezTo>
                      <a:pt x="0" y="0"/>
                      <a:pt x="0" y="0"/>
                      <a:pt x="0" y="0"/>
                    </a:cubicBezTo>
                    <a:cubicBezTo>
                      <a:pt x="23" y="1"/>
                      <a:pt x="42" y="17"/>
                      <a:pt x="48" y="38"/>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256" name="Freeform 95"/>
              <p:cNvSpPr>
                <a:spLocks/>
              </p:cNvSpPr>
              <p:nvPr>
                <p:custDataLst>
                  <p:tags r:id="rId167"/>
                </p:custDataLst>
              </p:nvPr>
            </p:nvSpPr>
            <p:spPr bwMode="gray">
              <a:xfrm>
                <a:off x="2528" y="3483"/>
                <a:ext cx="139" cy="133"/>
              </a:xfrm>
              <a:custGeom>
                <a:avLst/>
                <a:gdLst>
                  <a:gd name="T0" fmla="*/ 5439 w 54"/>
                  <a:gd name="T1" fmla="*/ 3463 h 54"/>
                  <a:gd name="T2" fmla="*/ 6108 w 54"/>
                  <a:gd name="T3" fmla="*/ 3271 h 54"/>
                  <a:gd name="T4" fmla="*/ 4180 w 54"/>
                  <a:gd name="T5" fmla="*/ 4901 h 54"/>
                  <a:gd name="T6" fmla="*/ 1583 w 54"/>
                  <a:gd name="T7" fmla="*/ 4271 h 54"/>
                  <a:gd name="T8" fmla="*/ 2505 w 54"/>
                  <a:gd name="T9" fmla="*/ 4076 h 54"/>
                  <a:gd name="T10" fmla="*/ 2505 w 54"/>
                  <a:gd name="T11" fmla="*/ 4076 h 54"/>
                  <a:gd name="T12" fmla="*/ 0 w 54"/>
                  <a:gd name="T13" fmla="*/ 2463 h 54"/>
                  <a:gd name="T14" fmla="*/ 922 w 54"/>
                  <a:gd name="T15" fmla="*/ 1256 h 54"/>
                  <a:gd name="T16" fmla="*/ 0 w 54"/>
                  <a:gd name="T17" fmla="*/ 0 h 54"/>
                  <a:gd name="T18" fmla="*/ 5439 w 54"/>
                  <a:gd name="T19" fmla="*/ 3463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
                  <a:gd name="T31" fmla="*/ 0 h 54"/>
                  <a:gd name="T32" fmla="*/ 54 w 54"/>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 h="54">
                    <a:moveTo>
                      <a:pt x="48" y="38"/>
                    </a:moveTo>
                    <a:cubicBezTo>
                      <a:pt x="54" y="36"/>
                      <a:pt x="54" y="36"/>
                      <a:pt x="54" y="36"/>
                    </a:cubicBezTo>
                    <a:cubicBezTo>
                      <a:pt x="37" y="54"/>
                      <a:pt x="37" y="54"/>
                      <a:pt x="37" y="54"/>
                    </a:cubicBezTo>
                    <a:cubicBezTo>
                      <a:pt x="14" y="47"/>
                      <a:pt x="14" y="47"/>
                      <a:pt x="14" y="47"/>
                    </a:cubicBezTo>
                    <a:cubicBezTo>
                      <a:pt x="22" y="45"/>
                      <a:pt x="22" y="45"/>
                      <a:pt x="22" y="45"/>
                    </a:cubicBezTo>
                    <a:cubicBezTo>
                      <a:pt x="22" y="45"/>
                      <a:pt x="22" y="45"/>
                      <a:pt x="22" y="45"/>
                    </a:cubicBezTo>
                    <a:cubicBezTo>
                      <a:pt x="19" y="35"/>
                      <a:pt x="10" y="28"/>
                      <a:pt x="0" y="27"/>
                    </a:cubicBezTo>
                    <a:cubicBezTo>
                      <a:pt x="8" y="14"/>
                      <a:pt x="8" y="14"/>
                      <a:pt x="8" y="14"/>
                    </a:cubicBezTo>
                    <a:cubicBezTo>
                      <a:pt x="0" y="0"/>
                      <a:pt x="0" y="0"/>
                      <a:pt x="0" y="0"/>
                    </a:cubicBezTo>
                    <a:cubicBezTo>
                      <a:pt x="23" y="1"/>
                      <a:pt x="42" y="17"/>
                      <a:pt x="48" y="38"/>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57" name="Freeform 96"/>
              <p:cNvSpPr>
                <a:spLocks/>
              </p:cNvSpPr>
              <p:nvPr>
                <p:custDataLst>
                  <p:tags r:id="rId168"/>
                </p:custDataLst>
              </p:nvPr>
            </p:nvSpPr>
            <p:spPr bwMode="gray">
              <a:xfrm>
                <a:off x="2296" y="3464"/>
                <a:ext cx="248" cy="107"/>
              </a:xfrm>
              <a:custGeom>
                <a:avLst/>
                <a:gdLst>
                  <a:gd name="T0" fmla="*/ 7928 w 96"/>
                  <a:gd name="T1" fmla="*/ 4098 h 43"/>
                  <a:gd name="T2" fmla="*/ 9669 w 96"/>
                  <a:gd name="T3" fmla="*/ 3270 h 43"/>
                  <a:gd name="T4" fmla="*/ 9669 w 96"/>
                  <a:gd name="T5" fmla="*/ 3270 h 43"/>
                  <a:gd name="T6" fmla="*/ 9669 w 96"/>
                  <a:gd name="T7" fmla="*/ 3914 h 43"/>
                  <a:gd name="T8" fmla="*/ 11052 w 96"/>
                  <a:gd name="T9" fmla="*/ 1988 h 43"/>
                  <a:gd name="T10" fmla="*/ 9669 w 96"/>
                  <a:gd name="T11" fmla="*/ 0 h 43"/>
                  <a:gd name="T12" fmla="*/ 9669 w 96"/>
                  <a:gd name="T13" fmla="*/ 649 h 43"/>
                  <a:gd name="T14" fmla="*/ 2395 w 96"/>
                  <a:gd name="T15" fmla="*/ 649 h 43"/>
                  <a:gd name="T16" fmla="*/ 2395 w 96"/>
                  <a:gd name="T17" fmla="*/ 3270 h 43"/>
                  <a:gd name="T18" fmla="*/ 4944 w 96"/>
                  <a:gd name="T19" fmla="*/ 3270 h 4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
                  <a:gd name="T31" fmla="*/ 0 h 43"/>
                  <a:gd name="T32" fmla="*/ 96 w 96"/>
                  <a:gd name="T33" fmla="*/ 43 h 4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 h="43">
                    <a:moveTo>
                      <a:pt x="69" y="43"/>
                    </a:moveTo>
                    <a:cubicBezTo>
                      <a:pt x="73" y="38"/>
                      <a:pt x="78" y="35"/>
                      <a:pt x="84" y="34"/>
                    </a:cubicBezTo>
                    <a:cubicBezTo>
                      <a:pt x="84" y="34"/>
                      <a:pt x="84" y="34"/>
                      <a:pt x="84" y="34"/>
                    </a:cubicBezTo>
                    <a:cubicBezTo>
                      <a:pt x="84" y="41"/>
                      <a:pt x="84" y="41"/>
                      <a:pt x="84" y="41"/>
                    </a:cubicBezTo>
                    <a:cubicBezTo>
                      <a:pt x="96" y="21"/>
                      <a:pt x="96" y="21"/>
                      <a:pt x="96" y="21"/>
                    </a:cubicBezTo>
                    <a:cubicBezTo>
                      <a:pt x="84" y="0"/>
                      <a:pt x="84" y="0"/>
                      <a:pt x="84" y="0"/>
                    </a:cubicBezTo>
                    <a:cubicBezTo>
                      <a:pt x="84" y="7"/>
                      <a:pt x="84" y="7"/>
                      <a:pt x="84" y="7"/>
                    </a:cubicBezTo>
                    <a:cubicBezTo>
                      <a:pt x="0" y="7"/>
                      <a:pt x="21" y="7"/>
                      <a:pt x="21" y="7"/>
                    </a:cubicBezTo>
                    <a:cubicBezTo>
                      <a:pt x="21" y="34"/>
                      <a:pt x="21" y="34"/>
                      <a:pt x="21" y="34"/>
                    </a:cubicBezTo>
                    <a:cubicBezTo>
                      <a:pt x="64" y="34"/>
                      <a:pt x="43" y="34"/>
                      <a:pt x="43" y="34"/>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258" name="Freeform 97"/>
              <p:cNvSpPr>
                <a:spLocks/>
              </p:cNvSpPr>
              <p:nvPr>
                <p:custDataLst>
                  <p:tags r:id="rId169"/>
                </p:custDataLst>
              </p:nvPr>
            </p:nvSpPr>
            <p:spPr bwMode="gray">
              <a:xfrm>
                <a:off x="2296" y="3464"/>
                <a:ext cx="248" cy="107"/>
              </a:xfrm>
              <a:custGeom>
                <a:avLst/>
                <a:gdLst>
                  <a:gd name="T0" fmla="*/ 7928 w 96"/>
                  <a:gd name="T1" fmla="*/ 4098 h 43"/>
                  <a:gd name="T2" fmla="*/ 9669 w 96"/>
                  <a:gd name="T3" fmla="*/ 3270 h 43"/>
                  <a:gd name="T4" fmla="*/ 9669 w 96"/>
                  <a:gd name="T5" fmla="*/ 3270 h 43"/>
                  <a:gd name="T6" fmla="*/ 9669 w 96"/>
                  <a:gd name="T7" fmla="*/ 3914 h 43"/>
                  <a:gd name="T8" fmla="*/ 11052 w 96"/>
                  <a:gd name="T9" fmla="*/ 1988 h 43"/>
                  <a:gd name="T10" fmla="*/ 9669 w 96"/>
                  <a:gd name="T11" fmla="*/ 0 h 43"/>
                  <a:gd name="T12" fmla="*/ 9669 w 96"/>
                  <a:gd name="T13" fmla="*/ 649 h 43"/>
                  <a:gd name="T14" fmla="*/ 2395 w 96"/>
                  <a:gd name="T15" fmla="*/ 649 h 43"/>
                  <a:gd name="T16" fmla="*/ 2395 w 96"/>
                  <a:gd name="T17" fmla="*/ 3270 h 43"/>
                  <a:gd name="T18" fmla="*/ 4944 w 96"/>
                  <a:gd name="T19" fmla="*/ 3270 h 4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
                  <a:gd name="T31" fmla="*/ 0 h 43"/>
                  <a:gd name="T32" fmla="*/ 96 w 96"/>
                  <a:gd name="T33" fmla="*/ 43 h 4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 h="43">
                    <a:moveTo>
                      <a:pt x="69" y="43"/>
                    </a:moveTo>
                    <a:cubicBezTo>
                      <a:pt x="73" y="38"/>
                      <a:pt x="78" y="35"/>
                      <a:pt x="84" y="34"/>
                    </a:cubicBezTo>
                    <a:cubicBezTo>
                      <a:pt x="84" y="34"/>
                      <a:pt x="84" y="34"/>
                      <a:pt x="84" y="34"/>
                    </a:cubicBezTo>
                    <a:cubicBezTo>
                      <a:pt x="84" y="41"/>
                      <a:pt x="84" y="41"/>
                      <a:pt x="84" y="41"/>
                    </a:cubicBezTo>
                    <a:cubicBezTo>
                      <a:pt x="96" y="21"/>
                      <a:pt x="96" y="21"/>
                      <a:pt x="96" y="21"/>
                    </a:cubicBezTo>
                    <a:cubicBezTo>
                      <a:pt x="84" y="0"/>
                      <a:pt x="84" y="0"/>
                      <a:pt x="84" y="0"/>
                    </a:cubicBezTo>
                    <a:cubicBezTo>
                      <a:pt x="84" y="7"/>
                      <a:pt x="84" y="7"/>
                      <a:pt x="84" y="7"/>
                    </a:cubicBezTo>
                    <a:cubicBezTo>
                      <a:pt x="0" y="7"/>
                      <a:pt x="21" y="7"/>
                      <a:pt x="21" y="7"/>
                    </a:cubicBezTo>
                    <a:cubicBezTo>
                      <a:pt x="21" y="34"/>
                      <a:pt x="21" y="34"/>
                      <a:pt x="21" y="34"/>
                    </a:cubicBezTo>
                    <a:cubicBezTo>
                      <a:pt x="64" y="34"/>
                      <a:pt x="43" y="34"/>
                      <a:pt x="43" y="34"/>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a:solidFill>
                    <a:srgbClr val="000000"/>
                  </a:solidFill>
                </a:endParaRPr>
              </a:p>
            </p:txBody>
          </p:sp>
          <p:sp>
            <p:nvSpPr>
              <p:cNvPr id="3259" name="Freeform 98"/>
              <p:cNvSpPr>
                <a:spLocks/>
              </p:cNvSpPr>
              <p:nvPr>
                <p:custDataLst>
                  <p:tags r:id="rId170"/>
                </p:custDataLst>
              </p:nvPr>
            </p:nvSpPr>
            <p:spPr bwMode="gray">
              <a:xfrm>
                <a:off x="2389" y="3536"/>
                <a:ext cx="95" cy="144"/>
              </a:xfrm>
              <a:custGeom>
                <a:avLst/>
                <a:gdLst>
                  <a:gd name="T0" fmla="*/ 3348 w 37"/>
                  <a:gd name="T1" fmla="*/ 3950 h 58"/>
                  <a:gd name="T2" fmla="*/ 1695 w 37"/>
                  <a:gd name="T3" fmla="*/ 4149 h 58"/>
                  <a:gd name="T4" fmla="*/ 996 w 37"/>
                  <a:gd name="T5" fmla="*/ 5479 h 58"/>
                  <a:gd name="T6" fmla="*/ 660 w 37"/>
                  <a:gd name="T7" fmla="*/ 5018 h 58"/>
                  <a:gd name="T8" fmla="*/ 0 w 37"/>
                  <a:gd name="T9" fmla="*/ 2818 h 58"/>
                  <a:gd name="T10" fmla="*/ 778 w 37"/>
                  <a:gd name="T11" fmla="*/ 457 h 58"/>
                  <a:gd name="T12" fmla="*/ 778 w 37"/>
                  <a:gd name="T13" fmla="*/ 457 h 58"/>
                  <a:gd name="T14" fmla="*/ 0 w 37"/>
                  <a:gd name="T15" fmla="*/ 74 h 58"/>
                  <a:gd name="T16" fmla="*/ 2691 w 37"/>
                  <a:gd name="T17" fmla="*/ 0 h 58"/>
                  <a:gd name="T18" fmla="*/ 4126 w 37"/>
                  <a:gd name="T19" fmla="*/ 1899 h 58"/>
                  <a:gd name="T20" fmla="*/ 3469 w 37"/>
                  <a:gd name="T21" fmla="*/ 1591 h 58"/>
                  <a:gd name="T22" fmla="*/ 3348 w 37"/>
                  <a:gd name="T23" fmla="*/ 1591 h 58"/>
                  <a:gd name="T24" fmla="*/ 2994 w 37"/>
                  <a:gd name="T25" fmla="*/ 2818 h 58"/>
                  <a:gd name="T26" fmla="*/ 3132 w 37"/>
                  <a:gd name="T27" fmla="*/ 3687 h 58"/>
                  <a:gd name="T28" fmla="*/ 3348 w 37"/>
                  <a:gd name="T29" fmla="*/ 3950 h 5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7"/>
                  <a:gd name="T46" fmla="*/ 0 h 58"/>
                  <a:gd name="T47" fmla="*/ 37 w 37"/>
                  <a:gd name="T48" fmla="*/ 58 h 5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7" h="58">
                    <a:moveTo>
                      <a:pt x="30" y="42"/>
                    </a:moveTo>
                    <a:cubicBezTo>
                      <a:pt x="14" y="43"/>
                      <a:pt x="15" y="44"/>
                      <a:pt x="15" y="44"/>
                    </a:cubicBezTo>
                    <a:cubicBezTo>
                      <a:pt x="9" y="57"/>
                      <a:pt x="9" y="58"/>
                      <a:pt x="9" y="58"/>
                    </a:cubicBezTo>
                    <a:cubicBezTo>
                      <a:pt x="9" y="58"/>
                      <a:pt x="6" y="53"/>
                      <a:pt x="6" y="53"/>
                    </a:cubicBezTo>
                    <a:cubicBezTo>
                      <a:pt x="2" y="46"/>
                      <a:pt x="0" y="38"/>
                      <a:pt x="0" y="30"/>
                    </a:cubicBezTo>
                    <a:cubicBezTo>
                      <a:pt x="0" y="21"/>
                      <a:pt x="3" y="12"/>
                      <a:pt x="7" y="5"/>
                    </a:cubicBezTo>
                    <a:cubicBezTo>
                      <a:pt x="7" y="5"/>
                      <a:pt x="7" y="5"/>
                      <a:pt x="7" y="5"/>
                    </a:cubicBezTo>
                    <a:cubicBezTo>
                      <a:pt x="0" y="1"/>
                      <a:pt x="0" y="1"/>
                      <a:pt x="0" y="1"/>
                    </a:cubicBezTo>
                    <a:cubicBezTo>
                      <a:pt x="24" y="0"/>
                      <a:pt x="24" y="0"/>
                      <a:pt x="24" y="0"/>
                    </a:cubicBezTo>
                    <a:cubicBezTo>
                      <a:pt x="37" y="20"/>
                      <a:pt x="37" y="20"/>
                      <a:pt x="37" y="20"/>
                    </a:cubicBezTo>
                    <a:cubicBezTo>
                      <a:pt x="31" y="17"/>
                      <a:pt x="31" y="17"/>
                      <a:pt x="31" y="17"/>
                    </a:cubicBezTo>
                    <a:cubicBezTo>
                      <a:pt x="30" y="17"/>
                      <a:pt x="30" y="17"/>
                      <a:pt x="30" y="17"/>
                    </a:cubicBezTo>
                    <a:cubicBezTo>
                      <a:pt x="28" y="20"/>
                      <a:pt x="27" y="25"/>
                      <a:pt x="27" y="30"/>
                    </a:cubicBezTo>
                    <a:cubicBezTo>
                      <a:pt x="27" y="33"/>
                      <a:pt x="27" y="36"/>
                      <a:pt x="28" y="39"/>
                    </a:cubicBezTo>
                    <a:cubicBezTo>
                      <a:pt x="30" y="42"/>
                      <a:pt x="30" y="42"/>
                      <a:pt x="30" y="42"/>
                    </a:cubicBezTo>
                    <a:close/>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a:solidFill>
                    <a:srgbClr val="000000"/>
                  </a:solidFill>
                </a:endParaRPr>
              </a:p>
            </p:txBody>
          </p:sp>
        </p:grpSp>
        <p:sp>
          <p:nvSpPr>
            <p:cNvPr id="3113" name="Rectangle 99"/>
            <p:cNvSpPr>
              <a:spLocks noChangeArrowheads="1"/>
            </p:cNvSpPr>
            <p:nvPr>
              <p:custDataLst>
                <p:tags r:id="rId40"/>
              </p:custDataLst>
            </p:nvPr>
          </p:nvSpPr>
          <p:spPr bwMode="gray">
            <a:xfrm>
              <a:off x="7532688" y="5666697"/>
              <a:ext cx="1339850" cy="171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FFFFFF"/>
                  </a:solidFill>
                </a:rPr>
                <a:t>Spread the Word</a:t>
              </a:r>
            </a:p>
          </p:txBody>
        </p:sp>
        <p:sp>
          <p:nvSpPr>
            <p:cNvPr id="3114" name="Freeform 101"/>
            <p:cNvSpPr>
              <a:spLocks/>
            </p:cNvSpPr>
            <p:nvPr>
              <p:custDataLst>
                <p:tags r:id="rId41"/>
              </p:custDataLst>
            </p:nvPr>
          </p:nvSpPr>
          <p:spPr bwMode="gray">
            <a:xfrm>
              <a:off x="6426200" y="5291171"/>
              <a:ext cx="222250" cy="169592"/>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0"/>
                    <a:pt x="1" y="39"/>
                  </a:cubicBezTo>
                  <a:cubicBezTo>
                    <a:pt x="1" y="38"/>
                    <a:pt x="2" y="37"/>
                    <a:pt x="2" y="37"/>
                  </a:cubicBezTo>
                  <a:cubicBezTo>
                    <a:pt x="2" y="36"/>
                    <a:pt x="2" y="36"/>
                    <a:pt x="2" y="35"/>
                  </a:cubicBezTo>
                  <a:cubicBezTo>
                    <a:pt x="3" y="34"/>
                    <a:pt x="3" y="33"/>
                    <a:pt x="3" y="32"/>
                  </a:cubicBezTo>
                  <a:cubicBezTo>
                    <a:pt x="4" y="32"/>
                    <a:pt x="4" y="32"/>
                    <a:pt x="4" y="32"/>
                  </a:cubicBezTo>
                  <a:cubicBezTo>
                    <a:pt x="4" y="32"/>
                    <a:pt x="4" y="31"/>
                    <a:pt x="4" y="31"/>
                  </a:cubicBezTo>
                  <a:cubicBezTo>
                    <a:pt x="13" y="13"/>
                    <a:pt x="33" y="20"/>
                    <a:pt x="43" y="16"/>
                  </a:cubicBezTo>
                  <a:cubicBezTo>
                    <a:pt x="43" y="15"/>
                    <a:pt x="43" y="15"/>
                    <a:pt x="43" y="15"/>
                  </a:cubicBezTo>
                  <a:cubicBezTo>
                    <a:pt x="42" y="16"/>
                    <a:pt x="41" y="16"/>
                    <a:pt x="40" y="16"/>
                  </a:cubicBezTo>
                  <a:cubicBezTo>
                    <a:pt x="31" y="18"/>
                    <a:pt x="14" y="11"/>
                    <a:pt x="4" y="27"/>
                  </a:cubicBezTo>
                  <a:cubicBezTo>
                    <a:pt x="4" y="27"/>
                    <a:pt x="3" y="28"/>
                    <a:pt x="3" y="28"/>
                  </a:cubicBezTo>
                  <a:cubicBezTo>
                    <a:pt x="2" y="30"/>
                    <a:pt x="1" y="31"/>
                    <a:pt x="1" y="33"/>
                  </a:cubicBezTo>
                  <a:cubicBezTo>
                    <a:pt x="1" y="31"/>
                    <a:pt x="1" y="29"/>
                    <a:pt x="2" y="28"/>
                  </a:cubicBezTo>
                  <a:cubicBezTo>
                    <a:pt x="1" y="27"/>
                    <a:pt x="1" y="27"/>
                    <a:pt x="1" y="26"/>
                  </a:cubicBezTo>
                  <a:cubicBezTo>
                    <a:pt x="1" y="26"/>
                    <a:pt x="1" y="26"/>
                    <a:pt x="1" y="26"/>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7"/>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nvGrpSpPr>
            <p:cNvPr id="3115" name="Group 102"/>
            <p:cNvGrpSpPr>
              <a:grpSpLocks/>
            </p:cNvGrpSpPr>
            <p:nvPr>
              <p:custDataLst>
                <p:tags r:id="rId42"/>
              </p:custDataLst>
            </p:nvPr>
          </p:nvGrpSpPr>
          <p:grpSpPr bwMode="auto">
            <a:xfrm>
              <a:off x="6069013" y="4650658"/>
              <a:ext cx="738188" cy="466379"/>
              <a:chOff x="2837" y="2856"/>
              <a:chExt cx="374" cy="248"/>
            </a:xfrm>
          </p:grpSpPr>
          <p:sp>
            <p:nvSpPr>
              <p:cNvPr id="3200" name="Freeform 103"/>
              <p:cNvSpPr>
                <a:spLocks/>
              </p:cNvSpPr>
              <p:nvPr>
                <p:custDataLst>
                  <p:tags r:id="rId111"/>
                </p:custDataLst>
              </p:nvPr>
            </p:nvSpPr>
            <p:spPr bwMode="gray">
              <a:xfrm>
                <a:off x="2858" y="2871"/>
                <a:ext cx="57" cy="56"/>
              </a:xfrm>
              <a:custGeom>
                <a:avLst/>
                <a:gdLst>
                  <a:gd name="T0" fmla="*/ 12 w 84"/>
                  <a:gd name="T1" fmla="*/ 6 h 88"/>
                  <a:gd name="T2" fmla="*/ 2 w 84"/>
                  <a:gd name="T3" fmla="*/ 0 h 88"/>
                  <a:gd name="T4" fmla="*/ 0 w 84"/>
                  <a:gd name="T5" fmla="*/ 2 h 88"/>
                  <a:gd name="T6" fmla="*/ 7 w 84"/>
                  <a:gd name="T7" fmla="*/ 10 h 88"/>
                  <a:gd name="T8" fmla="*/ 12 w 84"/>
                  <a:gd name="T9" fmla="*/ 6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84" y="54"/>
                    </a:moveTo>
                    <a:lnTo>
                      <a:pt x="15" y="0"/>
                    </a:lnTo>
                    <a:lnTo>
                      <a:pt x="0" y="19"/>
                    </a:lnTo>
                    <a:lnTo>
                      <a:pt x="50" y="88"/>
                    </a:lnTo>
                    <a:lnTo>
                      <a:pt x="84"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1" name="Freeform 104"/>
              <p:cNvSpPr>
                <a:spLocks/>
              </p:cNvSpPr>
              <p:nvPr>
                <p:custDataLst>
                  <p:tags r:id="rId112"/>
                </p:custDataLst>
              </p:nvPr>
            </p:nvSpPr>
            <p:spPr bwMode="gray">
              <a:xfrm>
                <a:off x="2858" y="2871"/>
                <a:ext cx="57" cy="56"/>
              </a:xfrm>
              <a:custGeom>
                <a:avLst/>
                <a:gdLst>
                  <a:gd name="T0" fmla="*/ 12 w 84"/>
                  <a:gd name="T1" fmla="*/ 6 h 88"/>
                  <a:gd name="T2" fmla="*/ 2 w 84"/>
                  <a:gd name="T3" fmla="*/ 0 h 88"/>
                  <a:gd name="T4" fmla="*/ 0 w 84"/>
                  <a:gd name="T5" fmla="*/ 2 h 88"/>
                  <a:gd name="T6" fmla="*/ 7 w 84"/>
                  <a:gd name="T7" fmla="*/ 10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84" y="54"/>
                    </a:moveTo>
                    <a:lnTo>
                      <a:pt x="15" y="0"/>
                    </a:lnTo>
                    <a:lnTo>
                      <a:pt x="0" y="19"/>
                    </a:lnTo>
                    <a:lnTo>
                      <a:pt x="50" y="8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2" name="Freeform 105"/>
              <p:cNvSpPr>
                <a:spLocks/>
              </p:cNvSpPr>
              <p:nvPr>
                <p:custDataLst>
                  <p:tags r:id="rId113"/>
                </p:custDataLst>
              </p:nvPr>
            </p:nvSpPr>
            <p:spPr bwMode="gray">
              <a:xfrm>
                <a:off x="2855" y="2932"/>
                <a:ext cx="57" cy="58"/>
              </a:xfrm>
              <a:custGeom>
                <a:avLst/>
                <a:gdLst>
                  <a:gd name="T0" fmla="*/ 8 w 84"/>
                  <a:gd name="T1" fmla="*/ 0 h 88"/>
                  <a:gd name="T2" fmla="*/ 0 w 84"/>
                  <a:gd name="T3" fmla="*/ 9 h 88"/>
                  <a:gd name="T4" fmla="*/ 2 w 84"/>
                  <a:gd name="T5" fmla="*/ 11 h 88"/>
                  <a:gd name="T6" fmla="*/ 12 w 84"/>
                  <a:gd name="T7" fmla="*/ 5 h 88"/>
                  <a:gd name="T8" fmla="*/ 8 w 84"/>
                  <a:gd name="T9" fmla="*/ 0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54" y="0"/>
                    </a:moveTo>
                    <a:lnTo>
                      <a:pt x="0" y="73"/>
                    </a:lnTo>
                    <a:lnTo>
                      <a:pt x="15" y="88"/>
                    </a:lnTo>
                    <a:lnTo>
                      <a:pt x="84" y="35"/>
                    </a:lnTo>
                    <a:lnTo>
                      <a:pt x="5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3" name="Freeform 106"/>
              <p:cNvSpPr>
                <a:spLocks/>
              </p:cNvSpPr>
              <p:nvPr>
                <p:custDataLst>
                  <p:tags r:id="rId114"/>
                </p:custDataLst>
              </p:nvPr>
            </p:nvSpPr>
            <p:spPr bwMode="gray">
              <a:xfrm>
                <a:off x="2855" y="2932"/>
                <a:ext cx="57" cy="58"/>
              </a:xfrm>
              <a:custGeom>
                <a:avLst/>
                <a:gdLst>
                  <a:gd name="T0" fmla="*/ 8 w 84"/>
                  <a:gd name="T1" fmla="*/ 0 h 88"/>
                  <a:gd name="T2" fmla="*/ 0 w 84"/>
                  <a:gd name="T3" fmla="*/ 9 h 88"/>
                  <a:gd name="T4" fmla="*/ 2 w 84"/>
                  <a:gd name="T5" fmla="*/ 11 h 88"/>
                  <a:gd name="T6" fmla="*/ 12 w 84"/>
                  <a:gd name="T7" fmla="*/ 5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54" y="0"/>
                    </a:moveTo>
                    <a:lnTo>
                      <a:pt x="0" y="73"/>
                    </a:lnTo>
                    <a:lnTo>
                      <a:pt x="15" y="88"/>
                    </a:lnTo>
                    <a:lnTo>
                      <a:pt x="84" y="3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4" name="Freeform 107"/>
              <p:cNvSpPr>
                <a:spLocks/>
              </p:cNvSpPr>
              <p:nvPr>
                <p:custDataLst>
                  <p:tags r:id="rId115"/>
                </p:custDataLst>
              </p:nvPr>
            </p:nvSpPr>
            <p:spPr bwMode="gray">
              <a:xfrm>
                <a:off x="2925" y="2935"/>
                <a:ext cx="60" cy="57"/>
              </a:xfrm>
              <a:custGeom>
                <a:avLst/>
                <a:gdLst>
                  <a:gd name="T0" fmla="*/ 0 w 88"/>
                  <a:gd name="T1" fmla="*/ 4 h 88"/>
                  <a:gd name="T2" fmla="*/ 10 w 88"/>
                  <a:gd name="T3" fmla="*/ 10 h 88"/>
                  <a:gd name="T4" fmla="*/ 13 w 88"/>
                  <a:gd name="T5" fmla="*/ 8 h 88"/>
                  <a:gd name="T6" fmla="*/ 5 w 88"/>
                  <a:gd name="T7" fmla="*/ 0 h 88"/>
                  <a:gd name="T8" fmla="*/ 0 w 88"/>
                  <a:gd name="T9" fmla="*/ 4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0" y="34"/>
                    </a:moveTo>
                    <a:lnTo>
                      <a:pt x="68" y="88"/>
                    </a:lnTo>
                    <a:lnTo>
                      <a:pt x="88" y="69"/>
                    </a:lnTo>
                    <a:lnTo>
                      <a:pt x="34" y="0"/>
                    </a:lnTo>
                    <a:lnTo>
                      <a:pt x="0" y="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5" name="Freeform 108"/>
              <p:cNvSpPr>
                <a:spLocks/>
              </p:cNvSpPr>
              <p:nvPr>
                <p:custDataLst>
                  <p:tags r:id="rId116"/>
                </p:custDataLst>
              </p:nvPr>
            </p:nvSpPr>
            <p:spPr bwMode="gray">
              <a:xfrm>
                <a:off x="2925" y="2935"/>
                <a:ext cx="60" cy="57"/>
              </a:xfrm>
              <a:custGeom>
                <a:avLst/>
                <a:gdLst>
                  <a:gd name="T0" fmla="*/ 0 w 88"/>
                  <a:gd name="T1" fmla="*/ 4 h 88"/>
                  <a:gd name="T2" fmla="*/ 10 w 88"/>
                  <a:gd name="T3" fmla="*/ 10 h 88"/>
                  <a:gd name="T4" fmla="*/ 13 w 88"/>
                  <a:gd name="T5" fmla="*/ 8 h 88"/>
                  <a:gd name="T6" fmla="*/ 5 w 88"/>
                  <a:gd name="T7" fmla="*/ 0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0" y="34"/>
                    </a:moveTo>
                    <a:lnTo>
                      <a:pt x="68" y="88"/>
                    </a:lnTo>
                    <a:lnTo>
                      <a:pt x="88" y="69"/>
                    </a:lnTo>
                    <a:lnTo>
                      <a:pt x="3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6" name="Freeform 109"/>
              <p:cNvSpPr>
                <a:spLocks/>
              </p:cNvSpPr>
              <p:nvPr>
                <p:custDataLst>
                  <p:tags r:id="rId117"/>
                </p:custDataLst>
              </p:nvPr>
            </p:nvSpPr>
            <p:spPr bwMode="gray">
              <a:xfrm>
                <a:off x="2927" y="2874"/>
                <a:ext cx="60" cy="56"/>
              </a:xfrm>
              <a:custGeom>
                <a:avLst/>
                <a:gdLst>
                  <a:gd name="T0" fmla="*/ 5 w 88"/>
                  <a:gd name="T1" fmla="*/ 10 h 88"/>
                  <a:gd name="T2" fmla="*/ 13 w 88"/>
                  <a:gd name="T3" fmla="*/ 2 h 88"/>
                  <a:gd name="T4" fmla="*/ 10 w 88"/>
                  <a:gd name="T5" fmla="*/ 0 h 88"/>
                  <a:gd name="T6" fmla="*/ 0 w 88"/>
                  <a:gd name="T7" fmla="*/ 6 h 88"/>
                  <a:gd name="T8" fmla="*/ 5 w 88"/>
                  <a:gd name="T9" fmla="*/ 10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35" y="88"/>
                    </a:moveTo>
                    <a:lnTo>
                      <a:pt x="88" y="19"/>
                    </a:lnTo>
                    <a:lnTo>
                      <a:pt x="69" y="0"/>
                    </a:lnTo>
                    <a:lnTo>
                      <a:pt x="0" y="54"/>
                    </a:lnTo>
                    <a:lnTo>
                      <a:pt x="35"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7" name="Freeform 110"/>
              <p:cNvSpPr>
                <a:spLocks/>
              </p:cNvSpPr>
              <p:nvPr>
                <p:custDataLst>
                  <p:tags r:id="rId118"/>
                </p:custDataLst>
              </p:nvPr>
            </p:nvSpPr>
            <p:spPr bwMode="gray">
              <a:xfrm>
                <a:off x="2927" y="2874"/>
                <a:ext cx="60" cy="56"/>
              </a:xfrm>
              <a:custGeom>
                <a:avLst/>
                <a:gdLst>
                  <a:gd name="T0" fmla="*/ 5 w 88"/>
                  <a:gd name="T1" fmla="*/ 10 h 88"/>
                  <a:gd name="T2" fmla="*/ 13 w 88"/>
                  <a:gd name="T3" fmla="*/ 2 h 88"/>
                  <a:gd name="T4" fmla="*/ 10 w 88"/>
                  <a:gd name="T5" fmla="*/ 0 h 88"/>
                  <a:gd name="T6" fmla="*/ 0 w 88"/>
                  <a:gd name="T7" fmla="*/ 6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35" y="88"/>
                    </a:moveTo>
                    <a:lnTo>
                      <a:pt x="88" y="19"/>
                    </a:lnTo>
                    <a:lnTo>
                      <a:pt x="69" y="0"/>
                    </a:lnTo>
                    <a:lnTo>
                      <a:pt x="0" y="5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8" name="Freeform 111"/>
              <p:cNvSpPr>
                <a:spLocks/>
              </p:cNvSpPr>
              <p:nvPr>
                <p:custDataLst>
                  <p:tags r:id="rId119"/>
                </p:custDataLst>
              </p:nvPr>
            </p:nvSpPr>
            <p:spPr bwMode="gray">
              <a:xfrm>
                <a:off x="2943" y="2918"/>
                <a:ext cx="59" cy="30"/>
              </a:xfrm>
              <a:custGeom>
                <a:avLst/>
                <a:gdLst>
                  <a:gd name="T0" fmla="*/ 0 w 88"/>
                  <a:gd name="T1" fmla="*/ 5 h 46"/>
                  <a:gd name="T2" fmla="*/ 12 w 88"/>
                  <a:gd name="T3" fmla="*/ 5 h 46"/>
                  <a:gd name="T4" fmla="*/ 12 w 88"/>
                  <a:gd name="T5" fmla="*/ 1 h 46"/>
                  <a:gd name="T6" fmla="*/ 0 w 88"/>
                  <a:gd name="T7" fmla="*/ 0 h 46"/>
                  <a:gd name="T8" fmla="*/ 0 w 88"/>
                  <a:gd name="T9" fmla="*/ 5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0" y="46"/>
                    </a:moveTo>
                    <a:lnTo>
                      <a:pt x="88" y="35"/>
                    </a:lnTo>
                    <a:lnTo>
                      <a:pt x="88" y="12"/>
                    </a:lnTo>
                    <a:lnTo>
                      <a:pt x="0" y="0"/>
                    </a:lnTo>
                    <a:lnTo>
                      <a:pt x="0"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09" name="Freeform 112"/>
              <p:cNvSpPr>
                <a:spLocks/>
              </p:cNvSpPr>
              <p:nvPr>
                <p:custDataLst>
                  <p:tags r:id="rId120"/>
                </p:custDataLst>
              </p:nvPr>
            </p:nvSpPr>
            <p:spPr bwMode="gray">
              <a:xfrm>
                <a:off x="2943" y="2918"/>
                <a:ext cx="59" cy="30"/>
              </a:xfrm>
              <a:custGeom>
                <a:avLst/>
                <a:gdLst>
                  <a:gd name="T0" fmla="*/ 0 w 88"/>
                  <a:gd name="T1" fmla="*/ 5 h 46"/>
                  <a:gd name="T2" fmla="*/ 12 w 88"/>
                  <a:gd name="T3" fmla="*/ 5 h 46"/>
                  <a:gd name="T4" fmla="*/ 12 w 88"/>
                  <a:gd name="T5" fmla="*/ 1 h 46"/>
                  <a:gd name="T6" fmla="*/ 0 w 88"/>
                  <a:gd name="T7" fmla="*/ 0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0" y="46"/>
                    </a:moveTo>
                    <a:lnTo>
                      <a:pt x="88" y="35"/>
                    </a:lnTo>
                    <a:lnTo>
                      <a:pt x="88" y="12"/>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0" name="Freeform 113"/>
              <p:cNvSpPr>
                <a:spLocks/>
              </p:cNvSpPr>
              <p:nvPr>
                <p:custDataLst>
                  <p:tags r:id="rId121"/>
                </p:custDataLst>
              </p:nvPr>
            </p:nvSpPr>
            <p:spPr bwMode="gray">
              <a:xfrm>
                <a:off x="2837" y="2918"/>
                <a:ext cx="59" cy="30"/>
              </a:xfrm>
              <a:custGeom>
                <a:avLst/>
                <a:gdLst>
                  <a:gd name="T0" fmla="*/ 12 w 88"/>
                  <a:gd name="T1" fmla="*/ 0 h 46"/>
                  <a:gd name="T2" fmla="*/ 0 w 88"/>
                  <a:gd name="T3" fmla="*/ 1 h 46"/>
                  <a:gd name="T4" fmla="*/ 0 w 88"/>
                  <a:gd name="T5" fmla="*/ 5 h 46"/>
                  <a:gd name="T6" fmla="*/ 12 w 88"/>
                  <a:gd name="T7" fmla="*/ 5 h 46"/>
                  <a:gd name="T8" fmla="*/ 12 w 88"/>
                  <a:gd name="T9" fmla="*/ 0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88" y="0"/>
                    </a:moveTo>
                    <a:lnTo>
                      <a:pt x="0" y="12"/>
                    </a:lnTo>
                    <a:lnTo>
                      <a:pt x="0" y="35"/>
                    </a:lnTo>
                    <a:lnTo>
                      <a:pt x="88" y="46"/>
                    </a:lnTo>
                    <a:lnTo>
                      <a:pt x="8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1" name="Freeform 114"/>
              <p:cNvSpPr>
                <a:spLocks/>
              </p:cNvSpPr>
              <p:nvPr>
                <p:custDataLst>
                  <p:tags r:id="rId122"/>
                </p:custDataLst>
              </p:nvPr>
            </p:nvSpPr>
            <p:spPr bwMode="gray">
              <a:xfrm>
                <a:off x="2837" y="2918"/>
                <a:ext cx="59" cy="30"/>
              </a:xfrm>
              <a:custGeom>
                <a:avLst/>
                <a:gdLst>
                  <a:gd name="T0" fmla="*/ 12 w 88"/>
                  <a:gd name="T1" fmla="*/ 0 h 46"/>
                  <a:gd name="T2" fmla="*/ 0 w 88"/>
                  <a:gd name="T3" fmla="*/ 1 h 46"/>
                  <a:gd name="T4" fmla="*/ 0 w 88"/>
                  <a:gd name="T5" fmla="*/ 5 h 46"/>
                  <a:gd name="T6" fmla="*/ 12 w 88"/>
                  <a:gd name="T7" fmla="*/ 5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88" y="0"/>
                    </a:moveTo>
                    <a:lnTo>
                      <a:pt x="0" y="12"/>
                    </a:lnTo>
                    <a:lnTo>
                      <a:pt x="0" y="35"/>
                    </a:lnTo>
                    <a:lnTo>
                      <a:pt x="88" y="4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2" name="Freeform 115"/>
              <p:cNvSpPr>
                <a:spLocks/>
              </p:cNvSpPr>
              <p:nvPr>
                <p:custDataLst>
                  <p:tags r:id="rId123"/>
                </p:custDataLst>
              </p:nvPr>
            </p:nvSpPr>
            <p:spPr bwMode="gray">
              <a:xfrm>
                <a:off x="2904" y="2856"/>
                <a:ext cx="31" cy="55"/>
              </a:xfrm>
              <a:custGeom>
                <a:avLst/>
                <a:gdLst>
                  <a:gd name="T0" fmla="*/ 6 w 46"/>
                  <a:gd name="T1" fmla="*/ 10 h 85"/>
                  <a:gd name="T2" fmla="*/ 5 w 46"/>
                  <a:gd name="T3" fmla="*/ 0 h 85"/>
                  <a:gd name="T4" fmla="*/ 1 w 46"/>
                  <a:gd name="T5" fmla="*/ 0 h 85"/>
                  <a:gd name="T6" fmla="*/ 0 w 46"/>
                  <a:gd name="T7" fmla="*/ 10 h 85"/>
                  <a:gd name="T8" fmla="*/ 6 w 46"/>
                  <a:gd name="T9" fmla="*/ 10 h 85"/>
                  <a:gd name="T10" fmla="*/ 0 60000 65536"/>
                  <a:gd name="T11" fmla="*/ 0 60000 65536"/>
                  <a:gd name="T12" fmla="*/ 0 60000 65536"/>
                  <a:gd name="T13" fmla="*/ 0 60000 65536"/>
                  <a:gd name="T14" fmla="*/ 0 60000 65536"/>
                  <a:gd name="T15" fmla="*/ 0 w 46"/>
                  <a:gd name="T16" fmla="*/ 0 h 85"/>
                  <a:gd name="T17" fmla="*/ 46 w 46"/>
                  <a:gd name="T18" fmla="*/ 85 h 85"/>
                </a:gdLst>
                <a:ahLst/>
                <a:cxnLst>
                  <a:cxn ang="T10">
                    <a:pos x="T0" y="T1"/>
                  </a:cxn>
                  <a:cxn ang="T11">
                    <a:pos x="T2" y="T3"/>
                  </a:cxn>
                  <a:cxn ang="T12">
                    <a:pos x="T4" y="T5"/>
                  </a:cxn>
                  <a:cxn ang="T13">
                    <a:pos x="T6" y="T7"/>
                  </a:cxn>
                  <a:cxn ang="T14">
                    <a:pos x="T8" y="T9"/>
                  </a:cxn>
                </a:cxnLst>
                <a:rect l="T15" t="T16" r="T17" b="T18"/>
                <a:pathLst>
                  <a:path w="46" h="85">
                    <a:moveTo>
                      <a:pt x="46" y="85"/>
                    </a:moveTo>
                    <a:lnTo>
                      <a:pt x="34" y="0"/>
                    </a:lnTo>
                    <a:lnTo>
                      <a:pt x="11" y="0"/>
                    </a:lnTo>
                    <a:lnTo>
                      <a:pt x="0" y="85"/>
                    </a:lnTo>
                    <a:lnTo>
                      <a:pt x="46" y="8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3" name="Freeform 116"/>
              <p:cNvSpPr>
                <a:spLocks/>
              </p:cNvSpPr>
              <p:nvPr>
                <p:custDataLst>
                  <p:tags r:id="rId124"/>
                </p:custDataLst>
              </p:nvPr>
            </p:nvSpPr>
            <p:spPr bwMode="gray">
              <a:xfrm>
                <a:off x="2904" y="2856"/>
                <a:ext cx="31" cy="55"/>
              </a:xfrm>
              <a:custGeom>
                <a:avLst/>
                <a:gdLst>
                  <a:gd name="T0" fmla="*/ 6 w 46"/>
                  <a:gd name="T1" fmla="*/ 10 h 85"/>
                  <a:gd name="T2" fmla="*/ 5 w 46"/>
                  <a:gd name="T3" fmla="*/ 0 h 85"/>
                  <a:gd name="T4" fmla="*/ 1 w 46"/>
                  <a:gd name="T5" fmla="*/ 0 h 85"/>
                  <a:gd name="T6" fmla="*/ 0 w 46"/>
                  <a:gd name="T7" fmla="*/ 10 h 85"/>
                  <a:gd name="T8" fmla="*/ 0 60000 65536"/>
                  <a:gd name="T9" fmla="*/ 0 60000 65536"/>
                  <a:gd name="T10" fmla="*/ 0 60000 65536"/>
                  <a:gd name="T11" fmla="*/ 0 60000 65536"/>
                  <a:gd name="T12" fmla="*/ 0 w 46"/>
                  <a:gd name="T13" fmla="*/ 0 h 85"/>
                  <a:gd name="T14" fmla="*/ 46 w 46"/>
                  <a:gd name="T15" fmla="*/ 85 h 85"/>
                </a:gdLst>
                <a:ahLst/>
                <a:cxnLst>
                  <a:cxn ang="T8">
                    <a:pos x="T0" y="T1"/>
                  </a:cxn>
                  <a:cxn ang="T9">
                    <a:pos x="T2" y="T3"/>
                  </a:cxn>
                  <a:cxn ang="T10">
                    <a:pos x="T4" y="T5"/>
                  </a:cxn>
                  <a:cxn ang="T11">
                    <a:pos x="T6" y="T7"/>
                  </a:cxn>
                </a:cxnLst>
                <a:rect l="T12" t="T13" r="T14" b="T15"/>
                <a:pathLst>
                  <a:path w="46" h="85">
                    <a:moveTo>
                      <a:pt x="46" y="85"/>
                    </a:moveTo>
                    <a:lnTo>
                      <a:pt x="34" y="0"/>
                    </a:lnTo>
                    <a:lnTo>
                      <a:pt x="11" y="0"/>
                    </a:lnTo>
                    <a:lnTo>
                      <a:pt x="0" y="8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4" name="Freeform 117"/>
              <p:cNvSpPr>
                <a:spLocks/>
              </p:cNvSpPr>
              <p:nvPr>
                <p:custDataLst>
                  <p:tags r:id="rId125"/>
                </p:custDataLst>
              </p:nvPr>
            </p:nvSpPr>
            <p:spPr bwMode="gray">
              <a:xfrm>
                <a:off x="2904" y="2952"/>
                <a:ext cx="31" cy="55"/>
              </a:xfrm>
              <a:custGeom>
                <a:avLst/>
                <a:gdLst>
                  <a:gd name="T0" fmla="*/ 0 w 46"/>
                  <a:gd name="T1" fmla="*/ 0 h 84"/>
                  <a:gd name="T2" fmla="*/ 1 w 46"/>
                  <a:gd name="T3" fmla="*/ 10 h 84"/>
                  <a:gd name="T4" fmla="*/ 5 w 46"/>
                  <a:gd name="T5" fmla="*/ 10 h 84"/>
                  <a:gd name="T6" fmla="*/ 6 w 46"/>
                  <a:gd name="T7" fmla="*/ 0 h 84"/>
                  <a:gd name="T8" fmla="*/ 0 w 46"/>
                  <a:gd name="T9" fmla="*/ 0 h 84"/>
                  <a:gd name="T10" fmla="*/ 0 60000 65536"/>
                  <a:gd name="T11" fmla="*/ 0 60000 65536"/>
                  <a:gd name="T12" fmla="*/ 0 60000 65536"/>
                  <a:gd name="T13" fmla="*/ 0 60000 65536"/>
                  <a:gd name="T14" fmla="*/ 0 60000 65536"/>
                  <a:gd name="T15" fmla="*/ 0 w 46"/>
                  <a:gd name="T16" fmla="*/ 0 h 84"/>
                  <a:gd name="T17" fmla="*/ 46 w 46"/>
                  <a:gd name="T18" fmla="*/ 84 h 84"/>
                </a:gdLst>
                <a:ahLst/>
                <a:cxnLst>
                  <a:cxn ang="T10">
                    <a:pos x="T0" y="T1"/>
                  </a:cxn>
                  <a:cxn ang="T11">
                    <a:pos x="T2" y="T3"/>
                  </a:cxn>
                  <a:cxn ang="T12">
                    <a:pos x="T4" y="T5"/>
                  </a:cxn>
                  <a:cxn ang="T13">
                    <a:pos x="T6" y="T7"/>
                  </a:cxn>
                  <a:cxn ang="T14">
                    <a:pos x="T8" y="T9"/>
                  </a:cxn>
                </a:cxnLst>
                <a:rect l="T15" t="T16" r="T17" b="T18"/>
                <a:pathLst>
                  <a:path w="46" h="84">
                    <a:moveTo>
                      <a:pt x="0" y="0"/>
                    </a:moveTo>
                    <a:lnTo>
                      <a:pt x="11" y="84"/>
                    </a:lnTo>
                    <a:lnTo>
                      <a:pt x="34" y="84"/>
                    </a:lnTo>
                    <a:lnTo>
                      <a:pt x="4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5" name="Freeform 118"/>
              <p:cNvSpPr>
                <a:spLocks/>
              </p:cNvSpPr>
              <p:nvPr>
                <p:custDataLst>
                  <p:tags r:id="rId126"/>
                </p:custDataLst>
              </p:nvPr>
            </p:nvSpPr>
            <p:spPr bwMode="gray">
              <a:xfrm>
                <a:off x="2904" y="2952"/>
                <a:ext cx="31" cy="55"/>
              </a:xfrm>
              <a:custGeom>
                <a:avLst/>
                <a:gdLst>
                  <a:gd name="T0" fmla="*/ 0 w 46"/>
                  <a:gd name="T1" fmla="*/ 0 h 84"/>
                  <a:gd name="T2" fmla="*/ 1 w 46"/>
                  <a:gd name="T3" fmla="*/ 10 h 84"/>
                  <a:gd name="T4" fmla="*/ 5 w 46"/>
                  <a:gd name="T5" fmla="*/ 10 h 84"/>
                  <a:gd name="T6" fmla="*/ 6 w 46"/>
                  <a:gd name="T7" fmla="*/ 0 h 84"/>
                  <a:gd name="T8" fmla="*/ 0 60000 65536"/>
                  <a:gd name="T9" fmla="*/ 0 60000 65536"/>
                  <a:gd name="T10" fmla="*/ 0 60000 65536"/>
                  <a:gd name="T11" fmla="*/ 0 60000 65536"/>
                  <a:gd name="T12" fmla="*/ 0 w 46"/>
                  <a:gd name="T13" fmla="*/ 0 h 84"/>
                  <a:gd name="T14" fmla="*/ 46 w 46"/>
                  <a:gd name="T15" fmla="*/ 84 h 84"/>
                </a:gdLst>
                <a:ahLst/>
                <a:cxnLst>
                  <a:cxn ang="T8">
                    <a:pos x="T0" y="T1"/>
                  </a:cxn>
                  <a:cxn ang="T9">
                    <a:pos x="T2" y="T3"/>
                  </a:cxn>
                  <a:cxn ang="T10">
                    <a:pos x="T4" y="T5"/>
                  </a:cxn>
                  <a:cxn ang="T11">
                    <a:pos x="T6" y="T7"/>
                  </a:cxn>
                </a:cxnLst>
                <a:rect l="T12" t="T13" r="T14" b="T15"/>
                <a:pathLst>
                  <a:path w="46" h="84">
                    <a:moveTo>
                      <a:pt x="0" y="0"/>
                    </a:moveTo>
                    <a:lnTo>
                      <a:pt x="11" y="84"/>
                    </a:lnTo>
                    <a:lnTo>
                      <a:pt x="34" y="84"/>
                    </a:lnTo>
                    <a:lnTo>
                      <a:pt x="4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6" name="Oval 119"/>
              <p:cNvSpPr>
                <a:spLocks noChangeArrowheads="1"/>
              </p:cNvSpPr>
              <p:nvPr>
                <p:custDataLst>
                  <p:tags r:id="rId127"/>
                </p:custDataLst>
              </p:nvPr>
            </p:nvSpPr>
            <p:spPr bwMode="gray">
              <a:xfrm>
                <a:off x="2863" y="287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17" name="Freeform 120"/>
              <p:cNvSpPr>
                <a:spLocks/>
              </p:cNvSpPr>
              <p:nvPr>
                <p:custDataLst>
                  <p:tags r:id="rId128"/>
                </p:custDataLst>
              </p:nvPr>
            </p:nvSpPr>
            <p:spPr bwMode="gray">
              <a:xfrm>
                <a:off x="2961" y="2968"/>
                <a:ext cx="127" cy="121"/>
              </a:xfrm>
              <a:custGeom>
                <a:avLst/>
                <a:gdLst>
                  <a:gd name="T0" fmla="*/ 1848 w 49"/>
                  <a:gd name="T1" fmla="*/ 452 h 49"/>
                  <a:gd name="T2" fmla="*/ 591 w 49"/>
                  <a:gd name="T3" fmla="*/ 3116 h 49"/>
                  <a:gd name="T4" fmla="*/ 3883 w 49"/>
                  <a:gd name="T5" fmla="*/ 4050 h 49"/>
                  <a:gd name="T6" fmla="*/ 5140 w 49"/>
                  <a:gd name="T7" fmla="*/ 1373 h 49"/>
                  <a:gd name="T8" fmla="*/ 1848 w 49"/>
                  <a:gd name="T9" fmla="*/ 452 h 49"/>
                  <a:gd name="T10" fmla="*/ 0 60000 65536"/>
                  <a:gd name="T11" fmla="*/ 0 60000 65536"/>
                  <a:gd name="T12" fmla="*/ 0 60000 65536"/>
                  <a:gd name="T13" fmla="*/ 0 60000 65536"/>
                  <a:gd name="T14" fmla="*/ 0 60000 65536"/>
                  <a:gd name="T15" fmla="*/ 0 w 49"/>
                  <a:gd name="T16" fmla="*/ 0 h 49"/>
                  <a:gd name="T17" fmla="*/ 49 w 49"/>
                  <a:gd name="T18" fmla="*/ 49 h 49"/>
                </a:gdLst>
                <a:ahLst/>
                <a:cxnLst>
                  <a:cxn ang="T10">
                    <a:pos x="T0" y="T1"/>
                  </a:cxn>
                  <a:cxn ang="T11">
                    <a:pos x="T2" y="T3"/>
                  </a:cxn>
                  <a:cxn ang="T12">
                    <a:pos x="T4" y="T5"/>
                  </a:cxn>
                  <a:cxn ang="T13">
                    <a:pos x="T6" y="T7"/>
                  </a:cxn>
                  <a:cxn ang="T14">
                    <a:pos x="T8" y="T9"/>
                  </a:cxn>
                </a:cxnLst>
                <a:rect l="T15" t="T16" r="T17" b="T18"/>
                <a:pathLst>
                  <a:path w="49" h="49">
                    <a:moveTo>
                      <a:pt x="16" y="5"/>
                    </a:moveTo>
                    <a:cubicBezTo>
                      <a:pt x="5" y="10"/>
                      <a:pt x="0" y="23"/>
                      <a:pt x="5" y="34"/>
                    </a:cubicBezTo>
                    <a:cubicBezTo>
                      <a:pt x="10" y="45"/>
                      <a:pt x="22" y="49"/>
                      <a:pt x="33" y="44"/>
                    </a:cubicBezTo>
                    <a:cubicBezTo>
                      <a:pt x="44" y="39"/>
                      <a:pt x="49" y="26"/>
                      <a:pt x="44" y="15"/>
                    </a:cubicBezTo>
                    <a:cubicBezTo>
                      <a:pt x="40" y="5"/>
                      <a:pt x="27" y="0"/>
                      <a:pt x="16" y="5"/>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8" name="Freeform 121"/>
              <p:cNvSpPr>
                <a:spLocks/>
              </p:cNvSpPr>
              <p:nvPr>
                <p:custDataLst>
                  <p:tags r:id="rId129"/>
                </p:custDataLst>
              </p:nvPr>
            </p:nvSpPr>
            <p:spPr bwMode="gray">
              <a:xfrm>
                <a:off x="2945" y="2995"/>
                <a:ext cx="65" cy="39"/>
              </a:xfrm>
              <a:custGeom>
                <a:avLst/>
                <a:gdLst>
                  <a:gd name="T0" fmla="*/ 14 w 96"/>
                  <a:gd name="T1" fmla="*/ 2 h 61"/>
                  <a:gd name="T2" fmla="*/ 1 w 96"/>
                  <a:gd name="T3" fmla="*/ 0 h 61"/>
                  <a:gd name="T4" fmla="*/ 0 w 96"/>
                  <a:gd name="T5" fmla="*/ 3 h 61"/>
                  <a:gd name="T6" fmla="*/ 11 w 96"/>
                  <a:gd name="T7" fmla="*/ 6 h 61"/>
                  <a:gd name="T8" fmla="*/ 14 w 96"/>
                  <a:gd name="T9" fmla="*/ 2 h 61"/>
                  <a:gd name="T10" fmla="*/ 0 60000 65536"/>
                  <a:gd name="T11" fmla="*/ 0 60000 65536"/>
                  <a:gd name="T12" fmla="*/ 0 60000 65536"/>
                  <a:gd name="T13" fmla="*/ 0 60000 65536"/>
                  <a:gd name="T14" fmla="*/ 0 60000 65536"/>
                  <a:gd name="T15" fmla="*/ 0 w 96"/>
                  <a:gd name="T16" fmla="*/ 0 h 61"/>
                  <a:gd name="T17" fmla="*/ 96 w 96"/>
                  <a:gd name="T18" fmla="*/ 61 h 61"/>
                </a:gdLst>
                <a:ahLst/>
                <a:cxnLst>
                  <a:cxn ang="T10">
                    <a:pos x="T0" y="T1"/>
                  </a:cxn>
                  <a:cxn ang="T11">
                    <a:pos x="T2" y="T3"/>
                  </a:cxn>
                  <a:cxn ang="T12">
                    <a:pos x="T4" y="T5"/>
                  </a:cxn>
                  <a:cxn ang="T13">
                    <a:pos x="T6" y="T7"/>
                  </a:cxn>
                  <a:cxn ang="T14">
                    <a:pos x="T8" y="T9"/>
                  </a:cxn>
                </a:cxnLst>
                <a:rect l="T15" t="T16" r="T17" b="T18"/>
                <a:pathLst>
                  <a:path w="96" h="61">
                    <a:moveTo>
                      <a:pt x="96" y="19"/>
                    </a:moveTo>
                    <a:lnTo>
                      <a:pt x="12" y="0"/>
                    </a:lnTo>
                    <a:lnTo>
                      <a:pt x="0" y="23"/>
                    </a:lnTo>
                    <a:lnTo>
                      <a:pt x="77" y="61"/>
                    </a:lnTo>
                    <a:lnTo>
                      <a:pt x="96"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19" name="Freeform 122"/>
              <p:cNvSpPr>
                <a:spLocks/>
              </p:cNvSpPr>
              <p:nvPr>
                <p:custDataLst>
                  <p:tags r:id="rId130"/>
                </p:custDataLst>
              </p:nvPr>
            </p:nvSpPr>
            <p:spPr bwMode="gray">
              <a:xfrm>
                <a:off x="2945" y="2995"/>
                <a:ext cx="65" cy="39"/>
              </a:xfrm>
              <a:custGeom>
                <a:avLst/>
                <a:gdLst>
                  <a:gd name="T0" fmla="*/ 14 w 96"/>
                  <a:gd name="T1" fmla="*/ 2 h 61"/>
                  <a:gd name="T2" fmla="*/ 1 w 96"/>
                  <a:gd name="T3" fmla="*/ 0 h 61"/>
                  <a:gd name="T4" fmla="*/ 0 w 96"/>
                  <a:gd name="T5" fmla="*/ 3 h 61"/>
                  <a:gd name="T6" fmla="*/ 11 w 96"/>
                  <a:gd name="T7" fmla="*/ 6 h 61"/>
                  <a:gd name="T8" fmla="*/ 0 60000 65536"/>
                  <a:gd name="T9" fmla="*/ 0 60000 65536"/>
                  <a:gd name="T10" fmla="*/ 0 60000 65536"/>
                  <a:gd name="T11" fmla="*/ 0 60000 65536"/>
                  <a:gd name="T12" fmla="*/ 0 w 96"/>
                  <a:gd name="T13" fmla="*/ 0 h 61"/>
                  <a:gd name="T14" fmla="*/ 96 w 96"/>
                  <a:gd name="T15" fmla="*/ 61 h 61"/>
                </a:gdLst>
                <a:ahLst/>
                <a:cxnLst>
                  <a:cxn ang="T8">
                    <a:pos x="T0" y="T1"/>
                  </a:cxn>
                  <a:cxn ang="T9">
                    <a:pos x="T2" y="T3"/>
                  </a:cxn>
                  <a:cxn ang="T10">
                    <a:pos x="T4" y="T5"/>
                  </a:cxn>
                  <a:cxn ang="T11">
                    <a:pos x="T6" y="T7"/>
                  </a:cxn>
                </a:cxnLst>
                <a:rect l="T12" t="T13" r="T14" b="T15"/>
                <a:pathLst>
                  <a:path w="96" h="61">
                    <a:moveTo>
                      <a:pt x="96" y="19"/>
                    </a:moveTo>
                    <a:lnTo>
                      <a:pt x="12" y="0"/>
                    </a:lnTo>
                    <a:lnTo>
                      <a:pt x="0" y="23"/>
                    </a:lnTo>
                    <a:lnTo>
                      <a:pt x="77" y="61"/>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0" name="Freeform 123"/>
              <p:cNvSpPr>
                <a:spLocks/>
              </p:cNvSpPr>
              <p:nvPr>
                <p:custDataLst>
                  <p:tags r:id="rId131"/>
                </p:custDataLst>
              </p:nvPr>
            </p:nvSpPr>
            <p:spPr bwMode="gray">
              <a:xfrm>
                <a:off x="2987" y="3042"/>
                <a:ext cx="41" cy="62"/>
              </a:xfrm>
              <a:custGeom>
                <a:avLst/>
                <a:gdLst>
                  <a:gd name="T0" fmla="*/ 3 w 62"/>
                  <a:gd name="T1" fmla="*/ 0 h 96"/>
                  <a:gd name="T2" fmla="*/ 0 w 62"/>
                  <a:gd name="T3" fmla="*/ 10 h 96"/>
                  <a:gd name="T4" fmla="*/ 3 w 62"/>
                  <a:gd name="T5" fmla="*/ 11 h 96"/>
                  <a:gd name="T6" fmla="*/ 8 w 62"/>
                  <a:gd name="T7" fmla="*/ 2 h 96"/>
                  <a:gd name="T8" fmla="*/ 3 w 62"/>
                  <a:gd name="T9" fmla="*/ 0 h 96"/>
                  <a:gd name="T10" fmla="*/ 0 60000 65536"/>
                  <a:gd name="T11" fmla="*/ 0 60000 65536"/>
                  <a:gd name="T12" fmla="*/ 0 60000 65536"/>
                  <a:gd name="T13" fmla="*/ 0 60000 65536"/>
                  <a:gd name="T14" fmla="*/ 0 60000 65536"/>
                  <a:gd name="T15" fmla="*/ 0 w 62"/>
                  <a:gd name="T16" fmla="*/ 0 h 96"/>
                  <a:gd name="T17" fmla="*/ 62 w 62"/>
                  <a:gd name="T18" fmla="*/ 96 h 96"/>
                </a:gdLst>
                <a:ahLst/>
                <a:cxnLst>
                  <a:cxn ang="T10">
                    <a:pos x="T0" y="T1"/>
                  </a:cxn>
                  <a:cxn ang="T11">
                    <a:pos x="T2" y="T3"/>
                  </a:cxn>
                  <a:cxn ang="T12">
                    <a:pos x="T4" y="T5"/>
                  </a:cxn>
                  <a:cxn ang="T13">
                    <a:pos x="T6" y="T7"/>
                  </a:cxn>
                  <a:cxn ang="T14">
                    <a:pos x="T8" y="T9"/>
                  </a:cxn>
                </a:cxnLst>
                <a:rect l="T15" t="T16" r="T17" b="T18"/>
                <a:pathLst>
                  <a:path w="62" h="96">
                    <a:moveTo>
                      <a:pt x="20" y="0"/>
                    </a:moveTo>
                    <a:lnTo>
                      <a:pt x="0" y="84"/>
                    </a:lnTo>
                    <a:lnTo>
                      <a:pt x="20" y="96"/>
                    </a:lnTo>
                    <a:lnTo>
                      <a:pt x="62" y="15"/>
                    </a:lnTo>
                    <a:lnTo>
                      <a:pt x="2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1" name="Freeform 124"/>
              <p:cNvSpPr>
                <a:spLocks/>
              </p:cNvSpPr>
              <p:nvPr>
                <p:custDataLst>
                  <p:tags r:id="rId132"/>
                </p:custDataLst>
              </p:nvPr>
            </p:nvSpPr>
            <p:spPr bwMode="gray">
              <a:xfrm>
                <a:off x="2987" y="3042"/>
                <a:ext cx="41" cy="62"/>
              </a:xfrm>
              <a:custGeom>
                <a:avLst/>
                <a:gdLst>
                  <a:gd name="T0" fmla="*/ 3 w 62"/>
                  <a:gd name="T1" fmla="*/ 0 h 96"/>
                  <a:gd name="T2" fmla="*/ 0 w 62"/>
                  <a:gd name="T3" fmla="*/ 10 h 96"/>
                  <a:gd name="T4" fmla="*/ 3 w 62"/>
                  <a:gd name="T5" fmla="*/ 11 h 96"/>
                  <a:gd name="T6" fmla="*/ 8 w 62"/>
                  <a:gd name="T7" fmla="*/ 2 h 96"/>
                  <a:gd name="T8" fmla="*/ 0 60000 65536"/>
                  <a:gd name="T9" fmla="*/ 0 60000 65536"/>
                  <a:gd name="T10" fmla="*/ 0 60000 65536"/>
                  <a:gd name="T11" fmla="*/ 0 60000 65536"/>
                  <a:gd name="T12" fmla="*/ 0 w 62"/>
                  <a:gd name="T13" fmla="*/ 0 h 96"/>
                  <a:gd name="T14" fmla="*/ 62 w 62"/>
                  <a:gd name="T15" fmla="*/ 96 h 96"/>
                </a:gdLst>
                <a:ahLst/>
                <a:cxnLst>
                  <a:cxn ang="T8">
                    <a:pos x="T0" y="T1"/>
                  </a:cxn>
                  <a:cxn ang="T9">
                    <a:pos x="T2" y="T3"/>
                  </a:cxn>
                  <a:cxn ang="T10">
                    <a:pos x="T4" y="T5"/>
                  </a:cxn>
                  <a:cxn ang="T11">
                    <a:pos x="T6" y="T7"/>
                  </a:cxn>
                </a:cxnLst>
                <a:rect l="T12" t="T13" r="T14" b="T15"/>
                <a:pathLst>
                  <a:path w="62" h="96">
                    <a:moveTo>
                      <a:pt x="20" y="0"/>
                    </a:moveTo>
                    <a:lnTo>
                      <a:pt x="0" y="84"/>
                    </a:lnTo>
                    <a:lnTo>
                      <a:pt x="20" y="96"/>
                    </a:lnTo>
                    <a:lnTo>
                      <a:pt x="62" y="1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2" name="Freeform 125"/>
              <p:cNvSpPr>
                <a:spLocks/>
              </p:cNvSpPr>
              <p:nvPr>
                <p:custDataLst>
                  <p:tags r:id="rId133"/>
                </p:custDataLst>
              </p:nvPr>
            </p:nvSpPr>
            <p:spPr bwMode="gray">
              <a:xfrm>
                <a:off x="3041" y="3021"/>
                <a:ext cx="62" cy="40"/>
              </a:xfrm>
              <a:custGeom>
                <a:avLst/>
                <a:gdLst>
                  <a:gd name="T0" fmla="*/ 0 w 92"/>
                  <a:gd name="T1" fmla="*/ 5 h 61"/>
                  <a:gd name="T2" fmla="*/ 12 w 92"/>
                  <a:gd name="T3" fmla="*/ 7 h 61"/>
                  <a:gd name="T4" fmla="*/ 13 w 92"/>
                  <a:gd name="T5" fmla="*/ 5 h 61"/>
                  <a:gd name="T6" fmla="*/ 3 w 92"/>
                  <a:gd name="T7" fmla="*/ 0 h 61"/>
                  <a:gd name="T8" fmla="*/ 0 w 92"/>
                  <a:gd name="T9" fmla="*/ 5 h 61"/>
                  <a:gd name="T10" fmla="*/ 0 60000 65536"/>
                  <a:gd name="T11" fmla="*/ 0 60000 65536"/>
                  <a:gd name="T12" fmla="*/ 0 60000 65536"/>
                  <a:gd name="T13" fmla="*/ 0 60000 65536"/>
                  <a:gd name="T14" fmla="*/ 0 60000 65536"/>
                  <a:gd name="T15" fmla="*/ 0 w 92"/>
                  <a:gd name="T16" fmla="*/ 0 h 61"/>
                  <a:gd name="T17" fmla="*/ 92 w 92"/>
                  <a:gd name="T18" fmla="*/ 61 h 61"/>
                </a:gdLst>
                <a:ahLst/>
                <a:cxnLst>
                  <a:cxn ang="T10">
                    <a:pos x="T0" y="T1"/>
                  </a:cxn>
                  <a:cxn ang="T11">
                    <a:pos x="T2" y="T3"/>
                  </a:cxn>
                  <a:cxn ang="T12">
                    <a:pos x="T4" y="T5"/>
                  </a:cxn>
                  <a:cxn ang="T13">
                    <a:pos x="T6" y="T7"/>
                  </a:cxn>
                  <a:cxn ang="T14">
                    <a:pos x="T8" y="T9"/>
                  </a:cxn>
                </a:cxnLst>
                <a:rect l="T15" t="T16" r="T17" b="T18"/>
                <a:pathLst>
                  <a:path w="92" h="61">
                    <a:moveTo>
                      <a:pt x="0" y="42"/>
                    </a:moveTo>
                    <a:lnTo>
                      <a:pt x="84" y="61"/>
                    </a:lnTo>
                    <a:lnTo>
                      <a:pt x="92" y="38"/>
                    </a:lnTo>
                    <a:lnTo>
                      <a:pt x="19" y="0"/>
                    </a:lnTo>
                    <a:lnTo>
                      <a:pt x="0"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3" name="Freeform 126"/>
              <p:cNvSpPr>
                <a:spLocks/>
              </p:cNvSpPr>
              <p:nvPr>
                <p:custDataLst>
                  <p:tags r:id="rId134"/>
                </p:custDataLst>
              </p:nvPr>
            </p:nvSpPr>
            <p:spPr bwMode="gray">
              <a:xfrm>
                <a:off x="3041" y="3021"/>
                <a:ext cx="62" cy="40"/>
              </a:xfrm>
              <a:custGeom>
                <a:avLst/>
                <a:gdLst>
                  <a:gd name="T0" fmla="*/ 0 w 92"/>
                  <a:gd name="T1" fmla="*/ 5 h 61"/>
                  <a:gd name="T2" fmla="*/ 12 w 92"/>
                  <a:gd name="T3" fmla="*/ 7 h 61"/>
                  <a:gd name="T4" fmla="*/ 13 w 92"/>
                  <a:gd name="T5" fmla="*/ 5 h 61"/>
                  <a:gd name="T6" fmla="*/ 3 w 92"/>
                  <a:gd name="T7" fmla="*/ 0 h 61"/>
                  <a:gd name="T8" fmla="*/ 0 60000 65536"/>
                  <a:gd name="T9" fmla="*/ 0 60000 65536"/>
                  <a:gd name="T10" fmla="*/ 0 60000 65536"/>
                  <a:gd name="T11" fmla="*/ 0 60000 65536"/>
                  <a:gd name="T12" fmla="*/ 0 w 92"/>
                  <a:gd name="T13" fmla="*/ 0 h 61"/>
                  <a:gd name="T14" fmla="*/ 92 w 92"/>
                  <a:gd name="T15" fmla="*/ 61 h 61"/>
                </a:gdLst>
                <a:ahLst/>
                <a:cxnLst>
                  <a:cxn ang="T8">
                    <a:pos x="T0" y="T1"/>
                  </a:cxn>
                  <a:cxn ang="T9">
                    <a:pos x="T2" y="T3"/>
                  </a:cxn>
                  <a:cxn ang="T10">
                    <a:pos x="T4" y="T5"/>
                  </a:cxn>
                  <a:cxn ang="T11">
                    <a:pos x="T6" y="T7"/>
                  </a:cxn>
                </a:cxnLst>
                <a:rect l="T12" t="T13" r="T14" b="T15"/>
                <a:pathLst>
                  <a:path w="92" h="61">
                    <a:moveTo>
                      <a:pt x="0" y="42"/>
                    </a:moveTo>
                    <a:lnTo>
                      <a:pt x="84" y="61"/>
                    </a:lnTo>
                    <a:lnTo>
                      <a:pt x="92" y="38"/>
                    </a:lnTo>
                    <a:lnTo>
                      <a:pt x="1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4" name="Freeform 127"/>
              <p:cNvSpPr>
                <a:spLocks/>
              </p:cNvSpPr>
              <p:nvPr>
                <p:custDataLst>
                  <p:tags r:id="rId135"/>
                </p:custDataLst>
              </p:nvPr>
            </p:nvSpPr>
            <p:spPr bwMode="gray">
              <a:xfrm>
                <a:off x="3023" y="2955"/>
                <a:ext cx="41" cy="60"/>
              </a:xfrm>
              <a:custGeom>
                <a:avLst/>
                <a:gdLst>
                  <a:gd name="T0" fmla="*/ 6 w 61"/>
                  <a:gd name="T1" fmla="*/ 10 h 92"/>
                  <a:gd name="T2" fmla="*/ 9 w 61"/>
                  <a:gd name="T3" fmla="*/ 1 h 92"/>
                  <a:gd name="T4" fmla="*/ 5 w 61"/>
                  <a:gd name="T5" fmla="*/ 0 h 92"/>
                  <a:gd name="T6" fmla="*/ 0 w 61"/>
                  <a:gd name="T7" fmla="*/ 9 h 92"/>
                  <a:gd name="T8" fmla="*/ 6 w 61"/>
                  <a:gd name="T9" fmla="*/ 10 h 92"/>
                  <a:gd name="T10" fmla="*/ 0 60000 65536"/>
                  <a:gd name="T11" fmla="*/ 0 60000 65536"/>
                  <a:gd name="T12" fmla="*/ 0 60000 65536"/>
                  <a:gd name="T13" fmla="*/ 0 60000 65536"/>
                  <a:gd name="T14" fmla="*/ 0 60000 65536"/>
                  <a:gd name="T15" fmla="*/ 0 w 61"/>
                  <a:gd name="T16" fmla="*/ 0 h 92"/>
                  <a:gd name="T17" fmla="*/ 61 w 61"/>
                  <a:gd name="T18" fmla="*/ 92 h 92"/>
                </a:gdLst>
                <a:ahLst/>
                <a:cxnLst>
                  <a:cxn ang="T10">
                    <a:pos x="T0" y="T1"/>
                  </a:cxn>
                  <a:cxn ang="T11">
                    <a:pos x="T2" y="T3"/>
                  </a:cxn>
                  <a:cxn ang="T12">
                    <a:pos x="T4" y="T5"/>
                  </a:cxn>
                  <a:cxn ang="T13">
                    <a:pos x="T6" y="T7"/>
                  </a:cxn>
                  <a:cxn ang="T14">
                    <a:pos x="T8" y="T9"/>
                  </a:cxn>
                </a:cxnLst>
                <a:rect l="T15" t="T16" r="T17" b="T18"/>
                <a:pathLst>
                  <a:path w="61" h="92">
                    <a:moveTo>
                      <a:pt x="42" y="92"/>
                    </a:moveTo>
                    <a:lnTo>
                      <a:pt x="61" y="7"/>
                    </a:lnTo>
                    <a:lnTo>
                      <a:pt x="38" y="0"/>
                    </a:lnTo>
                    <a:lnTo>
                      <a:pt x="0" y="76"/>
                    </a:lnTo>
                    <a:lnTo>
                      <a:pt x="42"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5" name="Freeform 128"/>
              <p:cNvSpPr>
                <a:spLocks/>
              </p:cNvSpPr>
              <p:nvPr>
                <p:custDataLst>
                  <p:tags r:id="rId136"/>
                </p:custDataLst>
              </p:nvPr>
            </p:nvSpPr>
            <p:spPr bwMode="gray">
              <a:xfrm>
                <a:off x="3023" y="2955"/>
                <a:ext cx="41" cy="60"/>
              </a:xfrm>
              <a:custGeom>
                <a:avLst/>
                <a:gdLst>
                  <a:gd name="T0" fmla="*/ 6 w 61"/>
                  <a:gd name="T1" fmla="*/ 10 h 92"/>
                  <a:gd name="T2" fmla="*/ 9 w 61"/>
                  <a:gd name="T3" fmla="*/ 1 h 92"/>
                  <a:gd name="T4" fmla="*/ 5 w 61"/>
                  <a:gd name="T5" fmla="*/ 0 h 92"/>
                  <a:gd name="T6" fmla="*/ 0 w 61"/>
                  <a:gd name="T7" fmla="*/ 9 h 92"/>
                  <a:gd name="T8" fmla="*/ 0 60000 65536"/>
                  <a:gd name="T9" fmla="*/ 0 60000 65536"/>
                  <a:gd name="T10" fmla="*/ 0 60000 65536"/>
                  <a:gd name="T11" fmla="*/ 0 60000 65536"/>
                  <a:gd name="T12" fmla="*/ 0 w 61"/>
                  <a:gd name="T13" fmla="*/ 0 h 92"/>
                  <a:gd name="T14" fmla="*/ 61 w 61"/>
                  <a:gd name="T15" fmla="*/ 92 h 92"/>
                </a:gdLst>
                <a:ahLst/>
                <a:cxnLst>
                  <a:cxn ang="T8">
                    <a:pos x="T0" y="T1"/>
                  </a:cxn>
                  <a:cxn ang="T9">
                    <a:pos x="T2" y="T3"/>
                  </a:cxn>
                  <a:cxn ang="T10">
                    <a:pos x="T4" y="T5"/>
                  </a:cxn>
                  <a:cxn ang="T11">
                    <a:pos x="T6" y="T7"/>
                  </a:cxn>
                </a:cxnLst>
                <a:rect l="T12" t="T13" r="T14" b="T15"/>
                <a:pathLst>
                  <a:path w="61" h="92">
                    <a:moveTo>
                      <a:pt x="42" y="92"/>
                    </a:moveTo>
                    <a:lnTo>
                      <a:pt x="61" y="7"/>
                    </a:lnTo>
                    <a:lnTo>
                      <a:pt x="38" y="0"/>
                    </a:lnTo>
                    <a:lnTo>
                      <a:pt x="0" y="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6" name="Freeform 129"/>
              <p:cNvSpPr>
                <a:spLocks/>
              </p:cNvSpPr>
              <p:nvPr>
                <p:custDataLst>
                  <p:tags r:id="rId137"/>
                </p:custDataLst>
              </p:nvPr>
            </p:nvSpPr>
            <p:spPr bwMode="gray">
              <a:xfrm>
                <a:off x="3038" y="2990"/>
                <a:ext cx="65" cy="41"/>
              </a:xfrm>
              <a:custGeom>
                <a:avLst/>
                <a:gdLst>
                  <a:gd name="T0" fmla="*/ 3 w 96"/>
                  <a:gd name="T1" fmla="*/ 6 h 65"/>
                  <a:gd name="T2" fmla="*/ 14 w 96"/>
                  <a:gd name="T3" fmla="*/ 2 h 65"/>
                  <a:gd name="T4" fmla="*/ 12 w 96"/>
                  <a:gd name="T5" fmla="*/ 0 h 65"/>
                  <a:gd name="T6" fmla="*/ 0 w 96"/>
                  <a:gd name="T7" fmla="*/ 3 h 65"/>
                  <a:gd name="T8" fmla="*/ 3 w 96"/>
                  <a:gd name="T9" fmla="*/ 6 h 65"/>
                  <a:gd name="T10" fmla="*/ 0 60000 65536"/>
                  <a:gd name="T11" fmla="*/ 0 60000 65536"/>
                  <a:gd name="T12" fmla="*/ 0 60000 65536"/>
                  <a:gd name="T13" fmla="*/ 0 60000 65536"/>
                  <a:gd name="T14" fmla="*/ 0 60000 65536"/>
                  <a:gd name="T15" fmla="*/ 0 w 96"/>
                  <a:gd name="T16" fmla="*/ 0 h 65"/>
                  <a:gd name="T17" fmla="*/ 96 w 96"/>
                  <a:gd name="T18" fmla="*/ 65 h 65"/>
                </a:gdLst>
                <a:ahLst/>
                <a:cxnLst>
                  <a:cxn ang="T10">
                    <a:pos x="T0" y="T1"/>
                  </a:cxn>
                  <a:cxn ang="T11">
                    <a:pos x="T2" y="T3"/>
                  </a:cxn>
                  <a:cxn ang="T12">
                    <a:pos x="T4" y="T5"/>
                  </a:cxn>
                  <a:cxn ang="T13">
                    <a:pos x="T6" y="T7"/>
                  </a:cxn>
                  <a:cxn ang="T14">
                    <a:pos x="T8" y="T9"/>
                  </a:cxn>
                </a:cxnLst>
                <a:rect l="T15" t="T16" r="T17" b="T18"/>
                <a:pathLst>
                  <a:path w="96" h="65">
                    <a:moveTo>
                      <a:pt x="19" y="65"/>
                    </a:moveTo>
                    <a:lnTo>
                      <a:pt x="96" y="19"/>
                    </a:lnTo>
                    <a:lnTo>
                      <a:pt x="84" y="0"/>
                    </a:lnTo>
                    <a:lnTo>
                      <a:pt x="0" y="23"/>
                    </a:lnTo>
                    <a:lnTo>
                      <a:pt x="19"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7" name="Freeform 130"/>
              <p:cNvSpPr>
                <a:spLocks/>
              </p:cNvSpPr>
              <p:nvPr>
                <p:custDataLst>
                  <p:tags r:id="rId138"/>
                </p:custDataLst>
              </p:nvPr>
            </p:nvSpPr>
            <p:spPr bwMode="gray">
              <a:xfrm>
                <a:off x="3038" y="2990"/>
                <a:ext cx="65" cy="41"/>
              </a:xfrm>
              <a:custGeom>
                <a:avLst/>
                <a:gdLst>
                  <a:gd name="T0" fmla="*/ 3 w 96"/>
                  <a:gd name="T1" fmla="*/ 6 h 65"/>
                  <a:gd name="T2" fmla="*/ 14 w 96"/>
                  <a:gd name="T3" fmla="*/ 2 h 65"/>
                  <a:gd name="T4" fmla="*/ 12 w 96"/>
                  <a:gd name="T5" fmla="*/ 0 h 65"/>
                  <a:gd name="T6" fmla="*/ 0 w 96"/>
                  <a:gd name="T7" fmla="*/ 3 h 65"/>
                  <a:gd name="T8" fmla="*/ 0 60000 65536"/>
                  <a:gd name="T9" fmla="*/ 0 60000 65536"/>
                  <a:gd name="T10" fmla="*/ 0 60000 65536"/>
                  <a:gd name="T11" fmla="*/ 0 60000 65536"/>
                  <a:gd name="T12" fmla="*/ 0 w 96"/>
                  <a:gd name="T13" fmla="*/ 0 h 65"/>
                  <a:gd name="T14" fmla="*/ 96 w 96"/>
                  <a:gd name="T15" fmla="*/ 65 h 65"/>
                </a:gdLst>
                <a:ahLst/>
                <a:cxnLst>
                  <a:cxn ang="T8">
                    <a:pos x="T0" y="T1"/>
                  </a:cxn>
                  <a:cxn ang="T9">
                    <a:pos x="T2" y="T3"/>
                  </a:cxn>
                  <a:cxn ang="T10">
                    <a:pos x="T4" y="T5"/>
                  </a:cxn>
                  <a:cxn ang="T11">
                    <a:pos x="T6" y="T7"/>
                  </a:cxn>
                </a:cxnLst>
                <a:rect l="T12" t="T13" r="T14" b="T15"/>
                <a:pathLst>
                  <a:path w="96" h="65">
                    <a:moveTo>
                      <a:pt x="19" y="65"/>
                    </a:moveTo>
                    <a:lnTo>
                      <a:pt x="96" y="19"/>
                    </a:lnTo>
                    <a:lnTo>
                      <a:pt x="84" y="0"/>
                    </a:lnTo>
                    <a:lnTo>
                      <a:pt x="0" y="23"/>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8" name="Freeform 131"/>
              <p:cNvSpPr>
                <a:spLocks/>
              </p:cNvSpPr>
              <p:nvPr>
                <p:custDataLst>
                  <p:tags r:id="rId139"/>
                </p:custDataLst>
              </p:nvPr>
            </p:nvSpPr>
            <p:spPr bwMode="gray">
              <a:xfrm>
                <a:off x="2945" y="3024"/>
                <a:ext cx="65" cy="45"/>
              </a:xfrm>
              <a:custGeom>
                <a:avLst/>
                <a:gdLst>
                  <a:gd name="T0" fmla="*/ 11 w 96"/>
                  <a:gd name="T1" fmla="*/ 0 h 69"/>
                  <a:gd name="T2" fmla="*/ 0 w 96"/>
                  <a:gd name="T3" fmla="*/ 5 h 69"/>
                  <a:gd name="T4" fmla="*/ 1 w 96"/>
                  <a:gd name="T5" fmla="*/ 8 h 69"/>
                  <a:gd name="T6" fmla="*/ 14 w 96"/>
                  <a:gd name="T7" fmla="*/ 5 h 69"/>
                  <a:gd name="T8" fmla="*/ 11 w 96"/>
                  <a:gd name="T9" fmla="*/ 0 h 69"/>
                  <a:gd name="T10" fmla="*/ 0 60000 65536"/>
                  <a:gd name="T11" fmla="*/ 0 60000 65536"/>
                  <a:gd name="T12" fmla="*/ 0 60000 65536"/>
                  <a:gd name="T13" fmla="*/ 0 60000 65536"/>
                  <a:gd name="T14" fmla="*/ 0 60000 65536"/>
                  <a:gd name="T15" fmla="*/ 0 w 96"/>
                  <a:gd name="T16" fmla="*/ 0 h 69"/>
                  <a:gd name="T17" fmla="*/ 96 w 96"/>
                  <a:gd name="T18" fmla="*/ 69 h 69"/>
                </a:gdLst>
                <a:ahLst/>
                <a:cxnLst>
                  <a:cxn ang="T10">
                    <a:pos x="T0" y="T1"/>
                  </a:cxn>
                  <a:cxn ang="T11">
                    <a:pos x="T2" y="T3"/>
                  </a:cxn>
                  <a:cxn ang="T12">
                    <a:pos x="T4" y="T5"/>
                  </a:cxn>
                  <a:cxn ang="T13">
                    <a:pos x="T6" y="T7"/>
                  </a:cxn>
                  <a:cxn ang="T14">
                    <a:pos x="T8" y="T9"/>
                  </a:cxn>
                </a:cxnLst>
                <a:rect l="T15" t="T16" r="T17" b="T18"/>
                <a:pathLst>
                  <a:path w="96" h="69">
                    <a:moveTo>
                      <a:pt x="77" y="0"/>
                    </a:moveTo>
                    <a:lnTo>
                      <a:pt x="0" y="46"/>
                    </a:lnTo>
                    <a:lnTo>
                      <a:pt x="12" y="69"/>
                    </a:lnTo>
                    <a:lnTo>
                      <a:pt x="96" y="42"/>
                    </a:lnTo>
                    <a:lnTo>
                      <a:pt x="7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29" name="Freeform 132"/>
              <p:cNvSpPr>
                <a:spLocks/>
              </p:cNvSpPr>
              <p:nvPr>
                <p:custDataLst>
                  <p:tags r:id="rId140"/>
                </p:custDataLst>
              </p:nvPr>
            </p:nvSpPr>
            <p:spPr bwMode="gray">
              <a:xfrm>
                <a:off x="2945" y="3024"/>
                <a:ext cx="65" cy="45"/>
              </a:xfrm>
              <a:custGeom>
                <a:avLst/>
                <a:gdLst>
                  <a:gd name="T0" fmla="*/ 11 w 96"/>
                  <a:gd name="T1" fmla="*/ 0 h 69"/>
                  <a:gd name="T2" fmla="*/ 0 w 96"/>
                  <a:gd name="T3" fmla="*/ 5 h 69"/>
                  <a:gd name="T4" fmla="*/ 1 w 96"/>
                  <a:gd name="T5" fmla="*/ 8 h 69"/>
                  <a:gd name="T6" fmla="*/ 14 w 96"/>
                  <a:gd name="T7" fmla="*/ 5 h 69"/>
                  <a:gd name="T8" fmla="*/ 0 60000 65536"/>
                  <a:gd name="T9" fmla="*/ 0 60000 65536"/>
                  <a:gd name="T10" fmla="*/ 0 60000 65536"/>
                  <a:gd name="T11" fmla="*/ 0 60000 65536"/>
                  <a:gd name="T12" fmla="*/ 0 w 96"/>
                  <a:gd name="T13" fmla="*/ 0 h 69"/>
                  <a:gd name="T14" fmla="*/ 96 w 96"/>
                  <a:gd name="T15" fmla="*/ 69 h 69"/>
                </a:gdLst>
                <a:ahLst/>
                <a:cxnLst>
                  <a:cxn ang="T8">
                    <a:pos x="T0" y="T1"/>
                  </a:cxn>
                  <a:cxn ang="T9">
                    <a:pos x="T2" y="T3"/>
                  </a:cxn>
                  <a:cxn ang="T10">
                    <a:pos x="T4" y="T5"/>
                  </a:cxn>
                  <a:cxn ang="T11">
                    <a:pos x="T6" y="T7"/>
                  </a:cxn>
                </a:cxnLst>
                <a:rect l="T12" t="T13" r="T14" b="T15"/>
                <a:pathLst>
                  <a:path w="96" h="69">
                    <a:moveTo>
                      <a:pt x="77" y="0"/>
                    </a:moveTo>
                    <a:lnTo>
                      <a:pt x="0" y="46"/>
                    </a:lnTo>
                    <a:lnTo>
                      <a:pt x="12" y="69"/>
                    </a:lnTo>
                    <a:lnTo>
                      <a:pt x="96" y="42"/>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0" name="Freeform 133"/>
              <p:cNvSpPr>
                <a:spLocks/>
              </p:cNvSpPr>
              <p:nvPr>
                <p:custDataLst>
                  <p:tags r:id="rId141"/>
                </p:custDataLst>
              </p:nvPr>
            </p:nvSpPr>
            <p:spPr bwMode="gray">
              <a:xfrm>
                <a:off x="2985" y="2955"/>
                <a:ext cx="46" cy="60"/>
              </a:xfrm>
              <a:custGeom>
                <a:avLst/>
                <a:gdLst>
                  <a:gd name="T0" fmla="*/ 9 w 69"/>
                  <a:gd name="T1" fmla="*/ 8 h 92"/>
                  <a:gd name="T2" fmla="*/ 3 w 69"/>
                  <a:gd name="T3" fmla="*/ 0 h 92"/>
                  <a:gd name="T4" fmla="*/ 0 w 69"/>
                  <a:gd name="T5" fmla="*/ 1 h 92"/>
                  <a:gd name="T6" fmla="*/ 3 w 69"/>
                  <a:gd name="T7" fmla="*/ 10 h 92"/>
                  <a:gd name="T8" fmla="*/ 9 w 69"/>
                  <a:gd name="T9" fmla="*/ 8 h 92"/>
                  <a:gd name="T10" fmla="*/ 0 60000 65536"/>
                  <a:gd name="T11" fmla="*/ 0 60000 65536"/>
                  <a:gd name="T12" fmla="*/ 0 60000 65536"/>
                  <a:gd name="T13" fmla="*/ 0 60000 65536"/>
                  <a:gd name="T14" fmla="*/ 0 60000 65536"/>
                  <a:gd name="T15" fmla="*/ 0 w 69"/>
                  <a:gd name="T16" fmla="*/ 0 h 92"/>
                  <a:gd name="T17" fmla="*/ 69 w 69"/>
                  <a:gd name="T18" fmla="*/ 92 h 92"/>
                </a:gdLst>
                <a:ahLst/>
                <a:cxnLst>
                  <a:cxn ang="T10">
                    <a:pos x="T0" y="T1"/>
                  </a:cxn>
                  <a:cxn ang="T11">
                    <a:pos x="T2" y="T3"/>
                  </a:cxn>
                  <a:cxn ang="T12">
                    <a:pos x="T4" y="T5"/>
                  </a:cxn>
                  <a:cxn ang="T13">
                    <a:pos x="T6" y="T7"/>
                  </a:cxn>
                  <a:cxn ang="T14">
                    <a:pos x="T8" y="T9"/>
                  </a:cxn>
                </a:cxnLst>
                <a:rect l="T15" t="T16" r="T17" b="T18"/>
                <a:pathLst>
                  <a:path w="69" h="92">
                    <a:moveTo>
                      <a:pt x="69" y="72"/>
                    </a:moveTo>
                    <a:lnTo>
                      <a:pt x="19" y="0"/>
                    </a:lnTo>
                    <a:lnTo>
                      <a:pt x="0" y="11"/>
                    </a:lnTo>
                    <a:lnTo>
                      <a:pt x="23" y="92"/>
                    </a:lnTo>
                    <a:lnTo>
                      <a:pt x="69" y="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1" name="Freeform 134"/>
              <p:cNvSpPr>
                <a:spLocks/>
              </p:cNvSpPr>
              <p:nvPr>
                <p:custDataLst>
                  <p:tags r:id="rId142"/>
                </p:custDataLst>
              </p:nvPr>
            </p:nvSpPr>
            <p:spPr bwMode="gray">
              <a:xfrm>
                <a:off x="2985" y="2955"/>
                <a:ext cx="46" cy="60"/>
              </a:xfrm>
              <a:custGeom>
                <a:avLst/>
                <a:gdLst>
                  <a:gd name="T0" fmla="*/ 9 w 69"/>
                  <a:gd name="T1" fmla="*/ 8 h 92"/>
                  <a:gd name="T2" fmla="*/ 3 w 69"/>
                  <a:gd name="T3" fmla="*/ 0 h 92"/>
                  <a:gd name="T4" fmla="*/ 0 w 69"/>
                  <a:gd name="T5" fmla="*/ 1 h 92"/>
                  <a:gd name="T6" fmla="*/ 3 w 69"/>
                  <a:gd name="T7" fmla="*/ 10 h 92"/>
                  <a:gd name="T8" fmla="*/ 0 60000 65536"/>
                  <a:gd name="T9" fmla="*/ 0 60000 65536"/>
                  <a:gd name="T10" fmla="*/ 0 60000 65536"/>
                  <a:gd name="T11" fmla="*/ 0 60000 65536"/>
                  <a:gd name="T12" fmla="*/ 0 w 69"/>
                  <a:gd name="T13" fmla="*/ 0 h 92"/>
                  <a:gd name="T14" fmla="*/ 69 w 69"/>
                  <a:gd name="T15" fmla="*/ 92 h 92"/>
                </a:gdLst>
                <a:ahLst/>
                <a:cxnLst>
                  <a:cxn ang="T8">
                    <a:pos x="T0" y="T1"/>
                  </a:cxn>
                  <a:cxn ang="T9">
                    <a:pos x="T2" y="T3"/>
                  </a:cxn>
                  <a:cxn ang="T10">
                    <a:pos x="T4" y="T5"/>
                  </a:cxn>
                  <a:cxn ang="T11">
                    <a:pos x="T6" y="T7"/>
                  </a:cxn>
                </a:cxnLst>
                <a:rect l="T12" t="T13" r="T14" b="T15"/>
                <a:pathLst>
                  <a:path w="69" h="92">
                    <a:moveTo>
                      <a:pt x="69" y="72"/>
                    </a:moveTo>
                    <a:lnTo>
                      <a:pt x="19" y="0"/>
                    </a:lnTo>
                    <a:lnTo>
                      <a:pt x="0" y="11"/>
                    </a:lnTo>
                    <a:lnTo>
                      <a:pt x="23" y="92"/>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2" name="Freeform 135"/>
              <p:cNvSpPr>
                <a:spLocks/>
              </p:cNvSpPr>
              <p:nvPr>
                <p:custDataLst>
                  <p:tags r:id="rId143"/>
                </p:custDataLst>
              </p:nvPr>
            </p:nvSpPr>
            <p:spPr bwMode="gray">
              <a:xfrm>
                <a:off x="3020" y="3042"/>
                <a:ext cx="44" cy="59"/>
              </a:xfrm>
              <a:custGeom>
                <a:avLst/>
                <a:gdLst>
                  <a:gd name="T0" fmla="*/ 0 w 65"/>
                  <a:gd name="T1" fmla="*/ 2 h 92"/>
                  <a:gd name="T2" fmla="*/ 6 w 65"/>
                  <a:gd name="T3" fmla="*/ 10 h 92"/>
                  <a:gd name="T4" fmla="*/ 9 w 65"/>
                  <a:gd name="T5" fmla="*/ 8 h 92"/>
                  <a:gd name="T6" fmla="*/ 6 w 65"/>
                  <a:gd name="T7" fmla="*/ 0 h 92"/>
                  <a:gd name="T8" fmla="*/ 0 w 65"/>
                  <a:gd name="T9" fmla="*/ 2 h 92"/>
                  <a:gd name="T10" fmla="*/ 0 60000 65536"/>
                  <a:gd name="T11" fmla="*/ 0 60000 65536"/>
                  <a:gd name="T12" fmla="*/ 0 60000 65536"/>
                  <a:gd name="T13" fmla="*/ 0 60000 65536"/>
                  <a:gd name="T14" fmla="*/ 0 60000 65536"/>
                  <a:gd name="T15" fmla="*/ 0 w 65"/>
                  <a:gd name="T16" fmla="*/ 0 h 92"/>
                  <a:gd name="T17" fmla="*/ 65 w 65"/>
                  <a:gd name="T18" fmla="*/ 92 h 92"/>
                </a:gdLst>
                <a:ahLst/>
                <a:cxnLst>
                  <a:cxn ang="T10">
                    <a:pos x="T0" y="T1"/>
                  </a:cxn>
                  <a:cxn ang="T11">
                    <a:pos x="T2" y="T3"/>
                  </a:cxn>
                  <a:cxn ang="T12">
                    <a:pos x="T4" y="T5"/>
                  </a:cxn>
                  <a:cxn ang="T13">
                    <a:pos x="T6" y="T7"/>
                  </a:cxn>
                  <a:cxn ang="T14">
                    <a:pos x="T8" y="T9"/>
                  </a:cxn>
                </a:cxnLst>
                <a:rect l="T15" t="T16" r="T17" b="T18"/>
                <a:pathLst>
                  <a:path w="65" h="92">
                    <a:moveTo>
                      <a:pt x="0" y="19"/>
                    </a:moveTo>
                    <a:lnTo>
                      <a:pt x="46" y="92"/>
                    </a:lnTo>
                    <a:lnTo>
                      <a:pt x="65" y="80"/>
                    </a:lnTo>
                    <a:lnTo>
                      <a:pt x="42" y="0"/>
                    </a:lnTo>
                    <a:lnTo>
                      <a:pt x="0"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3" name="Freeform 136"/>
              <p:cNvSpPr>
                <a:spLocks/>
              </p:cNvSpPr>
              <p:nvPr>
                <p:custDataLst>
                  <p:tags r:id="rId144"/>
                </p:custDataLst>
              </p:nvPr>
            </p:nvSpPr>
            <p:spPr bwMode="gray">
              <a:xfrm>
                <a:off x="3020" y="3042"/>
                <a:ext cx="44" cy="59"/>
              </a:xfrm>
              <a:custGeom>
                <a:avLst/>
                <a:gdLst>
                  <a:gd name="T0" fmla="*/ 0 w 65"/>
                  <a:gd name="T1" fmla="*/ 2 h 92"/>
                  <a:gd name="T2" fmla="*/ 6 w 65"/>
                  <a:gd name="T3" fmla="*/ 10 h 92"/>
                  <a:gd name="T4" fmla="*/ 9 w 65"/>
                  <a:gd name="T5" fmla="*/ 8 h 92"/>
                  <a:gd name="T6" fmla="*/ 6 w 65"/>
                  <a:gd name="T7" fmla="*/ 0 h 92"/>
                  <a:gd name="T8" fmla="*/ 0 60000 65536"/>
                  <a:gd name="T9" fmla="*/ 0 60000 65536"/>
                  <a:gd name="T10" fmla="*/ 0 60000 65536"/>
                  <a:gd name="T11" fmla="*/ 0 60000 65536"/>
                  <a:gd name="T12" fmla="*/ 0 w 65"/>
                  <a:gd name="T13" fmla="*/ 0 h 92"/>
                  <a:gd name="T14" fmla="*/ 65 w 65"/>
                  <a:gd name="T15" fmla="*/ 92 h 92"/>
                </a:gdLst>
                <a:ahLst/>
                <a:cxnLst>
                  <a:cxn ang="T8">
                    <a:pos x="T0" y="T1"/>
                  </a:cxn>
                  <a:cxn ang="T9">
                    <a:pos x="T2" y="T3"/>
                  </a:cxn>
                  <a:cxn ang="T10">
                    <a:pos x="T4" y="T5"/>
                  </a:cxn>
                  <a:cxn ang="T11">
                    <a:pos x="T6" y="T7"/>
                  </a:cxn>
                </a:cxnLst>
                <a:rect l="T12" t="T13" r="T14" b="T15"/>
                <a:pathLst>
                  <a:path w="65" h="92">
                    <a:moveTo>
                      <a:pt x="0" y="19"/>
                    </a:moveTo>
                    <a:lnTo>
                      <a:pt x="46" y="92"/>
                    </a:lnTo>
                    <a:lnTo>
                      <a:pt x="65" y="80"/>
                    </a:lnTo>
                    <a:lnTo>
                      <a:pt x="4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4" name="Oval 137"/>
              <p:cNvSpPr>
                <a:spLocks noChangeArrowheads="1"/>
              </p:cNvSpPr>
              <p:nvPr>
                <p:custDataLst>
                  <p:tags r:id="rId145"/>
                </p:custDataLst>
              </p:nvPr>
            </p:nvSpPr>
            <p:spPr bwMode="gray">
              <a:xfrm>
                <a:off x="3072" y="287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235" name="Freeform 138"/>
              <p:cNvSpPr>
                <a:spLocks/>
              </p:cNvSpPr>
              <p:nvPr>
                <p:custDataLst>
                  <p:tags r:id="rId146"/>
                </p:custDataLst>
              </p:nvPr>
            </p:nvSpPr>
            <p:spPr bwMode="gray">
              <a:xfrm>
                <a:off x="3067" y="2871"/>
                <a:ext cx="57" cy="56"/>
              </a:xfrm>
              <a:custGeom>
                <a:avLst/>
                <a:gdLst>
                  <a:gd name="T0" fmla="*/ 11 w 85"/>
                  <a:gd name="T1" fmla="*/ 6 h 88"/>
                  <a:gd name="T2" fmla="*/ 3 w 85"/>
                  <a:gd name="T3" fmla="*/ 0 h 88"/>
                  <a:gd name="T4" fmla="*/ 0 w 85"/>
                  <a:gd name="T5" fmla="*/ 2 h 88"/>
                  <a:gd name="T6" fmla="*/ 7 w 85"/>
                  <a:gd name="T7" fmla="*/ 10 h 88"/>
                  <a:gd name="T8" fmla="*/ 11 w 85"/>
                  <a:gd name="T9" fmla="*/ 6 h 88"/>
                  <a:gd name="T10" fmla="*/ 0 60000 65536"/>
                  <a:gd name="T11" fmla="*/ 0 60000 65536"/>
                  <a:gd name="T12" fmla="*/ 0 60000 65536"/>
                  <a:gd name="T13" fmla="*/ 0 60000 65536"/>
                  <a:gd name="T14" fmla="*/ 0 60000 65536"/>
                  <a:gd name="T15" fmla="*/ 0 w 85"/>
                  <a:gd name="T16" fmla="*/ 0 h 88"/>
                  <a:gd name="T17" fmla="*/ 85 w 85"/>
                  <a:gd name="T18" fmla="*/ 88 h 88"/>
                </a:gdLst>
                <a:ahLst/>
                <a:cxnLst>
                  <a:cxn ang="T10">
                    <a:pos x="T0" y="T1"/>
                  </a:cxn>
                  <a:cxn ang="T11">
                    <a:pos x="T2" y="T3"/>
                  </a:cxn>
                  <a:cxn ang="T12">
                    <a:pos x="T4" y="T5"/>
                  </a:cxn>
                  <a:cxn ang="T13">
                    <a:pos x="T6" y="T7"/>
                  </a:cxn>
                  <a:cxn ang="T14">
                    <a:pos x="T8" y="T9"/>
                  </a:cxn>
                </a:cxnLst>
                <a:rect l="T15" t="T16" r="T17" b="T18"/>
                <a:pathLst>
                  <a:path w="85" h="88">
                    <a:moveTo>
                      <a:pt x="85" y="54"/>
                    </a:moveTo>
                    <a:lnTo>
                      <a:pt x="19" y="0"/>
                    </a:lnTo>
                    <a:lnTo>
                      <a:pt x="0" y="19"/>
                    </a:lnTo>
                    <a:lnTo>
                      <a:pt x="54" y="88"/>
                    </a:lnTo>
                    <a:lnTo>
                      <a:pt x="85"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6" name="Freeform 139"/>
              <p:cNvSpPr>
                <a:spLocks/>
              </p:cNvSpPr>
              <p:nvPr>
                <p:custDataLst>
                  <p:tags r:id="rId147"/>
                </p:custDataLst>
              </p:nvPr>
            </p:nvSpPr>
            <p:spPr bwMode="gray">
              <a:xfrm>
                <a:off x="3067" y="2871"/>
                <a:ext cx="57" cy="56"/>
              </a:xfrm>
              <a:custGeom>
                <a:avLst/>
                <a:gdLst>
                  <a:gd name="T0" fmla="*/ 11 w 85"/>
                  <a:gd name="T1" fmla="*/ 6 h 88"/>
                  <a:gd name="T2" fmla="*/ 3 w 85"/>
                  <a:gd name="T3" fmla="*/ 0 h 88"/>
                  <a:gd name="T4" fmla="*/ 0 w 85"/>
                  <a:gd name="T5" fmla="*/ 2 h 88"/>
                  <a:gd name="T6" fmla="*/ 7 w 85"/>
                  <a:gd name="T7" fmla="*/ 10 h 88"/>
                  <a:gd name="T8" fmla="*/ 0 60000 65536"/>
                  <a:gd name="T9" fmla="*/ 0 60000 65536"/>
                  <a:gd name="T10" fmla="*/ 0 60000 65536"/>
                  <a:gd name="T11" fmla="*/ 0 60000 65536"/>
                  <a:gd name="T12" fmla="*/ 0 w 85"/>
                  <a:gd name="T13" fmla="*/ 0 h 88"/>
                  <a:gd name="T14" fmla="*/ 85 w 85"/>
                  <a:gd name="T15" fmla="*/ 88 h 88"/>
                </a:gdLst>
                <a:ahLst/>
                <a:cxnLst>
                  <a:cxn ang="T8">
                    <a:pos x="T0" y="T1"/>
                  </a:cxn>
                  <a:cxn ang="T9">
                    <a:pos x="T2" y="T3"/>
                  </a:cxn>
                  <a:cxn ang="T10">
                    <a:pos x="T4" y="T5"/>
                  </a:cxn>
                  <a:cxn ang="T11">
                    <a:pos x="T6" y="T7"/>
                  </a:cxn>
                </a:cxnLst>
                <a:rect l="T12" t="T13" r="T14" b="T15"/>
                <a:pathLst>
                  <a:path w="85" h="88">
                    <a:moveTo>
                      <a:pt x="85" y="54"/>
                    </a:moveTo>
                    <a:lnTo>
                      <a:pt x="19" y="0"/>
                    </a:lnTo>
                    <a:lnTo>
                      <a:pt x="0" y="19"/>
                    </a:lnTo>
                    <a:lnTo>
                      <a:pt x="54" y="8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7" name="Freeform 140"/>
              <p:cNvSpPr>
                <a:spLocks/>
              </p:cNvSpPr>
              <p:nvPr>
                <p:custDataLst>
                  <p:tags r:id="rId148"/>
                </p:custDataLst>
              </p:nvPr>
            </p:nvSpPr>
            <p:spPr bwMode="gray">
              <a:xfrm>
                <a:off x="3064" y="2932"/>
                <a:ext cx="60" cy="58"/>
              </a:xfrm>
              <a:custGeom>
                <a:avLst/>
                <a:gdLst>
                  <a:gd name="T0" fmla="*/ 7 w 89"/>
                  <a:gd name="T1" fmla="*/ 0 h 88"/>
                  <a:gd name="T2" fmla="*/ 0 w 89"/>
                  <a:gd name="T3" fmla="*/ 9 h 88"/>
                  <a:gd name="T4" fmla="*/ 2 w 89"/>
                  <a:gd name="T5" fmla="*/ 11 h 88"/>
                  <a:gd name="T6" fmla="*/ 12 w 89"/>
                  <a:gd name="T7" fmla="*/ 5 h 88"/>
                  <a:gd name="T8" fmla="*/ 7 w 89"/>
                  <a:gd name="T9" fmla="*/ 0 h 88"/>
                  <a:gd name="T10" fmla="*/ 0 60000 65536"/>
                  <a:gd name="T11" fmla="*/ 0 60000 65536"/>
                  <a:gd name="T12" fmla="*/ 0 60000 65536"/>
                  <a:gd name="T13" fmla="*/ 0 60000 65536"/>
                  <a:gd name="T14" fmla="*/ 0 60000 65536"/>
                  <a:gd name="T15" fmla="*/ 0 w 89"/>
                  <a:gd name="T16" fmla="*/ 0 h 88"/>
                  <a:gd name="T17" fmla="*/ 89 w 89"/>
                  <a:gd name="T18" fmla="*/ 88 h 88"/>
                </a:gdLst>
                <a:ahLst/>
                <a:cxnLst>
                  <a:cxn ang="T10">
                    <a:pos x="T0" y="T1"/>
                  </a:cxn>
                  <a:cxn ang="T11">
                    <a:pos x="T2" y="T3"/>
                  </a:cxn>
                  <a:cxn ang="T12">
                    <a:pos x="T4" y="T5"/>
                  </a:cxn>
                  <a:cxn ang="T13">
                    <a:pos x="T6" y="T7"/>
                  </a:cxn>
                  <a:cxn ang="T14">
                    <a:pos x="T8" y="T9"/>
                  </a:cxn>
                </a:cxnLst>
                <a:rect l="T15" t="T16" r="T17" b="T18"/>
                <a:pathLst>
                  <a:path w="89" h="88">
                    <a:moveTo>
                      <a:pt x="54" y="0"/>
                    </a:moveTo>
                    <a:lnTo>
                      <a:pt x="0" y="73"/>
                    </a:lnTo>
                    <a:lnTo>
                      <a:pt x="16" y="88"/>
                    </a:lnTo>
                    <a:lnTo>
                      <a:pt x="89" y="35"/>
                    </a:lnTo>
                    <a:lnTo>
                      <a:pt x="5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8" name="Freeform 141"/>
              <p:cNvSpPr>
                <a:spLocks/>
              </p:cNvSpPr>
              <p:nvPr>
                <p:custDataLst>
                  <p:tags r:id="rId149"/>
                </p:custDataLst>
              </p:nvPr>
            </p:nvSpPr>
            <p:spPr bwMode="gray">
              <a:xfrm>
                <a:off x="3064" y="2932"/>
                <a:ext cx="60" cy="58"/>
              </a:xfrm>
              <a:custGeom>
                <a:avLst/>
                <a:gdLst>
                  <a:gd name="T0" fmla="*/ 7 w 89"/>
                  <a:gd name="T1" fmla="*/ 0 h 88"/>
                  <a:gd name="T2" fmla="*/ 0 w 89"/>
                  <a:gd name="T3" fmla="*/ 9 h 88"/>
                  <a:gd name="T4" fmla="*/ 2 w 89"/>
                  <a:gd name="T5" fmla="*/ 11 h 88"/>
                  <a:gd name="T6" fmla="*/ 12 w 89"/>
                  <a:gd name="T7" fmla="*/ 5 h 88"/>
                  <a:gd name="T8" fmla="*/ 0 60000 65536"/>
                  <a:gd name="T9" fmla="*/ 0 60000 65536"/>
                  <a:gd name="T10" fmla="*/ 0 60000 65536"/>
                  <a:gd name="T11" fmla="*/ 0 60000 65536"/>
                  <a:gd name="T12" fmla="*/ 0 w 89"/>
                  <a:gd name="T13" fmla="*/ 0 h 88"/>
                  <a:gd name="T14" fmla="*/ 89 w 89"/>
                  <a:gd name="T15" fmla="*/ 88 h 88"/>
                </a:gdLst>
                <a:ahLst/>
                <a:cxnLst>
                  <a:cxn ang="T8">
                    <a:pos x="T0" y="T1"/>
                  </a:cxn>
                  <a:cxn ang="T9">
                    <a:pos x="T2" y="T3"/>
                  </a:cxn>
                  <a:cxn ang="T10">
                    <a:pos x="T4" y="T5"/>
                  </a:cxn>
                  <a:cxn ang="T11">
                    <a:pos x="T6" y="T7"/>
                  </a:cxn>
                </a:cxnLst>
                <a:rect l="T12" t="T13" r="T14" b="T15"/>
                <a:pathLst>
                  <a:path w="89" h="88">
                    <a:moveTo>
                      <a:pt x="54" y="0"/>
                    </a:moveTo>
                    <a:lnTo>
                      <a:pt x="0" y="73"/>
                    </a:lnTo>
                    <a:lnTo>
                      <a:pt x="16" y="88"/>
                    </a:lnTo>
                    <a:lnTo>
                      <a:pt x="89" y="3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39" name="Freeform 142"/>
              <p:cNvSpPr>
                <a:spLocks/>
              </p:cNvSpPr>
              <p:nvPr>
                <p:custDataLst>
                  <p:tags r:id="rId150"/>
                </p:custDataLst>
              </p:nvPr>
            </p:nvSpPr>
            <p:spPr bwMode="gray">
              <a:xfrm>
                <a:off x="3137" y="2935"/>
                <a:ext cx="56" cy="57"/>
              </a:xfrm>
              <a:custGeom>
                <a:avLst/>
                <a:gdLst>
                  <a:gd name="T0" fmla="*/ 0 w 84"/>
                  <a:gd name="T1" fmla="*/ 4 h 88"/>
                  <a:gd name="T2" fmla="*/ 9 w 84"/>
                  <a:gd name="T3" fmla="*/ 10 h 88"/>
                  <a:gd name="T4" fmla="*/ 11 w 84"/>
                  <a:gd name="T5" fmla="*/ 8 h 88"/>
                  <a:gd name="T6" fmla="*/ 4 w 84"/>
                  <a:gd name="T7" fmla="*/ 0 h 88"/>
                  <a:gd name="T8" fmla="*/ 0 w 84"/>
                  <a:gd name="T9" fmla="*/ 4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0" y="34"/>
                    </a:moveTo>
                    <a:lnTo>
                      <a:pt x="69" y="88"/>
                    </a:lnTo>
                    <a:lnTo>
                      <a:pt x="84" y="69"/>
                    </a:lnTo>
                    <a:lnTo>
                      <a:pt x="30" y="0"/>
                    </a:lnTo>
                    <a:lnTo>
                      <a:pt x="0" y="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0" name="Freeform 143"/>
              <p:cNvSpPr>
                <a:spLocks/>
              </p:cNvSpPr>
              <p:nvPr>
                <p:custDataLst>
                  <p:tags r:id="rId151"/>
                </p:custDataLst>
              </p:nvPr>
            </p:nvSpPr>
            <p:spPr bwMode="gray">
              <a:xfrm>
                <a:off x="3137" y="2935"/>
                <a:ext cx="56" cy="57"/>
              </a:xfrm>
              <a:custGeom>
                <a:avLst/>
                <a:gdLst>
                  <a:gd name="T0" fmla="*/ 0 w 84"/>
                  <a:gd name="T1" fmla="*/ 4 h 88"/>
                  <a:gd name="T2" fmla="*/ 9 w 84"/>
                  <a:gd name="T3" fmla="*/ 10 h 88"/>
                  <a:gd name="T4" fmla="*/ 11 w 84"/>
                  <a:gd name="T5" fmla="*/ 8 h 88"/>
                  <a:gd name="T6" fmla="*/ 4 w 84"/>
                  <a:gd name="T7" fmla="*/ 0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0" y="34"/>
                    </a:moveTo>
                    <a:lnTo>
                      <a:pt x="69" y="88"/>
                    </a:lnTo>
                    <a:lnTo>
                      <a:pt x="84" y="69"/>
                    </a:lnTo>
                    <a:lnTo>
                      <a:pt x="3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1" name="Freeform 144"/>
              <p:cNvSpPr>
                <a:spLocks/>
              </p:cNvSpPr>
              <p:nvPr>
                <p:custDataLst>
                  <p:tags r:id="rId152"/>
                </p:custDataLst>
              </p:nvPr>
            </p:nvSpPr>
            <p:spPr bwMode="gray">
              <a:xfrm>
                <a:off x="3137" y="2874"/>
                <a:ext cx="59" cy="56"/>
              </a:xfrm>
              <a:custGeom>
                <a:avLst/>
                <a:gdLst>
                  <a:gd name="T0" fmla="*/ 5 w 88"/>
                  <a:gd name="T1" fmla="*/ 10 h 88"/>
                  <a:gd name="T2" fmla="*/ 12 w 88"/>
                  <a:gd name="T3" fmla="*/ 2 h 88"/>
                  <a:gd name="T4" fmla="*/ 9 w 88"/>
                  <a:gd name="T5" fmla="*/ 0 h 88"/>
                  <a:gd name="T6" fmla="*/ 0 w 88"/>
                  <a:gd name="T7" fmla="*/ 6 h 88"/>
                  <a:gd name="T8" fmla="*/ 5 w 88"/>
                  <a:gd name="T9" fmla="*/ 10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34" y="88"/>
                    </a:moveTo>
                    <a:lnTo>
                      <a:pt x="88" y="19"/>
                    </a:lnTo>
                    <a:lnTo>
                      <a:pt x="72" y="0"/>
                    </a:lnTo>
                    <a:lnTo>
                      <a:pt x="0" y="54"/>
                    </a:lnTo>
                    <a:lnTo>
                      <a:pt x="34"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2" name="Freeform 145"/>
              <p:cNvSpPr>
                <a:spLocks/>
              </p:cNvSpPr>
              <p:nvPr>
                <p:custDataLst>
                  <p:tags r:id="rId153"/>
                </p:custDataLst>
              </p:nvPr>
            </p:nvSpPr>
            <p:spPr bwMode="gray">
              <a:xfrm>
                <a:off x="3137" y="2874"/>
                <a:ext cx="59" cy="56"/>
              </a:xfrm>
              <a:custGeom>
                <a:avLst/>
                <a:gdLst>
                  <a:gd name="T0" fmla="*/ 5 w 88"/>
                  <a:gd name="T1" fmla="*/ 10 h 88"/>
                  <a:gd name="T2" fmla="*/ 12 w 88"/>
                  <a:gd name="T3" fmla="*/ 2 h 88"/>
                  <a:gd name="T4" fmla="*/ 9 w 88"/>
                  <a:gd name="T5" fmla="*/ 0 h 88"/>
                  <a:gd name="T6" fmla="*/ 0 w 88"/>
                  <a:gd name="T7" fmla="*/ 6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34" y="88"/>
                    </a:moveTo>
                    <a:lnTo>
                      <a:pt x="88" y="19"/>
                    </a:lnTo>
                    <a:lnTo>
                      <a:pt x="72" y="0"/>
                    </a:lnTo>
                    <a:lnTo>
                      <a:pt x="0" y="5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3" name="Freeform 146"/>
              <p:cNvSpPr>
                <a:spLocks/>
              </p:cNvSpPr>
              <p:nvPr>
                <p:custDataLst>
                  <p:tags r:id="rId154"/>
                </p:custDataLst>
              </p:nvPr>
            </p:nvSpPr>
            <p:spPr bwMode="gray">
              <a:xfrm>
                <a:off x="3152" y="2918"/>
                <a:ext cx="59" cy="30"/>
              </a:xfrm>
              <a:custGeom>
                <a:avLst/>
                <a:gdLst>
                  <a:gd name="T0" fmla="*/ 0 w 88"/>
                  <a:gd name="T1" fmla="*/ 5 h 46"/>
                  <a:gd name="T2" fmla="*/ 12 w 88"/>
                  <a:gd name="T3" fmla="*/ 5 h 46"/>
                  <a:gd name="T4" fmla="*/ 12 w 88"/>
                  <a:gd name="T5" fmla="*/ 1 h 46"/>
                  <a:gd name="T6" fmla="*/ 0 w 88"/>
                  <a:gd name="T7" fmla="*/ 0 h 46"/>
                  <a:gd name="T8" fmla="*/ 0 w 88"/>
                  <a:gd name="T9" fmla="*/ 5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0" y="46"/>
                    </a:moveTo>
                    <a:lnTo>
                      <a:pt x="88" y="35"/>
                    </a:lnTo>
                    <a:lnTo>
                      <a:pt x="88" y="12"/>
                    </a:lnTo>
                    <a:lnTo>
                      <a:pt x="0" y="0"/>
                    </a:lnTo>
                    <a:lnTo>
                      <a:pt x="0"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4" name="Freeform 147"/>
              <p:cNvSpPr>
                <a:spLocks/>
              </p:cNvSpPr>
              <p:nvPr>
                <p:custDataLst>
                  <p:tags r:id="rId155"/>
                </p:custDataLst>
              </p:nvPr>
            </p:nvSpPr>
            <p:spPr bwMode="gray">
              <a:xfrm>
                <a:off x="3152" y="2918"/>
                <a:ext cx="59" cy="30"/>
              </a:xfrm>
              <a:custGeom>
                <a:avLst/>
                <a:gdLst>
                  <a:gd name="T0" fmla="*/ 0 w 88"/>
                  <a:gd name="T1" fmla="*/ 5 h 46"/>
                  <a:gd name="T2" fmla="*/ 12 w 88"/>
                  <a:gd name="T3" fmla="*/ 5 h 46"/>
                  <a:gd name="T4" fmla="*/ 12 w 88"/>
                  <a:gd name="T5" fmla="*/ 1 h 46"/>
                  <a:gd name="T6" fmla="*/ 0 w 88"/>
                  <a:gd name="T7" fmla="*/ 0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0" y="46"/>
                    </a:moveTo>
                    <a:lnTo>
                      <a:pt x="88" y="35"/>
                    </a:lnTo>
                    <a:lnTo>
                      <a:pt x="88" y="12"/>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5" name="Freeform 148"/>
              <p:cNvSpPr>
                <a:spLocks/>
              </p:cNvSpPr>
              <p:nvPr>
                <p:custDataLst>
                  <p:tags r:id="rId156"/>
                </p:custDataLst>
              </p:nvPr>
            </p:nvSpPr>
            <p:spPr bwMode="gray">
              <a:xfrm>
                <a:off x="3046" y="2918"/>
                <a:ext cx="60" cy="30"/>
              </a:xfrm>
              <a:custGeom>
                <a:avLst/>
                <a:gdLst>
                  <a:gd name="T0" fmla="*/ 13 w 88"/>
                  <a:gd name="T1" fmla="*/ 0 h 46"/>
                  <a:gd name="T2" fmla="*/ 0 w 88"/>
                  <a:gd name="T3" fmla="*/ 1 h 46"/>
                  <a:gd name="T4" fmla="*/ 0 w 88"/>
                  <a:gd name="T5" fmla="*/ 5 h 46"/>
                  <a:gd name="T6" fmla="*/ 13 w 88"/>
                  <a:gd name="T7" fmla="*/ 5 h 46"/>
                  <a:gd name="T8" fmla="*/ 13 w 88"/>
                  <a:gd name="T9" fmla="*/ 0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88" y="0"/>
                    </a:moveTo>
                    <a:lnTo>
                      <a:pt x="0" y="12"/>
                    </a:lnTo>
                    <a:lnTo>
                      <a:pt x="0" y="35"/>
                    </a:lnTo>
                    <a:lnTo>
                      <a:pt x="88" y="46"/>
                    </a:lnTo>
                    <a:lnTo>
                      <a:pt x="8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6" name="Freeform 149"/>
              <p:cNvSpPr>
                <a:spLocks/>
              </p:cNvSpPr>
              <p:nvPr>
                <p:custDataLst>
                  <p:tags r:id="rId157"/>
                </p:custDataLst>
              </p:nvPr>
            </p:nvSpPr>
            <p:spPr bwMode="gray">
              <a:xfrm>
                <a:off x="3046" y="2918"/>
                <a:ext cx="60" cy="30"/>
              </a:xfrm>
              <a:custGeom>
                <a:avLst/>
                <a:gdLst>
                  <a:gd name="T0" fmla="*/ 13 w 88"/>
                  <a:gd name="T1" fmla="*/ 0 h 46"/>
                  <a:gd name="T2" fmla="*/ 0 w 88"/>
                  <a:gd name="T3" fmla="*/ 1 h 46"/>
                  <a:gd name="T4" fmla="*/ 0 w 88"/>
                  <a:gd name="T5" fmla="*/ 5 h 46"/>
                  <a:gd name="T6" fmla="*/ 13 w 88"/>
                  <a:gd name="T7" fmla="*/ 5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88" y="0"/>
                    </a:moveTo>
                    <a:lnTo>
                      <a:pt x="0" y="12"/>
                    </a:lnTo>
                    <a:lnTo>
                      <a:pt x="0" y="35"/>
                    </a:lnTo>
                    <a:lnTo>
                      <a:pt x="88" y="4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7" name="Freeform 150"/>
              <p:cNvSpPr>
                <a:spLocks/>
              </p:cNvSpPr>
              <p:nvPr>
                <p:custDataLst>
                  <p:tags r:id="rId158"/>
                </p:custDataLst>
              </p:nvPr>
            </p:nvSpPr>
            <p:spPr bwMode="gray">
              <a:xfrm>
                <a:off x="3113" y="2856"/>
                <a:ext cx="34" cy="55"/>
              </a:xfrm>
              <a:custGeom>
                <a:avLst/>
                <a:gdLst>
                  <a:gd name="T0" fmla="*/ 7 w 50"/>
                  <a:gd name="T1" fmla="*/ 10 h 85"/>
                  <a:gd name="T2" fmla="*/ 5 w 50"/>
                  <a:gd name="T3" fmla="*/ 0 h 85"/>
                  <a:gd name="T4" fmla="*/ 1 w 50"/>
                  <a:gd name="T5" fmla="*/ 0 h 85"/>
                  <a:gd name="T6" fmla="*/ 0 w 50"/>
                  <a:gd name="T7" fmla="*/ 10 h 85"/>
                  <a:gd name="T8" fmla="*/ 7 w 50"/>
                  <a:gd name="T9" fmla="*/ 10 h 85"/>
                  <a:gd name="T10" fmla="*/ 0 60000 65536"/>
                  <a:gd name="T11" fmla="*/ 0 60000 65536"/>
                  <a:gd name="T12" fmla="*/ 0 60000 65536"/>
                  <a:gd name="T13" fmla="*/ 0 60000 65536"/>
                  <a:gd name="T14" fmla="*/ 0 60000 65536"/>
                  <a:gd name="T15" fmla="*/ 0 w 50"/>
                  <a:gd name="T16" fmla="*/ 0 h 85"/>
                  <a:gd name="T17" fmla="*/ 50 w 50"/>
                  <a:gd name="T18" fmla="*/ 85 h 85"/>
                </a:gdLst>
                <a:ahLst/>
                <a:cxnLst>
                  <a:cxn ang="T10">
                    <a:pos x="T0" y="T1"/>
                  </a:cxn>
                  <a:cxn ang="T11">
                    <a:pos x="T2" y="T3"/>
                  </a:cxn>
                  <a:cxn ang="T12">
                    <a:pos x="T4" y="T5"/>
                  </a:cxn>
                  <a:cxn ang="T13">
                    <a:pos x="T6" y="T7"/>
                  </a:cxn>
                  <a:cxn ang="T14">
                    <a:pos x="T8" y="T9"/>
                  </a:cxn>
                </a:cxnLst>
                <a:rect l="T15" t="T16" r="T17" b="T18"/>
                <a:pathLst>
                  <a:path w="50" h="85">
                    <a:moveTo>
                      <a:pt x="50" y="85"/>
                    </a:moveTo>
                    <a:lnTo>
                      <a:pt x="35" y="0"/>
                    </a:lnTo>
                    <a:lnTo>
                      <a:pt x="12" y="0"/>
                    </a:lnTo>
                    <a:lnTo>
                      <a:pt x="0" y="85"/>
                    </a:lnTo>
                    <a:lnTo>
                      <a:pt x="50" y="8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8" name="Freeform 151"/>
              <p:cNvSpPr>
                <a:spLocks/>
              </p:cNvSpPr>
              <p:nvPr>
                <p:custDataLst>
                  <p:tags r:id="rId159"/>
                </p:custDataLst>
              </p:nvPr>
            </p:nvSpPr>
            <p:spPr bwMode="gray">
              <a:xfrm>
                <a:off x="3113" y="2856"/>
                <a:ext cx="34" cy="55"/>
              </a:xfrm>
              <a:custGeom>
                <a:avLst/>
                <a:gdLst>
                  <a:gd name="T0" fmla="*/ 7 w 50"/>
                  <a:gd name="T1" fmla="*/ 10 h 85"/>
                  <a:gd name="T2" fmla="*/ 5 w 50"/>
                  <a:gd name="T3" fmla="*/ 0 h 85"/>
                  <a:gd name="T4" fmla="*/ 1 w 50"/>
                  <a:gd name="T5" fmla="*/ 0 h 85"/>
                  <a:gd name="T6" fmla="*/ 0 w 50"/>
                  <a:gd name="T7" fmla="*/ 10 h 85"/>
                  <a:gd name="T8" fmla="*/ 0 60000 65536"/>
                  <a:gd name="T9" fmla="*/ 0 60000 65536"/>
                  <a:gd name="T10" fmla="*/ 0 60000 65536"/>
                  <a:gd name="T11" fmla="*/ 0 60000 65536"/>
                  <a:gd name="T12" fmla="*/ 0 w 50"/>
                  <a:gd name="T13" fmla="*/ 0 h 85"/>
                  <a:gd name="T14" fmla="*/ 50 w 50"/>
                  <a:gd name="T15" fmla="*/ 85 h 85"/>
                </a:gdLst>
                <a:ahLst/>
                <a:cxnLst>
                  <a:cxn ang="T8">
                    <a:pos x="T0" y="T1"/>
                  </a:cxn>
                  <a:cxn ang="T9">
                    <a:pos x="T2" y="T3"/>
                  </a:cxn>
                  <a:cxn ang="T10">
                    <a:pos x="T4" y="T5"/>
                  </a:cxn>
                  <a:cxn ang="T11">
                    <a:pos x="T6" y="T7"/>
                  </a:cxn>
                </a:cxnLst>
                <a:rect l="T12" t="T13" r="T14" b="T15"/>
                <a:pathLst>
                  <a:path w="50" h="85">
                    <a:moveTo>
                      <a:pt x="50" y="85"/>
                    </a:moveTo>
                    <a:lnTo>
                      <a:pt x="35" y="0"/>
                    </a:lnTo>
                    <a:lnTo>
                      <a:pt x="12" y="0"/>
                    </a:lnTo>
                    <a:lnTo>
                      <a:pt x="0" y="8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49" name="Freeform 152"/>
              <p:cNvSpPr>
                <a:spLocks/>
              </p:cNvSpPr>
              <p:nvPr>
                <p:custDataLst>
                  <p:tags r:id="rId160"/>
                </p:custDataLst>
              </p:nvPr>
            </p:nvSpPr>
            <p:spPr bwMode="gray">
              <a:xfrm>
                <a:off x="3113" y="2952"/>
                <a:ext cx="34" cy="55"/>
              </a:xfrm>
              <a:custGeom>
                <a:avLst/>
                <a:gdLst>
                  <a:gd name="T0" fmla="*/ 0 w 50"/>
                  <a:gd name="T1" fmla="*/ 0 h 84"/>
                  <a:gd name="T2" fmla="*/ 1 w 50"/>
                  <a:gd name="T3" fmla="*/ 10 h 84"/>
                  <a:gd name="T4" fmla="*/ 5 w 50"/>
                  <a:gd name="T5" fmla="*/ 10 h 84"/>
                  <a:gd name="T6" fmla="*/ 7 w 50"/>
                  <a:gd name="T7" fmla="*/ 0 h 84"/>
                  <a:gd name="T8" fmla="*/ 0 w 50"/>
                  <a:gd name="T9" fmla="*/ 0 h 84"/>
                  <a:gd name="T10" fmla="*/ 0 60000 65536"/>
                  <a:gd name="T11" fmla="*/ 0 60000 65536"/>
                  <a:gd name="T12" fmla="*/ 0 60000 65536"/>
                  <a:gd name="T13" fmla="*/ 0 60000 65536"/>
                  <a:gd name="T14" fmla="*/ 0 60000 65536"/>
                  <a:gd name="T15" fmla="*/ 0 w 50"/>
                  <a:gd name="T16" fmla="*/ 0 h 84"/>
                  <a:gd name="T17" fmla="*/ 50 w 50"/>
                  <a:gd name="T18" fmla="*/ 84 h 84"/>
                </a:gdLst>
                <a:ahLst/>
                <a:cxnLst>
                  <a:cxn ang="T10">
                    <a:pos x="T0" y="T1"/>
                  </a:cxn>
                  <a:cxn ang="T11">
                    <a:pos x="T2" y="T3"/>
                  </a:cxn>
                  <a:cxn ang="T12">
                    <a:pos x="T4" y="T5"/>
                  </a:cxn>
                  <a:cxn ang="T13">
                    <a:pos x="T6" y="T7"/>
                  </a:cxn>
                  <a:cxn ang="T14">
                    <a:pos x="T8" y="T9"/>
                  </a:cxn>
                </a:cxnLst>
                <a:rect l="T15" t="T16" r="T17" b="T18"/>
                <a:pathLst>
                  <a:path w="50" h="84">
                    <a:moveTo>
                      <a:pt x="0" y="0"/>
                    </a:moveTo>
                    <a:lnTo>
                      <a:pt x="12" y="84"/>
                    </a:lnTo>
                    <a:lnTo>
                      <a:pt x="35" y="84"/>
                    </a:lnTo>
                    <a:lnTo>
                      <a:pt x="50"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250" name="Freeform 153"/>
              <p:cNvSpPr>
                <a:spLocks/>
              </p:cNvSpPr>
              <p:nvPr>
                <p:custDataLst>
                  <p:tags r:id="rId161"/>
                </p:custDataLst>
              </p:nvPr>
            </p:nvSpPr>
            <p:spPr bwMode="gray">
              <a:xfrm>
                <a:off x="3113" y="2952"/>
                <a:ext cx="34" cy="55"/>
              </a:xfrm>
              <a:custGeom>
                <a:avLst/>
                <a:gdLst>
                  <a:gd name="T0" fmla="*/ 0 w 50"/>
                  <a:gd name="T1" fmla="*/ 0 h 84"/>
                  <a:gd name="T2" fmla="*/ 1 w 50"/>
                  <a:gd name="T3" fmla="*/ 10 h 84"/>
                  <a:gd name="T4" fmla="*/ 5 w 50"/>
                  <a:gd name="T5" fmla="*/ 10 h 84"/>
                  <a:gd name="T6" fmla="*/ 7 w 50"/>
                  <a:gd name="T7" fmla="*/ 0 h 84"/>
                  <a:gd name="T8" fmla="*/ 0 60000 65536"/>
                  <a:gd name="T9" fmla="*/ 0 60000 65536"/>
                  <a:gd name="T10" fmla="*/ 0 60000 65536"/>
                  <a:gd name="T11" fmla="*/ 0 60000 65536"/>
                  <a:gd name="T12" fmla="*/ 0 w 50"/>
                  <a:gd name="T13" fmla="*/ 0 h 84"/>
                  <a:gd name="T14" fmla="*/ 50 w 50"/>
                  <a:gd name="T15" fmla="*/ 84 h 84"/>
                </a:gdLst>
                <a:ahLst/>
                <a:cxnLst>
                  <a:cxn ang="T8">
                    <a:pos x="T0" y="T1"/>
                  </a:cxn>
                  <a:cxn ang="T9">
                    <a:pos x="T2" y="T3"/>
                  </a:cxn>
                  <a:cxn ang="T10">
                    <a:pos x="T4" y="T5"/>
                  </a:cxn>
                  <a:cxn ang="T11">
                    <a:pos x="T6" y="T7"/>
                  </a:cxn>
                </a:cxnLst>
                <a:rect l="T12" t="T13" r="T14" b="T15"/>
                <a:pathLst>
                  <a:path w="50" h="84">
                    <a:moveTo>
                      <a:pt x="0" y="0"/>
                    </a:moveTo>
                    <a:lnTo>
                      <a:pt x="12" y="84"/>
                    </a:lnTo>
                    <a:lnTo>
                      <a:pt x="35" y="84"/>
                    </a:lnTo>
                    <a:lnTo>
                      <a:pt x="5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grpSp>
          <p:nvGrpSpPr>
            <p:cNvPr id="3116" name="Group 154"/>
            <p:cNvGrpSpPr>
              <a:grpSpLocks/>
            </p:cNvGrpSpPr>
            <p:nvPr>
              <p:custDataLst>
                <p:tags r:id="rId43"/>
              </p:custDataLst>
            </p:nvPr>
          </p:nvGrpSpPr>
          <p:grpSpPr bwMode="auto">
            <a:xfrm>
              <a:off x="6146800" y="5616728"/>
              <a:ext cx="603250" cy="514834"/>
              <a:chOff x="2879" y="3477"/>
              <a:chExt cx="281" cy="252"/>
            </a:xfrm>
          </p:grpSpPr>
          <p:sp>
            <p:nvSpPr>
              <p:cNvPr id="3190" name="Oval 155"/>
              <p:cNvSpPr>
                <a:spLocks noChangeArrowheads="1"/>
              </p:cNvSpPr>
              <p:nvPr>
                <p:custDataLst>
                  <p:tags r:id="rId101"/>
                </p:custDataLst>
              </p:nvPr>
            </p:nvSpPr>
            <p:spPr bwMode="gray">
              <a:xfrm>
                <a:off x="2879" y="356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191" name="Oval 156"/>
              <p:cNvSpPr>
                <a:spLocks noChangeArrowheads="1"/>
              </p:cNvSpPr>
              <p:nvPr>
                <p:custDataLst>
                  <p:tags r:id="rId102"/>
                </p:custDataLst>
              </p:nvPr>
            </p:nvSpPr>
            <p:spPr bwMode="gray">
              <a:xfrm>
                <a:off x="2961" y="3625"/>
                <a:ext cx="114" cy="104"/>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192" name="Oval 157"/>
              <p:cNvSpPr>
                <a:spLocks noChangeArrowheads="1"/>
              </p:cNvSpPr>
              <p:nvPr>
                <p:custDataLst>
                  <p:tags r:id="rId103"/>
                </p:custDataLst>
              </p:nvPr>
            </p:nvSpPr>
            <p:spPr bwMode="gray">
              <a:xfrm>
                <a:off x="3046" y="3569"/>
                <a:ext cx="114" cy="103"/>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193" name="Oval 158"/>
              <p:cNvSpPr>
                <a:spLocks noChangeArrowheads="1"/>
              </p:cNvSpPr>
              <p:nvPr>
                <p:custDataLst>
                  <p:tags r:id="rId104"/>
                </p:custDataLst>
              </p:nvPr>
            </p:nvSpPr>
            <p:spPr bwMode="gray">
              <a:xfrm>
                <a:off x="3015" y="3480"/>
                <a:ext cx="114" cy="103"/>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194" name="Oval 159"/>
              <p:cNvSpPr>
                <a:spLocks noChangeArrowheads="1"/>
              </p:cNvSpPr>
              <p:nvPr>
                <p:custDataLst>
                  <p:tags r:id="rId105"/>
                </p:custDataLst>
              </p:nvPr>
            </p:nvSpPr>
            <p:spPr bwMode="gray">
              <a:xfrm>
                <a:off x="2912" y="3477"/>
                <a:ext cx="114"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195" name="Freeform 160"/>
              <p:cNvSpPr>
                <a:spLocks/>
              </p:cNvSpPr>
              <p:nvPr>
                <p:custDataLst>
                  <p:tags r:id="rId106"/>
                </p:custDataLst>
              </p:nvPr>
            </p:nvSpPr>
            <p:spPr bwMode="gray">
              <a:xfrm>
                <a:off x="3015" y="3509"/>
                <a:ext cx="11" cy="43"/>
              </a:xfrm>
              <a:custGeom>
                <a:avLst/>
                <a:gdLst>
                  <a:gd name="T0" fmla="*/ 333 w 4"/>
                  <a:gd name="T1" fmla="*/ 0 h 17"/>
                  <a:gd name="T2" fmla="*/ 0 w 4"/>
                  <a:gd name="T3" fmla="*/ 941 h 17"/>
                  <a:gd name="T4" fmla="*/ 333 w 4"/>
                  <a:gd name="T5" fmla="*/ 1766 h 17"/>
                  <a:gd name="T6" fmla="*/ 619 w 4"/>
                  <a:gd name="T7" fmla="*/ 941 h 17"/>
                  <a:gd name="T8" fmla="*/ 333 w 4"/>
                  <a:gd name="T9" fmla="*/ 0 h 17"/>
                  <a:gd name="T10" fmla="*/ 0 60000 65536"/>
                  <a:gd name="T11" fmla="*/ 0 60000 65536"/>
                  <a:gd name="T12" fmla="*/ 0 60000 65536"/>
                  <a:gd name="T13" fmla="*/ 0 60000 65536"/>
                  <a:gd name="T14" fmla="*/ 0 60000 65536"/>
                  <a:gd name="T15" fmla="*/ 0 w 4"/>
                  <a:gd name="T16" fmla="*/ 0 h 17"/>
                  <a:gd name="T17" fmla="*/ 4 w 4"/>
                  <a:gd name="T18" fmla="*/ 17 h 17"/>
                </a:gdLst>
                <a:ahLst/>
                <a:cxnLst>
                  <a:cxn ang="T10">
                    <a:pos x="T0" y="T1"/>
                  </a:cxn>
                  <a:cxn ang="T11">
                    <a:pos x="T2" y="T3"/>
                  </a:cxn>
                  <a:cxn ang="T12">
                    <a:pos x="T4" y="T5"/>
                  </a:cxn>
                  <a:cxn ang="T13">
                    <a:pos x="T6" y="T7"/>
                  </a:cxn>
                  <a:cxn ang="T14">
                    <a:pos x="T8" y="T9"/>
                  </a:cxn>
                </a:cxnLst>
                <a:rect l="T15" t="T16" r="T17" b="T18"/>
                <a:pathLst>
                  <a:path w="4" h="17">
                    <a:moveTo>
                      <a:pt x="2" y="0"/>
                    </a:moveTo>
                    <a:cubicBezTo>
                      <a:pt x="1" y="3"/>
                      <a:pt x="0" y="6"/>
                      <a:pt x="0" y="9"/>
                    </a:cubicBezTo>
                    <a:cubicBezTo>
                      <a:pt x="0" y="12"/>
                      <a:pt x="1" y="15"/>
                      <a:pt x="2" y="17"/>
                    </a:cubicBezTo>
                    <a:cubicBezTo>
                      <a:pt x="3" y="15"/>
                      <a:pt x="4" y="12"/>
                      <a:pt x="4" y="9"/>
                    </a:cubicBezTo>
                    <a:cubicBezTo>
                      <a:pt x="4" y="6"/>
                      <a:pt x="3" y="3"/>
                      <a:pt x="2"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96" name="Freeform 161"/>
              <p:cNvSpPr>
                <a:spLocks/>
              </p:cNvSpPr>
              <p:nvPr>
                <p:custDataLst>
                  <p:tags r:id="rId107"/>
                </p:custDataLst>
              </p:nvPr>
            </p:nvSpPr>
            <p:spPr bwMode="gray">
              <a:xfrm>
                <a:off x="2930" y="3569"/>
                <a:ext cx="44" cy="14"/>
              </a:xfrm>
              <a:custGeom>
                <a:avLst/>
                <a:gdLst>
                  <a:gd name="T0" fmla="*/ 228 w 17"/>
                  <a:gd name="T1" fmla="*/ 0 h 6"/>
                  <a:gd name="T2" fmla="*/ 0 w 17"/>
                  <a:gd name="T3" fmla="*/ 0 h 6"/>
                  <a:gd name="T4" fmla="*/ 1750 w 17"/>
                  <a:gd name="T5" fmla="*/ 420 h 6"/>
                  <a:gd name="T6" fmla="*/ 1977 w 17"/>
                  <a:gd name="T7" fmla="*/ 420 h 6"/>
                  <a:gd name="T8" fmla="*/ 228 w 17"/>
                  <a:gd name="T9" fmla="*/ 0 h 6"/>
                  <a:gd name="T10" fmla="*/ 0 60000 65536"/>
                  <a:gd name="T11" fmla="*/ 0 60000 65536"/>
                  <a:gd name="T12" fmla="*/ 0 60000 65536"/>
                  <a:gd name="T13" fmla="*/ 0 60000 65536"/>
                  <a:gd name="T14" fmla="*/ 0 60000 65536"/>
                  <a:gd name="T15" fmla="*/ 0 w 17"/>
                  <a:gd name="T16" fmla="*/ 0 h 6"/>
                  <a:gd name="T17" fmla="*/ 17 w 17"/>
                  <a:gd name="T18" fmla="*/ 6 h 6"/>
                </a:gdLst>
                <a:ahLst/>
                <a:cxnLst>
                  <a:cxn ang="T10">
                    <a:pos x="T0" y="T1"/>
                  </a:cxn>
                  <a:cxn ang="T11">
                    <a:pos x="T2" y="T3"/>
                  </a:cxn>
                  <a:cxn ang="T12">
                    <a:pos x="T4" y="T5"/>
                  </a:cxn>
                  <a:cxn ang="T13">
                    <a:pos x="T6" y="T7"/>
                  </a:cxn>
                  <a:cxn ang="T14">
                    <a:pos x="T8" y="T9"/>
                  </a:cxn>
                </a:cxnLst>
                <a:rect l="T15" t="T16" r="T17" b="T18"/>
                <a:pathLst>
                  <a:path w="17" h="6">
                    <a:moveTo>
                      <a:pt x="2" y="0"/>
                    </a:moveTo>
                    <a:cubicBezTo>
                      <a:pt x="1" y="0"/>
                      <a:pt x="1" y="0"/>
                      <a:pt x="0" y="0"/>
                    </a:cubicBezTo>
                    <a:cubicBezTo>
                      <a:pt x="4" y="4"/>
                      <a:pt x="9" y="6"/>
                      <a:pt x="15" y="6"/>
                    </a:cubicBezTo>
                    <a:cubicBezTo>
                      <a:pt x="16" y="6"/>
                      <a:pt x="16" y="6"/>
                      <a:pt x="17" y="6"/>
                    </a:cubicBezTo>
                    <a:cubicBezTo>
                      <a:pt x="13" y="2"/>
                      <a:pt x="8" y="0"/>
                      <a:pt x="2"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97" name="Freeform 162"/>
              <p:cNvSpPr>
                <a:spLocks/>
              </p:cNvSpPr>
              <p:nvPr>
                <p:custDataLst>
                  <p:tags r:id="rId108"/>
                </p:custDataLst>
              </p:nvPr>
            </p:nvSpPr>
            <p:spPr bwMode="gray">
              <a:xfrm>
                <a:off x="3064" y="3569"/>
                <a:ext cx="46" cy="14"/>
              </a:xfrm>
              <a:custGeom>
                <a:avLst/>
                <a:gdLst>
                  <a:gd name="T0" fmla="*/ 1620 w 18"/>
                  <a:gd name="T1" fmla="*/ 0 h 6"/>
                  <a:gd name="T2" fmla="*/ 0 w 18"/>
                  <a:gd name="T3" fmla="*/ 420 h 6"/>
                  <a:gd name="T4" fmla="*/ 332 w 18"/>
                  <a:gd name="T5" fmla="*/ 420 h 6"/>
                  <a:gd name="T6" fmla="*/ 1973 w 18"/>
                  <a:gd name="T7" fmla="*/ 0 h 6"/>
                  <a:gd name="T8" fmla="*/ 1620 w 18"/>
                  <a:gd name="T9" fmla="*/ 0 h 6"/>
                  <a:gd name="T10" fmla="*/ 0 60000 65536"/>
                  <a:gd name="T11" fmla="*/ 0 60000 65536"/>
                  <a:gd name="T12" fmla="*/ 0 60000 65536"/>
                  <a:gd name="T13" fmla="*/ 0 60000 65536"/>
                  <a:gd name="T14" fmla="*/ 0 60000 65536"/>
                  <a:gd name="T15" fmla="*/ 0 w 18"/>
                  <a:gd name="T16" fmla="*/ 0 h 6"/>
                  <a:gd name="T17" fmla="*/ 18 w 18"/>
                  <a:gd name="T18" fmla="*/ 6 h 6"/>
                </a:gdLst>
                <a:ahLst/>
                <a:cxnLst>
                  <a:cxn ang="T10">
                    <a:pos x="T0" y="T1"/>
                  </a:cxn>
                  <a:cxn ang="T11">
                    <a:pos x="T2" y="T3"/>
                  </a:cxn>
                  <a:cxn ang="T12">
                    <a:pos x="T4" y="T5"/>
                  </a:cxn>
                  <a:cxn ang="T13">
                    <a:pos x="T6" y="T7"/>
                  </a:cxn>
                  <a:cxn ang="T14">
                    <a:pos x="T8" y="T9"/>
                  </a:cxn>
                </a:cxnLst>
                <a:rect l="T15" t="T16" r="T17" b="T18"/>
                <a:pathLst>
                  <a:path w="18" h="6">
                    <a:moveTo>
                      <a:pt x="15" y="0"/>
                    </a:moveTo>
                    <a:cubicBezTo>
                      <a:pt x="9" y="0"/>
                      <a:pt x="4" y="2"/>
                      <a:pt x="0" y="6"/>
                    </a:cubicBezTo>
                    <a:cubicBezTo>
                      <a:pt x="1" y="6"/>
                      <a:pt x="2" y="6"/>
                      <a:pt x="3" y="6"/>
                    </a:cubicBezTo>
                    <a:cubicBezTo>
                      <a:pt x="9" y="6"/>
                      <a:pt x="14" y="4"/>
                      <a:pt x="18" y="0"/>
                    </a:cubicBezTo>
                    <a:cubicBezTo>
                      <a:pt x="17" y="0"/>
                      <a:pt x="16" y="0"/>
                      <a:pt x="15"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98" name="Freeform 163"/>
              <p:cNvSpPr>
                <a:spLocks/>
              </p:cNvSpPr>
              <p:nvPr>
                <p:custDataLst>
                  <p:tags r:id="rId109"/>
                </p:custDataLst>
              </p:nvPr>
            </p:nvSpPr>
            <p:spPr bwMode="gray">
              <a:xfrm>
                <a:off x="2964" y="3633"/>
                <a:ext cx="28" cy="35"/>
              </a:xfrm>
              <a:custGeom>
                <a:avLst/>
                <a:gdLst>
                  <a:gd name="T0" fmla="*/ 1173 w 11"/>
                  <a:gd name="T1" fmla="*/ 0 h 14"/>
                  <a:gd name="T2" fmla="*/ 0 w 11"/>
                  <a:gd name="T3" fmla="*/ 1375 h 14"/>
                  <a:gd name="T4" fmla="*/ 1173 w 11"/>
                  <a:gd name="T5" fmla="*/ 0 h 14"/>
                  <a:gd name="T6" fmla="*/ 0 60000 65536"/>
                  <a:gd name="T7" fmla="*/ 0 60000 65536"/>
                  <a:gd name="T8" fmla="*/ 0 60000 65536"/>
                  <a:gd name="T9" fmla="*/ 0 w 11"/>
                  <a:gd name="T10" fmla="*/ 0 h 14"/>
                  <a:gd name="T11" fmla="*/ 11 w 11"/>
                  <a:gd name="T12" fmla="*/ 14 h 14"/>
                </a:gdLst>
                <a:ahLst/>
                <a:cxnLst>
                  <a:cxn ang="T6">
                    <a:pos x="T0" y="T1"/>
                  </a:cxn>
                  <a:cxn ang="T7">
                    <a:pos x="T2" y="T3"/>
                  </a:cxn>
                  <a:cxn ang="T8">
                    <a:pos x="T4" y="T5"/>
                  </a:cxn>
                </a:cxnLst>
                <a:rect l="T9" t="T10" r="T11" b="T12"/>
                <a:pathLst>
                  <a:path w="11" h="14">
                    <a:moveTo>
                      <a:pt x="11" y="0"/>
                    </a:moveTo>
                    <a:cubicBezTo>
                      <a:pt x="5" y="3"/>
                      <a:pt x="1" y="8"/>
                      <a:pt x="0" y="14"/>
                    </a:cubicBezTo>
                    <a:cubicBezTo>
                      <a:pt x="5" y="11"/>
                      <a:pt x="9" y="6"/>
                      <a:pt x="11"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99" name="Freeform 164"/>
              <p:cNvSpPr>
                <a:spLocks/>
              </p:cNvSpPr>
              <p:nvPr>
                <p:custDataLst>
                  <p:tags r:id="rId110"/>
                </p:custDataLst>
              </p:nvPr>
            </p:nvSpPr>
            <p:spPr bwMode="gray">
              <a:xfrm>
                <a:off x="3048" y="3633"/>
                <a:ext cx="27" cy="33"/>
              </a:xfrm>
              <a:custGeom>
                <a:avLst/>
                <a:gdLst>
                  <a:gd name="T0" fmla="*/ 0 w 10"/>
                  <a:gd name="T1" fmla="*/ 0 h 13"/>
                  <a:gd name="T2" fmla="*/ 1436 w 10"/>
                  <a:gd name="T3" fmla="*/ 1373 h 13"/>
                  <a:gd name="T4" fmla="*/ 0 w 10"/>
                  <a:gd name="T5" fmla="*/ 0 h 13"/>
                  <a:gd name="T6" fmla="*/ 0 60000 65536"/>
                  <a:gd name="T7" fmla="*/ 0 60000 65536"/>
                  <a:gd name="T8" fmla="*/ 0 60000 65536"/>
                  <a:gd name="T9" fmla="*/ 0 w 10"/>
                  <a:gd name="T10" fmla="*/ 0 h 13"/>
                  <a:gd name="T11" fmla="*/ 10 w 10"/>
                  <a:gd name="T12" fmla="*/ 13 h 13"/>
                </a:gdLst>
                <a:ahLst/>
                <a:cxnLst>
                  <a:cxn ang="T6">
                    <a:pos x="T0" y="T1"/>
                  </a:cxn>
                  <a:cxn ang="T7">
                    <a:pos x="T2" y="T3"/>
                  </a:cxn>
                  <a:cxn ang="T8">
                    <a:pos x="T4" y="T5"/>
                  </a:cxn>
                </a:cxnLst>
                <a:rect l="T9" t="T10" r="T11" b="T12"/>
                <a:pathLst>
                  <a:path w="10" h="13">
                    <a:moveTo>
                      <a:pt x="0" y="0"/>
                    </a:moveTo>
                    <a:cubicBezTo>
                      <a:pt x="1" y="6"/>
                      <a:pt x="5" y="10"/>
                      <a:pt x="10" y="13"/>
                    </a:cubicBezTo>
                    <a:cubicBezTo>
                      <a:pt x="8" y="8"/>
                      <a:pt x="5" y="3"/>
                      <a:pt x="0"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sp>
          <p:nvSpPr>
            <p:cNvPr id="3117" name="Rectangle 165"/>
            <p:cNvSpPr>
              <a:spLocks noChangeArrowheads="1"/>
            </p:cNvSpPr>
            <p:nvPr>
              <p:custDataLst>
                <p:tags r:id="rId44"/>
              </p:custDataLst>
            </p:nvPr>
          </p:nvSpPr>
          <p:spPr bwMode="gray">
            <a:xfrm>
              <a:off x="996950" y="2512584"/>
              <a:ext cx="890588"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0083A9"/>
                  </a:solidFill>
                </a:rPr>
                <a:t>Assess</a:t>
              </a:r>
            </a:p>
          </p:txBody>
        </p:sp>
        <p:sp>
          <p:nvSpPr>
            <p:cNvPr id="3118" name="Rectangle 166"/>
            <p:cNvSpPr>
              <a:spLocks noChangeArrowheads="1"/>
            </p:cNvSpPr>
            <p:nvPr>
              <p:custDataLst>
                <p:tags r:id="rId45"/>
              </p:custDataLst>
            </p:nvPr>
          </p:nvSpPr>
          <p:spPr bwMode="gray">
            <a:xfrm>
              <a:off x="996950" y="2800285"/>
              <a:ext cx="1487488" cy="41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a:solidFill>
                    <a:srgbClr val="000000"/>
                  </a:solidFill>
                </a:rPr>
                <a:t>How ready are we to go there?</a:t>
              </a:r>
            </a:p>
          </p:txBody>
        </p:sp>
        <p:sp>
          <p:nvSpPr>
            <p:cNvPr id="3119" name="Rectangle 167"/>
            <p:cNvSpPr>
              <a:spLocks noChangeArrowheads="1"/>
            </p:cNvSpPr>
            <p:nvPr>
              <p:custDataLst>
                <p:tags r:id="rId46"/>
              </p:custDataLst>
            </p:nvPr>
          </p:nvSpPr>
          <p:spPr bwMode="gray">
            <a:xfrm>
              <a:off x="996950" y="1528343"/>
              <a:ext cx="790575"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FFFFFF"/>
                  </a:solidFill>
                </a:rPr>
                <a:t>Aspire</a:t>
              </a:r>
            </a:p>
          </p:txBody>
        </p:sp>
        <p:sp>
          <p:nvSpPr>
            <p:cNvPr id="3120" name="Rectangle 168"/>
            <p:cNvSpPr>
              <a:spLocks noChangeArrowheads="1"/>
            </p:cNvSpPr>
            <p:nvPr>
              <p:custDataLst>
                <p:tags r:id="rId47"/>
              </p:custDataLst>
            </p:nvPr>
          </p:nvSpPr>
          <p:spPr bwMode="gray">
            <a:xfrm>
              <a:off x="996950" y="1843300"/>
              <a:ext cx="1196975"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a:solidFill>
                    <a:srgbClr val="FFFFFF"/>
                  </a:solidFill>
                </a:rPr>
                <a:t>Where do we</a:t>
              </a:r>
            </a:p>
            <a:p>
              <a:pPr eaLnBrk="1" fontAlgn="base" hangingPunct="1">
                <a:lnSpc>
                  <a:spcPct val="85000"/>
                </a:lnSpc>
                <a:spcBef>
                  <a:spcPct val="0"/>
                </a:spcBef>
                <a:spcAft>
                  <a:spcPct val="0"/>
                </a:spcAft>
              </a:pPr>
              <a:r>
                <a:rPr lang="en-US" altLang="en-US" sz="1600" b="0">
                  <a:solidFill>
                    <a:srgbClr val="FFFFFF"/>
                  </a:solidFill>
                </a:rPr>
                <a:t>want to go?</a:t>
              </a:r>
            </a:p>
          </p:txBody>
        </p:sp>
        <p:sp>
          <p:nvSpPr>
            <p:cNvPr id="3121" name="Rectangle 169"/>
            <p:cNvSpPr>
              <a:spLocks noChangeArrowheads="1"/>
            </p:cNvSpPr>
            <p:nvPr>
              <p:custDataLst>
                <p:tags r:id="rId48"/>
              </p:custDataLst>
            </p:nvPr>
          </p:nvSpPr>
          <p:spPr bwMode="gray">
            <a:xfrm>
              <a:off x="996950" y="3493796"/>
              <a:ext cx="1100138"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FFFFFF"/>
                  </a:solidFill>
                </a:rPr>
                <a:t>Architect</a:t>
              </a:r>
            </a:p>
          </p:txBody>
        </p:sp>
        <p:sp>
          <p:nvSpPr>
            <p:cNvPr id="3122" name="Rectangle 170"/>
            <p:cNvSpPr>
              <a:spLocks noChangeArrowheads="1"/>
            </p:cNvSpPr>
            <p:nvPr>
              <p:custDataLst>
                <p:tags r:id="rId49"/>
              </p:custDataLst>
            </p:nvPr>
          </p:nvSpPr>
          <p:spPr bwMode="gray">
            <a:xfrm>
              <a:off x="996950" y="3808753"/>
              <a:ext cx="1765300"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a:solidFill>
                    <a:srgbClr val="FFFFFF"/>
                  </a:solidFill>
                </a:rPr>
                <a:t>What do we need to do to get there?</a:t>
              </a:r>
            </a:p>
          </p:txBody>
        </p:sp>
        <p:sp>
          <p:nvSpPr>
            <p:cNvPr id="3123" name="Rectangle 171"/>
            <p:cNvSpPr>
              <a:spLocks noChangeArrowheads="1"/>
            </p:cNvSpPr>
            <p:nvPr>
              <p:custDataLst>
                <p:tags r:id="rId50"/>
              </p:custDataLst>
            </p:nvPr>
          </p:nvSpPr>
          <p:spPr bwMode="gray">
            <a:xfrm>
              <a:off x="996950" y="5462278"/>
              <a:ext cx="1060450"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FFFFFF"/>
                  </a:solidFill>
                </a:rPr>
                <a:t>Advance</a:t>
              </a:r>
            </a:p>
          </p:txBody>
        </p:sp>
        <p:sp>
          <p:nvSpPr>
            <p:cNvPr id="3124" name="Rectangle 172"/>
            <p:cNvSpPr>
              <a:spLocks noChangeArrowheads="1"/>
            </p:cNvSpPr>
            <p:nvPr>
              <p:custDataLst>
                <p:tags r:id="rId51"/>
              </p:custDataLst>
            </p:nvPr>
          </p:nvSpPr>
          <p:spPr bwMode="gray">
            <a:xfrm>
              <a:off x="996950" y="5775721"/>
              <a:ext cx="1557338"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a:solidFill>
                    <a:srgbClr val="FFFFFF"/>
                  </a:solidFill>
                </a:rPr>
                <a:t>How do we keep </a:t>
              </a:r>
              <a:br>
                <a:rPr lang="en-US" altLang="en-US" sz="1600" b="0">
                  <a:solidFill>
                    <a:srgbClr val="FFFFFF"/>
                  </a:solidFill>
                </a:rPr>
              </a:br>
              <a:r>
                <a:rPr lang="en-US" altLang="en-US" sz="1600" b="0">
                  <a:solidFill>
                    <a:srgbClr val="FFFFFF"/>
                  </a:solidFill>
                </a:rPr>
                <a:t>moving forward?</a:t>
              </a:r>
            </a:p>
          </p:txBody>
        </p:sp>
        <p:sp>
          <p:nvSpPr>
            <p:cNvPr id="3125" name="Rectangle 173"/>
            <p:cNvSpPr>
              <a:spLocks noChangeArrowheads="1"/>
            </p:cNvSpPr>
            <p:nvPr>
              <p:custDataLst>
                <p:tags r:id="rId52"/>
              </p:custDataLst>
            </p:nvPr>
          </p:nvSpPr>
          <p:spPr bwMode="gray">
            <a:xfrm>
              <a:off x="996950" y="4500750"/>
              <a:ext cx="409575"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a:solidFill>
                    <a:srgbClr val="0083A9"/>
                  </a:solidFill>
                </a:rPr>
                <a:t>Act</a:t>
              </a:r>
            </a:p>
          </p:txBody>
        </p:sp>
        <p:sp>
          <p:nvSpPr>
            <p:cNvPr id="3126" name="Rectangle 174"/>
            <p:cNvSpPr>
              <a:spLocks noChangeArrowheads="1"/>
            </p:cNvSpPr>
            <p:nvPr>
              <p:custDataLst>
                <p:tags r:id="rId53"/>
              </p:custDataLst>
            </p:nvPr>
          </p:nvSpPr>
          <p:spPr bwMode="gray">
            <a:xfrm>
              <a:off x="996950" y="4815707"/>
              <a:ext cx="1793875" cy="41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a:solidFill>
                    <a:srgbClr val="000000"/>
                  </a:solidFill>
                </a:rPr>
                <a:t>How do we manage</a:t>
              </a:r>
              <a:br>
                <a:rPr lang="en-US" altLang="en-US" sz="1600" b="0">
                  <a:solidFill>
                    <a:srgbClr val="000000"/>
                  </a:solidFill>
                </a:rPr>
              </a:br>
              <a:r>
                <a:rPr lang="en-US" altLang="en-US" sz="1600" b="0">
                  <a:solidFill>
                    <a:srgbClr val="000000"/>
                  </a:solidFill>
                </a:rPr>
                <a:t>the journey?</a:t>
              </a:r>
            </a:p>
          </p:txBody>
        </p:sp>
        <p:sp>
          <p:nvSpPr>
            <p:cNvPr id="458929" name="Oval 177"/>
            <p:cNvSpPr>
              <a:spLocks noChangeArrowheads="1"/>
            </p:cNvSpPr>
            <p:nvPr/>
          </p:nvSpPr>
          <p:spPr bwMode="auto">
            <a:xfrm>
              <a:off x="298213" y="1703468"/>
              <a:ext cx="385355" cy="37187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dirty="0">
                  <a:solidFill>
                    <a:srgbClr val="FFFFFF"/>
                  </a:solidFill>
                </a:rPr>
                <a:t>1</a:t>
              </a:r>
            </a:p>
          </p:txBody>
        </p:sp>
        <p:sp>
          <p:nvSpPr>
            <p:cNvPr id="458932" name="Oval 180"/>
            <p:cNvSpPr>
              <a:spLocks noChangeArrowheads="1"/>
            </p:cNvSpPr>
            <p:nvPr/>
          </p:nvSpPr>
          <p:spPr bwMode="auto">
            <a:xfrm>
              <a:off x="298213" y="2668298"/>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a:solidFill>
                    <a:srgbClr val="FFFFFF"/>
                  </a:solidFill>
                </a:rPr>
                <a:t>2</a:t>
              </a:r>
            </a:p>
          </p:txBody>
        </p:sp>
        <p:sp>
          <p:nvSpPr>
            <p:cNvPr id="458935" name="Oval 183"/>
            <p:cNvSpPr>
              <a:spLocks noChangeArrowheads="1"/>
            </p:cNvSpPr>
            <p:nvPr/>
          </p:nvSpPr>
          <p:spPr bwMode="auto">
            <a:xfrm>
              <a:off x="298213" y="3668975"/>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a:solidFill>
                    <a:srgbClr val="FFFFFF"/>
                  </a:solidFill>
                </a:rPr>
                <a:t>3</a:t>
              </a:r>
            </a:p>
          </p:txBody>
        </p:sp>
        <p:sp>
          <p:nvSpPr>
            <p:cNvPr id="458938" name="Oval 186"/>
            <p:cNvSpPr>
              <a:spLocks noChangeArrowheads="1"/>
            </p:cNvSpPr>
            <p:nvPr/>
          </p:nvSpPr>
          <p:spPr bwMode="auto">
            <a:xfrm>
              <a:off x="298213" y="4673121"/>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a:solidFill>
                    <a:srgbClr val="FFFFFF"/>
                  </a:solidFill>
                </a:rPr>
                <a:t>4</a:t>
              </a:r>
            </a:p>
          </p:txBody>
        </p:sp>
        <p:sp>
          <p:nvSpPr>
            <p:cNvPr id="458941" name="Oval 189"/>
            <p:cNvSpPr>
              <a:spLocks noChangeArrowheads="1"/>
            </p:cNvSpPr>
            <p:nvPr/>
          </p:nvSpPr>
          <p:spPr bwMode="auto">
            <a:xfrm>
              <a:off x="298213" y="5635942"/>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a:solidFill>
                    <a:srgbClr val="FFFFFF"/>
                  </a:solidFill>
                </a:rPr>
                <a:t>5</a:t>
              </a:r>
            </a:p>
          </p:txBody>
        </p:sp>
        <p:sp>
          <p:nvSpPr>
            <p:cNvPr id="3132" name="Freeform 190"/>
            <p:cNvSpPr>
              <a:spLocks/>
            </p:cNvSpPr>
            <p:nvPr>
              <p:custDataLst>
                <p:tags r:id="rId54"/>
              </p:custDataLst>
            </p:nvPr>
          </p:nvSpPr>
          <p:spPr bwMode="gray">
            <a:xfrm>
              <a:off x="6432550" y="3325718"/>
              <a:ext cx="223838" cy="174135"/>
            </a:xfrm>
            <a:custGeom>
              <a:avLst/>
              <a:gdLst>
                <a:gd name="T0" fmla="*/ 0 w 53"/>
                <a:gd name="T1" fmla="*/ 2147483647 h 45"/>
                <a:gd name="T2" fmla="*/ 2147483647 w 53"/>
                <a:gd name="T3" fmla="*/ 2147483647 h 45"/>
                <a:gd name="T4" fmla="*/ 2147483647 w 53"/>
                <a:gd name="T5" fmla="*/ 2147483647 h 45"/>
                <a:gd name="T6" fmla="*/ 2147483647 w 53"/>
                <a:gd name="T7" fmla="*/ 2147483647 h 45"/>
                <a:gd name="T8" fmla="*/ 2147483647 w 53"/>
                <a:gd name="T9" fmla="*/ 2147483647 h 45"/>
                <a:gd name="T10" fmla="*/ 2147483647 w 53"/>
                <a:gd name="T11" fmla="*/ 2147483647 h 45"/>
                <a:gd name="T12" fmla="*/ 2147483647 w 53"/>
                <a:gd name="T13" fmla="*/ 2147483647 h 45"/>
                <a:gd name="T14" fmla="*/ 2147483647 w 53"/>
                <a:gd name="T15" fmla="*/ 2147483647 h 45"/>
                <a:gd name="T16" fmla="*/ 2147483647 w 53"/>
                <a:gd name="T17" fmla="*/ 2147483647 h 45"/>
                <a:gd name="T18" fmla="*/ 2147483647 w 53"/>
                <a:gd name="T19" fmla="*/ 2147483647 h 45"/>
                <a:gd name="T20" fmla="*/ 2147483647 w 53"/>
                <a:gd name="T21" fmla="*/ 2147483647 h 45"/>
                <a:gd name="T22" fmla="*/ 2147483647 w 53"/>
                <a:gd name="T23" fmla="*/ 2147483647 h 45"/>
                <a:gd name="T24" fmla="*/ 2147483647 w 53"/>
                <a:gd name="T25" fmla="*/ 2147483647 h 45"/>
                <a:gd name="T26" fmla="*/ 2147483647 w 53"/>
                <a:gd name="T27" fmla="*/ 2147483647 h 45"/>
                <a:gd name="T28" fmla="*/ 2147483647 w 53"/>
                <a:gd name="T29" fmla="*/ 2147483647 h 45"/>
                <a:gd name="T30" fmla="*/ 2147483647 w 53"/>
                <a:gd name="T31" fmla="*/ 2147483647 h 45"/>
                <a:gd name="T32" fmla="*/ 2147483647 w 53"/>
                <a:gd name="T33" fmla="*/ 2147483647 h 45"/>
                <a:gd name="T34" fmla="*/ 2147483647 w 53"/>
                <a:gd name="T35" fmla="*/ 2147483647 h 45"/>
                <a:gd name="T36" fmla="*/ 2147483647 w 53"/>
                <a:gd name="T37" fmla="*/ 2147483647 h 45"/>
                <a:gd name="T38" fmla="*/ 2147483647 w 53"/>
                <a:gd name="T39" fmla="*/ 2147483647 h 45"/>
                <a:gd name="T40" fmla="*/ 2147483647 w 53"/>
                <a:gd name="T41" fmla="*/ 2147483647 h 45"/>
                <a:gd name="T42" fmla="*/ 2147483647 w 53"/>
                <a:gd name="T43" fmla="*/ 2147483647 h 45"/>
                <a:gd name="T44" fmla="*/ 2147483647 w 53"/>
                <a:gd name="T45" fmla="*/ 2147483647 h 45"/>
                <a:gd name="T46" fmla="*/ 2147483647 w 53"/>
                <a:gd name="T47" fmla="*/ 2147483647 h 45"/>
                <a:gd name="T48" fmla="*/ 2147483647 w 53"/>
                <a:gd name="T49" fmla="*/ 2147483647 h 45"/>
                <a:gd name="T50" fmla="*/ 0 w 53"/>
                <a:gd name="T51" fmla="*/ 2147483647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1"/>
                  </a:moveTo>
                  <a:cubicBezTo>
                    <a:pt x="0" y="42"/>
                    <a:pt x="1" y="41"/>
                    <a:pt x="1" y="39"/>
                  </a:cubicBezTo>
                  <a:cubicBezTo>
                    <a:pt x="1" y="39"/>
                    <a:pt x="2" y="38"/>
                    <a:pt x="2" y="38"/>
                  </a:cubicBezTo>
                  <a:cubicBezTo>
                    <a:pt x="2" y="37"/>
                    <a:pt x="2" y="36"/>
                    <a:pt x="2" y="36"/>
                  </a:cubicBezTo>
                  <a:cubicBezTo>
                    <a:pt x="3" y="35"/>
                    <a:pt x="3" y="34"/>
                    <a:pt x="3" y="33"/>
                  </a:cubicBezTo>
                  <a:cubicBezTo>
                    <a:pt x="4" y="33"/>
                    <a:pt x="4" y="33"/>
                    <a:pt x="4" y="33"/>
                  </a:cubicBezTo>
                  <a:cubicBezTo>
                    <a:pt x="4" y="32"/>
                    <a:pt x="4" y="32"/>
                    <a:pt x="4" y="32"/>
                  </a:cubicBezTo>
                  <a:cubicBezTo>
                    <a:pt x="13" y="13"/>
                    <a:pt x="33" y="21"/>
                    <a:pt x="43" y="16"/>
                  </a:cubicBezTo>
                  <a:cubicBezTo>
                    <a:pt x="43" y="16"/>
                    <a:pt x="43" y="16"/>
                    <a:pt x="43" y="16"/>
                  </a:cubicBezTo>
                  <a:cubicBezTo>
                    <a:pt x="42" y="16"/>
                    <a:pt x="41" y="16"/>
                    <a:pt x="40" y="17"/>
                  </a:cubicBezTo>
                  <a:cubicBezTo>
                    <a:pt x="31" y="19"/>
                    <a:pt x="14" y="12"/>
                    <a:pt x="4" y="27"/>
                  </a:cubicBezTo>
                  <a:cubicBezTo>
                    <a:pt x="4" y="28"/>
                    <a:pt x="3" y="28"/>
                    <a:pt x="3" y="29"/>
                  </a:cubicBezTo>
                  <a:cubicBezTo>
                    <a:pt x="2" y="30"/>
                    <a:pt x="1" y="32"/>
                    <a:pt x="1" y="34"/>
                  </a:cubicBezTo>
                  <a:cubicBezTo>
                    <a:pt x="1" y="32"/>
                    <a:pt x="1" y="30"/>
                    <a:pt x="2" y="28"/>
                  </a:cubicBezTo>
                  <a:cubicBezTo>
                    <a:pt x="1" y="28"/>
                    <a:pt x="1" y="28"/>
                    <a:pt x="1" y="27"/>
                  </a:cubicBezTo>
                  <a:cubicBezTo>
                    <a:pt x="1" y="27"/>
                    <a:pt x="1" y="27"/>
                    <a:pt x="1" y="27"/>
                  </a:cubicBezTo>
                  <a:cubicBezTo>
                    <a:pt x="0" y="25"/>
                    <a:pt x="1" y="24"/>
                    <a:pt x="1" y="22"/>
                  </a:cubicBezTo>
                  <a:cubicBezTo>
                    <a:pt x="2" y="22"/>
                    <a:pt x="2" y="21"/>
                    <a:pt x="3" y="20"/>
                  </a:cubicBezTo>
                  <a:cubicBezTo>
                    <a:pt x="3" y="20"/>
                    <a:pt x="3" y="20"/>
                    <a:pt x="3" y="20"/>
                  </a:cubicBezTo>
                  <a:cubicBezTo>
                    <a:pt x="15" y="0"/>
                    <a:pt x="36" y="14"/>
                    <a:pt x="46" y="11"/>
                  </a:cubicBezTo>
                  <a:cubicBezTo>
                    <a:pt x="50" y="10"/>
                    <a:pt x="53" y="8"/>
                    <a:pt x="53" y="8"/>
                  </a:cubicBezTo>
                  <a:cubicBezTo>
                    <a:pt x="53" y="8"/>
                    <a:pt x="38" y="43"/>
                    <a:pt x="9" y="38"/>
                  </a:cubicBezTo>
                  <a:cubicBezTo>
                    <a:pt x="7" y="38"/>
                    <a:pt x="5" y="37"/>
                    <a:pt x="4" y="35"/>
                  </a:cubicBezTo>
                  <a:cubicBezTo>
                    <a:pt x="4" y="35"/>
                    <a:pt x="4" y="35"/>
                    <a:pt x="4" y="35"/>
                  </a:cubicBezTo>
                  <a:cubicBezTo>
                    <a:pt x="4" y="37"/>
                    <a:pt x="3" y="39"/>
                    <a:pt x="2" y="41"/>
                  </a:cubicBezTo>
                  <a:cubicBezTo>
                    <a:pt x="2" y="45"/>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33" name="Rectangle 192"/>
            <p:cNvSpPr>
              <a:spLocks noChangeArrowheads="1"/>
            </p:cNvSpPr>
            <p:nvPr>
              <p:custDataLst>
                <p:tags r:id="rId55"/>
              </p:custDataLst>
            </p:nvPr>
          </p:nvSpPr>
          <p:spPr bwMode="gray">
            <a:xfrm>
              <a:off x="7723188" y="2715489"/>
              <a:ext cx="681038"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000000"/>
                  </a:solidFill>
                </a:rPr>
                <a:t>Mindset </a:t>
              </a:r>
            </a:p>
            <a:p>
              <a:pPr algn="ctr" eaLnBrk="1" fontAlgn="base" hangingPunct="1">
                <a:lnSpc>
                  <a:spcPct val="80000"/>
                </a:lnSpc>
                <a:spcBef>
                  <a:spcPct val="0"/>
                </a:spcBef>
                <a:spcAft>
                  <a:spcPct val="0"/>
                </a:spcAft>
              </a:pPr>
              <a:r>
                <a:rPr lang="en-US" altLang="en-US" sz="1400" b="0">
                  <a:solidFill>
                    <a:srgbClr val="000000"/>
                  </a:solidFill>
                </a:rPr>
                <a:t>Blockers</a:t>
              </a:r>
            </a:p>
          </p:txBody>
        </p:sp>
        <p:sp>
          <p:nvSpPr>
            <p:cNvPr id="3134" name="Freeform 193"/>
            <p:cNvSpPr>
              <a:spLocks/>
            </p:cNvSpPr>
            <p:nvPr>
              <p:custDataLst>
                <p:tags r:id="rId56"/>
              </p:custDataLst>
            </p:nvPr>
          </p:nvSpPr>
          <p:spPr bwMode="gray">
            <a:xfrm>
              <a:off x="5937250" y="2585266"/>
              <a:ext cx="150813" cy="516348"/>
            </a:xfrm>
            <a:custGeom>
              <a:avLst/>
              <a:gdLst>
                <a:gd name="T0" fmla="*/ 2147483647 w 36"/>
                <a:gd name="T1" fmla="*/ 0 h 134"/>
                <a:gd name="T2" fmla="*/ 0 w 36"/>
                <a:gd name="T3" fmla="*/ 2147483647 h 134"/>
                <a:gd name="T4" fmla="*/ 2147483647 w 36"/>
                <a:gd name="T5" fmla="*/ 2147483647 h 134"/>
                <a:gd name="T6" fmla="*/ 2147483647 w 36"/>
                <a:gd name="T7" fmla="*/ 2147483647 h 134"/>
                <a:gd name="T8" fmla="*/ 2147483647 w 36"/>
                <a:gd name="T9" fmla="*/ 2147483647 h 134"/>
                <a:gd name="T10" fmla="*/ 2147483647 w 36"/>
                <a:gd name="T11" fmla="*/ 2147483647 h 134"/>
                <a:gd name="T12" fmla="*/ 2147483647 w 36"/>
                <a:gd name="T13" fmla="*/ 0 h 134"/>
                <a:gd name="T14" fmla="*/ 0 60000 65536"/>
                <a:gd name="T15" fmla="*/ 0 60000 65536"/>
                <a:gd name="T16" fmla="*/ 0 60000 65536"/>
                <a:gd name="T17" fmla="*/ 0 60000 65536"/>
                <a:gd name="T18" fmla="*/ 0 60000 65536"/>
                <a:gd name="T19" fmla="*/ 0 60000 65536"/>
                <a:gd name="T20" fmla="*/ 0 60000 65536"/>
                <a:gd name="T21" fmla="*/ 0 w 36"/>
                <a:gd name="T22" fmla="*/ 0 h 134"/>
                <a:gd name="T23" fmla="*/ 36 w 36"/>
                <a:gd name="T24" fmla="*/ 134 h 1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4">
                  <a:moveTo>
                    <a:pt x="11" y="0"/>
                  </a:moveTo>
                  <a:cubicBezTo>
                    <a:pt x="6" y="8"/>
                    <a:pt x="2" y="16"/>
                    <a:pt x="0" y="26"/>
                  </a:cubicBezTo>
                  <a:cubicBezTo>
                    <a:pt x="8" y="40"/>
                    <a:pt x="12" y="56"/>
                    <a:pt x="12" y="73"/>
                  </a:cubicBezTo>
                  <a:cubicBezTo>
                    <a:pt x="12" y="84"/>
                    <a:pt x="10" y="94"/>
                    <a:pt x="7" y="104"/>
                  </a:cubicBezTo>
                  <a:cubicBezTo>
                    <a:pt x="10" y="115"/>
                    <a:pt x="14" y="125"/>
                    <a:pt x="19" y="134"/>
                  </a:cubicBezTo>
                  <a:cubicBezTo>
                    <a:pt x="30" y="116"/>
                    <a:pt x="36" y="95"/>
                    <a:pt x="36" y="73"/>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35" name="Freeform 194"/>
            <p:cNvSpPr>
              <a:spLocks/>
            </p:cNvSpPr>
            <p:nvPr>
              <p:custDataLst>
                <p:tags r:id="rId57"/>
              </p:custDataLst>
            </p:nvPr>
          </p:nvSpPr>
          <p:spPr bwMode="gray">
            <a:xfrm>
              <a:off x="5916613" y="2685204"/>
              <a:ext cx="69850" cy="301329"/>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8"/>
                    <a:pt x="17" y="47"/>
                  </a:cubicBezTo>
                  <a:cubicBezTo>
                    <a:pt x="17" y="30"/>
                    <a:pt x="13" y="14"/>
                    <a:pt x="5" y="0"/>
                  </a:cubicBezTo>
                  <a:cubicBezTo>
                    <a:pt x="0" y="23"/>
                    <a:pt x="3" y="52"/>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nvGrpSpPr>
            <p:cNvPr id="3136" name="Group 195"/>
            <p:cNvGrpSpPr>
              <a:grpSpLocks/>
            </p:cNvGrpSpPr>
            <p:nvPr>
              <p:custDataLst>
                <p:tags r:id="rId58"/>
              </p:custDataLst>
            </p:nvPr>
          </p:nvGrpSpPr>
          <p:grpSpPr bwMode="auto">
            <a:xfrm>
              <a:off x="5776913" y="2350563"/>
              <a:ext cx="1262063" cy="1006954"/>
              <a:chOff x="3629" y="1261"/>
              <a:chExt cx="779" cy="652"/>
            </a:xfrm>
          </p:grpSpPr>
          <p:sp>
            <p:nvSpPr>
              <p:cNvPr id="3156" name="Freeform 196"/>
              <p:cNvSpPr>
                <a:spLocks/>
              </p:cNvSpPr>
              <p:nvPr>
                <p:custDataLst>
                  <p:tags r:id="rId78"/>
                </p:custDataLst>
              </p:nvPr>
            </p:nvSpPr>
            <p:spPr bwMode="gray">
              <a:xfrm>
                <a:off x="4018" y="1261"/>
                <a:ext cx="138" cy="113"/>
              </a:xfrm>
              <a:custGeom>
                <a:avLst/>
                <a:gdLst>
                  <a:gd name="T0" fmla="*/ 0 w 53"/>
                  <a:gd name="T1" fmla="*/ 4181 h 45"/>
                  <a:gd name="T2" fmla="*/ 143 w 53"/>
                  <a:gd name="T3" fmla="*/ 3897 h 45"/>
                  <a:gd name="T4" fmla="*/ 232 w 53"/>
                  <a:gd name="T5" fmla="*/ 3784 h 45"/>
                  <a:gd name="T6" fmla="*/ 232 w 53"/>
                  <a:gd name="T7" fmla="*/ 3581 h 45"/>
                  <a:gd name="T8" fmla="*/ 372 w 53"/>
                  <a:gd name="T9" fmla="*/ 3292 h 45"/>
                  <a:gd name="T10" fmla="*/ 461 w 53"/>
                  <a:gd name="T11" fmla="*/ 3292 h 45"/>
                  <a:gd name="T12" fmla="*/ 461 w 53"/>
                  <a:gd name="T13" fmla="*/ 3184 h 45"/>
                  <a:gd name="T14" fmla="*/ 5153 w 53"/>
                  <a:gd name="T15" fmla="*/ 1582 h 45"/>
                  <a:gd name="T16" fmla="*/ 5153 w 53"/>
                  <a:gd name="T17" fmla="*/ 1582 h 45"/>
                  <a:gd name="T18" fmla="*/ 4786 w 53"/>
                  <a:gd name="T19" fmla="*/ 1710 h 45"/>
                  <a:gd name="T20" fmla="*/ 461 w 53"/>
                  <a:gd name="T21" fmla="*/ 2704 h 45"/>
                  <a:gd name="T22" fmla="*/ 372 w 53"/>
                  <a:gd name="T23" fmla="*/ 2900 h 45"/>
                  <a:gd name="T24" fmla="*/ 143 w 53"/>
                  <a:gd name="T25" fmla="*/ 3372 h 45"/>
                  <a:gd name="T26" fmla="*/ 232 w 53"/>
                  <a:gd name="T27" fmla="*/ 2900 h 45"/>
                  <a:gd name="T28" fmla="*/ 143 w 53"/>
                  <a:gd name="T29" fmla="*/ 2704 h 45"/>
                  <a:gd name="T30" fmla="*/ 143 w 53"/>
                  <a:gd name="T31" fmla="*/ 2704 h 45"/>
                  <a:gd name="T32" fmla="*/ 143 w 53"/>
                  <a:gd name="T33" fmla="*/ 2187 h 45"/>
                  <a:gd name="T34" fmla="*/ 372 w 53"/>
                  <a:gd name="T35" fmla="*/ 1994 h 45"/>
                  <a:gd name="T36" fmla="*/ 372 w 53"/>
                  <a:gd name="T37" fmla="*/ 1994 h 45"/>
                  <a:gd name="T38" fmla="*/ 5504 w 53"/>
                  <a:gd name="T39" fmla="*/ 1110 h 45"/>
                  <a:gd name="T40" fmla="*/ 6340 w 53"/>
                  <a:gd name="T41" fmla="*/ 794 h 45"/>
                  <a:gd name="T42" fmla="*/ 1057 w 53"/>
                  <a:gd name="T43" fmla="*/ 3784 h 45"/>
                  <a:gd name="T44" fmla="*/ 461 w 53"/>
                  <a:gd name="T45" fmla="*/ 3500 h 45"/>
                  <a:gd name="T46" fmla="*/ 461 w 53"/>
                  <a:gd name="T47" fmla="*/ 3500 h 45"/>
                  <a:gd name="T48" fmla="*/ 232 w 53"/>
                  <a:gd name="T49" fmla="*/ 4098 h 45"/>
                  <a:gd name="T50" fmla="*/ 0 w 53"/>
                  <a:gd name="T51" fmla="*/ 4181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2"/>
                    </a:moveTo>
                    <a:cubicBezTo>
                      <a:pt x="0" y="42"/>
                      <a:pt x="1" y="41"/>
                      <a:pt x="1" y="39"/>
                    </a:cubicBezTo>
                    <a:cubicBezTo>
                      <a:pt x="1" y="39"/>
                      <a:pt x="2" y="38"/>
                      <a:pt x="2" y="38"/>
                    </a:cubicBezTo>
                    <a:cubicBezTo>
                      <a:pt x="2" y="37"/>
                      <a:pt x="2" y="36"/>
                      <a:pt x="2" y="36"/>
                    </a:cubicBezTo>
                    <a:cubicBezTo>
                      <a:pt x="3" y="35"/>
                      <a:pt x="3" y="34"/>
                      <a:pt x="3" y="33"/>
                    </a:cubicBezTo>
                    <a:cubicBezTo>
                      <a:pt x="4" y="33"/>
                      <a:pt x="4" y="33"/>
                      <a:pt x="4" y="33"/>
                    </a:cubicBezTo>
                    <a:cubicBezTo>
                      <a:pt x="4" y="32"/>
                      <a:pt x="4" y="32"/>
                      <a:pt x="4" y="32"/>
                    </a:cubicBezTo>
                    <a:cubicBezTo>
                      <a:pt x="13" y="14"/>
                      <a:pt x="33" y="21"/>
                      <a:pt x="43" y="16"/>
                    </a:cubicBezTo>
                    <a:cubicBezTo>
                      <a:pt x="43" y="16"/>
                      <a:pt x="43" y="16"/>
                      <a:pt x="43" y="16"/>
                    </a:cubicBezTo>
                    <a:cubicBezTo>
                      <a:pt x="42" y="16"/>
                      <a:pt x="41" y="17"/>
                      <a:pt x="40" y="17"/>
                    </a:cubicBezTo>
                    <a:cubicBezTo>
                      <a:pt x="31" y="19"/>
                      <a:pt x="14" y="12"/>
                      <a:pt x="4" y="27"/>
                    </a:cubicBezTo>
                    <a:cubicBezTo>
                      <a:pt x="4" y="28"/>
                      <a:pt x="3" y="28"/>
                      <a:pt x="3" y="29"/>
                    </a:cubicBezTo>
                    <a:cubicBezTo>
                      <a:pt x="2" y="30"/>
                      <a:pt x="1" y="32"/>
                      <a:pt x="1" y="34"/>
                    </a:cubicBezTo>
                    <a:cubicBezTo>
                      <a:pt x="1" y="32"/>
                      <a:pt x="1" y="30"/>
                      <a:pt x="2" y="29"/>
                    </a:cubicBezTo>
                    <a:cubicBezTo>
                      <a:pt x="1" y="28"/>
                      <a:pt x="1" y="28"/>
                      <a:pt x="1" y="27"/>
                    </a:cubicBezTo>
                    <a:cubicBezTo>
                      <a:pt x="1" y="27"/>
                      <a:pt x="1" y="27"/>
                      <a:pt x="1" y="27"/>
                    </a:cubicBezTo>
                    <a:cubicBezTo>
                      <a:pt x="0" y="25"/>
                      <a:pt x="1" y="24"/>
                      <a:pt x="1" y="22"/>
                    </a:cubicBezTo>
                    <a:cubicBezTo>
                      <a:pt x="2" y="22"/>
                      <a:pt x="2" y="21"/>
                      <a:pt x="3" y="20"/>
                    </a:cubicBezTo>
                    <a:cubicBezTo>
                      <a:pt x="3" y="20"/>
                      <a:pt x="3" y="20"/>
                      <a:pt x="3" y="20"/>
                    </a:cubicBezTo>
                    <a:cubicBezTo>
                      <a:pt x="15" y="0"/>
                      <a:pt x="36" y="14"/>
                      <a:pt x="46" y="11"/>
                    </a:cubicBezTo>
                    <a:cubicBezTo>
                      <a:pt x="50" y="10"/>
                      <a:pt x="53" y="8"/>
                      <a:pt x="53" y="8"/>
                    </a:cubicBezTo>
                    <a:cubicBezTo>
                      <a:pt x="53" y="8"/>
                      <a:pt x="38" y="43"/>
                      <a:pt x="9" y="38"/>
                    </a:cubicBezTo>
                    <a:cubicBezTo>
                      <a:pt x="7" y="38"/>
                      <a:pt x="5" y="37"/>
                      <a:pt x="4" y="35"/>
                    </a:cubicBezTo>
                    <a:cubicBezTo>
                      <a:pt x="4" y="35"/>
                      <a:pt x="4" y="35"/>
                      <a:pt x="4" y="35"/>
                    </a:cubicBezTo>
                    <a:cubicBezTo>
                      <a:pt x="4" y="37"/>
                      <a:pt x="3" y="39"/>
                      <a:pt x="2" y="41"/>
                    </a:cubicBezTo>
                    <a:cubicBezTo>
                      <a:pt x="2" y="45"/>
                      <a:pt x="1" y="44"/>
                      <a:pt x="0" y="42"/>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57" name="Freeform 197"/>
              <p:cNvSpPr>
                <a:spLocks/>
              </p:cNvSpPr>
              <p:nvPr>
                <p:custDataLst>
                  <p:tags r:id="rId79"/>
                </p:custDataLst>
              </p:nvPr>
            </p:nvSpPr>
            <p:spPr bwMode="gray">
              <a:xfrm>
                <a:off x="3629" y="1300"/>
                <a:ext cx="779" cy="613"/>
              </a:xfrm>
              <a:custGeom>
                <a:avLst/>
                <a:gdLst>
                  <a:gd name="T0" fmla="*/ 28467 w 300"/>
                  <a:gd name="T1" fmla="*/ 3375 h 247"/>
                  <a:gd name="T2" fmla="*/ 17733 w 300"/>
                  <a:gd name="T3" fmla="*/ 3301 h 247"/>
                  <a:gd name="T4" fmla="*/ 6951 w 300"/>
                  <a:gd name="T5" fmla="*/ 3375 h 247"/>
                  <a:gd name="T6" fmla="*/ 14869 w 300"/>
                  <a:gd name="T7" fmla="*/ 22043 h 247"/>
                  <a:gd name="T8" fmla="*/ 16546 w 300"/>
                  <a:gd name="T9" fmla="*/ 21860 h 247"/>
                  <a:gd name="T10" fmla="*/ 16634 w 300"/>
                  <a:gd name="T11" fmla="*/ 21922 h 247"/>
                  <a:gd name="T12" fmla="*/ 17733 w 300"/>
                  <a:gd name="T13" fmla="*/ 22043 h 247"/>
                  <a:gd name="T14" fmla="*/ 18644 w 300"/>
                  <a:gd name="T15" fmla="*/ 21922 h 247"/>
                  <a:gd name="T16" fmla="*/ 18873 w 300"/>
                  <a:gd name="T17" fmla="*/ 21860 h 247"/>
                  <a:gd name="T18" fmla="*/ 20418 w 300"/>
                  <a:gd name="T19" fmla="*/ 22043 h 247"/>
                  <a:gd name="T20" fmla="*/ 28467 w 300"/>
                  <a:gd name="T21" fmla="*/ 3375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7"/>
                  <a:gd name="T35" fmla="*/ 300 w 300"/>
                  <a:gd name="T36" fmla="*/ 247 h 2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7">
                    <a:moveTo>
                      <a:pt x="241" y="36"/>
                    </a:moveTo>
                    <a:cubicBezTo>
                      <a:pt x="195" y="0"/>
                      <a:pt x="154" y="31"/>
                      <a:pt x="150" y="35"/>
                    </a:cubicBezTo>
                    <a:cubicBezTo>
                      <a:pt x="145" y="31"/>
                      <a:pt x="104" y="0"/>
                      <a:pt x="59" y="36"/>
                    </a:cubicBezTo>
                    <a:cubicBezTo>
                      <a:pt x="0" y="83"/>
                      <a:pt x="64" y="247"/>
                      <a:pt x="126" y="234"/>
                    </a:cubicBezTo>
                    <a:cubicBezTo>
                      <a:pt x="126" y="234"/>
                      <a:pt x="134" y="230"/>
                      <a:pt x="140" y="232"/>
                    </a:cubicBezTo>
                    <a:cubicBezTo>
                      <a:pt x="140" y="233"/>
                      <a:pt x="141" y="233"/>
                      <a:pt x="141" y="233"/>
                    </a:cubicBezTo>
                    <a:cubicBezTo>
                      <a:pt x="143" y="234"/>
                      <a:pt x="146" y="234"/>
                      <a:pt x="150" y="234"/>
                    </a:cubicBezTo>
                    <a:cubicBezTo>
                      <a:pt x="153" y="234"/>
                      <a:pt x="156" y="234"/>
                      <a:pt x="158" y="233"/>
                    </a:cubicBezTo>
                    <a:cubicBezTo>
                      <a:pt x="158" y="233"/>
                      <a:pt x="159" y="233"/>
                      <a:pt x="160" y="232"/>
                    </a:cubicBezTo>
                    <a:cubicBezTo>
                      <a:pt x="167" y="230"/>
                      <a:pt x="173" y="234"/>
                      <a:pt x="173" y="234"/>
                    </a:cubicBezTo>
                    <a:cubicBezTo>
                      <a:pt x="236" y="247"/>
                      <a:pt x="300" y="83"/>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nvGrpSpPr>
              <p:cNvPr id="3158" name="Group 198"/>
              <p:cNvGrpSpPr>
                <a:grpSpLocks/>
              </p:cNvGrpSpPr>
              <p:nvPr/>
            </p:nvGrpSpPr>
            <p:grpSpPr bwMode="auto">
              <a:xfrm>
                <a:off x="3819" y="1456"/>
                <a:ext cx="401" cy="334"/>
                <a:chOff x="3819" y="1456"/>
                <a:chExt cx="401" cy="334"/>
              </a:xfrm>
            </p:grpSpPr>
            <p:sp>
              <p:nvSpPr>
                <p:cNvPr id="3159" name="Freeform 199"/>
                <p:cNvSpPr>
                  <a:spLocks/>
                </p:cNvSpPr>
                <p:nvPr>
                  <p:custDataLst>
                    <p:tags r:id="rId80"/>
                  </p:custDataLst>
                </p:nvPr>
              </p:nvSpPr>
              <p:spPr bwMode="gray">
                <a:xfrm>
                  <a:off x="4119" y="1456"/>
                  <a:ext cx="101" cy="60"/>
                </a:xfrm>
                <a:custGeom>
                  <a:avLst/>
                  <a:gdLst>
                    <a:gd name="T0" fmla="*/ 877 w 32"/>
                    <a:gd name="T1" fmla="*/ 0 h 20"/>
                    <a:gd name="T2" fmla="*/ 0 w 32"/>
                    <a:gd name="T3" fmla="*/ 729 h 20"/>
                    <a:gd name="T4" fmla="*/ 0 w 32"/>
                    <a:gd name="T5" fmla="*/ 4131 h 20"/>
                    <a:gd name="T6" fmla="*/ 877 w 32"/>
                    <a:gd name="T7" fmla="*/ 4860 h 20"/>
                    <a:gd name="T8" fmla="*/ 9115 w 32"/>
                    <a:gd name="T9" fmla="*/ 4860 h 20"/>
                    <a:gd name="T10" fmla="*/ 10031 w 32"/>
                    <a:gd name="T11" fmla="*/ 4131 h 20"/>
                    <a:gd name="T12" fmla="*/ 10031 w 32"/>
                    <a:gd name="T13" fmla="*/ 729 h 20"/>
                    <a:gd name="T14" fmla="*/ 9115 w 32"/>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2"/>
                    <a:gd name="T25" fmla="*/ 0 h 20"/>
                    <a:gd name="T26" fmla="*/ 32 w 32"/>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 h="20">
                      <a:moveTo>
                        <a:pt x="3" y="0"/>
                      </a:moveTo>
                      <a:cubicBezTo>
                        <a:pt x="1" y="0"/>
                        <a:pt x="0" y="1"/>
                        <a:pt x="0" y="3"/>
                      </a:cubicBezTo>
                      <a:cubicBezTo>
                        <a:pt x="0" y="17"/>
                        <a:pt x="0" y="17"/>
                        <a:pt x="0" y="17"/>
                      </a:cubicBezTo>
                      <a:cubicBezTo>
                        <a:pt x="0" y="19"/>
                        <a:pt x="1" y="20"/>
                        <a:pt x="3" y="20"/>
                      </a:cubicBezTo>
                      <a:cubicBezTo>
                        <a:pt x="29" y="20"/>
                        <a:pt x="29" y="20"/>
                        <a:pt x="29" y="20"/>
                      </a:cubicBezTo>
                      <a:cubicBezTo>
                        <a:pt x="31" y="20"/>
                        <a:pt x="32" y="19"/>
                        <a:pt x="32" y="17"/>
                      </a:cubicBezTo>
                      <a:cubicBezTo>
                        <a:pt x="32" y="3"/>
                        <a:pt x="32" y="3"/>
                        <a:pt x="32" y="3"/>
                      </a:cubicBezTo>
                      <a:cubicBezTo>
                        <a:pt x="32"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0" name="Freeform 200"/>
                <p:cNvSpPr>
                  <a:spLocks/>
                </p:cNvSpPr>
                <p:nvPr>
                  <p:custDataLst>
                    <p:tags r:id="rId81"/>
                  </p:custDataLst>
                </p:nvPr>
              </p:nvSpPr>
              <p:spPr bwMode="gray">
                <a:xfrm>
                  <a:off x="4035" y="1703"/>
                  <a:ext cx="115" cy="62"/>
                </a:xfrm>
                <a:custGeom>
                  <a:avLst/>
                  <a:gdLst>
                    <a:gd name="T0" fmla="*/ 1367 w 36"/>
                    <a:gd name="T1" fmla="*/ 0 h 20"/>
                    <a:gd name="T2" fmla="*/ 0 w 36"/>
                    <a:gd name="T3" fmla="*/ 837 h 20"/>
                    <a:gd name="T4" fmla="*/ 0 w 36"/>
                    <a:gd name="T5" fmla="*/ 4882 h 20"/>
                    <a:gd name="T6" fmla="*/ 1367 w 36"/>
                    <a:gd name="T7" fmla="*/ 5719 h 20"/>
                    <a:gd name="T8" fmla="*/ 10622 w 36"/>
                    <a:gd name="T9" fmla="*/ 5719 h 20"/>
                    <a:gd name="T10" fmla="*/ 11960 w 36"/>
                    <a:gd name="T11" fmla="*/ 4882 h 20"/>
                    <a:gd name="T12" fmla="*/ 11960 w 36"/>
                    <a:gd name="T13" fmla="*/ 837 h 20"/>
                    <a:gd name="T14" fmla="*/ 10622 w 36"/>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6"/>
                    <a:gd name="T25" fmla="*/ 0 h 20"/>
                    <a:gd name="T26" fmla="*/ 36 w 36"/>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 h="20">
                      <a:moveTo>
                        <a:pt x="4" y="0"/>
                      </a:moveTo>
                      <a:cubicBezTo>
                        <a:pt x="2" y="0"/>
                        <a:pt x="0" y="1"/>
                        <a:pt x="0" y="3"/>
                      </a:cubicBezTo>
                      <a:cubicBezTo>
                        <a:pt x="0" y="17"/>
                        <a:pt x="0" y="17"/>
                        <a:pt x="0" y="17"/>
                      </a:cubicBezTo>
                      <a:cubicBezTo>
                        <a:pt x="0" y="18"/>
                        <a:pt x="2" y="20"/>
                        <a:pt x="4" y="20"/>
                      </a:cubicBezTo>
                      <a:cubicBezTo>
                        <a:pt x="32" y="20"/>
                        <a:pt x="32" y="20"/>
                        <a:pt x="32" y="20"/>
                      </a:cubicBezTo>
                      <a:cubicBezTo>
                        <a:pt x="34" y="20"/>
                        <a:pt x="36" y="18"/>
                        <a:pt x="36" y="17"/>
                      </a:cubicBezTo>
                      <a:cubicBezTo>
                        <a:pt x="36" y="3"/>
                        <a:pt x="36" y="3"/>
                        <a:pt x="36" y="3"/>
                      </a:cubicBezTo>
                      <a:cubicBezTo>
                        <a:pt x="36" y="1"/>
                        <a:pt x="34" y="0"/>
                        <a:pt x="32"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1" name="Freeform 201"/>
                <p:cNvSpPr>
                  <a:spLocks/>
                </p:cNvSpPr>
                <p:nvPr>
                  <p:custDataLst>
                    <p:tags r:id="rId82"/>
                  </p:custDataLst>
                </p:nvPr>
              </p:nvSpPr>
              <p:spPr bwMode="gray">
                <a:xfrm>
                  <a:off x="3819" y="1456"/>
                  <a:ext cx="106" cy="60"/>
                </a:xfrm>
                <a:custGeom>
                  <a:avLst/>
                  <a:gdLst>
                    <a:gd name="T0" fmla="*/ 1394 w 33"/>
                    <a:gd name="T1" fmla="*/ 0 h 20"/>
                    <a:gd name="T2" fmla="*/ 0 w 33"/>
                    <a:gd name="T3" fmla="*/ 729 h 20"/>
                    <a:gd name="T4" fmla="*/ 0 w 33"/>
                    <a:gd name="T5" fmla="*/ 4131 h 20"/>
                    <a:gd name="T6" fmla="*/ 1394 w 33"/>
                    <a:gd name="T7" fmla="*/ 4860 h 20"/>
                    <a:gd name="T8" fmla="*/ 9906 w 33"/>
                    <a:gd name="T9" fmla="*/ 4860 h 20"/>
                    <a:gd name="T10" fmla="*/ 11268 w 33"/>
                    <a:gd name="T11" fmla="*/ 4131 h 20"/>
                    <a:gd name="T12" fmla="*/ 11268 w 33"/>
                    <a:gd name="T13" fmla="*/ 729 h 20"/>
                    <a:gd name="T14" fmla="*/ 9906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4" y="0"/>
                      </a:moveTo>
                      <a:cubicBezTo>
                        <a:pt x="2" y="0"/>
                        <a:pt x="0" y="1"/>
                        <a:pt x="0" y="3"/>
                      </a:cubicBezTo>
                      <a:cubicBezTo>
                        <a:pt x="0" y="17"/>
                        <a:pt x="0" y="17"/>
                        <a:pt x="0" y="17"/>
                      </a:cubicBezTo>
                      <a:cubicBezTo>
                        <a:pt x="0" y="19"/>
                        <a:pt x="2" y="20"/>
                        <a:pt x="4" y="20"/>
                      </a:cubicBezTo>
                      <a:cubicBezTo>
                        <a:pt x="29" y="20"/>
                        <a:pt x="29" y="20"/>
                        <a:pt x="29" y="20"/>
                      </a:cubicBezTo>
                      <a:cubicBezTo>
                        <a:pt x="31" y="20"/>
                        <a:pt x="33" y="19"/>
                        <a:pt x="33" y="17"/>
                      </a:cubicBezTo>
                      <a:cubicBezTo>
                        <a:pt x="33" y="3"/>
                        <a:pt x="33" y="3"/>
                        <a:pt x="33" y="3"/>
                      </a:cubicBezTo>
                      <a:cubicBezTo>
                        <a:pt x="33"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2" name="Freeform 202"/>
                <p:cNvSpPr>
                  <a:spLocks/>
                </p:cNvSpPr>
                <p:nvPr>
                  <p:custDataLst>
                    <p:tags r:id="rId83"/>
                  </p:custDataLst>
                </p:nvPr>
              </p:nvSpPr>
              <p:spPr bwMode="gray">
                <a:xfrm>
                  <a:off x="4091" y="1541"/>
                  <a:ext cx="103" cy="61"/>
                </a:xfrm>
                <a:custGeom>
                  <a:avLst/>
                  <a:gdLst>
                    <a:gd name="T0" fmla="*/ 849 w 33"/>
                    <a:gd name="T1" fmla="*/ 0 h 20"/>
                    <a:gd name="T2" fmla="*/ 0 w 33"/>
                    <a:gd name="T3" fmla="*/ 762 h 20"/>
                    <a:gd name="T4" fmla="*/ 0 w 33"/>
                    <a:gd name="T5" fmla="*/ 4511 h 20"/>
                    <a:gd name="T6" fmla="*/ 849 w 33"/>
                    <a:gd name="T7" fmla="*/ 5273 h 20"/>
                    <a:gd name="T8" fmla="*/ 8630 w 33"/>
                    <a:gd name="T9" fmla="*/ 5273 h 20"/>
                    <a:gd name="T10" fmla="*/ 9760 w 33"/>
                    <a:gd name="T11" fmla="*/ 4511 h 20"/>
                    <a:gd name="T12" fmla="*/ 9760 w 33"/>
                    <a:gd name="T13" fmla="*/ 762 h 20"/>
                    <a:gd name="T14" fmla="*/ 8630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3" y="0"/>
                      </a:moveTo>
                      <a:cubicBezTo>
                        <a:pt x="2" y="0"/>
                        <a:pt x="0" y="1"/>
                        <a:pt x="0" y="3"/>
                      </a:cubicBezTo>
                      <a:cubicBezTo>
                        <a:pt x="0" y="17"/>
                        <a:pt x="0" y="17"/>
                        <a:pt x="0" y="17"/>
                      </a:cubicBezTo>
                      <a:cubicBezTo>
                        <a:pt x="0" y="19"/>
                        <a:pt x="2" y="20"/>
                        <a:pt x="3" y="20"/>
                      </a:cubicBezTo>
                      <a:cubicBezTo>
                        <a:pt x="29" y="20"/>
                        <a:pt x="29" y="20"/>
                        <a:pt x="29" y="20"/>
                      </a:cubicBezTo>
                      <a:cubicBezTo>
                        <a:pt x="31" y="20"/>
                        <a:pt x="33" y="19"/>
                        <a:pt x="33" y="17"/>
                      </a:cubicBezTo>
                      <a:cubicBezTo>
                        <a:pt x="33" y="3"/>
                        <a:pt x="33" y="3"/>
                        <a:pt x="33" y="3"/>
                      </a:cubicBezTo>
                      <a:cubicBezTo>
                        <a:pt x="33"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3" name="Freeform 203"/>
                <p:cNvSpPr>
                  <a:spLocks/>
                </p:cNvSpPr>
                <p:nvPr>
                  <p:custDataLst>
                    <p:tags r:id="rId84"/>
                  </p:custDataLst>
                </p:nvPr>
              </p:nvSpPr>
              <p:spPr bwMode="gray">
                <a:xfrm>
                  <a:off x="3840" y="1541"/>
                  <a:ext cx="103" cy="61"/>
                </a:xfrm>
                <a:custGeom>
                  <a:avLst/>
                  <a:gdLst>
                    <a:gd name="T0" fmla="*/ 1069 w 32"/>
                    <a:gd name="T1" fmla="*/ 0 h 20"/>
                    <a:gd name="T2" fmla="*/ 0 w 32"/>
                    <a:gd name="T3" fmla="*/ 762 h 20"/>
                    <a:gd name="T4" fmla="*/ 0 w 32"/>
                    <a:gd name="T5" fmla="*/ 4511 h 20"/>
                    <a:gd name="T6" fmla="*/ 1069 w 32"/>
                    <a:gd name="T7" fmla="*/ 5273 h 20"/>
                    <a:gd name="T8" fmla="*/ 9965 w 32"/>
                    <a:gd name="T9" fmla="*/ 5273 h 20"/>
                    <a:gd name="T10" fmla="*/ 11076 w 32"/>
                    <a:gd name="T11" fmla="*/ 4511 h 20"/>
                    <a:gd name="T12" fmla="*/ 11076 w 32"/>
                    <a:gd name="T13" fmla="*/ 762 h 20"/>
                    <a:gd name="T14" fmla="*/ 9965 w 32"/>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2"/>
                    <a:gd name="T25" fmla="*/ 0 h 20"/>
                    <a:gd name="T26" fmla="*/ 32 w 32"/>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 h="20">
                      <a:moveTo>
                        <a:pt x="3" y="0"/>
                      </a:moveTo>
                      <a:cubicBezTo>
                        <a:pt x="1" y="0"/>
                        <a:pt x="0" y="1"/>
                        <a:pt x="0" y="3"/>
                      </a:cubicBezTo>
                      <a:cubicBezTo>
                        <a:pt x="0" y="17"/>
                        <a:pt x="0" y="17"/>
                        <a:pt x="0" y="17"/>
                      </a:cubicBezTo>
                      <a:cubicBezTo>
                        <a:pt x="0" y="19"/>
                        <a:pt x="1" y="20"/>
                        <a:pt x="3" y="20"/>
                      </a:cubicBezTo>
                      <a:cubicBezTo>
                        <a:pt x="29" y="20"/>
                        <a:pt x="29" y="20"/>
                        <a:pt x="29" y="20"/>
                      </a:cubicBezTo>
                      <a:cubicBezTo>
                        <a:pt x="31" y="20"/>
                        <a:pt x="32" y="19"/>
                        <a:pt x="32" y="17"/>
                      </a:cubicBezTo>
                      <a:cubicBezTo>
                        <a:pt x="32" y="3"/>
                        <a:pt x="32" y="3"/>
                        <a:pt x="32" y="3"/>
                      </a:cubicBezTo>
                      <a:cubicBezTo>
                        <a:pt x="32"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4" name="Freeform 204"/>
                <p:cNvSpPr>
                  <a:spLocks/>
                </p:cNvSpPr>
                <p:nvPr>
                  <p:custDataLst>
                    <p:tags r:id="rId85"/>
                  </p:custDataLst>
                </p:nvPr>
              </p:nvSpPr>
              <p:spPr bwMode="gray">
                <a:xfrm>
                  <a:off x="3895" y="1703"/>
                  <a:ext cx="115" cy="62"/>
                </a:xfrm>
                <a:custGeom>
                  <a:avLst/>
                  <a:gdLst>
                    <a:gd name="T0" fmla="*/ 1367 w 36"/>
                    <a:gd name="T1" fmla="*/ 0 h 20"/>
                    <a:gd name="T2" fmla="*/ 0 w 36"/>
                    <a:gd name="T3" fmla="*/ 837 h 20"/>
                    <a:gd name="T4" fmla="*/ 0 w 36"/>
                    <a:gd name="T5" fmla="*/ 4882 h 20"/>
                    <a:gd name="T6" fmla="*/ 1367 w 36"/>
                    <a:gd name="T7" fmla="*/ 5719 h 20"/>
                    <a:gd name="T8" fmla="*/ 10622 w 36"/>
                    <a:gd name="T9" fmla="*/ 5719 h 20"/>
                    <a:gd name="T10" fmla="*/ 11960 w 36"/>
                    <a:gd name="T11" fmla="*/ 4882 h 20"/>
                    <a:gd name="T12" fmla="*/ 11960 w 36"/>
                    <a:gd name="T13" fmla="*/ 837 h 20"/>
                    <a:gd name="T14" fmla="*/ 10622 w 36"/>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6"/>
                    <a:gd name="T25" fmla="*/ 0 h 20"/>
                    <a:gd name="T26" fmla="*/ 36 w 36"/>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 h="20">
                      <a:moveTo>
                        <a:pt x="4" y="0"/>
                      </a:moveTo>
                      <a:cubicBezTo>
                        <a:pt x="2" y="0"/>
                        <a:pt x="0" y="1"/>
                        <a:pt x="0" y="3"/>
                      </a:cubicBezTo>
                      <a:cubicBezTo>
                        <a:pt x="0" y="17"/>
                        <a:pt x="0" y="17"/>
                        <a:pt x="0" y="17"/>
                      </a:cubicBezTo>
                      <a:cubicBezTo>
                        <a:pt x="0" y="18"/>
                        <a:pt x="2" y="20"/>
                        <a:pt x="4" y="20"/>
                      </a:cubicBezTo>
                      <a:cubicBezTo>
                        <a:pt x="32" y="20"/>
                        <a:pt x="32" y="20"/>
                        <a:pt x="32" y="20"/>
                      </a:cubicBezTo>
                      <a:cubicBezTo>
                        <a:pt x="34" y="20"/>
                        <a:pt x="36" y="18"/>
                        <a:pt x="36" y="17"/>
                      </a:cubicBezTo>
                      <a:cubicBezTo>
                        <a:pt x="36" y="3"/>
                        <a:pt x="36" y="3"/>
                        <a:pt x="36" y="3"/>
                      </a:cubicBezTo>
                      <a:cubicBezTo>
                        <a:pt x="36" y="1"/>
                        <a:pt x="34" y="0"/>
                        <a:pt x="32"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5" name="Freeform 205"/>
                <p:cNvSpPr>
                  <a:spLocks/>
                </p:cNvSpPr>
                <p:nvPr>
                  <p:custDataLst>
                    <p:tags r:id="rId86"/>
                  </p:custDataLst>
                </p:nvPr>
              </p:nvSpPr>
              <p:spPr bwMode="gray">
                <a:xfrm>
                  <a:off x="4075" y="1621"/>
                  <a:ext cx="104" cy="62"/>
                </a:xfrm>
                <a:custGeom>
                  <a:avLst/>
                  <a:gdLst>
                    <a:gd name="T0" fmla="*/ 873 w 33"/>
                    <a:gd name="T1" fmla="*/ 0 h 20"/>
                    <a:gd name="T2" fmla="*/ 0 w 33"/>
                    <a:gd name="T3" fmla="*/ 837 h 20"/>
                    <a:gd name="T4" fmla="*/ 0 w 33"/>
                    <a:gd name="T5" fmla="*/ 4882 h 20"/>
                    <a:gd name="T6" fmla="*/ 873 w 33"/>
                    <a:gd name="T7" fmla="*/ 5719 h 20"/>
                    <a:gd name="T8" fmla="*/ 8979 w 33"/>
                    <a:gd name="T9" fmla="*/ 5719 h 20"/>
                    <a:gd name="T10" fmla="*/ 10271 w 33"/>
                    <a:gd name="T11" fmla="*/ 4882 h 20"/>
                    <a:gd name="T12" fmla="*/ 10271 w 33"/>
                    <a:gd name="T13" fmla="*/ 837 h 20"/>
                    <a:gd name="T14" fmla="*/ 8979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3" y="0"/>
                      </a:moveTo>
                      <a:cubicBezTo>
                        <a:pt x="1" y="0"/>
                        <a:pt x="0" y="2"/>
                        <a:pt x="0" y="3"/>
                      </a:cubicBezTo>
                      <a:cubicBezTo>
                        <a:pt x="0" y="17"/>
                        <a:pt x="0" y="17"/>
                        <a:pt x="0" y="17"/>
                      </a:cubicBezTo>
                      <a:cubicBezTo>
                        <a:pt x="0" y="19"/>
                        <a:pt x="1" y="20"/>
                        <a:pt x="3" y="20"/>
                      </a:cubicBezTo>
                      <a:cubicBezTo>
                        <a:pt x="29" y="20"/>
                        <a:pt x="29" y="20"/>
                        <a:pt x="29" y="20"/>
                      </a:cubicBezTo>
                      <a:cubicBezTo>
                        <a:pt x="31" y="20"/>
                        <a:pt x="33" y="19"/>
                        <a:pt x="33" y="17"/>
                      </a:cubicBezTo>
                      <a:cubicBezTo>
                        <a:pt x="33" y="3"/>
                        <a:pt x="33" y="3"/>
                        <a:pt x="33" y="3"/>
                      </a:cubicBezTo>
                      <a:cubicBezTo>
                        <a:pt x="33" y="2"/>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6" name="Freeform 206"/>
                <p:cNvSpPr>
                  <a:spLocks/>
                </p:cNvSpPr>
                <p:nvPr>
                  <p:custDataLst>
                    <p:tags r:id="rId87"/>
                  </p:custDataLst>
                </p:nvPr>
              </p:nvSpPr>
              <p:spPr bwMode="gray">
                <a:xfrm>
                  <a:off x="3863" y="1621"/>
                  <a:ext cx="106" cy="62"/>
                </a:xfrm>
                <a:custGeom>
                  <a:avLst/>
                  <a:gdLst>
                    <a:gd name="T0" fmla="*/ 1394 w 33"/>
                    <a:gd name="T1" fmla="*/ 0 h 20"/>
                    <a:gd name="T2" fmla="*/ 0 w 33"/>
                    <a:gd name="T3" fmla="*/ 837 h 20"/>
                    <a:gd name="T4" fmla="*/ 0 w 33"/>
                    <a:gd name="T5" fmla="*/ 4882 h 20"/>
                    <a:gd name="T6" fmla="*/ 1394 w 33"/>
                    <a:gd name="T7" fmla="*/ 5719 h 20"/>
                    <a:gd name="T8" fmla="*/ 10205 w 33"/>
                    <a:gd name="T9" fmla="*/ 5719 h 20"/>
                    <a:gd name="T10" fmla="*/ 11268 w 33"/>
                    <a:gd name="T11" fmla="*/ 4882 h 20"/>
                    <a:gd name="T12" fmla="*/ 11268 w 33"/>
                    <a:gd name="T13" fmla="*/ 837 h 20"/>
                    <a:gd name="T14" fmla="*/ 10205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4" y="0"/>
                      </a:moveTo>
                      <a:cubicBezTo>
                        <a:pt x="2" y="0"/>
                        <a:pt x="0" y="2"/>
                        <a:pt x="0" y="3"/>
                      </a:cubicBezTo>
                      <a:cubicBezTo>
                        <a:pt x="0" y="17"/>
                        <a:pt x="0" y="17"/>
                        <a:pt x="0" y="17"/>
                      </a:cubicBezTo>
                      <a:cubicBezTo>
                        <a:pt x="0" y="19"/>
                        <a:pt x="2" y="20"/>
                        <a:pt x="4" y="20"/>
                      </a:cubicBezTo>
                      <a:cubicBezTo>
                        <a:pt x="30" y="20"/>
                        <a:pt x="30" y="20"/>
                        <a:pt x="30" y="20"/>
                      </a:cubicBezTo>
                      <a:cubicBezTo>
                        <a:pt x="31" y="20"/>
                        <a:pt x="33" y="19"/>
                        <a:pt x="33" y="17"/>
                      </a:cubicBezTo>
                      <a:cubicBezTo>
                        <a:pt x="33" y="3"/>
                        <a:pt x="33" y="3"/>
                        <a:pt x="33" y="3"/>
                      </a:cubicBezTo>
                      <a:cubicBezTo>
                        <a:pt x="33" y="2"/>
                        <a:pt x="31" y="0"/>
                        <a:pt x="30"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7" name="Freeform 207"/>
                <p:cNvSpPr>
                  <a:spLocks noEditPoints="1"/>
                </p:cNvSpPr>
                <p:nvPr>
                  <p:custDataLst>
                    <p:tags r:id="rId88"/>
                  </p:custDataLst>
                </p:nvPr>
              </p:nvSpPr>
              <p:spPr bwMode="gray">
                <a:xfrm rot="180767">
                  <a:off x="3991" y="1753"/>
                  <a:ext cx="57" cy="37"/>
                </a:xfrm>
                <a:custGeom>
                  <a:avLst/>
                  <a:gdLst>
                    <a:gd name="T0" fmla="*/ 741 w 30"/>
                    <a:gd name="T1" fmla="*/ 265 h 12"/>
                    <a:gd name="T2" fmla="*/ 665 w 30"/>
                    <a:gd name="T3" fmla="*/ 1995 h 12"/>
                    <a:gd name="T4" fmla="*/ 638 w 30"/>
                    <a:gd name="T5" fmla="*/ 2254 h 12"/>
                    <a:gd name="T6" fmla="*/ 625 w 30"/>
                    <a:gd name="T7" fmla="*/ 2519 h 12"/>
                    <a:gd name="T8" fmla="*/ 578 w 30"/>
                    <a:gd name="T9" fmla="*/ 2815 h 12"/>
                    <a:gd name="T10" fmla="*/ 549 w 30"/>
                    <a:gd name="T11" fmla="*/ 3080 h 12"/>
                    <a:gd name="T12" fmla="*/ 494 w 30"/>
                    <a:gd name="T13" fmla="*/ 3080 h 12"/>
                    <a:gd name="T14" fmla="*/ 448 w 30"/>
                    <a:gd name="T15" fmla="*/ 3080 h 12"/>
                    <a:gd name="T16" fmla="*/ 380 w 30"/>
                    <a:gd name="T17" fmla="*/ 3336 h 12"/>
                    <a:gd name="T18" fmla="*/ 350 w 30"/>
                    <a:gd name="T19" fmla="*/ 3080 h 12"/>
                    <a:gd name="T20" fmla="*/ 304 w 30"/>
                    <a:gd name="T21" fmla="*/ 3080 h 12"/>
                    <a:gd name="T22" fmla="*/ 245 w 30"/>
                    <a:gd name="T23" fmla="*/ 3080 h 12"/>
                    <a:gd name="T24" fmla="*/ 200 w 30"/>
                    <a:gd name="T25" fmla="*/ 2815 h 12"/>
                    <a:gd name="T26" fmla="*/ 144 w 30"/>
                    <a:gd name="T27" fmla="*/ 2254 h 12"/>
                    <a:gd name="T28" fmla="*/ 129 w 30"/>
                    <a:gd name="T29" fmla="*/ 1995 h 12"/>
                    <a:gd name="T30" fmla="*/ 76 w 30"/>
                    <a:gd name="T31" fmla="*/ 1730 h 12"/>
                    <a:gd name="T32" fmla="*/ 55 w 30"/>
                    <a:gd name="T33" fmla="*/ 1082 h 12"/>
                    <a:gd name="T34" fmla="*/ 29 w 30"/>
                    <a:gd name="T35" fmla="*/ 817 h 12"/>
                    <a:gd name="T36" fmla="*/ 0 w 30"/>
                    <a:gd name="T37" fmla="*/ 265 h 12"/>
                    <a:gd name="T38" fmla="*/ 76 w 30"/>
                    <a:gd name="T39" fmla="*/ 265 h 12"/>
                    <a:gd name="T40" fmla="*/ 105 w 30"/>
                    <a:gd name="T41" fmla="*/ 817 h 12"/>
                    <a:gd name="T42" fmla="*/ 129 w 30"/>
                    <a:gd name="T43" fmla="*/ 1082 h 12"/>
                    <a:gd name="T44" fmla="*/ 173 w 30"/>
                    <a:gd name="T45" fmla="*/ 1730 h 12"/>
                    <a:gd name="T46" fmla="*/ 200 w 30"/>
                    <a:gd name="T47" fmla="*/ 1995 h 12"/>
                    <a:gd name="T48" fmla="*/ 220 w 30"/>
                    <a:gd name="T49" fmla="*/ 2254 h 12"/>
                    <a:gd name="T50" fmla="*/ 245 w 30"/>
                    <a:gd name="T51" fmla="*/ 2254 h 12"/>
                    <a:gd name="T52" fmla="*/ 304 w 30"/>
                    <a:gd name="T53" fmla="*/ 2519 h 12"/>
                    <a:gd name="T54" fmla="*/ 350 w 30"/>
                    <a:gd name="T55" fmla="*/ 2519 h 12"/>
                    <a:gd name="T56" fmla="*/ 390 w 30"/>
                    <a:gd name="T57" fmla="*/ 2519 h 12"/>
                    <a:gd name="T58" fmla="*/ 448 w 30"/>
                    <a:gd name="T59" fmla="*/ 2519 h 12"/>
                    <a:gd name="T60" fmla="*/ 465 w 30"/>
                    <a:gd name="T61" fmla="*/ 2519 h 12"/>
                    <a:gd name="T62" fmla="*/ 521 w 30"/>
                    <a:gd name="T63" fmla="*/ 2254 h 12"/>
                    <a:gd name="T64" fmla="*/ 549 w 30"/>
                    <a:gd name="T65" fmla="*/ 2254 h 12"/>
                    <a:gd name="T66" fmla="*/ 597 w 30"/>
                    <a:gd name="T67" fmla="*/ 1995 h 12"/>
                    <a:gd name="T68" fmla="*/ 597 w 30"/>
                    <a:gd name="T69" fmla="*/ 1730 h 12"/>
                    <a:gd name="T70" fmla="*/ 665 w 30"/>
                    <a:gd name="T71" fmla="*/ 1995 h 1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0"/>
                    <a:gd name="T109" fmla="*/ 0 h 12"/>
                    <a:gd name="T110" fmla="*/ 30 w 30"/>
                    <a:gd name="T111" fmla="*/ 12 h 1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0" h="12">
                      <a:moveTo>
                        <a:pt x="23" y="5"/>
                      </a:moveTo>
                      <a:cubicBezTo>
                        <a:pt x="30" y="1"/>
                        <a:pt x="30" y="1"/>
                        <a:pt x="30" y="1"/>
                      </a:cubicBezTo>
                      <a:cubicBezTo>
                        <a:pt x="28" y="9"/>
                        <a:pt x="28" y="9"/>
                        <a:pt x="28" y="9"/>
                      </a:cubicBezTo>
                      <a:moveTo>
                        <a:pt x="27" y="7"/>
                      </a:moveTo>
                      <a:cubicBezTo>
                        <a:pt x="26" y="8"/>
                        <a:pt x="26" y="8"/>
                        <a:pt x="26" y="8"/>
                      </a:cubicBezTo>
                      <a:cubicBezTo>
                        <a:pt x="26" y="8"/>
                        <a:pt x="26" y="8"/>
                        <a:pt x="26" y="8"/>
                      </a:cubicBezTo>
                      <a:cubicBezTo>
                        <a:pt x="25" y="9"/>
                        <a:pt x="25" y="9"/>
                        <a:pt x="25" y="9"/>
                      </a:cubicBezTo>
                      <a:cubicBezTo>
                        <a:pt x="25" y="9"/>
                        <a:pt x="25" y="9"/>
                        <a:pt x="25" y="9"/>
                      </a:cubicBezTo>
                      <a:cubicBezTo>
                        <a:pt x="24" y="10"/>
                        <a:pt x="24" y="10"/>
                        <a:pt x="24" y="10"/>
                      </a:cubicBezTo>
                      <a:cubicBezTo>
                        <a:pt x="23" y="10"/>
                        <a:pt x="23" y="10"/>
                        <a:pt x="23" y="10"/>
                      </a:cubicBezTo>
                      <a:cubicBezTo>
                        <a:pt x="22" y="10"/>
                        <a:pt x="22" y="10"/>
                        <a:pt x="22" y="10"/>
                      </a:cubicBezTo>
                      <a:cubicBezTo>
                        <a:pt x="22" y="11"/>
                        <a:pt x="22" y="11"/>
                        <a:pt x="22" y="11"/>
                      </a:cubicBezTo>
                      <a:cubicBezTo>
                        <a:pt x="21" y="11"/>
                        <a:pt x="21" y="11"/>
                        <a:pt x="21" y="11"/>
                      </a:cubicBezTo>
                      <a:cubicBezTo>
                        <a:pt x="20" y="11"/>
                        <a:pt x="20" y="11"/>
                        <a:pt x="20" y="11"/>
                      </a:cubicBezTo>
                      <a:cubicBezTo>
                        <a:pt x="18" y="11"/>
                        <a:pt x="18" y="11"/>
                        <a:pt x="18" y="11"/>
                      </a:cubicBezTo>
                      <a:cubicBezTo>
                        <a:pt x="18" y="11"/>
                        <a:pt x="18" y="11"/>
                        <a:pt x="18" y="11"/>
                      </a:cubicBezTo>
                      <a:cubicBezTo>
                        <a:pt x="17" y="12"/>
                        <a:pt x="17" y="12"/>
                        <a:pt x="17" y="12"/>
                      </a:cubicBezTo>
                      <a:cubicBezTo>
                        <a:pt x="15" y="12"/>
                        <a:pt x="15" y="12"/>
                        <a:pt x="15" y="12"/>
                      </a:cubicBezTo>
                      <a:cubicBezTo>
                        <a:pt x="14" y="11"/>
                        <a:pt x="14" y="11"/>
                        <a:pt x="14" y="11"/>
                      </a:cubicBezTo>
                      <a:cubicBezTo>
                        <a:pt x="14" y="11"/>
                        <a:pt x="14" y="11"/>
                        <a:pt x="14" y="11"/>
                      </a:cubicBezTo>
                      <a:cubicBezTo>
                        <a:pt x="13" y="11"/>
                        <a:pt x="13" y="11"/>
                        <a:pt x="13" y="11"/>
                      </a:cubicBezTo>
                      <a:cubicBezTo>
                        <a:pt x="12" y="11"/>
                        <a:pt x="12" y="11"/>
                        <a:pt x="12" y="11"/>
                      </a:cubicBezTo>
                      <a:cubicBezTo>
                        <a:pt x="11" y="11"/>
                        <a:pt x="11" y="11"/>
                        <a:pt x="11" y="11"/>
                      </a:cubicBezTo>
                      <a:cubicBezTo>
                        <a:pt x="10" y="11"/>
                        <a:pt x="10" y="11"/>
                        <a:pt x="10" y="11"/>
                      </a:cubicBezTo>
                      <a:cubicBezTo>
                        <a:pt x="9" y="10"/>
                        <a:pt x="9" y="10"/>
                        <a:pt x="9" y="10"/>
                      </a:cubicBezTo>
                      <a:cubicBezTo>
                        <a:pt x="8" y="10"/>
                        <a:pt x="8" y="10"/>
                        <a:pt x="8" y="10"/>
                      </a:cubicBezTo>
                      <a:cubicBezTo>
                        <a:pt x="7" y="9"/>
                        <a:pt x="7" y="9"/>
                        <a:pt x="7" y="9"/>
                      </a:cubicBezTo>
                      <a:cubicBezTo>
                        <a:pt x="6" y="8"/>
                        <a:pt x="6" y="8"/>
                        <a:pt x="6" y="8"/>
                      </a:cubicBezTo>
                      <a:cubicBezTo>
                        <a:pt x="5" y="8"/>
                        <a:pt x="5" y="8"/>
                        <a:pt x="5" y="8"/>
                      </a:cubicBezTo>
                      <a:cubicBezTo>
                        <a:pt x="5" y="7"/>
                        <a:pt x="5" y="7"/>
                        <a:pt x="5" y="7"/>
                      </a:cubicBezTo>
                      <a:cubicBezTo>
                        <a:pt x="4" y="7"/>
                        <a:pt x="4" y="7"/>
                        <a:pt x="4" y="7"/>
                      </a:cubicBezTo>
                      <a:cubicBezTo>
                        <a:pt x="3" y="6"/>
                        <a:pt x="3" y="6"/>
                        <a:pt x="3" y="6"/>
                      </a:cubicBezTo>
                      <a:cubicBezTo>
                        <a:pt x="3" y="5"/>
                        <a:pt x="3" y="5"/>
                        <a:pt x="3" y="5"/>
                      </a:cubicBezTo>
                      <a:cubicBezTo>
                        <a:pt x="2" y="4"/>
                        <a:pt x="2" y="4"/>
                        <a:pt x="2" y="4"/>
                      </a:cubicBezTo>
                      <a:cubicBezTo>
                        <a:pt x="1" y="3"/>
                        <a:pt x="1" y="3"/>
                        <a:pt x="1" y="3"/>
                      </a:cubicBezTo>
                      <a:cubicBezTo>
                        <a:pt x="1" y="3"/>
                        <a:pt x="1" y="3"/>
                        <a:pt x="1" y="3"/>
                      </a:cubicBezTo>
                      <a:cubicBezTo>
                        <a:pt x="1" y="2"/>
                        <a:pt x="1" y="2"/>
                        <a:pt x="1" y="2"/>
                      </a:cubicBezTo>
                      <a:cubicBezTo>
                        <a:pt x="0" y="1"/>
                        <a:pt x="0" y="1"/>
                        <a:pt x="0" y="1"/>
                      </a:cubicBezTo>
                      <a:cubicBezTo>
                        <a:pt x="2" y="0"/>
                        <a:pt x="2" y="0"/>
                        <a:pt x="2" y="0"/>
                      </a:cubicBezTo>
                      <a:cubicBezTo>
                        <a:pt x="3" y="1"/>
                        <a:pt x="3" y="1"/>
                        <a:pt x="3" y="1"/>
                      </a:cubicBezTo>
                      <a:cubicBezTo>
                        <a:pt x="3" y="2"/>
                        <a:pt x="3" y="2"/>
                        <a:pt x="3" y="2"/>
                      </a:cubicBezTo>
                      <a:cubicBezTo>
                        <a:pt x="4" y="3"/>
                        <a:pt x="4" y="3"/>
                        <a:pt x="4" y="3"/>
                      </a:cubicBezTo>
                      <a:cubicBezTo>
                        <a:pt x="4" y="3"/>
                        <a:pt x="4" y="3"/>
                        <a:pt x="4" y="3"/>
                      </a:cubicBezTo>
                      <a:cubicBezTo>
                        <a:pt x="5" y="4"/>
                        <a:pt x="5" y="4"/>
                        <a:pt x="5" y="4"/>
                      </a:cubicBezTo>
                      <a:cubicBezTo>
                        <a:pt x="5" y="5"/>
                        <a:pt x="5" y="5"/>
                        <a:pt x="5" y="5"/>
                      </a:cubicBezTo>
                      <a:cubicBezTo>
                        <a:pt x="7" y="6"/>
                        <a:pt x="7" y="6"/>
                        <a:pt x="7" y="6"/>
                      </a:cubicBezTo>
                      <a:cubicBezTo>
                        <a:pt x="7" y="6"/>
                        <a:pt x="7" y="6"/>
                        <a:pt x="7" y="6"/>
                      </a:cubicBezTo>
                      <a:cubicBezTo>
                        <a:pt x="8" y="7"/>
                        <a:pt x="8" y="7"/>
                        <a:pt x="8" y="7"/>
                      </a:cubicBezTo>
                      <a:cubicBezTo>
                        <a:pt x="8" y="7"/>
                        <a:pt x="8" y="7"/>
                        <a:pt x="8" y="7"/>
                      </a:cubicBezTo>
                      <a:cubicBezTo>
                        <a:pt x="9" y="8"/>
                        <a:pt x="9" y="8"/>
                        <a:pt x="9" y="8"/>
                      </a:cubicBezTo>
                      <a:cubicBezTo>
                        <a:pt x="10" y="8"/>
                        <a:pt x="10" y="8"/>
                        <a:pt x="10" y="8"/>
                      </a:cubicBezTo>
                      <a:cubicBezTo>
                        <a:pt x="10" y="8"/>
                        <a:pt x="10" y="8"/>
                        <a:pt x="10" y="8"/>
                      </a:cubicBezTo>
                      <a:cubicBezTo>
                        <a:pt x="11" y="8"/>
                        <a:pt x="11" y="8"/>
                        <a:pt x="11" y="8"/>
                      </a:cubicBezTo>
                      <a:cubicBezTo>
                        <a:pt x="12" y="9"/>
                        <a:pt x="12" y="9"/>
                        <a:pt x="12" y="9"/>
                      </a:cubicBezTo>
                      <a:cubicBezTo>
                        <a:pt x="12" y="9"/>
                        <a:pt x="12" y="9"/>
                        <a:pt x="12" y="9"/>
                      </a:cubicBezTo>
                      <a:cubicBezTo>
                        <a:pt x="14" y="9"/>
                        <a:pt x="14" y="9"/>
                        <a:pt x="14" y="9"/>
                      </a:cubicBezTo>
                      <a:cubicBezTo>
                        <a:pt x="14" y="9"/>
                        <a:pt x="14" y="9"/>
                        <a:pt x="14" y="9"/>
                      </a:cubicBezTo>
                      <a:cubicBezTo>
                        <a:pt x="16" y="9"/>
                        <a:pt x="16" y="9"/>
                        <a:pt x="16" y="9"/>
                      </a:cubicBezTo>
                      <a:cubicBezTo>
                        <a:pt x="17" y="9"/>
                        <a:pt x="17" y="9"/>
                        <a:pt x="17" y="9"/>
                      </a:cubicBezTo>
                      <a:cubicBezTo>
                        <a:pt x="18" y="9"/>
                        <a:pt x="18" y="9"/>
                        <a:pt x="18" y="9"/>
                      </a:cubicBezTo>
                      <a:cubicBezTo>
                        <a:pt x="19" y="9"/>
                        <a:pt x="19" y="9"/>
                        <a:pt x="19" y="9"/>
                      </a:cubicBezTo>
                      <a:cubicBezTo>
                        <a:pt x="19" y="9"/>
                        <a:pt x="19" y="9"/>
                        <a:pt x="19" y="9"/>
                      </a:cubicBezTo>
                      <a:cubicBezTo>
                        <a:pt x="20" y="9"/>
                        <a:pt x="20" y="9"/>
                        <a:pt x="20" y="9"/>
                      </a:cubicBezTo>
                      <a:cubicBezTo>
                        <a:pt x="21" y="8"/>
                        <a:pt x="21" y="8"/>
                        <a:pt x="21" y="8"/>
                      </a:cubicBezTo>
                      <a:cubicBezTo>
                        <a:pt x="21" y="8"/>
                        <a:pt x="21" y="8"/>
                        <a:pt x="21" y="8"/>
                      </a:cubicBezTo>
                      <a:cubicBezTo>
                        <a:pt x="22" y="8"/>
                        <a:pt x="22" y="8"/>
                        <a:pt x="22" y="8"/>
                      </a:cubicBezTo>
                      <a:cubicBezTo>
                        <a:pt x="23" y="8"/>
                        <a:pt x="23" y="8"/>
                        <a:pt x="23" y="8"/>
                      </a:cubicBezTo>
                      <a:cubicBezTo>
                        <a:pt x="24" y="7"/>
                        <a:pt x="24" y="7"/>
                        <a:pt x="24" y="7"/>
                      </a:cubicBezTo>
                      <a:cubicBezTo>
                        <a:pt x="25" y="6"/>
                        <a:pt x="25" y="6"/>
                        <a:pt x="25" y="6"/>
                      </a:cubicBezTo>
                      <a:cubicBezTo>
                        <a:pt x="24" y="6"/>
                        <a:pt x="24" y="6"/>
                        <a:pt x="24" y="6"/>
                      </a:cubicBezTo>
                      <a:cubicBezTo>
                        <a:pt x="26" y="5"/>
                        <a:pt x="26" y="5"/>
                        <a:pt x="26" y="5"/>
                      </a:cubicBezTo>
                      <a:lnTo>
                        <a:pt x="2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8" name="Freeform 208"/>
                <p:cNvSpPr>
                  <a:spLocks/>
                </p:cNvSpPr>
                <p:nvPr>
                  <p:custDataLst>
                    <p:tags r:id="rId89"/>
                  </p:custDataLst>
                </p:nvPr>
              </p:nvSpPr>
              <p:spPr bwMode="gray">
                <a:xfrm>
                  <a:off x="3895" y="1599"/>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w 22"/>
                    <a:gd name="T15" fmla="*/ 47 h 19"/>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9"/>
                    <a:gd name="T26" fmla="*/ 22 w 22"/>
                    <a:gd name="T27" fmla="*/ 19 h 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9">
                      <a:moveTo>
                        <a:pt x="0" y="14"/>
                      </a:moveTo>
                      <a:lnTo>
                        <a:pt x="5" y="12"/>
                      </a:lnTo>
                      <a:lnTo>
                        <a:pt x="3" y="3"/>
                      </a:lnTo>
                      <a:lnTo>
                        <a:pt x="12" y="0"/>
                      </a:lnTo>
                      <a:lnTo>
                        <a:pt x="15" y="7"/>
                      </a:lnTo>
                      <a:lnTo>
                        <a:pt x="22" y="5"/>
                      </a:lnTo>
                      <a:lnTo>
                        <a:pt x="15" y="19"/>
                      </a:lnTo>
                      <a:lnTo>
                        <a:pt x="0"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69" name="Freeform 209"/>
                <p:cNvSpPr>
                  <a:spLocks/>
                </p:cNvSpPr>
                <p:nvPr>
                  <p:custDataLst>
                    <p:tags r:id="rId90"/>
                  </p:custDataLst>
                </p:nvPr>
              </p:nvSpPr>
              <p:spPr bwMode="gray">
                <a:xfrm>
                  <a:off x="3895" y="1599"/>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0" name="Freeform 210"/>
                <p:cNvSpPr>
                  <a:spLocks/>
                </p:cNvSpPr>
                <p:nvPr>
                  <p:custDataLst>
                    <p:tags r:id="rId91"/>
                  </p:custDataLst>
                </p:nvPr>
              </p:nvSpPr>
              <p:spPr bwMode="gray">
                <a:xfrm>
                  <a:off x="3921" y="1679"/>
                  <a:ext cx="30" cy="24"/>
                </a:xfrm>
                <a:custGeom>
                  <a:avLst/>
                  <a:gdLst>
                    <a:gd name="T0" fmla="*/ 0 w 22"/>
                    <a:gd name="T1" fmla="*/ 47 h 19"/>
                    <a:gd name="T2" fmla="*/ 26 w 22"/>
                    <a:gd name="T3" fmla="*/ 37 h 19"/>
                    <a:gd name="T4" fmla="*/ 14 w 22"/>
                    <a:gd name="T5" fmla="*/ 8 h 19"/>
                    <a:gd name="T6" fmla="*/ 56 w 22"/>
                    <a:gd name="T7" fmla="*/ 0 h 19"/>
                    <a:gd name="T8" fmla="*/ 65 w 22"/>
                    <a:gd name="T9" fmla="*/ 23 h 19"/>
                    <a:gd name="T10" fmla="*/ 104 w 22"/>
                    <a:gd name="T11" fmla="*/ 13 h 19"/>
                    <a:gd name="T12" fmla="*/ 65 w 22"/>
                    <a:gd name="T13" fmla="*/ 61 h 19"/>
                    <a:gd name="T14" fmla="*/ 0 w 22"/>
                    <a:gd name="T15" fmla="*/ 47 h 19"/>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9"/>
                    <a:gd name="T26" fmla="*/ 22 w 22"/>
                    <a:gd name="T27" fmla="*/ 19 h 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9">
                      <a:moveTo>
                        <a:pt x="0" y="14"/>
                      </a:moveTo>
                      <a:lnTo>
                        <a:pt x="5" y="11"/>
                      </a:lnTo>
                      <a:lnTo>
                        <a:pt x="3" y="2"/>
                      </a:lnTo>
                      <a:lnTo>
                        <a:pt x="12" y="0"/>
                      </a:lnTo>
                      <a:lnTo>
                        <a:pt x="14" y="7"/>
                      </a:lnTo>
                      <a:lnTo>
                        <a:pt x="22" y="4"/>
                      </a:lnTo>
                      <a:lnTo>
                        <a:pt x="14" y="19"/>
                      </a:lnTo>
                      <a:lnTo>
                        <a:pt x="0"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1" name="Freeform 211"/>
                <p:cNvSpPr>
                  <a:spLocks/>
                </p:cNvSpPr>
                <p:nvPr>
                  <p:custDataLst>
                    <p:tags r:id="rId92"/>
                  </p:custDataLst>
                </p:nvPr>
              </p:nvSpPr>
              <p:spPr bwMode="gray">
                <a:xfrm>
                  <a:off x="3921" y="1679"/>
                  <a:ext cx="30" cy="24"/>
                </a:xfrm>
                <a:custGeom>
                  <a:avLst/>
                  <a:gdLst>
                    <a:gd name="T0" fmla="*/ 0 w 22"/>
                    <a:gd name="T1" fmla="*/ 47 h 19"/>
                    <a:gd name="T2" fmla="*/ 26 w 22"/>
                    <a:gd name="T3" fmla="*/ 37 h 19"/>
                    <a:gd name="T4" fmla="*/ 14 w 22"/>
                    <a:gd name="T5" fmla="*/ 8 h 19"/>
                    <a:gd name="T6" fmla="*/ 56 w 22"/>
                    <a:gd name="T7" fmla="*/ 0 h 19"/>
                    <a:gd name="T8" fmla="*/ 65 w 22"/>
                    <a:gd name="T9" fmla="*/ 23 h 19"/>
                    <a:gd name="T10" fmla="*/ 104 w 22"/>
                    <a:gd name="T11" fmla="*/ 13 h 19"/>
                    <a:gd name="T12" fmla="*/ 65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1"/>
                      </a:lnTo>
                      <a:lnTo>
                        <a:pt x="3" y="2"/>
                      </a:lnTo>
                      <a:lnTo>
                        <a:pt x="12" y="0"/>
                      </a:lnTo>
                      <a:lnTo>
                        <a:pt x="14" y="7"/>
                      </a:lnTo>
                      <a:lnTo>
                        <a:pt x="22" y="4"/>
                      </a:lnTo>
                      <a:lnTo>
                        <a:pt x="14"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2" name="Freeform 212"/>
                <p:cNvSpPr>
                  <a:spLocks/>
                </p:cNvSpPr>
                <p:nvPr>
                  <p:custDataLst>
                    <p:tags r:id="rId93"/>
                  </p:custDataLst>
                </p:nvPr>
              </p:nvSpPr>
              <p:spPr bwMode="gray">
                <a:xfrm>
                  <a:off x="4147" y="1514"/>
                  <a:ext cx="29" cy="27"/>
                </a:xfrm>
                <a:custGeom>
                  <a:avLst/>
                  <a:gdLst>
                    <a:gd name="T0" fmla="*/ 105 w 21"/>
                    <a:gd name="T1" fmla="*/ 50 h 21"/>
                    <a:gd name="T2" fmla="*/ 69 w 21"/>
                    <a:gd name="T3" fmla="*/ 40 h 21"/>
                    <a:gd name="T4" fmla="*/ 61 w 21"/>
                    <a:gd name="T5" fmla="*/ 75 h 21"/>
                    <a:gd name="T6" fmla="*/ 11 w 21"/>
                    <a:gd name="T7" fmla="*/ 66 h 21"/>
                    <a:gd name="T8" fmla="*/ 26 w 21"/>
                    <a:gd name="T9" fmla="*/ 36 h 21"/>
                    <a:gd name="T10" fmla="*/ 0 w 21"/>
                    <a:gd name="T11" fmla="*/ 24 h 21"/>
                    <a:gd name="T12" fmla="*/ 61 w 21"/>
                    <a:gd name="T13" fmla="*/ 0 h 21"/>
                    <a:gd name="T14" fmla="*/ 105 w 21"/>
                    <a:gd name="T15" fmla="*/ 50 h 21"/>
                    <a:gd name="T16" fmla="*/ 0 60000 65536"/>
                    <a:gd name="T17" fmla="*/ 0 60000 65536"/>
                    <a:gd name="T18" fmla="*/ 0 60000 65536"/>
                    <a:gd name="T19" fmla="*/ 0 60000 65536"/>
                    <a:gd name="T20" fmla="*/ 0 60000 65536"/>
                    <a:gd name="T21" fmla="*/ 0 60000 65536"/>
                    <a:gd name="T22" fmla="*/ 0 60000 65536"/>
                    <a:gd name="T23" fmla="*/ 0 60000 65536"/>
                    <a:gd name="T24" fmla="*/ 0 w 21"/>
                    <a:gd name="T25" fmla="*/ 0 h 21"/>
                    <a:gd name="T26" fmla="*/ 21 w 21"/>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 h="21">
                      <a:moveTo>
                        <a:pt x="21" y="14"/>
                      </a:moveTo>
                      <a:lnTo>
                        <a:pt x="14" y="12"/>
                      </a:lnTo>
                      <a:lnTo>
                        <a:pt x="12" y="21"/>
                      </a:lnTo>
                      <a:lnTo>
                        <a:pt x="2" y="19"/>
                      </a:lnTo>
                      <a:lnTo>
                        <a:pt x="5" y="10"/>
                      </a:lnTo>
                      <a:lnTo>
                        <a:pt x="0" y="7"/>
                      </a:lnTo>
                      <a:lnTo>
                        <a:pt x="12" y="0"/>
                      </a:lnTo>
                      <a:lnTo>
                        <a:pt x="21"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3" name="Freeform 213"/>
                <p:cNvSpPr>
                  <a:spLocks/>
                </p:cNvSpPr>
                <p:nvPr>
                  <p:custDataLst>
                    <p:tags r:id="rId94"/>
                  </p:custDataLst>
                </p:nvPr>
              </p:nvSpPr>
              <p:spPr bwMode="gray">
                <a:xfrm>
                  <a:off x="4147" y="1514"/>
                  <a:ext cx="29" cy="27"/>
                </a:xfrm>
                <a:custGeom>
                  <a:avLst/>
                  <a:gdLst>
                    <a:gd name="T0" fmla="*/ 105 w 21"/>
                    <a:gd name="T1" fmla="*/ 50 h 21"/>
                    <a:gd name="T2" fmla="*/ 69 w 21"/>
                    <a:gd name="T3" fmla="*/ 40 h 21"/>
                    <a:gd name="T4" fmla="*/ 61 w 21"/>
                    <a:gd name="T5" fmla="*/ 75 h 21"/>
                    <a:gd name="T6" fmla="*/ 11 w 21"/>
                    <a:gd name="T7" fmla="*/ 66 h 21"/>
                    <a:gd name="T8" fmla="*/ 26 w 21"/>
                    <a:gd name="T9" fmla="*/ 36 h 21"/>
                    <a:gd name="T10" fmla="*/ 0 w 21"/>
                    <a:gd name="T11" fmla="*/ 24 h 21"/>
                    <a:gd name="T12" fmla="*/ 61 w 21"/>
                    <a:gd name="T13" fmla="*/ 0 h 21"/>
                    <a:gd name="T14" fmla="*/ 0 60000 65536"/>
                    <a:gd name="T15" fmla="*/ 0 60000 65536"/>
                    <a:gd name="T16" fmla="*/ 0 60000 65536"/>
                    <a:gd name="T17" fmla="*/ 0 60000 65536"/>
                    <a:gd name="T18" fmla="*/ 0 60000 65536"/>
                    <a:gd name="T19" fmla="*/ 0 60000 65536"/>
                    <a:gd name="T20" fmla="*/ 0 60000 65536"/>
                    <a:gd name="T21" fmla="*/ 0 w 21"/>
                    <a:gd name="T22" fmla="*/ 0 h 21"/>
                    <a:gd name="T23" fmla="*/ 21 w 21"/>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21">
                      <a:moveTo>
                        <a:pt x="21" y="14"/>
                      </a:moveTo>
                      <a:lnTo>
                        <a:pt x="14" y="12"/>
                      </a:lnTo>
                      <a:lnTo>
                        <a:pt x="12" y="21"/>
                      </a:lnTo>
                      <a:lnTo>
                        <a:pt x="2" y="19"/>
                      </a:lnTo>
                      <a:lnTo>
                        <a:pt x="5" y="10"/>
                      </a:lnTo>
                      <a:lnTo>
                        <a:pt x="0" y="7"/>
                      </a:lnTo>
                      <a:lnTo>
                        <a:pt x="1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4" name="Freeform 214"/>
                <p:cNvSpPr>
                  <a:spLocks/>
                </p:cNvSpPr>
                <p:nvPr>
                  <p:custDataLst>
                    <p:tags r:id="rId95"/>
                  </p:custDataLst>
                </p:nvPr>
              </p:nvSpPr>
              <p:spPr bwMode="gray">
                <a:xfrm>
                  <a:off x="4122" y="1596"/>
                  <a:ext cx="28" cy="27"/>
                </a:xfrm>
                <a:custGeom>
                  <a:avLst/>
                  <a:gdLst>
                    <a:gd name="T0" fmla="*/ 87 w 21"/>
                    <a:gd name="T1" fmla="*/ 50 h 21"/>
                    <a:gd name="T2" fmla="*/ 73 w 21"/>
                    <a:gd name="T3" fmla="*/ 40 h 21"/>
                    <a:gd name="T4" fmla="*/ 59 w 21"/>
                    <a:gd name="T5" fmla="*/ 75 h 21"/>
                    <a:gd name="T6" fmla="*/ 21 w 21"/>
                    <a:gd name="T7" fmla="*/ 66 h 21"/>
                    <a:gd name="T8" fmla="*/ 28 w 21"/>
                    <a:gd name="T9" fmla="*/ 31 h 21"/>
                    <a:gd name="T10" fmla="*/ 0 w 21"/>
                    <a:gd name="T11" fmla="*/ 31 h 21"/>
                    <a:gd name="T12" fmla="*/ 59 w 21"/>
                    <a:gd name="T13" fmla="*/ 0 h 21"/>
                    <a:gd name="T14" fmla="*/ 87 w 21"/>
                    <a:gd name="T15" fmla="*/ 50 h 21"/>
                    <a:gd name="T16" fmla="*/ 0 60000 65536"/>
                    <a:gd name="T17" fmla="*/ 0 60000 65536"/>
                    <a:gd name="T18" fmla="*/ 0 60000 65536"/>
                    <a:gd name="T19" fmla="*/ 0 60000 65536"/>
                    <a:gd name="T20" fmla="*/ 0 60000 65536"/>
                    <a:gd name="T21" fmla="*/ 0 60000 65536"/>
                    <a:gd name="T22" fmla="*/ 0 60000 65536"/>
                    <a:gd name="T23" fmla="*/ 0 60000 65536"/>
                    <a:gd name="T24" fmla="*/ 0 w 21"/>
                    <a:gd name="T25" fmla="*/ 0 h 21"/>
                    <a:gd name="T26" fmla="*/ 21 w 21"/>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 h="21">
                      <a:moveTo>
                        <a:pt x="21" y="14"/>
                      </a:moveTo>
                      <a:lnTo>
                        <a:pt x="17" y="12"/>
                      </a:lnTo>
                      <a:lnTo>
                        <a:pt x="14" y="21"/>
                      </a:lnTo>
                      <a:lnTo>
                        <a:pt x="5" y="19"/>
                      </a:lnTo>
                      <a:lnTo>
                        <a:pt x="7" y="9"/>
                      </a:lnTo>
                      <a:lnTo>
                        <a:pt x="0" y="9"/>
                      </a:lnTo>
                      <a:lnTo>
                        <a:pt x="14" y="0"/>
                      </a:lnTo>
                      <a:lnTo>
                        <a:pt x="21"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5" name="Freeform 215"/>
                <p:cNvSpPr>
                  <a:spLocks/>
                </p:cNvSpPr>
                <p:nvPr>
                  <p:custDataLst>
                    <p:tags r:id="rId96"/>
                  </p:custDataLst>
                </p:nvPr>
              </p:nvSpPr>
              <p:spPr bwMode="gray">
                <a:xfrm>
                  <a:off x="4122" y="1596"/>
                  <a:ext cx="28" cy="27"/>
                </a:xfrm>
                <a:custGeom>
                  <a:avLst/>
                  <a:gdLst>
                    <a:gd name="T0" fmla="*/ 87 w 21"/>
                    <a:gd name="T1" fmla="*/ 50 h 21"/>
                    <a:gd name="T2" fmla="*/ 73 w 21"/>
                    <a:gd name="T3" fmla="*/ 40 h 21"/>
                    <a:gd name="T4" fmla="*/ 59 w 21"/>
                    <a:gd name="T5" fmla="*/ 75 h 21"/>
                    <a:gd name="T6" fmla="*/ 21 w 21"/>
                    <a:gd name="T7" fmla="*/ 66 h 21"/>
                    <a:gd name="T8" fmla="*/ 28 w 21"/>
                    <a:gd name="T9" fmla="*/ 31 h 21"/>
                    <a:gd name="T10" fmla="*/ 0 w 21"/>
                    <a:gd name="T11" fmla="*/ 31 h 21"/>
                    <a:gd name="T12" fmla="*/ 59 w 21"/>
                    <a:gd name="T13" fmla="*/ 0 h 21"/>
                    <a:gd name="T14" fmla="*/ 0 60000 65536"/>
                    <a:gd name="T15" fmla="*/ 0 60000 65536"/>
                    <a:gd name="T16" fmla="*/ 0 60000 65536"/>
                    <a:gd name="T17" fmla="*/ 0 60000 65536"/>
                    <a:gd name="T18" fmla="*/ 0 60000 65536"/>
                    <a:gd name="T19" fmla="*/ 0 60000 65536"/>
                    <a:gd name="T20" fmla="*/ 0 60000 65536"/>
                    <a:gd name="T21" fmla="*/ 0 w 21"/>
                    <a:gd name="T22" fmla="*/ 0 h 21"/>
                    <a:gd name="T23" fmla="*/ 21 w 21"/>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21">
                      <a:moveTo>
                        <a:pt x="21" y="14"/>
                      </a:moveTo>
                      <a:lnTo>
                        <a:pt x="17" y="12"/>
                      </a:lnTo>
                      <a:lnTo>
                        <a:pt x="14" y="21"/>
                      </a:lnTo>
                      <a:lnTo>
                        <a:pt x="5" y="19"/>
                      </a:lnTo>
                      <a:lnTo>
                        <a:pt x="7" y="9"/>
                      </a:lnTo>
                      <a:lnTo>
                        <a:pt x="0" y="9"/>
                      </a:lnTo>
                      <a:lnTo>
                        <a:pt x="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6" name="Freeform 216"/>
                <p:cNvSpPr>
                  <a:spLocks/>
                </p:cNvSpPr>
                <p:nvPr>
                  <p:custDataLst>
                    <p:tags r:id="rId97"/>
                  </p:custDataLst>
                </p:nvPr>
              </p:nvSpPr>
              <p:spPr bwMode="gray">
                <a:xfrm>
                  <a:off x="4096" y="1679"/>
                  <a:ext cx="31" cy="28"/>
                </a:xfrm>
                <a:custGeom>
                  <a:avLst/>
                  <a:gdLst>
                    <a:gd name="T0" fmla="*/ 123 w 22"/>
                    <a:gd name="T1" fmla="*/ 59 h 21"/>
                    <a:gd name="T2" fmla="*/ 96 w 22"/>
                    <a:gd name="T3" fmla="*/ 48 h 21"/>
                    <a:gd name="T4" fmla="*/ 77 w 22"/>
                    <a:gd name="T5" fmla="*/ 87 h 21"/>
                    <a:gd name="T6" fmla="*/ 28 w 22"/>
                    <a:gd name="T7" fmla="*/ 79 h 21"/>
                    <a:gd name="T8" fmla="*/ 39 w 22"/>
                    <a:gd name="T9" fmla="*/ 37 h 21"/>
                    <a:gd name="T10" fmla="*/ 0 w 22"/>
                    <a:gd name="T11" fmla="*/ 37 h 21"/>
                    <a:gd name="T12" fmla="*/ 77 w 22"/>
                    <a:gd name="T13" fmla="*/ 0 h 21"/>
                    <a:gd name="T14" fmla="*/ 123 w 22"/>
                    <a:gd name="T15" fmla="*/ 59 h 21"/>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21"/>
                    <a:gd name="T26" fmla="*/ 22 w 22"/>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21">
                      <a:moveTo>
                        <a:pt x="22" y="14"/>
                      </a:moveTo>
                      <a:lnTo>
                        <a:pt x="17" y="11"/>
                      </a:lnTo>
                      <a:lnTo>
                        <a:pt x="14" y="21"/>
                      </a:lnTo>
                      <a:lnTo>
                        <a:pt x="5" y="19"/>
                      </a:lnTo>
                      <a:lnTo>
                        <a:pt x="7" y="9"/>
                      </a:lnTo>
                      <a:lnTo>
                        <a:pt x="0" y="9"/>
                      </a:lnTo>
                      <a:lnTo>
                        <a:pt x="14" y="0"/>
                      </a:lnTo>
                      <a:lnTo>
                        <a:pt x="22"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7" name="Freeform 217"/>
                <p:cNvSpPr>
                  <a:spLocks/>
                </p:cNvSpPr>
                <p:nvPr>
                  <p:custDataLst>
                    <p:tags r:id="rId98"/>
                  </p:custDataLst>
                </p:nvPr>
              </p:nvSpPr>
              <p:spPr bwMode="gray">
                <a:xfrm>
                  <a:off x="4096" y="1679"/>
                  <a:ext cx="31" cy="28"/>
                </a:xfrm>
                <a:custGeom>
                  <a:avLst/>
                  <a:gdLst>
                    <a:gd name="T0" fmla="*/ 123 w 22"/>
                    <a:gd name="T1" fmla="*/ 59 h 21"/>
                    <a:gd name="T2" fmla="*/ 96 w 22"/>
                    <a:gd name="T3" fmla="*/ 48 h 21"/>
                    <a:gd name="T4" fmla="*/ 77 w 22"/>
                    <a:gd name="T5" fmla="*/ 87 h 21"/>
                    <a:gd name="T6" fmla="*/ 28 w 22"/>
                    <a:gd name="T7" fmla="*/ 79 h 21"/>
                    <a:gd name="T8" fmla="*/ 39 w 22"/>
                    <a:gd name="T9" fmla="*/ 37 h 21"/>
                    <a:gd name="T10" fmla="*/ 0 w 22"/>
                    <a:gd name="T11" fmla="*/ 37 h 21"/>
                    <a:gd name="T12" fmla="*/ 77 w 22"/>
                    <a:gd name="T13" fmla="*/ 0 h 21"/>
                    <a:gd name="T14" fmla="*/ 0 60000 65536"/>
                    <a:gd name="T15" fmla="*/ 0 60000 65536"/>
                    <a:gd name="T16" fmla="*/ 0 60000 65536"/>
                    <a:gd name="T17" fmla="*/ 0 60000 65536"/>
                    <a:gd name="T18" fmla="*/ 0 60000 65536"/>
                    <a:gd name="T19" fmla="*/ 0 60000 65536"/>
                    <a:gd name="T20" fmla="*/ 0 60000 65536"/>
                    <a:gd name="T21" fmla="*/ 0 w 22"/>
                    <a:gd name="T22" fmla="*/ 0 h 21"/>
                    <a:gd name="T23" fmla="*/ 22 w 22"/>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1">
                      <a:moveTo>
                        <a:pt x="22" y="14"/>
                      </a:moveTo>
                      <a:lnTo>
                        <a:pt x="17" y="11"/>
                      </a:lnTo>
                      <a:lnTo>
                        <a:pt x="14" y="21"/>
                      </a:lnTo>
                      <a:lnTo>
                        <a:pt x="5" y="19"/>
                      </a:lnTo>
                      <a:lnTo>
                        <a:pt x="7" y="9"/>
                      </a:lnTo>
                      <a:lnTo>
                        <a:pt x="0" y="9"/>
                      </a:lnTo>
                      <a:lnTo>
                        <a:pt x="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8" name="Freeform 218"/>
                <p:cNvSpPr>
                  <a:spLocks/>
                </p:cNvSpPr>
                <p:nvPr>
                  <p:custDataLst>
                    <p:tags r:id="rId99"/>
                  </p:custDataLst>
                </p:nvPr>
              </p:nvSpPr>
              <p:spPr bwMode="gray">
                <a:xfrm>
                  <a:off x="4031" y="1735"/>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79" name="Freeform 219"/>
                <p:cNvSpPr>
                  <a:spLocks/>
                </p:cNvSpPr>
                <p:nvPr>
                  <p:custDataLst>
                    <p:tags r:id="rId100"/>
                  </p:custDataLst>
                </p:nvPr>
              </p:nvSpPr>
              <p:spPr bwMode="gray">
                <a:xfrm>
                  <a:off x="3865" y="1517"/>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grpSp>
        <p:grpSp>
          <p:nvGrpSpPr>
            <p:cNvPr id="3137" name="Group 220"/>
            <p:cNvGrpSpPr>
              <a:grpSpLocks/>
            </p:cNvGrpSpPr>
            <p:nvPr>
              <p:custDataLst>
                <p:tags r:id="rId59"/>
              </p:custDataLst>
            </p:nvPr>
          </p:nvGrpSpPr>
          <p:grpSpPr bwMode="auto">
            <a:xfrm>
              <a:off x="5087938" y="2411131"/>
              <a:ext cx="1000125" cy="913073"/>
              <a:chOff x="3204" y="1300"/>
              <a:chExt cx="617" cy="591"/>
            </a:xfrm>
          </p:grpSpPr>
          <p:sp>
            <p:nvSpPr>
              <p:cNvPr id="3146" name="Oval 221"/>
              <p:cNvSpPr>
                <a:spLocks noChangeArrowheads="1"/>
              </p:cNvSpPr>
              <p:nvPr>
                <p:custDataLst>
                  <p:tags r:id="rId68"/>
                </p:custDataLst>
              </p:nvPr>
            </p:nvSpPr>
            <p:spPr bwMode="gray">
              <a:xfrm>
                <a:off x="3204" y="1300"/>
                <a:ext cx="617" cy="59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a:solidFill>
                    <a:srgbClr val="000000"/>
                  </a:solidFill>
                </a:endParaRPr>
              </a:p>
            </p:txBody>
          </p:sp>
          <p:sp>
            <p:nvSpPr>
              <p:cNvPr id="3147" name="Freeform 222"/>
              <p:cNvSpPr>
                <a:spLocks noEditPoints="1"/>
              </p:cNvSpPr>
              <p:nvPr>
                <p:custDataLst>
                  <p:tags r:id="rId69"/>
                </p:custDataLst>
              </p:nvPr>
            </p:nvSpPr>
            <p:spPr bwMode="gray">
              <a:xfrm>
                <a:off x="3265" y="1356"/>
                <a:ext cx="494" cy="475"/>
              </a:xfrm>
              <a:custGeom>
                <a:avLst/>
                <a:gdLst>
                  <a:gd name="T0" fmla="*/ 11281 w 190"/>
                  <a:gd name="T1" fmla="*/ 0 h 191"/>
                  <a:gd name="T2" fmla="*/ 0 w 190"/>
                  <a:gd name="T3" fmla="*/ 9134 h 191"/>
                  <a:gd name="T4" fmla="*/ 11281 w 190"/>
                  <a:gd name="T5" fmla="*/ 18164 h 191"/>
                  <a:gd name="T6" fmla="*/ 22565 w 190"/>
                  <a:gd name="T7" fmla="*/ 9134 h 191"/>
                  <a:gd name="T8" fmla="*/ 11281 w 190"/>
                  <a:gd name="T9" fmla="*/ 0 h 191"/>
                  <a:gd name="T10" fmla="*/ 11281 w 190"/>
                  <a:gd name="T11" fmla="*/ 16073 h 191"/>
                  <a:gd name="T12" fmla="*/ 2514 w 190"/>
                  <a:gd name="T13" fmla="*/ 9134 h 191"/>
                  <a:gd name="T14" fmla="*/ 11281 w 190"/>
                  <a:gd name="T15" fmla="*/ 2109 h 191"/>
                  <a:gd name="T16" fmla="*/ 20056 w 190"/>
                  <a:gd name="T17" fmla="*/ 9134 h 191"/>
                  <a:gd name="T18" fmla="*/ 11281 w 190"/>
                  <a:gd name="T19" fmla="*/ 16073 h 191"/>
                  <a:gd name="T20" fmla="*/ 11281 w 190"/>
                  <a:gd name="T21" fmla="*/ 4663 h 191"/>
                  <a:gd name="T22" fmla="*/ 5712 w 190"/>
                  <a:gd name="T23" fmla="*/ 9134 h 191"/>
                  <a:gd name="T24" fmla="*/ 11281 w 190"/>
                  <a:gd name="T25" fmla="*/ 13506 h 191"/>
                  <a:gd name="T26" fmla="*/ 16853 w 190"/>
                  <a:gd name="T27" fmla="*/ 9134 h 191"/>
                  <a:gd name="T28" fmla="*/ 11281 w 190"/>
                  <a:gd name="T29" fmla="*/ 4663 h 191"/>
                  <a:gd name="T30" fmla="*/ 11281 w 190"/>
                  <a:gd name="T31" fmla="*/ 11522 h 191"/>
                  <a:gd name="T32" fmla="*/ 8172 w 190"/>
                  <a:gd name="T33" fmla="*/ 9134 h 191"/>
                  <a:gd name="T34" fmla="*/ 11281 w 190"/>
                  <a:gd name="T35" fmla="*/ 6660 h 191"/>
                  <a:gd name="T36" fmla="*/ 14391 w 190"/>
                  <a:gd name="T37" fmla="*/ 9134 h 191"/>
                  <a:gd name="T38" fmla="*/ 11281 w 190"/>
                  <a:gd name="T39" fmla="*/ 11522 h 19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1"/>
                  <a:gd name="T62" fmla="*/ 190 w 190"/>
                  <a:gd name="T63" fmla="*/ 191 h 19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1">
                    <a:moveTo>
                      <a:pt x="95" y="0"/>
                    </a:moveTo>
                    <a:cubicBezTo>
                      <a:pt x="42" y="0"/>
                      <a:pt x="0" y="43"/>
                      <a:pt x="0" y="96"/>
                    </a:cubicBezTo>
                    <a:cubicBezTo>
                      <a:pt x="0" y="148"/>
                      <a:pt x="42" y="191"/>
                      <a:pt x="95" y="191"/>
                    </a:cubicBezTo>
                    <a:cubicBezTo>
                      <a:pt x="148" y="191"/>
                      <a:pt x="190" y="148"/>
                      <a:pt x="190" y="96"/>
                    </a:cubicBezTo>
                    <a:cubicBezTo>
                      <a:pt x="190" y="43"/>
                      <a:pt x="148" y="0"/>
                      <a:pt x="95" y="0"/>
                    </a:cubicBezTo>
                    <a:close/>
                    <a:moveTo>
                      <a:pt x="95" y="169"/>
                    </a:moveTo>
                    <a:cubicBezTo>
                      <a:pt x="54" y="169"/>
                      <a:pt x="21" y="136"/>
                      <a:pt x="21" y="96"/>
                    </a:cubicBezTo>
                    <a:cubicBezTo>
                      <a:pt x="21" y="55"/>
                      <a:pt x="54" y="22"/>
                      <a:pt x="95" y="22"/>
                    </a:cubicBezTo>
                    <a:cubicBezTo>
                      <a:pt x="136" y="22"/>
                      <a:pt x="169" y="55"/>
                      <a:pt x="169" y="96"/>
                    </a:cubicBezTo>
                    <a:cubicBezTo>
                      <a:pt x="169" y="136"/>
                      <a:pt x="136" y="169"/>
                      <a:pt x="95" y="169"/>
                    </a:cubicBezTo>
                    <a:close/>
                    <a:moveTo>
                      <a:pt x="95" y="49"/>
                    </a:moveTo>
                    <a:cubicBezTo>
                      <a:pt x="69" y="49"/>
                      <a:pt x="48" y="70"/>
                      <a:pt x="48" y="96"/>
                    </a:cubicBezTo>
                    <a:cubicBezTo>
                      <a:pt x="48" y="122"/>
                      <a:pt x="69" y="142"/>
                      <a:pt x="95" y="142"/>
                    </a:cubicBezTo>
                    <a:cubicBezTo>
                      <a:pt x="121" y="142"/>
                      <a:pt x="142" y="122"/>
                      <a:pt x="142" y="96"/>
                    </a:cubicBezTo>
                    <a:cubicBezTo>
                      <a:pt x="142" y="70"/>
                      <a:pt x="121" y="49"/>
                      <a:pt x="95" y="49"/>
                    </a:cubicBezTo>
                    <a:close/>
                    <a:moveTo>
                      <a:pt x="95" y="121"/>
                    </a:moveTo>
                    <a:cubicBezTo>
                      <a:pt x="81" y="121"/>
                      <a:pt x="69" y="110"/>
                      <a:pt x="69" y="96"/>
                    </a:cubicBezTo>
                    <a:cubicBezTo>
                      <a:pt x="69" y="82"/>
                      <a:pt x="81" y="70"/>
                      <a:pt x="95" y="70"/>
                    </a:cubicBezTo>
                    <a:cubicBezTo>
                      <a:pt x="109" y="70"/>
                      <a:pt x="120" y="82"/>
                      <a:pt x="121" y="96"/>
                    </a:cubicBezTo>
                    <a:cubicBezTo>
                      <a:pt x="120" y="110"/>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grpSp>
            <p:nvGrpSpPr>
              <p:cNvPr id="3148" name="Group 223"/>
              <p:cNvGrpSpPr>
                <a:grpSpLocks/>
              </p:cNvGrpSpPr>
              <p:nvPr>
                <p:custDataLst>
                  <p:tags r:id="rId70"/>
                </p:custDataLst>
              </p:nvPr>
            </p:nvGrpSpPr>
            <p:grpSpPr bwMode="auto">
              <a:xfrm>
                <a:off x="3300" y="1404"/>
                <a:ext cx="410" cy="356"/>
                <a:chOff x="2363" y="1560"/>
                <a:chExt cx="304" cy="264"/>
              </a:xfrm>
            </p:grpSpPr>
            <p:sp>
              <p:nvSpPr>
                <p:cNvPr id="3149" name="Freeform 224"/>
                <p:cNvSpPr>
                  <a:spLocks/>
                </p:cNvSpPr>
                <p:nvPr>
                  <p:custDataLst>
                    <p:tags r:id="rId71"/>
                  </p:custDataLst>
                </p:nvPr>
              </p:nvSpPr>
              <p:spPr bwMode="gray">
                <a:xfrm>
                  <a:off x="2514" y="1651"/>
                  <a:ext cx="153" cy="173"/>
                </a:xfrm>
                <a:custGeom>
                  <a:avLst/>
                  <a:gdLst>
                    <a:gd name="T0" fmla="*/ 1621 w 59"/>
                    <a:gd name="T1" fmla="*/ 3067 h 70"/>
                    <a:gd name="T2" fmla="*/ 1621 w 59"/>
                    <a:gd name="T3" fmla="*/ 3139 h 70"/>
                    <a:gd name="T4" fmla="*/ 0 w 59"/>
                    <a:gd name="T5" fmla="*/ 5704 h 70"/>
                    <a:gd name="T6" fmla="*/ 2583 w 59"/>
                    <a:gd name="T7" fmla="*/ 6463 h 70"/>
                    <a:gd name="T8" fmla="*/ 6926 w 59"/>
                    <a:gd name="T9" fmla="*/ 3139 h 70"/>
                    <a:gd name="T10" fmla="*/ 4204 w 59"/>
                    <a:gd name="T11" fmla="*/ 0 h 70"/>
                    <a:gd name="T12" fmla="*/ 1621 w 59"/>
                    <a:gd name="T13" fmla="*/ 3067 h 70"/>
                    <a:gd name="T14" fmla="*/ 0 60000 65536"/>
                    <a:gd name="T15" fmla="*/ 0 60000 65536"/>
                    <a:gd name="T16" fmla="*/ 0 60000 65536"/>
                    <a:gd name="T17" fmla="*/ 0 60000 65536"/>
                    <a:gd name="T18" fmla="*/ 0 60000 65536"/>
                    <a:gd name="T19" fmla="*/ 0 60000 65536"/>
                    <a:gd name="T20" fmla="*/ 0 60000 65536"/>
                    <a:gd name="T21" fmla="*/ 0 w 59"/>
                    <a:gd name="T22" fmla="*/ 0 h 70"/>
                    <a:gd name="T23" fmla="*/ 59 w 59"/>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9" h="70">
                      <a:moveTo>
                        <a:pt x="14" y="33"/>
                      </a:moveTo>
                      <a:cubicBezTo>
                        <a:pt x="14" y="34"/>
                        <a:pt x="14" y="34"/>
                        <a:pt x="14" y="34"/>
                      </a:cubicBezTo>
                      <a:cubicBezTo>
                        <a:pt x="14" y="45"/>
                        <a:pt x="9" y="55"/>
                        <a:pt x="0" y="62"/>
                      </a:cubicBezTo>
                      <a:cubicBezTo>
                        <a:pt x="6" y="67"/>
                        <a:pt x="14" y="70"/>
                        <a:pt x="22" y="70"/>
                      </a:cubicBezTo>
                      <a:cubicBezTo>
                        <a:pt x="42" y="70"/>
                        <a:pt x="59" y="54"/>
                        <a:pt x="59" y="34"/>
                      </a:cubicBezTo>
                      <a:cubicBezTo>
                        <a:pt x="59" y="19"/>
                        <a:pt x="49" y="6"/>
                        <a:pt x="36" y="0"/>
                      </a:cubicBezTo>
                      <a:cubicBezTo>
                        <a:pt x="36" y="15"/>
                        <a:pt x="27" y="28"/>
                        <a:pt x="14" y="3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50" name="Freeform 225"/>
                <p:cNvSpPr>
                  <a:spLocks/>
                </p:cNvSpPr>
                <p:nvPr>
                  <p:custDataLst>
                    <p:tags r:id="rId72"/>
                  </p:custDataLst>
                </p:nvPr>
              </p:nvSpPr>
              <p:spPr bwMode="gray">
                <a:xfrm>
                  <a:off x="2363" y="1651"/>
                  <a:ext cx="151" cy="173"/>
                </a:xfrm>
                <a:custGeom>
                  <a:avLst/>
                  <a:gdLst>
                    <a:gd name="T0" fmla="*/ 0 w 58"/>
                    <a:gd name="T1" fmla="*/ 3139 h 70"/>
                    <a:gd name="T2" fmla="*/ 4324 w 58"/>
                    <a:gd name="T3" fmla="*/ 6463 h 70"/>
                    <a:gd name="T4" fmla="*/ 6933 w 58"/>
                    <a:gd name="T5" fmla="*/ 5704 h 70"/>
                    <a:gd name="T6" fmla="*/ 5272 w 58"/>
                    <a:gd name="T7" fmla="*/ 3139 h 70"/>
                    <a:gd name="T8" fmla="*/ 5272 w 58"/>
                    <a:gd name="T9" fmla="*/ 3067 h 70"/>
                    <a:gd name="T10" fmla="*/ 2609 w 58"/>
                    <a:gd name="T11" fmla="*/ 0 h 70"/>
                    <a:gd name="T12" fmla="*/ 0 w 58"/>
                    <a:gd name="T13" fmla="*/ 3139 h 70"/>
                    <a:gd name="T14" fmla="*/ 0 60000 65536"/>
                    <a:gd name="T15" fmla="*/ 0 60000 65536"/>
                    <a:gd name="T16" fmla="*/ 0 60000 65536"/>
                    <a:gd name="T17" fmla="*/ 0 60000 65536"/>
                    <a:gd name="T18" fmla="*/ 0 60000 65536"/>
                    <a:gd name="T19" fmla="*/ 0 60000 65536"/>
                    <a:gd name="T20" fmla="*/ 0 60000 65536"/>
                    <a:gd name="T21" fmla="*/ 0 w 58"/>
                    <a:gd name="T22" fmla="*/ 0 h 70"/>
                    <a:gd name="T23" fmla="*/ 58 w 58"/>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8" h="70">
                      <a:moveTo>
                        <a:pt x="0" y="34"/>
                      </a:moveTo>
                      <a:cubicBezTo>
                        <a:pt x="0" y="54"/>
                        <a:pt x="16" y="70"/>
                        <a:pt x="36" y="70"/>
                      </a:cubicBezTo>
                      <a:cubicBezTo>
                        <a:pt x="45" y="70"/>
                        <a:pt x="52" y="67"/>
                        <a:pt x="58" y="62"/>
                      </a:cubicBezTo>
                      <a:cubicBezTo>
                        <a:pt x="50" y="55"/>
                        <a:pt x="44" y="45"/>
                        <a:pt x="44" y="34"/>
                      </a:cubicBezTo>
                      <a:cubicBezTo>
                        <a:pt x="44" y="34"/>
                        <a:pt x="44" y="34"/>
                        <a:pt x="44" y="33"/>
                      </a:cubicBezTo>
                      <a:cubicBezTo>
                        <a:pt x="31" y="28"/>
                        <a:pt x="22" y="15"/>
                        <a:pt x="22" y="0"/>
                      </a:cubicBezTo>
                      <a:cubicBezTo>
                        <a:pt x="9" y="6"/>
                        <a:pt x="0" y="19"/>
                        <a:pt x="0" y="3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51" name="Freeform 226"/>
                <p:cNvSpPr>
                  <a:spLocks/>
                </p:cNvSpPr>
                <p:nvPr>
                  <p:custDataLst>
                    <p:tags r:id="rId73"/>
                  </p:custDataLst>
                </p:nvPr>
              </p:nvSpPr>
              <p:spPr bwMode="gray">
                <a:xfrm>
                  <a:off x="2477" y="1732"/>
                  <a:ext cx="73" cy="72"/>
                </a:xfrm>
                <a:custGeom>
                  <a:avLst/>
                  <a:gdLst>
                    <a:gd name="T0" fmla="*/ 3366 w 28"/>
                    <a:gd name="T1" fmla="*/ 74 h 29"/>
                    <a:gd name="T2" fmla="*/ 3366 w 28"/>
                    <a:gd name="T3" fmla="*/ 0 h 29"/>
                    <a:gd name="T4" fmla="*/ 1700 w 28"/>
                    <a:gd name="T5" fmla="*/ 258 h 29"/>
                    <a:gd name="T6" fmla="*/ 0 w 28"/>
                    <a:gd name="T7" fmla="*/ 0 h 29"/>
                    <a:gd name="T8" fmla="*/ 0 w 28"/>
                    <a:gd name="T9" fmla="*/ 74 h 29"/>
                    <a:gd name="T10" fmla="*/ 1700 w 28"/>
                    <a:gd name="T11" fmla="*/ 2736 h 29"/>
                    <a:gd name="T12" fmla="*/ 3366 w 28"/>
                    <a:gd name="T13" fmla="*/ 74 h 29"/>
                    <a:gd name="T14" fmla="*/ 0 60000 65536"/>
                    <a:gd name="T15" fmla="*/ 0 60000 65536"/>
                    <a:gd name="T16" fmla="*/ 0 60000 65536"/>
                    <a:gd name="T17" fmla="*/ 0 60000 65536"/>
                    <a:gd name="T18" fmla="*/ 0 60000 65536"/>
                    <a:gd name="T19" fmla="*/ 0 60000 65536"/>
                    <a:gd name="T20" fmla="*/ 0 60000 65536"/>
                    <a:gd name="T21" fmla="*/ 0 w 28"/>
                    <a:gd name="T22" fmla="*/ 0 h 29"/>
                    <a:gd name="T23" fmla="*/ 28 w 28"/>
                    <a:gd name="T24" fmla="*/ 29 h 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8" h="29">
                      <a:moveTo>
                        <a:pt x="28" y="1"/>
                      </a:moveTo>
                      <a:cubicBezTo>
                        <a:pt x="28" y="1"/>
                        <a:pt x="28" y="1"/>
                        <a:pt x="28" y="0"/>
                      </a:cubicBezTo>
                      <a:cubicBezTo>
                        <a:pt x="24" y="2"/>
                        <a:pt x="19" y="3"/>
                        <a:pt x="14" y="3"/>
                      </a:cubicBezTo>
                      <a:cubicBezTo>
                        <a:pt x="9" y="3"/>
                        <a:pt x="5" y="2"/>
                        <a:pt x="0" y="0"/>
                      </a:cubicBezTo>
                      <a:cubicBezTo>
                        <a:pt x="0" y="1"/>
                        <a:pt x="0" y="1"/>
                        <a:pt x="0" y="1"/>
                      </a:cubicBezTo>
                      <a:cubicBezTo>
                        <a:pt x="0" y="12"/>
                        <a:pt x="6" y="22"/>
                        <a:pt x="14" y="29"/>
                      </a:cubicBezTo>
                      <a:cubicBezTo>
                        <a:pt x="23" y="22"/>
                        <a:pt x="28" y="12"/>
                        <a:pt x="28" y="1"/>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152" name="Freeform 227"/>
                <p:cNvSpPr>
                  <a:spLocks/>
                </p:cNvSpPr>
                <p:nvPr>
                  <p:custDataLst>
                    <p:tags r:id="rId74"/>
                  </p:custDataLst>
                </p:nvPr>
              </p:nvSpPr>
              <p:spPr bwMode="gray">
                <a:xfrm>
                  <a:off x="2420" y="1560"/>
                  <a:ext cx="187" cy="102"/>
                </a:xfrm>
                <a:custGeom>
                  <a:avLst/>
                  <a:gdLst>
                    <a:gd name="T0" fmla="*/ 4278 w 72"/>
                    <a:gd name="T1" fmla="*/ 3911 h 41"/>
                    <a:gd name="T2" fmla="*/ 6867 w 72"/>
                    <a:gd name="T3" fmla="*/ 3249 h 41"/>
                    <a:gd name="T4" fmla="*/ 8514 w 72"/>
                    <a:gd name="T5" fmla="*/ 3448 h 41"/>
                    <a:gd name="T6" fmla="*/ 8514 w 72"/>
                    <a:gd name="T7" fmla="*/ 3448 h 41"/>
                    <a:gd name="T8" fmla="*/ 4278 w 72"/>
                    <a:gd name="T9" fmla="*/ 0 h 41"/>
                    <a:gd name="T10" fmla="*/ 0 w 72"/>
                    <a:gd name="T11" fmla="*/ 3448 h 41"/>
                    <a:gd name="T12" fmla="*/ 0 w 72"/>
                    <a:gd name="T13" fmla="*/ 3448 h 41"/>
                    <a:gd name="T14" fmla="*/ 1647 w 72"/>
                    <a:gd name="T15" fmla="*/ 3249 h 41"/>
                    <a:gd name="T16" fmla="*/ 4278 w 72"/>
                    <a:gd name="T17" fmla="*/ 3911 h 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
                    <a:gd name="T28" fmla="*/ 0 h 41"/>
                    <a:gd name="T29" fmla="*/ 72 w 72"/>
                    <a:gd name="T30" fmla="*/ 41 h 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 h="41">
                      <a:moveTo>
                        <a:pt x="36" y="41"/>
                      </a:moveTo>
                      <a:cubicBezTo>
                        <a:pt x="42" y="36"/>
                        <a:pt x="50" y="34"/>
                        <a:pt x="58" y="34"/>
                      </a:cubicBezTo>
                      <a:cubicBezTo>
                        <a:pt x="63" y="34"/>
                        <a:pt x="68" y="35"/>
                        <a:pt x="72" y="36"/>
                      </a:cubicBezTo>
                      <a:cubicBezTo>
                        <a:pt x="72" y="36"/>
                        <a:pt x="72" y="36"/>
                        <a:pt x="72" y="36"/>
                      </a:cubicBezTo>
                      <a:cubicBezTo>
                        <a:pt x="72" y="16"/>
                        <a:pt x="56" y="0"/>
                        <a:pt x="36" y="0"/>
                      </a:cubicBezTo>
                      <a:cubicBezTo>
                        <a:pt x="16" y="0"/>
                        <a:pt x="0" y="16"/>
                        <a:pt x="0" y="36"/>
                      </a:cubicBezTo>
                      <a:cubicBezTo>
                        <a:pt x="0" y="36"/>
                        <a:pt x="0" y="36"/>
                        <a:pt x="0" y="36"/>
                      </a:cubicBezTo>
                      <a:cubicBezTo>
                        <a:pt x="4" y="35"/>
                        <a:pt x="9" y="34"/>
                        <a:pt x="14" y="34"/>
                      </a:cubicBezTo>
                      <a:cubicBezTo>
                        <a:pt x="23" y="34"/>
                        <a:pt x="30" y="36"/>
                        <a:pt x="36" y="4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53" name="Freeform 228"/>
                <p:cNvSpPr>
                  <a:spLocks/>
                </p:cNvSpPr>
                <p:nvPr>
                  <p:custDataLst>
                    <p:tags r:id="rId75"/>
                  </p:custDataLst>
                </p:nvPr>
              </p:nvSpPr>
              <p:spPr bwMode="gray">
                <a:xfrm>
                  <a:off x="2514" y="1645"/>
                  <a:ext cx="93" cy="87"/>
                </a:xfrm>
                <a:custGeom>
                  <a:avLst/>
                  <a:gdLst>
                    <a:gd name="T0" fmla="*/ 0 w 36"/>
                    <a:gd name="T1" fmla="*/ 644 h 35"/>
                    <a:gd name="T2" fmla="*/ 1602 w 36"/>
                    <a:gd name="T3" fmla="*/ 3318 h 35"/>
                    <a:gd name="T4" fmla="*/ 4138 w 36"/>
                    <a:gd name="T5" fmla="*/ 186 h 35"/>
                    <a:gd name="T6" fmla="*/ 2537 w 36"/>
                    <a:gd name="T7" fmla="*/ 0 h 35"/>
                    <a:gd name="T8" fmla="*/ 0 w 36"/>
                    <a:gd name="T9" fmla="*/ 644 h 35"/>
                    <a:gd name="T10" fmla="*/ 0 60000 65536"/>
                    <a:gd name="T11" fmla="*/ 0 60000 65536"/>
                    <a:gd name="T12" fmla="*/ 0 60000 65536"/>
                    <a:gd name="T13" fmla="*/ 0 60000 65536"/>
                    <a:gd name="T14" fmla="*/ 0 60000 65536"/>
                    <a:gd name="T15" fmla="*/ 0 w 36"/>
                    <a:gd name="T16" fmla="*/ 0 h 35"/>
                    <a:gd name="T17" fmla="*/ 36 w 36"/>
                    <a:gd name="T18" fmla="*/ 35 h 35"/>
                  </a:gdLst>
                  <a:ahLst/>
                  <a:cxnLst>
                    <a:cxn ang="T10">
                      <a:pos x="T0" y="T1"/>
                    </a:cxn>
                    <a:cxn ang="T11">
                      <a:pos x="T2" y="T3"/>
                    </a:cxn>
                    <a:cxn ang="T12">
                      <a:pos x="T4" y="T5"/>
                    </a:cxn>
                    <a:cxn ang="T13">
                      <a:pos x="T6" y="T7"/>
                    </a:cxn>
                    <a:cxn ang="T14">
                      <a:pos x="T8" y="T9"/>
                    </a:cxn>
                  </a:cxnLst>
                  <a:rect l="T15" t="T16" r="T17" b="T18"/>
                  <a:pathLst>
                    <a:path w="36" h="35">
                      <a:moveTo>
                        <a:pt x="0" y="7"/>
                      </a:moveTo>
                      <a:cubicBezTo>
                        <a:pt x="9" y="14"/>
                        <a:pt x="14" y="24"/>
                        <a:pt x="14" y="35"/>
                      </a:cubicBezTo>
                      <a:cubicBezTo>
                        <a:pt x="27" y="30"/>
                        <a:pt x="36" y="17"/>
                        <a:pt x="36" y="2"/>
                      </a:cubicBezTo>
                      <a:cubicBezTo>
                        <a:pt x="32" y="1"/>
                        <a:pt x="27" y="0"/>
                        <a:pt x="22" y="0"/>
                      </a:cubicBezTo>
                      <a:cubicBezTo>
                        <a:pt x="14" y="0"/>
                        <a:pt x="6" y="2"/>
                        <a:pt x="0" y="7"/>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154" name="Freeform 229"/>
                <p:cNvSpPr>
                  <a:spLocks/>
                </p:cNvSpPr>
                <p:nvPr>
                  <p:custDataLst>
                    <p:tags r:id="rId76"/>
                  </p:custDataLst>
                </p:nvPr>
              </p:nvSpPr>
              <p:spPr bwMode="gray">
                <a:xfrm>
                  <a:off x="2420" y="1645"/>
                  <a:ext cx="94" cy="87"/>
                </a:xfrm>
                <a:custGeom>
                  <a:avLst/>
                  <a:gdLst>
                    <a:gd name="T0" fmla="*/ 2653 w 36"/>
                    <a:gd name="T1" fmla="*/ 3318 h 35"/>
                    <a:gd name="T2" fmla="*/ 4363 w 36"/>
                    <a:gd name="T3" fmla="*/ 644 h 35"/>
                    <a:gd name="T4" fmla="*/ 1726 w 36"/>
                    <a:gd name="T5" fmla="*/ 0 h 35"/>
                    <a:gd name="T6" fmla="*/ 0 w 36"/>
                    <a:gd name="T7" fmla="*/ 186 h 35"/>
                    <a:gd name="T8" fmla="*/ 2653 w 36"/>
                    <a:gd name="T9" fmla="*/ 3318 h 35"/>
                    <a:gd name="T10" fmla="*/ 0 60000 65536"/>
                    <a:gd name="T11" fmla="*/ 0 60000 65536"/>
                    <a:gd name="T12" fmla="*/ 0 60000 65536"/>
                    <a:gd name="T13" fmla="*/ 0 60000 65536"/>
                    <a:gd name="T14" fmla="*/ 0 60000 65536"/>
                    <a:gd name="T15" fmla="*/ 0 w 36"/>
                    <a:gd name="T16" fmla="*/ 0 h 35"/>
                    <a:gd name="T17" fmla="*/ 36 w 36"/>
                    <a:gd name="T18" fmla="*/ 35 h 35"/>
                  </a:gdLst>
                  <a:ahLst/>
                  <a:cxnLst>
                    <a:cxn ang="T10">
                      <a:pos x="T0" y="T1"/>
                    </a:cxn>
                    <a:cxn ang="T11">
                      <a:pos x="T2" y="T3"/>
                    </a:cxn>
                    <a:cxn ang="T12">
                      <a:pos x="T4" y="T5"/>
                    </a:cxn>
                    <a:cxn ang="T13">
                      <a:pos x="T6" y="T7"/>
                    </a:cxn>
                    <a:cxn ang="T14">
                      <a:pos x="T8" y="T9"/>
                    </a:cxn>
                  </a:cxnLst>
                  <a:rect l="T15" t="T16" r="T17" b="T18"/>
                  <a:pathLst>
                    <a:path w="36" h="35">
                      <a:moveTo>
                        <a:pt x="22" y="35"/>
                      </a:moveTo>
                      <a:cubicBezTo>
                        <a:pt x="22" y="24"/>
                        <a:pt x="28" y="14"/>
                        <a:pt x="36" y="7"/>
                      </a:cubicBezTo>
                      <a:cubicBezTo>
                        <a:pt x="30" y="2"/>
                        <a:pt x="23" y="0"/>
                        <a:pt x="14" y="0"/>
                      </a:cubicBezTo>
                      <a:cubicBezTo>
                        <a:pt x="9" y="0"/>
                        <a:pt x="4" y="1"/>
                        <a:pt x="0" y="2"/>
                      </a:cubicBezTo>
                      <a:cubicBezTo>
                        <a:pt x="0" y="17"/>
                        <a:pt x="9" y="30"/>
                        <a:pt x="22" y="35"/>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a:solidFill>
                      <a:srgbClr val="000000"/>
                    </a:solidFill>
                  </a:endParaRPr>
                </a:p>
              </p:txBody>
            </p:sp>
            <p:sp>
              <p:nvSpPr>
                <p:cNvPr id="3155" name="Freeform 230"/>
                <p:cNvSpPr>
                  <a:spLocks/>
                </p:cNvSpPr>
                <p:nvPr>
                  <p:custDataLst>
                    <p:tags r:id="rId77"/>
                  </p:custDataLst>
                </p:nvPr>
              </p:nvSpPr>
              <p:spPr bwMode="gray">
                <a:xfrm>
                  <a:off x="2474" y="1659"/>
                  <a:ext cx="78" cy="83"/>
                </a:xfrm>
                <a:custGeom>
                  <a:avLst/>
                  <a:gdLst>
                    <a:gd name="T0" fmla="*/ 3570 w 30"/>
                    <a:gd name="T1" fmla="*/ 3006 h 33"/>
                    <a:gd name="T2" fmla="*/ 1778 w 30"/>
                    <a:gd name="T3" fmla="*/ 0 h 33"/>
                    <a:gd name="T4" fmla="*/ 0 w 30"/>
                    <a:gd name="T5" fmla="*/ 3006 h 33"/>
                    <a:gd name="T6" fmla="*/ 1778 w 30"/>
                    <a:gd name="T7" fmla="*/ 3328 h 33"/>
                    <a:gd name="T8" fmla="*/ 3570 w 30"/>
                    <a:gd name="T9" fmla="*/ 3006 h 33"/>
                    <a:gd name="T10" fmla="*/ 0 60000 65536"/>
                    <a:gd name="T11" fmla="*/ 0 60000 65536"/>
                    <a:gd name="T12" fmla="*/ 0 60000 65536"/>
                    <a:gd name="T13" fmla="*/ 0 60000 65536"/>
                    <a:gd name="T14" fmla="*/ 0 60000 65536"/>
                    <a:gd name="T15" fmla="*/ 0 w 30"/>
                    <a:gd name="T16" fmla="*/ 0 h 33"/>
                    <a:gd name="T17" fmla="*/ 30 w 30"/>
                    <a:gd name="T18" fmla="*/ 33 h 33"/>
                  </a:gdLst>
                  <a:ahLst/>
                  <a:cxnLst>
                    <a:cxn ang="T10">
                      <a:pos x="T0" y="T1"/>
                    </a:cxn>
                    <a:cxn ang="T11">
                      <a:pos x="T2" y="T3"/>
                    </a:cxn>
                    <a:cxn ang="T12">
                      <a:pos x="T4" y="T5"/>
                    </a:cxn>
                    <a:cxn ang="T13">
                      <a:pos x="T6" y="T7"/>
                    </a:cxn>
                    <a:cxn ang="T14">
                      <a:pos x="T8" y="T9"/>
                    </a:cxn>
                  </a:cxnLst>
                  <a:rect l="T15" t="T16" r="T17" b="T18"/>
                  <a:pathLst>
                    <a:path w="30" h="33">
                      <a:moveTo>
                        <a:pt x="30" y="30"/>
                      </a:moveTo>
                      <a:cubicBezTo>
                        <a:pt x="29" y="18"/>
                        <a:pt x="24" y="7"/>
                        <a:pt x="15" y="0"/>
                      </a:cubicBezTo>
                      <a:cubicBezTo>
                        <a:pt x="6" y="7"/>
                        <a:pt x="0" y="18"/>
                        <a:pt x="0" y="30"/>
                      </a:cubicBezTo>
                      <a:cubicBezTo>
                        <a:pt x="5" y="32"/>
                        <a:pt x="10" y="33"/>
                        <a:pt x="15" y="33"/>
                      </a:cubicBezTo>
                      <a:cubicBezTo>
                        <a:pt x="20" y="33"/>
                        <a:pt x="25" y="32"/>
                        <a:pt x="30" y="30"/>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a:solidFill>
                      <a:srgbClr val="000000"/>
                    </a:solidFill>
                  </a:endParaRPr>
                </a:p>
              </p:txBody>
            </p:sp>
          </p:grpSp>
        </p:grpSp>
        <p:sp>
          <p:nvSpPr>
            <p:cNvPr id="3138" name="Freeform 231"/>
            <p:cNvSpPr>
              <a:spLocks/>
            </p:cNvSpPr>
            <p:nvPr>
              <p:custDataLst>
                <p:tags r:id="rId60"/>
              </p:custDataLst>
            </p:nvPr>
          </p:nvSpPr>
          <p:spPr bwMode="gray">
            <a:xfrm>
              <a:off x="5942013" y="2583752"/>
              <a:ext cx="150813" cy="511805"/>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5"/>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39" name="Freeform 232"/>
            <p:cNvSpPr>
              <a:spLocks/>
            </p:cNvSpPr>
            <p:nvPr>
              <p:custDataLst>
                <p:tags r:id="rId61"/>
              </p:custDataLst>
            </p:nvPr>
          </p:nvSpPr>
          <p:spPr bwMode="gray">
            <a:xfrm>
              <a:off x="5922963" y="2679148"/>
              <a:ext cx="69850" cy="304358"/>
            </a:xfrm>
            <a:custGeom>
              <a:avLst/>
              <a:gdLst>
                <a:gd name="T0" fmla="*/ 2147483647 w 17"/>
                <a:gd name="T1" fmla="*/ 2147483647 h 79"/>
                <a:gd name="T2" fmla="*/ 2147483647 w 17"/>
                <a:gd name="T3" fmla="*/ 2147483647 h 79"/>
                <a:gd name="T4" fmla="*/ 2147483647 w 17"/>
                <a:gd name="T5" fmla="*/ 0 h 79"/>
                <a:gd name="T6" fmla="*/ 2147483647 w 17"/>
                <a:gd name="T7" fmla="*/ 2147483647 h 79"/>
                <a:gd name="T8" fmla="*/ 0 60000 65536"/>
                <a:gd name="T9" fmla="*/ 0 60000 65536"/>
                <a:gd name="T10" fmla="*/ 0 60000 65536"/>
                <a:gd name="T11" fmla="*/ 0 60000 65536"/>
                <a:gd name="T12" fmla="*/ 0 w 17"/>
                <a:gd name="T13" fmla="*/ 0 h 79"/>
                <a:gd name="T14" fmla="*/ 17 w 17"/>
                <a:gd name="T15" fmla="*/ 79 h 79"/>
              </a:gdLst>
              <a:ahLst/>
              <a:cxnLst>
                <a:cxn ang="T8">
                  <a:pos x="T0" y="T1"/>
                </a:cxn>
                <a:cxn ang="T9">
                  <a:pos x="T2" y="T3"/>
                </a:cxn>
                <a:cxn ang="T10">
                  <a:pos x="T4" y="T5"/>
                </a:cxn>
                <a:cxn ang="T11">
                  <a:pos x="T6" y="T7"/>
                </a:cxn>
              </a:cxnLst>
              <a:rect l="T12" t="T13" r="T14" b="T15"/>
              <a:pathLst>
                <a:path w="17" h="79">
                  <a:moveTo>
                    <a:pt x="12" y="79"/>
                  </a:moveTo>
                  <a:cubicBezTo>
                    <a:pt x="15" y="69"/>
                    <a:pt x="17" y="58"/>
                    <a:pt x="17" y="47"/>
                  </a:cubicBezTo>
                  <a:cubicBezTo>
                    <a:pt x="17" y="30"/>
                    <a:pt x="13" y="14"/>
                    <a:pt x="5" y="0"/>
                  </a:cubicBezTo>
                  <a:cubicBezTo>
                    <a:pt x="0" y="24"/>
                    <a:pt x="3" y="52"/>
                    <a:pt x="12" y="79"/>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a:solidFill>
                  <a:srgbClr val="000000"/>
                </a:solidFill>
              </a:endParaRPr>
            </a:p>
          </p:txBody>
        </p:sp>
        <p:sp>
          <p:nvSpPr>
            <p:cNvPr id="3140" name="Rectangle 234"/>
            <p:cNvSpPr>
              <a:spLocks noChangeArrowheads="1"/>
            </p:cNvSpPr>
            <p:nvPr>
              <p:custDataLst>
                <p:tags r:id="rId62"/>
              </p:custDataLst>
            </p:nvPr>
          </p:nvSpPr>
          <p:spPr bwMode="gray">
            <a:xfrm>
              <a:off x="3413125" y="1772132"/>
              <a:ext cx="1390650"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FFFFFF"/>
                  </a:solidFill>
                </a:rPr>
                <a:t>Vision </a:t>
              </a:r>
            </a:p>
            <a:p>
              <a:pPr algn="ctr" eaLnBrk="1" fontAlgn="base" hangingPunct="1">
                <a:lnSpc>
                  <a:spcPct val="80000"/>
                </a:lnSpc>
                <a:spcBef>
                  <a:spcPct val="0"/>
                </a:spcBef>
                <a:spcAft>
                  <a:spcPct val="0"/>
                </a:spcAft>
              </a:pPr>
              <a:r>
                <a:rPr lang="en-US" altLang="en-US" sz="1400" b="0">
                  <a:solidFill>
                    <a:srgbClr val="FFFFFF"/>
                  </a:solidFill>
                </a:rPr>
                <a:t>&amp; Targets</a:t>
              </a:r>
            </a:p>
          </p:txBody>
        </p:sp>
        <p:sp>
          <p:nvSpPr>
            <p:cNvPr id="3141" name="Rectangle 235"/>
            <p:cNvSpPr>
              <a:spLocks noChangeArrowheads="1"/>
            </p:cNvSpPr>
            <p:nvPr>
              <p:custDataLst>
                <p:tags r:id="rId63"/>
              </p:custDataLst>
            </p:nvPr>
          </p:nvSpPr>
          <p:spPr bwMode="gray">
            <a:xfrm>
              <a:off x="3689350" y="2632207"/>
              <a:ext cx="828675" cy="508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000000"/>
                  </a:solidFill>
                </a:rPr>
                <a:t>Systems</a:t>
              </a:r>
            </a:p>
            <a:p>
              <a:pPr algn="ctr" eaLnBrk="1" fontAlgn="base" hangingPunct="1">
                <a:lnSpc>
                  <a:spcPct val="80000"/>
                </a:lnSpc>
                <a:spcBef>
                  <a:spcPct val="0"/>
                </a:spcBef>
                <a:spcAft>
                  <a:spcPct val="0"/>
                </a:spcAft>
              </a:pPr>
              <a:r>
                <a:rPr lang="en-US" altLang="en-US" sz="1400" b="0">
                  <a:solidFill>
                    <a:srgbClr val="000000"/>
                  </a:solidFill>
                </a:rPr>
                <a:t>Processes</a:t>
              </a:r>
            </a:p>
            <a:p>
              <a:pPr algn="ctr" eaLnBrk="1" fontAlgn="base" hangingPunct="1">
                <a:lnSpc>
                  <a:spcPct val="80000"/>
                </a:lnSpc>
                <a:spcBef>
                  <a:spcPct val="0"/>
                </a:spcBef>
                <a:spcAft>
                  <a:spcPct val="0"/>
                </a:spcAft>
              </a:pPr>
              <a:r>
                <a:rPr lang="en-US" altLang="en-US" sz="1400" b="0">
                  <a:solidFill>
                    <a:srgbClr val="000000"/>
                  </a:solidFill>
                </a:rPr>
                <a:t> &amp; People</a:t>
              </a:r>
            </a:p>
          </p:txBody>
        </p:sp>
        <p:sp>
          <p:nvSpPr>
            <p:cNvPr id="3142" name="Rectangle 236"/>
            <p:cNvSpPr>
              <a:spLocks noChangeArrowheads="1"/>
            </p:cNvSpPr>
            <p:nvPr>
              <p:custDataLst>
                <p:tags r:id="rId64"/>
              </p:custDataLst>
            </p:nvPr>
          </p:nvSpPr>
          <p:spPr bwMode="gray">
            <a:xfrm>
              <a:off x="3990975" y="3746670"/>
              <a:ext cx="355600"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FFFFFF"/>
                  </a:solidFill>
                </a:rPr>
                <a:t>Plan</a:t>
              </a:r>
            </a:p>
          </p:txBody>
        </p:sp>
        <p:sp>
          <p:nvSpPr>
            <p:cNvPr id="3143" name="Rectangle 237"/>
            <p:cNvSpPr>
              <a:spLocks noChangeArrowheads="1"/>
            </p:cNvSpPr>
            <p:nvPr>
              <p:custDataLst>
                <p:tags r:id="rId65"/>
              </p:custDataLst>
            </p:nvPr>
          </p:nvSpPr>
          <p:spPr bwMode="gray">
            <a:xfrm>
              <a:off x="3802063" y="4703655"/>
              <a:ext cx="758825"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000000"/>
                  </a:solidFill>
                </a:rPr>
                <a:t>Resource</a:t>
              </a:r>
            </a:p>
          </p:txBody>
        </p:sp>
        <p:sp>
          <p:nvSpPr>
            <p:cNvPr id="3144" name="Rectangle 238"/>
            <p:cNvSpPr>
              <a:spLocks noChangeArrowheads="1"/>
            </p:cNvSpPr>
            <p:nvPr>
              <p:custDataLst>
                <p:tags r:id="rId66"/>
              </p:custDataLst>
            </p:nvPr>
          </p:nvSpPr>
          <p:spPr bwMode="gray">
            <a:xfrm>
              <a:off x="4011613" y="5721209"/>
              <a:ext cx="495300"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FFFFFF"/>
                  </a:solidFill>
                </a:rPr>
                <a:t>PDCA</a:t>
              </a:r>
            </a:p>
          </p:txBody>
        </p:sp>
        <p:sp>
          <p:nvSpPr>
            <p:cNvPr id="3145" name="Rectangle 239"/>
            <p:cNvSpPr>
              <a:spLocks noChangeArrowheads="1"/>
            </p:cNvSpPr>
            <p:nvPr>
              <p:custDataLst>
                <p:tags r:id="rId67"/>
              </p:custDataLst>
            </p:nvPr>
          </p:nvSpPr>
          <p:spPr bwMode="gray">
            <a:xfrm>
              <a:off x="7653338" y="1688850"/>
              <a:ext cx="798513" cy="339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a:solidFill>
                    <a:srgbClr val="FFFFFF"/>
                  </a:solidFill>
                </a:rPr>
                <a:t>Required </a:t>
              </a:r>
            </a:p>
            <a:p>
              <a:pPr algn="ctr" eaLnBrk="1" fontAlgn="base" hangingPunct="1">
                <a:lnSpc>
                  <a:spcPct val="80000"/>
                </a:lnSpc>
                <a:spcBef>
                  <a:spcPct val="0"/>
                </a:spcBef>
                <a:spcAft>
                  <a:spcPct val="0"/>
                </a:spcAft>
              </a:pPr>
              <a:r>
                <a:rPr lang="en-US" altLang="en-US" sz="1400" b="0">
                  <a:solidFill>
                    <a:srgbClr val="FFFFFF"/>
                  </a:solidFill>
                </a:rPr>
                <a:t>Behaviour</a:t>
              </a:r>
            </a:p>
          </p:txBody>
        </p:sp>
      </p:grpSp>
    </p:spTree>
    <p:extLst>
      <p:ext uri="{BB962C8B-B14F-4D97-AF65-F5344CB8AC3E}">
        <p14:creationId xmlns:p14="http://schemas.microsoft.com/office/powerpoint/2010/main" val="575459305"/>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44624"/>
            <a:ext cx="8229600" cy="1143000"/>
          </a:xfrm>
        </p:spPr>
        <p:txBody>
          <a:bodyPr>
            <a:normAutofit fontScale="90000"/>
          </a:bodyPr>
          <a:lstStyle/>
          <a:p>
            <a:r>
              <a:rPr lang="en-US" altLang="en-US" dirty="0">
                <a:solidFill>
                  <a:schemeClr val="tx2"/>
                </a:solidFill>
              </a:rPr>
              <a:t>Influence Model – Worked Example</a:t>
            </a:r>
            <a:br>
              <a:rPr lang="en-US" altLang="en-US" dirty="0">
                <a:solidFill>
                  <a:schemeClr val="tx2"/>
                </a:solidFill>
              </a:rPr>
            </a:br>
            <a:r>
              <a:rPr lang="en-US" altLang="en-US" sz="1600" dirty="0">
                <a:solidFill>
                  <a:schemeClr val="tx2"/>
                </a:solidFill>
              </a:rPr>
              <a:t>Develop a mindset of “Sky diving is worth the risk”</a:t>
            </a:r>
          </a:p>
        </p:txBody>
      </p:sp>
      <p:grpSp>
        <p:nvGrpSpPr>
          <p:cNvPr id="38915" name="Group 3"/>
          <p:cNvGrpSpPr>
            <a:grpSpLocks/>
          </p:cNvGrpSpPr>
          <p:nvPr/>
        </p:nvGrpSpPr>
        <p:grpSpPr bwMode="auto">
          <a:xfrm>
            <a:off x="554038" y="1120775"/>
            <a:ext cx="7954962" cy="5280025"/>
            <a:chOff x="349" y="594"/>
            <a:chExt cx="5011" cy="3326"/>
          </a:xfrm>
        </p:grpSpPr>
        <p:sp>
          <p:nvSpPr>
            <p:cNvPr id="69645" name="Freeform 13"/>
            <p:cNvSpPr>
              <a:spLocks noChangeAspect="1"/>
            </p:cNvSpPr>
            <p:nvPr>
              <p:custDataLst>
                <p:tags r:id="rId1"/>
              </p:custDataLst>
            </p:nvPr>
          </p:nvSpPr>
          <p:spPr bwMode="gray">
            <a:xfrm flipH="1">
              <a:off x="357" y="1925"/>
              <a:ext cx="1512" cy="1879"/>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69646" name="Freeform 14"/>
            <p:cNvSpPr>
              <a:spLocks noChangeAspect="1"/>
            </p:cNvSpPr>
            <p:nvPr>
              <p:custDataLst>
                <p:tags r:id="rId2"/>
              </p:custDataLst>
            </p:nvPr>
          </p:nvSpPr>
          <p:spPr bwMode="gray">
            <a:xfrm flipH="1">
              <a:off x="349" y="650"/>
              <a:ext cx="1875" cy="1474"/>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18" name="Rectangle 12"/>
            <p:cNvSpPr>
              <a:spLocks noChangeArrowheads="1"/>
            </p:cNvSpPr>
            <p:nvPr>
              <p:custDataLst>
                <p:tags r:id="rId3"/>
              </p:custDataLst>
            </p:nvPr>
          </p:nvSpPr>
          <p:spPr bwMode="gray">
            <a:xfrm>
              <a:off x="433" y="2470"/>
              <a:ext cx="1217" cy="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a:solidFill>
                    <a:srgbClr val="000000"/>
                  </a:solidFill>
                </a:rPr>
                <a:t>	We select an accredited and approved Parachute Centre to give you the necessary training.</a:t>
              </a:r>
            </a:p>
          </p:txBody>
        </p:sp>
        <p:sp>
          <p:nvSpPr>
            <p:cNvPr id="38919" name="Rectangle 15"/>
            <p:cNvSpPr>
              <a:spLocks noChangeArrowheads="1"/>
            </p:cNvSpPr>
            <p:nvPr>
              <p:custDataLst>
                <p:tags r:id="rId4"/>
              </p:custDataLst>
            </p:nvPr>
          </p:nvSpPr>
          <p:spPr bwMode="gray">
            <a:xfrm>
              <a:off x="460" y="881"/>
              <a:ext cx="1294" cy="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742950" indent="-285750" defTabSz="930275" eaLnBrk="0" hangingPunct="0">
                <a:defRPr b="1">
                  <a:solidFill>
                    <a:schemeClr val="tx1"/>
                  </a:solidFill>
                  <a:latin typeface="Arial" panose="020B0604020202020204" pitchFamily="34" charset="0"/>
                  <a:cs typeface="Arial" panose="020B0604020202020204" pitchFamily="34" charset="0"/>
                </a:defRPr>
              </a:lvl2pPr>
              <a:lvl3pPr marL="179388" indent="20638"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2" eaLnBrk="1" fontAlgn="base" hangingPunct="1">
                <a:spcBef>
                  <a:spcPct val="0"/>
                </a:spcBef>
                <a:spcAft>
                  <a:spcPct val="0"/>
                </a:spcAft>
                <a:buClr>
                  <a:srgbClr val="3D7EDB"/>
                </a:buClr>
                <a:buSzPct val="120000"/>
              </a:pPr>
              <a:r>
                <a:rPr lang="en-GB" altLang="en-US" sz="1100">
                  <a:solidFill>
                    <a:srgbClr val="000000"/>
                  </a:solidFill>
                </a:rPr>
                <a:t>Finally, your boss and two of  your colleagues did the jump last year  and had such a great time and raised so much money for charity they’ve agreed to do it again this year.</a:t>
              </a:r>
            </a:p>
          </p:txBody>
        </p:sp>
        <p:sp>
          <p:nvSpPr>
            <p:cNvPr id="38920" name="Rectangle 18"/>
            <p:cNvSpPr>
              <a:spLocks noChangeAspect="1" noChangeArrowheads="1"/>
            </p:cNvSpPr>
            <p:nvPr>
              <p:custDataLst>
                <p:tags r:id="rId5"/>
              </p:custDataLst>
            </p:nvPr>
          </p:nvSpPr>
          <p:spPr bwMode="gray">
            <a:xfrm>
              <a:off x="561" y="3518"/>
              <a:ext cx="1255" cy="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Skills required for change</a:t>
              </a:r>
            </a:p>
          </p:txBody>
        </p:sp>
        <p:sp>
          <p:nvSpPr>
            <p:cNvPr id="38921" name="Rectangle 14"/>
            <p:cNvSpPr>
              <a:spLocks noChangeAspect="1" noChangeArrowheads="1"/>
            </p:cNvSpPr>
            <p:nvPr>
              <p:custDataLst>
                <p:tags r:id="rId6"/>
              </p:custDataLst>
            </p:nvPr>
          </p:nvSpPr>
          <p:spPr bwMode="gray">
            <a:xfrm>
              <a:off x="586" y="708"/>
              <a:ext cx="1299"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Role modelling</a:t>
              </a:r>
            </a:p>
          </p:txBody>
        </p:sp>
        <p:sp>
          <p:nvSpPr>
            <p:cNvPr id="38922" name="McK 6. Title circle"/>
            <p:cNvSpPr>
              <a:spLocks noChangeArrowheads="1"/>
            </p:cNvSpPr>
            <p:nvPr>
              <p:custDataLst>
                <p:tags r:id="rId7"/>
              </p:custDataLst>
            </p:nvPr>
          </p:nvSpPr>
          <p:spPr bwMode="gray">
            <a:xfrm>
              <a:off x="392" y="690"/>
              <a:ext cx="159" cy="159"/>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D</a:t>
              </a:r>
            </a:p>
          </p:txBody>
        </p:sp>
        <p:grpSp>
          <p:nvGrpSpPr>
            <p:cNvPr id="38923" name="Group 3"/>
            <p:cNvGrpSpPr>
              <a:grpSpLocks/>
            </p:cNvGrpSpPr>
            <p:nvPr/>
          </p:nvGrpSpPr>
          <p:grpSpPr bwMode="auto">
            <a:xfrm>
              <a:off x="3841" y="609"/>
              <a:ext cx="1505" cy="1899"/>
              <a:chOff x="6097080" y="966989"/>
              <a:chExt cx="2389265" cy="3014343"/>
            </a:xfrm>
          </p:grpSpPr>
          <p:sp>
            <p:nvSpPr>
              <p:cNvPr id="69642" name="Freeform 10"/>
              <p:cNvSpPr>
                <a:spLocks noChangeAspect="1"/>
              </p:cNvSpPr>
              <p:nvPr>
                <p:custDataLst>
                  <p:tags r:id="rId14"/>
                </p:custDataLst>
              </p:nvPr>
            </p:nvSpPr>
            <p:spPr bwMode="gray">
              <a:xfrm flipH="1">
                <a:off x="6097080" y="966989"/>
                <a:ext cx="2389265" cy="3014342"/>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34" name="Rectangle 18"/>
              <p:cNvSpPr>
                <a:spLocks noChangeArrowheads="1"/>
              </p:cNvSpPr>
              <p:nvPr>
                <p:custDataLst>
                  <p:tags r:id="rId15"/>
                </p:custDataLst>
              </p:nvPr>
            </p:nvSpPr>
            <p:spPr bwMode="gray">
              <a:xfrm>
                <a:off x="6493968" y="1211438"/>
                <a:ext cx="1974914" cy="2187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a:solidFill>
                      <a:srgbClr val="000000"/>
                    </a:solidFill>
                  </a:rPr>
                  <a:t>	You’ve just found out your little brother has cancer and requires expensive treatment.  Local NHS treatment is not funded.  Cancer Research UK can support but are short of funds.  Cancer Research UK are developing tests for  siblings that give early indication of hereditary issues.  Comms are looking for community</a:t>
                </a:r>
              </a:p>
            </p:txBody>
          </p:sp>
          <p:sp>
            <p:nvSpPr>
              <p:cNvPr id="38935" name="Rectangle 12"/>
              <p:cNvSpPr>
                <a:spLocks noChangeAspect="1" noChangeArrowheads="1"/>
              </p:cNvSpPr>
              <p:nvPr>
                <p:custDataLst>
                  <p:tags r:id="rId16"/>
                </p:custDataLst>
              </p:nvPr>
            </p:nvSpPr>
            <p:spPr bwMode="gray">
              <a:xfrm>
                <a:off x="6686061" y="997149"/>
                <a:ext cx="1798696" cy="192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A compelling story</a:t>
                </a:r>
              </a:p>
            </p:txBody>
          </p:sp>
          <p:sp>
            <p:nvSpPr>
              <p:cNvPr id="38936" name="McK 6. Title circle"/>
              <p:cNvSpPr>
                <a:spLocks noChangeArrowheads="1"/>
              </p:cNvSpPr>
              <p:nvPr>
                <p:custDataLst>
                  <p:tags r:id="rId17"/>
                </p:custDataLst>
              </p:nvPr>
            </p:nvSpPr>
            <p:spPr bwMode="gray">
              <a:xfrm>
                <a:off x="6375644" y="1050177"/>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A</a:t>
                </a:r>
              </a:p>
            </p:txBody>
          </p:sp>
        </p:grpSp>
        <p:sp>
          <p:nvSpPr>
            <p:cNvPr id="38924" name="McK 6. Title circle"/>
            <p:cNvSpPr>
              <a:spLocks noChangeArrowheads="1"/>
            </p:cNvSpPr>
            <p:nvPr>
              <p:custDataLst>
                <p:tags r:id="rId8"/>
              </p:custDataLst>
            </p:nvPr>
          </p:nvSpPr>
          <p:spPr bwMode="gray">
            <a:xfrm>
              <a:off x="392" y="3506"/>
              <a:ext cx="159" cy="159"/>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C</a:t>
              </a:r>
            </a:p>
          </p:txBody>
        </p:sp>
        <p:grpSp>
          <p:nvGrpSpPr>
            <p:cNvPr id="38925" name="Group 4"/>
            <p:cNvGrpSpPr>
              <a:grpSpLocks/>
            </p:cNvGrpSpPr>
            <p:nvPr/>
          </p:nvGrpSpPr>
          <p:grpSpPr bwMode="auto">
            <a:xfrm>
              <a:off x="3474" y="2295"/>
              <a:ext cx="1886" cy="1625"/>
              <a:chOff x="5515558" y="3642807"/>
              <a:chExt cx="2993004" cy="2580031"/>
            </a:xfrm>
          </p:grpSpPr>
          <p:sp>
            <p:nvSpPr>
              <p:cNvPr id="69644" name="Freeform 12"/>
              <p:cNvSpPr>
                <a:spLocks noChangeAspect="1"/>
              </p:cNvSpPr>
              <p:nvPr>
                <p:custDataLst>
                  <p:tags r:id="rId10"/>
                </p:custDataLst>
              </p:nvPr>
            </p:nvSpPr>
            <p:spPr bwMode="gray">
              <a:xfrm flipH="1">
                <a:off x="5515558" y="3642807"/>
                <a:ext cx="2970787" cy="2580030"/>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30" name="Rectangle 9"/>
              <p:cNvSpPr>
                <a:spLocks noChangeArrowheads="1"/>
              </p:cNvSpPr>
              <p:nvPr>
                <p:custDataLst>
                  <p:tags r:id="rId11"/>
                </p:custDataLst>
              </p:nvPr>
            </p:nvSpPr>
            <p:spPr bwMode="gray">
              <a:xfrm>
                <a:off x="6109081" y="4176278"/>
                <a:ext cx="2399481" cy="1585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a:solidFill>
                      <a:srgbClr val="000000"/>
                    </a:solidFill>
                  </a:rPr>
                  <a:t>	We promise to pay Cancer Research UK the same amount as your bonus this year if you do the jump.  Jumpers are automatically entered into the I-MAD scheme for recognition</a:t>
                </a:r>
              </a:p>
              <a:p>
                <a:pPr lvl="1" eaLnBrk="1" fontAlgn="base" hangingPunct="1">
                  <a:spcBef>
                    <a:spcPct val="0"/>
                  </a:spcBef>
                  <a:spcAft>
                    <a:spcPct val="0"/>
                  </a:spcAft>
                  <a:buClr>
                    <a:srgbClr val="3D7EDB"/>
                  </a:buClr>
                  <a:buSzPct val="125000"/>
                </a:pPr>
                <a:endParaRPr lang="en-GB" altLang="en-US" sz="400">
                  <a:solidFill>
                    <a:srgbClr val="000000"/>
                  </a:solidFill>
                </a:endParaRPr>
              </a:p>
              <a:p>
                <a:pPr lvl="1" eaLnBrk="1" fontAlgn="base" hangingPunct="1">
                  <a:spcBef>
                    <a:spcPct val="0"/>
                  </a:spcBef>
                  <a:spcAft>
                    <a:spcPct val="0"/>
                  </a:spcAft>
                  <a:buClr>
                    <a:srgbClr val="3D7EDB"/>
                  </a:buClr>
                  <a:buSzPct val="125000"/>
                </a:pPr>
                <a:r>
                  <a:rPr lang="en-GB" altLang="en-US" sz="1100" i="1">
                    <a:solidFill>
                      <a:srgbClr val="000000"/>
                    </a:solidFill>
                  </a:rPr>
                  <a:t>	</a:t>
                </a:r>
                <a:r>
                  <a:rPr lang="en-GB" altLang="en-US" sz="1100">
                    <a:solidFill>
                      <a:srgbClr val="000000"/>
                    </a:solidFill>
                  </a:rPr>
                  <a:t>To make sure you are safe we  ensure you have up to date  equipment.</a:t>
                </a:r>
              </a:p>
            </p:txBody>
          </p:sp>
          <p:sp>
            <p:nvSpPr>
              <p:cNvPr id="38931" name="Rectangle 16"/>
              <p:cNvSpPr>
                <a:spLocks noChangeAspect="1" noChangeArrowheads="1"/>
              </p:cNvSpPr>
              <p:nvPr>
                <p:custDataLst>
                  <p:tags r:id="rId12"/>
                </p:custDataLst>
              </p:nvPr>
            </p:nvSpPr>
            <p:spPr bwMode="gray">
              <a:xfrm>
                <a:off x="6402667" y="5787805"/>
                <a:ext cx="1817068" cy="38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Reinforcement mechanisms</a:t>
                </a:r>
              </a:p>
            </p:txBody>
          </p:sp>
          <p:sp>
            <p:nvSpPr>
              <p:cNvPr id="38932" name="McK 6. Title circle"/>
              <p:cNvSpPr>
                <a:spLocks noChangeArrowheads="1"/>
              </p:cNvSpPr>
              <p:nvPr>
                <p:custDataLst>
                  <p:tags r:id="rId13"/>
                </p:custDataLst>
              </p:nvPr>
            </p:nvSpPr>
            <p:spPr bwMode="gray">
              <a:xfrm>
                <a:off x="6134336" y="5846756"/>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B</a:t>
                </a:r>
              </a:p>
            </p:txBody>
          </p:sp>
        </p:grpSp>
        <p:grpSp>
          <p:nvGrpSpPr>
            <p:cNvPr id="38926" name="Group 2"/>
            <p:cNvGrpSpPr>
              <a:grpSpLocks/>
            </p:cNvGrpSpPr>
            <p:nvPr/>
          </p:nvGrpSpPr>
          <p:grpSpPr bwMode="auto">
            <a:xfrm>
              <a:off x="1885" y="594"/>
              <a:ext cx="1956" cy="2387"/>
              <a:chOff x="2991846" y="1677932"/>
              <a:chExt cx="3105234" cy="3788318"/>
            </a:xfrm>
          </p:grpSpPr>
          <p:pic>
            <p:nvPicPr>
              <p:cNvPr id="38927" name="Picture 21" descr="C:\Users\Craig\AppData\Local\Microsoft\Windows\Temporary Internet Files\Content.IE5\1BOAVHBD\MC900365896[1].wmf"/>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2991846" y="1677932"/>
                <a:ext cx="3105234" cy="3788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8" name="TextBox 26"/>
              <p:cNvSpPr txBox="1">
                <a:spLocks noChangeArrowheads="1"/>
              </p:cNvSpPr>
              <p:nvPr>
                <p:custDataLst>
                  <p:tags r:id="rId9"/>
                </p:custDataLst>
              </p:nvPr>
            </p:nvSpPr>
            <p:spPr bwMode="gray">
              <a:xfrm>
                <a:off x="3117262" y="2073111"/>
                <a:ext cx="2617858" cy="942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296" tIns="46648" rIns="93296" bIns="46648">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sz="1400">
                    <a:solidFill>
                      <a:srgbClr val="000000"/>
                    </a:solidFill>
                  </a:rPr>
                  <a:t>Wouldn’t all these</a:t>
                </a:r>
              </a:p>
              <a:p>
                <a:pPr algn="ctr" eaLnBrk="1" fontAlgn="base" hangingPunct="1">
                  <a:spcBef>
                    <a:spcPct val="0"/>
                  </a:spcBef>
                  <a:spcAft>
                    <a:spcPct val="0"/>
                  </a:spcAft>
                </a:pPr>
                <a:r>
                  <a:rPr lang="en-GB" altLang="en-US" sz="1400">
                    <a:solidFill>
                      <a:srgbClr val="000000"/>
                    </a:solidFill>
                  </a:rPr>
                  <a:t> changes make you more likely to adopt the mindset </a:t>
                </a:r>
              </a:p>
              <a:p>
                <a:pPr algn="ctr" eaLnBrk="1" fontAlgn="base" hangingPunct="1">
                  <a:spcBef>
                    <a:spcPct val="0"/>
                  </a:spcBef>
                  <a:spcAft>
                    <a:spcPct val="0"/>
                  </a:spcAft>
                </a:pPr>
                <a:r>
                  <a:rPr lang="en-GB" altLang="en-US" sz="1400">
                    <a:solidFill>
                      <a:srgbClr val="000000"/>
                    </a:solidFill>
                  </a:rPr>
                  <a:t>we are looking for?</a:t>
                </a:r>
              </a:p>
            </p:txBody>
          </p:sp>
        </p:grpSp>
      </p:grpSp>
    </p:spTree>
    <p:extLst>
      <p:ext uri="{BB962C8B-B14F-4D97-AF65-F5344CB8AC3E}">
        <p14:creationId xmlns:p14="http://schemas.microsoft.com/office/powerpoint/2010/main" val="308944078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598984" y="274638"/>
            <a:ext cx="8229600" cy="1143000"/>
          </a:xfrm>
        </p:spPr>
        <p:txBody>
          <a:bodyPr/>
          <a:lstStyle/>
          <a:p>
            <a:r>
              <a:rPr lang="en-GB" dirty="0">
                <a:solidFill>
                  <a:schemeClr val="tx2"/>
                </a:solidFill>
              </a:rPr>
              <a:t>McKinsey 7s</a:t>
            </a:r>
          </a:p>
        </p:txBody>
      </p:sp>
      <p:sp>
        <p:nvSpPr>
          <p:cNvPr id="5" name="Slide Number Placeholder 4"/>
          <p:cNvSpPr>
            <a:spLocks noGrp="1"/>
          </p:cNvSpPr>
          <p:nvPr>
            <p:ph type="sldNum" sz="quarter" idx="12"/>
          </p:nvPr>
        </p:nvSpPr>
        <p:spPr/>
        <p:txBody>
          <a:bodyPr/>
          <a:lstStyle/>
          <a:p>
            <a:pPr>
              <a:defRPr/>
            </a:pPr>
            <a:fld id="{04844E5C-2536-4B42-A055-23776A897398}" type="slidenum">
              <a:rPr lang="en-GB" smtClean="0"/>
              <a:pPr>
                <a:defRPr/>
              </a:pPr>
              <a:t>57</a:t>
            </a:fld>
            <a:endParaRPr lang="en-GB" dirty="0"/>
          </a:p>
        </p:txBody>
      </p:sp>
      <p:pic>
        <p:nvPicPr>
          <p:cNvPr id="16" name="Picture 15"/>
          <p:cNvPicPr>
            <a:picLocks noChangeAspect="1"/>
          </p:cNvPicPr>
          <p:nvPr/>
        </p:nvPicPr>
        <p:blipFill>
          <a:blip r:embed="rId3"/>
          <a:stretch>
            <a:fillRect/>
          </a:stretch>
        </p:blipFill>
        <p:spPr>
          <a:xfrm>
            <a:off x="2699792" y="1412776"/>
            <a:ext cx="6117359" cy="4176464"/>
          </a:xfrm>
          <a:prstGeom prst="rect">
            <a:avLst/>
          </a:prstGeom>
        </p:spPr>
      </p:pic>
      <p:sp>
        <p:nvSpPr>
          <p:cNvPr id="2" name="AutoShape 2" descr="Image result for knights of the round tabl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331" y="3272480"/>
            <a:ext cx="3210120" cy="2381278"/>
          </a:xfrm>
          <a:prstGeom prst="rect">
            <a:avLst/>
          </a:prstGeom>
        </p:spPr>
      </p:pic>
      <p:sp>
        <p:nvSpPr>
          <p:cNvPr id="4" name="Rectangle 3"/>
          <p:cNvSpPr/>
          <p:nvPr/>
        </p:nvSpPr>
        <p:spPr>
          <a:xfrm>
            <a:off x="562228" y="620688"/>
            <a:ext cx="3001660" cy="2462213"/>
          </a:xfrm>
          <a:prstGeom prst="rect">
            <a:avLst/>
          </a:prstGeom>
        </p:spPr>
        <p:txBody>
          <a:bodyPr wrap="square">
            <a:spAutoFit/>
          </a:bodyPr>
          <a:lstStyle/>
          <a:p>
            <a:pPr lvl="0">
              <a:defRPr/>
            </a:pPr>
            <a:r>
              <a:rPr lang="en-US" sz="2200" dirty="0">
                <a:latin typeface="Calibri" panose="020F0502020204030204" pitchFamily="34" charset="0"/>
              </a:rPr>
              <a:t>The basic premise of the model is that there are </a:t>
            </a:r>
            <a:r>
              <a:rPr lang="en-US" sz="2200" b="1" dirty="0">
                <a:latin typeface="Calibri" panose="020F0502020204030204" pitchFamily="34" charset="0"/>
              </a:rPr>
              <a:t>seven internal aspects </a:t>
            </a:r>
            <a:r>
              <a:rPr lang="en-US" sz="2200" dirty="0">
                <a:latin typeface="Calibri" panose="020F0502020204030204" pitchFamily="34" charset="0"/>
              </a:rPr>
              <a:t>of an organization that need to be aligned if it is to be successful in its ability to change.</a:t>
            </a:r>
          </a:p>
        </p:txBody>
      </p:sp>
      <p:sp>
        <p:nvSpPr>
          <p:cNvPr id="8" name="Oval 7"/>
          <p:cNvSpPr/>
          <p:nvPr/>
        </p:nvSpPr>
        <p:spPr>
          <a:xfrm>
            <a:off x="7794813" y="2790451"/>
            <a:ext cx="1296144" cy="57606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HARD</a:t>
            </a:r>
          </a:p>
        </p:txBody>
      </p:sp>
      <p:sp>
        <p:nvSpPr>
          <p:cNvPr id="10" name="Oval 9"/>
          <p:cNvSpPr/>
          <p:nvPr/>
        </p:nvSpPr>
        <p:spPr>
          <a:xfrm>
            <a:off x="7794813" y="3789039"/>
            <a:ext cx="1296144" cy="57606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SOFT</a:t>
            </a:r>
          </a:p>
        </p:txBody>
      </p:sp>
    </p:spTree>
    <p:extLst>
      <p:ext uri="{BB962C8B-B14F-4D97-AF65-F5344CB8AC3E}">
        <p14:creationId xmlns:p14="http://schemas.microsoft.com/office/powerpoint/2010/main" val="399570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FE0908C-D037-4276-B023-3DE644EA2E36}" type="slidenum">
              <a:rPr lang="en-US" smtClean="0"/>
              <a:pPr/>
              <a:t>58</a:t>
            </a:fld>
            <a:endParaRPr lang="en-US" dirty="0"/>
          </a:p>
        </p:txBody>
      </p:sp>
      <p:sp>
        <p:nvSpPr>
          <p:cNvPr id="7" name="Vertical Text Placeholder 6"/>
          <p:cNvSpPr>
            <a:spLocks noGrp="1"/>
          </p:cNvSpPr>
          <p:nvPr>
            <p:ph type="body" orient="vert" idx="1"/>
          </p:nvPr>
        </p:nvSpPr>
        <p:spPr>
          <a:xfrm>
            <a:off x="179512" y="188640"/>
            <a:ext cx="8856984" cy="6532835"/>
          </a:xfrm>
          <a:solidFill>
            <a:schemeClr val="bg2"/>
          </a:solidFill>
        </p:spPr>
        <p:txBody>
          <a:bodyPr>
            <a:noAutofit/>
          </a:bodyPr>
          <a:lstStyle/>
          <a:p>
            <a:r>
              <a:rPr lang="en-US" sz="2000" b="1" dirty="0">
                <a:latin typeface="Calibri" panose="020F0502020204030204" pitchFamily="34" charset="0"/>
              </a:rPr>
              <a:t>Strategy:</a:t>
            </a:r>
            <a:r>
              <a:rPr lang="en-US" sz="2000" dirty="0">
                <a:latin typeface="Calibri" panose="020F0502020204030204" pitchFamily="34" charset="0"/>
              </a:rPr>
              <a:t> The plan devised to maintain and build competitive advantage over the competition. This is the organization’s alignment of resources and capabilities to “win” in its market.</a:t>
            </a:r>
          </a:p>
          <a:p>
            <a:r>
              <a:rPr lang="en-US" sz="2000" b="1" dirty="0">
                <a:latin typeface="Calibri" panose="020F0502020204030204" pitchFamily="34" charset="0"/>
              </a:rPr>
              <a:t>Structure:</a:t>
            </a:r>
            <a:r>
              <a:rPr lang="en-US" sz="2000" dirty="0">
                <a:latin typeface="Calibri" panose="020F0502020204030204" pitchFamily="34" charset="0"/>
              </a:rPr>
              <a:t> The way the organization is structured and who reports to whom.</a:t>
            </a:r>
          </a:p>
          <a:p>
            <a:r>
              <a:rPr lang="en-US" sz="2000" b="1" dirty="0">
                <a:latin typeface="Calibri" panose="020F0502020204030204" pitchFamily="34" charset="0"/>
              </a:rPr>
              <a:t>Systems:</a:t>
            </a:r>
            <a:r>
              <a:rPr lang="en-US" sz="2000" dirty="0">
                <a:latin typeface="Calibri" panose="020F0502020204030204" pitchFamily="34" charset="0"/>
              </a:rPr>
              <a:t> The daily activities and procedures and processes that staff members engage in to get the job done.</a:t>
            </a:r>
          </a:p>
          <a:p>
            <a:r>
              <a:rPr lang="en-US" sz="2000" b="1" dirty="0">
                <a:latin typeface="Calibri" panose="020F0502020204030204" pitchFamily="34" charset="0"/>
              </a:rPr>
              <a:t>Shared Values:</a:t>
            </a:r>
            <a:r>
              <a:rPr lang="en-US" sz="2000" dirty="0">
                <a:latin typeface="Calibri" panose="020F0502020204030204" pitchFamily="34" charset="0"/>
              </a:rPr>
              <a:t> Called "superordinate goals" when the model was first developed, these are the core values of the company that are evidenced in the corporate culture and the general work ethic. What is the organization trying to achieve</a:t>
            </a:r>
          </a:p>
          <a:p>
            <a:r>
              <a:rPr lang="en-US" sz="2000" b="1" dirty="0">
                <a:latin typeface="Calibri" panose="020F0502020204030204" pitchFamily="34" charset="0"/>
              </a:rPr>
              <a:t>Style:</a:t>
            </a:r>
            <a:r>
              <a:rPr lang="en-US" sz="2000" dirty="0">
                <a:latin typeface="Calibri" panose="020F0502020204030204" pitchFamily="34" charset="0"/>
              </a:rPr>
              <a:t> The style of leadership adopted. Culture- the way we do things around here</a:t>
            </a:r>
          </a:p>
          <a:p>
            <a:r>
              <a:rPr lang="en-US" sz="2000" b="1" dirty="0">
                <a:latin typeface="Calibri" panose="020F0502020204030204" pitchFamily="34" charset="0"/>
              </a:rPr>
              <a:t>Staff:</a:t>
            </a:r>
            <a:r>
              <a:rPr lang="en-US" sz="2000" dirty="0">
                <a:latin typeface="Calibri" panose="020F0502020204030204" pitchFamily="34" charset="0"/>
              </a:rPr>
              <a:t> The employees and their general capabilities. element is concerned with what type and how many employees an organization will need and how they will be recruited, trained, motivated and rewarded </a:t>
            </a:r>
          </a:p>
          <a:p>
            <a:r>
              <a:rPr lang="en-US" sz="2000" b="1" dirty="0">
                <a:latin typeface="Calibri" panose="020F0502020204030204" pitchFamily="34" charset="0"/>
              </a:rPr>
              <a:t>Skills:</a:t>
            </a:r>
            <a:r>
              <a:rPr lang="en-US" sz="2000" dirty="0">
                <a:latin typeface="Calibri" panose="020F0502020204030204" pitchFamily="34" charset="0"/>
              </a:rPr>
              <a:t> The actual skills and competencies of the employees working for the company, and the skills an organisation doesn't have. During organizational change, the question often arises of what skills the company will really need to reinforce its new strategy or new structure.</a:t>
            </a:r>
          </a:p>
          <a:p>
            <a:endParaRPr lang="en-GB" sz="2000" dirty="0"/>
          </a:p>
        </p:txBody>
      </p:sp>
    </p:spTree>
    <p:extLst>
      <p:ext uri="{BB962C8B-B14F-4D97-AF65-F5344CB8AC3E}">
        <p14:creationId xmlns:p14="http://schemas.microsoft.com/office/powerpoint/2010/main" val="17313449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FE0908C-D037-4276-B023-3DE644EA2E36}" type="slidenum">
              <a:rPr lang="en-US" smtClean="0"/>
              <a:pPr/>
              <a:t>59</a:t>
            </a:fld>
            <a:endParaRPr lang="en-US" dirty="0"/>
          </a:p>
        </p:txBody>
      </p:sp>
      <p:sp>
        <p:nvSpPr>
          <p:cNvPr id="12" name="Rectangle 11"/>
          <p:cNvSpPr/>
          <p:nvPr/>
        </p:nvSpPr>
        <p:spPr>
          <a:xfrm>
            <a:off x="252696" y="144497"/>
            <a:ext cx="8783800" cy="6524863"/>
          </a:xfrm>
          <a:prstGeom prst="rect">
            <a:avLst/>
          </a:prstGeom>
          <a:solidFill>
            <a:schemeClr val="bg2"/>
          </a:solidFill>
        </p:spPr>
        <p:txBody>
          <a:bodyPr wrap="square">
            <a:spAutoFit/>
          </a:bodyPr>
          <a:lstStyle/>
          <a:p>
            <a:r>
              <a:rPr lang="en-US" sz="2200" b="1" dirty="0">
                <a:latin typeface="Calibri" panose="020F0502020204030204" pitchFamily="34" charset="0"/>
              </a:rPr>
              <a:t>Strategy:</a:t>
            </a:r>
          </a:p>
          <a:p>
            <a:pPr>
              <a:buFont typeface="Arial" panose="020B0604020202020204" pitchFamily="34" charset="0"/>
              <a:buChar char="•"/>
            </a:pPr>
            <a:r>
              <a:rPr lang="en-US" sz="2200" dirty="0">
                <a:latin typeface="Calibri" panose="020F0502020204030204" pitchFamily="34" charset="0"/>
              </a:rPr>
              <a:t>What is our strategy?</a:t>
            </a:r>
          </a:p>
          <a:p>
            <a:pPr>
              <a:buFont typeface="Arial" panose="020B0604020202020204" pitchFamily="34" charset="0"/>
              <a:buChar char="•"/>
            </a:pPr>
            <a:r>
              <a:rPr lang="en-US" sz="2200" dirty="0">
                <a:latin typeface="Calibri" panose="020F0502020204030204" pitchFamily="34" charset="0"/>
              </a:rPr>
              <a:t>How do we intend to achieve our objectives?</a:t>
            </a:r>
          </a:p>
          <a:p>
            <a:pPr>
              <a:buFont typeface="Arial" panose="020B0604020202020204" pitchFamily="34" charset="0"/>
              <a:buChar char="•"/>
            </a:pPr>
            <a:r>
              <a:rPr lang="en-US" sz="2200" dirty="0">
                <a:latin typeface="Calibri" panose="020F0502020204030204" pitchFamily="34" charset="0"/>
              </a:rPr>
              <a:t>How do we deal with competitive pressure?</a:t>
            </a:r>
          </a:p>
          <a:p>
            <a:pPr>
              <a:buFont typeface="Arial" panose="020B0604020202020204" pitchFamily="34" charset="0"/>
              <a:buChar char="•"/>
            </a:pPr>
            <a:r>
              <a:rPr lang="en-US" sz="2200" dirty="0">
                <a:latin typeface="Calibri" panose="020F0502020204030204" pitchFamily="34" charset="0"/>
              </a:rPr>
              <a:t>How are changes in customer demands dealt with?</a:t>
            </a:r>
          </a:p>
          <a:p>
            <a:pPr>
              <a:buFont typeface="Arial" panose="020B0604020202020204" pitchFamily="34" charset="0"/>
              <a:buChar char="•"/>
            </a:pPr>
            <a:r>
              <a:rPr lang="en-US" sz="2200" dirty="0">
                <a:latin typeface="Calibri" panose="020F0502020204030204" pitchFamily="34" charset="0"/>
              </a:rPr>
              <a:t>How is strategy adjusted for environmental issues?</a:t>
            </a:r>
          </a:p>
          <a:p>
            <a:r>
              <a:rPr lang="en-US" sz="2200" b="1" dirty="0">
                <a:latin typeface="Calibri" panose="020F0502020204030204" pitchFamily="34" charset="0"/>
              </a:rPr>
              <a:t>Structure:</a:t>
            </a:r>
          </a:p>
          <a:p>
            <a:pPr>
              <a:buFont typeface="Arial" panose="020B0604020202020204" pitchFamily="34" charset="0"/>
              <a:buChar char="•"/>
            </a:pPr>
            <a:r>
              <a:rPr lang="en-US" sz="2200" dirty="0">
                <a:latin typeface="Calibri" panose="020F0502020204030204" pitchFamily="34" charset="0"/>
              </a:rPr>
              <a:t>How is the company/team divided?</a:t>
            </a:r>
          </a:p>
          <a:p>
            <a:pPr>
              <a:buFont typeface="Arial" panose="020B0604020202020204" pitchFamily="34" charset="0"/>
              <a:buChar char="•"/>
            </a:pPr>
            <a:r>
              <a:rPr lang="en-US" sz="2200" dirty="0">
                <a:latin typeface="Calibri" panose="020F0502020204030204" pitchFamily="34" charset="0"/>
              </a:rPr>
              <a:t>What is the hierarchy?</a:t>
            </a:r>
          </a:p>
          <a:p>
            <a:pPr>
              <a:buFont typeface="Arial" panose="020B0604020202020204" pitchFamily="34" charset="0"/>
              <a:buChar char="•"/>
            </a:pPr>
            <a:r>
              <a:rPr lang="en-US" sz="2200" dirty="0">
                <a:latin typeface="Calibri" panose="020F0502020204030204" pitchFamily="34" charset="0"/>
              </a:rPr>
              <a:t>How do the various departments coordinate activities?</a:t>
            </a:r>
          </a:p>
          <a:p>
            <a:pPr>
              <a:buFont typeface="Arial" panose="020B0604020202020204" pitchFamily="34" charset="0"/>
              <a:buChar char="•"/>
            </a:pPr>
            <a:r>
              <a:rPr lang="en-US" sz="2200" dirty="0">
                <a:latin typeface="Calibri" panose="020F0502020204030204" pitchFamily="34" charset="0"/>
              </a:rPr>
              <a:t>How do the team members organize and align themselves?</a:t>
            </a:r>
          </a:p>
          <a:p>
            <a:pPr>
              <a:buFont typeface="Arial" panose="020B0604020202020204" pitchFamily="34" charset="0"/>
              <a:buChar char="•"/>
            </a:pPr>
            <a:r>
              <a:rPr lang="en-US" sz="2200" dirty="0">
                <a:latin typeface="Calibri" panose="020F0502020204030204" pitchFamily="34" charset="0"/>
              </a:rPr>
              <a:t>Is decision making and controlling centralized or decentralized? Is this as it should be, given what we're doing?</a:t>
            </a:r>
          </a:p>
          <a:p>
            <a:pPr>
              <a:buFont typeface="Arial" panose="020B0604020202020204" pitchFamily="34" charset="0"/>
              <a:buChar char="•"/>
            </a:pPr>
            <a:r>
              <a:rPr lang="en-US" sz="2200" dirty="0">
                <a:latin typeface="Calibri" panose="020F0502020204030204" pitchFamily="34" charset="0"/>
              </a:rPr>
              <a:t>Where are the lines of communication? Explicit and implicit?</a:t>
            </a:r>
          </a:p>
          <a:p>
            <a:r>
              <a:rPr lang="en-US" sz="2200" b="1" dirty="0">
                <a:latin typeface="Calibri" panose="020F0502020204030204" pitchFamily="34" charset="0"/>
              </a:rPr>
              <a:t>Systems:</a:t>
            </a:r>
          </a:p>
          <a:p>
            <a:pPr>
              <a:buFont typeface="Arial" panose="020B0604020202020204" pitchFamily="34" charset="0"/>
              <a:buChar char="•"/>
            </a:pPr>
            <a:r>
              <a:rPr lang="en-US" sz="2200" dirty="0">
                <a:latin typeface="Calibri" panose="020F0502020204030204" pitchFamily="34" charset="0"/>
              </a:rPr>
              <a:t>What are the main systems that run the organization? Consider financial and HR systems as well as communications and document storage.</a:t>
            </a:r>
          </a:p>
          <a:p>
            <a:pPr>
              <a:buFont typeface="Arial" panose="020B0604020202020204" pitchFamily="34" charset="0"/>
              <a:buChar char="•"/>
            </a:pPr>
            <a:r>
              <a:rPr lang="en-US" sz="2200" dirty="0">
                <a:latin typeface="Calibri" panose="020F0502020204030204" pitchFamily="34" charset="0"/>
              </a:rPr>
              <a:t>Where are the controls and how are they monitored and evaluated?</a:t>
            </a:r>
          </a:p>
          <a:p>
            <a:pPr>
              <a:buFont typeface="Arial" panose="020B0604020202020204" pitchFamily="34" charset="0"/>
              <a:buChar char="•"/>
            </a:pPr>
            <a:r>
              <a:rPr lang="en-US" sz="2200" dirty="0">
                <a:latin typeface="Calibri" panose="020F0502020204030204" pitchFamily="34" charset="0"/>
              </a:rPr>
              <a:t>What internal rules and processes does the team use to keep on track?</a:t>
            </a:r>
          </a:p>
        </p:txBody>
      </p:sp>
    </p:spTree>
    <p:extLst>
      <p:ext uri="{BB962C8B-B14F-4D97-AF65-F5344CB8AC3E}">
        <p14:creationId xmlns:p14="http://schemas.microsoft.com/office/powerpoint/2010/main" val="7440710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FE0908C-D037-4276-B023-3DE644EA2E36}" type="slidenum">
              <a:rPr lang="en-US" smtClean="0"/>
              <a:pPr/>
              <a:t>60</a:t>
            </a:fld>
            <a:endParaRPr lang="en-US" dirty="0"/>
          </a:p>
        </p:txBody>
      </p:sp>
      <p:sp>
        <p:nvSpPr>
          <p:cNvPr id="2" name="Rectangle 1"/>
          <p:cNvSpPr/>
          <p:nvPr/>
        </p:nvSpPr>
        <p:spPr>
          <a:xfrm>
            <a:off x="107504" y="44624"/>
            <a:ext cx="9036496" cy="6878806"/>
          </a:xfrm>
          <a:prstGeom prst="rect">
            <a:avLst/>
          </a:prstGeom>
          <a:solidFill>
            <a:schemeClr val="bg2"/>
          </a:solidFill>
        </p:spPr>
        <p:txBody>
          <a:bodyPr wrap="square">
            <a:spAutoFit/>
          </a:bodyPr>
          <a:lstStyle/>
          <a:p>
            <a:r>
              <a:rPr lang="en-US" sz="2100" b="1" dirty="0">
                <a:latin typeface="Calibri" panose="020F0502020204030204" pitchFamily="34" charset="0"/>
              </a:rPr>
              <a:t>Shared Values:</a:t>
            </a:r>
          </a:p>
          <a:p>
            <a:pPr>
              <a:buFont typeface="Arial" panose="020B0604020202020204" pitchFamily="34" charset="0"/>
              <a:buChar char="•"/>
            </a:pPr>
            <a:r>
              <a:rPr lang="en-US" sz="2100" dirty="0">
                <a:latin typeface="Calibri" panose="020F0502020204030204" pitchFamily="34" charset="0"/>
              </a:rPr>
              <a:t>What are the core values?</a:t>
            </a:r>
          </a:p>
          <a:p>
            <a:pPr>
              <a:buFont typeface="Arial" panose="020B0604020202020204" pitchFamily="34" charset="0"/>
              <a:buChar char="•"/>
            </a:pPr>
            <a:r>
              <a:rPr lang="en-US" sz="2100" dirty="0">
                <a:latin typeface="Calibri" panose="020F0502020204030204" pitchFamily="34" charset="0"/>
              </a:rPr>
              <a:t>What is the corporate/team culture?</a:t>
            </a:r>
          </a:p>
          <a:p>
            <a:pPr>
              <a:buFont typeface="Arial" panose="020B0604020202020204" pitchFamily="34" charset="0"/>
              <a:buChar char="•"/>
            </a:pPr>
            <a:r>
              <a:rPr lang="en-US" sz="2100" dirty="0">
                <a:latin typeface="Calibri" panose="020F0502020204030204" pitchFamily="34" charset="0"/>
              </a:rPr>
              <a:t>How strong are the values?</a:t>
            </a:r>
          </a:p>
          <a:p>
            <a:pPr>
              <a:buFont typeface="Arial" panose="020B0604020202020204" pitchFamily="34" charset="0"/>
              <a:buChar char="•"/>
            </a:pPr>
            <a:r>
              <a:rPr lang="en-US" sz="2100" dirty="0">
                <a:latin typeface="Calibri" panose="020F0502020204030204" pitchFamily="34" charset="0"/>
              </a:rPr>
              <a:t>What are the fundamental values that the company/team was built on?</a:t>
            </a:r>
          </a:p>
          <a:p>
            <a:r>
              <a:rPr lang="en-US" sz="2100" b="1" dirty="0">
                <a:latin typeface="Calibri" panose="020F0502020204030204" pitchFamily="34" charset="0"/>
              </a:rPr>
              <a:t>Style:</a:t>
            </a:r>
          </a:p>
          <a:p>
            <a:pPr>
              <a:buFont typeface="Arial" panose="020B0604020202020204" pitchFamily="34" charset="0"/>
              <a:buChar char="•"/>
            </a:pPr>
            <a:r>
              <a:rPr lang="en-US" sz="2100" dirty="0">
                <a:latin typeface="Calibri" panose="020F0502020204030204" pitchFamily="34" charset="0"/>
              </a:rPr>
              <a:t>How participative is the management/leadership style?</a:t>
            </a:r>
          </a:p>
          <a:p>
            <a:pPr>
              <a:buFont typeface="Arial" panose="020B0604020202020204" pitchFamily="34" charset="0"/>
              <a:buChar char="•"/>
            </a:pPr>
            <a:r>
              <a:rPr lang="en-US" sz="2100" dirty="0">
                <a:latin typeface="Calibri" panose="020F0502020204030204" pitchFamily="34" charset="0"/>
              </a:rPr>
              <a:t>How effective is that leadership?</a:t>
            </a:r>
          </a:p>
          <a:p>
            <a:pPr>
              <a:buFont typeface="Arial" panose="020B0604020202020204" pitchFamily="34" charset="0"/>
              <a:buChar char="•"/>
            </a:pPr>
            <a:r>
              <a:rPr lang="en-US" sz="2100" dirty="0">
                <a:latin typeface="Calibri" panose="020F0502020204030204" pitchFamily="34" charset="0"/>
              </a:rPr>
              <a:t>Do employees/team members tend to be competitive or cooperative?</a:t>
            </a:r>
          </a:p>
          <a:p>
            <a:pPr>
              <a:buFont typeface="Arial" panose="020B0604020202020204" pitchFamily="34" charset="0"/>
              <a:buChar char="•"/>
            </a:pPr>
            <a:r>
              <a:rPr lang="en-US" sz="2100" dirty="0">
                <a:latin typeface="Calibri" panose="020F0502020204030204" pitchFamily="34" charset="0"/>
              </a:rPr>
              <a:t>Are there real teams functioning within the organization or are they just nominal groups?</a:t>
            </a:r>
          </a:p>
          <a:p>
            <a:r>
              <a:rPr lang="en-US" sz="2100" b="1" dirty="0">
                <a:latin typeface="Calibri" panose="020F0502020204030204" pitchFamily="34" charset="0"/>
              </a:rPr>
              <a:t>Staff:</a:t>
            </a:r>
          </a:p>
          <a:p>
            <a:pPr>
              <a:buFont typeface="Arial" panose="020B0604020202020204" pitchFamily="34" charset="0"/>
              <a:buChar char="•"/>
            </a:pPr>
            <a:r>
              <a:rPr lang="en-US" sz="2100" dirty="0">
                <a:latin typeface="Calibri" panose="020F0502020204030204" pitchFamily="34" charset="0"/>
              </a:rPr>
              <a:t>What positions or specializations are represented within the team?</a:t>
            </a:r>
          </a:p>
          <a:p>
            <a:pPr>
              <a:buFont typeface="Arial" panose="020B0604020202020204" pitchFamily="34" charset="0"/>
              <a:buChar char="•"/>
            </a:pPr>
            <a:r>
              <a:rPr lang="en-US" sz="2100" dirty="0">
                <a:latin typeface="Calibri" panose="020F0502020204030204" pitchFamily="34" charset="0"/>
              </a:rPr>
              <a:t>What positions need to be filled?</a:t>
            </a:r>
          </a:p>
          <a:p>
            <a:pPr>
              <a:buFont typeface="Arial" panose="020B0604020202020204" pitchFamily="34" charset="0"/>
              <a:buChar char="•"/>
            </a:pPr>
            <a:r>
              <a:rPr lang="en-US" sz="2100" dirty="0">
                <a:latin typeface="Calibri" panose="020F0502020204030204" pitchFamily="34" charset="0"/>
              </a:rPr>
              <a:t>Are there gaps in required competencies?</a:t>
            </a:r>
          </a:p>
          <a:p>
            <a:r>
              <a:rPr lang="en-US" sz="2100" b="1" dirty="0">
                <a:latin typeface="Calibri" panose="020F0502020204030204" pitchFamily="34" charset="0"/>
              </a:rPr>
              <a:t>Skills:</a:t>
            </a:r>
          </a:p>
          <a:p>
            <a:pPr>
              <a:buFont typeface="Arial" panose="020B0604020202020204" pitchFamily="34" charset="0"/>
              <a:buChar char="•"/>
            </a:pPr>
            <a:r>
              <a:rPr lang="en-US" sz="2100" dirty="0">
                <a:latin typeface="Calibri" panose="020F0502020204030204" pitchFamily="34" charset="0"/>
              </a:rPr>
              <a:t>What are the strongest skills represented within the company/team?</a:t>
            </a:r>
          </a:p>
          <a:p>
            <a:pPr>
              <a:buFont typeface="Arial" panose="020B0604020202020204" pitchFamily="34" charset="0"/>
              <a:buChar char="•"/>
            </a:pPr>
            <a:r>
              <a:rPr lang="en-US" sz="2100" dirty="0">
                <a:latin typeface="Calibri" panose="020F0502020204030204" pitchFamily="34" charset="0"/>
              </a:rPr>
              <a:t>Are there any skills gaps?</a:t>
            </a:r>
          </a:p>
          <a:p>
            <a:pPr>
              <a:buFont typeface="Arial" panose="020B0604020202020204" pitchFamily="34" charset="0"/>
              <a:buChar char="•"/>
            </a:pPr>
            <a:r>
              <a:rPr lang="en-US" sz="2100" dirty="0">
                <a:latin typeface="Calibri" panose="020F0502020204030204" pitchFamily="34" charset="0"/>
              </a:rPr>
              <a:t>What is the company/team known for doing well?</a:t>
            </a:r>
          </a:p>
          <a:p>
            <a:pPr>
              <a:buFont typeface="Arial" panose="020B0604020202020204" pitchFamily="34" charset="0"/>
              <a:buChar char="•"/>
            </a:pPr>
            <a:r>
              <a:rPr lang="en-US" sz="2100" dirty="0">
                <a:latin typeface="Calibri" panose="020F0502020204030204" pitchFamily="34" charset="0"/>
              </a:rPr>
              <a:t>Do the current employees/team members have the ability to do the job?</a:t>
            </a:r>
          </a:p>
          <a:p>
            <a:pPr>
              <a:buFont typeface="Arial" panose="020B0604020202020204" pitchFamily="34" charset="0"/>
              <a:buChar char="•"/>
            </a:pPr>
            <a:r>
              <a:rPr lang="en-US" sz="2100" dirty="0">
                <a:latin typeface="Calibri" panose="020F0502020204030204" pitchFamily="34" charset="0"/>
              </a:rPr>
              <a:t>How are skills monitored and assessed</a:t>
            </a:r>
            <a:endParaRPr lang="en-GB" sz="2100" dirty="0">
              <a:latin typeface="Calibri" panose="020F0502020204030204" pitchFamily="34" charset="0"/>
            </a:endParaRPr>
          </a:p>
        </p:txBody>
      </p:sp>
    </p:spTree>
    <p:extLst>
      <p:ext uri="{BB962C8B-B14F-4D97-AF65-F5344CB8AC3E}">
        <p14:creationId xmlns:p14="http://schemas.microsoft.com/office/powerpoint/2010/main" val="418394010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Describe and use change models</a:t>
            </a:r>
          </a:p>
        </p:txBody>
      </p:sp>
      <p:sp>
        <p:nvSpPr>
          <p:cNvPr id="3" name="Vertical Text Placeholder 2"/>
          <p:cNvSpPr>
            <a:spLocks noGrp="1"/>
          </p:cNvSpPr>
          <p:nvPr>
            <p:ph type="body" orient="vert" idx="1"/>
          </p:nvPr>
        </p:nvSpPr>
        <p:spPr/>
        <p:txBody>
          <a:bodyPr>
            <a:noAutofit/>
          </a:bodyPr>
          <a:lstStyle/>
          <a:p>
            <a:pPr>
              <a:buFont typeface="Wingdings" panose="05000000000000000000" pitchFamily="2" charset="2"/>
              <a:buChar char="§"/>
            </a:pPr>
            <a:r>
              <a:rPr lang="en-GB" sz="2600" dirty="0"/>
              <a:t>Group 1 – Use the influence model to convince line managers of the need for a change in D&amp;G processes.</a:t>
            </a:r>
          </a:p>
          <a:p>
            <a:pPr>
              <a:buFont typeface="Wingdings" panose="05000000000000000000" pitchFamily="2" charset="2"/>
              <a:buChar char="§"/>
            </a:pPr>
            <a:r>
              <a:rPr lang="en-GB" sz="2600" dirty="0"/>
              <a:t>Group 2 – Use </a:t>
            </a:r>
            <a:r>
              <a:rPr lang="en-GB" sz="2600" dirty="0" err="1"/>
              <a:t>Mckinsey</a:t>
            </a:r>
            <a:r>
              <a:rPr lang="en-GB" sz="2600" dirty="0"/>
              <a:t> 7s model to analyse a business you are familiar with.</a:t>
            </a:r>
          </a:p>
          <a:p>
            <a:pPr>
              <a:buFont typeface="Wingdings" panose="05000000000000000000" pitchFamily="2" charset="2"/>
              <a:buChar char="§"/>
            </a:pPr>
            <a:r>
              <a:rPr lang="en-GB" sz="2600" dirty="0"/>
              <a:t>Group 3 –  Critically analyse 3 change models</a:t>
            </a:r>
          </a:p>
          <a:p>
            <a:pPr>
              <a:buFont typeface="Wingdings" panose="05000000000000000000" pitchFamily="2" charset="2"/>
              <a:buChar char="§"/>
            </a:pPr>
            <a:r>
              <a:rPr lang="en-GB" sz="2600" dirty="0"/>
              <a:t>Group 4 – Compare and contrast OD and Systems Approach to change.</a:t>
            </a:r>
          </a:p>
        </p:txBody>
      </p:sp>
      <p:sp>
        <p:nvSpPr>
          <p:cNvPr id="4" name="Vertical Text Placeholder 3"/>
          <p:cNvSpPr>
            <a:spLocks noGrp="1"/>
          </p:cNvSpPr>
          <p:nvPr>
            <p:ph type="body" orient="vert" idx="13"/>
          </p:nvPr>
        </p:nvSpPr>
        <p:spPr/>
        <p:txBody>
          <a:bodyPr/>
          <a:lstStyle/>
          <a:p>
            <a:pPr marL="0" indent="0">
              <a:buNone/>
            </a:pPr>
            <a:r>
              <a:rPr lang="en-GB" dirty="0"/>
              <a:t>Group Exercise</a:t>
            </a:r>
          </a:p>
        </p:txBody>
      </p:sp>
    </p:spTree>
    <p:extLst>
      <p:ext uri="{BB962C8B-B14F-4D97-AF65-F5344CB8AC3E}">
        <p14:creationId xmlns:p14="http://schemas.microsoft.com/office/powerpoint/2010/main" val="28644625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Activity</a:t>
            </a:r>
          </a:p>
        </p:txBody>
      </p:sp>
      <p:sp>
        <p:nvSpPr>
          <p:cNvPr id="6" name="Content Placeholder 5"/>
          <p:cNvSpPr>
            <a:spLocks noGrp="1"/>
          </p:cNvSpPr>
          <p:nvPr>
            <p:ph idx="1"/>
          </p:nvPr>
        </p:nvSpPr>
        <p:spPr/>
        <p:txBody>
          <a:bodyPr/>
          <a:lstStyle/>
          <a:p>
            <a:r>
              <a:rPr lang="en-GB" altLang="en-US" dirty="0"/>
              <a:t>Talk to the person next to you about a change that you have experienced in the workplace.  How did it make you feel? </a:t>
            </a:r>
          </a:p>
        </p:txBody>
      </p:sp>
    </p:spTree>
    <p:extLst>
      <p:ext uri="{BB962C8B-B14F-4D97-AF65-F5344CB8AC3E}">
        <p14:creationId xmlns:p14="http://schemas.microsoft.com/office/powerpoint/2010/main" val="7573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The Role of the HR Professional</a:t>
            </a:r>
          </a:p>
        </p:txBody>
      </p:sp>
      <p:sp>
        <p:nvSpPr>
          <p:cNvPr id="3" name="Vertical Text Placeholder 2"/>
          <p:cNvSpPr>
            <a:spLocks noGrp="1"/>
          </p:cNvSpPr>
          <p:nvPr>
            <p:ph type="body" orient="vert" idx="1"/>
          </p:nvPr>
        </p:nvSpPr>
        <p:spPr>
          <a:xfrm>
            <a:off x="405584" y="1196752"/>
            <a:ext cx="8318832" cy="3930559"/>
          </a:xfrm>
        </p:spPr>
        <p:txBody>
          <a:bodyPr>
            <a:normAutofit fontScale="92500" lnSpcReduction="10000"/>
          </a:bodyPr>
          <a:lstStyle/>
          <a:p>
            <a:pPr marL="0" indent="0">
              <a:buNone/>
            </a:pPr>
            <a:r>
              <a:rPr lang="en-GB" b="1" dirty="0"/>
              <a:t>CIPD. (2019) </a:t>
            </a:r>
            <a:r>
              <a:rPr lang="en-GB" b="1" i="1" dirty="0"/>
              <a:t>Change Management Factsheet</a:t>
            </a:r>
            <a:r>
              <a:rPr lang="en-GB" b="1" dirty="0"/>
              <a:t>. London: CIPD.</a:t>
            </a:r>
            <a:endParaRPr lang="en-GB" b="1" i="1" dirty="0"/>
          </a:p>
          <a:p>
            <a:r>
              <a:rPr lang="en-GB" dirty="0"/>
              <a:t>People professionals and HR functions are among those best placed to drive effective change</a:t>
            </a:r>
          </a:p>
          <a:p>
            <a:r>
              <a:rPr lang="en-GB" dirty="0"/>
              <a:t>Our research has found that fewer than 60% of re-organisations met their stated objectives - usually bottom line improvement</a:t>
            </a:r>
          </a:p>
          <a:p>
            <a:endParaRPr lang="en-GB" dirty="0"/>
          </a:p>
        </p:txBody>
      </p:sp>
    </p:spTree>
    <p:extLst>
      <p:ext uri="{BB962C8B-B14F-4D97-AF65-F5344CB8AC3E}">
        <p14:creationId xmlns:p14="http://schemas.microsoft.com/office/powerpoint/2010/main" val="28997779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680" y="5325"/>
            <a:ext cx="8229600" cy="1143000"/>
          </a:xfrm>
        </p:spPr>
        <p:txBody>
          <a:bodyPr/>
          <a:lstStyle/>
          <a:p>
            <a:r>
              <a:rPr lang="en-GB" dirty="0"/>
              <a:t>3. The Role of the HR Professional</a:t>
            </a:r>
          </a:p>
        </p:txBody>
      </p:sp>
      <p:sp>
        <p:nvSpPr>
          <p:cNvPr id="3" name="Vertical Text Placeholder 2"/>
          <p:cNvSpPr>
            <a:spLocks noGrp="1"/>
          </p:cNvSpPr>
          <p:nvPr>
            <p:ph type="body" orient="vert" idx="1"/>
          </p:nvPr>
        </p:nvSpPr>
        <p:spPr>
          <a:xfrm>
            <a:off x="420013" y="980728"/>
            <a:ext cx="8317792" cy="4536504"/>
          </a:xfrm>
        </p:spPr>
        <p:txBody>
          <a:bodyPr>
            <a:normAutofit fontScale="92500" lnSpcReduction="10000"/>
          </a:bodyPr>
          <a:lstStyle/>
          <a:p>
            <a:pPr marL="0" indent="0">
              <a:buNone/>
            </a:pPr>
            <a:r>
              <a:rPr lang="en-GB" dirty="0"/>
              <a:t>What elements of change management would HR be expected to consider?</a:t>
            </a:r>
          </a:p>
          <a:p>
            <a:r>
              <a:rPr lang="en-GB" dirty="0"/>
              <a:t>Communication</a:t>
            </a:r>
          </a:p>
          <a:p>
            <a:r>
              <a:rPr lang="en-GB" dirty="0"/>
              <a:t>Engagement</a:t>
            </a:r>
          </a:p>
          <a:p>
            <a:r>
              <a:rPr lang="en-GB" dirty="0"/>
              <a:t>Training</a:t>
            </a:r>
          </a:p>
          <a:p>
            <a:r>
              <a:rPr lang="en-GB" dirty="0"/>
              <a:t>Values, beliefs and behaviours</a:t>
            </a:r>
          </a:p>
          <a:p>
            <a:r>
              <a:rPr lang="en-GB" dirty="0"/>
              <a:t>Recruitment</a:t>
            </a:r>
          </a:p>
          <a:p>
            <a:r>
              <a:rPr lang="en-GB" dirty="0"/>
              <a:t>Performance Management </a:t>
            </a:r>
          </a:p>
          <a:p>
            <a:r>
              <a:rPr lang="en-GB" dirty="0"/>
              <a:t>Employee Relations</a:t>
            </a:r>
          </a:p>
        </p:txBody>
      </p:sp>
      <p:sp>
        <p:nvSpPr>
          <p:cNvPr id="5" name="TextBox 4"/>
          <p:cNvSpPr txBox="1"/>
          <p:nvPr/>
        </p:nvSpPr>
        <p:spPr>
          <a:xfrm>
            <a:off x="5306509" y="2276872"/>
            <a:ext cx="3431296" cy="923330"/>
          </a:xfrm>
          <a:prstGeom prst="rect">
            <a:avLst/>
          </a:prstGeom>
          <a:noFill/>
        </p:spPr>
        <p:txBody>
          <a:bodyPr wrap="square" rtlCol="0">
            <a:spAutoFit/>
          </a:bodyPr>
          <a:lstStyle/>
          <a:p>
            <a:pPr marL="285750" indent="-285750">
              <a:buFont typeface="Arial" panose="020B0604020202020204" pitchFamily="34" charset="0"/>
              <a:buChar char="•"/>
            </a:pPr>
            <a:r>
              <a:rPr lang="en-GB" sz="2700" dirty="0"/>
              <a:t>Downsizing</a:t>
            </a:r>
          </a:p>
          <a:p>
            <a:pPr marL="285750" indent="-285750">
              <a:buFont typeface="Arial" panose="020B0604020202020204" pitchFamily="34" charset="0"/>
              <a:buChar char="•"/>
            </a:pPr>
            <a:r>
              <a:rPr lang="en-GB" sz="2700" dirty="0"/>
              <a:t>Wellbeing</a:t>
            </a:r>
          </a:p>
        </p:txBody>
      </p:sp>
    </p:spTree>
    <p:extLst>
      <p:ext uri="{BB962C8B-B14F-4D97-AF65-F5344CB8AC3E}">
        <p14:creationId xmlns:p14="http://schemas.microsoft.com/office/powerpoint/2010/main" val="912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a:xfrm>
            <a:off x="405584" y="1196753"/>
            <a:ext cx="8318832" cy="4320480"/>
          </a:xfrm>
        </p:spPr>
        <p:txBody>
          <a:bodyPr>
            <a:normAutofit fontScale="92500" lnSpcReduction="10000"/>
          </a:bodyPr>
          <a:lstStyle/>
          <a:p>
            <a:pPr marL="0" indent="0">
              <a:buNone/>
            </a:pPr>
            <a:r>
              <a:rPr lang="en-GB" dirty="0"/>
              <a:t>Failure rates for major change programmes is running at around 70%!</a:t>
            </a:r>
          </a:p>
          <a:p>
            <a:pPr marL="0" indent="0">
              <a:buNone/>
            </a:pPr>
            <a:r>
              <a:rPr lang="en-GB" dirty="0"/>
              <a:t>Crail’s 2007 study felt the following factors acted as barriers to change:</a:t>
            </a:r>
          </a:p>
          <a:p>
            <a:pPr lvl="2" indent="-342900">
              <a:buFont typeface="Wingdings" panose="05000000000000000000" pitchFamily="2" charset="2"/>
              <a:buChar char="§"/>
            </a:pPr>
            <a:r>
              <a:rPr lang="en-GB" dirty="0"/>
              <a:t>Employee resistance			81%</a:t>
            </a:r>
          </a:p>
          <a:p>
            <a:pPr lvl="2" indent="-342900">
              <a:buFont typeface="Wingdings" panose="05000000000000000000" pitchFamily="2" charset="2"/>
              <a:buChar char="§"/>
            </a:pPr>
            <a:r>
              <a:rPr lang="en-GB" dirty="0"/>
              <a:t>Communication breakdown			90%</a:t>
            </a:r>
          </a:p>
          <a:p>
            <a:pPr lvl="2" indent="-342900">
              <a:buFont typeface="Wingdings" panose="05000000000000000000" pitchFamily="2" charset="2"/>
              <a:buChar char="§"/>
            </a:pPr>
            <a:r>
              <a:rPr lang="en-GB" dirty="0"/>
              <a:t>Lack of time to prepare			65%</a:t>
            </a:r>
          </a:p>
          <a:p>
            <a:pPr lvl="2" indent="-342900">
              <a:buFont typeface="Wingdings" panose="05000000000000000000" pitchFamily="2" charset="2"/>
              <a:buChar char="§"/>
            </a:pPr>
            <a:r>
              <a:rPr lang="en-GB" dirty="0"/>
              <a:t>Lack of time to implement			63%</a:t>
            </a:r>
          </a:p>
          <a:p>
            <a:pPr lvl="2" indent="-342900">
              <a:buFont typeface="Wingdings" panose="05000000000000000000" pitchFamily="2" charset="2"/>
              <a:buChar char="§"/>
            </a:pPr>
            <a:r>
              <a:rPr lang="en-GB" dirty="0"/>
              <a:t>Poor leadership form senior managers	60%</a:t>
            </a:r>
          </a:p>
          <a:p>
            <a:pPr lvl="2" indent="-342900">
              <a:buFont typeface="Wingdings" panose="05000000000000000000" pitchFamily="2" charset="2"/>
              <a:buChar char="§"/>
            </a:pPr>
            <a:r>
              <a:rPr lang="en-GB" dirty="0"/>
              <a:t>Lack of change management expertise	57%</a:t>
            </a:r>
          </a:p>
        </p:txBody>
      </p:sp>
    </p:spTree>
    <p:extLst>
      <p:ext uri="{BB962C8B-B14F-4D97-AF65-F5344CB8AC3E}">
        <p14:creationId xmlns:p14="http://schemas.microsoft.com/office/powerpoint/2010/main" val="136180532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lstStyle/>
          <a:p>
            <a:r>
              <a:rPr lang="en-GB" dirty="0"/>
              <a:t>One of the key aspects of change management is leading people through change</a:t>
            </a:r>
          </a:p>
          <a:p>
            <a:r>
              <a:rPr lang="en-GB" dirty="0"/>
              <a:t>The success of change management programmes depends on whether people are willing and able to change</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Employee Resistance</a:t>
            </a:r>
          </a:p>
        </p:txBody>
      </p:sp>
    </p:spTree>
    <p:extLst>
      <p:ext uri="{BB962C8B-B14F-4D97-AF65-F5344CB8AC3E}">
        <p14:creationId xmlns:p14="http://schemas.microsoft.com/office/powerpoint/2010/main" val="36968955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4" name="Vertical Text Placeholder 3"/>
          <p:cNvSpPr>
            <a:spLocks noGrp="1"/>
          </p:cNvSpPr>
          <p:nvPr>
            <p:ph type="body" orient="vert" idx="1"/>
          </p:nvPr>
        </p:nvSpPr>
        <p:spPr/>
        <p:txBody>
          <a:bodyPr/>
          <a:lstStyle/>
          <a:p>
            <a:pPr marL="0" indent="0">
              <a:buNone/>
            </a:pPr>
            <a:r>
              <a:rPr lang="en-GB" dirty="0"/>
              <a:t>Change can be unsettling and sometimes traumatic.</a:t>
            </a:r>
          </a:p>
          <a:p>
            <a:pPr marL="0" indent="0">
              <a:buNone/>
            </a:pPr>
            <a:endParaRPr lang="en-GB" dirty="0"/>
          </a:p>
          <a:p>
            <a:pPr marL="0" indent="0">
              <a:buNone/>
            </a:pPr>
            <a:r>
              <a:rPr lang="en-GB" dirty="0"/>
              <a:t>How did you feel about the</a:t>
            </a:r>
          </a:p>
          <a:p>
            <a:pPr marL="0" indent="0">
              <a:buNone/>
            </a:pPr>
            <a:r>
              <a:rPr lang="en-GB" dirty="0"/>
              <a:t>change you discussed </a:t>
            </a:r>
          </a:p>
          <a:p>
            <a:pPr marL="0" indent="0">
              <a:buNone/>
            </a:pPr>
            <a:r>
              <a:rPr lang="en-GB" dirty="0"/>
              <a:t>earlier? </a:t>
            </a:r>
          </a:p>
        </p:txBody>
      </p:sp>
      <p:sp>
        <p:nvSpPr>
          <p:cNvPr id="3" name="Vertical Text Placeholder 2"/>
          <p:cNvSpPr>
            <a:spLocks noGrp="1"/>
          </p:cNvSpPr>
          <p:nvPr>
            <p:ph type="body" orient="vert" idx="13"/>
          </p:nvPr>
        </p:nvSpPr>
        <p:spPr/>
        <p:txBody>
          <a:bodyPr/>
          <a:lstStyle/>
          <a:p>
            <a:pPr marL="0" indent="0">
              <a:buNone/>
            </a:pPr>
            <a:r>
              <a:rPr lang="en-GB" dirty="0"/>
              <a:t>Why do People Resist Change?</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4128" y="2255013"/>
            <a:ext cx="3429000" cy="3429000"/>
          </a:xfrm>
          <a:prstGeom prst="rect">
            <a:avLst/>
          </a:prstGeom>
        </p:spPr>
      </p:pic>
    </p:spTree>
    <p:extLst>
      <p:ext uri="{BB962C8B-B14F-4D97-AF65-F5344CB8AC3E}">
        <p14:creationId xmlns:p14="http://schemas.microsoft.com/office/powerpoint/2010/main" val="310659554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3. Why Does Change Fail</a:t>
            </a:r>
          </a:p>
        </p:txBody>
      </p:sp>
      <p:sp>
        <p:nvSpPr>
          <p:cNvPr id="6" name="Vertical Text Placeholder 5"/>
          <p:cNvSpPr>
            <a:spLocks noGrp="1"/>
          </p:cNvSpPr>
          <p:nvPr>
            <p:ph type="body" orient="vert" idx="1"/>
          </p:nvPr>
        </p:nvSpPr>
        <p:spPr>
          <a:xfrm>
            <a:off x="405584" y="1802698"/>
            <a:ext cx="4094408" cy="3831818"/>
          </a:xfrm>
        </p:spPr>
        <p:style>
          <a:lnRef idx="2">
            <a:schemeClr val="accent1"/>
          </a:lnRef>
          <a:fillRef idx="1">
            <a:schemeClr val="lt1"/>
          </a:fillRef>
          <a:effectRef idx="0">
            <a:schemeClr val="accent1"/>
          </a:effectRef>
          <a:fontRef idx="minor">
            <a:schemeClr val="dk1"/>
          </a:fontRef>
        </p:style>
        <p:txBody>
          <a:bodyPr>
            <a:normAutofit/>
          </a:bodyPr>
          <a:lstStyle/>
          <a:p>
            <a:r>
              <a:rPr lang="en-GB" sz="2700" dirty="0"/>
              <a:t>the shock of the new</a:t>
            </a:r>
          </a:p>
          <a:p>
            <a:r>
              <a:rPr lang="en-GB" sz="2700" dirty="0"/>
              <a:t>economic fears</a:t>
            </a:r>
          </a:p>
          <a:p>
            <a:r>
              <a:rPr lang="en-GB" sz="2700" dirty="0"/>
              <a:t>inconvenience</a:t>
            </a:r>
          </a:p>
          <a:p>
            <a:r>
              <a:rPr lang="en-GB" sz="2700" dirty="0"/>
              <a:t>symbolic fears</a:t>
            </a:r>
          </a:p>
          <a:p>
            <a:r>
              <a:rPr lang="en-GB" sz="2700" dirty="0"/>
              <a:t>lack of respect for the proposer of change</a:t>
            </a:r>
          </a:p>
          <a:p>
            <a:r>
              <a:rPr lang="en-GB" sz="2700" dirty="0"/>
              <a:t>competence fears</a:t>
            </a:r>
          </a:p>
          <a:p>
            <a:pPr marL="0" indent="0">
              <a:buNone/>
            </a:pPr>
            <a:endParaRPr lang="en-GB" dirty="0"/>
          </a:p>
        </p:txBody>
      </p:sp>
      <p:sp>
        <p:nvSpPr>
          <p:cNvPr id="7" name="Vertical Text Placeholder 6"/>
          <p:cNvSpPr>
            <a:spLocks noGrp="1"/>
          </p:cNvSpPr>
          <p:nvPr>
            <p:ph type="body" orient="vert" idx="13"/>
          </p:nvPr>
        </p:nvSpPr>
        <p:spPr/>
        <p:txBody>
          <a:bodyPr/>
          <a:lstStyle/>
          <a:p>
            <a:pPr marL="0" indent="0">
              <a:buNone/>
            </a:pPr>
            <a:r>
              <a:rPr lang="en-GB" sz="2400" dirty="0"/>
              <a:t>Why do people resist change?</a:t>
            </a:r>
          </a:p>
        </p:txBody>
      </p:sp>
      <p:sp>
        <p:nvSpPr>
          <p:cNvPr id="9" name="TextBox 8"/>
          <p:cNvSpPr txBox="1"/>
          <p:nvPr/>
        </p:nvSpPr>
        <p:spPr>
          <a:xfrm>
            <a:off x="4716016" y="1802697"/>
            <a:ext cx="3888432" cy="38318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buFont typeface="Arial" panose="020B0604020202020204" pitchFamily="34" charset="0"/>
              <a:buChar char="•"/>
            </a:pPr>
            <a:r>
              <a:rPr lang="en-GB" sz="2700" dirty="0"/>
              <a:t>exclusion from participating in the change</a:t>
            </a:r>
          </a:p>
          <a:p>
            <a:pPr marL="457200" indent="-457200">
              <a:buFont typeface="Arial" panose="020B0604020202020204" pitchFamily="34" charset="0"/>
              <a:buChar char="•"/>
            </a:pPr>
            <a:r>
              <a:rPr lang="en-GB" sz="2700" dirty="0"/>
              <a:t>dislike of the idea</a:t>
            </a:r>
          </a:p>
          <a:p>
            <a:pPr marL="457200" indent="-457200">
              <a:buFont typeface="Arial" panose="020B0604020202020204" pitchFamily="34" charset="0"/>
              <a:buChar char="•"/>
            </a:pPr>
            <a:r>
              <a:rPr lang="en-GB" sz="2700" dirty="0"/>
              <a:t>threat to interpersonal relationships</a:t>
            </a:r>
          </a:p>
          <a:p>
            <a:pPr marL="457200" indent="-457200">
              <a:buFont typeface="Arial" panose="020B0604020202020204" pitchFamily="34" charset="0"/>
              <a:buChar char="•"/>
            </a:pPr>
            <a:r>
              <a:rPr lang="en-GB" sz="2700" dirty="0"/>
              <a:t>threat to status or skills</a:t>
            </a:r>
          </a:p>
        </p:txBody>
      </p:sp>
    </p:spTree>
    <p:extLst>
      <p:ext uri="{BB962C8B-B14F-4D97-AF65-F5344CB8AC3E}">
        <p14:creationId xmlns:p14="http://schemas.microsoft.com/office/powerpoint/2010/main" val="827778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normAutofit fontScale="92500"/>
          </a:bodyPr>
          <a:lstStyle/>
          <a:p>
            <a:pPr marL="0" indent="0">
              <a:buNone/>
            </a:pPr>
            <a:r>
              <a:rPr lang="en-GB" dirty="0"/>
              <a:t>Typical reasons people embrace change:</a:t>
            </a:r>
          </a:p>
          <a:p>
            <a:r>
              <a:rPr lang="en-GB" dirty="0"/>
              <a:t>Provides new challenge</a:t>
            </a:r>
          </a:p>
          <a:p>
            <a:r>
              <a:rPr lang="en-GB" dirty="0"/>
              <a:t>Enliven work and reduce stress</a:t>
            </a:r>
          </a:p>
          <a:p>
            <a:r>
              <a:rPr lang="en-GB" dirty="0"/>
              <a:t>Respect for proposer of change</a:t>
            </a:r>
          </a:p>
          <a:p>
            <a:r>
              <a:rPr lang="en-GB" dirty="0"/>
              <a:t>Think the change is a good idea</a:t>
            </a:r>
          </a:p>
          <a:p>
            <a:r>
              <a:rPr lang="en-GB" dirty="0"/>
              <a:t>May improve personal/professional prospects</a:t>
            </a:r>
          </a:p>
          <a:p>
            <a:r>
              <a:rPr lang="en-GB" dirty="0"/>
              <a:t>Feeling part of the change</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a:t>Its not all bad….</a:t>
            </a:r>
          </a:p>
        </p:txBody>
      </p:sp>
    </p:spTree>
    <p:extLst>
      <p:ext uri="{BB962C8B-B14F-4D97-AF65-F5344CB8AC3E}">
        <p14:creationId xmlns:p14="http://schemas.microsoft.com/office/powerpoint/2010/main" val="2706344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pic>
        <p:nvPicPr>
          <p:cNvPr id="6" name="Picture 5"/>
          <p:cNvPicPr>
            <a:picLocks noChangeAspect="1"/>
          </p:cNvPicPr>
          <p:nvPr/>
        </p:nvPicPr>
        <p:blipFill>
          <a:blip r:embed="rId3"/>
          <a:stretch>
            <a:fillRect/>
          </a:stretch>
        </p:blipFill>
        <p:spPr>
          <a:xfrm>
            <a:off x="1170384" y="1268760"/>
            <a:ext cx="6858000" cy="5143500"/>
          </a:xfrm>
          <a:prstGeom prst="rect">
            <a:avLst/>
          </a:prstGeom>
        </p:spPr>
      </p:pic>
    </p:spTree>
    <p:extLst>
      <p:ext uri="{BB962C8B-B14F-4D97-AF65-F5344CB8AC3E}">
        <p14:creationId xmlns:p14="http://schemas.microsoft.com/office/powerpoint/2010/main" val="41111964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What is Change Management?</a:t>
            </a:r>
          </a:p>
        </p:txBody>
      </p:sp>
      <p:sp>
        <p:nvSpPr>
          <p:cNvPr id="3" name="Vertical Text Placeholder 2"/>
          <p:cNvSpPr>
            <a:spLocks noGrp="1"/>
          </p:cNvSpPr>
          <p:nvPr>
            <p:ph type="body" orient="vert" idx="1"/>
          </p:nvPr>
        </p:nvSpPr>
        <p:spPr/>
        <p:txBody>
          <a:bodyPr>
            <a:normAutofit lnSpcReduction="10000"/>
          </a:bodyPr>
          <a:lstStyle/>
          <a:p>
            <a:pPr marL="0" indent="0">
              <a:buNone/>
            </a:pPr>
            <a:r>
              <a:rPr lang="en-GB" dirty="0"/>
              <a:t>Lewin describes 3 phases that represent basic mechanisms for managing change:</a:t>
            </a:r>
          </a:p>
          <a:p>
            <a:r>
              <a:rPr lang="en-GB" dirty="0"/>
              <a:t>Unfreezing – altering the present state</a:t>
            </a:r>
          </a:p>
          <a:p>
            <a:r>
              <a:rPr lang="en-GB" dirty="0"/>
              <a:t>Changing – developing new responses</a:t>
            </a:r>
          </a:p>
          <a:p>
            <a:r>
              <a:rPr lang="en-GB" dirty="0"/>
              <a:t>Re-freezing – Stabilising the change</a:t>
            </a:r>
          </a:p>
          <a:p>
            <a:pPr marL="0" indent="0">
              <a:buNone/>
            </a:pPr>
            <a:r>
              <a:rPr lang="en-GB" dirty="0"/>
              <a:t>How applicable is this model to complex and continuous change?</a:t>
            </a:r>
          </a:p>
        </p:txBody>
      </p:sp>
      <p:sp>
        <p:nvSpPr>
          <p:cNvPr id="4" name="Vertical Text Placeholder 3"/>
          <p:cNvSpPr>
            <a:spLocks noGrp="1"/>
          </p:cNvSpPr>
          <p:nvPr>
            <p:ph type="body" orient="vert" idx="13"/>
          </p:nvPr>
        </p:nvSpPr>
        <p:spPr/>
        <p:txBody>
          <a:bodyPr/>
          <a:lstStyle/>
          <a:p>
            <a:pPr marL="0" indent="0">
              <a:buNone/>
            </a:pPr>
            <a:r>
              <a:rPr lang="en-GB" dirty="0"/>
              <a:t>Lewin’s Model (1951)</a:t>
            </a:r>
          </a:p>
        </p:txBody>
      </p:sp>
    </p:spTree>
    <p:extLst>
      <p:ext uri="{BB962C8B-B14F-4D97-AF65-F5344CB8AC3E}">
        <p14:creationId xmlns:p14="http://schemas.microsoft.com/office/powerpoint/2010/main" val="77314609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197768"/>
            <a:ext cx="8229600" cy="1143000"/>
          </a:xfrm>
        </p:spPr>
        <p:txBody>
          <a:bodyPr/>
          <a:lstStyle/>
          <a:p>
            <a:r>
              <a:rPr lang="en-US" altLang="en-US" dirty="0">
                <a:solidFill>
                  <a:schemeClr val="tx2"/>
                </a:solidFill>
              </a:rPr>
              <a:t>2. Influence Model – Have a Go!</a:t>
            </a:r>
            <a:br>
              <a:rPr lang="en-US" altLang="en-US" dirty="0">
                <a:solidFill>
                  <a:schemeClr val="tx2"/>
                </a:solidFill>
              </a:rPr>
            </a:br>
            <a:endParaRPr lang="en-US" altLang="en-US" sz="1600" dirty="0">
              <a:solidFill>
                <a:schemeClr val="tx2"/>
              </a:solidFill>
            </a:endParaRPr>
          </a:p>
        </p:txBody>
      </p:sp>
      <p:sp>
        <p:nvSpPr>
          <p:cNvPr id="69645" name="Freeform 13"/>
          <p:cNvSpPr>
            <a:spLocks noChangeAspect="1"/>
          </p:cNvSpPr>
          <p:nvPr>
            <p:custDataLst>
              <p:tags r:id="rId1"/>
            </p:custDataLst>
          </p:nvPr>
        </p:nvSpPr>
        <p:spPr bwMode="gray">
          <a:xfrm flipH="1">
            <a:off x="566738" y="3233738"/>
            <a:ext cx="2400300" cy="2982912"/>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69646" name="Freeform 14"/>
          <p:cNvSpPr>
            <a:spLocks noChangeAspect="1"/>
          </p:cNvSpPr>
          <p:nvPr>
            <p:custDataLst>
              <p:tags r:id="rId2"/>
            </p:custDataLst>
          </p:nvPr>
        </p:nvSpPr>
        <p:spPr bwMode="gray">
          <a:xfrm flipH="1">
            <a:off x="554038" y="1209675"/>
            <a:ext cx="2976562" cy="2339975"/>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41" name="Rectangle 18"/>
          <p:cNvSpPr>
            <a:spLocks noChangeAspect="1" noChangeArrowheads="1"/>
          </p:cNvSpPr>
          <p:nvPr>
            <p:custDataLst>
              <p:tags r:id="rId3"/>
            </p:custDataLst>
          </p:nvPr>
        </p:nvSpPr>
        <p:spPr bwMode="gray">
          <a:xfrm>
            <a:off x="890588" y="5762625"/>
            <a:ext cx="19923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Skills required for change</a:t>
            </a:r>
          </a:p>
        </p:txBody>
      </p:sp>
      <p:sp>
        <p:nvSpPr>
          <p:cNvPr id="39942" name="Rectangle 14"/>
          <p:cNvSpPr>
            <a:spLocks noChangeAspect="1" noChangeArrowheads="1"/>
          </p:cNvSpPr>
          <p:nvPr>
            <p:custDataLst>
              <p:tags r:id="rId4"/>
            </p:custDataLst>
          </p:nvPr>
        </p:nvSpPr>
        <p:spPr bwMode="gray">
          <a:xfrm>
            <a:off x="930275" y="1301750"/>
            <a:ext cx="2062163"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Role modelling</a:t>
            </a:r>
          </a:p>
        </p:txBody>
      </p:sp>
      <p:sp>
        <p:nvSpPr>
          <p:cNvPr id="39943" name="McK 6. Title circle"/>
          <p:cNvSpPr>
            <a:spLocks noChangeArrowheads="1"/>
          </p:cNvSpPr>
          <p:nvPr>
            <p:custDataLst>
              <p:tags r:id="rId5"/>
            </p:custDataLst>
          </p:nvPr>
        </p:nvSpPr>
        <p:spPr bwMode="gray">
          <a:xfrm>
            <a:off x="622300" y="12731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D</a:t>
            </a:r>
          </a:p>
        </p:txBody>
      </p:sp>
      <p:grpSp>
        <p:nvGrpSpPr>
          <p:cNvPr id="39944" name="Group 3"/>
          <p:cNvGrpSpPr>
            <a:grpSpLocks/>
          </p:cNvGrpSpPr>
          <p:nvPr/>
        </p:nvGrpSpPr>
        <p:grpSpPr bwMode="auto">
          <a:xfrm>
            <a:off x="6097588" y="1144588"/>
            <a:ext cx="2389187" cy="3014662"/>
            <a:chOff x="6097080" y="966989"/>
            <a:chExt cx="2389265" cy="3014345"/>
          </a:xfrm>
        </p:grpSpPr>
        <p:sp>
          <p:nvSpPr>
            <p:cNvPr id="69642" name="Freeform 10"/>
            <p:cNvSpPr>
              <a:spLocks noChangeAspect="1"/>
            </p:cNvSpPr>
            <p:nvPr>
              <p:custDataLst>
                <p:tags r:id="rId11"/>
              </p:custDataLst>
            </p:nvPr>
          </p:nvSpPr>
          <p:spPr bwMode="gray">
            <a:xfrm flipH="1">
              <a:off x="6097080" y="966989"/>
              <a:ext cx="2389265" cy="3014345"/>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54" name="Rectangle 18"/>
            <p:cNvSpPr>
              <a:spLocks noChangeArrowheads="1"/>
            </p:cNvSpPr>
            <p:nvPr>
              <p:custDataLst>
                <p:tags r:id="rId12"/>
              </p:custDataLst>
            </p:nvPr>
          </p:nvSpPr>
          <p:spPr bwMode="gray">
            <a:xfrm>
              <a:off x="6214559" y="1325726"/>
              <a:ext cx="1974914" cy="16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a:solidFill>
                    <a:srgbClr val="000000"/>
                  </a:solidFill>
                </a:rPr>
                <a:t>	</a:t>
              </a:r>
            </a:p>
          </p:txBody>
        </p:sp>
        <p:sp>
          <p:nvSpPr>
            <p:cNvPr id="39955" name="Rectangle 12"/>
            <p:cNvSpPr>
              <a:spLocks noChangeAspect="1" noChangeArrowheads="1"/>
            </p:cNvSpPr>
            <p:nvPr>
              <p:custDataLst>
                <p:tags r:id="rId13"/>
              </p:custDataLst>
            </p:nvPr>
          </p:nvSpPr>
          <p:spPr bwMode="gray">
            <a:xfrm>
              <a:off x="6432053" y="1047943"/>
              <a:ext cx="1798696" cy="192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A compelling story</a:t>
              </a:r>
            </a:p>
          </p:txBody>
        </p:sp>
        <p:sp>
          <p:nvSpPr>
            <p:cNvPr id="39956" name="McK 6. Title circle"/>
            <p:cNvSpPr>
              <a:spLocks noChangeArrowheads="1"/>
            </p:cNvSpPr>
            <p:nvPr>
              <p:custDataLst>
                <p:tags r:id="rId14"/>
              </p:custDataLst>
            </p:nvPr>
          </p:nvSpPr>
          <p:spPr bwMode="gray">
            <a:xfrm>
              <a:off x="6134336" y="999383"/>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A</a:t>
              </a:r>
            </a:p>
          </p:txBody>
        </p:sp>
      </p:grpSp>
      <p:sp>
        <p:nvSpPr>
          <p:cNvPr id="39945" name="McK 6. Title circle"/>
          <p:cNvSpPr>
            <a:spLocks noChangeArrowheads="1"/>
          </p:cNvSpPr>
          <p:nvPr>
            <p:custDataLst>
              <p:tags r:id="rId6"/>
            </p:custDataLst>
          </p:nvPr>
        </p:nvSpPr>
        <p:spPr bwMode="gray">
          <a:xfrm>
            <a:off x="622300" y="57435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C</a:t>
            </a:r>
          </a:p>
        </p:txBody>
      </p:sp>
      <p:grpSp>
        <p:nvGrpSpPr>
          <p:cNvPr id="39946" name="Group 4"/>
          <p:cNvGrpSpPr>
            <a:grpSpLocks/>
          </p:cNvGrpSpPr>
          <p:nvPr/>
        </p:nvGrpSpPr>
        <p:grpSpPr bwMode="auto">
          <a:xfrm>
            <a:off x="5514975" y="3821113"/>
            <a:ext cx="2971800" cy="2408237"/>
            <a:chOff x="5515558" y="3642807"/>
            <a:chExt cx="2970787" cy="2408560"/>
          </a:xfrm>
        </p:grpSpPr>
        <p:sp>
          <p:nvSpPr>
            <p:cNvPr id="69644" name="Freeform 12"/>
            <p:cNvSpPr>
              <a:spLocks noChangeAspect="1"/>
            </p:cNvSpPr>
            <p:nvPr>
              <p:custDataLst>
                <p:tags r:id="rId7"/>
              </p:custDataLst>
            </p:nvPr>
          </p:nvSpPr>
          <p:spPr bwMode="gray">
            <a:xfrm flipH="1">
              <a:off x="5515558" y="3642807"/>
              <a:ext cx="2970787" cy="2408560"/>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50" name="Rectangle 9"/>
            <p:cNvSpPr>
              <a:spLocks noChangeArrowheads="1"/>
            </p:cNvSpPr>
            <p:nvPr>
              <p:custDataLst>
                <p:tags r:id="rId8"/>
              </p:custDataLst>
            </p:nvPr>
          </p:nvSpPr>
          <p:spPr bwMode="gray">
            <a:xfrm>
              <a:off x="6204298" y="3947648"/>
              <a:ext cx="2177308" cy="168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a:solidFill>
                    <a:srgbClr val="000000"/>
                  </a:solidFill>
                </a:rPr>
                <a:t>	.</a:t>
              </a:r>
            </a:p>
          </p:txBody>
        </p:sp>
        <p:sp>
          <p:nvSpPr>
            <p:cNvPr id="39951" name="Rectangle 16"/>
            <p:cNvSpPr>
              <a:spLocks noChangeAspect="1" noChangeArrowheads="1"/>
            </p:cNvSpPr>
            <p:nvPr>
              <p:custDataLst>
                <p:tags r:id="rId9"/>
              </p:custDataLst>
            </p:nvPr>
          </p:nvSpPr>
          <p:spPr bwMode="gray">
            <a:xfrm>
              <a:off x="6402668" y="5597281"/>
              <a:ext cx="1817068" cy="38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Reinforcement mechanisms</a:t>
              </a:r>
            </a:p>
          </p:txBody>
        </p:sp>
        <p:sp>
          <p:nvSpPr>
            <p:cNvPr id="39952" name="McK 6. Title circle"/>
            <p:cNvSpPr>
              <a:spLocks noChangeArrowheads="1"/>
            </p:cNvSpPr>
            <p:nvPr>
              <p:custDataLst>
                <p:tags r:id="rId10"/>
              </p:custDataLst>
            </p:nvPr>
          </p:nvSpPr>
          <p:spPr bwMode="gray">
            <a:xfrm>
              <a:off x="6134336" y="5580022"/>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B</a:t>
              </a:r>
            </a:p>
          </p:txBody>
        </p:sp>
      </p:grpSp>
      <p:sp>
        <p:nvSpPr>
          <p:cNvPr id="491545" name="Cloud"/>
          <p:cNvSpPr>
            <a:spLocks noChangeAspect="1" noEditPoints="1" noChangeArrowheads="1"/>
          </p:cNvSpPr>
          <p:nvPr/>
        </p:nvSpPr>
        <p:spPr bwMode="auto">
          <a:xfrm>
            <a:off x="3111500" y="2001838"/>
            <a:ext cx="2743200" cy="36798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fontAlgn="base">
              <a:spcBef>
                <a:spcPct val="0"/>
              </a:spcBef>
              <a:spcAft>
                <a:spcPct val="0"/>
              </a:spcAft>
              <a:defRPr/>
            </a:pPr>
            <a:r>
              <a:rPr lang="en-GB" b="1" dirty="0">
                <a:solidFill>
                  <a:srgbClr val="000000"/>
                </a:solidFill>
              </a:rPr>
              <a:t>Let’s get the ‘line’ to effectively manage discipline and grievance processes</a:t>
            </a:r>
            <a:endParaRPr lang="en-US" b="1" dirty="0">
              <a:solidFill>
                <a:srgbClr val="000000"/>
              </a:solidFill>
            </a:endParaRPr>
          </a:p>
        </p:txBody>
      </p:sp>
      <p:sp>
        <p:nvSpPr>
          <p:cNvPr id="39948" name="Text Box 26"/>
          <p:cNvSpPr txBox="1">
            <a:spLocks noChangeArrowheads="1"/>
          </p:cNvSpPr>
          <p:nvPr/>
        </p:nvSpPr>
        <p:spPr bwMode="auto">
          <a:xfrm>
            <a:off x="3662363" y="1408113"/>
            <a:ext cx="15652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a:solidFill>
                  <a:srgbClr val="000000"/>
                </a:solidFill>
              </a:rPr>
              <a:t>The Problem</a:t>
            </a:r>
            <a:endParaRPr lang="en-US" altLang="en-US">
              <a:solidFill>
                <a:srgbClr val="000000"/>
              </a:solidFill>
            </a:endParaRPr>
          </a:p>
        </p:txBody>
      </p:sp>
    </p:spTree>
    <p:extLst>
      <p:ext uri="{BB962C8B-B14F-4D97-AF65-F5344CB8AC3E}">
        <p14:creationId xmlns:p14="http://schemas.microsoft.com/office/powerpoint/2010/main" val="3486171260"/>
      </p:ext>
    </p:extLst>
  </p:cSld>
  <p:clrMapOvr>
    <a:masterClrMapping/>
  </p:clrMapOvr>
  <p:transition advClick="0"/>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116632"/>
            <a:ext cx="8229600" cy="1143000"/>
          </a:xfrm>
        </p:spPr>
        <p:txBody>
          <a:bodyPr/>
          <a:lstStyle/>
          <a:p>
            <a:r>
              <a:rPr lang="en-US" altLang="en-US" dirty="0">
                <a:solidFill>
                  <a:schemeClr val="tx2"/>
                </a:solidFill>
              </a:rPr>
              <a:t>2. Influence Model – Have a Go!</a:t>
            </a:r>
            <a:br>
              <a:rPr lang="en-US" altLang="en-US" dirty="0">
                <a:solidFill>
                  <a:schemeClr val="tx2"/>
                </a:solidFill>
              </a:rPr>
            </a:br>
            <a:r>
              <a:rPr lang="en-US" altLang="en-US" sz="1600" dirty="0">
                <a:solidFill>
                  <a:schemeClr val="tx2"/>
                </a:solidFill>
              </a:rPr>
              <a:t>A possible solution</a:t>
            </a:r>
          </a:p>
        </p:txBody>
      </p:sp>
      <p:grpSp>
        <p:nvGrpSpPr>
          <p:cNvPr id="2" name="Group 21"/>
          <p:cNvGrpSpPr>
            <a:grpSpLocks/>
          </p:cNvGrpSpPr>
          <p:nvPr/>
        </p:nvGrpSpPr>
        <p:grpSpPr bwMode="auto">
          <a:xfrm>
            <a:off x="6097588" y="954088"/>
            <a:ext cx="2389187" cy="3014662"/>
            <a:chOff x="6097588" y="1144588"/>
            <a:chExt cx="2389187" cy="3014662"/>
          </a:xfrm>
        </p:grpSpPr>
        <p:sp>
          <p:nvSpPr>
            <p:cNvPr id="69642" name="Freeform 10"/>
            <p:cNvSpPr>
              <a:spLocks noChangeAspect="1"/>
            </p:cNvSpPr>
            <p:nvPr>
              <p:custDataLst>
                <p:tags r:id="rId13"/>
              </p:custDataLst>
            </p:nvPr>
          </p:nvSpPr>
          <p:spPr bwMode="gray">
            <a:xfrm flipH="1">
              <a:off x="6097588" y="1144588"/>
              <a:ext cx="2389187" cy="3014662"/>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a:solidFill>
                  <a:srgbClr val="000000"/>
                </a:solidFill>
              </a:endParaRPr>
            </a:p>
            <a:p>
              <a:pPr fontAlgn="base">
                <a:spcBef>
                  <a:spcPct val="0"/>
                </a:spcBef>
                <a:spcAft>
                  <a:spcPct val="0"/>
                </a:spcAft>
                <a:defRPr/>
              </a:pPr>
              <a:endParaRPr lang="en-US" b="1">
                <a:solidFill>
                  <a:srgbClr val="000000"/>
                </a:solidFill>
              </a:endParaRPr>
            </a:p>
          </p:txBody>
        </p:sp>
        <p:sp>
          <p:nvSpPr>
            <p:cNvPr id="40982" name="Rectangle 18"/>
            <p:cNvSpPr>
              <a:spLocks noChangeArrowheads="1"/>
            </p:cNvSpPr>
            <p:nvPr>
              <p:custDataLst>
                <p:tags r:id="rId14"/>
              </p:custDataLst>
            </p:nvPr>
          </p:nvSpPr>
          <p:spPr bwMode="gray">
            <a:xfrm>
              <a:off x="6354763" y="1427163"/>
              <a:ext cx="1974850"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196850" indent="-195263"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 typeface="Arial" panose="020B0604020202020204" pitchFamily="34" charset="0"/>
                <a:buChar char="•"/>
              </a:pPr>
              <a:r>
                <a:rPr lang="en-GB" altLang="en-US" sz="1100">
                  <a:solidFill>
                    <a:srgbClr val="000000"/>
                  </a:solidFill>
                </a:rPr>
                <a:t>  Provide a more timely and effective process</a:t>
              </a:r>
            </a:p>
            <a:p>
              <a:pPr eaLnBrk="1" fontAlgn="base" hangingPunct="1">
                <a:spcBef>
                  <a:spcPct val="0"/>
                </a:spcBef>
                <a:spcAft>
                  <a:spcPct val="0"/>
                </a:spcAft>
                <a:buFont typeface="Arial" panose="020B0604020202020204" pitchFamily="34" charset="0"/>
                <a:buChar char="•"/>
              </a:pPr>
              <a:r>
                <a:rPr lang="en-US" altLang="en-US" sz="1100">
                  <a:solidFill>
                    <a:srgbClr val="000000"/>
                  </a:solidFill>
                </a:rPr>
                <a:t>  Improved experience and service for managers</a:t>
              </a:r>
            </a:p>
            <a:p>
              <a:pPr eaLnBrk="1" fontAlgn="base" hangingPunct="1">
                <a:spcBef>
                  <a:spcPct val="0"/>
                </a:spcBef>
                <a:spcAft>
                  <a:spcPct val="0"/>
                </a:spcAft>
                <a:buFont typeface="Arial" panose="020B0604020202020204" pitchFamily="34" charset="0"/>
                <a:buChar char="•"/>
              </a:pPr>
              <a:r>
                <a:rPr lang="en-GB" altLang="en-US" sz="1100">
                  <a:solidFill>
                    <a:srgbClr val="000000"/>
                  </a:solidFill>
                </a:rPr>
                <a:t>  More professional approach and service to both the business and employees</a:t>
              </a:r>
            </a:p>
            <a:p>
              <a:pPr eaLnBrk="1" fontAlgn="base" hangingPunct="1">
                <a:spcBef>
                  <a:spcPct val="0"/>
                </a:spcBef>
                <a:spcAft>
                  <a:spcPct val="0"/>
                </a:spcAft>
                <a:buFont typeface="Arial" panose="020B0604020202020204" pitchFamily="34" charset="0"/>
                <a:buChar char="•"/>
              </a:pPr>
              <a:r>
                <a:rPr lang="en-GB" altLang="en-US" sz="1100">
                  <a:solidFill>
                    <a:srgbClr val="000000"/>
                  </a:solidFill>
                </a:rPr>
                <a:t>  Potential to reduce severity of future disciplinary/ grievance issues = save money/time</a:t>
              </a:r>
            </a:p>
            <a:p>
              <a:pPr eaLnBrk="1" fontAlgn="base" hangingPunct="1">
                <a:spcBef>
                  <a:spcPct val="0"/>
                </a:spcBef>
                <a:spcAft>
                  <a:spcPct val="0"/>
                </a:spcAft>
                <a:buFont typeface="Arial" panose="020B0604020202020204" pitchFamily="34" charset="0"/>
                <a:buChar char="•"/>
              </a:pPr>
              <a:r>
                <a:rPr lang="en-GB" altLang="en-US" sz="1100">
                  <a:solidFill>
                    <a:srgbClr val="000000"/>
                  </a:solidFill>
                </a:rPr>
                <a:t>  More autonomy for managers</a:t>
              </a: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p:txBody>
        </p:sp>
        <p:sp>
          <p:nvSpPr>
            <p:cNvPr id="40983" name="Rectangle 12"/>
            <p:cNvSpPr>
              <a:spLocks noChangeAspect="1" noChangeArrowheads="1"/>
            </p:cNvSpPr>
            <p:nvPr>
              <p:custDataLst>
                <p:tags r:id="rId15"/>
              </p:custDataLst>
            </p:nvPr>
          </p:nvSpPr>
          <p:spPr bwMode="gray">
            <a:xfrm>
              <a:off x="6432550" y="1225550"/>
              <a:ext cx="1798638"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A compelling story</a:t>
              </a:r>
            </a:p>
          </p:txBody>
        </p:sp>
        <p:sp>
          <p:nvSpPr>
            <p:cNvPr id="40984" name="McK 6. Title circle"/>
            <p:cNvSpPr>
              <a:spLocks noChangeArrowheads="1"/>
            </p:cNvSpPr>
            <p:nvPr>
              <p:custDataLst>
                <p:tags r:id="rId16"/>
              </p:custDataLst>
            </p:nvPr>
          </p:nvSpPr>
          <p:spPr bwMode="gray">
            <a:xfrm>
              <a:off x="6134100" y="1176338"/>
              <a:ext cx="254000" cy="25400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A</a:t>
              </a:r>
            </a:p>
          </p:txBody>
        </p:sp>
      </p:grpSp>
      <p:grpSp>
        <p:nvGrpSpPr>
          <p:cNvPr id="3" name="Group 22"/>
          <p:cNvGrpSpPr>
            <a:grpSpLocks/>
          </p:cNvGrpSpPr>
          <p:nvPr/>
        </p:nvGrpSpPr>
        <p:grpSpPr bwMode="auto">
          <a:xfrm>
            <a:off x="5514975" y="3795713"/>
            <a:ext cx="2971800" cy="2408237"/>
            <a:chOff x="5514975" y="3795713"/>
            <a:chExt cx="2971800" cy="2408237"/>
          </a:xfrm>
        </p:grpSpPr>
        <p:sp>
          <p:nvSpPr>
            <p:cNvPr id="69644" name="Freeform 12"/>
            <p:cNvSpPr>
              <a:spLocks noChangeAspect="1"/>
            </p:cNvSpPr>
            <p:nvPr>
              <p:custDataLst>
                <p:tags r:id="rId9"/>
              </p:custDataLst>
            </p:nvPr>
          </p:nvSpPr>
          <p:spPr bwMode="gray">
            <a:xfrm flipH="1">
              <a:off x="5514975" y="3795713"/>
              <a:ext cx="2971800" cy="2408237"/>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8" name="Rectangle 9"/>
            <p:cNvSpPr>
              <a:spLocks noChangeArrowheads="1"/>
            </p:cNvSpPr>
            <p:nvPr>
              <p:custDataLst>
                <p:tags r:id="rId10"/>
              </p:custDataLst>
            </p:nvPr>
          </p:nvSpPr>
          <p:spPr bwMode="gray">
            <a:xfrm>
              <a:off x="6178550" y="4557713"/>
              <a:ext cx="2178050" cy="1523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a:solidFill>
                    <a:srgbClr val="000000"/>
                  </a:solidFill>
                </a:rPr>
                <a:t>Structure of HR Ops</a:t>
              </a:r>
            </a:p>
            <a:p>
              <a:pPr lvl="1" eaLnBrk="1" fontAlgn="base" hangingPunct="1">
                <a:spcBef>
                  <a:spcPct val="0"/>
                </a:spcBef>
                <a:spcAft>
                  <a:spcPct val="0"/>
                </a:spcAft>
                <a:buClr>
                  <a:srgbClr val="3D7EDB"/>
                </a:buClr>
                <a:buSzPct val="125000"/>
                <a:buFontTx/>
                <a:buChar char="-"/>
              </a:pPr>
              <a:r>
                <a:rPr lang="en-GB" altLang="en-US" sz="1100">
                  <a:solidFill>
                    <a:srgbClr val="000000"/>
                  </a:solidFill>
                </a:rPr>
                <a:t>Remove the easy option</a:t>
              </a:r>
            </a:p>
            <a:p>
              <a:pPr lvl="1" eaLnBrk="1" fontAlgn="base" hangingPunct="1">
                <a:spcBef>
                  <a:spcPct val="0"/>
                </a:spcBef>
                <a:spcAft>
                  <a:spcPct val="0"/>
                </a:spcAft>
                <a:buClr>
                  <a:srgbClr val="3D7EDB"/>
                </a:buClr>
                <a:buSzPct val="125000"/>
                <a:buFontTx/>
                <a:buChar char="-"/>
              </a:pPr>
              <a:r>
                <a:rPr lang="en-GB" altLang="en-US" sz="1100">
                  <a:solidFill>
                    <a:srgbClr val="000000"/>
                  </a:solidFill>
                </a:rPr>
                <a:t>Clear simple processes</a:t>
              </a:r>
            </a:p>
            <a:p>
              <a:pPr lvl="1" eaLnBrk="1" fontAlgn="base" hangingPunct="1">
                <a:spcBef>
                  <a:spcPct val="0"/>
                </a:spcBef>
                <a:spcAft>
                  <a:spcPct val="0"/>
                </a:spcAft>
                <a:buClr>
                  <a:srgbClr val="3D7EDB"/>
                </a:buClr>
                <a:buSzPct val="125000"/>
                <a:buFontTx/>
                <a:buChar char="-"/>
              </a:pPr>
              <a:r>
                <a:rPr lang="en-GB" altLang="en-US" sz="1100">
                  <a:solidFill>
                    <a:srgbClr val="000000"/>
                  </a:solidFill>
                </a:rPr>
                <a:t>Confirm as a management skill requirement through DP</a:t>
              </a:r>
            </a:p>
            <a:p>
              <a:pPr lvl="1" eaLnBrk="1" fontAlgn="base" hangingPunct="1">
                <a:spcBef>
                  <a:spcPct val="0"/>
                </a:spcBef>
                <a:spcAft>
                  <a:spcPct val="0"/>
                </a:spcAft>
                <a:buClr>
                  <a:srgbClr val="3D7EDB"/>
                </a:buClr>
                <a:buSzPct val="125000"/>
                <a:buFontTx/>
                <a:buChar char="-"/>
              </a:pPr>
              <a:r>
                <a:rPr lang="en-GB" altLang="en-US" sz="1100">
                  <a:solidFill>
                    <a:srgbClr val="000000"/>
                  </a:solidFill>
                </a:rPr>
                <a:t>Report widely using standard systems</a:t>
              </a: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p:txBody>
        </p:sp>
        <p:sp>
          <p:nvSpPr>
            <p:cNvPr id="40979" name="Rectangle 16"/>
            <p:cNvSpPr>
              <a:spLocks noChangeAspect="1" noChangeArrowheads="1"/>
            </p:cNvSpPr>
            <p:nvPr>
              <p:custDataLst>
                <p:tags r:id="rId11"/>
              </p:custDataLst>
            </p:nvPr>
          </p:nvSpPr>
          <p:spPr bwMode="gray">
            <a:xfrm>
              <a:off x="6402388" y="5775325"/>
              <a:ext cx="1817687"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Reinforcement mechanisms</a:t>
              </a:r>
            </a:p>
          </p:txBody>
        </p:sp>
        <p:sp>
          <p:nvSpPr>
            <p:cNvPr id="40980" name="McK 6. Title circle"/>
            <p:cNvSpPr>
              <a:spLocks noChangeArrowheads="1"/>
            </p:cNvSpPr>
            <p:nvPr>
              <p:custDataLst>
                <p:tags r:id="rId12"/>
              </p:custDataLst>
            </p:nvPr>
          </p:nvSpPr>
          <p:spPr bwMode="gray">
            <a:xfrm>
              <a:off x="6134100" y="5757863"/>
              <a:ext cx="252413" cy="252412"/>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B</a:t>
              </a:r>
            </a:p>
          </p:txBody>
        </p:sp>
      </p:grpSp>
      <p:sp>
        <p:nvSpPr>
          <p:cNvPr id="494611" name="Cloud"/>
          <p:cNvSpPr>
            <a:spLocks noChangeAspect="1" noEditPoints="1" noChangeArrowheads="1"/>
          </p:cNvSpPr>
          <p:nvPr/>
        </p:nvSpPr>
        <p:spPr bwMode="auto">
          <a:xfrm>
            <a:off x="3111500" y="2001838"/>
            <a:ext cx="2743200" cy="36798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fontAlgn="base">
              <a:spcBef>
                <a:spcPct val="0"/>
              </a:spcBef>
              <a:spcAft>
                <a:spcPct val="0"/>
              </a:spcAft>
              <a:defRPr/>
            </a:pPr>
            <a:r>
              <a:rPr lang="en-GB" b="1" dirty="0">
                <a:solidFill>
                  <a:srgbClr val="000000"/>
                </a:solidFill>
              </a:rPr>
              <a:t>Let’s get the ‘line’ to effectively manage discipline and grievance processes</a:t>
            </a:r>
            <a:endParaRPr lang="en-US" b="1" dirty="0">
              <a:solidFill>
                <a:srgbClr val="000000"/>
              </a:solidFill>
            </a:endParaRPr>
          </a:p>
        </p:txBody>
      </p:sp>
      <p:sp>
        <p:nvSpPr>
          <p:cNvPr id="40966" name="Text Box 20"/>
          <p:cNvSpPr txBox="1">
            <a:spLocks noChangeArrowheads="1"/>
          </p:cNvSpPr>
          <p:nvPr/>
        </p:nvSpPr>
        <p:spPr bwMode="auto">
          <a:xfrm>
            <a:off x="3662363" y="1408113"/>
            <a:ext cx="15652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a:solidFill>
                  <a:srgbClr val="000000"/>
                </a:solidFill>
              </a:rPr>
              <a:t>The Problem</a:t>
            </a:r>
            <a:endParaRPr lang="en-US" altLang="en-US">
              <a:solidFill>
                <a:srgbClr val="000000"/>
              </a:solidFill>
            </a:endParaRPr>
          </a:p>
        </p:txBody>
      </p:sp>
      <p:grpSp>
        <p:nvGrpSpPr>
          <p:cNvPr id="4" name="Group 23"/>
          <p:cNvGrpSpPr>
            <a:grpSpLocks/>
          </p:cNvGrpSpPr>
          <p:nvPr/>
        </p:nvGrpSpPr>
        <p:grpSpPr bwMode="auto">
          <a:xfrm>
            <a:off x="566738" y="3233738"/>
            <a:ext cx="2400300" cy="2982912"/>
            <a:chOff x="566738" y="3233738"/>
            <a:chExt cx="2400300" cy="2982912"/>
          </a:xfrm>
        </p:grpSpPr>
        <p:sp>
          <p:nvSpPr>
            <p:cNvPr id="69645" name="Freeform 13"/>
            <p:cNvSpPr>
              <a:spLocks noChangeAspect="1"/>
            </p:cNvSpPr>
            <p:nvPr>
              <p:custDataLst>
                <p:tags r:id="rId5"/>
              </p:custDataLst>
            </p:nvPr>
          </p:nvSpPr>
          <p:spPr bwMode="gray">
            <a:xfrm flipH="1">
              <a:off x="566738" y="3233738"/>
              <a:ext cx="2400300" cy="2982912"/>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4" name="Rectangle 18"/>
            <p:cNvSpPr>
              <a:spLocks noChangeAspect="1" noChangeArrowheads="1"/>
            </p:cNvSpPr>
            <p:nvPr>
              <p:custDataLst>
                <p:tags r:id="rId6"/>
              </p:custDataLst>
            </p:nvPr>
          </p:nvSpPr>
          <p:spPr bwMode="gray">
            <a:xfrm>
              <a:off x="890588" y="5762625"/>
              <a:ext cx="19923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Skills required for change</a:t>
              </a:r>
            </a:p>
          </p:txBody>
        </p:sp>
        <p:sp>
          <p:nvSpPr>
            <p:cNvPr id="40975" name="McK 6. Title circle"/>
            <p:cNvSpPr>
              <a:spLocks noChangeArrowheads="1"/>
            </p:cNvSpPr>
            <p:nvPr>
              <p:custDataLst>
                <p:tags r:id="rId7"/>
              </p:custDataLst>
            </p:nvPr>
          </p:nvSpPr>
          <p:spPr bwMode="gray">
            <a:xfrm>
              <a:off x="622300" y="57435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C</a:t>
              </a:r>
            </a:p>
          </p:txBody>
        </p:sp>
        <p:sp>
          <p:nvSpPr>
            <p:cNvPr id="40976" name="Rectangle 9"/>
            <p:cNvSpPr>
              <a:spLocks noChangeArrowheads="1"/>
            </p:cNvSpPr>
            <p:nvPr>
              <p:custDataLst>
                <p:tags r:id="rId8"/>
              </p:custDataLst>
            </p:nvPr>
          </p:nvSpPr>
          <p:spPr bwMode="gray">
            <a:xfrm>
              <a:off x="628650" y="4214813"/>
              <a:ext cx="2178050" cy="1184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a:solidFill>
                    <a:srgbClr val="000000"/>
                  </a:solidFill>
                </a:rPr>
                <a:t>Train to build knowledge</a:t>
              </a:r>
            </a:p>
            <a:p>
              <a:pPr lvl="1" eaLnBrk="1" fontAlgn="base" hangingPunct="1">
                <a:spcBef>
                  <a:spcPct val="0"/>
                </a:spcBef>
                <a:spcAft>
                  <a:spcPct val="0"/>
                </a:spcAft>
                <a:buClr>
                  <a:srgbClr val="3D7EDB"/>
                </a:buClr>
                <a:buSzPct val="125000"/>
                <a:buFontTx/>
                <a:buChar char="-"/>
              </a:pPr>
              <a:r>
                <a:rPr lang="en-GB" altLang="en-US" sz="1100">
                  <a:solidFill>
                    <a:srgbClr val="000000"/>
                  </a:solidFill>
                </a:rPr>
                <a:t>Coach to secure understanding </a:t>
              </a:r>
            </a:p>
            <a:p>
              <a:pPr lvl="1" eaLnBrk="1" fontAlgn="base" hangingPunct="1">
                <a:spcBef>
                  <a:spcPct val="0"/>
                </a:spcBef>
                <a:spcAft>
                  <a:spcPct val="0"/>
                </a:spcAft>
                <a:buClr>
                  <a:srgbClr val="3D7EDB"/>
                </a:buClr>
                <a:buSzPct val="125000"/>
                <a:buFontTx/>
                <a:buChar char="-"/>
              </a:pPr>
              <a:r>
                <a:rPr lang="en-GB" altLang="en-US" sz="1100">
                  <a:solidFill>
                    <a:srgbClr val="000000"/>
                  </a:solidFill>
                </a:rPr>
                <a:t>Report and monitor to ensure skill transfer</a:t>
              </a: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p:txBody>
        </p:sp>
      </p:grpSp>
      <p:grpSp>
        <p:nvGrpSpPr>
          <p:cNvPr id="5" name="Group 24"/>
          <p:cNvGrpSpPr>
            <a:grpSpLocks/>
          </p:cNvGrpSpPr>
          <p:nvPr/>
        </p:nvGrpSpPr>
        <p:grpSpPr bwMode="auto">
          <a:xfrm>
            <a:off x="554038" y="1209675"/>
            <a:ext cx="2976562" cy="2339975"/>
            <a:chOff x="554038" y="1209675"/>
            <a:chExt cx="2976562" cy="2339975"/>
          </a:xfrm>
        </p:grpSpPr>
        <p:sp>
          <p:nvSpPr>
            <p:cNvPr id="69646" name="Freeform 14"/>
            <p:cNvSpPr>
              <a:spLocks noChangeAspect="1"/>
            </p:cNvSpPr>
            <p:nvPr>
              <p:custDataLst>
                <p:tags r:id="rId1"/>
              </p:custDataLst>
            </p:nvPr>
          </p:nvSpPr>
          <p:spPr bwMode="gray">
            <a:xfrm flipH="1">
              <a:off x="554038" y="1209675"/>
              <a:ext cx="2976562" cy="2339975"/>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0" name="Rectangle 14"/>
            <p:cNvSpPr>
              <a:spLocks noChangeAspect="1" noChangeArrowheads="1"/>
            </p:cNvSpPr>
            <p:nvPr>
              <p:custDataLst>
                <p:tags r:id="rId2"/>
              </p:custDataLst>
            </p:nvPr>
          </p:nvSpPr>
          <p:spPr bwMode="gray">
            <a:xfrm>
              <a:off x="930275" y="1301750"/>
              <a:ext cx="2062163"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a:solidFill>
                    <a:srgbClr val="3D7EDB"/>
                  </a:solidFill>
                </a:rPr>
                <a:t>Role modelling</a:t>
              </a:r>
            </a:p>
          </p:txBody>
        </p:sp>
        <p:sp>
          <p:nvSpPr>
            <p:cNvPr id="40971" name="McK 6. Title circle"/>
            <p:cNvSpPr>
              <a:spLocks noChangeArrowheads="1"/>
            </p:cNvSpPr>
            <p:nvPr>
              <p:custDataLst>
                <p:tags r:id="rId3"/>
              </p:custDataLst>
            </p:nvPr>
          </p:nvSpPr>
          <p:spPr bwMode="gray">
            <a:xfrm>
              <a:off x="622300" y="12731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a:solidFill>
                    <a:srgbClr val="FFFFFF"/>
                  </a:solidFill>
                  <a:ea typeface="Gulim" panose="020B0600000101010101" pitchFamily="34" charset="-127"/>
                </a:rPr>
                <a:t>D</a:t>
              </a:r>
            </a:p>
          </p:txBody>
        </p:sp>
        <p:sp>
          <p:nvSpPr>
            <p:cNvPr id="40972" name="Rectangle 9"/>
            <p:cNvSpPr>
              <a:spLocks noChangeArrowheads="1"/>
            </p:cNvSpPr>
            <p:nvPr>
              <p:custDataLst>
                <p:tags r:id="rId4"/>
              </p:custDataLst>
            </p:nvPr>
          </p:nvSpPr>
          <p:spPr bwMode="gray">
            <a:xfrm>
              <a:off x="641350" y="1662113"/>
              <a:ext cx="2178050" cy="134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a:solidFill>
                    <a:srgbClr val="000000"/>
                  </a:solidFill>
                </a:rPr>
                <a:t>Involve seniors at appeals</a:t>
              </a:r>
            </a:p>
            <a:p>
              <a:pPr lvl="1" eaLnBrk="1" fontAlgn="base" hangingPunct="1">
                <a:spcBef>
                  <a:spcPct val="0"/>
                </a:spcBef>
                <a:spcAft>
                  <a:spcPct val="0"/>
                </a:spcAft>
                <a:buClr>
                  <a:srgbClr val="3D7EDB"/>
                </a:buClr>
                <a:buSzPct val="125000"/>
                <a:buFontTx/>
                <a:buChar char="-"/>
              </a:pPr>
              <a:r>
                <a:rPr lang="en-GB" altLang="en-US" sz="1100">
                  <a:solidFill>
                    <a:srgbClr val="000000"/>
                  </a:solidFill>
                </a:rPr>
                <a:t>Coach but don’t do</a:t>
              </a:r>
            </a:p>
            <a:p>
              <a:pPr lvl="1" eaLnBrk="1" fontAlgn="base" hangingPunct="1">
                <a:spcBef>
                  <a:spcPct val="0"/>
                </a:spcBef>
                <a:spcAft>
                  <a:spcPct val="0"/>
                </a:spcAft>
                <a:buClr>
                  <a:srgbClr val="3D7EDB"/>
                </a:buClr>
                <a:buSzPct val="125000"/>
                <a:buFontTx/>
                <a:buChar char="-"/>
              </a:pPr>
              <a:r>
                <a:rPr lang="en-GB" altLang="en-US" sz="1100">
                  <a:solidFill>
                    <a:srgbClr val="000000"/>
                  </a:solidFill>
                </a:rPr>
                <a:t>Let go</a:t>
              </a:r>
            </a:p>
            <a:p>
              <a:pPr lvl="1" eaLnBrk="1" fontAlgn="base" hangingPunct="1">
                <a:spcBef>
                  <a:spcPct val="0"/>
                </a:spcBef>
                <a:spcAft>
                  <a:spcPct val="0"/>
                </a:spcAft>
                <a:buClr>
                  <a:srgbClr val="3D7EDB"/>
                </a:buClr>
                <a:buSzPct val="125000"/>
              </a:pPr>
              <a:endParaRPr lang="en-GB" altLang="en-US" sz="110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a:solidFill>
                  <a:srgbClr val="000000"/>
                </a:solidFill>
              </a:endParaRPr>
            </a:p>
          </p:txBody>
        </p:sp>
      </p:grpSp>
    </p:spTree>
    <p:extLst>
      <p:ext uri="{BB962C8B-B14F-4D97-AF65-F5344CB8AC3E}">
        <p14:creationId xmlns:p14="http://schemas.microsoft.com/office/powerpoint/2010/main" val="4361975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s-ES_tradnl" sz="4000" b="1" dirty="0">
                <a:latin typeface="Arial" charset="0"/>
                <a:cs typeface="Arial" charset="0"/>
              </a:rPr>
              <a:t>Change management</a:t>
            </a:r>
          </a:p>
        </p:txBody>
      </p:sp>
      <p:sp>
        <p:nvSpPr>
          <p:cNvPr id="4099" name="Content Placeholder 2"/>
          <p:cNvSpPr>
            <a:spLocks noGrp="1"/>
          </p:cNvSpPr>
          <p:nvPr>
            <p:ph idx="1"/>
          </p:nvPr>
        </p:nvSpPr>
        <p:spPr>
          <a:xfrm>
            <a:off x="685800" y="1268412"/>
            <a:ext cx="7772400" cy="4321175"/>
          </a:xfrm>
        </p:spPr>
        <p:txBody>
          <a:bodyPr>
            <a:normAutofit lnSpcReduction="10000"/>
          </a:bodyPr>
          <a:lstStyle/>
          <a:p>
            <a:r>
              <a:rPr lang="en-GB" altLang="es-ES_tradnl" sz="2800" dirty="0">
                <a:latin typeface="Arial" charset="0"/>
                <a:cs typeface="Arial" charset="0"/>
              </a:rPr>
              <a:t>‘</a:t>
            </a:r>
            <a:r>
              <a:rPr lang="en-GB" altLang="es-ES_tradnl" sz="2400" dirty="0">
                <a:latin typeface="Arial" charset="0"/>
                <a:cs typeface="Arial" charset="0"/>
              </a:rPr>
              <a:t>the leadership and direction of the process of organisational transformation – especially with regard to human aspects of overcoming resistance to change.’ (Fincham and Rhodes, 2005: 525)</a:t>
            </a:r>
          </a:p>
          <a:p>
            <a:pPr marL="0" indent="0">
              <a:buNone/>
            </a:pPr>
            <a:endParaRPr lang="en-GB" altLang="es-ES_tradnl" sz="2400" dirty="0">
              <a:latin typeface="Arial" charset="0"/>
              <a:cs typeface="Arial" charset="0"/>
            </a:endParaRPr>
          </a:p>
          <a:p>
            <a:r>
              <a:rPr lang="en-GB" altLang="es-ES_tradnl" sz="2400" dirty="0">
                <a:latin typeface="Arial" charset="0"/>
                <a:cs typeface="Arial" charset="0"/>
              </a:rPr>
              <a:t>‘The systematic approach and application of knowledge, tools and resources to deal with change. Change management means defining and adopting corporate strategies , structures, procedures and technologies to deal with changes in external conditions and the business environment.’ (Society for Human Resource Management)  </a:t>
            </a:r>
          </a:p>
        </p:txBody>
      </p:sp>
    </p:spTree>
    <p:extLst>
      <p:ext uri="{BB962C8B-B14F-4D97-AF65-F5344CB8AC3E}">
        <p14:creationId xmlns:p14="http://schemas.microsoft.com/office/powerpoint/2010/main" val="41861687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p:cNvSpPr>
          <p:nvPr/>
        </p:nvSpPr>
        <p:spPr bwMode="auto">
          <a:xfrm>
            <a:off x="539552" y="0"/>
            <a:ext cx="8317648" cy="864936"/>
          </a:xfrm>
          <a:prstGeom prst="rect">
            <a:avLst/>
          </a:prstGeom>
          <a:noFill/>
          <a:ln w="9525">
            <a:noFill/>
            <a:miter lim="800000"/>
            <a:headEnd/>
            <a:tailEnd/>
          </a:ln>
        </p:spPr>
        <p:txBody>
          <a:bodyPr anchor="b"/>
          <a:lstStyle/>
          <a:p>
            <a:r>
              <a:rPr lang="en-GB" altLang="es-ES_tradnl" sz="4000" b="1" dirty="0">
                <a:solidFill>
                  <a:srgbClr val="520D5D"/>
                </a:solidFill>
                <a:latin typeface="Arial" charset="0"/>
                <a:cs typeface="Arial" charset="0"/>
              </a:rPr>
              <a:t>Aspects of organisational change</a:t>
            </a:r>
          </a:p>
        </p:txBody>
      </p:sp>
      <p:sp>
        <p:nvSpPr>
          <p:cNvPr id="5123" name="Rectangle 3"/>
          <p:cNvSpPr>
            <a:spLocks/>
          </p:cNvSpPr>
          <p:nvPr/>
        </p:nvSpPr>
        <p:spPr bwMode="auto">
          <a:xfrm>
            <a:off x="971550" y="1052736"/>
            <a:ext cx="7200900" cy="4421187"/>
          </a:xfrm>
          <a:prstGeom prst="rect">
            <a:avLst/>
          </a:prstGeom>
          <a:noFill/>
          <a:ln w="9525">
            <a:noFill/>
            <a:miter lim="800000"/>
            <a:headEnd/>
            <a:tailEnd/>
          </a:ln>
        </p:spPr>
        <p:txBody>
          <a:bodyPr/>
          <a:lstStyle/>
          <a:p>
            <a:pPr marL="228600" indent="-228600">
              <a:lnSpc>
                <a:spcPct val="90000"/>
              </a:lnSpc>
              <a:spcBef>
                <a:spcPts val="1000"/>
              </a:spcBef>
              <a:buClr>
                <a:srgbClr val="DA1D52"/>
              </a:buClr>
              <a:buFont typeface="Arial" panose="020B0604020202020204" pitchFamily="34" charset="0"/>
              <a:buChar char="•"/>
              <a:defRPr/>
            </a:pPr>
            <a:r>
              <a:rPr lang="en-GB" altLang="es-ES_tradnl" sz="2800" dirty="0">
                <a:solidFill>
                  <a:srgbClr val="58595B"/>
                </a:solidFill>
                <a:latin typeface="Arial" charset="0"/>
                <a:cs typeface="Arial" charset="0"/>
              </a:rPr>
              <a:t>The level of organisational change</a:t>
            </a:r>
          </a:p>
          <a:p>
            <a:pPr marL="228600" indent="-228600">
              <a:lnSpc>
                <a:spcPct val="90000"/>
              </a:lnSpc>
              <a:spcBef>
                <a:spcPts val="1000"/>
              </a:spcBef>
              <a:buClr>
                <a:srgbClr val="DA1D52"/>
              </a:buClr>
              <a:buFont typeface="Arial" panose="020B0604020202020204" pitchFamily="34" charset="0"/>
              <a:buChar char="•"/>
              <a:defRPr/>
            </a:pPr>
            <a:r>
              <a:rPr lang="en-GB" altLang="es-ES_tradnl" sz="2800" dirty="0">
                <a:solidFill>
                  <a:srgbClr val="58595B"/>
                </a:solidFill>
                <a:latin typeface="Arial" charset="0"/>
                <a:cs typeface="Arial" charset="0"/>
              </a:rPr>
              <a:t>The size and scope of change</a:t>
            </a:r>
          </a:p>
          <a:p>
            <a:pPr marL="228600" indent="-228600">
              <a:lnSpc>
                <a:spcPct val="90000"/>
              </a:lnSpc>
              <a:spcBef>
                <a:spcPts val="1000"/>
              </a:spcBef>
              <a:buClr>
                <a:srgbClr val="DA1D52"/>
              </a:buClr>
              <a:buFont typeface="Arial" panose="020B0604020202020204" pitchFamily="34" charset="0"/>
              <a:buChar char="•"/>
              <a:defRPr/>
            </a:pPr>
            <a:r>
              <a:rPr lang="en-GB" altLang="es-ES_tradnl" sz="2800" dirty="0">
                <a:solidFill>
                  <a:srgbClr val="58595B"/>
                </a:solidFill>
                <a:latin typeface="Arial" charset="0"/>
                <a:cs typeface="Arial" charset="0"/>
              </a:rPr>
              <a:t>The nature of change:</a:t>
            </a:r>
          </a:p>
          <a:p>
            <a:pPr marL="685800" lvl="2" indent="-228600">
              <a:lnSpc>
                <a:spcPct val="90000"/>
              </a:lnSpc>
              <a:spcBef>
                <a:spcPts val="1000"/>
              </a:spcBef>
              <a:buClr>
                <a:srgbClr val="DA1D52"/>
              </a:buClr>
              <a:buFont typeface="Arial" panose="020B0604020202020204" pitchFamily="34" charset="0"/>
              <a:buChar char="•"/>
              <a:defRPr/>
            </a:pPr>
            <a:r>
              <a:rPr lang="en-GB" altLang="es-ES_tradnl" sz="2800" dirty="0">
                <a:solidFill>
                  <a:srgbClr val="58595B"/>
                </a:solidFill>
                <a:latin typeface="Arial" charset="0"/>
                <a:cs typeface="Arial" charset="0"/>
              </a:rPr>
              <a:t>Planned or unplanned?</a:t>
            </a:r>
          </a:p>
          <a:p>
            <a:pPr marL="685800" lvl="2" indent="-228600">
              <a:lnSpc>
                <a:spcPct val="90000"/>
              </a:lnSpc>
              <a:spcBef>
                <a:spcPts val="1000"/>
              </a:spcBef>
              <a:buClr>
                <a:srgbClr val="DA1D52"/>
              </a:buClr>
              <a:buFont typeface="Arial" panose="020B0604020202020204" pitchFamily="34" charset="0"/>
              <a:buChar char="•"/>
              <a:defRPr/>
            </a:pPr>
            <a:r>
              <a:rPr lang="en-GB" altLang="es-ES_tradnl" sz="2800" dirty="0">
                <a:solidFill>
                  <a:srgbClr val="58595B"/>
                </a:solidFill>
                <a:latin typeface="Arial" charset="0"/>
                <a:cs typeface="Arial" charset="0"/>
              </a:rPr>
              <a:t>Hard and soft change</a:t>
            </a:r>
          </a:p>
          <a:p>
            <a:pPr marL="685800" lvl="2" indent="-228600">
              <a:lnSpc>
                <a:spcPct val="90000"/>
              </a:lnSpc>
              <a:spcBef>
                <a:spcPts val="1000"/>
              </a:spcBef>
              <a:buClr>
                <a:srgbClr val="DA1D52"/>
              </a:buClr>
              <a:buFont typeface="Arial" panose="020B0604020202020204" pitchFamily="34" charset="0"/>
              <a:buChar char="•"/>
              <a:defRPr/>
            </a:pPr>
            <a:r>
              <a:rPr lang="en-GB" altLang="es-ES_tradnl" sz="2800" dirty="0">
                <a:solidFill>
                  <a:srgbClr val="58595B"/>
                </a:solidFill>
                <a:latin typeface="Arial" charset="0"/>
                <a:cs typeface="Arial" charset="0"/>
              </a:rPr>
              <a:t>Top down versus bottom up</a:t>
            </a:r>
          </a:p>
          <a:p>
            <a:pPr marL="228600" indent="-228600">
              <a:lnSpc>
                <a:spcPct val="90000"/>
              </a:lnSpc>
              <a:spcBef>
                <a:spcPts val="1000"/>
              </a:spcBef>
              <a:buClr>
                <a:srgbClr val="DA1D52"/>
              </a:buClr>
              <a:buFont typeface="Arial" panose="020B0604020202020204" pitchFamily="34" charset="0"/>
              <a:buChar char="•"/>
              <a:defRPr/>
            </a:pPr>
            <a:r>
              <a:rPr lang="en-GB" altLang="es-ES_tradnl" sz="2800" dirty="0">
                <a:solidFill>
                  <a:srgbClr val="58595B"/>
                </a:solidFill>
                <a:latin typeface="Arial" charset="0"/>
                <a:cs typeface="Arial" charset="0"/>
              </a:rPr>
              <a:t>Change momentum: magnitude and speed</a:t>
            </a:r>
          </a:p>
          <a:p>
            <a:pPr marL="228600" indent="-228600">
              <a:lnSpc>
                <a:spcPct val="90000"/>
              </a:lnSpc>
              <a:spcBef>
                <a:spcPts val="1000"/>
              </a:spcBef>
              <a:buClr>
                <a:srgbClr val="DA1D52"/>
              </a:buClr>
              <a:buFont typeface="Arial" panose="020B0604020202020204" pitchFamily="34" charset="0"/>
              <a:buChar char="•"/>
              <a:defRPr/>
            </a:pPr>
            <a:r>
              <a:rPr lang="en-GB" altLang="es-ES_tradnl" sz="2800" dirty="0">
                <a:solidFill>
                  <a:srgbClr val="58595B"/>
                </a:solidFill>
                <a:latin typeface="Arial" charset="0"/>
                <a:cs typeface="Arial" charset="0"/>
              </a:rPr>
              <a:t>Other key considerations, e.g. timing of change? </a:t>
            </a:r>
          </a:p>
        </p:txBody>
      </p:sp>
    </p:spTree>
    <p:extLst>
      <p:ext uri="{BB962C8B-B14F-4D97-AF65-F5344CB8AC3E}">
        <p14:creationId xmlns:p14="http://schemas.microsoft.com/office/powerpoint/2010/main" val="140216739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Box 1"/>
          <p:cNvSpPr txBox="1">
            <a:spLocks noChangeArrowheads="1"/>
          </p:cNvSpPr>
          <p:nvPr/>
        </p:nvSpPr>
        <p:spPr bwMode="auto">
          <a:xfrm>
            <a:off x="413543" y="0"/>
            <a:ext cx="8316912" cy="707886"/>
          </a:xfrm>
          <a:prstGeom prst="rect">
            <a:avLst/>
          </a:prstGeom>
          <a:noFill/>
          <a:ln w="9525">
            <a:noFill/>
            <a:miter lim="800000"/>
            <a:headEnd/>
            <a:tailEnd/>
          </a:ln>
        </p:spPr>
        <p:txBody>
          <a:bodyPr wrap="square">
            <a:spAutoFit/>
          </a:bodyPr>
          <a:lstStyle/>
          <a:p>
            <a:r>
              <a:rPr lang="en-GB" altLang="es-ES_tradnl" sz="4000" b="1" dirty="0">
                <a:solidFill>
                  <a:srgbClr val="520D5D"/>
                </a:solidFill>
                <a:latin typeface="Arial" charset="0"/>
                <a:cs typeface="Arial" charset="0"/>
              </a:rPr>
              <a:t>Analysing the change context (1)</a:t>
            </a:r>
            <a:endParaRPr lang="es-ES_tradnl" altLang="es-ES_tradnl" sz="4000" b="1" dirty="0">
              <a:solidFill>
                <a:srgbClr val="520D5D"/>
              </a:solidFill>
              <a:latin typeface="Arial" charset="0"/>
              <a:cs typeface="Arial" charset="0"/>
            </a:endParaRPr>
          </a:p>
        </p:txBody>
      </p:sp>
      <p:pic>
        <p:nvPicPr>
          <p:cNvPr id="6147" name="Picture 1"/>
          <p:cNvPicPr>
            <a:picLocks noChangeAspect="1" noChangeArrowheads="1"/>
          </p:cNvPicPr>
          <p:nvPr/>
        </p:nvPicPr>
        <p:blipFill>
          <a:blip r:embed="rId3" cstate="print"/>
          <a:srcRect/>
          <a:stretch>
            <a:fillRect/>
          </a:stretch>
        </p:blipFill>
        <p:spPr bwMode="auto">
          <a:xfrm>
            <a:off x="1115217" y="707886"/>
            <a:ext cx="6913563" cy="4810125"/>
          </a:xfrm>
          <a:prstGeom prst="rect">
            <a:avLst/>
          </a:prstGeom>
          <a:noFill/>
          <a:ln w="9525">
            <a:noFill/>
            <a:miter lim="800000"/>
            <a:headEnd/>
            <a:tailEnd/>
          </a:ln>
        </p:spPr>
      </p:pic>
    </p:spTree>
    <p:extLst>
      <p:ext uri="{BB962C8B-B14F-4D97-AF65-F5344CB8AC3E}">
        <p14:creationId xmlns:p14="http://schemas.microsoft.com/office/powerpoint/2010/main" val="238525054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
          <p:cNvSpPr>
            <a:spLocks noChangeArrowheads="1"/>
          </p:cNvSpPr>
          <p:nvPr/>
        </p:nvSpPr>
        <p:spPr bwMode="auto">
          <a:xfrm>
            <a:off x="327546" y="698500"/>
            <a:ext cx="8205268" cy="707886"/>
          </a:xfrm>
          <a:prstGeom prst="rect">
            <a:avLst/>
          </a:prstGeom>
          <a:noFill/>
          <a:ln w="9525">
            <a:noFill/>
            <a:miter lim="800000"/>
            <a:headEnd/>
            <a:tailEnd/>
          </a:ln>
        </p:spPr>
        <p:txBody>
          <a:bodyPr wrap="square">
            <a:spAutoFit/>
          </a:bodyPr>
          <a:lstStyle/>
          <a:p>
            <a:r>
              <a:rPr lang="en-GB" altLang="es-ES_tradnl" sz="4000" b="1" dirty="0">
                <a:solidFill>
                  <a:srgbClr val="520D5D"/>
                </a:solidFill>
                <a:latin typeface="Arial" charset="0"/>
                <a:cs typeface="Arial" charset="0"/>
              </a:rPr>
              <a:t>Analysing the change context (2)</a:t>
            </a:r>
            <a:endParaRPr lang="es-ES_tradnl" altLang="es-ES_tradnl" sz="4000" b="1" dirty="0">
              <a:solidFill>
                <a:srgbClr val="520D5D"/>
              </a:solidFill>
              <a:latin typeface="Arial" charset="0"/>
              <a:cs typeface="Arial" charset="0"/>
            </a:endParaRPr>
          </a:p>
        </p:txBody>
      </p:sp>
      <p:sp>
        <p:nvSpPr>
          <p:cNvPr id="3" name="TextBox 2"/>
          <p:cNvSpPr txBox="1"/>
          <p:nvPr/>
        </p:nvSpPr>
        <p:spPr>
          <a:xfrm>
            <a:off x="1042988" y="1916113"/>
            <a:ext cx="7345362" cy="3319883"/>
          </a:xfrm>
          <a:prstGeom prst="rect">
            <a:avLst/>
          </a:prstGeom>
          <a:noFill/>
        </p:spPr>
        <p:txBody>
          <a:bodyPr>
            <a:spAutoFit/>
          </a:bodyPr>
          <a:lstStyle/>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Range of tools available, including: </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PESTLE analysis </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SWOT analysis</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environmental assessment</a:t>
            </a:r>
            <a:r>
              <a:rPr lang="es-ES_tradnl" sz="2800" dirty="0">
                <a:solidFill>
                  <a:srgbClr val="58595B"/>
                </a:solidFill>
                <a:latin typeface="Arial" charset="0"/>
                <a:cs typeface="Arial" charset="0"/>
              </a:rPr>
              <a:t> (Pettigrew and Whipp 1993)</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other strategic tools (Porter’s 5 forces analysis, Boston Matrix, etc.)</a:t>
            </a:r>
          </a:p>
        </p:txBody>
      </p:sp>
    </p:spTree>
    <p:extLst>
      <p:ext uri="{BB962C8B-B14F-4D97-AF65-F5344CB8AC3E}">
        <p14:creationId xmlns:p14="http://schemas.microsoft.com/office/powerpoint/2010/main" val="331243827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Box 1"/>
          <p:cNvSpPr txBox="1">
            <a:spLocks noChangeArrowheads="1"/>
          </p:cNvSpPr>
          <p:nvPr/>
        </p:nvSpPr>
        <p:spPr bwMode="auto">
          <a:xfrm>
            <a:off x="821636" y="836613"/>
            <a:ext cx="7566716" cy="707886"/>
          </a:xfrm>
          <a:prstGeom prst="rect">
            <a:avLst/>
          </a:prstGeom>
          <a:noFill/>
          <a:ln w="9525">
            <a:noFill/>
            <a:miter lim="800000"/>
            <a:headEnd/>
            <a:tailEnd/>
          </a:ln>
        </p:spPr>
        <p:txBody>
          <a:bodyPr wrap="square">
            <a:spAutoFit/>
          </a:bodyPr>
          <a:lstStyle/>
          <a:p>
            <a:r>
              <a:rPr lang="en-GB" altLang="es-ES_tradnl" sz="4000" b="1" dirty="0">
                <a:solidFill>
                  <a:srgbClr val="520D5D"/>
                </a:solidFill>
                <a:latin typeface="Arial" charset="0"/>
                <a:cs typeface="Arial" charset="0"/>
              </a:rPr>
              <a:t>Choice of change intervention</a:t>
            </a:r>
            <a:endParaRPr lang="es-ES_tradnl" altLang="es-ES_tradnl" sz="4000" b="1" dirty="0">
              <a:solidFill>
                <a:srgbClr val="520D5D"/>
              </a:solidFill>
              <a:latin typeface="Arial" charset="0"/>
              <a:cs typeface="Arial" charset="0"/>
            </a:endParaRPr>
          </a:p>
        </p:txBody>
      </p:sp>
      <p:sp>
        <p:nvSpPr>
          <p:cNvPr id="3" name="TextBox 2"/>
          <p:cNvSpPr txBox="1"/>
          <p:nvPr/>
        </p:nvSpPr>
        <p:spPr>
          <a:xfrm>
            <a:off x="971550" y="1844675"/>
            <a:ext cx="7129463" cy="3835922"/>
          </a:xfrm>
          <a:prstGeom prst="rect">
            <a:avLst/>
          </a:prstGeom>
          <a:noFill/>
        </p:spPr>
        <p:txBody>
          <a:bodyPr>
            <a:spAutoFit/>
          </a:bodyPr>
          <a:lstStyle/>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Range of approaches available, including:</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TROPICS test Paton &amp; McCalman (2000)</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Lewin’s three-stage model (1951)</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Kotter’s eight-stage change model  (1996)</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organisational development</a:t>
            </a:r>
          </a:p>
          <a:p>
            <a:pPr marL="685800" lvl="1"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systems approaches to change</a:t>
            </a:r>
            <a:endParaRPr lang="es-ES_tradnl" sz="2800" dirty="0">
              <a:solidFill>
                <a:srgbClr val="58595B"/>
              </a:solidFill>
              <a:latin typeface="Arial" charset="0"/>
              <a:cs typeface="Arial" charset="0"/>
            </a:endParaRPr>
          </a:p>
        </p:txBody>
      </p:sp>
    </p:spTree>
    <p:extLst>
      <p:ext uri="{BB962C8B-B14F-4D97-AF65-F5344CB8AC3E}">
        <p14:creationId xmlns:p14="http://schemas.microsoft.com/office/powerpoint/2010/main" val="136908210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8" name="Rectangle 2"/>
          <p:cNvSpPr>
            <a:spLocks/>
          </p:cNvSpPr>
          <p:nvPr/>
        </p:nvSpPr>
        <p:spPr bwMode="auto">
          <a:xfrm>
            <a:off x="1447800" y="723900"/>
            <a:ext cx="6508750" cy="731838"/>
          </a:xfrm>
          <a:prstGeom prst="rect">
            <a:avLst/>
          </a:prstGeom>
          <a:noFill/>
          <a:ln w="9525">
            <a:noFill/>
            <a:miter lim="800000"/>
            <a:headEnd/>
            <a:tailEnd/>
          </a:ln>
        </p:spPr>
        <p:txBody>
          <a:bodyPr anchor="b"/>
          <a:lstStyle/>
          <a:p>
            <a:endParaRPr lang="es-ES_tradnl" altLang="es-ES_tradnl" sz="4000" dirty="0">
              <a:solidFill>
                <a:schemeClr val="tx2"/>
              </a:solidFill>
              <a:latin typeface="Arial" charset="0"/>
              <a:cs typeface="Arial" charset="0"/>
            </a:endParaRPr>
          </a:p>
        </p:txBody>
      </p:sp>
      <p:sp>
        <p:nvSpPr>
          <p:cNvPr id="9219" name="Rectangle 6"/>
          <p:cNvSpPr>
            <a:spLocks/>
          </p:cNvSpPr>
          <p:nvPr/>
        </p:nvSpPr>
        <p:spPr bwMode="auto">
          <a:xfrm>
            <a:off x="1042988" y="1600200"/>
            <a:ext cx="7345362" cy="4873625"/>
          </a:xfrm>
          <a:prstGeom prst="rect">
            <a:avLst/>
          </a:prstGeom>
          <a:noFill/>
          <a:ln w="9525">
            <a:noFill/>
            <a:miter lim="800000"/>
            <a:headEnd/>
            <a:tailEnd/>
          </a:ln>
        </p:spPr>
        <p:txBody>
          <a:bodyPr/>
          <a:lstStyle/>
          <a:p>
            <a:pPr marL="2057400" lvl="4" indent="-228600">
              <a:spcBef>
                <a:spcPct val="45000"/>
              </a:spcBef>
            </a:pPr>
            <a:endParaRPr lang="es-ES_tradnl" altLang="es-ES_tradnl" dirty="0">
              <a:latin typeface="Arial" charset="0"/>
            </a:endParaRPr>
          </a:p>
        </p:txBody>
      </p:sp>
      <p:sp>
        <p:nvSpPr>
          <p:cNvPr id="9220" name="TextBox 1"/>
          <p:cNvSpPr txBox="1">
            <a:spLocks noChangeArrowheads="1"/>
          </p:cNvSpPr>
          <p:nvPr/>
        </p:nvSpPr>
        <p:spPr bwMode="auto">
          <a:xfrm>
            <a:off x="900113" y="278497"/>
            <a:ext cx="7488237" cy="1323439"/>
          </a:xfrm>
          <a:prstGeom prst="rect">
            <a:avLst/>
          </a:prstGeom>
          <a:noFill/>
          <a:ln w="9525">
            <a:noFill/>
            <a:miter lim="800000"/>
            <a:headEnd/>
            <a:tailEnd/>
          </a:ln>
        </p:spPr>
        <p:txBody>
          <a:bodyPr>
            <a:spAutoFit/>
          </a:bodyPr>
          <a:lstStyle/>
          <a:p>
            <a:r>
              <a:rPr lang="en-GB" altLang="es-ES_tradnl" sz="4000" b="1" dirty="0">
                <a:solidFill>
                  <a:srgbClr val="520D5D"/>
                </a:solidFill>
                <a:latin typeface="Arial" charset="0"/>
                <a:cs typeface="Arial" charset="0"/>
              </a:rPr>
              <a:t>Systems approach:</a:t>
            </a:r>
          </a:p>
          <a:p>
            <a:r>
              <a:rPr lang="en-GB" altLang="es-ES_tradnl" sz="4000" b="1" dirty="0">
                <a:solidFill>
                  <a:srgbClr val="520D5D"/>
                </a:solidFill>
                <a:latin typeface="Arial" charset="0"/>
                <a:cs typeface="Arial" charset="0"/>
              </a:rPr>
              <a:t>systems intervention strategy</a:t>
            </a:r>
            <a:endParaRPr lang="es-ES_tradnl" altLang="es-ES_tradnl" sz="4000" b="1" dirty="0">
              <a:solidFill>
                <a:srgbClr val="520D5D"/>
              </a:solidFill>
              <a:latin typeface="Arial" charset="0"/>
              <a:cs typeface="Arial" charset="0"/>
            </a:endParaRPr>
          </a:p>
        </p:txBody>
      </p:sp>
      <p:pic>
        <p:nvPicPr>
          <p:cNvPr id="9221" name="Picture 6"/>
          <p:cNvPicPr>
            <a:picLocks noChangeAspect="1" noChangeArrowheads="1"/>
          </p:cNvPicPr>
          <p:nvPr/>
        </p:nvPicPr>
        <p:blipFill>
          <a:blip r:embed="rId2" cstate="print"/>
          <a:srcRect/>
          <a:stretch>
            <a:fillRect/>
          </a:stretch>
        </p:blipFill>
        <p:spPr bwMode="auto">
          <a:xfrm>
            <a:off x="1331913" y="1650862"/>
            <a:ext cx="6091237" cy="4572515"/>
          </a:xfrm>
          <a:prstGeom prst="rect">
            <a:avLst/>
          </a:prstGeom>
          <a:noFill/>
          <a:ln w="9525">
            <a:noFill/>
            <a:miter lim="800000"/>
            <a:headEnd/>
            <a:tailEnd/>
          </a:ln>
        </p:spPr>
      </p:pic>
    </p:spTree>
    <p:extLst>
      <p:ext uri="{BB962C8B-B14F-4D97-AF65-F5344CB8AC3E}">
        <p14:creationId xmlns:p14="http://schemas.microsoft.com/office/powerpoint/2010/main" val="284429830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p:cNvSpPr>
          <p:nvPr/>
        </p:nvSpPr>
        <p:spPr bwMode="auto">
          <a:xfrm>
            <a:off x="431800" y="0"/>
            <a:ext cx="8353425" cy="655638"/>
          </a:xfrm>
          <a:prstGeom prst="rect">
            <a:avLst/>
          </a:prstGeom>
          <a:noFill/>
          <a:ln w="9525">
            <a:noFill/>
            <a:miter lim="800000"/>
            <a:headEnd/>
            <a:tailEnd/>
          </a:ln>
        </p:spPr>
        <p:txBody>
          <a:bodyPr anchor="b"/>
          <a:lstStyle/>
          <a:p>
            <a:r>
              <a:rPr lang="en-GB" altLang="es-ES_tradnl" sz="4000" b="1" dirty="0">
                <a:solidFill>
                  <a:srgbClr val="520D5D"/>
                </a:solidFill>
                <a:latin typeface="Arial" charset="0"/>
                <a:cs typeface="Arial" charset="0"/>
              </a:rPr>
              <a:t>Role of the change agent</a:t>
            </a:r>
            <a:endParaRPr lang="es-ES_tradnl" altLang="es-ES_tradnl" sz="4000" b="1" dirty="0">
              <a:solidFill>
                <a:srgbClr val="520D5D"/>
              </a:solidFill>
              <a:latin typeface="Arial" charset="0"/>
              <a:cs typeface="Arial" charset="0"/>
            </a:endParaRPr>
          </a:p>
        </p:txBody>
      </p:sp>
      <p:sp>
        <p:nvSpPr>
          <p:cNvPr id="2" name="TextBox 1"/>
          <p:cNvSpPr txBox="1"/>
          <p:nvPr/>
        </p:nvSpPr>
        <p:spPr>
          <a:xfrm>
            <a:off x="647700" y="836712"/>
            <a:ext cx="7848600" cy="3964162"/>
          </a:xfrm>
          <a:prstGeom prst="rect">
            <a:avLst/>
          </a:prstGeom>
          <a:noFill/>
        </p:spPr>
        <p:txBody>
          <a:bodyPr>
            <a:spAutoFit/>
          </a:bodyPr>
          <a:lstStyle/>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Leader of change?</a:t>
            </a:r>
          </a:p>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Lessem’s seven change agent characteristics</a:t>
            </a:r>
          </a:p>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Doz and Pralahad (1988) toolkit</a:t>
            </a:r>
          </a:p>
          <a:p>
            <a:pPr marL="685800" lvl="2"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data management tools</a:t>
            </a:r>
          </a:p>
          <a:p>
            <a:pPr marL="685800" lvl="2"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manager’s management tools</a:t>
            </a:r>
          </a:p>
          <a:p>
            <a:pPr marL="685800" lvl="2"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conflict management tools</a:t>
            </a:r>
          </a:p>
          <a:p>
            <a:pPr marL="228600" indent="-228600">
              <a:lnSpc>
                <a:spcPct val="90000"/>
              </a:lnSpc>
              <a:spcBef>
                <a:spcPts val="1000"/>
              </a:spcBef>
              <a:buClr>
                <a:srgbClr val="DA1D52"/>
              </a:buClr>
              <a:buFont typeface="Arial" panose="020B0604020202020204" pitchFamily="34" charset="0"/>
              <a:buChar char="•"/>
              <a:defRPr/>
            </a:pPr>
            <a:r>
              <a:rPr lang="en-GB" sz="2800" dirty="0">
                <a:solidFill>
                  <a:srgbClr val="58595B"/>
                </a:solidFill>
                <a:latin typeface="Arial" charset="0"/>
                <a:cs typeface="Arial" charset="0"/>
              </a:rPr>
              <a:t>Buchanan and Boddy’s model, including 15 competences</a:t>
            </a:r>
          </a:p>
        </p:txBody>
      </p:sp>
    </p:spTree>
    <p:extLst>
      <p:ext uri="{BB962C8B-B14F-4D97-AF65-F5344CB8AC3E}">
        <p14:creationId xmlns:p14="http://schemas.microsoft.com/office/powerpoint/2010/main" val="137270475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Rectangle 2"/>
          <p:cNvSpPr>
            <a:spLocks/>
          </p:cNvSpPr>
          <p:nvPr/>
        </p:nvSpPr>
        <p:spPr bwMode="auto">
          <a:xfrm>
            <a:off x="457200" y="350838"/>
            <a:ext cx="8305800" cy="1143000"/>
          </a:xfrm>
          <a:prstGeom prst="rect">
            <a:avLst/>
          </a:prstGeom>
          <a:noFill/>
          <a:ln w="9525">
            <a:noFill/>
            <a:miter lim="800000"/>
            <a:headEnd/>
            <a:tailEnd/>
          </a:ln>
        </p:spPr>
        <p:txBody>
          <a:bodyPr anchor="b"/>
          <a:lstStyle/>
          <a:p>
            <a:pPr algn="ctr"/>
            <a:endParaRPr lang="es-ES_tradnl" altLang="es-ES_tradnl" sz="4000" dirty="0">
              <a:solidFill>
                <a:schemeClr val="tx2"/>
              </a:solidFill>
              <a:latin typeface="Arial" charset="0"/>
              <a:cs typeface="Arial" charset="0"/>
            </a:endParaRPr>
          </a:p>
        </p:txBody>
      </p:sp>
      <p:sp>
        <p:nvSpPr>
          <p:cNvPr id="11267" name="Rectangle 3"/>
          <p:cNvSpPr>
            <a:spLocks/>
          </p:cNvSpPr>
          <p:nvPr/>
        </p:nvSpPr>
        <p:spPr bwMode="auto">
          <a:xfrm>
            <a:off x="971550" y="1752600"/>
            <a:ext cx="7488238" cy="3810000"/>
          </a:xfrm>
          <a:prstGeom prst="rect">
            <a:avLst/>
          </a:prstGeom>
          <a:noFill/>
          <a:ln w="9525">
            <a:noFill/>
            <a:miter lim="800000"/>
            <a:headEnd/>
            <a:tailEnd/>
          </a:ln>
        </p:spPr>
        <p:txBody>
          <a:bodyPr/>
          <a:lstStyle/>
          <a:p>
            <a:pPr marL="273050" indent="-273050">
              <a:lnSpc>
                <a:spcPct val="120000"/>
              </a:lnSpc>
              <a:spcBef>
                <a:spcPct val="60000"/>
              </a:spcBef>
              <a:buFontTx/>
              <a:buChar char="•"/>
            </a:pPr>
            <a:endParaRPr lang="en-GB" altLang="es-ES_tradnl" b="1" dirty="0">
              <a:latin typeface="Arial" charset="0"/>
              <a:cs typeface="Arial" charset="0"/>
            </a:endParaRPr>
          </a:p>
          <a:p>
            <a:pPr marL="273050" indent="-273050">
              <a:lnSpc>
                <a:spcPct val="120000"/>
              </a:lnSpc>
              <a:spcBef>
                <a:spcPct val="60000"/>
              </a:spcBef>
              <a:buFontTx/>
              <a:buChar char="•"/>
            </a:pPr>
            <a:endParaRPr lang="en-GB" altLang="es-ES_tradnl" b="1" dirty="0">
              <a:latin typeface="Arial" charset="0"/>
              <a:cs typeface="Arial" charset="0"/>
            </a:endParaRPr>
          </a:p>
        </p:txBody>
      </p:sp>
      <p:sp>
        <p:nvSpPr>
          <p:cNvPr id="11268" name="TextBox 1"/>
          <p:cNvSpPr txBox="1">
            <a:spLocks noChangeArrowheads="1"/>
          </p:cNvSpPr>
          <p:nvPr/>
        </p:nvSpPr>
        <p:spPr bwMode="auto">
          <a:xfrm>
            <a:off x="478286" y="57493"/>
            <a:ext cx="8474765" cy="707886"/>
          </a:xfrm>
          <a:prstGeom prst="rect">
            <a:avLst/>
          </a:prstGeom>
          <a:noFill/>
          <a:ln w="9525">
            <a:noFill/>
            <a:miter lim="800000"/>
            <a:headEnd/>
            <a:tailEnd/>
          </a:ln>
        </p:spPr>
        <p:txBody>
          <a:bodyPr wrap="square">
            <a:spAutoFit/>
          </a:bodyPr>
          <a:lstStyle/>
          <a:p>
            <a:r>
              <a:rPr lang="en-GB" altLang="es-ES_tradnl" sz="4000" b="1" dirty="0">
                <a:solidFill>
                  <a:srgbClr val="520D5D"/>
                </a:solidFill>
                <a:latin typeface="Arial" charset="0"/>
                <a:cs typeface="Arial" charset="0"/>
              </a:rPr>
              <a:t>The expertise of the change agent</a:t>
            </a:r>
            <a:endParaRPr lang="es-ES_tradnl" altLang="es-ES_tradnl" sz="4000" b="1" dirty="0">
              <a:solidFill>
                <a:srgbClr val="520D5D"/>
              </a:solidFill>
              <a:latin typeface="Arial" charset="0"/>
              <a:cs typeface="Arial" charset="0"/>
            </a:endParaRPr>
          </a:p>
        </p:txBody>
      </p:sp>
      <p:pic>
        <p:nvPicPr>
          <p:cNvPr id="11269" name="Picture 4"/>
          <p:cNvPicPr>
            <a:picLocks noChangeAspect="1" noChangeArrowheads="1"/>
          </p:cNvPicPr>
          <p:nvPr/>
        </p:nvPicPr>
        <p:blipFill>
          <a:blip r:embed="rId2" cstate="print"/>
          <a:srcRect/>
          <a:stretch>
            <a:fillRect/>
          </a:stretch>
        </p:blipFill>
        <p:spPr bwMode="auto">
          <a:xfrm>
            <a:off x="1223962" y="711051"/>
            <a:ext cx="6696075" cy="4865491"/>
          </a:xfrm>
          <a:prstGeom prst="rect">
            <a:avLst/>
          </a:prstGeom>
          <a:noFill/>
          <a:ln w="9525">
            <a:noFill/>
            <a:miter lim="800000"/>
            <a:headEnd/>
            <a:tailEnd/>
          </a:ln>
        </p:spPr>
      </p:pic>
      <p:sp>
        <p:nvSpPr>
          <p:cNvPr id="2" name="TextBox 1"/>
          <p:cNvSpPr txBox="1"/>
          <p:nvPr/>
        </p:nvSpPr>
        <p:spPr>
          <a:xfrm>
            <a:off x="1842448" y="6250673"/>
            <a:ext cx="6920552" cy="375313"/>
          </a:xfrm>
          <a:prstGeom prst="rect">
            <a:avLst/>
          </a:prstGeom>
          <a:noFill/>
        </p:spPr>
        <p:txBody>
          <a:bodyPr wrap="square" rtlCol="0">
            <a:spAutoFit/>
          </a:bodyPr>
          <a:lstStyle/>
          <a:p>
            <a:pPr algn="ctr"/>
            <a:r>
              <a:rPr lang="en-GB" dirty="0">
                <a:solidFill>
                  <a:srgbClr val="58595B"/>
                </a:solidFill>
                <a:latin typeface="Arial" panose="020B0604020202020204" pitchFamily="34" charset="0"/>
                <a:cs typeface="Arial" panose="020B0604020202020204" pitchFamily="34" charset="0"/>
              </a:rPr>
              <a:t>Source: Buchanan and Boddy (1992)</a:t>
            </a:r>
          </a:p>
        </p:txBody>
      </p:sp>
    </p:spTree>
    <p:extLst>
      <p:ext uri="{BB962C8B-B14F-4D97-AF65-F5344CB8AC3E}">
        <p14:creationId xmlns:p14="http://schemas.microsoft.com/office/powerpoint/2010/main" val="275735530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84213" y="15197"/>
            <a:ext cx="7772400" cy="1143000"/>
          </a:xfrm>
        </p:spPr>
        <p:txBody>
          <a:bodyPr>
            <a:noAutofit/>
          </a:bodyPr>
          <a:lstStyle/>
          <a:p>
            <a:r>
              <a:rPr lang="en-GB" altLang="es-ES_tradnl" sz="4000" b="1" dirty="0">
                <a:latin typeface="Arial" charset="0"/>
                <a:cs typeface="Arial" charset="0"/>
              </a:rPr>
              <a:t>Managing resistance to change</a:t>
            </a:r>
            <a:endParaRPr lang="es-ES_tradnl" altLang="es-ES_tradnl" sz="4000" b="1" dirty="0">
              <a:latin typeface="Arial" charset="0"/>
              <a:cs typeface="Arial" charset="0"/>
            </a:endParaRPr>
          </a:p>
        </p:txBody>
      </p:sp>
      <p:sp>
        <p:nvSpPr>
          <p:cNvPr id="3" name="Content Placeholder 2"/>
          <p:cNvSpPr>
            <a:spLocks noGrp="1"/>
          </p:cNvSpPr>
          <p:nvPr>
            <p:ph idx="1"/>
          </p:nvPr>
        </p:nvSpPr>
        <p:spPr>
          <a:xfrm>
            <a:off x="687661" y="980728"/>
            <a:ext cx="7772400" cy="4114800"/>
          </a:xfrm>
        </p:spPr>
        <p:txBody>
          <a:bodyPr>
            <a:normAutofit lnSpcReduction="10000"/>
          </a:bodyPr>
          <a:lstStyle/>
          <a:p>
            <a:pPr marL="0" indent="0">
              <a:buFontTx/>
              <a:buNone/>
              <a:defRPr/>
            </a:pPr>
            <a:r>
              <a:rPr lang="en-GB" sz="2600" dirty="0">
                <a:latin typeface="Arial" pitchFamily="34" charset="0"/>
                <a:cs typeface="Arial" pitchFamily="34" charset="0"/>
              </a:rPr>
              <a:t>People affected by the change need to know how it satisfies these criteria:</a:t>
            </a:r>
          </a:p>
          <a:p>
            <a:pPr>
              <a:defRPr/>
            </a:pPr>
            <a:r>
              <a:rPr lang="en-GB" sz="2600" i="1" dirty="0">
                <a:latin typeface="Arial" pitchFamily="34" charset="0"/>
                <a:cs typeface="Arial" pitchFamily="34" charset="0"/>
              </a:rPr>
              <a:t>Benefit</a:t>
            </a:r>
            <a:r>
              <a:rPr lang="en-GB" sz="2600" dirty="0">
                <a:latin typeface="Arial" pitchFamily="34" charset="0"/>
                <a:cs typeface="Arial" pitchFamily="34" charset="0"/>
              </a:rPr>
              <a:t>: it should have clear relative benefit for individuals being asked to change</a:t>
            </a:r>
          </a:p>
          <a:p>
            <a:pPr>
              <a:defRPr/>
            </a:pPr>
            <a:r>
              <a:rPr lang="en-GB" sz="2600" i="1" dirty="0">
                <a:latin typeface="Arial" pitchFamily="34" charset="0"/>
                <a:cs typeface="Arial" pitchFamily="34" charset="0"/>
              </a:rPr>
              <a:t>Compatibility</a:t>
            </a:r>
            <a:r>
              <a:rPr lang="en-GB" sz="2600" dirty="0">
                <a:latin typeface="Arial" pitchFamily="34" charset="0"/>
                <a:cs typeface="Arial" pitchFamily="34" charset="0"/>
              </a:rPr>
              <a:t>: it should be as compatible as possible with existing values and experiences</a:t>
            </a:r>
          </a:p>
          <a:p>
            <a:pPr>
              <a:defRPr/>
            </a:pPr>
            <a:r>
              <a:rPr lang="en-GB" sz="2600" i="1" dirty="0">
                <a:latin typeface="Arial" pitchFamily="34" charset="0"/>
                <a:cs typeface="Arial" pitchFamily="34" charset="0"/>
              </a:rPr>
              <a:t>Complexity</a:t>
            </a:r>
            <a:r>
              <a:rPr lang="en-GB" sz="2600" dirty="0">
                <a:latin typeface="Arial" pitchFamily="34" charset="0"/>
                <a:cs typeface="Arial" pitchFamily="34" charset="0"/>
              </a:rPr>
              <a:t>: it should be as easy as possible to understand and use</a:t>
            </a:r>
          </a:p>
          <a:p>
            <a:pPr>
              <a:defRPr/>
            </a:pPr>
            <a:r>
              <a:rPr lang="en-GB" sz="2600" i="1" dirty="0">
                <a:latin typeface="Arial" pitchFamily="34" charset="0"/>
                <a:cs typeface="Arial" pitchFamily="34" charset="0"/>
              </a:rPr>
              <a:t>Triability</a:t>
            </a:r>
            <a:r>
              <a:rPr lang="en-GB" sz="2600" dirty="0">
                <a:latin typeface="Arial" pitchFamily="34" charset="0"/>
                <a:cs typeface="Arial" pitchFamily="34" charset="0"/>
              </a:rPr>
              <a:t>: it should be something that people can try on a step-by-step basis. (French et al. 2011)</a:t>
            </a:r>
            <a:endParaRPr lang="en-GB" sz="2600" i="1" dirty="0">
              <a:latin typeface="Arial" pitchFamily="34" charset="0"/>
              <a:cs typeface="Arial" pitchFamily="34" charset="0"/>
            </a:endParaRPr>
          </a:p>
          <a:p>
            <a:pPr marL="0" indent="0">
              <a:buFontTx/>
              <a:buNone/>
              <a:defRPr/>
            </a:pPr>
            <a:endParaRPr lang="es-ES_tradnl" sz="2800" dirty="0">
              <a:latin typeface="Arial" pitchFamily="34" charset="0"/>
              <a:cs typeface="Arial" pitchFamily="34" charset="0"/>
            </a:endParaRPr>
          </a:p>
        </p:txBody>
      </p:sp>
    </p:spTree>
    <p:extLst>
      <p:ext uri="{BB962C8B-B14F-4D97-AF65-F5344CB8AC3E}">
        <p14:creationId xmlns:p14="http://schemas.microsoft.com/office/powerpoint/2010/main" val="72547469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What is Change Management?</a:t>
            </a:r>
          </a:p>
        </p:txBody>
      </p:sp>
      <p:sp>
        <p:nvSpPr>
          <p:cNvPr id="4" name="Vertical Text Placeholder 3"/>
          <p:cNvSpPr>
            <a:spLocks noGrp="1"/>
          </p:cNvSpPr>
          <p:nvPr>
            <p:ph type="body" orient="vert" idx="1"/>
          </p:nvPr>
        </p:nvSpPr>
        <p:spPr/>
        <p:txBody>
          <a:bodyPr>
            <a:normAutofit/>
          </a:bodyPr>
          <a:lstStyle/>
          <a:p>
            <a:r>
              <a:rPr lang="en-GB" sz="2800" dirty="0"/>
              <a:t>recognises the impossibility of mapping all contextual variables into a ‘best practice’ approach</a:t>
            </a:r>
          </a:p>
          <a:p>
            <a:r>
              <a:rPr lang="en-GB" sz="2800" dirty="0"/>
              <a:t>acknowledges the need to account for a wide range of situations</a:t>
            </a:r>
          </a:p>
          <a:p>
            <a:r>
              <a:rPr lang="en-GB" sz="2800" dirty="0"/>
              <a:t>no prescribed approach should be adopted</a:t>
            </a:r>
          </a:p>
          <a:p>
            <a:r>
              <a:rPr lang="en-GB" sz="2800" dirty="0"/>
              <a:t>decisions on how to implement the change are in the hands of the change agent</a:t>
            </a:r>
          </a:p>
          <a:p>
            <a:endParaRPr lang="en-GB" sz="2800" dirty="0"/>
          </a:p>
        </p:txBody>
      </p:sp>
      <p:sp>
        <p:nvSpPr>
          <p:cNvPr id="3" name="Vertical Text Placeholder 2"/>
          <p:cNvSpPr>
            <a:spLocks noGrp="1"/>
          </p:cNvSpPr>
          <p:nvPr>
            <p:ph type="body" orient="vert" idx="13"/>
          </p:nvPr>
        </p:nvSpPr>
        <p:spPr/>
        <p:txBody>
          <a:bodyPr/>
          <a:lstStyle/>
          <a:p>
            <a:pPr marL="0" indent="0">
              <a:buNone/>
            </a:pPr>
            <a:r>
              <a:rPr lang="en-GB" sz="2400" dirty="0"/>
              <a:t>The Change Kaleidoscope (</a:t>
            </a:r>
            <a:r>
              <a:rPr lang="en-GB" sz="2400" dirty="0" err="1"/>
              <a:t>Balogun</a:t>
            </a:r>
            <a:r>
              <a:rPr lang="en-GB" sz="2400" dirty="0"/>
              <a:t> &amp; Hope, 2004)</a:t>
            </a:r>
          </a:p>
        </p:txBody>
      </p:sp>
      <p:sp>
        <p:nvSpPr>
          <p:cNvPr id="6" name="Rectangle 5"/>
          <p:cNvSpPr/>
          <p:nvPr/>
        </p:nvSpPr>
        <p:spPr>
          <a:xfrm>
            <a:off x="7164288" y="5147900"/>
            <a:ext cx="1736373" cy="369332"/>
          </a:xfrm>
          <a:prstGeom prst="rect">
            <a:avLst/>
          </a:prstGeom>
        </p:spPr>
        <p:txBody>
          <a:bodyPr wrap="none">
            <a:spAutoFit/>
          </a:bodyPr>
          <a:lstStyle/>
          <a:p>
            <a:r>
              <a:rPr lang="en-GB" dirty="0"/>
              <a:t>Leppit (2006a) </a:t>
            </a:r>
          </a:p>
        </p:txBody>
      </p:sp>
    </p:spTree>
    <p:extLst>
      <p:ext uri="{BB962C8B-B14F-4D97-AF65-F5344CB8AC3E}">
        <p14:creationId xmlns:p14="http://schemas.microsoft.com/office/powerpoint/2010/main" val="419097061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1. What is Change Management?</a:t>
            </a:r>
          </a:p>
        </p:txBody>
      </p:sp>
      <p:sp>
        <p:nvSpPr>
          <p:cNvPr id="4" name="Vertical Text Placeholder 3"/>
          <p:cNvSpPr>
            <a:spLocks noGrp="1"/>
          </p:cNvSpPr>
          <p:nvPr>
            <p:ph type="body" orient="vert" idx="13"/>
          </p:nvPr>
        </p:nvSpPr>
        <p:spPr>
          <a:xfrm>
            <a:off x="406146" y="919658"/>
            <a:ext cx="8317230" cy="369741"/>
          </a:xfrm>
        </p:spPr>
        <p:txBody>
          <a:bodyPr/>
          <a:lstStyle/>
          <a:p>
            <a:pPr marL="0" indent="0">
              <a:buNone/>
            </a:pPr>
            <a:r>
              <a:rPr lang="en-GB" sz="2400" dirty="0"/>
              <a:t>The Change Kaleidoscope (</a:t>
            </a:r>
            <a:r>
              <a:rPr lang="en-GB" sz="2400" dirty="0" err="1"/>
              <a:t>Balogun</a:t>
            </a:r>
            <a:r>
              <a:rPr lang="en-GB" sz="2400" dirty="0"/>
              <a:t> &amp; Hope, 2004)</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4520" y="1312199"/>
            <a:ext cx="5571728" cy="5379600"/>
          </a:xfrm>
          <a:prstGeom prst="rect">
            <a:avLst/>
          </a:prstGeom>
        </p:spPr>
      </p:pic>
    </p:spTree>
    <p:extLst>
      <p:ext uri="{BB962C8B-B14F-4D97-AF65-F5344CB8AC3E}">
        <p14:creationId xmlns:p14="http://schemas.microsoft.com/office/powerpoint/2010/main" val="356179686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lstStyle/>
          <a:p>
            <a:r>
              <a:rPr lang="en-GB" dirty="0"/>
              <a:t>Think of a recent change in your organisation. </a:t>
            </a:r>
          </a:p>
          <a:p>
            <a:r>
              <a:rPr lang="en-GB" dirty="0"/>
              <a:t>What were the drivers for the change?</a:t>
            </a:r>
          </a:p>
          <a:p>
            <a:r>
              <a:rPr lang="en-GB" dirty="0"/>
              <a:t>Was there opposition to the change, by whom and how did this manifest itself.</a:t>
            </a:r>
          </a:p>
        </p:txBody>
      </p:sp>
      <p:sp>
        <p:nvSpPr>
          <p:cNvPr id="4" name="Vertical Text Placeholder 3"/>
          <p:cNvSpPr>
            <a:spLocks noGrp="1"/>
          </p:cNvSpPr>
          <p:nvPr>
            <p:ph type="body" orient="vert" idx="13"/>
          </p:nvPr>
        </p:nvSpPr>
        <p:spPr/>
        <p:txBody>
          <a:bodyPr/>
          <a:lstStyle/>
          <a:p>
            <a:pPr marL="0" indent="0">
              <a:buNone/>
            </a:pPr>
            <a:r>
              <a:rPr lang="en-GB" dirty="0"/>
              <a:t>Case Study</a:t>
            </a:r>
          </a:p>
        </p:txBody>
      </p:sp>
    </p:spTree>
    <p:extLst>
      <p:ext uri="{BB962C8B-B14F-4D97-AF65-F5344CB8AC3E}">
        <p14:creationId xmlns:p14="http://schemas.microsoft.com/office/powerpoint/2010/main" val="11898946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p:cNvSpPr/>
          <p:nvPr/>
        </p:nvSpPr>
        <p:spPr>
          <a:xfrm>
            <a:off x="5604090" y="3250004"/>
            <a:ext cx="1272165"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lstStyle/>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The Change Curve</a:t>
            </a:r>
          </a:p>
        </p:txBody>
      </p:sp>
      <p:pic>
        <p:nvPicPr>
          <p:cNvPr id="5" name="Picture 4"/>
          <p:cNvPicPr>
            <a:picLocks noChangeAspect="1"/>
          </p:cNvPicPr>
          <p:nvPr/>
        </p:nvPicPr>
        <p:blipFill>
          <a:blip r:embed="rId3"/>
          <a:stretch>
            <a:fillRect/>
          </a:stretch>
        </p:blipFill>
        <p:spPr>
          <a:xfrm>
            <a:off x="426066" y="620688"/>
            <a:ext cx="8480900" cy="5661049"/>
          </a:xfrm>
          <a:prstGeom prst="rect">
            <a:avLst/>
          </a:prstGeom>
        </p:spPr>
      </p:pic>
      <p:sp>
        <p:nvSpPr>
          <p:cNvPr id="6" name="Rectangle 5"/>
          <p:cNvSpPr/>
          <p:nvPr/>
        </p:nvSpPr>
        <p:spPr>
          <a:xfrm>
            <a:off x="1115616" y="3573016"/>
            <a:ext cx="936104"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051720" y="1882005"/>
            <a:ext cx="1008112"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3007076" y="3068960"/>
            <a:ext cx="1348899"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85481" y="5151822"/>
            <a:ext cx="1286519" cy="5460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53612" y="4221088"/>
            <a:ext cx="1374572"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408203" y="2420888"/>
            <a:ext cx="1500142" cy="6103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5553734" y="3243115"/>
            <a:ext cx="1348899"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197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5"/>
                                        </p:tgtEl>
                                      </p:cBhvr>
                                    </p:animEffect>
                                    <p:set>
                                      <p:cBhvr>
                                        <p:cTn id="17" dur="1" fill="hold">
                                          <p:stCondLst>
                                            <p:cond delay="499"/>
                                          </p:stCondLst>
                                        </p:cTn>
                                        <p:tgtEl>
                                          <p:spTgt spid="15"/>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6"/>
                                        </p:tgtEl>
                                      </p:cBhvr>
                                    </p:animEffect>
                                    <p:set>
                                      <p:cBhvr>
                                        <p:cTn id="22" dur="1" fill="hold">
                                          <p:stCondLst>
                                            <p:cond delay="499"/>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19"/>
                                        </p:tgtEl>
                                      </p:cBhvr>
                                    </p:animEffect>
                                    <p:set>
                                      <p:cBhvr>
                                        <p:cTn id="27" dur="1" fill="hold">
                                          <p:stCondLst>
                                            <p:cond delay="499"/>
                                          </p:stCondLst>
                                        </p:cTn>
                                        <p:tgtEl>
                                          <p:spTgt spid="1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18"/>
                                        </p:tgtEl>
                                      </p:cBhvr>
                                    </p:animEffect>
                                    <p:set>
                                      <p:cBhvr>
                                        <p:cTn id="32"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8" grpId="0" animBg="1"/>
      <p:bldP spid="19"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3099"/>
          <a:stretch/>
        </p:blipFill>
        <p:spPr>
          <a:xfrm>
            <a:off x="0" y="0"/>
            <a:ext cx="9255309" cy="6021288"/>
          </a:xfrm>
          <a:prstGeom prst="rect">
            <a:avLst/>
          </a:prstGeom>
        </p:spPr>
      </p:pic>
    </p:spTree>
    <p:extLst>
      <p:ext uri="{BB962C8B-B14F-4D97-AF65-F5344CB8AC3E}">
        <p14:creationId xmlns:p14="http://schemas.microsoft.com/office/powerpoint/2010/main" val="274790366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normAutofit fontScale="70000" lnSpcReduction="20000"/>
          </a:bodyPr>
          <a:lstStyle/>
          <a:p>
            <a:r>
              <a:rPr lang="en-GB" dirty="0"/>
              <a:t>Coaching/mentoring</a:t>
            </a:r>
          </a:p>
          <a:p>
            <a:r>
              <a:rPr lang="en-GB" dirty="0"/>
              <a:t>Emotional support</a:t>
            </a:r>
          </a:p>
          <a:p>
            <a:r>
              <a:rPr lang="en-GB" dirty="0"/>
              <a:t>Communication</a:t>
            </a:r>
          </a:p>
          <a:p>
            <a:r>
              <a:rPr lang="en-GB" dirty="0"/>
              <a:t>Involvement</a:t>
            </a:r>
          </a:p>
          <a:p>
            <a:r>
              <a:rPr lang="en-GB" dirty="0"/>
              <a:t>Factual information</a:t>
            </a:r>
          </a:p>
          <a:p>
            <a:r>
              <a:rPr lang="en-GB" dirty="0"/>
              <a:t>New goals</a:t>
            </a:r>
          </a:p>
          <a:p>
            <a:r>
              <a:rPr lang="en-GB" dirty="0"/>
              <a:t>Anticipating falling performance levels</a:t>
            </a:r>
          </a:p>
          <a:p>
            <a:r>
              <a:rPr lang="en-GB" dirty="0"/>
              <a:t>Rewarding new behaviours</a:t>
            </a:r>
          </a:p>
          <a:p>
            <a:r>
              <a:rPr lang="en-GB" dirty="0"/>
              <a:t>Training</a:t>
            </a:r>
          </a:p>
          <a:p>
            <a:r>
              <a:rPr lang="en-GB" dirty="0"/>
              <a:t>Leadership role modelling</a:t>
            </a:r>
          </a:p>
          <a:p>
            <a:r>
              <a:rPr lang="en-GB" dirty="0"/>
              <a:t>Rewarding success</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a:t>Strategies for helping people transition</a:t>
            </a:r>
          </a:p>
        </p:txBody>
      </p:sp>
    </p:spTree>
    <p:extLst>
      <p:ext uri="{BB962C8B-B14F-4D97-AF65-F5344CB8AC3E}">
        <p14:creationId xmlns:p14="http://schemas.microsoft.com/office/powerpoint/2010/main" val="24417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lstStyle/>
          <a:p>
            <a:pPr marL="0" indent="0">
              <a:buNone/>
            </a:pPr>
            <a:r>
              <a:rPr lang="en-GB" dirty="0"/>
              <a:t>90% of Crail’s survey cited communication breakdown as a problem experienced in managing change.</a:t>
            </a:r>
          </a:p>
          <a:p>
            <a:pPr marL="0" indent="0">
              <a:buNone/>
            </a:pPr>
            <a:r>
              <a:rPr lang="en-GB" dirty="0"/>
              <a:t>What communication methods are available to organisations?</a:t>
            </a:r>
          </a:p>
        </p:txBody>
      </p:sp>
      <p:sp>
        <p:nvSpPr>
          <p:cNvPr id="4" name="Vertical Text Placeholder 3"/>
          <p:cNvSpPr>
            <a:spLocks noGrp="1"/>
          </p:cNvSpPr>
          <p:nvPr>
            <p:ph type="body" orient="vert" idx="13"/>
          </p:nvPr>
        </p:nvSpPr>
        <p:spPr/>
        <p:txBody>
          <a:bodyPr/>
          <a:lstStyle/>
          <a:p>
            <a:pPr marL="0" indent="0">
              <a:buNone/>
            </a:pPr>
            <a:r>
              <a:rPr lang="en-GB" dirty="0"/>
              <a:t>Communication</a:t>
            </a:r>
          </a:p>
        </p:txBody>
      </p:sp>
    </p:spTree>
    <p:extLst>
      <p:ext uri="{BB962C8B-B14F-4D97-AF65-F5344CB8AC3E}">
        <p14:creationId xmlns:p14="http://schemas.microsoft.com/office/powerpoint/2010/main" val="28845306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normAutofit fontScale="77500" lnSpcReduction="20000"/>
          </a:bodyPr>
          <a:lstStyle/>
          <a:p>
            <a:r>
              <a:rPr lang="en-GB" dirty="0"/>
              <a:t>Cascade of information through line managers</a:t>
            </a:r>
          </a:p>
          <a:p>
            <a:r>
              <a:rPr lang="en-GB" dirty="0"/>
              <a:t>Departmental meetings</a:t>
            </a:r>
          </a:p>
          <a:p>
            <a:r>
              <a:rPr lang="en-GB" dirty="0"/>
              <a:t>E-mail from top management </a:t>
            </a:r>
          </a:p>
          <a:p>
            <a:r>
              <a:rPr lang="en-GB" dirty="0"/>
              <a:t>Letters</a:t>
            </a:r>
          </a:p>
          <a:p>
            <a:r>
              <a:rPr lang="en-GB" dirty="0"/>
              <a:t>All employee meetings</a:t>
            </a:r>
          </a:p>
          <a:p>
            <a:r>
              <a:rPr lang="en-GB" dirty="0"/>
              <a:t>E-mail from HR</a:t>
            </a:r>
          </a:p>
          <a:p>
            <a:r>
              <a:rPr lang="en-GB" dirty="0"/>
              <a:t>Intranet</a:t>
            </a:r>
          </a:p>
          <a:p>
            <a:r>
              <a:rPr lang="en-GB" dirty="0"/>
              <a:t>Training sessions</a:t>
            </a:r>
          </a:p>
          <a:p>
            <a:r>
              <a:rPr lang="en-GB" dirty="0"/>
              <a:t>Notice boards</a:t>
            </a:r>
          </a:p>
          <a:p>
            <a:r>
              <a:rPr lang="en-GB" dirty="0"/>
              <a:t>Video conferencing</a:t>
            </a:r>
          </a:p>
        </p:txBody>
      </p:sp>
      <p:sp>
        <p:nvSpPr>
          <p:cNvPr id="4" name="Vertical Text Placeholder 3"/>
          <p:cNvSpPr>
            <a:spLocks noGrp="1"/>
          </p:cNvSpPr>
          <p:nvPr>
            <p:ph type="body" orient="vert" idx="13"/>
          </p:nvPr>
        </p:nvSpPr>
        <p:spPr/>
        <p:txBody>
          <a:bodyPr/>
          <a:lstStyle/>
          <a:p>
            <a:pPr marL="0" indent="0">
              <a:buNone/>
            </a:pPr>
            <a:r>
              <a:rPr lang="en-GB" sz="2400" dirty="0"/>
              <a:t>Methods of Communication</a:t>
            </a:r>
          </a:p>
        </p:txBody>
      </p:sp>
      <p:sp>
        <p:nvSpPr>
          <p:cNvPr id="5" name="Oval Callout 4"/>
          <p:cNvSpPr/>
          <p:nvPr/>
        </p:nvSpPr>
        <p:spPr>
          <a:xfrm>
            <a:off x="5034784" y="2132856"/>
            <a:ext cx="3600400" cy="3096344"/>
          </a:xfrm>
          <a:prstGeom prst="wedgeEllipseCallout">
            <a:avLst>
              <a:gd name="adj1" fmla="val -75746"/>
              <a:gd name="adj2" fmla="val 29377"/>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a:t>What is the problem with  most of these types of communication?</a:t>
            </a:r>
          </a:p>
        </p:txBody>
      </p:sp>
    </p:spTree>
    <p:extLst>
      <p:ext uri="{BB962C8B-B14F-4D97-AF65-F5344CB8AC3E}">
        <p14:creationId xmlns:p14="http://schemas.microsoft.com/office/powerpoint/2010/main" val="2165903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C82685A-BD3A-4230-8D85-804689F67293}" type="slidenum">
              <a:rPr lang="en-GB" smtClean="0"/>
              <a:t>91</a:t>
            </a:fld>
            <a:endParaRPr lang="en-GB"/>
          </a:p>
        </p:txBody>
      </p:sp>
      <p:sp>
        <p:nvSpPr>
          <p:cNvPr id="6" name="TextBox 5"/>
          <p:cNvSpPr txBox="1"/>
          <p:nvPr/>
        </p:nvSpPr>
        <p:spPr>
          <a:xfrm>
            <a:off x="1259632" y="1556792"/>
            <a:ext cx="6984776" cy="3293209"/>
          </a:xfrm>
          <a:prstGeom prst="rect">
            <a:avLst/>
          </a:prstGeom>
          <a:noFill/>
        </p:spPr>
        <p:txBody>
          <a:bodyPr wrap="square" rtlCol="0">
            <a:spAutoFit/>
          </a:bodyPr>
          <a:lstStyle/>
          <a:p>
            <a:r>
              <a:rPr lang="en-GB" sz="4400" i="1" dirty="0"/>
              <a:t>‘The only thing we know about the future is that it will be different,…’</a:t>
            </a:r>
          </a:p>
          <a:p>
            <a:endParaRPr lang="en-GB" sz="4400" i="1" dirty="0"/>
          </a:p>
          <a:p>
            <a:pPr algn="r"/>
            <a:r>
              <a:rPr lang="en-GB" sz="2800" i="1" dirty="0"/>
              <a:t>Peter Drucker (1973)</a:t>
            </a:r>
            <a:endParaRPr lang="en-GB" sz="2400" i="1" dirty="0"/>
          </a:p>
        </p:txBody>
      </p:sp>
    </p:spTree>
    <p:extLst>
      <p:ext uri="{BB962C8B-B14F-4D97-AF65-F5344CB8AC3E}">
        <p14:creationId xmlns:p14="http://schemas.microsoft.com/office/powerpoint/2010/main" val="71803873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Conclusions</a:t>
            </a:r>
          </a:p>
        </p:txBody>
      </p:sp>
      <p:sp>
        <p:nvSpPr>
          <p:cNvPr id="3" name="Vertical Text Placeholder 2"/>
          <p:cNvSpPr>
            <a:spLocks noGrp="1"/>
          </p:cNvSpPr>
          <p:nvPr>
            <p:ph type="body" orient="vert" idx="1"/>
          </p:nvPr>
        </p:nvSpPr>
        <p:spPr>
          <a:xfrm>
            <a:off x="405584" y="1196753"/>
            <a:ext cx="8318832" cy="4320480"/>
          </a:xfrm>
        </p:spPr>
        <p:txBody>
          <a:bodyPr/>
          <a:lstStyle/>
          <a:p>
            <a:r>
              <a:rPr lang="en-GB" dirty="0"/>
              <a:t>Change is inevitable</a:t>
            </a:r>
          </a:p>
          <a:p>
            <a:r>
              <a:rPr lang="en-GB" dirty="0"/>
              <a:t>HR Professionals will be called upon to help design, manage and implement change programmes.</a:t>
            </a:r>
          </a:p>
          <a:p>
            <a:pPr marL="0" indent="0">
              <a:buNone/>
            </a:pPr>
            <a:endParaRPr lang="en-GB" dirty="0"/>
          </a:p>
        </p:txBody>
      </p:sp>
    </p:spTree>
    <p:extLst>
      <p:ext uri="{BB962C8B-B14F-4D97-AF65-F5344CB8AC3E}">
        <p14:creationId xmlns:p14="http://schemas.microsoft.com/office/powerpoint/2010/main" val="173038151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Any Questions?</a:t>
            </a:r>
          </a:p>
        </p:txBody>
      </p:sp>
      <p:sp>
        <p:nvSpPr>
          <p:cNvPr id="3" name="Content Placeholder 2"/>
          <p:cNvSpPr>
            <a:spLocks noGrp="1"/>
          </p:cNvSpPr>
          <p:nvPr>
            <p:ph idx="1"/>
          </p:nvPr>
        </p:nvSpPr>
        <p:spPr>
          <a:xfrm>
            <a:off x="457200" y="1417638"/>
            <a:ext cx="8229600" cy="4099594"/>
          </a:xfrm>
        </p:spPr>
        <p:txBody>
          <a:bodyPr>
            <a:normAutofit/>
          </a:bodyPr>
          <a:lstStyle/>
          <a:p>
            <a:r>
              <a:rPr lang="en-GB" dirty="0">
                <a:solidFill>
                  <a:schemeClr val="tx2">
                    <a:lumMod val="60000"/>
                    <a:lumOff val="40000"/>
                  </a:schemeClr>
                </a:solidFill>
              </a:rPr>
              <a:t>Next Week:</a:t>
            </a:r>
          </a:p>
          <a:p>
            <a:pPr marL="0" indent="0">
              <a:buNone/>
            </a:pPr>
            <a:r>
              <a:rPr lang="en-GB" dirty="0"/>
              <a:t>Critically discuss the aims and objectives of the HRM and HRD functions in organisations and how these are met in practice.</a:t>
            </a:r>
          </a:p>
          <a:p>
            <a:pPr marL="0" indent="0">
              <a:buNone/>
            </a:pPr>
            <a:endParaRPr lang="en-GB" dirty="0"/>
          </a:p>
          <a:p>
            <a:pPr marL="0" indent="0">
              <a:buNone/>
            </a:pPr>
            <a:r>
              <a:rPr lang="en-GB" dirty="0"/>
              <a:t>Ethics and Ethical Practice in HR</a:t>
            </a:r>
          </a:p>
          <a:p>
            <a:pPr marL="0" indent="0">
              <a:buNone/>
            </a:pPr>
            <a:endParaRPr lang="en-GB" dirty="0">
              <a:solidFill>
                <a:schemeClr val="tx2">
                  <a:lumMod val="60000"/>
                  <a:lumOff val="40000"/>
                </a:schemeClr>
              </a:solidFill>
            </a:endParaRPr>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93</a:t>
            </a:fld>
            <a:endParaRPr lang="en-GB"/>
          </a:p>
        </p:txBody>
      </p:sp>
    </p:spTree>
    <p:extLst>
      <p:ext uri="{BB962C8B-B14F-4D97-AF65-F5344CB8AC3E}">
        <p14:creationId xmlns:p14="http://schemas.microsoft.com/office/powerpoint/2010/main" val="27895110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s.tpKIA3aky3a8P_CI2Mpw"/>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ogmoe8PztU6SEMSyHW7RDg"/>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N3.z0Xc0z0G4KIpMLGZvwQ"/>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dp9yfv8eWUOovEoJMB1iIw"/>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2vvKS7P_yEW3ZuTYVugsIw"/>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Z1CApOzWH0u_yNrMrhbw9g"/>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qHSexpFt1kan14WREmnDog"/>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rlZQiehapEqSyuQEcugaWQ"/>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GSn7Tk.kd0GmBB7wJnDzMw"/>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aU7LZ8UyMEG9X_t6jzORw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c7YTzsMkAEqAPUpUMW.cBw"/>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WiaSkEew.UmsyFO0Y.CkJQ"/>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yeWXhOYvFEKWu4mLmI.ZWA"/>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SDmkD8Fr4EiFqS3vDrkY.w"/>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RESIZE" val="Yes"/>
  <p:tag name="THINKCELLSHAPEDONOTDELETE" val="plk2V0ptLb0m4m1ExFXwzTg"/>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EQahxxBGx06z8H_2AbxekQ"/>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8u6OBPNgp0OA8IlM.pjU1A"/>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RUKfSSeQikWqQxIIf2Pre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RJUV3qedUU.S8Yq73wPlkw"/>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Y.3XMriNfk6R3RDdBVIaWA"/>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Q863ybmRaUqoTlAMuzwbiQ"/>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HZdpTrs5A06RFY1IUszQJQ"/>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WANR6OhRrUGvlJxQQRYdQQ"/>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Cnm5nrWDWESsnacHYrjzCg"/>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pBYcfGP.EGdJ.sinF3sJw"/>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E3RSxL7xyUSiD0Br2tmtfw"/>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JgZfNgO8D0Kujvq0ui.qWA"/>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IBQ53tPHAEK5R8Z8rxEj8Q"/>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7e7K68WxAE2r9V5.5uYSmg"/>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d0QQs9SGcEGPU104RBnXMA"/>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mpXGK3Nk80Oom8wQL9LGuQ"/>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rlRXI2GFqEmC8O.huO5f9Q"/>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z6SymVzoF0mhRdtHpHVYbg"/>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GT51iE2E6UqOP6JI50XJ9Q"/>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aHt2DwjS7E.4umeqKYMgig"/>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1xosn.8P5Eyxl5JrbfCZCQ"/>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O7Qj0V4_X0y69Br50MkcJQ"/>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AOXn4hV07UW2fjoCj4If1g"/>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HmqN5.Tv9UiI9gKt2H1XaA"/>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aKLMIATZaESJC_PgiP2d0Q"/>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vh_VUIIz4E2rmc.zK3P.nA"/>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2A3FgBEhXEG2_SGuQMhEAA"/>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UAaJHifqb0y0euK0.FtQFA"/>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sn5_FGFvN0G73ys7GR5W7g"/>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CUjaSDal2EKUBkPRRUUccw"/>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LvD_LExr1UGdhxS0F89rLw"/>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WU_yEMMJlEmlJHf3QZgv1A"/>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eIrRncppeEmmh.08g4IzrQ"/>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OHmyCTW7Y0.gPJVy3_rfLQ"/>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7taC9zAvf0Ga6qbZKYfAMQ"/>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ZPIO0csF6UaVyYMLpruz1Q"/>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ytXk1np26Ei0F_sqdyBVQw"/>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pvK5A9AdNMESSaNg5nNVG_A"/>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pHd_aBm7iQEq847G.8JRD.Q"/>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pEdLMt7wgJkG.UKItqIhe1A"/>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pU2GAomheS0WUB_Dn7o23dA"/>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pv7dA5BzCK02_liihliBmkA"/>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pwBSYv10omECB_Eh2ZnwyyQ"/>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pGAfh3ferXUCoZWrEDIDeEw"/>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pxoRmlW_3j0KLvZySTbnRCQ"/>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p.SjAVD.XL0evKBZOpBr10A"/>
</p:tagLst>
</file>

<file path=ppt/tags/tag64.xml><?xml version="1.0" encoding="utf-8"?>
<p:tagLst xmlns:a="http://schemas.openxmlformats.org/drawingml/2006/main" xmlns:r="http://schemas.openxmlformats.org/officeDocument/2006/relationships" xmlns:p="http://schemas.openxmlformats.org/presentationml/2006/main">
  <p:tag name="THINKCELLSHAPEDONOTDELETE" val="pKkBUJLx_gke8uRr2WZWSww"/>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pktjS3haAhUyB6itawId0gA"/>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pqGOjIHgoJUKLV5lmf5aX8Q"/>
</p:tagLst>
</file>

<file path=ppt/tags/tag67.xml><?xml version="1.0" encoding="utf-8"?>
<p:tagLst xmlns:a="http://schemas.openxmlformats.org/drawingml/2006/main" xmlns:r="http://schemas.openxmlformats.org/officeDocument/2006/relationships" xmlns:p="http://schemas.openxmlformats.org/presentationml/2006/main">
  <p:tag name="THINKCELLSHAPEDONOTDELETE" val="pNs5Te5NA4UWhOsGrdjcEKA"/>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pF7RfHWkDqEyFUYjfFZchHg"/>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pIh9lNg_DAkG50SBrpv7Alg"/>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pCXmohYHgYEGFjpkIw7oJsw"/>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p0SIaarYtC0uwhiUDUT6uQQ"/>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pmscN.J0lcUKz5ik7C2iwEQ"/>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p98dEyZY7HkqxbXs9AecR3g"/>
</p:tagLst>
</file>

<file path=ppt/tags/tag74.xml><?xml version="1.0" encoding="utf-8"?>
<p:tagLst xmlns:a="http://schemas.openxmlformats.org/drawingml/2006/main" xmlns:r="http://schemas.openxmlformats.org/officeDocument/2006/relationships" xmlns:p="http://schemas.openxmlformats.org/presentationml/2006/main">
  <p:tag name="THINKCELLSHAPEDONOTDELETE" val="pIBQ53tPHAEK5R8Z8rxEj8Q"/>
</p:tagLst>
</file>

<file path=ppt/tags/tag75.xml><?xml version="1.0" encoding="utf-8"?>
<p:tagLst xmlns:a="http://schemas.openxmlformats.org/drawingml/2006/main" xmlns:r="http://schemas.openxmlformats.org/officeDocument/2006/relationships" xmlns:p="http://schemas.openxmlformats.org/presentationml/2006/main">
  <p:tag name="THINKCELLSHAPEDONOTDELETE" val="p7e7K68WxAE2r9V5.5uYSmg"/>
</p:tagLst>
</file>

<file path=ppt/tags/tag76.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7.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8.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9.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80.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81.xml><?xml version="1.0" encoding="utf-8"?>
<p:tagLst xmlns:a="http://schemas.openxmlformats.org/drawingml/2006/main" xmlns:r="http://schemas.openxmlformats.org/officeDocument/2006/relationships" xmlns:p="http://schemas.openxmlformats.org/presentationml/2006/main">
  <p:tag name="THINKCELLSHAPEDONOTDELETE" val="p1xosn.8P5Eyxl5JrbfCZCQ"/>
</p:tagLst>
</file>

<file path=ppt/tags/tag82.xml><?xml version="1.0" encoding="utf-8"?>
<p:tagLst xmlns:a="http://schemas.openxmlformats.org/drawingml/2006/main" xmlns:r="http://schemas.openxmlformats.org/officeDocument/2006/relationships" xmlns:p="http://schemas.openxmlformats.org/presentationml/2006/main">
  <p:tag name="THINKCELLSHAPEDONOTDELETE" val="pqBC.jffzOUabPNYClcLjWQ"/>
</p:tagLst>
</file>

<file path=ppt/tags/tag83.xml><?xml version="1.0" encoding="utf-8"?>
<p:tagLst xmlns:a="http://schemas.openxmlformats.org/drawingml/2006/main" xmlns:r="http://schemas.openxmlformats.org/officeDocument/2006/relationships" xmlns:p="http://schemas.openxmlformats.org/presentationml/2006/main">
  <p:tag name="THINKCELLSHAPEDONOTDELETE" val="p6uWSJ77m5kmmKr46cH.T1g"/>
</p:tagLst>
</file>

<file path=ppt/tags/tag84.xml><?xml version="1.0" encoding="utf-8"?>
<p:tagLst xmlns:a="http://schemas.openxmlformats.org/drawingml/2006/main" xmlns:r="http://schemas.openxmlformats.org/officeDocument/2006/relationships" xmlns:p="http://schemas.openxmlformats.org/presentationml/2006/main">
  <p:tag name="THINKCELLSHAPEDONOTDELETE" val="ptfK.gSZNHkaLgE3u.LrraQ"/>
</p:tagLst>
</file>

<file path=ppt/tags/tag85.xml><?xml version="1.0" encoding="utf-8"?>
<p:tagLst xmlns:a="http://schemas.openxmlformats.org/drawingml/2006/main" xmlns:r="http://schemas.openxmlformats.org/officeDocument/2006/relationships" xmlns:p="http://schemas.openxmlformats.org/presentationml/2006/main">
  <p:tag name="THINKCELLSHAPEDONOTDELETE" val="paFvuCoidZ0mCogQhJdyOJA"/>
</p:tagLst>
</file>

<file path=ppt/tags/tag86.xml><?xml version="1.0" encoding="utf-8"?>
<p:tagLst xmlns:a="http://schemas.openxmlformats.org/drawingml/2006/main" xmlns:r="http://schemas.openxmlformats.org/officeDocument/2006/relationships" xmlns:p="http://schemas.openxmlformats.org/presentationml/2006/main">
  <p:tag name="THINKCELLSHAPEDONOTDELETE" val="p1qgQ4NEgxUu55Q9xe.srxQ"/>
</p:tagLst>
</file>

<file path=ppt/tags/tag87.xml><?xml version="1.0" encoding="utf-8"?>
<p:tagLst xmlns:a="http://schemas.openxmlformats.org/drawingml/2006/main" xmlns:r="http://schemas.openxmlformats.org/officeDocument/2006/relationships" xmlns:p="http://schemas.openxmlformats.org/presentationml/2006/main">
  <p:tag name="THINKCELLSHAPEDONOTDELETE" val="pZzXzK9fcpE6ENLRxt.4yTw"/>
</p:tagLst>
</file>

<file path=ppt/tags/tag88.xml><?xml version="1.0" encoding="utf-8"?>
<p:tagLst xmlns:a="http://schemas.openxmlformats.org/drawingml/2006/main" xmlns:r="http://schemas.openxmlformats.org/officeDocument/2006/relationships" xmlns:p="http://schemas.openxmlformats.org/presentationml/2006/main">
  <p:tag name="THINKCELLSHAPEDONOTDELETE" val="pucTvQah5b0KgmuMBoi9DEQ"/>
</p:tagLst>
</file>

<file path=ppt/tags/tag89.xml><?xml version="1.0" encoding="utf-8"?>
<p:tagLst xmlns:a="http://schemas.openxmlformats.org/drawingml/2006/main" xmlns:r="http://schemas.openxmlformats.org/officeDocument/2006/relationships" xmlns:p="http://schemas.openxmlformats.org/presentationml/2006/main">
  <p:tag name="THINKCELLSHAPEDONOTDELETE" val="pK3UPeiyBKEqof0aaoFXC.A"/>
</p:tagLst>
</file>

<file path=ppt/tags/tag90.xml><?xml version="1.0" encoding="utf-8"?>
<p:tagLst xmlns:a="http://schemas.openxmlformats.org/drawingml/2006/main" xmlns:r="http://schemas.openxmlformats.org/officeDocument/2006/relationships" xmlns:p="http://schemas.openxmlformats.org/presentationml/2006/main">
  <p:tag name="THINKCELLSHAPEDONOTDELETE" val="pLWEoSOGaC0KHXBFldwusMA"/>
</p:tagLst>
</file>

<file path=ppt/tags/tag91.xml><?xml version="1.0" encoding="utf-8"?>
<p:tagLst xmlns:a="http://schemas.openxmlformats.org/drawingml/2006/main" xmlns:r="http://schemas.openxmlformats.org/officeDocument/2006/relationships" xmlns:p="http://schemas.openxmlformats.org/presentationml/2006/main">
  <p:tag name="THINKCELLSHAPEDONOTDELETE" val="ppdlW20JYIUWdXKnvgltHcw"/>
</p:tagLst>
</file>

<file path=ppt/tags/tag92.xml><?xml version="1.0" encoding="utf-8"?>
<p:tagLst xmlns:a="http://schemas.openxmlformats.org/drawingml/2006/main" xmlns:r="http://schemas.openxmlformats.org/officeDocument/2006/relationships" xmlns:p="http://schemas.openxmlformats.org/presentationml/2006/main">
  <p:tag name="THINKCELLSHAPEDONOTDELETE" val="pt5GolAoAvkamjGws2fd3bg"/>
</p:tagLst>
</file>

<file path=ppt/tags/tag93.xml><?xml version="1.0" encoding="utf-8"?>
<p:tagLst xmlns:a="http://schemas.openxmlformats.org/drawingml/2006/main" xmlns:r="http://schemas.openxmlformats.org/officeDocument/2006/relationships" xmlns:p="http://schemas.openxmlformats.org/presentationml/2006/main">
  <p:tag name="THINKCELLSHAPEDONOTDELETE" val="p.8GXvhFVAUy8ptPMH9ZqRQ"/>
</p:tagLst>
</file>

<file path=ppt/tags/tag94.xml><?xml version="1.0" encoding="utf-8"?>
<p:tagLst xmlns:a="http://schemas.openxmlformats.org/drawingml/2006/main" xmlns:r="http://schemas.openxmlformats.org/officeDocument/2006/relationships" xmlns:p="http://schemas.openxmlformats.org/presentationml/2006/main">
  <p:tag name="THINKCELLSHAPEDONOTDELETE" val="pS9U2Sa9e3U2uSkYhwfsL6w"/>
</p:tagLst>
</file>

<file path=ppt/tags/tag95.xml><?xml version="1.0" encoding="utf-8"?>
<p:tagLst xmlns:a="http://schemas.openxmlformats.org/drawingml/2006/main" xmlns:r="http://schemas.openxmlformats.org/officeDocument/2006/relationships" xmlns:p="http://schemas.openxmlformats.org/presentationml/2006/main">
  <p:tag name="THINKCELLSHAPEDONOTDELETE" val="p1TV3yDvqK0uJAKqVcgu8Fg"/>
</p:tagLst>
</file>

<file path=ppt/tags/tag96.xml><?xml version="1.0" encoding="utf-8"?>
<p:tagLst xmlns:a="http://schemas.openxmlformats.org/drawingml/2006/main" xmlns:r="http://schemas.openxmlformats.org/officeDocument/2006/relationships" xmlns:p="http://schemas.openxmlformats.org/presentationml/2006/main">
  <p:tag name="THINKCELLSHAPEDONOTDELETE" val="p.C84EzXM6kG7S_NNPmZOGQ"/>
</p:tagLst>
</file>

<file path=ppt/tags/tag97.xml><?xml version="1.0" encoding="utf-8"?>
<p:tagLst xmlns:a="http://schemas.openxmlformats.org/drawingml/2006/main" xmlns:r="http://schemas.openxmlformats.org/officeDocument/2006/relationships" xmlns:p="http://schemas.openxmlformats.org/presentationml/2006/main">
  <p:tag name="THINKCELLSHAPEDONOTDELETE" val="pHd0DeSN3L0q8Eu.LXwzbPA"/>
</p:tagLst>
</file>

<file path=ppt/tags/tag98.xml><?xml version="1.0" encoding="utf-8"?>
<p:tagLst xmlns:a="http://schemas.openxmlformats.org/drawingml/2006/main" xmlns:r="http://schemas.openxmlformats.org/officeDocument/2006/relationships" xmlns:p="http://schemas.openxmlformats.org/presentationml/2006/main">
  <p:tag name="THINKCELLSHAPEDONOTDELETE" val="paRfukZmczUabFJSEgDgNyw"/>
</p:tagLst>
</file>

<file path=ppt/tags/tag99.xml><?xml version="1.0" encoding="utf-8"?>
<p:tagLst xmlns:a="http://schemas.openxmlformats.org/drawingml/2006/main" xmlns:r="http://schemas.openxmlformats.org/officeDocument/2006/relationships" xmlns:p="http://schemas.openxmlformats.org/presentationml/2006/main">
  <p:tag name="THINKCELLSHAPEDONOTDELETE" val="p08JgmQjiJkG64mUDf5DslA"/>
</p:tagLst>
</file>

<file path=ppt/tags/tag100.xml><?xml version="1.0" encoding="utf-8"?>
<p:tagLst xmlns:a="http://schemas.openxmlformats.org/drawingml/2006/main" xmlns:r="http://schemas.openxmlformats.org/officeDocument/2006/relationships" xmlns:p="http://schemas.openxmlformats.org/presentationml/2006/main">
  <p:tag name="THINKCELLSHAPEDONOTDELETE" val="pBQfJjsT140m5M54QqUCHQg"/>
</p:tagLst>
</file>

<file path=ppt/tags/tag101.xml><?xml version="1.0" encoding="utf-8"?>
<p:tagLst xmlns:a="http://schemas.openxmlformats.org/drawingml/2006/main" xmlns:r="http://schemas.openxmlformats.org/officeDocument/2006/relationships" xmlns:p="http://schemas.openxmlformats.org/presentationml/2006/main">
  <p:tag name="THINKCELLSHAPEDONOTDELETE" val="pLawKrkmrTEmwYWdGJzMJXw"/>
</p:tagLst>
</file>

<file path=ppt/tags/tag102.xml><?xml version="1.0" encoding="utf-8"?>
<p:tagLst xmlns:a="http://schemas.openxmlformats.org/drawingml/2006/main" xmlns:r="http://schemas.openxmlformats.org/officeDocument/2006/relationships" xmlns:p="http://schemas.openxmlformats.org/presentationml/2006/main">
  <p:tag name="THINKCELLSHAPEDONOTDELETE" val="pL.QLuJVtFU.NVqOj9PCSNA"/>
</p:tagLst>
</file>

<file path=ppt/tags/tag103.xml><?xml version="1.0" encoding="utf-8"?>
<p:tagLst xmlns:a="http://schemas.openxmlformats.org/drawingml/2006/main" xmlns:r="http://schemas.openxmlformats.org/officeDocument/2006/relationships" xmlns:p="http://schemas.openxmlformats.org/presentationml/2006/main">
  <p:tag name="THINKCELLSHAPEDONOTDELETE" val="pwHXw36epUk6Lvf5v7JNh2g"/>
</p:tagLst>
</file>

<file path=ppt/tags/tag104.xml><?xml version="1.0" encoding="utf-8"?>
<p:tagLst xmlns:a="http://schemas.openxmlformats.org/drawingml/2006/main" xmlns:r="http://schemas.openxmlformats.org/officeDocument/2006/relationships" xmlns:p="http://schemas.openxmlformats.org/presentationml/2006/main">
  <p:tag name="THINKCELLSHAPEDONOTDELETE" val="pLdVSRowKMEW6Rtvbu_3_UQ"/>
</p:tagLst>
</file>

<file path=ppt/tags/tag105.xml><?xml version="1.0" encoding="utf-8"?>
<p:tagLst xmlns:a="http://schemas.openxmlformats.org/drawingml/2006/main" xmlns:r="http://schemas.openxmlformats.org/officeDocument/2006/relationships" xmlns:p="http://schemas.openxmlformats.org/presentationml/2006/main">
  <p:tag name="THINKCELLSHAPEDONOTDELETE" val="pbvTr8yplaUirIlLbJnVZZg"/>
</p:tagLst>
</file>

<file path=ppt/tags/tag106.xml><?xml version="1.0" encoding="utf-8"?>
<p:tagLst xmlns:a="http://schemas.openxmlformats.org/drawingml/2006/main" xmlns:r="http://schemas.openxmlformats.org/officeDocument/2006/relationships" xmlns:p="http://schemas.openxmlformats.org/presentationml/2006/main">
  <p:tag name="THINKCELLSHAPEDONOTDELETE" val="pLiY1xaQZZk.2hRZORqUS3Q"/>
</p:tagLst>
</file>

<file path=ppt/tags/tag107.xml><?xml version="1.0" encoding="utf-8"?>
<p:tagLst xmlns:a="http://schemas.openxmlformats.org/drawingml/2006/main" xmlns:r="http://schemas.openxmlformats.org/officeDocument/2006/relationships" xmlns:p="http://schemas.openxmlformats.org/presentationml/2006/main">
  <p:tag name="THINKCELLSHAPEDONOTDELETE" val="pwoi183lQhEiadYozB4Fd8w"/>
</p:tagLst>
</file>

<file path=ppt/tags/tag108.xml><?xml version="1.0" encoding="utf-8"?>
<p:tagLst xmlns:a="http://schemas.openxmlformats.org/drawingml/2006/main" xmlns:r="http://schemas.openxmlformats.org/officeDocument/2006/relationships" xmlns:p="http://schemas.openxmlformats.org/presentationml/2006/main">
  <p:tag name="THINKCELLSHAPEDONOTDELETE" val="ppOH8TNyzj0CaBp2VC2bhTg"/>
</p:tagLst>
</file>

<file path=ppt/tags/tag109.xml><?xml version="1.0" encoding="utf-8"?>
<p:tagLst xmlns:a="http://schemas.openxmlformats.org/drawingml/2006/main" xmlns:r="http://schemas.openxmlformats.org/officeDocument/2006/relationships" xmlns:p="http://schemas.openxmlformats.org/presentationml/2006/main">
  <p:tag name="THINKCELLSHAPEDONOTDELETE" val="pZYM6Hhv3fEKxlVxMQuYTJg"/>
</p:tagLst>
</file>

<file path=ppt/tags/tag110.xml><?xml version="1.0" encoding="utf-8"?>
<p:tagLst xmlns:a="http://schemas.openxmlformats.org/drawingml/2006/main" xmlns:r="http://schemas.openxmlformats.org/officeDocument/2006/relationships" xmlns:p="http://schemas.openxmlformats.org/presentationml/2006/main">
  <p:tag name="THINKCELLSHAPEDONOTDELETE" val="pqjH6M2SirkyqMlBlfh3ZkA"/>
</p:tagLst>
</file>

<file path=ppt/tags/tag111.xml><?xml version="1.0" encoding="utf-8"?>
<p:tagLst xmlns:a="http://schemas.openxmlformats.org/drawingml/2006/main" xmlns:r="http://schemas.openxmlformats.org/officeDocument/2006/relationships" xmlns:p="http://schemas.openxmlformats.org/presentationml/2006/main">
  <p:tag name="THINKCELLSHAPEDONOTDELETE" val="paKEGP7_g1Uiv7ikXi_hxYQ"/>
</p:tagLst>
</file>

<file path=ppt/tags/tag112.xml><?xml version="1.0" encoding="utf-8"?>
<p:tagLst xmlns:a="http://schemas.openxmlformats.org/drawingml/2006/main" xmlns:r="http://schemas.openxmlformats.org/officeDocument/2006/relationships" xmlns:p="http://schemas.openxmlformats.org/presentationml/2006/main">
  <p:tag name="THINKCELLSHAPEDONOTDELETE" val="pDNGev6Eh1E6AGq23srl_8w"/>
</p:tagLst>
</file>

<file path=ppt/tags/tag113.xml><?xml version="1.0" encoding="utf-8"?>
<p:tagLst xmlns:a="http://schemas.openxmlformats.org/drawingml/2006/main" xmlns:r="http://schemas.openxmlformats.org/officeDocument/2006/relationships" xmlns:p="http://schemas.openxmlformats.org/presentationml/2006/main">
  <p:tag name="THINKCELLSHAPEDONOTDELETE" val="pz.R3MYti6kSMIDGBOSNSfg"/>
</p:tagLst>
</file>

<file path=ppt/tags/tag114.xml><?xml version="1.0" encoding="utf-8"?>
<p:tagLst xmlns:a="http://schemas.openxmlformats.org/drawingml/2006/main" xmlns:r="http://schemas.openxmlformats.org/officeDocument/2006/relationships" xmlns:p="http://schemas.openxmlformats.org/presentationml/2006/main">
  <p:tag name="THINKCELLSHAPEDONOTDELETE" val="pJoRQGlrAF0KuvDiJnMprAA"/>
</p:tagLst>
</file>

<file path=ppt/tags/tag115.xml><?xml version="1.0" encoding="utf-8"?>
<p:tagLst xmlns:a="http://schemas.openxmlformats.org/drawingml/2006/main" xmlns:r="http://schemas.openxmlformats.org/officeDocument/2006/relationships" xmlns:p="http://schemas.openxmlformats.org/presentationml/2006/main">
  <p:tag name="THINKCELLSHAPEDONOTDELETE" val="pJC67r853ukSZBhQFzclo3w"/>
</p:tagLst>
</file>

<file path=ppt/tags/tag116.xml><?xml version="1.0" encoding="utf-8"?>
<p:tagLst xmlns:a="http://schemas.openxmlformats.org/drawingml/2006/main" xmlns:r="http://schemas.openxmlformats.org/officeDocument/2006/relationships" xmlns:p="http://schemas.openxmlformats.org/presentationml/2006/main">
  <p:tag name="THINKCELLSHAPEDONOTDELETE" val="py_CQwPOLlUebdydrFOrDAQ"/>
</p:tagLst>
</file>

<file path=ppt/tags/tag117.xml><?xml version="1.0" encoding="utf-8"?>
<p:tagLst xmlns:a="http://schemas.openxmlformats.org/drawingml/2006/main" xmlns:r="http://schemas.openxmlformats.org/officeDocument/2006/relationships" xmlns:p="http://schemas.openxmlformats.org/presentationml/2006/main">
  <p:tag name="THINKCELLSHAPEDONOTDELETE" val="pB72lx4BU0UOnsV1SA.nyRA"/>
</p:tagLst>
</file>

<file path=ppt/tags/tag118.xml><?xml version="1.0" encoding="utf-8"?>
<p:tagLst xmlns:a="http://schemas.openxmlformats.org/drawingml/2006/main" xmlns:r="http://schemas.openxmlformats.org/officeDocument/2006/relationships" xmlns:p="http://schemas.openxmlformats.org/presentationml/2006/main">
  <p:tag name="THINKCELLSHAPEDONOTDELETE" val="pzciYio2jXUOcoAeRnhiDvg"/>
</p:tagLst>
</file>

<file path=ppt/tags/tag119.xml><?xml version="1.0" encoding="utf-8"?>
<p:tagLst xmlns:a="http://schemas.openxmlformats.org/drawingml/2006/main" xmlns:r="http://schemas.openxmlformats.org/officeDocument/2006/relationships" xmlns:p="http://schemas.openxmlformats.org/presentationml/2006/main">
  <p:tag name="THINKCELLSHAPEDONOTDELETE" val="paQgk.fHzQEGx.WmI6Mn2UQ"/>
</p:tagLst>
</file>

<file path=ppt/tags/tag120.xml><?xml version="1.0" encoding="utf-8"?>
<p:tagLst xmlns:a="http://schemas.openxmlformats.org/drawingml/2006/main" xmlns:r="http://schemas.openxmlformats.org/officeDocument/2006/relationships" xmlns:p="http://schemas.openxmlformats.org/presentationml/2006/main">
  <p:tag name="THINKCELLSHAPEDONOTDELETE" val="pDLXLrg2q0EKyrKPeNgu7FA"/>
</p:tagLst>
</file>

<file path=ppt/tags/tag121.xml><?xml version="1.0" encoding="utf-8"?>
<p:tagLst xmlns:a="http://schemas.openxmlformats.org/drawingml/2006/main" xmlns:r="http://schemas.openxmlformats.org/officeDocument/2006/relationships" xmlns:p="http://schemas.openxmlformats.org/presentationml/2006/main">
  <p:tag name="THINKCELLSHAPEDONOTDELETE" val="pRdwxSySaPkGIyX6HUkAidw"/>
</p:tagLst>
</file>

<file path=ppt/tags/tag122.xml><?xml version="1.0" encoding="utf-8"?>
<p:tagLst xmlns:a="http://schemas.openxmlformats.org/drawingml/2006/main" xmlns:r="http://schemas.openxmlformats.org/officeDocument/2006/relationships" xmlns:p="http://schemas.openxmlformats.org/presentationml/2006/main">
  <p:tag name="THINKCELLSHAPEDONOTDELETE" val="pTLszeyqBfUCFNrqcvWRw0w"/>
</p:tagLst>
</file>

<file path=ppt/tags/tag123.xml><?xml version="1.0" encoding="utf-8"?>
<p:tagLst xmlns:a="http://schemas.openxmlformats.org/drawingml/2006/main" xmlns:r="http://schemas.openxmlformats.org/officeDocument/2006/relationships" xmlns:p="http://schemas.openxmlformats.org/presentationml/2006/main">
  <p:tag name="THINKCELLSHAPEDONOTDELETE" val="pRsFDJQhv6Uubv3KXDddCVg"/>
</p:tagLst>
</file>

<file path=ppt/tags/tag124.xml><?xml version="1.0" encoding="utf-8"?>
<p:tagLst xmlns:a="http://schemas.openxmlformats.org/drawingml/2006/main" xmlns:r="http://schemas.openxmlformats.org/officeDocument/2006/relationships" xmlns:p="http://schemas.openxmlformats.org/presentationml/2006/main">
  <p:tag name="THINKCELLSHAPEDONOTDELETE" val="ph7XzkBMYyk6qhmXNj4S3_w"/>
</p:tagLst>
</file>

<file path=ppt/tags/tag125.xml><?xml version="1.0" encoding="utf-8"?>
<p:tagLst xmlns:a="http://schemas.openxmlformats.org/drawingml/2006/main" xmlns:r="http://schemas.openxmlformats.org/officeDocument/2006/relationships" xmlns:p="http://schemas.openxmlformats.org/presentationml/2006/main">
  <p:tag name="THINKCELLSHAPEDONOTDELETE" val="pOhISvvtKz0q.ADv_mNxUlA"/>
</p:tagLst>
</file>

<file path=ppt/tags/tag126.xml><?xml version="1.0" encoding="utf-8"?>
<p:tagLst xmlns:a="http://schemas.openxmlformats.org/drawingml/2006/main" xmlns:r="http://schemas.openxmlformats.org/officeDocument/2006/relationships" xmlns:p="http://schemas.openxmlformats.org/presentationml/2006/main">
  <p:tag name="THINKCELLSHAPEDONOTDELETE" val="pqr8uPMpic0edpDLdIGZSfA"/>
</p:tagLst>
</file>

<file path=ppt/tags/tag127.xml><?xml version="1.0" encoding="utf-8"?>
<p:tagLst xmlns:a="http://schemas.openxmlformats.org/drawingml/2006/main" xmlns:r="http://schemas.openxmlformats.org/officeDocument/2006/relationships" xmlns:p="http://schemas.openxmlformats.org/presentationml/2006/main">
  <p:tag name="THINKCELLSHAPEDONOTDELETE" val="pc1BZvBxbeUSAHaZundWHVQ"/>
</p:tagLst>
</file>

<file path=ppt/tags/tag128.xml><?xml version="1.0" encoding="utf-8"?>
<p:tagLst xmlns:a="http://schemas.openxmlformats.org/drawingml/2006/main" xmlns:r="http://schemas.openxmlformats.org/officeDocument/2006/relationships" xmlns:p="http://schemas.openxmlformats.org/presentationml/2006/main">
  <p:tag name="THINKCELLSHAPEDONOTDELETE" val="prB5uf0QM2Uay5.RnGse.Tw"/>
</p:tagLst>
</file>

<file path=ppt/tags/tag129.xml><?xml version="1.0" encoding="utf-8"?>
<p:tagLst xmlns:a="http://schemas.openxmlformats.org/drawingml/2006/main" xmlns:r="http://schemas.openxmlformats.org/officeDocument/2006/relationships" xmlns:p="http://schemas.openxmlformats.org/presentationml/2006/main">
  <p:tag name="THINKCELLSHAPEDONOTDELETE" val="pZ_1jrEMwnUCtWZGoeNsRKQ"/>
</p:tagLst>
</file>

<file path=ppt/tags/tag130.xml><?xml version="1.0" encoding="utf-8"?>
<p:tagLst xmlns:a="http://schemas.openxmlformats.org/drawingml/2006/main" xmlns:r="http://schemas.openxmlformats.org/officeDocument/2006/relationships" xmlns:p="http://schemas.openxmlformats.org/presentationml/2006/main">
  <p:tag name="THINKCELLSHAPEDONOTDELETE" val="pYWGDPo8RA0GDxyvjqQYmTg"/>
</p:tagLst>
</file>

<file path=ppt/tags/tag131.xml><?xml version="1.0" encoding="utf-8"?>
<p:tagLst xmlns:a="http://schemas.openxmlformats.org/drawingml/2006/main" xmlns:r="http://schemas.openxmlformats.org/officeDocument/2006/relationships" xmlns:p="http://schemas.openxmlformats.org/presentationml/2006/main">
  <p:tag name="THINKCELLSHAPEDONOTDELETE" val="pzQM7ZYPJ_UyZdczOYiN2lg"/>
</p:tagLst>
</file>

<file path=ppt/tags/tag132.xml><?xml version="1.0" encoding="utf-8"?>
<p:tagLst xmlns:a="http://schemas.openxmlformats.org/drawingml/2006/main" xmlns:r="http://schemas.openxmlformats.org/officeDocument/2006/relationships" xmlns:p="http://schemas.openxmlformats.org/presentationml/2006/main">
  <p:tag name="THINKCELLSHAPEDONOTDELETE" val="p64Ev_4._CE6f48TdiljgJw"/>
</p:tagLst>
</file>

<file path=ppt/tags/tag133.xml><?xml version="1.0" encoding="utf-8"?>
<p:tagLst xmlns:a="http://schemas.openxmlformats.org/drawingml/2006/main" xmlns:r="http://schemas.openxmlformats.org/officeDocument/2006/relationships" xmlns:p="http://schemas.openxmlformats.org/presentationml/2006/main">
  <p:tag name="THINKCELLSHAPEDONOTDELETE" val="pDHSZaFex8UeQoPVPMJqm0g"/>
</p:tagLst>
</file>

<file path=ppt/tags/tag134.xml><?xml version="1.0" encoding="utf-8"?>
<p:tagLst xmlns:a="http://schemas.openxmlformats.org/drawingml/2006/main" xmlns:r="http://schemas.openxmlformats.org/officeDocument/2006/relationships" xmlns:p="http://schemas.openxmlformats.org/presentationml/2006/main">
  <p:tag name="THINKCELLSHAPEDONOTDELETE" val="pbL4fiwei2EuWHCUWGrMTuA"/>
</p:tagLst>
</file>

<file path=ppt/tags/tag135.xml><?xml version="1.0" encoding="utf-8"?>
<p:tagLst xmlns:a="http://schemas.openxmlformats.org/drawingml/2006/main" xmlns:r="http://schemas.openxmlformats.org/officeDocument/2006/relationships" xmlns:p="http://schemas.openxmlformats.org/presentationml/2006/main">
  <p:tag name="THINKCELLSHAPEDONOTDELETE" val="pwuBQDqPl40mBdtJm_WdE7g"/>
</p:tagLst>
</file>

<file path=ppt/tags/tag136.xml><?xml version="1.0" encoding="utf-8"?>
<p:tagLst xmlns:a="http://schemas.openxmlformats.org/drawingml/2006/main" xmlns:r="http://schemas.openxmlformats.org/officeDocument/2006/relationships" xmlns:p="http://schemas.openxmlformats.org/presentationml/2006/main">
  <p:tag name="THINKCELLSHAPEDONOTDELETE" val="p3T7jIN8xdEGcT5ri8j0fBA"/>
</p:tagLst>
</file>

<file path=ppt/tags/tag137.xml><?xml version="1.0" encoding="utf-8"?>
<p:tagLst xmlns:a="http://schemas.openxmlformats.org/drawingml/2006/main" xmlns:r="http://schemas.openxmlformats.org/officeDocument/2006/relationships" xmlns:p="http://schemas.openxmlformats.org/presentationml/2006/main">
  <p:tag name="THINKCELLSHAPEDONOTDELETE" val="pDGaqupj5HEGQyZwaxDx5rw"/>
</p:tagLst>
</file>

<file path=ppt/tags/tag138.xml><?xml version="1.0" encoding="utf-8"?>
<p:tagLst xmlns:a="http://schemas.openxmlformats.org/drawingml/2006/main" xmlns:r="http://schemas.openxmlformats.org/officeDocument/2006/relationships" xmlns:p="http://schemas.openxmlformats.org/presentationml/2006/main">
  <p:tag name="THINKCELLSHAPEDONOTDELETE" val="p4_MYBiVXCk2clMK4RNeO8w"/>
</p:tagLst>
</file>

<file path=ppt/tags/tag139.xml><?xml version="1.0" encoding="utf-8"?>
<p:tagLst xmlns:a="http://schemas.openxmlformats.org/drawingml/2006/main" xmlns:r="http://schemas.openxmlformats.org/officeDocument/2006/relationships" xmlns:p="http://schemas.openxmlformats.org/presentationml/2006/main">
  <p:tag name="THINKCELLSHAPEDONOTDELETE" val="pOYUAZLHanEqhCg9ya1NIdA"/>
</p:tagLst>
</file>

<file path=ppt/tags/tag140.xml><?xml version="1.0" encoding="utf-8"?>
<p:tagLst xmlns:a="http://schemas.openxmlformats.org/drawingml/2006/main" xmlns:r="http://schemas.openxmlformats.org/officeDocument/2006/relationships" xmlns:p="http://schemas.openxmlformats.org/presentationml/2006/main">
  <p:tag name="THINKCELLSHAPEDONOTDELETE" val="pQXxvCKSGtEaJbvSxIoVmtw"/>
</p:tagLst>
</file>

<file path=ppt/tags/tag141.xml><?xml version="1.0" encoding="utf-8"?>
<p:tagLst xmlns:a="http://schemas.openxmlformats.org/drawingml/2006/main" xmlns:r="http://schemas.openxmlformats.org/officeDocument/2006/relationships" xmlns:p="http://schemas.openxmlformats.org/presentationml/2006/main">
  <p:tag name="THINKCELLSHAPEDONOTDELETE" val="pr8CRxNUyZEKTurmYMYlkwg"/>
</p:tagLst>
</file>

<file path=ppt/tags/tag142.xml><?xml version="1.0" encoding="utf-8"?>
<p:tagLst xmlns:a="http://schemas.openxmlformats.org/drawingml/2006/main" xmlns:r="http://schemas.openxmlformats.org/officeDocument/2006/relationships" xmlns:p="http://schemas.openxmlformats.org/presentationml/2006/main">
  <p:tag name="THINKCELLSHAPEDONOTDELETE" val="puZsTMOgyYE.uSvKWM36ItQ"/>
</p:tagLst>
</file>

<file path=ppt/tags/tag143.xml><?xml version="1.0" encoding="utf-8"?>
<p:tagLst xmlns:a="http://schemas.openxmlformats.org/drawingml/2006/main" xmlns:r="http://schemas.openxmlformats.org/officeDocument/2006/relationships" xmlns:p="http://schemas.openxmlformats.org/presentationml/2006/main">
  <p:tag name="THINKCELLSHAPEDONOTDELETE" val="pGVg5WMNQxU6rMu2VGkRWtA"/>
</p:tagLst>
</file>

<file path=ppt/tags/tag144.xml><?xml version="1.0" encoding="utf-8"?>
<p:tagLst xmlns:a="http://schemas.openxmlformats.org/drawingml/2006/main" xmlns:r="http://schemas.openxmlformats.org/officeDocument/2006/relationships" xmlns:p="http://schemas.openxmlformats.org/presentationml/2006/main">
  <p:tag name="THINKCELLSHAPEDONOTDELETE" val="pQTlLLs52aU.7JKsDUV4Fqg"/>
</p:tagLst>
</file>

<file path=ppt/tags/tag145.xml><?xml version="1.0" encoding="utf-8"?>
<p:tagLst xmlns:a="http://schemas.openxmlformats.org/drawingml/2006/main" xmlns:r="http://schemas.openxmlformats.org/officeDocument/2006/relationships" xmlns:p="http://schemas.openxmlformats.org/presentationml/2006/main">
  <p:tag name="THINKCELLSHAPEDONOTDELETE" val="pYz0T25m_zkesKOuVjG4aKg"/>
</p:tagLst>
</file>

<file path=ppt/tags/tag146.xml><?xml version="1.0" encoding="utf-8"?>
<p:tagLst xmlns:a="http://schemas.openxmlformats.org/drawingml/2006/main" xmlns:r="http://schemas.openxmlformats.org/officeDocument/2006/relationships" xmlns:p="http://schemas.openxmlformats.org/presentationml/2006/main">
  <p:tag name="THINKCELLSHAPEDONOTDELETE" val="piZTEKLRDhUWtHAQcEvvdJg"/>
</p:tagLst>
</file>

<file path=ppt/tags/tag147.xml><?xml version="1.0" encoding="utf-8"?>
<p:tagLst xmlns:a="http://schemas.openxmlformats.org/drawingml/2006/main" xmlns:r="http://schemas.openxmlformats.org/officeDocument/2006/relationships" xmlns:p="http://schemas.openxmlformats.org/presentationml/2006/main">
  <p:tag name="THINKCELLSHAPEDONOTDELETE" val="pR0wfSyOvgUycNmYDc1aoRQ"/>
</p:tagLst>
</file>

<file path=ppt/tags/tag148.xml><?xml version="1.0" encoding="utf-8"?>
<p:tagLst xmlns:a="http://schemas.openxmlformats.org/drawingml/2006/main" xmlns:r="http://schemas.openxmlformats.org/officeDocument/2006/relationships" xmlns:p="http://schemas.openxmlformats.org/presentationml/2006/main">
  <p:tag name="THINKCELLSHAPEDONOTDELETE" val="pqELvzyxUgUuCzO.vZLRSsg"/>
</p:tagLst>
</file>

<file path=ppt/tags/tag149.xml><?xml version="1.0" encoding="utf-8"?>
<p:tagLst xmlns:a="http://schemas.openxmlformats.org/drawingml/2006/main" xmlns:r="http://schemas.openxmlformats.org/officeDocument/2006/relationships" xmlns:p="http://schemas.openxmlformats.org/presentationml/2006/main">
  <p:tag name="THINKCELLSHAPEDONOTDELETE" val="pIrUCN2udlEm1vz5nL0xGBw"/>
</p:tagLst>
</file>

<file path=ppt/tags/tag150.xml><?xml version="1.0" encoding="utf-8"?>
<p:tagLst xmlns:a="http://schemas.openxmlformats.org/drawingml/2006/main" xmlns:r="http://schemas.openxmlformats.org/officeDocument/2006/relationships" xmlns:p="http://schemas.openxmlformats.org/presentationml/2006/main">
  <p:tag name="THINKCELLSHAPEDONOTDELETE" val="pdumyVfIPZkeja9O4pPfQfA"/>
</p:tagLst>
</file>

<file path=ppt/tags/tag151.xml><?xml version="1.0" encoding="utf-8"?>
<p:tagLst xmlns:a="http://schemas.openxmlformats.org/drawingml/2006/main" xmlns:r="http://schemas.openxmlformats.org/officeDocument/2006/relationships" xmlns:p="http://schemas.openxmlformats.org/presentationml/2006/main">
  <p:tag name="THINKCELLSHAPEDONOTDELETE" val="pZMXE.80R4EaGM0GfAsm7kg"/>
</p:tagLst>
</file>

<file path=ppt/tags/tag152.xml><?xml version="1.0" encoding="utf-8"?>
<p:tagLst xmlns:a="http://schemas.openxmlformats.org/drawingml/2006/main" xmlns:r="http://schemas.openxmlformats.org/officeDocument/2006/relationships" xmlns:p="http://schemas.openxmlformats.org/presentationml/2006/main">
  <p:tag name="THINKCELLSHAPEDONOTDELETE" val="pk8HqgCuFpUaLghkVvoc6Yw"/>
</p:tagLst>
</file>

<file path=ppt/tags/tag153.xml><?xml version="1.0" encoding="utf-8"?>
<p:tagLst xmlns:a="http://schemas.openxmlformats.org/drawingml/2006/main" xmlns:r="http://schemas.openxmlformats.org/officeDocument/2006/relationships" xmlns:p="http://schemas.openxmlformats.org/presentationml/2006/main">
  <p:tag name="THINKCELLSHAPEDONOTDELETE" val="pZq_0oQQGkECNeVQkZm0ukw"/>
</p:tagLst>
</file>

<file path=ppt/tags/tag154.xml><?xml version="1.0" encoding="utf-8"?>
<p:tagLst xmlns:a="http://schemas.openxmlformats.org/drawingml/2006/main" xmlns:r="http://schemas.openxmlformats.org/officeDocument/2006/relationships" xmlns:p="http://schemas.openxmlformats.org/presentationml/2006/main">
  <p:tag name="THINKCELLSHAPEDONOTDELETE" val="pvmRypiJqZUCkY5g8RUbvKA"/>
</p:tagLst>
</file>

<file path=ppt/tags/tag155.xml><?xml version="1.0" encoding="utf-8"?>
<p:tagLst xmlns:a="http://schemas.openxmlformats.org/drawingml/2006/main" xmlns:r="http://schemas.openxmlformats.org/officeDocument/2006/relationships" xmlns:p="http://schemas.openxmlformats.org/presentationml/2006/main">
  <p:tag name="THINKCELLSHAPEDONOTDELETE" val="pITq6FUwuOEKiVdwq9r_HVg"/>
</p:tagLst>
</file>

<file path=ppt/tags/tag156.xml><?xml version="1.0" encoding="utf-8"?>
<p:tagLst xmlns:a="http://schemas.openxmlformats.org/drawingml/2006/main" xmlns:r="http://schemas.openxmlformats.org/officeDocument/2006/relationships" xmlns:p="http://schemas.openxmlformats.org/presentationml/2006/main">
  <p:tag name="THINKCELLSHAPEDONOTDELETE" val="pdxpTbOx6bUuQQK_E7Hmb0w"/>
</p:tagLst>
</file>

<file path=ppt/tags/tag157.xml><?xml version="1.0" encoding="utf-8"?>
<p:tagLst xmlns:a="http://schemas.openxmlformats.org/drawingml/2006/main" xmlns:r="http://schemas.openxmlformats.org/officeDocument/2006/relationships" xmlns:p="http://schemas.openxmlformats.org/presentationml/2006/main">
  <p:tag name="THINKCELLSHAPEDONOTDELETE" val="pw3paXbHB70SpqKzOuL0.QQ"/>
</p:tagLst>
</file>

<file path=ppt/tags/tag158.xml><?xml version="1.0" encoding="utf-8"?>
<p:tagLst xmlns:a="http://schemas.openxmlformats.org/drawingml/2006/main" xmlns:r="http://schemas.openxmlformats.org/officeDocument/2006/relationships" xmlns:p="http://schemas.openxmlformats.org/presentationml/2006/main">
  <p:tag name="THINKCELLSHAPEDONOTDELETE" val="plv93_9XR_Eu8iJb7tCH0LQ"/>
</p:tagLst>
</file>

<file path=ppt/tags/tag159.xml><?xml version="1.0" encoding="utf-8"?>
<p:tagLst xmlns:a="http://schemas.openxmlformats.org/drawingml/2006/main" xmlns:r="http://schemas.openxmlformats.org/officeDocument/2006/relationships" xmlns:p="http://schemas.openxmlformats.org/presentationml/2006/main">
  <p:tag name="THINKCELLSHAPEDONOTDELETE" val="pr1axcmVQTE..O2AkFKREjg"/>
</p:tagLst>
</file>

<file path=ppt/tags/tag160.xml><?xml version="1.0" encoding="utf-8"?>
<p:tagLst xmlns:a="http://schemas.openxmlformats.org/drawingml/2006/main" xmlns:r="http://schemas.openxmlformats.org/officeDocument/2006/relationships" xmlns:p="http://schemas.openxmlformats.org/presentationml/2006/main">
  <p:tag name="THINKCELLSHAPEDONOTDELETE" val="pkmh_qEZZ_kux.pPE36aJrQ"/>
</p:tagLst>
</file>

<file path=ppt/tags/tag161.xml><?xml version="1.0" encoding="utf-8"?>
<p:tagLst xmlns:a="http://schemas.openxmlformats.org/drawingml/2006/main" xmlns:r="http://schemas.openxmlformats.org/officeDocument/2006/relationships" xmlns:p="http://schemas.openxmlformats.org/presentationml/2006/main">
  <p:tag name="THINKCELLSHAPEDONOTDELETE" val="pinxWWJYpm0y_NkOTpBp2Dw"/>
</p:tagLst>
</file>

<file path=ppt/tags/tag162.xml><?xml version="1.0" encoding="utf-8"?>
<p:tagLst xmlns:a="http://schemas.openxmlformats.org/drawingml/2006/main" xmlns:r="http://schemas.openxmlformats.org/officeDocument/2006/relationships" xmlns:p="http://schemas.openxmlformats.org/presentationml/2006/main">
  <p:tag name="THINKCELLSHAPEDONOTDELETE" val="pAeEgxxF52USc.bRrsmyXbA"/>
</p:tagLst>
</file>

<file path=ppt/tags/tag163.xml><?xml version="1.0" encoding="utf-8"?>
<p:tagLst xmlns:a="http://schemas.openxmlformats.org/drawingml/2006/main" xmlns:r="http://schemas.openxmlformats.org/officeDocument/2006/relationships" xmlns:p="http://schemas.openxmlformats.org/presentationml/2006/main">
  <p:tag name="THINKCELLSHAPEDONOTDELETE" val="p__zZKS8dhUiibnKjRTY95A"/>
</p:tagLst>
</file>

<file path=ppt/tags/tag164.xml><?xml version="1.0" encoding="utf-8"?>
<p:tagLst xmlns:a="http://schemas.openxmlformats.org/drawingml/2006/main" xmlns:r="http://schemas.openxmlformats.org/officeDocument/2006/relationships" xmlns:p="http://schemas.openxmlformats.org/presentationml/2006/main">
  <p:tag name="THINKCELLSHAPEDONOTDELETE" val="pjgt1EJAYRkmsWZItx_jmNA"/>
</p:tagLst>
</file>

<file path=ppt/tags/tag165.xml><?xml version="1.0" encoding="utf-8"?>
<p:tagLst xmlns:a="http://schemas.openxmlformats.org/drawingml/2006/main" xmlns:r="http://schemas.openxmlformats.org/officeDocument/2006/relationships" xmlns:p="http://schemas.openxmlformats.org/presentationml/2006/main">
  <p:tag name="THINKCELLSHAPEDONOTDELETE" val="pofG.3SeTZU6osGTYG1uGxg"/>
</p:tagLst>
</file>

<file path=ppt/tags/tag166.xml><?xml version="1.0" encoding="utf-8"?>
<p:tagLst xmlns:a="http://schemas.openxmlformats.org/drawingml/2006/main" xmlns:r="http://schemas.openxmlformats.org/officeDocument/2006/relationships" xmlns:p="http://schemas.openxmlformats.org/presentationml/2006/main">
  <p:tag name="THINKCELLSHAPEDONOTDELETE" val="p02lOk1kq.0aZuEVARcxrCQ"/>
</p:tagLst>
</file>

<file path=ppt/tags/tag167.xml><?xml version="1.0" encoding="utf-8"?>
<p:tagLst xmlns:a="http://schemas.openxmlformats.org/drawingml/2006/main" xmlns:r="http://schemas.openxmlformats.org/officeDocument/2006/relationships" xmlns:p="http://schemas.openxmlformats.org/presentationml/2006/main">
  <p:tag name="THINKCELLSHAPEDONOTDELETE" val="pTZAh.idpd0Kjy0C9mO5iLA"/>
</p:tagLst>
</file>

<file path=ppt/tags/tag168.xml><?xml version="1.0" encoding="utf-8"?>
<p:tagLst xmlns:a="http://schemas.openxmlformats.org/drawingml/2006/main" xmlns:r="http://schemas.openxmlformats.org/officeDocument/2006/relationships" xmlns:p="http://schemas.openxmlformats.org/presentationml/2006/main">
  <p:tag name="THINKCELLSHAPEDONOTDELETE" val="pFC3xXtC4MkGlYp9zTWEaZg"/>
</p:tagLst>
</file>

<file path=ppt/tags/tag169.xml><?xml version="1.0" encoding="utf-8"?>
<p:tagLst xmlns:a="http://schemas.openxmlformats.org/drawingml/2006/main" xmlns:r="http://schemas.openxmlformats.org/officeDocument/2006/relationships" xmlns:p="http://schemas.openxmlformats.org/presentationml/2006/main">
  <p:tag name="THINKCELLSHAPEDONOTDELETE" val="pkNBHo4.MLkK5jg30A9w9yA"/>
</p:tagLst>
</file>

<file path=ppt/tags/tag170.xml><?xml version="1.0" encoding="utf-8"?>
<p:tagLst xmlns:a="http://schemas.openxmlformats.org/drawingml/2006/main" xmlns:r="http://schemas.openxmlformats.org/officeDocument/2006/relationships" xmlns:p="http://schemas.openxmlformats.org/presentationml/2006/main">
  <p:tag name="THINKCELLSHAPEDONOTDELETE" val="p8U96Dnvp9U.XfTR_h3Zp4w"/>
</p:tagLst>
</file>

<file path=ppt/tags/tag171.xml><?xml version="1.0" encoding="utf-8"?>
<p:tagLst xmlns:a="http://schemas.openxmlformats.org/drawingml/2006/main" xmlns:r="http://schemas.openxmlformats.org/officeDocument/2006/relationships" xmlns:p="http://schemas.openxmlformats.org/presentationml/2006/main">
  <p:tag name="THINKCELLSHAPEDONOTDELETE" val="ptczU.jc0oku_.DrBuoIxNQ"/>
</p:tagLst>
</file>

<file path=ppt/tags/tag172.xml><?xml version="1.0" encoding="utf-8"?>
<p:tagLst xmlns:a="http://schemas.openxmlformats.org/drawingml/2006/main" xmlns:r="http://schemas.openxmlformats.org/officeDocument/2006/relationships" xmlns:p="http://schemas.openxmlformats.org/presentationml/2006/main">
  <p:tag name="THINKCELLSHAPEDONOTDELETE" val="pvRomheIvoU.d3BzLBmMA0w"/>
</p:tagLst>
</file>

<file path=ppt/tags/tag173.xml><?xml version="1.0" encoding="utf-8"?>
<p:tagLst xmlns:a="http://schemas.openxmlformats.org/drawingml/2006/main" xmlns:r="http://schemas.openxmlformats.org/officeDocument/2006/relationships" xmlns:p="http://schemas.openxmlformats.org/presentationml/2006/main">
  <p:tag name="THINKCELLSHAPEDONOTDELETE" val="pXI5ZPNFcaEO23xbbnVks7g"/>
</p:tagLst>
</file>

<file path=ppt/tags/tag174.xml><?xml version="1.0" encoding="utf-8"?>
<p:tagLst xmlns:a="http://schemas.openxmlformats.org/drawingml/2006/main" xmlns:r="http://schemas.openxmlformats.org/officeDocument/2006/relationships" xmlns:p="http://schemas.openxmlformats.org/presentationml/2006/main">
  <p:tag name="THINKCELLSHAPEDONOTDELETE" val="ppLAjgB4XpEih9tt4impRQg"/>
</p:tagLst>
</file>

<file path=ppt/tags/tag175.xml><?xml version="1.0" encoding="utf-8"?>
<p:tagLst xmlns:a="http://schemas.openxmlformats.org/drawingml/2006/main" xmlns:r="http://schemas.openxmlformats.org/officeDocument/2006/relationships" xmlns:p="http://schemas.openxmlformats.org/presentationml/2006/main">
  <p:tag name="THINKCELLSHAPEDONOTDELETE" val="poqe96vM3jESUnbLaqkAivw"/>
</p:tagLst>
</file>

<file path=ppt/tags/tag176.xml><?xml version="1.0" encoding="utf-8"?>
<p:tagLst xmlns:a="http://schemas.openxmlformats.org/drawingml/2006/main" xmlns:r="http://schemas.openxmlformats.org/officeDocument/2006/relationships" xmlns:p="http://schemas.openxmlformats.org/presentationml/2006/main">
  <p:tag name="THINKCELLSHAPEDONOTDELETE" val="pomN1qm6k4k6j9x.DkyUBJw"/>
</p:tagLst>
</file>

<file path=ppt/tags/tag177.xml><?xml version="1.0" encoding="utf-8"?>
<p:tagLst xmlns:a="http://schemas.openxmlformats.org/drawingml/2006/main" xmlns:r="http://schemas.openxmlformats.org/officeDocument/2006/relationships" xmlns:p="http://schemas.openxmlformats.org/presentationml/2006/main">
  <p:tag name="THINKCELLSHAPEDONOTDELETE" val="pf8glo3M2ckSdwEy4l9kQEQ"/>
</p:tagLst>
</file>

<file path=ppt/tags/tag178.xml><?xml version="1.0" encoding="utf-8"?>
<p:tagLst xmlns:a="http://schemas.openxmlformats.org/drawingml/2006/main" xmlns:r="http://schemas.openxmlformats.org/officeDocument/2006/relationships" xmlns:p="http://schemas.openxmlformats.org/presentationml/2006/main">
  <p:tag name="THINKCELLSHAPEDONOTDELETE" val="pcbiNsZzavUucR3Rt3f1twg"/>
</p:tagLst>
</file>

<file path=ppt/tags/tag179.xml><?xml version="1.0" encoding="utf-8"?>
<p:tagLst xmlns:a="http://schemas.openxmlformats.org/drawingml/2006/main" xmlns:r="http://schemas.openxmlformats.org/officeDocument/2006/relationships" xmlns:p="http://schemas.openxmlformats.org/presentationml/2006/main">
  <p:tag name="THINKCELLSHAPEDONOTDELETE" val="pTz5cQO7HrEiJkCSgJFzUzA"/>
</p:tagLst>
</file>

<file path=ppt/tags/tag180.xml><?xml version="1.0" encoding="utf-8"?>
<p:tagLst xmlns:a="http://schemas.openxmlformats.org/drawingml/2006/main" xmlns:r="http://schemas.openxmlformats.org/officeDocument/2006/relationships" xmlns:p="http://schemas.openxmlformats.org/presentationml/2006/main">
  <p:tag name="THINKCELLSHAPEDONOTDELETE" val="pdvWxop1Eb0GpOie7yzcNHQ"/>
</p:tagLst>
</file>

<file path=ppt/tags/tag181.xml><?xml version="1.0" encoding="utf-8"?>
<p:tagLst xmlns:a="http://schemas.openxmlformats.org/drawingml/2006/main" xmlns:r="http://schemas.openxmlformats.org/officeDocument/2006/relationships" xmlns:p="http://schemas.openxmlformats.org/presentationml/2006/main">
  <p:tag name="THINKCELLSHAPEDONOTDELETE" val="ppdNH0tRnaUaCLKKFw7JXUQ"/>
</p:tagLst>
</file>

<file path=ppt/tags/tag182.xml><?xml version="1.0" encoding="utf-8"?>
<p:tagLst xmlns:a="http://schemas.openxmlformats.org/drawingml/2006/main" xmlns:r="http://schemas.openxmlformats.org/officeDocument/2006/relationships" xmlns:p="http://schemas.openxmlformats.org/presentationml/2006/main">
  <p:tag name="THINKCELLSHAPEDONOTDELETE" val="pGG2CqK7B70Wl_rZrIMkidA"/>
</p:tagLst>
</file>

<file path=ppt/tags/tag183.xml><?xml version="1.0" encoding="utf-8"?>
<p:tagLst xmlns:a="http://schemas.openxmlformats.org/drawingml/2006/main" xmlns:r="http://schemas.openxmlformats.org/officeDocument/2006/relationships" xmlns:p="http://schemas.openxmlformats.org/presentationml/2006/main">
  <p:tag name="THINKCELLSHAPEDONOTDELETE" val="p7HLUlXjytEe.FrOE51rW2Q"/>
</p:tagLst>
</file>

<file path=ppt/tags/tag184.xml><?xml version="1.0" encoding="utf-8"?>
<p:tagLst xmlns:a="http://schemas.openxmlformats.org/drawingml/2006/main" xmlns:r="http://schemas.openxmlformats.org/officeDocument/2006/relationships" xmlns:p="http://schemas.openxmlformats.org/presentationml/2006/main">
  <p:tag name="THINKCELLSHAPEDONOTDELETE" val="poZbQLCb4_0.Xdk7rMwYnCg"/>
</p:tagLst>
</file>

<file path=ppt/tags/tag185.xml><?xml version="1.0" encoding="utf-8"?>
<p:tagLst xmlns:a="http://schemas.openxmlformats.org/drawingml/2006/main" xmlns:r="http://schemas.openxmlformats.org/officeDocument/2006/relationships" xmlns:p="http://schemas.openxmlformats.org/presentationml/2006/main">
  <p:tag name="THINKCELLSHAPEDONOTDELETE" val="p2GFIweuQEkW63y7iKAxuvA"/>
</p:tagLst>
</file>

<file path=ppt/tags/tag186.xml><?xml version="1.0" encoding="utf-8"?>
<p:tagLst xmlns:a="http://schemas.openxmlformats.org/drawingml/2006/main" xmlns:r="http://schemas.openxmlformats.org/officeDocument/2006/relationships" xmlns:p="http://schemas.openxmlformats.org/presentationml/2006/main">
  <p:tag name="THINKCELLSHAPEDONOTDELETE" val="pM7RkXrlBXUuBxJ1C3QzGZw"/>
</p:tagLst>
</file>

<file path=ppt/tags/tag187.xml><?xml version="1.0" encoding="utf-8"?>
<p:tagLst xmlns:a="http://schemas.openxmlformats.org/drawingml/2006/main" xmlns:r="http://schemas.openxmlformats.org/officeDocument/2006/relationships" xmlns:p="http://schemas.openxmlformats.org/presentationml/2006/main">
  <p:tag name="THINKCELLSHAPEDONOTDELETE" val="ptsmgIZm.MkiKiNZ5T13wnQ"/>
</p:tagLst>
</file>

<file path=ppt/tags/tag188.xml><?xml version="1.0" encoding="utf-8"?>
<p:tagLst xmlns:a="http://schemas.openxmlformats.org/drawingml/2006/main" xmlns:r="http://schemas.openxmlformats.org/officeDocument/2006/relationships" xmlns:p="http://schemas.openxmlformats.org/presentationml/2006/main">
  <p:tag name="THINKCELLSHAPEDONOTDELETE" val="p2m44PQAvaEKPlldlH6HfCg"/>
</p:tagLst>
</file>

<file path=ppt/tags/tag189.xml><?xml version="1.0" encoding="utf-8"?>
<p:tagLst xmlns:a="http://schemas.openxmlformats.org/drawingml/2006/main" xmlns:r="http://schemas.openxmlformats.org/officeDocument/2006/relationships" xmlns:p="http://schemas.openxmlformats.org/presentationml/2006/main">
  <p:tag name="THINKCELLSHAPEDONOTDELETE" val="pZP_R3iM9CkCOVoae5Ypwhg"/>
</p:tagLst>
</file>

<file path=ppt/tags/tag190.xml><?xml version="1.0" encoding="utf-8"?>
<p:tagLst xmlns:a="http://schemas.openxmlformats.org/drawingml/2006/main" xmlns:r="http://schemas.openxmlformats.org/officeDocument/2006/relationships" xmlns:p="http://schemas.openxmlformats.org/presentationml/2006/main">
  <p:tag name="THINKCELLSHAPEDONOTDELETE" val="ppyUhufL2wEmaOo1e94F5KQ"/>
</p:tagLst>
</file>

<file path=ppt/tags/tag191.xml><?xml version="1.0" encoding="utf-8"?>
<p:tagLst xmlns:a="http://schemas.openxmlformats.org/drawingml/2006/main" xmlns:r="http://schemas.openxmlformats.org/officeDocument/2006/relationships" xmlns:p="http://schemas.openxmlformats.org/presentationml/2006/main">
  <p:tag name="THINKCELLSHAPEDONOTDELETE" val="palZ2uddMRUe7n.huMHmLkA"/>
</p:tagLst>
</file>

<file path=ppt/tags/tag192.xml><?xml version="1.0" encoding="utf-8"?>
<p:tagLst xmlns:a="http://schemas.openxmlformats.org/drawingml/2006/main" xmlns:r="http://schemas.openxmlformats.org/officeDocument/2006/relationships" xmlns:p="http://schemas.openxmlformats.org/presentationml/2006/main">
  <p:tag name="THINKCELLSHAPEDONOTDELETE" val="ptnOEE.yOxUO_rXytDTxohQ"/>
</p:tagLst>
</file>

<file path=ppt/tags/tag193.xml><?xml version="1.0" encoding="utf-8"?>
<p:tagLst xmlns:a="http://schemas.openxmlformats.org/drawingml/2006/main" xmlns:r="http://schemas.openxmlformats.org/officeDocument/2006/relationships" xmlns:p="http://schemas.openxmlformats.org/presentationml/2006/main">
  <p:tag name="THINKCELLSHAPEDONOTDELETE" val="ppo__fYfHLUya9uWO247Ypg"/>
</p:tagLst>
</file>

<file path=ppt/tags/tag194.xml><?xml version="1.0" encoding="utf-8"?>
<p:tagLst xmlns:a="http://schemas.openxmlformats.org/drawingml/2006/main" xmlns:r="http://schemas.openxmlformats.org/officeDocument/2006/relationships" xmlns:p="http://schemas.openxmlformats.org/presentationml/2006/main">
  <p:tag name="THINKCELLSHAPEDONOTDELETE" val="pR4MccPJbEEy2eExiG7gung"/>
</p:tagLst>
</file>

<file path=ppt/tags/tag195.xml><?xml version="1.0" encoding="utf-8"?>
<p:tagLst xmlns:a="http://schemas.openxmlformats.org/drawingml/2006/main" xmlns:r="http://schemas.openxmlformats.org/officeDocument/2006/relationships" xmlns:p="http://schemas.openxmlformats.org/presentationml/2006/main">
  <p:tag name="THINKCELLSHAPEDONOTDELETE" val="p2PuFtPzwW0C00l0zfb_NaQ"/>
</p:tagLst>
</file>

<file path=ppt/tags/tag196.xml><?xml version="1.0" encoding="utf-8"?>
<p:tagLst xmlns:a="http://schemas.openxmlformats.org/drawingml/2006/main" xmlns:r="http://schemas.openxmlformats.org/officeDocument/2006/relationships" xmlns:p="http://schemas.openxmlformats.org/presentationml/2006/main">
  <p:tag name="THINKCELLSHAPEDONOTDELETE" val="pIKAfhFZ5O0yoLEwOwkq9Ew"/>
</p:tagLst>
</file>

<file path=ppt/tags/tag197.xml><?xml version="1.0" encoding="utf-8"?>
<p:tagLst xmlns:a="http://schemas.openxmlformats.org/drawingml/2006/main" xmlns:r="http://schemas.openxmlformats.org/officeDocument/2006/relationships" xmlns:p="http://schemas.openxmlformats.org/presentationml/2006/main">
  <p:tag name="THINKCELLSHAPEDONOTDELETE" val="prvny8o6w.E2__MRQI12Q0A"/>
</p:tagLst>
</file>

<file path=ppt/tags/tag198.xml><?xml version="1.0" encoding="utf-8"?>
<p:tagLst xmlns:a="http://schemas.openxmlformats.org/drawingml/2006/main" xmlns:r="http://schemas.openxmlformats.org/officeDocument/2006/relationships" xmlns:p="http://schemas.openxmlformats.org/presentationml/2006/main">
  <p:tag name="THINKCELLSHAPEDONOTDELETE" val="pxHBQ.Xlh6Ua9pnoh3NeTrA"/>
</p:tagLst>
</file>

<file path=ppt/tags/tag199.xml><?xml version="1.0" encoding="utf-8"?>
<p:tagLst xmlns:a="http://schemas.openxmlformats.org/drawingml/2006/main" xmlns:r="http://schemas.openxmlformats.org/officeDocument/2006/relationships" xmlns:p="http://schemas.openxmlformats.org/presentationml/2006/main">
  <p:tag name="THINKCELLSHAPEDONOTDELETE" val="pjjRJ2iI2S0GiwYpyV6_gVA"/>
</p:tagLst>
</file>

<file path=ppt/tags/tag200.xml><?xml version="1.0" encoding="utf-8"?>
<p:tagLst xmlns:a="http://schemas.openxmlformats.org/drawingml/2006/main" xmlns:r="http://schemas.openxmlformats.org/officeDocument/2006/relationships" xmlns:p="http://schemas.openxmlformats.org/presentationml/2006/main">
  <p:tag name="THINKCELLSHAPEDONOTDELETE" val="pG.uvbeXlWESP2zIa1xb0jQ"/>
</p:tagLst>
</file>

<file path=ppt/tags/tag201.xml><?xml version="1.0" encoding="utf-8"?>
<p:tagLst xmlns:a="http://schemas.openxmlformats.org/drawingml/2006/main" xmlns:r="http://schemas.openxmlformats.org/officeDocument/2006/relationships" xmlns:p="http://schemas.openxmlformats.org/presentationml/2006/main">
  <p:tag name="THINKCELLSHAPEDONOTDELETE" val="pt6aifhguokOM6rTWGYKbvw"/>
</p:tagLst>
</file>

<file path=ppt/tags/tag202.xml><?xml version="1.0" encoding="utf-8"?>
<p:tagLst xmlns:a="http://schemas.openxmlformats.org/drawingml/2006/main" xmlns:r="http://schemas.openxmlformats.org/officeDocument/2006/relationships" xmlns:p="http://schemas.openxmlformats.org/presentationml/2006/main">
  <p:tag name="THINKCELLSHAPEDONOTDELETE" val="py9CfsQrD9Euka6OAnziveQ"/>
</p:tagLst>
</file>

<file path=ppt/tags/tag203.xml><?xml version="1.0" encoding="utf-8"?>
<p:tagLst xmlns:a="http://schemas.openxmlformats.org/drawingml/2006/main" xmlns:r="http://schemas.openxmlformats.org/officeDocument/2006/relationships" xmlns:p="http://schemas.openxmlformats.org/presentationml/2006/main">
  <p:tag name="THINKCELLSHAPEDONOTDELETE" val="pD9_0Ev6wxUGrsrxbWoTqzg"/>
</p:tagLst>
</file>

<file path=ppt/tags/tag204.xml><?xml version="1.0" encoding="utf-8"?>
<p:tagLst xmlns:a="http://schemas.openxmlformats.org/drawingml/2006/main" xmlns:r="http://schemas.openxmlformats.org/officeDocument/2006/relationships" xmlns:p="http://schemas.openxmlformats.org/presentationml/2006/main">
  <p:tag name="THINKCELLSHAPEDONOTDELETE" val="pd9sIdHaIOkGmbd85KheNug"/>
</p:tagLst>
</file>

<file path=ppt/tags/tag205.xml><?xml version="1.0" encoding="utf-8"?>
<p:tagLst xmlns:a="http://schemas.openxmlformats.org/drawingml/2006/main" xmlns:r="http://schemas.openxmlformats.org/officeDocument/2006/relationships" xmlns:p="http://schemas.openxmlformats.org/presentationml/2006/main">
  <p:tag name="THINKCELLSHAPEDONOTDELETE" val="pIwNZZXayH0e8E4Wl14TpGA"/>
</p:tagLst>
</file>

<file path=ppt/tags/tag206.xml><?xml version="1.0" encoding="utf-8"?>
<p:tagLst xmlns:a="http://schemas.openxmlformats.org/drawingml/2006/main" xmlns:r="http://schemas.openxmlformats.org/officeDocument/2006/relationships" xmlns:p="http://schemas.openxmlformats.org/presentationml/2006/main">
  <p:tag name="THINKCELLSHAPEDONOTDELETE" val="pdzh6Ru8T90GqhuEc9RVhpA"/>
</p:tagLst>
</file>

<file path=ppt/tags/tag207.xml><?xml version="1.0" encoding="utf-8"?>
<p:tagLst xmlns:a="http://schemas.openxmlformats.org/drawingml/2006/main" xmlns:r="http://schemas.openxmlformats.org/officeDocument/2006/relationships" xmlns:p="http://schemas.openxmlformats.org/presentationml/2006/main">
  <p:tag name="THINKCELLSHAPEDONOTDELETE" val="pzNAQsDEl_U.7uTY.ntxv4A"/>
</p:tagLst>
</file>

<file path=ppt/tags/tag208.xml><?xml version="1.0" encoding="utf-8"?>
<p:tagLst xmlns:a="http://schemas.openxmlformats.org/drawingml/2006/main" xmlns:r="http://schemas.openxmlformats.org/officeDocument/2006/relationships" xmlns:p="http://schemas.openxmlformats.org/presentationml/2006/main">
  <p:tag name="THINKCELLSHAPEDONOTDELETE" val="p8AKUtVXFo0Wlwvdpnxx5fQ"/>
</p:tagLst>
</file>

<file path=ppt/tags/tag209.xml><?xml version="1.0" encoding="utf-8"?>
<p:tagLst xmlns:a="http://schemas.openxmlformats.org/drawingml/2006/main" xmlns:r="http://schemas.openxmlformats.org/officeDocument/2006/relationships" xmlns:p="http://schemas.openxmlformats.org/presentationml/2006/main">
  <p:tag name="THINKCELLSHAPEDONOTDELETE" val="pN8Op7whk70u0ylUF2_crIA"/>
</p:tagLst>
</file>

<file path=ppt/tags/tag210.xml><?xml version="1.0" encoding="utf-8"?>
<p:tagLst xmlns:a="http://schemas.openxmlformats.org/drawingml/2006/main" xmlns:r="http://schemas.openxmlformats.org/officeDocument/2006/relationships" xmlns:p="http://schemas.openxmlformats.org/presentationml/2006/main">
  <p:tag name="THINKCELLSHAPEDONOTDELETE" val="p2AkkIZRbS0mvd9Z9s2HdgA"/>
</p:tagLst>
</file>

<file path=ppt/tags/tag211.xml><?xml version="1.0" encoding="utf-8"?>
<p:tagLst xmlns:a="http://schemas.openxmlformats.org/drawingml/2006/main" xmlns:r="http://schemas.openxmlformats.org/officeDocument/2006/relationships" xmlns:p="http://schemas.openxmlformats.org/presentationml/2006/main">
  <p:tag name="THINKCELLSHAPEDONOTDELETE" val="p4Bu.16pnNEiZbD40hfysVQ"/>
</p:tagLst>
</file>

<file path=ppt/tags/tag212.xml><?xml version="1.0" encoding="utf-8"?>
<p:tagLst xmlns:a="http://schemas.openxmlformats.org/drawingml/2006/main" xmlns:r="http://schemas.openxmlformats.org/officeDocument/2006/relationships" xmlns:p="http://schemas.openxmlformats.org/presentationml/2006/main">
  <p:tag name="THINKCELLSHAPEDONOTDELETE" val="pDNTNI38pL0GzqN1reE6f0g"/>
</p:tagLst>
</file>

<file path=ppt/tags/tag213.xml><?xml version="1.0" encoding="utf-8"?>
<p:tagLst xmlns:a="http://schemas.openxmlformats.org/drawingml/2006/main" xmlns:r="http://schemas.openxmlformats.org/officeDocument/2006/relationships" xmlns:p="http://schemas.openxmlformats.org/presentationml/2006/main">
  <p:tag name="THINKCELLSHAPEDONOTDELETE" val="pfzPkP9ML6EWERfgcBTSfUw"/>
</p:tagLst>
</file>

<file path=ppt/tags/tag214.xml><?xml version="1.0" encoding="utf-8"?>
<p:tagLst xmlns:a="http://schemas.openxmlformats.org/drawingml/2006/main" xmlns:r="http://schemas.openxmlformats.org/officeDocument/2006/relationships" xmlns:p="http://schemas.openxmlformats.org/presentationml/2006/main">
  <p:tag name="THINKCELLSHAPEDONOTDELETE" val="pMcRBTvTQX0yajTbiiPNfIA"/>
</p:tagLst>
</file>

<file path=ppt/tags/tag215.xml><?xml version="1.0" encoding="utf-8"?>
<p:tagLst xmlns:a="http://schemas.openxmlformats.org/drawingml/2006/main" xmlns:r="http://schemas.openxmlformats.org/officeDocument/2006/relationships" xmlns:p="http://schemas.openxmlformats.org/presentationml/2006/main">
  <p:tag name="THINKCELLSHAPEDONOTDELETE" val="pr6S5aJh60EiNsaHUIK6P2w"/>
</p:tagLst>
</file>

<file path=ppt/tags/tag216.xml><?xml version="1.0" encoding="utf-8"?>
<p:tagLst xmlns:a="http://schemas.openxmlformats.org/drawingml/2006/main" xmlns:r="http://schemas.openxmlformats.org/officeDocument/2006/relationships" xmlns:p="http://schemas.openxmlformats.org/presentationml/2006/main">
  <p:tag name="THINKCELLSHAPEDONOTDELETE" val="pfdPmO6mc9EyRrUcI0WUDng"/>
</p:tagLst>
</file>

<file path=ppt/tags/tag217.xml><?xml version="1.0" encoding="utf-8"?>
<p:tagLst xmlns:a="http://schemas.openxmlformats.org/drawingml/2006/main" xmlns:r="http://schemas.openxmlformats.org/officeDocument/2006/relationships" xmlns:p="http://schemas.openxmlformats.org/presentationml/2006/main">
  <p:tag name="THINKCELLSHAPEDONOTDELETE" val="p9WowK1aHXkmR9PVoHRMgAw"/>
</p:tagLst>
</file>

<file path=ppt/tags/tag218.xml><?xml version="1.0" encoding="utf-8"?>
<p:tagLst xmlns:a="http://schemas.openxmlformats.org/drawingml/2006/main" xmlns:r="http://schemas.openxmlformats.org/officeDocument/2006/relationships" xmlns:p="http://schemas.openxmlformats.org/presentationml/2006/main">
  <p:tag name="THINKCELLSHAPEDONOTDELETE" val="pOCfHbfNrv0.FtJanQvbqaQ"/>
</p:tagLst>
</file>

<file path=ppt/tags/tag219.xml><?xml version="1.0" encoding="utf-8"?>
<p:tagLst xmlns:a="http://schemas.openxmlformats.org/drawingml/2006/main" xmlns:r="http://schemas.openxmlformats.org/officeDocument/2006/relationships" xmlns:p="http://schemas.openxmlformats.org/presentationml/2006/main">
  <p:tag name="THINKCELLSHAPEDONOTDELETE" val="p2PrTI4sMckm6caku4GPYcg"/>
</p:tagLst>
</file>

<file path=ppt/tags/tag220.xml><?xml version="1.0" encoding="utf-8"?>
<p:tagLst xmlns:a="http://schemas.openxmlformats.org/drawingml/2006/main" xmlns:r="http://schemas.openxmlformats.org/officeDocument/2006/relationships" xmlns:p="http://schemas.openxmlformats.org/presentationml/2006/main">
  <p:tag name="THINKCELLSHAPEDONOTDELETE" val="pnDq.PanOjk6uoqDU5cb1xA"/>
</p:tagLst>
</file>

<file path=ppt/tags/tag221.xml><?xml version="1.0" encoding="utf-8"?>
<p:tagLst xmlns:a="http://schemas.openxmlformats.org/drawingml/2006/main" xmlns:r="http://schemas.openxmlformats.org/officeDocument/2006/relationships" xmlns:p="http://schemas.openxmlformats.org/presentationml/2006/main">
  <p:tag name="THINKCELLSHAPEDONOTDELETE" val="p5yDYaiU_6EGHuIjvXoTKGQ"/>
</p:tagLst>
</file>

<file path=ppt/tags/tag222.xml><?xml version="1.0" encoding="utf-8"?>
<p:tagLst xmlns:a="http://schemas.openxmlformats.org/drawingml/2006/main" xmlns:r="http://schemas.openxmlformats.org/officeDocument/2006/relationships" xmlns:p="http://schemas.openxmlformats.org/presentationml/2006/main">
  <p:tag name="THINKCELLSHAPEDONOTDELETE" val="p7kHgkpR_2UmbvfWm.JE2gA"/>
</p:tagLst>
</file>

<file path=ppt/tags/tag223.xml><?xml version="1.0" encoding="utf-8"?>
<p:tagLst xmlns:a="http://schemas.openxmlformats.org/drawingml/2006/main" xmlns:r="http://schemas.openxmlformats.org/officeDocument/2006/relationships" xmlns:p="http://schemas.openxmlformats.org/presentationml/2006/main">
  <p:tag name="THINKCELLSHAPEDONOTDELETE" val="pEAmonjwdGkiwa51ygAoJ8g"/>
</p:tagLst>
</file>

<file path=ppt/tags/tag224.xml><?xml version="1.0" encoding="utf-8"?>
<p:tagLst xmlns:a="http://schemas.openxmlformats.org/drawingml/2006/main" xmlns:r="http://schemas.openxmlformats.org/officeDocument/2006/relationships" xmlns:p="http://schemas.openxmlformats.org/presentationml/2006/main">
  <p:tag name="THINKCELLSHAPEDONOTDELETE" val="p4Ze3SFLviEmO0wayxy0LEA"/>
</p:tagLst>
</file>

<file path=ppt/tags/tag225.xml><?xml version="1.0" encoding="utf-8"?>
<p:tagLst xmlns:a="http://schemas.openxmlformats.org/drawingml/2006/main" xmlns:r="http://schemas.openxmlformats.org/officeDocument/2006/relationships" xmlns:p="http://schemas.openxmlformats.org/presentationml/2006/main">
  <p:tag name="THINKCELLSHAPEDONOTDELETE" val="p14Rp2DZmDEW9LxQ266vB3Q"/>
</p:tagLst>
</file>

<file path=ppt/tags/tag226.xml><?xml version="1.0" encoding="utf-8"?>
<p:tagLst xmlns:a="http://schemas.openxmlformats.org/drawingml/2006/main" xmlns:r="http://schemas.openxmlformats.org/officeDocument/2006/relationships" xmlns:p="http://schemas.openxmlformats.org/presentationml/2006/main">
  <p:tag name="THINKCELLSHAPEDONOTDELETE" val="puQ1d6__4y0C3edeA_94PpA"/>
</p:tagLst>
</file>

<file path=ppt/tags/tag227.xml><?xml version="1.0" encoding="utf-8"?>
<p:tagLst xmlns:a="http://schemas.openxmlformats.org/drawingml/2006/main" xmlns:r="http://schemas.openxmlformats.org/officeDocument/2006/relationships" xmlns:p="http://schemas.openxmlformats.org/presentationml/2006/main">
  <p:tag name="THINKCELLSHAPEDONOTDELETE" val="pru8spAqMbEywvFMNHdY6iQ"/>
</p:tagLst>
</file>

<file path=ppt/tags/tag228.xml><?xml version="1.0" encoding="utf-8"?>
<p:tagLst xmlns:a="http://schemas.openxmlformats.org/drawingml/2006/main" xmlns:r="http://schemas.openxmlformats.org/officeDocument/2006/relationships" xmlns:p="http://schemas.openxmlformats.org/presentationml/2006/main">
  <p:tag name="THINKCELLSHAPEDONOTDELETE" val="p1ON6z1h53k.0UsAjQBJv9A"/>
</p:tagLst>
</file>

<file path=ppt/tags/tag229.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30.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31.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j0RlS5r1U0KzoWeImLxnaw"/>
</p:tagLst>
</file>

<file path=ppt/tags/tag232.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BWU9__Sx9UiJBVAPCwWkMA"/>
</p:tagLst>
</file>

<file path=ppt/tags/tag233.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34.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35.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36.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37.xml><?xml version="1.0" encoding="utf-8"?>
<p:tagLst xmlns:a="http://schemas.openxmlformats.org/drawingml/2006/main" xmlns:r="http://schemas.openxmlformats.org/officeDocument/2006/relationships" xmlns:p="http://schemas.openxmlformats.org/presentationml/2006/main">
  <p:tag name="THINKCELLSHAPEDONOTDELETE" val="p.he5tRMF4U6m5r45O6gdNQ"/>
</p:tagLst>
</file>

<file path=ppt/tags/tag238.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39.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40.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41.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42.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4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44.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45.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ags/tag246.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47.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48.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49.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50.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51.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52.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5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54.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55.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56.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57.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58.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59.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ags/tag260.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61.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62.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6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64.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65.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66.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67.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68.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69.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70.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71.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72.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7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74.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75.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elements/1.1/"/>
    <ds:schemaRef ds:uri="a908d394-d138-480e-87a3-ff44c37f991a"/>
    <ds:schemaRef ds:uri="f66716c4-314f-46c1-b01e-5a44c61897d8"/>
    <ds:schemaRef ds:uri="http://purl.org/dc/dcmitype/"/>
  </ds:schemaRefs>
</ds:datastoreItem>
</file>

<file path=customXml/itemProps3.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3691</TotalTime>
  <Words>7631</Words>
  <Application>Microsoft Office PowerPoint</Application>
  <PresentationFormat>On-screen Show (4:3)</PresentationFormat>
  <Paragraphs>878</Paragraphs>
  <Slides>93</Slides>
  <Notes>68</Notes>
  <HiddenSlides>20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93</vt:i4>
      </vt:variant>
    </vt:vector>
  </HeadingPairs>
  <TitlesOfParts>
    <vt:vector size="103" baseType="lpstr">
      <vt:lpstr>Arial Unicode MS</vt:lpstr>
      <vt:lpstr>Gulim</vt:lpstr>
      <vt:lpstr>Arial</vt:lpstr>
      <vt:lpstr>Calibri</vt:lpstr>
      <vt:lpstr>HelveticaNeueLT Std</vt:lpstr>
      <vt:lpstr>Myriad Pro</vt:lpstr>
      <vt:lpstr>Times New Roman</vt:lpstr>
      <vt:lpstr>Wingdings</vt:lpstr>
      <vt:lpstr>20140311PresentationUWTSDTemplate</vt:lpstr>
      <vt:lpstr>think-cell Slide</vt:lpstr>
      <vt:lpstr>    Flexible Working &amp;  Effective Change  Management  Lecturer: Deborah Rees deborah.rees@ustsd.ac.uk </vt:lpstr>
      <vt:lpstr>Module Aims and Learning Outcomes</vt:lpstr>
      <vt:lpstr>Today’s Session: Learning Outcome 4</vt:lpstr>
      <vt:lpstr>Indicative 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Approaches to Flexible Working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Approaches to Flexible Working</vt:lpstr>
      <vt:lpstr>               Contracts More than three-quarters of UK workers have a permanent employment contract, whether full- or part-time.   Other contingent or ‘non-standard’ contracts are relatively uncommon: these include temporary (2.5%) and zero-hours contracts (2.4%) and work in the gig economy (3.5%).  Workers on non-standard contracts and those reporting underemployment are also more likely to have more than one job. This suggests that financial necessity may be a key driver for holding multiple jobs.  UK workers fare better than average in contractual stability, based on international measures of part-time and temporary employment. The UK sits 8th out of 25 comparator countries, alongside the United States and Slovenia. Estonia, Hungary and Norway come top, and France and Spain come bottom. </vt:lpstr>
      <vt:lpstr>Barriers and Benefits</vt:lpstr>
      <vt:lpstr>PowerPoint Presentation</vt:lpstr>
      <vt:lpstr>PowerPoint Presentation</vt:lpstr>
      <vt:lpstr>Note important possible demographic differences </vt:lpstr>
      <vt:lpstr>PowerPoint Presentation</vt:lpstr>
      <vt:lpstr>PowerPoint Presentation</vt:lpstr>
      <vt:lpstr>Alternatives to Weber’s model </vt:lpstr>
      <vt:lpstr>PowerPoint Presentation</vt:lpstr>
      <vt:lpstr>PowerPoint Presentation</vt:lpstr>
      <vt:lpstr>PowerPoint Presentation</vt:lpstr>
      <vt:lpstr>PowerPoint Presentation</vt:lpstr>
      <vt:lpstr>Note also the historical dimension</vt:lpstr>
      <vt:lpstr>PowerPoint Presentation</vt:lpstr>
      <vt:lpstr>PowerPoint Presentation</vt:lpstr>
      <vt:lpstr>PowerPoint Presentation</vt:lpstr>
      <vt:lpstr>PowerPoint Presentation</vt:lpstr>
      <vt:lpstr>PowerPoint Presentation</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2. Change Models</vt:lpstr>
      <vt:lpstr>McKinsey Change Model – Making Change Stick</vt:lpstr>
      <vt:lpstr>McKinsey Change Model</vt:lpstr>
      <vt:lpstr>Influence Model – Worked Example Develop a mindset of “Sky diving is worth the risk”</vt:lpstr>
      <vt:lpstr>McKinsey 7s</vt:lpstr>
      <vt:lpstr>PowerPoint Presentation</vt:lpstr>
      <vt:lpstr>PowerPoint Presentation</vt:lpstr>
      <vt:lpstr>PowerPoint Presentation</vt:lpstr>
      <vt:lpstr>2. Describe and use change models</vt:lpstr>
      <vt:lpstr>Activity</vt:lpstr>
      <vt:lpstr>3. The Role of the HR Professional</vt:lpstr>
      <vt:lpstr>3. The Role of the HR Professional</vt:lpstr>
      <vt:lpstr>3. Why Does Change Fail?</vt:lpstr>
      <vt:lpstr>3. Why Does Change Fail?</vt:lpstr>
      <vt:lpstr>3. Why Does Change Fail?</vt:lpstr>
      <vt:lpstr>3. Why Does Change Fail</vt:lpstr>
      <vt:lpstr>3. Why Does Change Fail?</vt:lpstr>
      <vt:lpstr>3. Why Does Change Fail?</vt:lpstr>
      <vt:lpstr>2. What is Change Management?</vt:lpstr>
      <vt:lpstr>2. Influence Model – Have a Go! </vt:lpstr>
      <vt:lpstr>2. Influence Model – Have a Go! A possible solution</vt:lpstr>
      <vt:lpstr>Change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Managing resistance to change</vt:lpstr>
      <vt:lpstr>2. What is Change Management?</vt:lpstr>
      <vt:lpstr>1. What is Change Management?</vt:lpstr>
      <vt:lpstr>3. Why Does Change Fail?</vt:lpstr>
      <vt:lpstr>3. Why Does Change Fail?</vt:lpstr>
      <vt:lpstr>PowerPoint Presentation</vt:lpstr>
      <vt:lpstr>3. Why Does Change Fail?</vt:lpstr>
      <vt:lpstr>3. Why Does Change Fail?</vt:lpstr>
      <vt:lpstr>3. Why Does Change Fail</vt:lpstr>
      <vt:lpstr>PowerPoint Presentation</vt:lpstr>
      <vt:lpstr>4. Conclusions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 Rees</cp:lastModifiedBy>
  <cp:revision>132</cp:revision>
  <dcterms:created xsi:type="dcterms:W3CDTF">2015-04-14T15:21:28Z</dcterms:created>
  <dcterms:modified xsi:type="dcterms:W3CDTF">2020-03-10T16:56:44Z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