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68" r:id="rId3"/>
    <p:sldId id="269" r:id="rId4"/>
    <p:sldId id="276" r:id="rId5"/>
    <p:sldId id="277" r:id="rId6"/>
    <p:sldId id="278" r:id="rId7"/>
    <p:sldId id="279" r:id="rId8"/>
    <p:sldId id="280" r:id="rId9"/>
    <p:sldId id="287" r:id="rId10"/>
    <p:sldId id="282" r:id="rId11"/>
    <p:sldId id="283" r:id="rId12"/>
    <p:sldId id="284" r:id="rId13"/>
    <p:sldId id="286" r:id="rId14"/>
    <p:sldId id="274" r:id="rId15"/>
    <p:sldId id="275" r:id="rId16"/>
    <p:sldId id="2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112" d="100"/>
          <a:sy n="112" d="100"/>
        </p:scale>
        <p:origin x="6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396052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912714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650855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2B6FDC-52CD-4EB8-A042-5E809E99819F}" type="datetimeFigureOut">
              <a:rPr lang="en-GB" smtClean="0"/>
              <a:t>02/03/2025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83552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2B6FDC-52CD-4EB8-A042-5E809E99819F}" type="datetimeFigureOut">
              <a:rPr lang="en-GB" smtClean="0"/>
              <a:t>02/03/2025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395217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2B6FDC-52CD-4EB8-A042-5E809E99819F}" type="datetimeFigureOut">
              <a:rPr lang="en-GB" smtClean="0"/>
              <a:t>02/03/2025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39157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2B6FDC-52CD-4EB8-A042-5E809E99819F}" type="datetimeFigureOut">
              <a:rPr lang="en-GB" smtClean="0"/>
              <a:t>02/03/2025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911231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B6FDC-52CD-4EB8-A042-5E809E99819F}" type="datetimeFigureOut">
              <a:rPr lang="en-GB" smtClean="0"/>
              <a:t>02/03/2025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90788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2B6FDC-52CD-4EB8-A042-5E809E99819F}" type="datetimeFigureOut">
              <a:rPr lang="en-GB" smtClean="0"/>
              <a:t>02/03/2025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355254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599545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46572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4272929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1087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4300429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4080845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02/03/2025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401991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B2B6FDC-52CD-4EB8-A042-5E809E99819F}" type="datetimeFigureOut">
              <a:rPr lang="en-GB" smtClean="0"/>
              <a:t>02/03/2025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55F6DD-3B71-4E0F-AB62-1D83FF6326B3}" type="slidenum">
              <a:rPr lang="en-GB" smtClean="0"/>
              <a:t>‹#›</a:t>
            </a:fld>
            <a:endParaRPr lang="en-GB"/>
          </a:p>
        </p:txBody>
      </p:sp>
    </p:spTree>
    <p:extLst>
      <p:ext uri="{BB962C8B-B14F-4D97-AF65-F5344CB8AC3E}">
        <p14:creationId xmlns:p14="http://schemas.microsoft.com/office/powerpoint/2010/main" val="1376119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Coursework Session: Structure and Content </a:t>
            </a:r>
          </a:p>
        </p:txBody>
      </p:sp>
      <p:sp>
        <p:nvSpPr>
          <p:cNvPr id="5" name="Subtitle 4"/>
          <p:cNvSpPr>
            <a:spLocks noGrp="1"/>
          </p:cNvSpPr>
          <p:nvPr>
            <p:ph type="subTitle" idx="1"/>
          </p:nvPr>
        </p:nvSpPr>
        <p:spPr/>
        <p:txBody>
          <a:bodyPr>
            <a:normAutofit/>
          </a:bodyPr>
          <a:lstStyle/>
          <a:p>
            <a:r>
              <a:rPr lang="en-GB" dirty="0"/>
              <a:t>Psychology of Personal Adventure – Week 6 2025 </a:t>
            </a:r>
          </a:p>
          <a:p>
            <a:r>
              <a:rPr lang="en-GB" dirty="0"/>
              <a:t>Alison </a:t>
            </a:r>
            <a:r>
              <a:rPr lang="en-GB" dirty="0" err="1"/>
              <a:t>Connaughton</a:t>
            </a:r>
            <a:endParaRPr lang="en-GB" dirty="0"/>
          </a:p>
        </p:txBody>
      </p:sp>
    </p:spTree>
    <p:extLst>
      <p:ext uri="{BB962C8B-B14F-4D97-AF65-F5344CB8AC3E}">
        <p14:creationId xmlns:p14="http://schemas.microsoft.com/office/powerpoint/2010/main" val="2282261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3881" y="1681723"/>
            <a:ext cx="7766936" cy="1646302"/>
          </a:xfrm>
        </p:spPr>
        <p:txBody>
          <a:bodyPr/>
          <a:lstStyle/>
          <a:p>
            <a:r>
              <a:rPr lang="en-GB" dirty="0"/>
              <a:t>CW 1 - Essay</a:t>
            </a:r>
          </a:p>
        </p:txBody>
      </p:sp>
      <p:sp>
        <p:nvSpPr>
          <p:cNvPr id="3" name="Subtitle 2"/>
          <p:cNvSpPr>
            <a:spLocks noGrp="1"/>
          </p:cNvSpPr>
          <p:nvPr>
            <p:ph type="subTitle" idx="1"/>
          </p:nvPr>
        </p:nvSpPr>
        <p:spPr>
          <a:xfrm>
            <a:off x="1507067" y="4355632"/>
            <a:ext cx="7766936" cy="2071293"/>
          </a:xfrm>
        </p:spPr>
        <p:txBody>
          <a:bodyPr/>
          <a:lstStyle/>
          <a:p>
            <a:pPr algn="ctr"/>
            <a:r>
              <a:rPr lang="en-GB" dirty="0"/>
              <a:t>Guidelines for structure and content</a:t>
            </a:r>
          </a:p>
        </p:txBody>
      </p:sp>
    </p:spTree>
    <p:extLst>
      <p:ext uri="{BB962C8B-B14F-4D97-AF65-F5344CB8AC3E}">
        <p14:creationId xmlns:p14="http://schemas.microsoft.com/office/powerpoint/2010/main" val="926687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Essay: </a:t>
            </a:r>
            <a:br>
              <a:rPr lang="en-GB" dirty="0"/>
            </a:br>
            <a:endParaRPr lang="en-GB" dirty="0"/>
          </a:p>
        </p:txBody>
      </p:sp>
      <p:sp>
        <p:nvSpPr>
          <p:cNvPr id="3" name="Content Placeholder 2"/>
          <p:cNvSpPr>
            <a:spLocks noGrp="1"/>
          </p:cNvSpPr>
          <p:nvPr>
            <p:ph idx="1"/>
          </p:nvPr>
        </p:nvSpPr>
        <p:spPr>
          <a:xfrm>
            <a:off x="677334" y="1375955"/>
            <a:ext cx="8596668" cy="4665408"/>
          </a:xfrm>
        </p:spPr>
        <p:txBody>
          <a:bodyPr>
            <a:normAutofit fontScale="85000" lnSpcReduction="10000"/>
          </a:bodyPr>
          <a:lstStyle/>
          <a:p>
            <a:pPr>
              <a:spcAft>
                <a:spcPts val="600"/>
              </a:spcAft>
            </a:pPr>
            <a:r>
              <a:rPr lang="en-GB" b="1" dirty="0"/>
              <a:t>Part 1</a:t>
            </a:r>
            <a:r>
              <a:rPr lang="en-GB" dirty="0"/>
              <a:t>: </a:t>
            </a:r>
            <a:r>
              <a:rPr lang="en-GB" sz="1800" dirty="0">
                <a:effectLst/>
                <a:latin typeface="Arial" panose="020B0604020202020204" pitchFamily="34" charset="0"/>
                <a:ea typeface="Times New Roman" panose="02020603050405020304" pitchFamily="18" charset="0"/>
              </a:rPr>
              <a:t>Identify and explain three potential negative psychological issues that could occur when taking part in outdoor adventurous activities. For one of the issues identified, discuss what could be put in place by a group leader or instructor to either prevent this from occurring (or limit the potential impact of this).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You should use published research and practical examples to support your answer.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(1300 words)</a:t>
            </a:r>
            <a:endParaRPr lang="en-GB" dirty="0">
              <a:latin typeface="Times New Roman" panose="02020603050405020304" pitchFamily="18" charset="0"/>
              <a:ea typeface="Times New Roman" panose="02020603050405020304" pitchFamily="18" charset="0"/>
            </a:endParaRPr>
          </a:p>
          <a:p>
            <a:pPr>
              <a:spcAft>
                <a:spcPts val="600"/>
              </a:spcAft>
            </a:pPr>
            <a:endParaRPr lang="en-GB" dirty="0"/>
          </a:p>
          <a:p>
            <a:pPr>
              <a:spcAft>
                <a:spcPts val="600"/>
              </a:spcAft>
            </a:pPr>
            <a:r>
              <a:rPr lang="en-GB" b="1" dirty="0"/>
              <a:t>Part 2:</a:t>
            </a:r>
            <a:r>
              <a:rPr lang="en-GB" dirty="0"/>
              <a:t> </a:t>
            </a:r>
            <a:r>
              <a:rPr lang="en-GB" sz="1800" dirty="0">
                <a:effectLst/>
                <a:latin typeface="Arial" panose="020B0604020202020204" pitchFamily="34" charset="0"/>
                <a:ea typeface="Times New Roman" panose="02020603050405020304" pitchFamily="18" charset="0"/>
              </a:rPr>
              <a:t>Evaluate the dataset (provided or gathered as a group) in relation to relevant psychology and outdoor adventure education research.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(700 words)</a:t>
            </a:r>
            <a:endParaRPr lang="en-GB" sz="1800" dirty="0">
              <a:effectLst/>
              <a:latin typeface="Times New Roman" panose="02020603050405020304" pitchFamily="18" charset="0"/>
              <a:ea typeface="Times New Roman" panose="02020603050405020304" pitchFamily="18" charset="0"/>
            </a:endParaRPr>
          </a:p>
          <a:p>
            <a:endParaRPr lang="en-GB" dirty="0"/>
          </a:p>
          <a:p>
            <a:r>
              <a:rPr lang="en-GB" b="1" dirty="0"/>
              <a:t>Reference to research: </a:t>
            </a:r>
            <a:r>
              <a:rPr lang="en-GB" dirty="0"/>
              <a:t>You will be provided with key readings as a starting point for the assignment, however you should also refer to range of additional resources.</a:t>
            </a:r>
          </a:p>
          <a:p>
            <a:r>
              <a:rPr lang="en-GB" dirty="0"/>
              <a:t>As a guide, you will be expected to refer to </a:t>
            </a:r>
            <a:r>
              <a:rPr lang="en-GB" b="1" dirty="0"/>
              <a:t>at least</a:t>
            </a:r>
            <a:r>
              <a:rPr lang="en-GB" dirty="0"/>
              <a:t> </a:t>
            </a:r>
            <a:r>
              <a:rPr lang="en-GB" b="1" dirty="0"/>
              <a:t>10</a:t>
            </a:r>
            <a:r>
              <a:rPr lang="en-GB" dirty="0"/>
              <a:t> peer reviewed research articles (not websites) in your assignment.</a:t>
            </a:r>
          </a:p>
          <a:p>
            <a:endParaRPr lang="en-GB" dirty="0"/>
          </a:p>
        </p:txBody>
      </p:sp>
    </p:spTree>
    <p:extLst>
      <p:ext uri="{BB962C8B-B14F-4D97-AF65-F5344CB8AC3E}">
        <p14:creationId xmlns:p14="http://schemas.microsoft.com/office/powerpoint/2010/main" val="2851973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537820" cy="1320800"/>
          </a:xfrm>
        </p:spPr>
        <p:txBody>
          <a:bodyPr>
            <a:normAutofit/>
          </a:bodyPr>
          <a:lstStyle/>
          <a:p>
            <a:endParaRPr lang="en-GB" dirty="0"/>
          </a:p>
        </p:txBody>
      </p:sp>
      <p:sp>
        <p:nvSpPr>
          <p:cNvPr id="3" name="Content Placeholder 2"/>
          <p:cNvSpPr>
            <a:spLocks noGrp="1"/>
          </p:cNvSpPr>
          <p:nvPr>
            <p:ph idx="1"/>
          </p:nvPr>
        </p:nvSpPr>
        <p:spPr>
          <a:xfrm>
            <a:off x="677334" y="720091"/>
            <a:ext cx="8596668" cy="5321272"/>
          </a:xfrm>
        </p:spPr>
        <p:txBody>
          <a:bodyPr/>
          <a:lstStyle/>
          <a:p>
            <a:pPr>
              <a:spcAft>
                <a:spcPts val="600"/>
              </a:spcAft>
            </a:pPr>
            <a:r>
              <a:rPr lang="en-GB" sz="2400" b="1" dirty="0">
                <a:effectLst/>
                <a:latin typeface="Arial" panose="020B0604020202020204" pitchFamily="34" charset="0"/>
                <a:ea typeface="Times New Roman" panose="02020603050405020304" pitchFamily="18" charset="0"/>
              </a:rPr>
              <a:t>Part 1</a:t>
            </a:r>
            <a:r>
              <a:rPr lang="en-GB" sz="2400" dirty="0">
                <a:effectLst/>
                <a:latin typeface="Arial" panose="020B0604020202020204" pitchFamily="34" charset="0"/>
                <a:ea typeface="Times New Roman" panose="02020603050405020304" pitchFamily="18" charset="0"/>
              </a:rPr>
              <a:t>: Identify and evaluate three potential negative psychological issues that could occur when taking part in outdoor adventurous activities. For one of the issues identified, use research to support your answer to discuss what could be put in place by a group leader or instructor to either prevent this from occurring (or limit the potential impact of this). </a:t>
            </a:r>
            <a:endParaRPr lang="en-GB" sz="2400" dirty="0">
              <a:effectLst/>
              <a:latin typeface="Times New Roman" panose="02020603050405020304" pitchFamily="18" charset="0"/>
              <a:ea typeface="Times New Roman" panose="02020603050405020304" pitchFamily="18" charset="0"/>
            </a:endParaRPr>
          </a:p>
          <a:p>
            <a:pPr>
              <a:spcAft>
                <a:spcPts val="600"/>
              </a:spcAft>
            </a:pPr>
            <a:r>
              <a:rPr lang="en-GB" sz="2400" dirty="0">
                <a:effectLst/>
                <a:latin typeface="Arial" panose="020B0604020202020204" pitchFamily="34" charset="0"/>
                <a:ea typeface="Times New Roman" panose="02020603050405020304" pitchFamily="18" charset="0"/>
              </a:rPr>
              <a:t>You should use published research and practical examples to support your answer. </a:t>
            </a:r>
            <a:endParaRPr lang="en-GB" sz="2400" dirty="0">
              <a:effectLst/>
              <a:latin typeface="Times New Roman" panose="02020603050405020304" pitchFamily="18" charset="0"/>
              <a:ea typeface="Times New Roman" panose="02020603050405020304" pitchFamily="18" charset="0"/>
            </a:endParaRPr>
          </a:p>
          <a:p>
            <a:pPr>
              <a:spcAft>
                <a:spcPts val="600"/>
              </a:spcAft>
            </a:pPr>
            <a:r>
              <a:rPr lang="en-GB" sz="2400" dirty="0">
                <a:effectLst/>
                <a:latin typeface="Arial" panose="020B0604020202020204" pitchFamily="34" charset="0"/>
                <a:ea typeface="Times New Roman" panose="02020603050405020304" pitchFamily="18" charset="0"/>
              </a:rPr>
              <a:t>(1300 words)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1919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Marking Criteria:</a:t>
            </a:r>
          </a:p>
        </p:txBody>
      </p:sp>
      <p:sp>
        <p:nvSpPr>
          <p:cNvPr id="3" name="Content Placeholder 2"/>
          <p:cNvSpPr>
            <a:spLocks noGrp="1"/>
          </p:cNvSpPr>
          <p:nvPr>
            <p:ph idx="1"/>
          </p:nvPr>
        </p:nvSpPr>
        <p:spPr>
          <a:xfrm>
            <a:off x="491490" y="1665514"/>
            <a:ext cx="9395461" cy="5089616"/>
          </a:xfrm>
        </p:spPr>
        <p:txBody>
          <a:bodyPr>
            <a:normAutofit fontScale="92500" lnSpcReduction="20000"/>
          </a:bodyPr>
          <a:lstStyle/>
          <a:p>
            <a:r>
              <a:rPr lang="en-GB" dirty="0">
                <a:solidFill>
                  <a:schemeClr val="tx1"/>
                </a:solidFill>
              </a:rPr>
              <a:t>Introduction to the topic </a:t>
            </a:r>
          </a:p>
          <a:p>
            <a:pPr marL="0" indent="0">
              <a:buNone/>
            </a:pPr>
            <a:endParaRPr lang="en-GB" dirty="0">
              <a:solidFill>
                <a:schemeClr val="tx1"/>
              </a:solidFill>
            </a:endParaRPr>
          </a:p>
          <a:p>
            <a:r>
              <a:rPr lang="en-GB" sz="1800" dirty="0">
                <a:solidFill>
                  <a:schemeClr val="tx1"/>
                </a:solidFill>
                <a:effectLst/>
                <a:latin typeface="Arial" panose="020B0604020202020204" pitchFamily="34" charset="0"/>
                <a:ea typeface="Times New Roman" panose="02020603050405020304" pitchFamily="18" charset="0"/>
              </a:rPr>
              <a:t>Identify and explain three proposed negative psychological issues associated with taking part in outdoor adventurous activities.  </a:t>
            </a:r>
          </a:p>
          <a:p>
            <a:pPr marL="0" indent="0">
              <a:buNone/>
            </a:pPr>
            <a:endParaRPr lang="en-GB" dirty="0">
              <a:solidFill>
                <a:schemeClr val="tx1"/>
              </a:solidFill>
              <a:latin typeface="Times New Roman" panose="02020603050405020304" pitchFamily="18" charset="0"/>
              <a:ea typeface="Times New Roman" panose="02020603050405020304" pitchFamily="18" charset="0"/>
            </a:endParaRPr>
          </a:p>
          <a:p>
            <a:r>
              <a:rPr lang="en-GB" sz="1800" dirty="0">
                <a:solidFill>
                  <a:schemeClr val="tx1"/>
                </a:solidFill>
                <a:effectLst/>
                <a:latin typeface="Arial" panose="020B0604020202020204" pitchFamily="34" charset="0"/>
                <a:ea typeface="Times New Roman" panose="02020603050405020304" pitchFamily="18" charset="0"/>
              </a:rPr>
              <a:t>Evaluate the three proposed potential negative psychological issues associated with taking part in outdoor adventurous activities.  </a:t>
            </a:r>
          </a:p>
          <a:p>
            <a:endParaRPr lang="en-GB" sz="1800" dirty="0">
              <a:solidFill>
                <a:schemeClr val="tx1"/>
              </a:solidFill>
              <a:effectLst/>
              <a:latin typeface="Arial" panose="020B0604020202020204" pitchFamily="34" charset="0"/>
              <a:ea typeface="Times New Roman" panose="02020603050405020304" pitchFamily="18" charset="0"/>
            </a:endParaRPr>
          </a:p>
          <a:p>
            <a:r>
              <a:rPr lang="en-GB" sz="1800" dirty="0">
                <a:solidFill>
                  <a:schemeClr val="tx1"/>
                </a:solidFill>
                <a:effectLst/>
                <a:latin typeface="Arial" panose="020B0604020202020204" pitchFamily="34" charset="0"/>
                <a:ea typeface="Times New Roman" panose="02020603050405020304" pitchFamily="18" charset="0"/>
              </a:rPr>
              <a:t>Demonstrate an understanding of the practical implications of the selected negative issue, by using research to identify what could be put in place to either prevent this from occurring (or limit the potential impact of this). </a:t>
            </a:r>
            <a:endParaRPr lang="en-GB" sz="1800" dirty="0">
              <a:solidFill>
                <a:schemeClr val="tx1"/>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tx1"/>
              </a:solidFill>
            </a:endParaRPr>
          </a:p>
          <a:p>
            <a:r>
              <a:rPr lang="en-GB" dirty="0">
                <a:solidFill>
                  <a:schemeClr val="tx1"/>
                </a:solidFill>
              </a:rPr>
              <a:t>Use of relevant research resources </a:t>
            </a:r>
          </a:p>
          <a:p>
            <a:endParaRPr lang="en-GB" dirty="0">
              <a:solidFill>
                <a:schemeClr val="tx1"/>
              </a:solidFill>
            </a:endParaRPr>
          </a:p>
          <a:p>
            <a:r>
              <a:rPr lang="en-GB" sz="1800" dirty="0">
                <a:solidFill>
                  <a:schemeClr val="tx1"/>
                </a:solidFill>
                <a:effectLst/>
                <a:latin typeface="Arial" panose="020B0604020202020204" pitchFamily="34" charset="0"/>
                <a:ea typeface="Times New Roman" panose="02020603050405020304" pitchFamily="18" charset="0"/>
              </a:rPr>
              <a:t>Use discipline specific resources appropriately, to present a strong and balanced written argument in the form of an essay. </a:t>
            </a:r>
            <a:endParaRPr lang="en-GB" sz="1800" dirty="0">
              <a:solidFill>
                <a:schemeClr val="tx1"/>
              </a:solidFill>
              <a:effectLst/>
              <a:latin typeface="Times New Roman" panose="02020603050405020304" pitchFamily="18" charset="0"/>
              <a:ea typeface="Times New Roman" panose="02020603050405020304" pitchFamily="18" charset="0"/>
            </a:endParaRPr>
          </a:p>
          <a:p>
            <a:endParaRPr lang="en-GB" u="sng" dirty="0"/>
          </a:p>
          <a:p>
            <a:endParaRPr lang="en-GB" dirty="0"/>
          </a:p>
        </p:txBody>
      </p:sp>
    </p:spTree>
    <p:extLst>
      <p:ext uri="{BB962C8B-B14F-4D97-AF65-F5344CB8AC3E}">
        <p14:creationId xmlns:p14="http://schemas.microsoft.com/office/powerpoint/2010/main" val="251582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3464" y="598714"/>
            <a:ext cx="7583487" cy="1044388"/>
          </a:xfrm>
        </p:spPr>
        <p:txBody>
          <a:bodyPr/>
          <a:lstStyle/>
          <a:p>
            <a:r>
              <a:rPr lang="en-GB" dirty="0"/>
              <a:t>Introduction to the chosen topic </a:t>
            </a:r>
          </a:p>
        </p:txBody>
      </p:sp>
      <p:sp>
        <p:nvSpPr>
          <p:cNvPr id="3" name="Content Placeholder 2"/>
          <p:cNvSpPr>
            <a:spLocks noGrp="1"/>
          </p:cNvSpPr>
          <p:nvPr>
            <p:ph idx="1"/>
          </p:nvPr>
        </p:nvSpPr>
        <p:spPr>
          <a:xfrm>
            <a:off x="677334" y="1643102"/>
            <a:ext cx="8596668" cy="4844783"/>
          </a:xfrm>
        </p:spPr>
        <p:txBody>
          <a:bodyPr/>
          <a:lstStyle/>
          <a:p>
            <a:r>
              <a:rPr lang="en-GB" dirty="0"/>
              <a:t>What is the topic? </a:t>
            </a:r>
          </a:p>
          <a:p>
            <a:pPr marL="0" indent="0">
              <a:buNone/>
            </a:pPr>
            <a:endParaRPr lang="en-GB" dirty="0"/>
          </a:p>
          <a:p>
            <a:r>
              <a:rPr lang="en-GB" dirty="0"/>
              <a:t>Why is this important?</a:t>
            </a:r>
          </a:p>
          <a:p>
            <a:pPr marL="0" indent="0">
              <a:buNone/>
            </a:pPr>
            <a:endParaRPr lang="en-GB" dirty="0"/>
          </a:p>
          <a:p>
            <a:r>
              <a:rPr lang="en-GB" dirty="0"/>
              <a:t>What elements will you need to discuss over the course of the essay?</a:t>
            </a:r>
          </a:p>
          <a:p>
            <a:r>
              <a:rPr lang="en-GB" dirty="0"/>
              <a:t>Link into the first section</a:t>
            </a:r>
            <a:r>
              <a:rPr lang="en-US" dirty="0"/>
              <a:t>…</a:t>
            </a:r>
            <a:endParaRPr lang="en-GB" dirty="0"/>
          </a:p>
        </p:txBody>
      </p:sp>
    </p:spTree>
    <p:extLst>
      <p:ext uri="{BB962C8B-B14F-4D97-AF65-F5344CB8AC3E}">
        <p14:creationId xmlns:p14="http://schemas.microsoft.com/office/powerpoint/2010/main" val="158295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843" y="241240"/>
            <a:ext cx="7583487" cy="1044388"/>
          </a:xfrm>
        </p:spPr>
        <p:txBody>
          <a:bodyPr>
            <a:normAutofit fontScale="90000"/>
          </a:bodyPr>
          <a:lstStyle/>
          <a:p>
            <a:br>
              <a:rPr lang="en-GB" sz="2400" dirty="0"/>
            </a:br>
            <a:r>
              <a:rPr lang="en-GB" sz="2400" dirty="0">
                <a:solidFill>
                  <a:schemeClr val="tx1"/>
                </a:solidFill>
                <a:effectLst/>
                <a:latin typeface="Arial" panose="020B0604020202020204" pitchFamily="34" charset="0"/>
                <a:ea typeface="Times New Roman" panose="02020603050405020304" pitchFamily="18" charset="0"/>
              </a:rPr>
              <a:t>Identify and explain three proposed negative psychological issues associated with taking part in outdoor adventurous activities.  </a:t>
            </a:r>
            <a:br>
              <a:rPr lang="en-GB" sz="2400" dirty="0">
                <a:solidFill>
                  <a:schemeClr val="tx1"/>
                </a:solidFill>
                <a:effectLst/>
                <a:latin typeface="Arial" panose="020B0604020202020204" pitchFamily="34" charset="0"/>
                <a:ea typeface="Times New Roman" panose="02020603050405020304" pitchFamily="18" charset="0"/>
              </a:rPr>
            </a:br>
            <a:br>
              <a:rPr lang="en-GB" sz="1200" dirty="0">
                <a:solidFill>
                  <a:schemeClr val="tx1"/>
                </a:solidFill>
                <a:latin typeface="Times New Roman" panose="02020603050405020304" pitchFamily="18" charset="0"/>
                <a:ea typeface="Times New Roman" panose="02020603050405020304" pitchFamily="18" charset="0"/>
              </a:rPr>
            </a:br>
            <a:r>
              <a:rPr lang="en-GB" sz="2400" dirty="0">
                <a:solidFill>
                  <a:schemeClr val="tx1"/>
                </a:solidFill>
                <a:effectLst/>
                <a:latin typeface="Arial" panose="020B0604020202020204" pitchFamily="34" charset="0"/>
                <a:ea typeface="Times New Roman" panose="02020603050405020304" pitchFamily="18" charset="0"/>
              </a:rPr>
              <a:t>Evaluate the three proposed potential negative psychological issues associated with taking part in outdoor adventurous activities.  </a:t>
            </a:r>
            <a:br>
              <a:rPr lang="en-GB" sz="2400" dirty="0">
                <a:solidFill>
                  <a:schemeClr val="tx1"/>
                </a:solidFill>
                <a:effectLst/>
                <a:latin typeface="Arial" panose="020B0604020202020204" pitchFamily="34" charset="0"/>
                <a:ea typeface="Times New Roman" panose="02020603050405020304" pitchFamily="18" charset="0"/>
              </a:rPr>
            </a:br>
            <a:br>
              <a:rPr lang="en-GB" sz="2400" dirty="0"/>
            </a:br>
            <a:br>
              <a:rPr lang="en-GB" sz="2400" dirty="0"/>
            </a:br>
            <a:br>
              <a:rPr lang="en-GB" sz="2400" dirty="0"/>
            </a:br>
            <a:r>
              <a:rPr lang="en-GB" sz="2400" dirty="0"/>
              <a:t> </a:t>
            </a:r>
            <a:endParaRPr lang="en-GB" dirty="0"/>
          </a:p>
        </p:txBody>
      </p:sp>
      <p:sp>
        <p:nvSpPr>
          <p:cNvPr id="3" name="Content Placeholder 2"/>
          <p:cNvSpPr>
            <a:spLocks noGrp="1"/>
          </p:cNvSpPr>
          <p:nvPr>
            <p:ph idx="1"/>
          </p:nvPr>
        </p:nvSpPr>
        <p:spPr>
          <a:xfrm>
            <a:off x="1470707" y="3208489"/>
            <a:ext cx="7583487" cy="2663234"/>
          </a:xfrm>
        </p:spPr>
        <p:txBody>
          <a:bodyPr>
            <a:normAutofit/>
          </a:bodyPr>
          <a:lstStyle/>
          <a:p>
            <a:r>
              <a:rPr lang="en-GB" dirty="0"/>
              <a:t>What does evaluate mean? </a:t>
            </a:r>
          </a:p>
          <a:p>
            <a:r>
              <a:rPr lang="en-GB" dirty="0"/>
              <a:t>Strengths and weaknesses</a:t>
            </a:r>
            <a:r>
              <a:rPr lang="en-US" dirty="0"/>
              <a:t>…</a:t>
            </a:r>
          </a:p>
          <a:p>
            <a:r>
              <a:rPr lang="en-US" dirty="0"/>
              <a:t>Not taking research at face value…</a:t>
            </a:r>
          </a:p>
          <a:p>
            <a:r>
              <a:rPr lang="en-US" dirty="0"/>
              <a:t>Beyond description…</a:t>
            </a:r>
            <a:endParaRPr lang="en-GB" dirty="0"/>
          </a:p>
        </p:txBody>
      </p:sp>
    </p:spTree>
    <p:extLst>
      <p:ext uri="{BB962C8B-B14F-4D97-AF65-F5344CB8AC3E}">
        <p14:creationId xmlns:p14="http://schemas.microsoft.com/office/powerpoint/2010/main" val="2488526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issues chosen for discussion </a:t>
            </a:r>
            <a:r>
              <a:rPr lang="en-US" dirty="0"/>
              <a:t>–</a:t>
            </a:r>
            <a:r>
              <a:rPr lang="en-GB" dirty="0"/>
              <a:t> key paragraphs.</a:t>
            </a:r>
          </a:p>
        </p:txBody>
      </p:sp>
      <p:sp>
        <p:nvSpPr>
          <p:cNvPr id="3" name="Content Placeholder 2"/>
          <p:cNvSpPr>
            <a:spLocks noGrp="1"/>
          </p:cNvSpPr>
          <p:nvPr>
            <p:ph idx="1"/>
          </p:nvPr>
        </p:nvSpPr>
        <p:spPr/>
        <p:txBody>
          <a:bodyPr>
            <a:normAutofit/>
          </a:bodyPr>
          <a:lstStyle/>
          <a:p>
            <a:r>
              <a:rPr lang="en-GB" dirty="0"/>
              <a:t>Progression of the topic in a logical and coherent manner</a:t>
            </a:r>
          </a:p>
          <a:p>
            <a:pPr lvl="1"/>
            <a:r>
              <a:rPr lang="en-GB" dirty="0"/>
              <a:t>Essay structure </a:t>
            </a:r>
            <a:r>
              <a:rPr lang="en-US" dirty="0"/>
              <a:t>–</a:t>
            </a:r>
            <a:r>
              <a:rPr lang="en-GB" dirty="0"/>
              <a:t> no repetition or irrelevant information (issues)</a:t>
            </a:r>
          </a:p>
          <a:p>
            <a:pPr marL="457200" lvl="1" indent="0">
              <a:buNone/>
            </a:pPr>
            <a:endParaRPr lang="en-GB" dirty="0"/>
          </a:p>
          <a:p>
            <a:r>
              <a:rPr lang="en-GB" dirty="0"/>
              <a:t>Support for each of the points raised </a:t>
            </a:r>
            <a:r>
              <a:rPr lang="en-US" dirty="0"/>
              <a:t>–</a:t>
            </a:r>
            <a:r>
              <a:rPr lang="en-GB" dirty="0"/>
              <a:t> good quality research. </a:t>
            </a:r>
          </a:p>
          <a:p>
            <a:pPr lvl="1"/>
            <a:r>
              <a:rPr lang="en-GB" dirty="0"/>
              <a:t>2 or 3 pieces of evidence per paragraph</a:t>
            </a:r>
          </a:p>
          <a:p>
            <a:pPr lvl="1"/>
            <a:r>
              <a:rPr lang="en-GB" dirty="0"/>
              <a:t>Critique of the quality of evidence </a:t>
            </a:r>
            <a:r>
              <a:rPr lang="en-US" dirty="0"/>
              <a:t>–</a:t>
            </a:r>
            <a:r>
              <a:rPr lang="en-GB" dirty="0"/>
              <a:t> which side of the argument is best?</a:t>
            </a:r>
          </a:p>
          <a:p>
            <a:pPr lvl="1"/>
            <a:r>
              <a:rPr lang="en-GB" dirty="0"/>
              <a:t>Quality of their research / methods </a:t>
            </a:r>
            <a:r>
              <a:rPr lang="en-US" dirty="0"/>
              <a:t>–</a:t>
            </a:r>
            <a:r>
              <a:rPr lang="en-GB" dirty="0"/>
              <a:t> identified in the discussion section of articles. </a:t>
            </a:r>
          </a:p>
          <a:p>
            <a:pPr marL="457200" lvl="1" indent="0">
              <a:buNone/>
            </a:pPr>
            <a:endParaRPr lang="en-GB" dirty="0"/>
          </a:p>
          <a:p>
            <a:r>
              <a:rPr lang="en-GB" dirty="0"/>
              <a:t>Link to practical examples </a:t>
            </a:r>
          </a:p>
        </p:txBody>
      </p:sp>
    </p:spTree>
    <p:extLst>
      <p:ext uri="{BB962C8B-B14F-4D97-AF65-F5344CB8AC3E}">
        <p14:creationId xmlns:p14="http://schemas.microsoft.com/office/powerpoint/2010/main" val="1305733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4089-B5EA-AA83-3801-9271F082FD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E3D8D03-BFB2-23EB-7A9C-3C43E1CAED59}"/>
              </a:ext>
            </a:extLst>
          </p:cNvPr>
          <p:cNvSpPr>
            <a:spLocks noGrp="1"/>
          </p:cNvSpPr>
          <p:nvPr>
            <p:ph idx="1"/>
          </p:nvPr>
        </p:nvSpPr>
        <p:spPr/>
        <p:txBody>
          <a:bodyPr/>
          <a:lstStyle/>
          <a:p>
            <a:r>
              <a:rPr lang="en-GB" sz="1800" dirty="0">
                <a:solidFill>
                  <a:schemeClr val="tx1"/>
                </a:solidFill>
                <a:effectLst/>
                <a:latin typeface="Arial" panose="020B0604020202020204" pitchFamily="34" charset="0"/>
                <a:ea typeface="Times New Roman" panose="02020603050405020304" pitchFamily="18" charset="0"/>
              </a:rPr>
              <a:t>Demonstrate an understanding of the practical implications of the selected negative issue, by using research to identify what could be put in place to either prevent this from occurring (or limit the potential impact of this). </a:t>
            </a:r>
            <a:endParaRPr lang="en-GB" sz="1800" dirty="0">
              <a:solidFill>
                <a:schemeClr val="tx1"/>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tx1"/>
              </a:solidFill>
            </a:endParaRPr>
          </a:p>
          <a:p>
            <a:r>
              <a:rPr lang="en-GB" dirty="0">
                <a:solidFill>
                  <a:schemeClr val="tx1"/>
                </a:solidFill>
              </a:rPr>
              <a:t>Use of relevant research resources </a:t>
            </a:r>
          </a:p>
          <a:p>
            <a:endParaRPr lang="en-US" dirty="0"/>
          </a:p>
          <a:p>
            <a:endParaRPr lang="en-US" dirty="0"/>
          </a:p>
          <a:p>
            <a:r>
              <a:rPr lang="en-US" dirty="0"/>
              <a:t>Real world implications….e.g. For leaders / Instructors / Participants / Teachers / Parents </a:t>
            </a:r>
          </a:p>
          <a:p>
            <a:endParaRPr lang="en-US" dirty="0"/>
          </a:p>
        </p:txBody>
      </p:sp>
    </p:spTree>
    <p:extLst>
      <p:ext uri="{BB962C8B-B14F-4D97-AF65-F5344CB8AC3E}">
        <p14:creationId xmlns:p14="http://schemas.microsoft.com/office/powerpoint/2010/main" val="1900241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 conclusion </a:t>
            </a:r>
          </a:p>
        </p:txBody>
      </p:sp>
      <p:sp>
        <p:nvSpPr>
          <p:cNvPr id="3" name="Content Placeholder 2"/>
          <p:cNvSpPr>
            <a:spLocks noGrp="1"/>
          </p:cNvSpPr>
          <p:nvPr>
            <p:ph idx="1"/>
          </p:nvPr>
        </p:nvSpPr>
        <p:spPr/>
        <p:txBody>
          <a:bodyPr/>
          <a:lstStyle/>
          <a:p>
            <a:r>
              <a:rPr lang="en-US" dirty="0" err="1"/>
              <a:t>Summarise</a:t>
            </a:r>
            <a:r>
              <a:rPr lang="en-US" dirty="0"/>
              <a:t> the key issues identified in each of the sections of the essay.</a:t>
            </a:r>
          </a:p>
          <a:p>
            <a:pPr marL="0" indent="0">
              <a:buNone/>
            </a:pPr>
            <a:endParaRPr lang="en-US" dirty="0"/>
          </a:p>
          <a:p>
            <a:r>
              <a:rPr lang="en-US" dirty="0"/>
              <a:t>If the weight of evidence falls to one side of an argument, briefly discuss this.</a:t>
            </a:r>
          </a:p>
          <a:p>
            <a:pPr marL="0" indent="0">
              <a:buNone/>
            </a:pPr>
            <a:r>
              <a:rPr lang="en-US" dirty="0"/>
              <a:t> </a:t>
            </a:r>
            <a:endParaRPr lang="en-GB" dirty="0"/>
          </a:p>
          <a:p>
            <a:r>
              <a:rPr lang="en-GB" dirty="0"/>
              <a:t>Does this discussion raise further issues that need considering? </a:t>
            </a:r>
            <a:endParaRPr lang="en-US" dirty="0"/>
          </a:p>
        </p:txBody>
      </p:sp>
    </p:spTree>
    <p:extLst>
      <p:ext uri="{BB962C8B-B14F-4D97-AF65-F5344CB8AC3E}">
        <p14:creationId xmlns:p14="http://schemas.microsoft.com/office/powerpoint/2010/main" val="2905341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of resources used within the assignment</a:t>
            </a:r>
          </a:p>
        </p:txBody>
      </p:sp>
      <p:sp>
        <p:nvSpPr>
          <p:cNvPr id="3" name="Content Placeholder 2"/>
          <p:cNvSpPr>
            <a:spLocks noGrp="1"/>
          </p:cNvSpPr>
          <p:nvPr>
            <p:ph idx="1"/>
          </p:nvPr>
        </p:nvSpPr>
        <p:spPr/>
        <p:txBody>
          <a:bodyPr/>
          <a:lstStyle/>
          <a:p>
            <a:r>
              <a:rPr lang="en-GB" dirty="0"/>
              <a:t>Primary and secondary sources</a:t>
            </a:r>
          </a:p>
          <a:p>
            <a:pPr marL="0" indent="0">
              <a:buNone/>
            </a:pPr>
            <a:endParaRPr lang="en-GB" dirty="0"/>
          </a:p>
          <a:p>
            <a:r>
              <a:rPr lang="en-US" dirty="0"/>
              <a:t>C</a:t>
            </a:r>
            <a:r>
              <a:rPr lang="en-GB" dirty="0" err="1"/>
              <a:t>redibility</a:t>
            </a:r>
            <a:r>
              <a:rPr lang="en-GB" dirty="0"/>
              <a:t> of author / affiliations / publication</a:t>
            </a:r>
          </a:p>
          <a:p>
            <a:pPr marL="0" indent="0">
              <a:buNone/>
            </a:pPr>
            <a:r>
              <a:rPr lang="en-GB" dirty="0"/>
              <a:t> </a:t>
            </a:r>
          </a:p>
          <a:p>
            <a:r>
              <a:rPr lang="en-GB" dirty="0"/>
              <a:t>Date of resources</a:t>
            </a:r>
          </a:p>
          <a:p>
            <a:pPr marL="0" indent="0">
              <a:buNone/>
            </a:pPr>
            <a:endParaRPr lang="en-GB" dirty="0"/>
          </a:p>
          <a:p>
            <a:r>
              <a:rPr lang="en-GB" dirty="0"/>
              <a:t>Number of resources </a:t>
            </a:r>
            <a:r>
              <a:rPr lang="en-US" dirty="0"/>
              <a:t>–</a:t>
            </a:r>
            <a:r>
              <a:rPr lang="en-GB" dirty="0"/>
              <a:t> minimum 10</a:t>
            </a:r>
          </a:p>
          <a:p>
            <a:pPr marL="0" indent="0">
              <a:buNone/>
            </a:pPr>
            <a:endParaRPr lang="en-GB" dirty="0"/>
          </a:p>
          <a:p>
            <a:r>
              <a:rPr lang="en-GB" dirty="0"/>
              <a:t>The way the resources have been used!!!</a:t>
            </a:r>
          </a:p>
        </p:txBody>
      </p:sp>
    </p:spTree>
    <p:extLst>
      <p:ext uri="{BB962C8B-B14F-4D97-AF65-F5344CB8AC3E}">
        <p14:creationId xmlns:p14="http://schemas.microsoft.com/office/powerpoint/2010/main" val="2748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Topics</a:t>
            </a:r>
            <a:r>
              <a:rPr lang="en-US" dirty="0"/>
              <a:t>…</a:t>
            </a:r>
            <a:endParaRPr lang="en-GB" dirty="0"/>
          </a:p>
        </p:txBody>
      </p:sp>
      <p:sp>
        <p:nvSpPr>
          <p:cNvPr id="3" name="Content Placeholder 2"/>
          <p:cNvSpPr>
            <a:spLocks noGrp="1"/>
          </p:cNvSpPr>
          <p:nvPr>
            <p:ph idx="1"/>
          </p:nvPr>
        </p:nvSpPr>
        <p:spPr>
          <a:xfrm>
            <a:off x="677333" y="1558834"/>
            <a:ext cx="9546529" cy="5299165"/>
          </a:xfrm>
        </p:spPr>
        <p:txBody>
          <a:bodyPr>
            <a:normAutofit/>
          </a:bodyPr>
          <a:lstStyle/>
          <a:p>
            <a:pPr lvl="1"/>
            <a:r>
              <a:rPr lang="en-GB" dirty="0"/>
              <a:t>Development of an argument </a:t>
            </a:r>
            <a:r>
              <a:rPr lang="en-US" dirty="0"/>
              <a:t>–</a:t>
            </a:r>
            <a:r>
              <a:rPr lang="en-GB" dirty="0"/>
              <a:t> logical progression</a:t>
            </a:r>
          </a:p>
          <a:p>
            <a:pPr lvl="1"/>
            <a:r>
              <a:rPr lang="en-GB" dirty="0"/>
              <a:t>What order should your sections be in?</a:t>
            </a:r>
          </a:p>
          <a:p>
            <a:pPr marL="457200" lvl="1" indent="0">
              <a:buNone/>
            </a:pPr>
            <a:endParaRPr lang="en-GB" dirty="0"/>
          </a:p>
          <a:p>
            <a:pPr lvl="1"/>
            <a:r>
              <a:rPr lang="en-GB" dirty="0"/>
              <a:t>Does this make sense to someone else?</a:t>
            </a:r>
          </a:p>
          <a:p>
            <a:pPr marL="282575" lvl="1" indent="0">
              <a:buNone/>
            </a:pPr>
            <a:r>
              <a:rPr lang="en-GB" dirty="0"/>
              <a:t>	Share your ideas</a:t>
            </a:r>
            <a:r>
              <a:rPr lang="en-US" dirty="0"/>
              <a:t>…</a:t>
            </a:r>
            <a:endParaRPr lang="en-GB" dirty="0"/>
          </a:p>
          <a:p>
            <a:pPr marL="282575" lvl="1" indent="0">
              <a:buNone/>
            </a:pPr>
            <a:endParaRPr lang="en-GB" dirty="0"/>
          </a:p>
          <a:p>
            <a:pPr lvl="1"/>
            <a:r>
              <a:rPr lang="en-GB" dirty="0"/>
              <a:t>Evidence for each key topic</a:t>
            </a:r>
            <a:r>
              <a:rPr lang="en-US" dirty="0"/>
              <a:t>…</a:t>
            </a:r>
          </a:p>
          <a:p>
            <a:pPr marL="457200" lvl="1" indent="0">
              <a:buNone/>
            </a:pPr>
            <a:endParaRPr lang="en-US" dirty="0"/>
          </a:p>
          <a:p>
            <a:pPr lvl="1"/>
            <a:r>
              <a:rPr lang="en-US" dirty="0"/>
              <a:t>Locate a starting point.</a:t>
            </a:r>
          </a:p>
          <a:p>
            <a:pPr marL="457200" lvl="1" indent="0">
              <a:buNone/>
            </a:pPr>
            <a:endParaRPr lang="en-US" dirty="0"/>
          </a:p>
          <a:p>
            <a:pPr lvl="1"/>
            <a:r>
              <a:rPr lang="en-US" dirty="0"/>
              <a:t>Resources you have already / plan to use?</a:t>
            </a:r>
          </a:p>
          <a:p>
            <a:pPr marL="282575" lvl="1" indent="0">
              <a:buNone/>
            </a:pPr>
            <a:endParaRPr lang="en-US" dirty="0"/>
          </a:p>
          <a:p>
            <a:pPr marL="282575" lvl="1" indent="0">
              <a:buNone/>
            </a:pPr>
            <a:endParaRPr lang="en-GB" dirty="0"/>
          </a:p>
          <a:p>
            <a:pPr marL="282575" lvl="1" indent="0">
              <a:buNone/>
            </a:pPr>
            <a:endParaRPr lang="en-GB" dirty="0"/>
          </a:p>
          <a:p>
            <a:pPr marL="282575" lvl="1" indent="0">
              <a:buNone/>
            </a:pPr>
            <a:endParaRPr lang="en-GB" dirty="0"/>
          </a:p>
        </p:txBody>
      </p:sp>
    </p:spTree>
    <p:extLst>
      <p:ext uri="{BB962C8B-B14F-4D97-AF65-F5344CB8AC3E}">
        <p14:creationId xmlns:p14="http://schemas.microsoft.com/office/powerpoint/2010/main" val="269265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blinds(horizontal)">
                                      <p:cBhvr>
                                        <p:cTn id="39" dur="500"/>
                                        <p:tgtEl>
                                          <p:spTgt spid="3">
                                            <p:txEl>
                                              <p:pRg st="0" end="0"/>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blinds(horizontal)">
                                      <p:cBhvr>
                                        <p:cTn id="42" dur="500"/>
                                        <p:tgtEl>
                                          <p:spTgt spid="3">
                                            <p:txEl>
                                              <p:pRg st="1" end="1"/>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3" end="3"/>
                                            </p:txEl>
                                          </p:spTgt>
                                        </p:tgtEl>
                                        <p:attrNameLst>
                                          <p:attrName>style.visibility</p:attrName>
                                        </p:attrNameLst>
                                      </p:cBhvr>
                                      <p:to>
                                        <p:strVal val="visible"/>
                                      </p:to>
                                    </p:set>
                                    <p:animEffect transition="in" filter="blinds(horizontal)">
                                      <p:cBhvr>
                                        <p:cTn id="45" dur="500"/>
                                        <p:tgtEl>
                                          <p:spTgt spid="3">
                                            <p:txEl>
                                              <p:pRg st="3" end="3"/>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blinds(horizontal)">
                                      <p:cBhvr>
                                        <p:cTn id="48" dur="500"/>
                                        <p:tgtEl>
                                          <p:spTgt spid="3">
                                            <p:txEl>
                                              <p:pRg st="4" end="4"/>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blinds(horizontal)">
                                      <p:cBhvr>
                                        <p:cTn id="51" dur="500"/>
                                        <p:tgtEl>
                                          <p:spTgt spid="3">
                                            <p:txEl>
                                              <p:pRg st="6" end="6"/>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blinds(horizontal)">
                                      <p:cBhvr>
                                        <p:cTn id="54" dur="500"/>
                                        <p:tgtEl>
                                          <p:spTgt spid="3">
                                            <p:txEl>
                                              <p:pRg st="8" end="8"/>
                                            </p:txEl>
                                          </p:spTgt>
                                        </p:tgtEl>
                                      </p:cBhvr>
                                    </p:animEffect>
                                  </p:childTnLst>
                                </p:cTn>
                              </p:par>
                              <p:par>
                                <p:cTn id="55" presetID="3" presetClass="entr" presetSubtype="10"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linds(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task </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200403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21030"/>
            <a:ext cx="9372357" cy="3573780"/>
          </a:xfrm>
        </p:spPr>
        <p:txBody>
          <a:bodyPr>
            <a:noAutofit/>
          </a:bodyPr>
          <a:lstStyle/>
          <a:p>
            <a:pPr>
              <a:spcAft>
                <a:spcPts val="600"/>
              </a:spcAft>
            </a:pPr>
            <a:r>
              <a:rPr lang="en-GB" b="1" dirty="0">
                <a:effectLst/>
                <a:latin typeface="Arial" panose="020B0604020202020204" pitchFamily="34" charset="0"/>
                <a:ea typeface="Times New Roman" panose="02020603050405020304" pitchFamily="18" charset="0"/>
              </a:rPr>
              <a:t>Part 2:</a:t>
            </a:r>
            <a:r>
              <a:rPr lang="en-GB" dirty="0">
                <a:effectLst/>
                <a:latin typeface="Arial" panose="020B0604020202020204" pitchFamily="34" charset="0"/>
                <a:ea typeface="Times New Roman" panose="02020603050405020304" pitchFamily="18" charset="0"/>
              </a:rPr>
              <a:t> Summarise and present the dataset (provided or gathered as a group) using tables, figures and narrative (as appropriate). Evaluate the dataset in relation to relevant psychology and outdoor adventure education research. </a:t>
            </a:r>
            <a:br>
              <a:rPr lang="en-GB" dirty="0">
                <a:effectLst/>
                <a:latin typeface="Times New Roman" panose="02020603050405020304" pitchFamily="18" charset="0"/>
                <a:ea typeface="Times New Roman" panose="02020603050405020304" pitchFamily="18" charset="0"/>
              </a:rPr>
            </a:br>
            <a:r>
              <a:rPr lang="en-GB" dirty="0">
                <a:effectLst/>
                <a:latin typeface="Arial" panose="020B0604020202020204" pitchFamily="34" charset="0"/>
                <a:ea typeface="Times New Roman" panose="02020603050405020304" pitchFamily="18" charset="0"/>
              </a:rPr>
              <a:t>(700 words)</a:t>
            </a:r>
            <a:br>
              <a:rPr lang="en-GB" dirty="0">
                <a:effectLst/>
                <a:latin typeface="Times New Roman" panose="02020603050405020304" pitchFamily="18" charset="0"/>
                <a:ea typeface="Times New Roman" panose="02020603050405020304" pitchFamily="18" charset="0"/>
              </a:rPr>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5463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data (500 words)</a:t>
            </a:r>
          </a:p>
        </p:txBody>
      </p:sp>
      <p:sp>
        <p:nvSpPr>
          <p:cNvPr id="3" name="Content Placeholder 2"/>
          <p:cNvSpPr>
            <a:spLocks noGrp="1"/>
          </p:cNvSpPr>
          <p:nvPr>
            <p:ph idx="1"/>
          </p:nvPr>
        </p:nvSpPr>
        <p:spPr>
          <a:xfrm>
            <a:off x="677334" y="1715589"/>
            <a:ext cx="8596668" cy="4325773"/>
          </a:xfrm>
        </p:spPr>
        <p:txBody>
          <a:bodyPr>
            <a:normAutofit/>
          </a:bodyPr>
          <a:lstStyle/>
          <a:p>
            <a:r>
              <a:rPr lang="en-GB" dirty="0"/>
              <a:t>Narrative sections</a:t>
            </a:r>
          </a:p>
          <a:p>
            <a:r>
              <a:rPr lang="en-GB" dirty="0"/>
              <a:t>Descriptive statistics (Mean and SD) – No individual data points to be discussed (e.g. participant 3’s scores)</a:t>
            </a:r>
          </a:p>
          <a:p>
            <a:r>
              <a:rPr lang="en-GB" dirty="0"/>
              <a:t>Tables / Figures (as discussed last week)</a:t>
            </a:r>
          </a:p>
          <a:p>
            <a:endParaRPr lang="en-GB" dirty="0"/>
          </a:p>
          <a:p>
            <a:r>
              <a:rPr lang="en-GB" dirty="0"/>
              <a:t>Then relate your findings to previous studies (temporal patterning of anxiety)</a:t>
            </a:r>
          </a:p>
          <a:p>
            <a:r>
              <a:rPr lang="en-GB" dirty="0"/>
              <a:t>Link to multidimensional anxiety theory – what are the links with performance for CA / SA / SC</a:t>
            </a:r>
          </a:p>
          <a:p>
            <a:r>
              <a:rPr lang="en-GB" dirty="0"/>
              <a:t>Use climbing articles / leader anxiety articles on Moodle. </a:t>
            </a:r>
          </a:p>
          <a:p>
            <a:r>
              <a:rPr lang="en-GB" dirty="0"/>
              <a:t>Use </a:t>
            </a:r>
            <a:r>
              <a:rPr lang="en-GB" dirty="0" err="1"/>
              <a:t>Sportdiscus</a:t>
            </a:r>
            <a:r>
              <a:rPr lang="en-GB" dirty="0"/>
              <a:t> database and ‘temporal patterning anxiety’ for sport related articles</a:t>
            </a:r>
          </a:p>
        </p:txBody>
      </p:sp>
    </p:spTree>
    <p:extLst>
      <p:ext uri="{BB962C8B-B14F-4D97-AF65-F5344CB8AC3E}">
        <p14:creationId xmlns:p14="http://schemas.microsoft.com/office/powerpoint/2010/main" val="3271959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task for data section (500 words)</a:t>
            </a:r>
          </a:p>
        </p:txBody>
      </p:sp>
      <p:sp>
        <p:nvSpPr>
          <p:cNvPr id="3" name="Content Placeholder 2"/>
          <p:cNvSpPr>
            <a:spLocks noGrp="1"/>
          </p:cNvSpPr>
          <p:nvPr>
            <p:ph idx="1"/>
          </p:nvPr>
        </p:nvSpPr>
        <p:spPr/>
        <p:txBody>
          <a:bodyPr/>
          <a:lstStyle/>
          <a:p>
            <a:r>
              <a:rPr lang="en-GB" dirty="0"/>
              <a:t>Structure for this section with subheadings</a:t>
            </a:r>
          </a:p>
          <a:p>
            <a:endParaRPr lang="en-GB" dirty="0"/>
          </a:p>
        </p:txBody>
      </p:sp>
    </p:spTree>
    <p:extLst>
      <p:ext uri="{BB962C8B-B14F-4D97-AF65-F5344CB8AC3E}">
        <p14:creationId xmlns:p14="http://schemas.microsoft.com/office/powerpoint/2010/main" val="1291011301"/>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288</TotalTime>
  <Words>909</Words>
  <Application>Microsoft Macintosh PowerPoint</Application>
  <PresentationFormat>Widescreen</PresentationFormat>
  <Paragraphs>101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Times New Roman</vt:lpstr>
      <vt:lpstr>Trebuchet MS</vt:lpstr>
      <vt:lpstr>Wingdings 3</vt:lpstr>
      <vt:lpstr>Facet</vt:lpstr>
      <vt:lpstr>Coursework Session: Structure and Content </vt:lpstr>
      <vt:lpstr>CW 1 - Essay</vt:lpstr>
      <vt:lpstr>Essay:  </vt:lpstr>
      <vt:lpstr>PowerPoint Presentation</vt:lpstr>
      <vt:lpstr>Marking Criteria:</vt:lpstr>
      <vt:lpstr>Introduction to the chosen topic </vt:lpstr>
      <vt:lpstr> Identify and explain three proposed negative psychological issues associated with taking part in outdoor adventurous activities.    Evaluate the three proposed potential negative psychological issues associated with taking part in outdoor adventurous activities.       </vt:lpstr>
      <vt:lpstr>Appropriate issues chosen for discussion – key paragraphs.</vt:lpstr>
      <vt:lpstr>PowerPoint Presentation</vt:lpstr>
      <vt:lpstr>Summary / conclusion </vt:lpstr>
      <vt:lpstr>Quality of resources used within the assignment</vt:lpstr>
      <vt:lpstr>Order of Topics…</vt:lpstr>
      <vt:lpstr>Planning task </vt:lpstr>
      <vt:lpstr>Part 2: Summarise and present the dataset (provided or gathered as a group) using tables, figures and narrative (as appropriate). Evaluate the dataset in relation to relevant psychology and outdoor adventure education research.  (700 words) </vt:lpstr>
      <vt:lpstr>Evaluation of data (500 words)</vt:lpstr>
      <vt:lpstr>Planning task for data section (500 words)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 - Presentation</dc:title>
  <dc:creator>Administrator</dc:creator>
  <cp:lastModifiedBy>Alison Connaughton</cp:lastModifiedBy>
  <cp:revision>13</cp:revision>
  <dcterms:created xsi:type="dcterms:W3CDTF">2022-03-13T13:30:15Z</dcterms:created>
  <dcterms:modified xsi:type="dcterms:W3CDTF">2025-03-02T15:10:14Z</dcterms:modified>
</cp:coreProperties>
</file>