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
  </p:notesMasterIdLst>
  <p:sldIdLst>
    <p:sldId id="256" r:id="rId2"/>
  </p:sldIdLst>
  <p:sldSz cx="9601200" cy="128016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85461" autoAdjust="0"/>
  </p:normalViewPr>
  <p:slideViewPr>
    <p:cSldViewPr snapToGrid="0">
      <p:cViewPr varScale="1">
        <p:scale>
          <a:sx n="40" d="100"/>
          <a:sy n="40" d="100"/>
        </p:scale>
        <p:origin x="2645" y="264"/>
      </p:cViewPr>
      <p:guideLst/>
    </p:cSldViewPr>
  </p:slideViewPr>
  <p:notesTextViewPr>
    <p:cViewPr>
      <p:scale>
        <a:sx n="1" d="1"/>
        <a:sy n="1" d="1"/>
      </p:scale>
      <p:origin x="0" y="-29"/>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491849-80DF-4C15-AA97-DC9C0BC2B677}" type="datetimeFigureOut">
              <a:rPr lang="en-US" smtClean="0"/>
              <a:t>7/20/2025</a:t>
            </a:fld>
            <a:endParaRPr lang="en-US"/>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8B5E26-9A7D-4D67-BE6F-1B1650C9B743}" type="slidenum">
              <a:rPr lang="en-US" smtClean="0"/>
              <a:t>‹#›</a:t>
            </a:fld>
            <a:endParaRPr lang="en-US"/>
          </a:p>
        </p:txBody>
      </p:sp>
    </p:spTree>
    <p:extLst>
      <p:ext uri="{BB962C8B-B14F-4D97-AF65-F5344CB8AC3E}">
        <p14:creationId xmlns:p14="http://schemas.microsoft.com/office/powerpoint/2010/main" val="349847590"/>
      </p:ext>
    </p:extLst>
  </p:cSld>
  <p:clrMap bg1="lt1" tx1="dk1" bg2="lt2" tx2="dk2" accent1="accent1" accent2="accent2" accent3="accent3" accent4="accent4" accent5="accent5" accent6="accent6" hlink="hlink" folHlink="folHlink"/>
  <p:notesStyle>
    <a:lvl1pPr marL="0" algn="l" defTabSz="1075334" rtl="0" eaLnBrk="1" latinLnBrk="0" hangingPunct="1">
      <a:defRPr sz="1411" kern="1200">
        <a:solidFill>
          <a:schemeClr val="tx1"/>
        </a:solidFill>
        <a:latin typeface="+mn-lt"/>
        <a:ea typeface="+mn-ea"/>
        <a:cs typeface="+mn-cs"/>
      </a:defRPr>
    </a:lvl1pPr>
    <a:lvl2pPr marL="537667" algn="l" defTabSz="1075334" rtl="0" eaLnBrk="1" latinLnBrk="0" hangingPunct="1">
      <a:defRPr sz="1411" kern="1200">
        <a:solidFill>
          <a:schemeClr val="tx1"/>
        </a:solidFill>
        <a:latin typeface="+mn-lt"/>
        <a:ea typeface="+mn-ea"/>
        <a:cs typeface="+mn-cs"/>
      </a:defRPr>
    </a:lvl2pPr>
    <a:lvl3pPr marL="1075334" algn="l" defTabSz="1075334" rtl="0" eaLnBrk="1" latinLnBrk="0" hangingPunct="1">
      <a:defRPr sz="1411" kern="1200">
        <a:solidFill>
          <a:schemeClr val="tx1"/>
        </a:solidFill>
        <a:latin typeface="+mn-lt"/>
        <a:ea typeface="+mn-ea"/>
        <a:cs typeface="+mn-cs"/>
      </a:defRPr>
    </a:lvl3pPr>
    <a:lvl4pPr marL="1613002" algn="l" defTabSz="1075334" rtl="0" eaLnBrk="1" latinLnBrk="0" hangingPunct="1">
      <a:defRPr sz="1411" kern="1200">
        <a:solidFill>
          <a:schemeClr val="tx1"/>
        </a:solidFill>
        <a:latin typeface="+mn-lt"/>
        <a:ea typeface="+mn-ea"/>
        <a:cs typeface="+mn-cs"/>
      </a:defRPr>
    </a:lvl4pPr>
    <a:lvl5pPr marL="2150669" algn="l" defTabSz="1075334" rtl="0" eaLnBrk="1" latinLnBrk="0" hangingPunct="1">
      <a:defRPr sz="1411" kern="1200">
        <a:solidFill>
          <a:schemeClr val="tx1"/>
        </a:solidFill>
        <a:latin typeface="+mn-lt"/>
        <a:ea typeface="+mn-ea"/>
        <a:cs typeface="+mn-cs"/>
      </a:defRPr>
    </a:lvl5pPr>
    <a:lvl6pPr marL="2688336" algn="l" defTabSz="1075334" rtl="0" eaLnBrk="1" latinLnBrk="0" hangingPunct="1">
      <a:defRPr sz="1411" kern="1200">
        <a:solidFill>
          <a:schemeClr val="tx1"/>
        </a:solidFill>
        <a:latin typeface="+mn-lt"/>
        <a:ea typeface="+mn-ea"/>
        <a:cs typeface="+mn-cs"/>
      </a:defRPr>
    </a:lvl6pPr>
    <a:lvl7pPr marL="3226003" algn="l" defTabSz="1075334" rtl="0" eaLnBrk="1" latinLnBrk="0" hangingPunct="1">
      <a:defRPr sz="1411" kern="1200">
        <a:solidFill>
          <a:schemeClr val="tx1"/>
        </a:solidFill>
        <a:latin typeface="+mn-lt"/>
        <a:ea typeface="+mn-ea"/>
        <a:cs typeface="+mn-cs"/>
      </a:defRPr>
    </a:lvl7pPr>
    <a:lvl8pPr marL="3763670" algn="l" defTabSz="1075334" rtl="0" eaLnBrk="1" latinLnBrk="0" hangingPunct="1">
      <a:defRPr sz="1411" kern="1200">
        <a:solidFill>
          <a:schemeClr val="tx1"/>
        </a:solidFill>
        <a:latin typeface="+mn-lt"/>
        <a:ea typeface="+mn-ea"/>
        <a:cs typeface="+mn-cs"/>
      </a:defRPr>
    </a:lvl8pPr>
    <a:lvl9pPr marL="4301338" algn="l" defTabSz="1075334" rtl="0" eaLnBrk="1" latinLnBrk="0" hangingPunct="1">
      <a:defRPr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Emotional Intelligence functions as an essential competency for contemporary workplaces because it determines how people handle relationships as well as their teamwork and reaction to stressful situations. People with emotional intelligence understand their feelings and control them and they also recognize the emotions of others. Organizations that employ team members at a high EI level can expect their employees to create strong social connections while making superior choices that drive positive results for the organization.</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Personal Reflection on Emotional Intelligence</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My self-awareness stands out as the primary factor which allows me to understand and manage my feelings according to my observed Emotional Intelligence profile. The practice of observing my emotional reactions in different scenarios has improved my ability to comprehend my capabilities in addition to my weaker aspects. Stress occurs when I am in high-pressure situations because of which my capability to make quick decisions gets impacted positively or negatively. Through self-reflection, I have developed a deeper awareness of these emotions so I can create effective methods for their control. Through self-regulation, I have achieved composure in hard times. I now dedicate time to detect what I feel before selecting my response choice. My ability to maintain professionalism together with my interactions with peers and colleagues becomes stronger through this practice. My drive to reach personal and professional objectives forms the base of my motivational force. My success-oriented outlook towards long-term accomplishments helps me face challenges with resilience.</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tabLst>
                <a:tab pos="5257800" algn="l"/>
              </a:tabLst>
            </a:pP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Understanding and Managing Emotions	</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My ability to recognize and analyze my emotions became crucial to developing better relationships with people. Through self-awareness of my emotional influence on thinking and reacting I transform my communication behavior depending on different encounters. I pay attention to team members' words and make an active attempt to understand their points of view when I work alongside others. The practice has improved my effectiveness at creating valuable partnerships as well as teamwork success with my colleagues. Understandably I have learned the essential role of managing both emotional triggers and stress properly. I have kept my emotions steady through the practice of mindful techniques such as breathing techniques and self-reflective practices. My proactive approach to stress management enables me to stay serene under intense situations and develop sound decision-making abilities. Further development of my emotional abilities became possible through mentor and peer feedback which revealed both my strengths and weaknesses in emotional response.</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Improving and Capitalizing on Emotional Intelligence</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I have established various approaches which will help me build up my emotional intelligence through improved emotional perception and social skills. My first strategy for emotional intelligence development will involve going through multiple EI training sessions and reading essential material on the subject. Gaining more expertise in this area will let me improve my understanding of myself combined with control of my emotions and empathy skills. Active listening will become a consistent practice for me through complete attention to conversations and careful examination of different viewpoints before I speak. My strong listening capabilities will help me create better relationships and develop valuable communication skills in my personal and professional life. I plan to create specific personal goals that include improving conflict resolution abilities alongside enhancing my adaptability to change situations. I will make the most of my emotional intelligence by implementing these skills when leading and working in teams. Through emotional intelligence, I will enable others to become more motivated which leads to a positive productive workspace. My ability to display empathy combined with social awareness and communication excellence will help me establish trust and teamwork throughout the team.</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3C8B5E26-9A7D-4D67-BE6F-1B1650C9B743}" type="slidenum">
              <a:rPr lang="en-US" smtClean="0"/>
              <a:t>1</a:t>
            </a:fld>
            <a:endParaRPr lang="en-US"/>
          </a:p>
        </p:txBody>
      </p:sp>
    </p:spTree>
    <p:extLst>
      <p:ext uri="{BB962C8B-B14F-4D97-AF65-F5344CB8AC3E}">
        <p14:creationId xmlns:p14="http://schemas.microsoft.com/office/powerpoint/2010/main" val="5177845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20090" y="2095078"/>
            <a:ext cx="8161020" cy="4456853"/>
          </a:xfrm>
        </p:spPr>
        <p:txBody>
          <a:bodyPr anchor="b"/>
          <a:lstStyle>
            <a:lvl1pPr algn="ctr">
              <a:defRPr sz="6300"/>
            </a:lvl1pPr>
          </a:lstStyle>
          <a:p>
            <a:r>
              <a:rPr lang="en-US"/>
              <a:t>Click to edit Master title style</a:t>
            </a:r>
            <a:endParaRPr lang="en-US" dirty="0"/>
          </a:p>
        </p:txBody>
      </p:sp>
      <p:sp>
        <p:nvSpPr>
          <p:cNvPr id="3" name="Subtitle 2"/>
          <p:cNvSpPr>
            <a:spLocks noGrp="1"/>
          </p:cNvSpPr>
          <p:nvPr>
            <p:ph type="subTitle" idx="1"/>
          </p:nvPr>
        </p:nvSpPr>
        <p:spPr>
          <a:xfrm>
            <a:off x="1200150" y="6723804"/>
            <a:ext cx="7200900" cy="3090756"/>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E8FDFCD-6CFE-438D-A3BB-BDEC9B560EC2}" type="datetimeFigureOut">
              <a:rPr lang="en-US" smtClean="0"/>
              <a:t>7/20/2025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1461C0-99A3-45F7-8ECF-F1281870A697}" type="slidenum">
              <a:rPr lang="en-US" smtClean="0"/>
              <a:t>‹#›</a:t>
            </a:fld>
            <a:endParaRPr lang="en-US"/>
          </a:p>
        </p:txBody>
      </p:sp>
    </p:spTree>
    <p:extLst>
      <p:ext uri="{BB962C8B-B14F-4D97-AF65-F5344CB8AC3E}">
        <p14:creationId xmlns:p14="http://schemas.microsoft.com/office/powerpoint/2010/main" val="3670475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8FDFCD-6CFE-438D-A3BB-BDEC9B560EC2}" type="datetimeFigureOut">
              <a:rPr lang="en-US" smtClean="0"/>
              <a:t>7/20/2025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1461C0-99A3-45F7-8ECF-F1281870A697}" type="slidenum">
              <a:rPr lang="en-US" smtClean="0"/>
              <a:t>‹#›</a:t>
            </a:fld>
            <a:endParaRPr lang="en-US"/>
          </a:p>
        </p:txBody>
      </p:sp>
    </p:spTree>
    <p:extLst>
      <p:ext uri="{BB962C8B-B14F-4D97-AF65-F5344CB8AC3E}">
        <p14:creationId xmlns:p14="http://schemas.microsoft.com/office/powerpoint/2010/main" val="34908393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55082" y="3191514"/>
            <a:ext cx="8281035" cy="5325109"/>
          </a:xfrm>
        </p:spPr>
        <p:txBody>
          <a:bodyPr anchor="b"/>
          <a:lstStyle>
            <a:lvl1pPr>
              <a:defRPr sz="6300"/>
            </a:lvl1pPr>
          </a:lstStyle>
          <a:p>
            <a:r>
              <a:rPr lang="en-US"/>
              <a:t>Click to edit Master title style</a:t>
            </a:r>
            <a:endParaRPr lang="en-US" dirty="0"/>
          </a:p>
        </p:txBody>
      </p:sp>
      <p:sp>
        <p:nvSpPr>
          <p:cNvPr id="3" name="Text Placeholder 2"/>
          <p:cNvSpPr>
            <a:spLocks noGrp="1"/>
          </p:cNvSpPr>
          <p:nvPr>
            <p:ph type="body" idx="1"/>
          </p:nvPr>
        </p:nvSpPr>
        <p:spPr>
          <a:xfrm>
            <a:off x="655082" y="8567000"/>
            <a:ext cx="8281035" cy="2800349"/>
          </a:xfrm>
        </p:spPr>
        <p:txBody>
          <a:bodyPr/>
          <a:lstStyle>
            <a:lvl1pPr marL="0" indent="0">
              <a:buNone/>
              <a:defRPr sz="2520">
                <a:solidFill>
                  <a:schemeClr val="tx1"/>
                </a:solidFill>
              </a:defRPr>
            </a:lvl1pPr>
            <a:lvl2pPr marL="480060" indent="0">
              <a:buNone/>
              <a:defRPr sz="2100">
                <a:solidFill>
                  <a:schemeClr val="tx1">
                    <a:tint val="75000"/>
                  </a:schemeClr>
                </a:solidFill>
              </a:defRPr>
            </a:lvl2pPr>
            <a:lvl3pPr marL="960120" indent="0">
              <a:buNone/>
              <a:defRPr sz="1890">
                <a:solidFill>
                  <a:schemeClr val="tx1">
                    <a:tint val="75000"/>
                  </a:schemeClr>
                </a:solidFill>
              </a:defRPr>
            </a:lvl3pPr>
            <a:lvl4pPr marL="1440180" indent="0">
              <a:buNone/>
              <a:defRPr sz="1680">
                <a:solidFill>
                  <a:schemeClr val="tx1">
                    <a:tint val="75000"/>
                  </a:schemeClr>
                </a:solidFill>
              </a:defRPr>
            </a:lvl4pPr>
            <a:lvl5pPr marL="1920240" indent="0">
              <a:buNone/>
              <a:defRPr sz="1680">
                <a:solidFill>
                  <a:schemeClr val="tx1">
                    <a:tint val="75000"/>
                  </a:schemeClr>
                </a:solidFill>
              </a:defRPr>
            </a:lvl5pPr>
            <a:lvl6pPr marL="2400300" indent="0">
              <a:buNone/>
              <a:defRPr sz="1680">
                <a:solidFill>
                  <a:schemeClr val="tx1">
                    <a:tint val="75000"/>
                  </a:schemeClr>
                </a:solidFill>
              </a:defRPr>
            </a:lvl6pPr>
            <a:lvl7pPr marL="2880360" indent="0">
              <a:buNone/>
              <a:defRPr sz="1680">
                <a:solidFill>
                  <a:schemeClr val="tx1">
                    <a:tint val="75000"/>
                  </a:schemeClr>
                </a:solidFill>
              </a:defRPr>
            </a:lvl7pPr>
            <a:lvl8pPr marL="3360420" indent="0">
              <a:buNone/>
              <a:defRPr sz="1680">
                <a:solidFill>
                  <a:schemeClr val="tx1">
                    <a:tint val="75000"/>
                  </a:schemeClr>
                </a:solidFill>
              </a:defRPr>
            </a:lvl8pPr>
            <a:lvl9pPr marL="3840480" indent="0">
              <a:buNone/>
              <a:defRPr sz="1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8FDFCD-6CFE-438D-A3BB-BDEC9B560EC2}" type="datetimeFigureOut">
              <a:rPr lang="en-US" smtClean="0"/>
              <a:t>7/20/2025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1461C0-99A3-45F7-8ECF-F1281870A697}" type="slidenum">
              <a:rPr lang="en-US" smtClean="0"/>
              <a:t>‹#›</a:t>
            </a:fld>
            <a:endParaRPr lang="en-US"/>
          </a:p>
        </p:txBody>
      </p:sp>
    </p:spTree>
    <p:extLst>
      <p:ext uri="{BB962C8B-B14F-4D97-AF65-F5344CB8AC3E}">
        <p14:creationId xmlns:p14="http://schemas.microsoft.com/office/powerpoint/2010/main" val="7768726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60083" y="3407833"/>
            <a:ext cx="4080510" cy="81224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60608" y="3407833"/>
            <a:ext cx="4080510" cy="81224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E8FDFCD-6CFE-438D-A3BB-BDEC9B560EC2}" type="datetimeFigureOut">
              <a:rPr lang="en-US" smtClean="0"/>
              <a:t>7/20/2025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01461C0-99A3-45F7-8ECF-F1281870A697}" type="slidenum">
              <a:rPr lang="en-US" smtClean="0"/>
              <a:t>‹#›</a:t>
            </a:fld>
            <a:endParaRPr lang="en-US"/>
          </a:p>
        </p:txBody>
      </p:sp>
    </p:spTree>
    <p:extLst>
      <p:ext uri="{BB962C8B-B14F-4D97-AF65-F5344CB8AC3E}">
        <p14:creationId xmlns:p14="http://schemas.microsoft.com/office/powerpoint/2010/main" val="3179178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61333" y="681570"/>
            <a:ext cx="8281035" cy="2474384"/>
          </a:xfrm>
        </p:spPr>
        <p:txBody>
          <a:bodyPr/>
          <a:lstStyle/>
          <a:p>
            <a:r>
              <a:rPr lang="en-US"/>
              <a:t>Click to edit Master title style</a:t>
            </a:r>
            <a:endParaRPr lang="en-US" dirty="0"/>
          </a:p>
        </p:txBody>
      </p:sp>
      <p:sp>
        <p:nvSpPr>
          <p:cNvPr id="3" name="Text Placeholder 2"/>
          <p:cNvSpPr>
            <a:spLocks noGrp="1"/>
          </p:cNvSpPr>
          <p:nvPr>
            <p:ph type="body" idx="1"/>
          </p:nvPr>
        </p:nvSpPr>
        <p:spPr>
          <a:xfrm>
            <a:off x="661334" y="3138171"/>
            <a:ext cx="4061757" cy="1537969"/>
          </a:xfrm>
        </p:spPr>
        <p:txBody>
          <a:bodyPr anchor="b"/>
          <a:lstStyle>
            <a:lvl1pPr marL="0" indent="0">
              <a:buNone/>
              <a:defRPr sz="2520" b="1"/>
            </a:lvl1pPr>
            <a:lvl2pPr marL="480060" indent="0">
              <a:buNone/>
              <a:defRPr sz="2100" b="1"/>
            </a:lvl2pPr>
            <a:lvl3pPr marL="960120" indent="0">
              <a:buNone/>
              <a:defRPr sz="1890" b="1"/>
            </a:lvl3pPr>
            <a:lvl4pPr marL="1440180" indent="0">
              <a:buNone/>
              <a:defRPr sz="1680" b="1"/>
            </a:lvl4pPr>
            <a:lvl5pPr marL="1920240" indent="0">
              <a:buNone/>
              <a:defRPr sz="1680" b="1"/>
            </a:lvl5pPr>
            <a:lvl6pPr marL="2400300" indent="0">
              <a:buNone/>
              <a:defRPr sz="1680" b="1"/>
            </a:lvl6pPr>
            <a:lvl7pPr marL="2880360" indent="0">
              <a:buNone/>
              <a:defRPr sz="1680" b="1"/>
            </a:lvl7pPr>
            <a:lvl8pPr marL="3360420" indent="0">
              <a:buNone/>
              <a:defRPr sz="1680" b="1"/>
            </a:lvl8pPr>
            <a:lvl9pPr marL="3840480" indent="0">
              <a:buNone/>
              <a:defRPr sz="1680" b="1"/>
            </a:lvl9pPr>
          </a:lstStyle>
          <a:p>
            <a:pPr lvl="0"/>
            <a:r>
              <a:rPr lang="en-US"/>
              <a:t>Click to edit Master text styles</a:t>
            </a:r>
          </a:p>
        </p:txBody>
      </p:sp>
      <p:sp>
        <p:nvSpPr>
          <p:cNvPr id="4" name="Content Placeholder 3"/>
          <p:cNvSpPr>
            <a:spLocks noGrp="1"/>
          </p:cNvSpPr>
          <p:nvPr>
            <p:ph sz="half" idx="2"/>
          </p:nvPr>
        </p:nvSpPr>
        <p:spPr>
          <a:xfrm>
            <a:off x="661334" y="4676140"/>
            <a:ext cx="4061757" cy="68778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60608" y="3138171"/>
            <a:ext cx="4081761" cy="1537969"/>
          </a:xfrm>
        </p:spPr>
        <p:txBody>
          <a:bodyPr anchor="b"/>
          <a:lstStyle>
            <a:lvl1pPr marL="0" indent="0">
              <a:buNone/>
              <a:defRPr sz="2520" b="1"/>
            </a:lvl1pPr>
            <a:lvl2pPr marL="480060" indent="0">
              <a:buNone/>
              <a:defRPr sz="2100" b="1"/>
            </a:lvl2pPr>
            <a:lvl3pPr marL="960120" indent="0">
              <a:buNone/>
              <a:defRPr sz="1890" b="1"/>
            </a:lvl3pPr>
            <a:lvl4pPr marL="1440180" indent="0">
              <a:buNone/>
              <a:defRPr sz="1680" b="1"/>
            </a:lvl4pPr>
            <a:lvl5pPr marL="1920240" indent="0">
              <a:buNone/>
              <a:defRPr sz="1680" b="1"/>
            </a:lvl5pPr>
            <a:lvl6pPr marL="2400300" indent="0">
              <a:buNone/>
              <a:defRPr sz="1680" b="1"/>
            </a:lvl6pPr>
            <a:lvl7pPr marL="2880360" indent="0">
              <a:buNone/>
              <a:defRPr sz="1680" b="1"/>
            </a:lvl7pPr>
            <a:lvl8pPr marL="3360420" indent="0">
              <a:buNone/>
              <a:defRPr sz="1680" b="1"/>
            </a:lvl8pPr>
            <a:lvl9pPr marL="3840480" indent="0">
              <a:buNone/>
              <a:defRPr sz="1680" b="1"/>
            </a:lvl9pPr>
          </a:lstStyle>
          <a:p>
            <a:pPr lvl="0"/>
            <a:r>
              <a:rPr lang="en-US"/>
              <a:t>Click to edit Master text styles</a:t>
            </a:r>
          </a:p>
        </p:txBody>
      </p:sp>
      <p:sp>
        <p:nvSpPr>
          <p:cNvPr id="6" name="Content Placeholder 5"/>
          <p:cNvSpPr>
            <a:spLocks noGrp="1"/>
          </p:cNvSpPr>
          <p:nvPr>
            <p:ph sz="quarter" idx="4"/>
          </p:nvPr>
        </p:nvSpPr>
        <p:spPr>
          <a:xfrm>
            <a:off x="4860608" y="4676140"/>
            <a:ext cx="4081761" cy="68778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E8FDFCD-6CFE-438D-A3BB-BDEC9B560EC2}" type="datetimeFigureOut">
              <a:rPr lang="en-US" smtClean="0"/>
              <a:t>7/20/2025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01461C0-99A3-45F7-8ECF-F1281870A697}" type="slidenum">
              <a:rPr lang="en-US" smtClean="0"/>
              <a:t>‹#›</a:t>
            </a:fld>
            <a:endParaRPr lang="en-US"/>
          </a:p>
        </p:txBody>
      </p:sp>
    </p:spTree>
    <p:extLst>
      <p:ext uri="{BB962C8B-B14F-4D97-AF65-F5344CB8AC3E}">
        <p14:creationId xmlns:p14="http://schemas.microsoft.com/office/powerpoint/2010/main" val="2241705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E8FDFCD-6CFE-438D-A3BB-BDEC9B560EC2}" type="datetimeFigureOut">
              <a:rPr lang="en-US" smtClean="0"/>
              <a:t>7/20/2025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01461C0-99A3-45F7-8ECF-F1281870A697}" type="slidenum">
              <a:rPr lang="en-US" smtClean="0"/>
              <a:t>‹#›</a:t>
            </a:fld>
            <a:endParaRPr lang="en-US"/>
          </a:p>
        </p:txBody>
      </p:sp>
    </p:spTree>
    <p:extLst>
      <p:ext uri="{BB962C8B-B14F-4D97-AF65-F5344CB8AC3E}">
        <p14:creationId xmlns:p14="http://schemas.microsoft.com/office/powerpoint/2010/main" val="21041766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8FDFCD-6CFE-438D-A3BB-BDEC9B560EC2}" type="datetimeFigureOut">
              <a:rPr lang="en-US" smtClean="0"/>
              <a:t>7/20/2025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01461C0-99A3-45F7-8ECF-F1281870A697}" type="slidenum">
              <a:rPr lang="en-US" smtClean="0"/>
              <a:t>‹#›</a:t>
            </a:fld>
            <a:endParaRPr lang="en-US"/>
          </a:p>
        </p:txBody>
      </p:sp>
    </p:spTree>
    <p:extLst>
      <p:ext uri="{BB962C8B-B14F-4D97-AF65-F5344CB8AC3E}">
        <p14:creationId xmlns:p14="http://schemas.microsoft.com/office/powerpoint/2010/main" val="14313559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333" y="853440"/>
            <a:ext cx="3096637" cy="2987040"/>
          </a:xfrm>
        </p:spPr>
        <p:txBody>
          <a:bodyPr anchor="b"/>
          <a:lstStyle>
            <a:lvl1pPr>
              <a:defRPr sz="3360"/>
            </a:lvl1pPr>
          </a:lstStyle>
          <a:p>
            <a:r>
              <a:rPr lang="en-US"/>
              <a:t>Click to edit Master title style</a:t>
            </a:r>
            <a:endParaRPr lang="en-US" dirty="0"/>
          </a:p>
        </p:txBody>
      </p:sp>
      <p:sp>
        <p:nvSpPr>
          <p:cNvPr id="3" name="Content Placeholder 2"/>
          <p:cNvSpPr>
            <a:spLocks noGrp="1"/>
          </p:cNvSpPr>
          <p:nvPr>
            <p:ph idx="1"/>
          </p:nvPr>
        </p:nvSpPr>
        <p:spPr>
          <a:xfrm>
            <a:off x="4081760" y="1843196"/>
            <a:ext cx="4860608" cy="9097433"/>
          </a:xfrm>
        </p:spPr>
        <p:txBody>
          <a:bodyPr/>
          <a:lstStyle>
            <a:lvl1pPr>
              <a:defRPr sz="3360"/>
            </a:lvl1pPr>
            <a:lvl2pPr>
              <a:defRPr sz="2940"/>
            </a:lvl2pPr>
            <a:lvl3pPr>
              <a:defRPr sz="252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61333" y="3840480"/>
            <a:ext cx="3096637" cy="7114964"/>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Click to edit Master text styles</a:t>
            </a:r>
          </a:p>
        </p:txBody>
      </p:sp>
      <p:sp>
        <p:nvSpPr>
          <p:cNvPr id="5" name="Date Placeholder 4"/>
          <p:cNvSpPr>
            <a:spLocks noGrp="1"/>
          </p:cNvSpPr>
          <p:nvPr>
            <p:ph type="dt" sz="half" idx="10"/>
          </p:nvPr>
        </p:nvSpPr>
        <p:spPr/>
        <p:txBody>
          <a:bodyPr/>
          <a:lstStyle/>
          <a:p>
            <a:fld id="{EE8FDFCD-6CFE-438D-A3BB-BDEC9B560EC2}" type="datetimeFigureOut">
              <a:rPr lang="en-US" smtClean="0"/>
              <a:t>7/20/2025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01461C0-99A3-45F7-8ECF-F1281870A697}" type="slidenum">
              <a:rPr lang="en-US" smtClean="0"/>
              <a:t>‹#›</a:t>
            </a:fld>
            <a:endParaRPr lang="en-US"/>
          </a:p>
        </p:txBody>
      </p:sp>
    </p:spTree>
    <p:extLst>
      <p:ext uri="{BB962C8B-B14F-4D97-AF65-F5344CB8AC3E}">
        <p14:creationId xmlns:p14="http://schemas.microsoft.com/office/powerpoint/2010/main" val="30145285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333" y="853440"/>
            <a:ext cx="3096637" cy="2987040"/>
          </a:xfrm>
        </p:spPr>
        <p:txBody>
          <a:bodyPr anchor="b"/>
          <a:lstStyle>
            <a:lvl1pPr>
              <a:defRPr sz="3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4081760" y="1843196"/>
            <a:ext cx="4860608" cy="9097433"/>
          </a:xfrm>
        </p:spPr>
        <p:txBody>
          <a:bodyPr anchor="t"/>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a:t>Click icon to add picture</a:t>
            </a:r>
            <a:endParaRPr lang="en-US" dirty="0"/>
          </a:p>
        </p:txBody>
      </p:sp>
      <p:sp>
        <p:nvSpPr>
          <p:cNvPr id="4" name="Text Placeholder 3"/>
          <p:cNvSpPr>
            <a:spLocks noGrp="1"/>
          </p:cNvSpPr>
          <p:nvPr>
            <p:ph type="body" sz="half" idx="2"/>
          </p:nvPr>
        </p:nvSpPr>
        <p:spPr>
          <a:xfrm>
            <a:off x="661333" y="3840480"/>
            <a:ext cx="3096637" cy="7114964"/>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Click to edit Master text styles</a:t>
            </a:r>
          </a:p>
        </p:txBody>
      </p:sp>
      <p:sp>
        <p:nvSpPr>
          <p:cNvPr id="5" name="Date Placeholder 4"/>
          <p:cNvSpPr>
            <a:spLocks noGrp="1"/>
          </p:cNvSpPr>
          <p:nvPr>
            <p:ph type="dt" sz="half" idx="10"/>
          </p:nvPr>
        </p:nvSpPr>
        <p:spPr/>
        <p:txBody>
          <a:bodyPr/>
          <a:lstStyle/>
          <a:p>
            <a:fld id="{EE8FDFCD-6CFE-438D-A3BB-BDEC9B560EC2}" type="datetimeFigureOut">
              <a:rPr lang="en-US" smtClean="0"/>
              <a:t>7/20/2025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01461C0-99A3-45F7-8ECF-F1281870A697}" type="slidenum">
              <a:rPr lang="en-US" smtClean="0"/>
              <a:t>‹#›</a:t>
            </a:fld>
            <a:endParaRPr lang="en-US"/>
          </a:p>
        </p:txBody>
      </p:sp>
    </p:spTree>
    <p:extLst>
      <p:ext uri="{BB962C8B-B14F-4D97-AF65-F5344CB8AC3E}">
        <p14:creationId xmlns:p14="http://schemas.microsoft.com/office/powerpoint/2010/main" val="2298608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8FDFCD-6CFE-438D-A3BB-BDEC9B560EC2}" type="datetimeFigureOut">
              <a:rPr lang="en-US" smtClean="0"/>
              <a:t>7/20/2025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1461C0-99A3-45F7-8ECF-F1281870A697}" type="slidenum">
              <a:rPr lang="en-US" smtClean="0"/>
              <a:t>‹#›</a:t>
            </a:fld>
            <a:endParaRPr lang="en-US"/>
          </a:p>
        </p:txBody>
      </p:sp>
    </p:spTree>
    <p:extLst>
      <p:ext uri="{BB962C8B-B14F-4D97-AF65-F5344CB8AC3E}">
        <p14:creationId xmlns:p14="http://schemas.microsoft.com/office/powerpoint/2010/main" val="13158786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0859" y="681567"/>
            <a:ext cx="2070259" cy="1084876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60083" y="681567"/>
            <a:ext cx="6090761" cy="1084876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8FDFCD-6CFE-438D-A3BB-BDEC9B560EC2}" type="datetimeFigureOut">
              <a:rPr lang="en-US" smtClean="0"/>
              <a:t>7/20/2025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1461C0-99A3-45F7-8ECF-F1281870A697}" type="slidenum">
              <a:rPr lang="en-US" smtClean="0"/>
              <a:t>‹#›</a:t>
            </a:fld>
            <a:endParaRPr lang="en-US"/>
          </a:p>
        </p:txBody>
      </p:sp>
    </p:spTree>
    <p:extLst>
      <p:ext uri="{BB962C8B-B14F-4D97-AF65-F5344CB8AC3E}">
        <p14:creationId xmlns:p14="http://schemas.microsoft.com/office/powerpoint/2010/main" val="33480052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60083" y="681570"/>
            <a:ext cx="8281035" cy="247438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60083" y="3407833"/>
            <a:ext cx="8281035" cy="812249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60083" y="11865189"/>
            <a:ext cx="2160270" cy="681567"/>
          </a:xfrm>
          <a:prstGeom prst="rect">
            <a:avLst/>
          </a:prstGeom>
        </p:spPr>
        <p:txBody>
          <a:bodyPr vert="horz" lIns="91440" tIns="45720" rIns="91440" bIns="45720" rtlCol="0" anchor="ctr"/>
          <a:lstStyle>
            <a:lvl1pPr algn="l">
              <a:defRPr sz="1260">
                <a:solidFill>
                  <a:schemeClr val="tx1">
                    <a:tint val="75000"/>
                  </a:schemeClr>
                </a:solidFill>
              </a:defRPr>
            </a:lvl1pPr>
          </a:lstStyle>
          <a:p>
            <a:fld id="{EE8FDFCD-6CFE-438D-A3BB-BDEC9B560EC2}" type="datetimeFigureOut">
              <a:rPr lang="en-US" smtClean="0"/>
              <a:t>7/20/2025</a:t>
            </a:fld>
            <a:endParaRPr lang="en-US"/>
          </a:p>
        </p:txBody>
      </p:sp>
      <p:sp>
        <p:nvSpPr>
          <p:cNvPr id="5" name="Footer Placeholder 4"/>
          <p:cNvSpPr>
            <a:spLocks noGrp="1"/>
          </p:cNvSpPr>
          <p:nvPr>
            <p:ph type="ftr" sz="quarter" idx="3"/>
          </p:nvPr>
        </p:nvSpPr>
        <p:spPr>
          <a:xfrm>
            <a:off x="3180398" y="11865189"/>
            <a:ext cx="3240405" cy="681567"/>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780848" y="11865189"/>
            <a:ext cx="2160270" cy="681567"/>
          </a:xfrm>
          <a:prstGeom prst="rect">
            <a:avLst/>
          </a:prstGeom>
        </p:spPr>
        <p:txBody>
          <a:bodyPr vert="horz" lIns="91440" tIns="45720" rIns="91440" bIns="45720" rtlCol="0" anchor="ctr"/>
          <a:lstStyle>
            <a:lvl1pPr algn="r">
              <a:defRPr sz="1260">
                <a:solidFill>
                  <a:schemeClr val="tx1">
                    <a:tint val="75000"/>
                  </a:schemeClr>
                </a:solidFill>
              </a:defRPr>
            </a:lvl1pPr>
          </a:lstStyle>
          <a:p>
            <a:fld id="{301461C0-99A3-45F7-8ECF-F1281870A697}" type="slidenum">
              <a:rPr lang="en-US" smtClean="0"/>
              <a:t>‹#›</a:t>
            </a:fld>
            <a:endParaRPr lang="en-US"/>
          </a:p>
        </p:txBody>
      </p:sp>
    </p:spTree>
    <p:extLst>
      <p:ext uri="{BB962C8B-B14F-4D97-AF65-F5344CB8AC3E}">
        <p14:creationId xmlns:p14="http://schemas.microsoft.com/office/powerpoint/2010/main" val="66779403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09D44CB4-198A-6130-C3F4-3A33BC327449}"/>
              </a:ext>
            </a:extLst>
          </p:cNvPr>
          <p:cNvSpPr>
            <a:spLocks noGrp="1"/>
          </p:cNvSpPr>
          <p:nvPr>
            <p:ph type="subTitle" idx="1"/>
          </p:nvPr>
        </p:nvSpPr>
        <p:spPr>
          <a:xfrm>
            <a:off x="0" y="83410"/>
            <a:ext cx="7607668" cy="3726664"/>
          </a:xfrm>
          <a:solidFill>
            <a:schemeClr val="accent1">
              <a:lumMod val="20000"/>
              <a:lumOff val="80000"/>
            </a:schemeClr>
          </a:solidFill>
        </p:spPr>
        <p:txBody>
          <a:bodyPr>
            <a:normAutofit lnSpcReduction="10000"/>
          </a:bodyPr>
          <a:lstStyle/>
          <a:p>
            <a:pPr>
              <a:lnSpc>
                <a:spcPct val="110000"/>
              </a:lnSpc>
            </a:pPr>
            <a:r>
              <a:rPr lang="en-US" sz="1600" b="1" dirty="0"/>
              <a:t>Benefits of Emotional Intelligence (EI)</a:t>
            </a:r>
          </a:p>
          <a:p>
            <a:pPr marL="457200" indent="-457200" algn="just">
              <a:lnSpc>
                <a:spcPct val="110000"/>
              </a:lnSpc>
              <a:buAutoNum type="arabicPeriod"/>
            </a:pPr>
            <a:r>
              <a:rPr lang="en-US" sz="1300" b="1" dirty="0"/>
              <a:t>Communication:   </a:t>
            </a:r>
            <a:r>
              <a:rPr lang="en-US" sz="1300" dirty="0"/>
              <a:t>The practice of EI leads me to active hearing and expressive communication, which prevents misunderstandings, thus fostering better connections with my colleagues.</a:t>
            </a:r>
          </a:p>
          <a:p>
            <a:pPr marL="457200" indent="-457200" algn="just">
              <a:lnSpc>
                <a:spcPct val="110000"/>
              </a:lnSpc>
              <a:buAutoNum type="arabicPeriod"/>
            </a:pPr>
            <a:r>
              <a:rPr lang="en-US" sz="1300" b="1" dirty="0"/>
              <a:t>Decision-making</a:t>
            </a:r>
            <a:r>
              <a:rPr lang="en-US" sz="1300" dirty="0"/>
              <a:t>: Emotional intelligence helps to evaluate circumstances rationally before controlling my emotions to make smart choices based on facts (</a:t>
            </a:r>
            <a:r>
              <a:rPr lang="en-US" sz="1400" b="0" i="0" dirty="0">
                <a:solidFill>
                  <a:srgbClr val="222222"/>
                </a:solidFill>
                <a:effectLst/>
              </a:rPr>
              <a:t>Chung et al., 2023)</a:t>
            </a:r>
            <a:r>
              <a:rPr lang="en-US" sz="1300" dirty="0"/>
              <a:t>.</a:t>
            </a:r>
          </a:p>
          <a:p>
            <a:pPr marL="457200" indent="-457200" algn="just">
              <a:lnSpc>
                <a:spcPct val="110000"/>
              </a:lnSpc>
              <a:buAutoNum type="arabicPeriod"/>
            </a:pPr>
            <a:r>
              <a:rPr lang="en-US" sz="1300" b="1" dirty="0"/>
              <a:t>Collaborative culture</a:t>
            </a:r>
            <a:r>
              <a:rPr lang="en-US" sz="1300" dirty="0"/>
              <a:t>: Emotionally intelligent employees like me use my ability to build empathy and trust, which results in establishing positive collaborative relationships among team members.</a:t>
            </a:r>
          </a:p>
          <a:p>
            <a:pPr marL="457200" indent="-457200" algn="just">
              <a:lnSpc>
                <a:spcPct val="110000"/>
              </a:lnSpc>
              <a:buAutoNum type="arabicPeriod"/>
            </a:pPr>
            <a:r>
              <a:rPr lang="en-US" sz="1300" b="1" dirty="0"/>
              <a:t>Stress management</a:t>
            </a:r>
            <a:r>
              <a:rPr lang="en-US" sz="1300" dirty="0"/>
              <a:t>:  Through emotional intelligence, I can gain abilities to handle stress</a:t>
            </a:r>
            <a:r>
              <a:rPr lang="en-GB" sz="1300" dirty="0"/>
              <a:t>, which actively helps me to protect myself from work-related exhaustion and enhances my</a:t>
            </a:r>
            <a:r>
              <a:rPr lang="en-US" sz="1300" dirty="0"/>
              <a:t> job contentment.</a:t>
            </a:r>
          </a:p>
          <a:p>
            <a:pPr marL="457200" indent="-457200" algn="just">
              <a:lnSpc>
                <a:spcPct val="110000"/>
              </a:lnSpc>
              <a:buAutoNum type="arabicPeriod"/>
            </a:pPr>
            <a:r>
              <a:rPr lang="en-US" sz="1300" b="1" dirty="0"/>
              <a:t>Employee retention</a:t>
            </a:r>
            <a:r>
              <a:rPr lang="en-US" sz="1300" dirty="0"/>
              <a:t>: Workplaces that promote EI develop dedicated teams through higher motivation levels because of improved loyalty and long-term employee engagement (</a:t>
            </a:r>
            <a:r>
              <a:rPr lang="en-US" sz="1400" b="0" i="0" dirty="0" err="1">
                <a:solidFill>
                  <a:srgbClr val="222222"/>
                </a:solidFill>
                <a:effectLst/>
              </a:rPr>
              <a:t>Kotsou</a:t>
            </a:r>
            <a:r>
              <a:rPr lang="en-US" sz="1400" b="0" i="0" dirty="0">
                <a:solidFill>
                  <a:srgbClr val="222222"/>
                </a:solidFill>
                <a:effectLst/>
              </a:rPr>
              <a:t> et al., 2019)</a:t>
            </a:r>
            <a:r>
              <a:rPr lang="en-US" sz="1300" dirty="0"/>
              <a:t>.</a:t>
            </a:r>
          </a:p>
          <a:p>
            <a:pPr marL="457200" indent="-457200" algn="just">
              <a:lnSpc>
                <a:spcPct val="110000"/>
              </a:lnSpc>
              <a:buAutoNum type="arabicPeriod"/>
            </a:pPr>
            <a:r>
              <a:rPr lang="en-US" sz="1300" b="1" dirty="0"/>
              <a:t>Conflict management</a:t>
            </a:r>
            <a:r>
              <a:rPr lang="en-US" sz="1300" dirty="0"/>
              <a:t>: Having elevated EI </a:t>
            </a:r>
            <a:r>
              <a:rPr lang="en-GB" sz="1300" dirty="0"/>
              <a:t>has supported me to have abilities so I can learn to resolve workplace conflicts with productive methods,</a:t>
            </a:r>
            <a:r>
              <a:rPr lang="en-US" sz="1300" dirty="0"/>
              <a:t> which diminishes work-related tensions.</a:t>
            </a:r>
          </a:p>
          <a:p>
            <a:pPr algn="just"/>
            <a:endParaRPr lang="en-US" sz="2000" dirty="0"/>
          </a:p>
          <a:p>
            <a:pPr marL="457200" indent="-457200" algn="just">
              <a:buAutoNum type="arabicPeriod"/>
            </a:pPr>
            <a:endParaRPr lang="en-US" sz="2000" dirty="0"/>
          </a:p>
          <a:p>
            <a:endParaRPr lang="en-US" sz="2000" b="1" dirty="0"/>
          </a:p>
          <a:p>
            <a:pPr algn="just"/>
            <a:endParaRPr lang="en-US" dirty="0"/>
          </a:p>
        </p:txBody>
      </p:sp>
      <p:pic>
        <p:nvPicPr>
          <p:cNvPr id="1026" name="Picture 2" descr="Emotional intelligence concept icon 2226435 Vector Art at Vecteezy">
            <a:extLst>
              <a:ext uri="{FF2B5EF4-FFF2-40B4-BE49-F238E27FC236}">
                <a16:creationId xmlns:a16="http://schemas.microsoft.com/office/drawing/2014/main" id="{3224743E-B7E4-D90A-6449-E33FD776EDC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p:blipFill>
        <p:spPr bwMode="auto">
          <a:xfrm>
            <a:off x="7607668" y="528320"/>
            <a:ext cx="1993531" cy="185928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motional intelligence EI or emotional quotient EQ, framework diagram ...">
            <a:extLst>
              <a:ext uri="{FF2B5EF4-FFF2-40B4-BE49-F238E27FC236}">
                <a16:creationId xmlns:a16="http://schemas.microsoft.com/office/drawing/2014/main" id="{2791B8C8-4D52-280F-822D-D790AF0E8F1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a:stretch/>
        </p:blipFill>
        <p:spPr bwMode="auto">
          <a:xfrm>
            <a:off x="0" y="4195581"/>
            <a:ext cx="2485292" cy="1740297"/>
          </a:xfrm>
          <a:prstGeom prst="rect">
            <a:avLst/>
          </a:prstGeom>
          <a:noFill/>
          <a:extLst>
            <a:ext uri="{909E8E84-426E-40DD-AFC4-6F175D3DCCD1}">
              <a14:hiddenFill xmlns:a14="http://schemas.microsoft.com/office/drawing/2010/main">
                <a:solidFill>
                  <a:srgbClr val="FFFFFF"/>
                </a:solidFill>
              </a14:hiddenFill>
            </a:ext>
          </a:extLst>
        </p:spPr>
      </p:pic>
      <p:sp>
        <p:nvSpPr>
          <p:cNvPr id="6" name="Subtitle 2">
            <a:extLst>
              <a:ext uri="{FF2B5EF4-FFF2-40B4-BE49-F238E27FC236}">
                <a16:creationId xmlns:a16="http://schemas.microsoft.com/office/drawing/2014/main" id="{A5AE531C-C22A-933D-7AEF-D368D3F8F789}"/>
              </a:ext>
            </a:extLst>
          </p:cNvPr>
          <p:cNvSpPr txBox="1">
            <a:spLocks/>
          </p:cNvSpPr>
          <p:nvPr/>
        </p:nvSpPr>
        <p:spPr>
          <a:xfrm>
            <a:off x="2485292" y="3726665"/>
            <a:ext cx="7115908" cy="3283735"/>
          </a:xfrm>
          <a:prstGeom prst="rect">
            <a:avLst/>
          </a:prstGeom>
          <a:solidFill>
            <a:schemeClr val="accent6">
              <a:lumMod val="20000"/>
              <a:lumOff val="80000"/>
            </a:schemeClr>
          </a:solidFill>
        </p:spPr>
        <p:txBody>
          <a:bodyPr vert="horz" lIns="91440" tIns="45720" rIns="91440" bIns="45720" rtlCol="0">
            <a:normAutofit lnSpcReduction="10000"/>
          </a:bodyPr>
          <a:lstStyle>
            <a:lvl1pPr marL="0" indent="0" algn="ctr" defTabSz="960120" rtl="0" eaLnBrk="1" latinLnBrk="0" hangingPunct="1">
              <a:lnSpc>
                <a:spcPct val="90000"/>
              </a:lnSpc>
              <a:spcBef>
                <a:spcPts val="1050"/>
              </a:spcBef>
              <a:buFont typeface="Arial" panose="020B0604020202020204" pitchFamily="34" charset="0"/>
              <a:buNone/>
              <a:defRPr sz="2520" kern="1200">
                <a:solidFill>
                  <a:schemeClr val="tx1"/>
                </a:solidFill>
                <a:latin typeface="+mn-lt"/>
                <a:ea typeface="+mn-ea"/>
                <a:cs typeface="+mn-cs"/>
              </a:defRPr>
            </a:lvl1pPr>
            <a:lvl2pPr marL="480060" indent="0" algn="ctr" defTabSz="960120" rtl="0" eaLnBrk="1" latinLnBrk="0" hangingPunct="1">
              <a:lnSpc>
                <a:spcPct val="90000"/>
              </a:lnSpc>
              <a:spcBef>
                <a:spcPts val="525"/>
              </a:spcBef>
              <a:buFont typeface="Arial" panose="020B0604020202020204" pitchFamily="34" charset="0"/>
              <a:buNone/>
              <a:defRPr sz="2100" kern="1200">
                <a:solidFill>
                  <a:schemeClr val="tx1"/>
                </a:solidFill>
                <a:latin typeface="+mn-lt"/>
                <a:ea typeface="+mn-ea"/>
                <a:cs typeface="+mn-cs"/>
              </a:defRPr>
            </a:lvl2pPr>
            <a:lvl3pPr marL="960120" indent="0" algn="ctr" defTabSz="960120" rtl="0" eaLnBrk="1" latinLnBrk="0" hangingPunct="1">
              <a:lnSpc>
                <a:spcPct val="90000"/>
              </a:lnSpc>
              <a:spcBef>
                <a:spcPts val="525"/>
              </a:spcBef>
              <a:buFont typeface="Arial" panose="020B0604020202020204" pitchFamily="34" charset="0"/>
              <a:buNone/>
              <a:defRPr sz="1890" kern="1200">
                <a:solidFill>
                  <a:schemeClr val="tx1"/>
                </a:solidFill>
                <a:latin typeface="+mn-lt"/>
                <a:ea typeface="+mn-ea"/>
                <a:cs typeface="+mn-cs"/>
              </a:defRPr>
            </a:lvl3pPr>
            <a:lvl4pPr marL="1440180" indent="0" algn="ctr" defTabSz="960120" rtl="0" eaLnBrk="1" latinLnBrk="0" hangingPunct="1">
              <a:lnSpc>
                <a:spcPct val="90000"/>
              </a:lnSpc>
              <a:spcBef>
                <a:spcPts val="525"/>
              </a:spcBef>
              <a:buFont typeface="Arial" panose="020B0604020202020204" pitchFamily="34" charset="0"/>
              <a:buNone/>
              <a:defRPr sz="1680" kern="1200">
                <a:solidFill>
                  <a:schemeClr val="tx1"/>
                </a:solidFill>
                <a:latin typeface="+mn-lt"/>
                <a:ea typeface="+mn-ea"/>
                <a:cs typeface="+mn-cs"/>
              </a:defRPr>
            </a:lvl4pPr>
            <a:lvl5pPr marL="1920240" indent="0" algn="ctr" defTabSz="960120" rtl="0" eaLnBrk="1" latinLnBrk="0" hangingPunct="1">
              <a:lnSpc>
                <a:spcPct val="90000"/>
              </a:lnSpc>
              <a:spcBef>
                <a:spcPts val="525"/>
              </a:spcBef>
              <a:buFont typeface="Arial" panose="020B0604020202020204" pitchFamily="34" charset="0"/>
              <a:buNone/>
              <a:defRPr sz="1680" kern="1200">
                <a:solidFill>
                  <a:schemeClr val="tx1"/>
                </a:solidFill>
                <a:latin typeface="+mn-lt"/>
                <a:ea typeface="+mn-ea"/>
                <a:cs typeface="+mn-cs"/>
              </a:defRPr>
            </a:lvl5pPr>
            <a:lvl6pPr marL="2400300" indent="0" algn="ctr" defTabSz="960120" rtl="0" eaLnBrk="1" latinLnBrk="0" hangingPunct="1">
              <a:lnSpc>
                <a:spcPct val="90000"/>
              </a:lnSpc>
              <a:spcBef>
                <a:spcPts val="525"/>
              </a:spcBef>
              <a:buFont typeface="Arial" panose="020B0604020202020204" pitchFamily="34" charset="0"/>
              <a:buNone/>
              <a:defRPr sz="1680" kern="1200">
                <a:solidFill>
                  <a:schemeClr val="tx1"/>
                </a:solidFill>
                <a:latin typeface="+mn-lt"/>
                <a:ea typeface="+mn-ea"/>
                <a:cs typeface="+mn-cs"/>
              </a:defRPr>
            </a:lvl6pPr>
            <a:lvl7pPr marL="2880360" indent="0" algn="ctr" defTabSz="960120" rtl="0" eaLnBrk="1" latinLnBrk="0" hangingPunct="1">
              <a:lnSpc>
                <a:spcPct val="90000"/>
              </a:lnSpc>
              <a:spcBef>
                <a:spcPts val="525"/>
              </a:spcBef>
              <a:buFont typeface="Arial" panose="020B0604020202020204" pitchFamily="34" charset="0"/>
              <a:buNone/>
              <a:defRPr sz="1680" kern="1200">
                <a:solidFill>
                  <a:schemeClr val="tx1"/>
                </a:solidFill>
                <a:latin typeface="+mn-lt"/>
                <a:ea typeface="+mn-ea"/>
                <a:cs typeface="+mn-cs"/>
              </a:defRPr>
            </a:lvl7pPr>
            <a:lvl8pPr marL="3360420" indent="0" algn="ctr" defTabSz="960120" rtl="0" eaLnBrk="1" latinLnBrk="0" hangingPunct="1">
              <a:lnSpc>
                <a:spcPct val="90000"/>
              </a:lnSpc>
              <a:spcBef>
                <a:spcPts val="525"/>
              </a:spcBef>
              <a:buFont typeface="Arial" panose="020B0604020202020204" pitchFamily="34" charset="0"/>
              <a:buNone/>
              <a:defRPr sz="1680" kern="1200">
                <a:solidFill>
                  <a:schemeClr val="tx1"/>
                </a:solidFill>
                <a:latin typeface="+mn-lt"/>
                <a:ea typeface="+mn-ea"/>
                <a:cs typeface="+mn-cs"/>
              </a:defRPr>
            </a:lvl8pPr>
            <a:lvl9pPr marL="3840480" indent="0" algn="ctr" defTabSz="960120" rtl="0" eaLnBrk="1" latinLnBrk="0" hangingPunct="1">
              <a:lnSpc>
                <a:spcPct val="90000"/>
              </a:lnSpc>
              <a:spcBef>
                <a:spcPts val="525"/>
              </a:spcBef>
              <a:buFont typeface="Arial" panose="020B0604020202020204" pitchFamily="34" charset="0"/>
              <a:buNone/>
              <a:defRPr sz="1680" kern="1200">
                <a:solidFill>
                  <a:schemeClr val="tx1"/>
                </a:solidFill>
                <a:latin typeface="+mn-lt"/>
                <a:ea typeface="+mn-ea"/>
                <a:cs typeface="+mn-cs"/>
              </a:defRPr>
            </a:lvl9pPr>
          </a:lstStyle>
          <a:p>
            <a:pPr>
              <a:lnSpc>
                <a:spcPct val="110000"/>
              </a:lnSpc>
            </a:pPr>
            <a:r>
              <a:rPr lang="en-US" sz="1600" b="1" dirty="0"/>
              <a:t>Key Skills of Emotional Intelligence (EI)</a:t>
            </a:r>
          </a:p>
          <a:p>
            <a:pPr marL="457200" indent="-457200" algn="just">
              <a:lnSpc>
                <a:spcPct val="110000"/>
              </a:lnSpc>
              <a:buFont typeface="Arial" panose="020B0604020202020204" pitchFamily="34" charset="0"/>
              <a:buAutoNum type="arabicPeriod"/>
            </a:pPr>
            <a:r>
              <a:rPr lang="en-US" sz="1300" b="1" dirty="0"/>
              <a:t>Self-awareness</a:t>
            </a:r>
            <a:r>
              <a:rPr lang="en-US" sz="1300" dirty="0"/>
              <a:t>: The baseline of emotional intelligence enables me to detect my feelings, together with my influence on thinking and conduct.</a:t>
            </a:r>
          </a:p>
          <a:p>
            <a:pPr marL="457200" indent="-457200" algn="just">
              <a:lnSpc>
                <a:spcPct val="110000"/>
              </a:lnSpc>
              <a:buFont typeface="Arial" panose="020B0604020202020204" pitchFamily="34" charset="0"/>
              <a:buAutoNum type="arabicPeriod"/>
            </a:pPr>
            <a:r>
              <a:rPr lang="en-US" sz="1300" b="1" dirty="0"/>
              <a:t>Self-regulation</a:t>
            </a:r>
            <a:r>
              <a:rPr lang="en-US" sz="1300" dirty="0"/>
              <a:t>: Self-regulation enables the ability to manage sudden emotional impulses as I learn methods to transfer strong emotions into beneficial responses (</a:t>
            </a:r>
            <a:r>
              <a:rPr lang="en-US" sz="1400" dirty="0"/>
              <a:t>Lopes, 2016)</a:t>
            </a:r>
            <a:r>
              <a:rPr lang="en-US" sz="1300" dirty="0"/>
              <a:t>.</a:t>
            </a:r>
          </a:p>
          <a:p>
            <a:pPr marL="457200" indent="-457200" algn="just">
              <a:lnSpc>
                <a:spcPct val="110000"/>
              </a:lnSpc>
              <a:buFont typeface="Arial" panose="020B0604020202020204" pitchFamily="34" charset="0"/>
              <a:buAutoNum type="arabicPeriod"/>
            </a:pPr>
            <a:r>
              <a:rPr lang="en-US" sz="1300" b="1" dirty="0"/>
              <a:t>Empathy</a:t>
            </a:r>
            <a:r>
              <a:rPr lang="en-US" sz="1300" dirty="0"/>
              <a:t>: Individuals who have EI can recognize and handle the feelings of others and build strong interpersonal bonds.</a:t>
            </a:r>
          </a:p>
          <a:p>
            <a:pPr marL="457200" indent="-457200" algn="just">
              <a:lnSpc>
                <a:spcPct val="110000"/>
              </a:lnSpc>
              <a:buFont typeface="Arial" panose="020B0604020202020204" pitchFamily="34" charset="0"/>
              <a:buAutoNum type="arabicPeriod"/>
            </a:pPr>
            <a:r>
              <a:rPr lang="en-US" sz="1300" b="1" dirty="0"/>
              <a:t>Motivation: </a:t>
            </a:r>
            <a:r>
              <a:rPr lang="en-US" sz="1300" dirty="0"/>
              <a:t>I can keep my focus and resilience strong through the power of emotional insight, even when faced with challenging situations.</a:t>
            </a:r>
          </a:p>
          <a:p>
            <a:pPr marL="457200" indent="-457200" algn="just">
              <a:lnSpc>
                <a:spcPct val="110000"/>
              </a:lnSpc>
              <a:buFont typeface="Arial" panose="020B0604020202020204" pitchFamily="34" charset="0"/>
              <a:buAutoNum type="arabicPeriod"/>
            </a:pPr>
            <a:r>
              <a:rPr lang="en-US" sz="1300" b="1" dirty="0"/>
              <a:t>Social skills</a:t>
            </a:r>
            <a:r>
              <a:rPr lang="en-US" sz="1300" dirty="0"/>
              <a:t>: The set of skills comprising communication and teamwork</a:t>
            </a:r>
            <a:r>
              <a:rPr lang="en-GB" sz="1300" dirty="0"/>
              <a:t>, along with leadership ability, constitutes</a:t>
            </a:r>
            <a:r>
              <a:rPr lang="en-US" sz="1300" dirty="0"/>
              <a:t> social abilities. Effective relationships are built through leadership capabilities and teamwork promotion.</a:t>
            </a:r>
          </a:p>
          <a:p>
            <a:pPr marL="457200" indent="-457200" algn="just">
              <a:buFont typeface="Arial" panose="020B0604020202020204" pitchFamily="34" charset="0"/>
              <a:buAutoNum type="arabicPeriod"/>
            </a:pPr>
            <a:endParaRPr lang="en-US" sz="2000" dirty="0"/>
          </a:p>
          <a:p>
            <a:pPr marL="457200" indent="-457200" algn="just">
              <a:buFont typeface="Arial" panose="020B0604020202020204" pitchFamily="34" charset="0"/>
              <a:buAutoNum type="arabicPeriod"/>
            </a:pPr>
            <a:endParaRPr lang="en-US" sz="2000" dirty="0"/>
          </a:p>
          <a:p>
            <a:endParaRPr lang="en-US" sz="2000" b="1" dirty="0"/>
          </a:p>
          <a:p>
            <a:pPr algn="just"/>
            <a:endParaRPr lang="en-US" dirty="0"/>
          </a:p>
        </p:txBody>
      </p:sp>
      <p:sp>
        <p:nvSpPr>
          <p:cNvPr id="7" name="Subtitle 2">
            <a:extLst>
              <a:ext uri="{FF2B5EF4-FFF2-40B4-BE49-F238E27FC236}">
                <a16:creationId xmlns:a16="http://schemas.microsoft.com/office/drawing/2014/main" id="{ED1F2D09-EAD4-023B-F8A0-C0382A40F7E9}"/>
              </a:ext>
            </a:extLst>
          </p:cNvPr>
          <p:cNvSpPr txBox="1">
            <a:spLocks/>
          </p:cNvSpPr>
          <p:nvPr/>
        </p:nvSpPr>
        <p:spPr>
          <a:xfrm>
            <a:off x="0" y="7010400"/>
            <a:ext cx="7115908" cy="3844458"/>
          </a:xfrm>
          <a:prstGeom prst="rect">
            <a:avLst/>
          </a:prstGeom>
          <a:solidFill>
            <a:schemeClr val="accent2">
              <a:lumMod val="20000"/>
              <a:lumOff val="80000"/>
            </a:schemeClr>
          </a:solidFill>
        </p:spPr>
        <p:txBody>
          <a:bodyPr vert="horz" lIns="91440" tIns="45720" rIns="91440" bIns="45720" rtlCol="0">
            <a:normAutofit/>
          </a:bodyPr>
          <a:lstStyle>
            <a:lvl1pPr marL="0" indent="0" algn="ctr" defTabSz="960120" rtl="0" eaLnBrk="1" latinLnBrk="0" hangingPunct="1">
              <a:lnSpc>
                <a:spcPct val="90000"/>
              </a:lnSpc>
              <a:spcBef>
                <a:spcPts val="1050"/>
              </a:spcBef>
              <a:buFont typeface="Arial" panose="020B0604020202020204" pitchFamily="34" charset="0"/>
              <a:buNone/>
              <a:defRPr sz="2520" kern="1200">
                <a:solidFill>
                  <a:schemeClr val="tx1"/>
                </a:solidFill>
                <a:latin typeface="+mn-lt"/>
                <a:ea typeface="+mn-ea"/>
                <a:cs typeface="+mn-cs"/>
              </a:defRPr>
            </a:lvl1pPr>
            <a:lvl2pPr marL="480060" indent="0" algn="ctr" defTabSz="960120" rtl="0" eaLnBrk="1" latinLnBrk="0" hangingPunct="1">
              <a:lnSpc>
                <a:spcPct val="90000"/>
              </a:lnSpc>
              <a:spcBef>
                <a:spcPts val="525"/>
              </a:spcBef>
              <a:buFont typeface="Arial" panose="020B0604020202020204" pitchFamily="34" charset="0"/>
              <a:buNone/>
              <a:defRPr sz="2100" kern="1200">
                <a:solidFill>
                  <a:schemeClr val="tx1"/>
                </a:solidFill>
                <a:latin typeface="+mn-lt"/>
                <a:ea typeface="+mn-ea"/>
                <a:cs typeface="+mn-cs"/>
              </a:defRPr>
            </a:lvl2pPr>
            <a:lvl3pPr marL="960120" indent="0" algn="ctr" defTabSz="960120" rtl="0" eaLnBrk="1" latinLnBrk="0" hangingPunct="1">
              <a:lnSpc>
                <a:spcPct val="90000"/>
              </a:lnSpc>
              <a:spcBef>
                <a:spcPts val="525"/>
              </a:spcBef>
              <a:buFont typeface="Arial" panose="020B0604020202020204" pitchFamily="34" charset="0"/>
              <a:buNone/>
              <a:defRPr sz="1890" kern="1200">
                <a:solidFill>
                  <a:schemeClr val="tx1"/>
                </a:solidFill>
                <a:latin typeface="+mn-lt"/>
                <a:ea typeface="+mn-ea"/>
                <a:cs typeface="+mn-cs"/>
              </a:defRPr>
            </a:lvl3pPr>
            <a:lvl4pPr marL="1440180" indent="0" algn="ctr" defTabSz="960120" rtl="0" eaLnBrk="1" latinLnBrk="0" hangingPunct="1">
              <a:lnSpc>
                <a:spcPct val="90000"/>
              </a:lnSpc>
              <a:spcBef>
                <a:spcPts val="525"/>
              </a:spcBef>
              <a:buFont typeface="Arial" panose="020B0604020202020204" pitchFamily="34" charset="0"/>
              <a:buNone/>
              <a:defRPr sz="1680" kern="1200">
                <a:solidFill>
                  <a:schemeClr val="tx1"/>
                </a:solidFill>
                <a:latin typeface="+mn-lt"/>
                <a:ea typeface="+mn-ea"/>
                <a:cs typeface="+mn-cs"/>
              </a:defRPr>
            </a:lvl4pPr>
            <a:lvl5pPr marL="1920240" indent="0" algn="ctr" defTabSz="960120" rtl="0" eaLnBrk="1" latinLnBrk="0" hangingPunct="1">
              <a:lnSpc>
                <a:spcPct val="90000"/>
              </a:lnSpc>
              <a:spcBef>
                <a:spcPts val="525"/>
              </a:spcBef>
              <a:buFont typeface="Arial" panose="020B0604020202020204" pitchFamily="34" charset="0"/>
              <a:buNone/>
              <a:defRPr sz="1680" kern="1200">
                <a:solidFill>
                  <a:schemeClr val="tx1"/>
                </a:solidFill>
                <a:latin typeface="+mn-lt"/>
                <a:ea typeface="+mn-ea"/>
                <a:cs typeface="+mn-cs"/>
              </a:defRPr>
            </a:lvl5pPr>
            <a:lvl6pPr marL="2400300" indent="0" algn="ctr" defTabSz="960120" rtl="0" eaLnBrk="1" latinLnBrk="0" hangingPunct="1">
              <a:lnSpc>
                <a:spcPct val="90000"/>
              </a:lnSpc>
              <a:spcBef>
                <a:spcPts val="525"/>
              </a:spcBef>
              <a:buFont typeface="Arial" panose="020B0604020202020204" pitchFamily="34" charset="0"/>
              <a:buNone/>
              <a:defRPr sz="1680" kern="1200">
                <a:solidFill>
                  <a:schemeClr val="tx1"/>
                </a:solidFill>
                <a:latin typeface="+mn-lt"/>
                <a:ea typeface="+mn-ea"/>
                <a:cs typeface="+mn-cs"/>
              </a:defRPr>
            </a:lvl6pPr>
            <a:lvl7pPr marL="2880360" indent="0" algn="ctr" defTabSz="960120" rtl="0" eaLnBrk="1" latinLnBrk="0" hangingPunct="1">
              <a:lnSpc>
                <a:spcPct val="90000"/>
              </a:lnSpc>
              <a:spcBef>
                <a:spcPts val="525"/>
              </a:spcBef>
              <a:buFont typeface="Arial" panose="020B0604020202020204" pitchFamily="34" charset="0"/>
              <a:buNone/>
              <a:defRPr sz="1680" kern="1200">
                <a:solidFill>
                  <a:schemeClr val="tx1"/>
                </a:solidFill>
                <a:latin typeface="+mn-lt"/>
                <a:ea typeface="+mn-ea"/>
                <a:cs typeface="+mn-cs"/>
              </a:defRPr>
            </a:lvl7pPr>
            <a:lvl8pPr marL="3360420" indent="0" algn="ctr" defTabSz="960120" rtl="0" eaLnBrk="1" latinLnBrk="0" hangingPunct="1">
              <a:lnSpc>
                <a:spcPct val="90000"/>
              </a:lnSpc>
              <a:spcBef>
                <a:spcPts val="525"/>
              </a:spcBef>
              <a:buFont typeface="Arial" panose="020B0604020202020204" pitchFamily="34" charset="0"/>
              <a:buNone/>
              <a:defRPr sz="1680" kern="1200">
                <a:solidFill>
                  <a:schemeClr val="tx1"/>
                </a:solidFill>
                <a:latin typeface="+mn-lt"/>
                <a:ea typeface="+mn-ea"/>
                <a:cs typeface="+mn-cs"/>
              </a:defRPr>
            </a:lvl8pPr>
            <a:lvl9pPr marL="3840480" indent="0" algn="ctr" defTabSz="960120" rtl="0" eaLnBrk="1" latinLnBrk="0" hangingPunct="1">
              <a:lnSpc>
                <a:spcPct val="90000"/>
              </a:lnSpc>
              <a:spcBef>
                <a:spcPts val="525"/>
              </a:spcBef>
              <a:buFont typeface="Arial" panose="020B0604020202020204" pitchFamily="34" charset="0"/>
              <a:buNone/>
              <a:defRPr sz="1680" kern="1200">
                <a:solidFill>
                  <a:schemeClr val="tx1"/>
                </a:solidFill>
                <a:latin typeface="+mn-lt"/>
                <a:ea typeface="+mn-ea"/>
                <a:cs typeface="+mn-cs"/>
              </a:defRPr>
            </a:lvl9pPr>
          </a:lstStyle>
          <a:p>
            <a:pPr>
              <a:lnSpc>
                <a:spcPct val="110000"/>
              </a:lnSpc>
            </a:pPr>
            <a:r>
              <a:rPr lang="en-US" sz="1500" b="1" dirty="0"/>
              <a:t>Improvement &amp; Application of Emotional Intelligence (EI)</a:t>
            </a:r>
          </a:p>
          <a:p>
            <a:pPr marL="457200" indent="-457200" algn="just">
              <a:lnSpc>
                <a:spcPct val="100000"/>
              </a:lnSpc>
              <a:buFont typeface="Arial" panose="020B0604020202020204" pitchFamily="34" charset="0"/>
              <a:buAutoNum type="arabicPeriod"/>
            </a:pPr>
            <a:r>
              <a:rPr lang="en-US" sz="1300" b="1" dirty="0"/>
              <a:t>Active discussion with others</a:t>
            </a:r>
            <a:r>
              <a:rPr lang="en-US" sz="1300" dirty="0"/>
              <a:t>: Active engagement in discussions and meaningful understanding of others and appropriate responses will improve my empathy towards people as well as my social consciousness.</a:t>
            </a:r>
          </a:p>
          <a:p>
            <a:pPr marL="457200" indent="-457200" algn="just">
              <a:lnSpc>
                <a:spcPct val="100000"/>
              </a:lnSpc>
              <a:buFont typeface="Arial" panose="020B0604020202020204" pitchFamily="34" charset="0"/>
              <a:buAutoNum type="arabicPeriod"/>
            </a:pPr>
            <a:r>
              <a:rPr lang="en-US" sz="1300" b="1" dirty="0"/>
              <a:t>Focusing on mental &amp; physical wellness</a:t>
            </a:r>
            <a:r>
              <a:rPr lang="en-US" sz="1300" dirty="0"/>
              <a:t>: To preserve emotional balance together with resilience, individuals should practice mindfulness methods as well as deep breathing techniques or participate in physical yoga activities.</a:t>
            </a:r>
          </a:p>
          <a:p>
            <a:pPr marL="457200" indent="-457200" algn="just">
              <a:lnSpc>
                <a:spcPct val="100000"/>
              </a:lnSpc>
              <a:buFont typeface="Arial" panose="020B0604020202020204" pitchFamily="34" charset="0"/>
              <a:buAutoNum type="arabicPeriod"/>
            </a:pPr>
            <a:r>
              <a:rPr lang="en-US" sz="1300" b="1" dirty="0"/>
              <a:t>Regular training Programs</a:t>
            </a:r>
            <a:r>
              <a:rPr lang="en-US" sz="1300" dirty="0"/>
              <a:t>: Emotional intelligence improvement happens through attendance of EI training programs combined with literature reading about emotional intelligence and participation in professional development workshops (</a:t>
            </a:r>
            <a:r>
              <a:rPr lang="en-US" sz="1400" b="0" i="0" dirty="0" err="1">
                <a:solidFill>
                  <a:srgbClr val="222222"/>
                </a:solidFill>
                <a:effectLst/>
              </a:rPr>
              <a:t>Ioannidou</a:t>
            </a:r>
            <a:r>
              <a:rPr lang="en-US" sz="1400" b="0" i="0" dirty="0">
                <a:solidFill>
                  <a:srgbClr val="222222"/>
                </a:solidFill>
                <a:effectLst/>
              </a:rPr>
              <a:t> and </a:t>
            </a:r>
            <a:r>
              <a:rPr lang="en-US" sz="1400" b="0" i="0" dirty="0" err="1">
                <a:solidFill>
                  <a:srgbClr val="222222"/>
                </a:solidFill>
                <a:effectLst/>
              </a:rPr>
              <a:t>Konstantikaki</a:t>
            </a:r>
            <a:r>
              <a:rPr lang="en-US" sz="1400" b="0" i="0" dirty="0">
                <a:solidFill>
                  <a:srgbClr val="222222"/>
                </a:solidFill>
                <a:effectLst/>
              </a:rPr>
              <a:t>, 2018)</a:t>
            </a:r>
            <a:r>
              <a:rPr lang="en-US" sz="1300" dirty="0"/>
              <a:t>.</a:t>
            </a:r>
          </a:p>
          <a:p>
            <a:pPr marL="457200" indent="-457200" algn="just">
              <a:lnSpc>
                <a:spcPct val="100000"/>
              </a:lnSpc>
              <a:buFont typeface="Arial" panose="020B0604020202020204" pitchFamily="34" charset="0"/>
              <a:buAutoNum type="arabicPeriod"/>
            </a:pPr>
            <a:r>
              <a:rPr lang="en-US" sz="1300" b="1" dirty="0"/>
              <a:t>Being flexible</a:t>
            </a:r>
            <a:r>
              <a:rPr lang="en-US" sz="1300" dirty="0"/>
              <a:t>: Smooth career advancement with professional development occurs when professionals demonstrate flexible behavior to remain resilient throughout uncertain times.</a:t>
            </a:r>
          </a:p>
          <a:p>
            <a:pPr marL="457200" indent="-457200" algn="just">
              <a:lnSpc>
                <a:spcPct val="100000"/>
              </a:lnSpc>
              <a:buFont typeface="Arial" panose="020B0604020202020204" pitchFamily="34" charset="0"/>
              <a:buAutoNum type="arabicPeriod"/>
            </a:pPr>
            <a:r>
              <a:rPr lang="en-US" sz="1300" b="1" dirty="0"/>
              <a:t>Setting long-term goals</a:t>
            </a:r>
            <a:r>
              <a:rPr lang="en-US" sz="1300" dirty="0"/>
              <a:t>: The constant pursuit of measurable goals for emotional regulation</a:t>
            </a:r>
            <a:r>
              <a:rPr lang="en-GB" sz="1300" dirty="0"/>
              <a:t>, as well as empathy and adaptability development,</a:t>
            </a:r>
            <a:r>
              <a:rPr lang="en-US" sz="1300" dirty="0"/>
              <a:t> helps achieve long-term professional success.</a:t>
            </a:r>
          </a:p>
          <a:p>
            <a:pPr marL="457200" indent="-457200" algn="just">
              <a:buFont typeface="Arial" panose="020B0604020202020204" pitchFamily="34" charset="0"/>
              <a:buAutoNum type="arabicPeriod"/>
            </a:pPr>
            <a:endParaRPr lang="en-US" sz="1400" dirty="0"/>
          </a:p>
        </p:txBody>
      </p:sp>
      <p:sp>
        <p:nvSpPr>
          <p:cNvPr id="8" name="Subtitle 2">
            <a:extLst>
              <a:ext uri="{FF2B5EF4-FFF2-40B4-BE49-F238E27FC236}">
                <a16:creationId xmlns:a16="http://schemas.microsoft.com/office/drawing/2014/main" id="{6D29C7D4-E289-6FDC-4B6C-B0DD68CF5C08}"/>
              </a:ext>
            </a:extLst>
          </p:cNvPr>
          <p:cNvSpPr txBox="1">
            <a:spLocks/>
          </p:cNvSpPr>
          <p:nvPr/>
        </p:nvSpPr>
        <p:spPr>
          <a:xfrm>
            <a:off x="0" y="10854858"/>
            <a:ext cx="9601200" cy="1946742"/>
          </a:xfrm>
          <a:prstGeom prst="rect">
            <a:avLst/>
          </a:prstGeom>
          <a:solidFill>
            <a:schemeClr val="bg1">
              <a:lumMod val="95000"/>
            </a:schemeClr>
          </a:solidFill>
        </p:spPr>
        <p:txBody>
          <a:bodyPr vert="horz" lIns="91440" tIns="45720" rIns="91440" bIns="45720" rtlCol="0">
            <a:normAutofit lnSpcReduction="10000"/>
          </a:bodyPr>
          <a:lstStyle>
            <a:lvl1pPr marL="0" indent="0" algn="ctr" defTabSz="960120" rtl="0" eaLnBrk="1" latinLnBrk="0" hangingPunct="1">
              <a:lnSpc>
                <a:spcPct val="90000"/>
              </a:lnSpc>
              <a:spcBef>
                <a:spcPts val="1050"/>
              </a:spcBef>
              <a:buFont typeface="Arial" panose="020B0604020202020204" pitchFamily="34" charset="0"/>
              <a:buNone/>
              <a:defRPr sz="2520" kern="1200">
                <a:solidFill>
                  <a:schemeClr val="tx1"/>
                </a:solidFill>
                <a:latin typeface="+mn-lt"/>
                <a:ea typeface="+mn-ea"/>
                <a:cs typeface="+mn-cs"/>
              </a:defRPr>
            </a:lvl1pPr>
            <a:lvl2pPr marL="480060" indent="0" algn="ctr" defTabSz="960120" rtl="0" eaLnBrk="1" latinLnBrk="0" hangingPunct="1">
              <a:lnSpc>
                <a:spcPct val="90000"/>
              </a:lnSpc>
              <a:spcBef>
                <a:spcPts val="525"/>
              </a:spcBef>
              <a:buFont typeface="Arial" panose="020B0604020202020204" pitchFamily="34" charset="0"/>
              <a:buNone/>
              <a:defRPr sz="2100" kern="1200">
                <a:solidFill>
                  <a:schemeClr val="tx1"/>
                </a:solidFill>
                <a:latin typeface="+mn-lt"/>
                <a:ea typeface="+mn-ea"/>
                <a:cs typeface="+mn-cs"/>
              </a:defRPr>
            </a:lvl2pPr>
            <a:lvl3pPr marL="960120" indent="0" algn="ctr" defTabSz="960120" rtl="0" eaLnBrk="1" latinLnBrk="0" hangingPunct="1">
              <a:lnSpc>
                <a:spcPct val="90000"/>
              </a:lnSpc>
              <a:spcBef>
                <a:spcPts val="525"/>
              </a:spcBef>
              <a:buFont typeface="Arial" panose="020B0604020202020204" pitchFamily="34" charset="0"/>
              <a:buNone/>
              <a:defRPr sz="1890" kern="1200">
                <a:solidFill>
                  <a:schemeClr val="tx1"/>
                </a:solidFill>
                <a:latin typeface="+mn-lt"/>
                <a:ea typeface="+mn-ea"/>
                <a:cs typeface="+mn-cs"/>
              </a:defRPr>
            </a:lvl3pPr>
            <a:lvl4pPr marL="1440180" indent="0" algn="ctr" defTabSz="960120" rtl="0" eaLnBrk="1" latinLnBrk="0" hangingPunct="1">
              <a:lnSpc>
                <a:spcPct val="90000"/>
              </a:lnSpc>
              <a:spcBef>
                <a:spcPts val="525"/>
              </a:spcBef>
              <a:buFont typeface="Arial" panose="020B0604020202020204" pitchFamily="34" charset="0"/>
              <a:buNone/>
              <a:defRPr sz="1680" kern="1200">
                <a:solidFill>
                  <a:schemeClr val="tx1"/>
                </a:solidFill>
                <a:latin typeface="+mn-lt"/>
                <a:ea typeface="+mn-ea"/>
                <a:cs typeface="+mn-cs"/>
              </a:defRPr>
            </a:lvl4pPr>
            <a:lvl5pPr marL="1920240" indent="0" algn="ctr" defTabSz="960120" rtl="0" eaLnBrk="1" latinLnBrk="0" hangingPunct="1">
              <a:lnSpc>
                <a:spcPct val="90000"/>
              </a:lnSpc>
              <a:spcBef>
                <a:spcPts val="525"/>
              </a:spcBef>
              <a:buFont typeface="Arial" panose="020B0604020202020204" pitchFamily="34" charset="0"/>
              <a:buNone/>
              <a:defRPr sz="1680" kern="1200">
                <a:solidFill>
                  <a:schemeClr val="tx1"/>
                </a:solidFill>
                <a:latin typeface="+mn-lt"/>
                <a:ea typeface="+mn-ea"/>
                <a:cs typeface="+mn-cs"/>
              </a:defRPr>
            </a:lvl5pPr>
            <a:lvl6pPr marL="2400300" indent="0" algn="ctr" defTabSz="960120" rtl="0" eaLnBrk="1" latinLnBrk="0" hangingPunct="1">
              <a:lnSpc>
                <a:spcPct val="90000"/>
              </a:lnSpc>
              <a:spcBef>
                <a:spcPts val="525"/>
              </a:spcBef>
              <a:buFont typeface="Arial" panose="020B0604020202020204" pitchFamily="34" charset="0"/>
              <a:buNone/>
              <a:defRPr sz="1680" kern="1200">
                <a:solidFill>
                  <a:schemeClr val="tx1"/>
                </a:solidFill>
                <a:latin typeface="+mn-lt"/>
                <a:ea typeface="+mn-ea"/>
                <a:cs typeface="+mn-cs"/>
              </a:defRPr>
            </a:lvl6pPr>
            <a:lvl7pPr marL="2880360" indent="0" algn="ctr" defTabSz="960120" rtl="0" eaLnBrk="1" latinLnBrk="0" hangingPunct="1">
              <a:lnSpc>
                <a:spcPct val="90000"/>
              </a:lnSpc>
              <a:spcBef>
                <a:spcPts val="525"/>
              </a:spcBef>
              <a:buFont typeface="Arial" panose="020B0604020202020204" pitchFamily="34" charset="0"/>
              <a:buNone/>
              <a:defRPr sz="1680" kern="1200">
                <a:solidFill>
                  <a:schemeClr val="tx1"/>
                </a:solidFill>
                <a:latin typeface="+mn-lt"/>
                <a:ea typeface="+mn-ea"/>
                <a:cs typeface="+mn-cs"/>
              </a:defRPr>
            </a:lvl7pPr>
            <a:lvl8pPr marL="3360420" indent="0" algn="ctr" defTabSz="960120" rtl="0" eaLnBrk="1" latinLnBrk="0" hangingPunct="1">
              <a:lnSpc>
                <a:spcPct val="90000"/>
              </a:lnSpc>
              <a:spcBef>
                <a:spcPts val="525"/>
              </a:spcBef>
              <a:buFont typeface="Arial" panose="020B0604020202020204" pitchFamily="34" charset="0"/>
              <a:buNone/>
              <a:defRPr sz="1680" kern="1200">
                <a:solidFill>
                  <a:schemeClr val="tx1"/>
                </a:solidFill>
                <a:latin typeface="+mn-lt"/>
                <a:ea typeface="+mn-ea"/>
                <a:cs typeface="+mn-cs"/>
              </a:defRPr>
            </a:lvl8pPr>
            <a:lvl9pPr marL="3840480" indent="0" algn="ctr" defTabSz="960120" rtl="0" eaLnBrk="1" latinLnBrk="0" hangingPunct="1">
              <a:lnSpc>
                <a:spcPct val="90000"/>
              </a:lnSpc>
              <a:spcBef>
                <a:spcPts val="525"/>
              </a:spcBef>
              <a:buFont typeface="Arial" panose="020B0604020202020204" pitchFamily="34" charset="0"/>
              <a:buNone/>
              <a:defRPr sz="1680" kern="1200">
                <a:solidFill>
                  <a:schemeClr val="tx1"/>
                </a:solidFill>
                <a:latin typeface="+mn-lt"/>
                <a:ea typeface="+mn-ea"/>
                <a:cs typeface="+mn-cs"/>
              </a:defRPr>
            </a:lvl9pPr>
          </a:lstStyle>
          <a:p>
            <a:pPr algn="just">
              <a:lnSpc>
                <a:spcPct val="110000"/>
              </a:lnSpc>
            </a:pPr>
            <a:r>
              <a:rPr lang="en-US" sz="1600" b="1" dirty="0"/>
              <a:t>Reference</a:t>
            </a:r>
          </a:p>
          <a:p>
            <a:pPr algn="just">
              <a:lnSpc>
                <a:spcPct val="100000"/>
              </a:lnSpc>
            </a:pPr>
            <a:r>
              <a:rPr lang="en-US" sz="1200" b="0" i="0" dirty="0">
                <a:solidFill>
                  <a:srgbClr val="222222"/>
                </a:solidFill>
                <a:effectLst/>
              </a:rPr>
              <a:t>Chung, S.R., Cichocki, M.N. and Chung, K.C., 2023. Building emotional intelligence. </a:t>
            </a:r>
            <a:r>
              <a:rPr lang="en-US" sz="1200" b="0" i="1" dirty="0">
                <a:solidFill>
                  <a:srgbClr val="222222"/>
                </a:solidFill>
                <a:effectLst/>
              </a:rPr>
              <a:t>Plastic and Reconstructive Surgery</a:t>
            </a:r>
            <a:r>
              <a:rPr lang="en-US" sz="1200" b="0" i="0" dirty="0">
                <a:solidFill>
                  <a:srgbClr val="222222"/>
                </a:solidFill>
                <a:effectLst/>
              </a:rPr>
              <a:t>, </a:t>
            </a:r>
            <a:r>
              <a:rPr lang="en-US" sz="1200" b="0" i="1" dirty="0">
                <a:solidFill>
                  <a:srgbClr val="222222"/>
                </a:solidFill>
                <a:effectLst/>
              </a:rPr>
              <a:t>151</a:t>
            </a:r>
            <a:r>
              <a:rPr lang="en-US" sz="1200" b="0" i="0" dirty="0">
                <a:solidFill>
                  <a:srgbClr val="222222"/>
                </a:solidFill>
                <a:effectLst/>
              </a:rPr>
              <a:t>(1), pp.1-5.</a:t>
            </a:r>
          </a:p>
          <a:p>
            <a:pPr algn="just">
              <a:lnSpc>
                <a:spcPct val="100000"/>
              </a:lnSpc>
            </a:pPr>
            <a:r>
              <a:rPr lang="en-US" sz="1200" b="0" i="0" dirty="0" err="1">
                <a:solidFill>
                  <a:srgbClr val="222222"/>
                </a:solidFill>
                <a:effectLst/>
              </a:rPr>
              <a:t>Ioannidou</a:t>
            </a:r>
            <a:r>
              <a:rPr lang="en-US" sz="1200" b="0" i="0" dirty="0">
                <a:solidFill>
                  <a:srgbClr val="222222"/>
                </a:solidFill>
                <a:effectLst/>
              </a:rPr>
              <a:t>, F. and </a:t>
            </a:r>
            <a:r>
              <a:rPr lang="en-US" sz="1200" b="0" i="0" dirty="0" err="1">
                <a:solidFill>
                  <a:srgbClr val="222222"/>
                </a:solidFill>
                <a:effectLst/>
              </a:rPr>
              <a:t>Konstantikaki</a:t>
            </a:r>
            <a:r>
              <a:rPr lang="en-US" sz="1200" b="0" i="0" dirty="0">
                <a:solidFill>
                  <a:srgbClr val="222222"/>
                </a:solidFill>
                <a:effectLst/>
              </a:rPr>
              <a:t>, V., 2018. Empathy and emotional intelligence: What is it really about?. </a:t>
            </a:r>
            <a:r>
              <a:rPr lang="en-US" sz="1200" b="0" i="1" dirty="0">
                <a:solidFill>
                  <a:srgbClr val="222222"/>
                </a:solidFill>
                <a:effectLst/>
              </a:rPr>
              <a:t>International Journal of caring sciences</a:t>
            </a:r>
            <a:r>
              <a:rPr lang="en-US" sz="1200" b="0" i="0" dirty="0">
                <a:solidFill>
                  <a:srgbClr val="222222"/>
                </a:solidFill>
                <a:effectLst/>
              </a:rPr>
              <a:t>, </a:t>
            </a:r>
            <a:r>
              <a:rPr lang="en-US" sz="1200" b="0" i="1" dirty="0">
                <a:solidFill>
                  <a:srgbClr val="222222"/>
                </a:solidFill>
                <a:effectLst/>
              </a:rPr>
              <a:t>1</a:t>
            </a:r>
            <a:r>
              <a:rPr lang="en-US" sz="1200" b="0" i="0" dirty="0">
                <a:solidFill>
                  <a:srgbClr val="222222"/>
                </a:solidFill>
                <a:effectLst/>
              </a:rPr>
              <a:t>(3), p.118.</a:t>
            </a:r>
          </a:p>
          <a:p>
            <a:pPr algn="just">
              <a:lnSpc>
                <a:spcPct val="100000"/>
              </a:lnSpc>
            </a:pPr>
            <a:r>
              <a:rPr lang="en-US" sz="1200" b="0" i="0" dirty="0" err="1">
                <a:solidFill>
                  <a:srgbClr val="222222"/>
                </a:solidFill>
                <a:effectLst/>
              </a:rPr>
              <a:t>Kotsou</a:t>
            </a:r>
            <a:r>
              <a:rPr lang="en-US" sz="1200" b="0" i="0" dirty="0">
                <a:solidFill>
                  <a:srgbClr val="222222"/>
                </a:solidFill>
                <a:effectLst/>
              </a:rPr>
              <a:t>, I., </a:t>
            </a:r>
            <a:r>
              <a:rPr lang="en-US" sz="1200" b="0" i="0" dirty="0" err="1">
                <a:solidFill>
                  <a:srgbClr val="222222"/>
                </a:solidFill>
                <a:effectLst/>
              </a:rPr>
              <a:t>Mikolajczak</a:t>
            </a:r>
            <a:r>
              <a:rPr lang="en-US" sz="1200" b="0" i="0" dirty="0">
                <a:solidFill>
                  <a:srgbClr val="222222"/>
                </a:solidFill>
                <a:effectLst/>
              </a:rPr>
              <a:t>, M., Heeren, A., Grégoire, J. and Leys, C., 2019. Improving emotional intelligence: A systematic review of existing work and future challenges. </a:t>
            </a:r>
            <a:r>
              <a:rPr lang="en-US" sz="1200" b="0" i="1" dirty="0">
                <a:solidFill>
                  <a:srgbClr val="222222"/>
                </a:solidFill>
                <a:effectLst/>
              </a:rPr>
              <a:t>Emotion review</a:t>
            </a:r>
            <a:r>
              <a:rPr lang="en-US" sz="1200" b="0" i="0" dirty="0">
                <a:solidFill>
                  <a:srgbClr val="222222"/>
                </a:solidFill>
                <a:effectLst/>
              </a:rPr>
              <a:t>, </a:t>
            </a:r>
            <a:r>
              <a:rPr lang="en-US" sz="1200" b="0" i="1" dirty="0">
                <a:solidFill>
                  <a:srgbClr val="222222"/>
                </a:solidFill>
                <a:effectLst/>
              </a:rPr>
              <a:t>11</a:t>
            </a:r>
            <a:r>
              <a:rPr lang="en-US" sz="1200" b="0" i="0" dirty="0">
                <a:solidFill>
                  <a:srgbClr val="222222"/>
                </a:solidFill>
                <a:effectLst/>
              </a:rPr>
              <a:t>(2), pp.151-165.</a:t>
            </a:r>
            <a:endParaRPr lang="en-US" sz="1200" dirty="0"/>
          </a:p>
          <a:p>
            <a:pPr algn="just">
              <a:lnSpc>
                <a:spcPct val="100000"/>
              </a:lnSpc>
            </a:pPr>
            <a:r>
              <a:rPr lang="en-US" sz="1200" dirty="0"/>
              <a:t>Lopes, P.N., 2016. Emotional intelligence in organizations: Bridging research and practice. Emotion Review, 8(4), pp.316-321.</a:t>
            </a:r>
          </a:p>
          <a:p>
            <a:pPr algn="just">
              <a:lnSpc>
                <a:spcPct val="110000"/>
              </a:lnSpc>
            </a:pPr>
            <a:endParaRPr lang="en-US" sz="1400" dirty="0"/>
          </a:p>
          <a:p>
            <a:pPr algn="just">
              <a:lnSpc>
                <a:spcPct val="110000"/>
              </a:lnSpc>
            </a:pPr>
            <a:endParaRPr lang="en-US" sz="1400" dirty="0"/>
          </a:p>
          <a:p>
            <a:pPr marL="457200" indent="-457200" algn="just">
              <a:buFont typeface="Arial" panose="020B0604020202020204" pitchFamily="34" charset="0"/>
              <a:buAutoNum type="arabicPeriod"/>
            </a:pPr>
            <a:endParaRPr lang="en-US" sz="2000" dirty="0"/>
          </a:p>
          <a:p>
            <a:pPr marL="457200" indent="-457200" algn="just">
              <a:buFont typeface="Arial" panose="020B0604020202020204" pitchFamily="34" charset="0"/>
              <a:buAutoNum type="arabicPeriod"/>
            </a:pPr>
            <a:endParaRPr lang="en-US" sz="2000" dirty="0"/>
          </a:p>
          <a:p>
            <a:endParaRPr lang="en-US" sz="2000" b="1" dirty="0"/>
          </a:p>
          <a:p>
            <a:pPr algn="just"/>
            <a:endParaRPr lang="en-US" dirty="0"/>
          </a:p>
        </p:txBody>
      </p:sp>
      <p:pic>
        <p:nvPicPr>
          <p:cNvPr id="1030" name="Picture 6" descr="Applications of Emotional Intelligence in the workplace – ei-matters">
            <a:extLst>
              <a:ext uri="{FF2B5EF4-FFF2-40B4-BE49-F238E27FC236}">
                <a16:creationId xmlns:a16="http://schemas.microsoft.com/office/drawing/2014/main" id="{304B4A99-756D-D728-F161-9FF034F200F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3003" r="23323"/>
          <a:stretch/>
        </p:blipFill>
        <p:spPr bwMode="auto">
          <a:xfrm>
            <a:off x="7115909" y="7010400"/>
            <a:ext cx="2485291" cy="38444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568714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5</TotalTime>
  <Words>1236</Words>
  <Application>Microsoft Office PowerPoint</Application>
  <PresentationFormat>A3 Paper (297x420 mm)</PresentationFormat>
  <Paragraphs>40</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Teodora Stoyanova</cp:lastModifiedBy>
  <cp:revision>2</cp:revision>
  <dcterms:created xsi:type="dcterms:W3CDTF">2025-03-02T14:16:56Z</dcterms:created>
  <dcterms:modified xsi:type="dcterms:W3CDTF">2025-07-20T20:05:50Z</dcterms:modified>
</cp:coreProperties>
</file>