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8" r:id="rId2"/>
    <p:sldId id="256" r:id="rId3"/>
    <p:sldId id="257" r:id="rId4"/>
    <p:sldId id="266" r:id="rId5"/>
    <p:sldId id="261" r:id="rId6"/>
    <p:sldId id="260" r:id="rId7"/>
    <p:sldId id="268" r:id="rId8"/>
    <p:sldId id="262" r:id="rId9"/>
    <p:sldId id="265" r:id="rId10"/>
    <p:sldId id="259" r:id="rId11"/>
    <p:sldId id="263" r:id="rId12"/>
    <p:sldId id="269" r:id="rId13"/>
    <p:sldId id="264" r:id="rId14"/>
    <p:sldId id="270"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BB7BD0-AEE1-A288-10C7-EB41C341E11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7F6FF1D0-07C8-1B0F-03C8-D93BE2FF65B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39781B16-24E8-450B-9A7E-D6C2075B7B9C}" type="datetime1">
              <a:rPr lang="en-US"/>
              <a:pPr lvl="0"/>
              <a:t>10/18/2022</a:t>
            </a:fld>
            <a:endParaRPr lang="en-US"/>
          </a:p>
        </p:txBody>
      </p:sp>
      <p:sp>
        <p:nvSpPr>
          <p:cNvPr id="4" name="Slide Image Placeholder 3">
            <a:extLst>
              <a:ext uri="{FF2B5EF4-FFF2-40B4-BE49-F238E27FC236}">
                <a16:creationId xmlns:a16="http://schemas.microsoft.com/office/drawing/2014/main" id="{DAD1BE43-4A42-CC7E-4F16-11505CAF75E2}"/>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42D1C187-FE96-0AEF-B2E1-8202AB7F2202}"/>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1F7CA92-2797-F4C6-9292-DC4815A3A472}"/>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D9E39B58-142D-325D-89C1-413C5903FDD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460A1B00-A6E0-4486-9C95-FC0ACFE29F00}" type="slidenum">
              <a:t>‹#›</a:t>
            </a:fld>
            <a:endParaRPr lang="en-US"/>
          </a:p>
        </p:txBody>
      </p:sp>
    </p:spTree>
    <p:extLst>
      <p:ext uri="{BB962C8B-B14F-4D97-AF65-F5344CB8AC3E}">
        <p14:creationId xmlns:p14="http://schemas.microsoft.com/office/powerpoint/2010/main" val="181671759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87F5C9-4E59-3BFE-BEBB-454B0331B4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1101D6-1ECF-27F7-CE84-1404A77F123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FD2C363-2906-4EE6-EF8D-AF56C2FCFC0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17C6BC4-42C3-42FB-B623-6058F185208A}"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C0-HD-BTM.png">
            <a:extLst>
              <a:ext uri="{FF2B5EF4-FFF2-40B4-BE49-F238E27FC236}">
                <a16:creationId xmlns:a16="http://schemas.microsoft.com/office/drawing/2014/main" id="{D160BECD-936D-34B2-D904-038764E0F27A}"/>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19BE13F8-8F23-F724-6018-D5586813F050}"/>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56F1E0E3-FA39-CCC3-D8E6-FE041C32EDAA}"/>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4D45B6CC-11AD-9645-E098-3D7FF5BF5D7E}"/>
              </a:ext>
            </a:extLst>
          </p:cNvPr>
          <p:cNvSpPr txBox="1">
            <a:spLocks noGrp="1"/>
          </p:cNvSpPr>
          <p:nvPr>
            <p:ph type="dt" sz="half" idx="7"/>
          </p:nvPr>
        </p:nvSpPr>
        <p:spPr>
          <a:xfrm>
            <a:off x="7909560" y="4314331"/>
            <a:ext cx="2910836" cy="374638"/>
          </a:xfrm>
        </p:spPr>
        <p:txBody>
          <a:bodyPr/>
          <a:lstStyle>
            <a:lvl1pPr>
              <a:defRPr/>
            </a:lvl1pPr>
          </a:lstStyle>
          <a:p>
            <a:pPr lvl="0"/>
            <a:fld id="{6DA2F96F-074A-4F83-A85D-473EBA3A2BF3}" type="datetime1">
              <a:rPr lang="en-US"/>
              <a:pPr lvl="0"/>
              <a:t>10/18/2022</a:t>
            </a:fld>
            <a:endParaRPr lang="en-US"/>
          </a:p>
        </p:txBody>
      </p:sp>
      <p:sp>
        <p:nvSpPr>
          <p:cNvPr id="6" name="Footer Placeholder 4">
            <a:extLst>
              <a:ext uri="{FF2B5EF4-FFF2-40B4-BE49-F238E27FC236}">
                <a16:creationId xmlns:a16="http://schemas.microsoft.com/office/drawing/2014/main" id="{0FBF0366-0326-6F1A-D5B0-2BFCA8B67A73}"/>
              </a:ext>
            </a:extLst>
          </p:cNvPr>
          <p:cNvSpPr txBox="1">
            <a:spLocks noGrp="1"/>
          </p:cNvSpPr>
          <p:nvPr>
            <p:ph type="ftr" sz="quarter" idx="9"/>
          </p:nvPr>
        </p:nvSpPr>
        <p:spPr>
          <a:xfrm>
            <a:off x="1371600" y="4323840"/>
            <a:ext cx="64008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00B8D528-2981-1986-8DB5-90AF7FEA0975}"/>
              </a:ext>
            </a:extLst>
          </p:cNvPr>
          <p:cNvSpPr txBox="1">
            <a:spLocks noGrp="1"/>
          </p:cNvSpPr>
          <p:nvPr>
            <p:ph type="sldNum" sz="quarter" idx="8"/>
          </p:nvPr>
        </p:nvSpPr>
        <p:spPr>
          <a:xfrm>
            <a:off x="8077196" y="1430862"/>
            <a:ext cx="2743200" cy="365129"/>
          </a:xfrm>
        </p:spPr>
        <p:txBody>
          <a:bodyPr/>
          <a:lstStyle>
            <a:lvl1pPr>
              <a:defRPr/>
            </a:lvl1pPr>
          </a:lstStyle>
          <a:p>
            <a:pPr lvl="0"/>
            <a:fld id="{CE6F079C-98EE-4A44-88C8-EE00089E4A0E}" type="slidenum">
              <a:t>‹#›</a:t>
            </a:fld>
            <a:endParaRPr lang="en-US"/>
          </a:p>
        </p:txBody>
      </p:sp>
    </p:spTree>
    <p:extLst>
      <p:ext uri="{BB962C8B-B14F-4D97-AF65-F5344CB8AC3E}">
        <p14:creationId xmlns:p14="http://schemas.microsoft.com/office/powerpoint/2010/main" val="359446692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9809-8691-3C63-ACF3-5E84B45BCFD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BE0EDD7-C243-B4B6-C227-A9EFAFEC75B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3B311D0-19F6-F659-9846-6B3E6D4319BE}"/>
              </a:ext>
            </a:extLst>
          </p:cNvPr>
          <p:cNvSpPr txBox="1">
            <a:spLocks noGrp="1"/>
          </p:cNvSpPr>
          <p:nvPr>
            <p:ph type="dt" sz="half" idx="7"/>
          </p:nvPr>
        </p:nvSpPr>
        <p:spPr/>
        <p:txBody>
          <a:bodyPr/>
          <a:lstStyle>
            <a:lvl1pPr>
              <a:defRPr/>
            </a:lvl1pPr>
          </a:lstStyle>
          <a:p>
            <a:pPr lvl="0"/>
            <a:fld id="{5D242A2C-183A-4ABE-ABB7-0677F1C3823F}" type="datetime1">
              <a:rPr lang="en-US"/>
              <a:pPr lvl="0"/>
              <a:t>10/18/2022</a:t>
            </a:fld>
            <a:endParaRPr lang="en-US"/>
          </a:p>
        </p:txBody>
      </p:sp>
      <p:sp>
        <p:nvSpPr>
          <p:cNvPr id="5" name="Footer Placeholder 4">
            <a:extLst>
              <a:ext uri="{FF2B5EF4-FFF2-40B4-BE49-F238E27FC236}">
                <a16:creationId xmlns:a16="http://schemas.microsoft.com/office/drawing/2014/main" id="{758ACAF4-E798-0D5E-E4D6-78192A5B1F9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231FBBE-072B-C8ED-2AA0-F7402AB3EDA7}"/>
              </a:ext>
            </a:extLst>
          </p:cNvPr>
          <p:cNvSpPr txBox="1">
            <a:spLocks noGrp="1"/>
          </p:cNvSpPr>
          <p:nvPr>
            <p:ph type="sldNum" sz="quarter" idx="8"/>
          </p:nvPr>
        </p:nvSpPr>
        <p:spPr/>
        <p:txBody>
          <a:bodyPr/>
          <a:lstStyle>
            <a:lvl1pPr>
              <a:defRPr/>
            </a:lvl1pPr>
          </a:lstStyle>
          <a:p>
            <a:pPr lvl="0"/>
            <a:fld id="{3EADF54F-2E7C-4951-B037-3A3780B4BB48}" type="slidenum">
              <a:t>‹#›</a:t>
            </a:fld>
            <a:endParaRPr lang="en-US"/>
          </a:p>
        </p:txBody>
      </p:sp>
    </p:spTree>
    <p:extLst>
      <p:ext uri="{BB962C8B-B14F-4D97-AF65-F5344CB8AC3E}">
        <p14:creationId xmlns:p14="http://schemas.microsoft.com/office/powerpoint/2010/main" val="73595674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CB4D2D6A-8095-0C83-922D-7B428F3D6E39}"/>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32BA3F2F-393B-F6F2-5F2A-02741A1763A3}"/>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A0F4CECC-94FA-EA1F-436F-8D20D6224715}"/>
              </a:ext>
            </a:extLst>
          </p:cNvPr>
          <p:cNvSpPr txBox="1">
            <a:spLocks noGrp="1"/>
          </p:cNvSpPr>
          <p:nvPr>
            <p:ph type="body" idx="1"/>
          </p:nvPr>
        </p:nvSpPr>
        <p:spPr>
          <a:xfrm>
            <a:off x="1024466" y="3641726"/>
            <a:ext cx="10490197" cy="955676"/>
          </a:xfrm>
        </p:spPr>
        <p:txBody>
          <a:bodyPr/>
          <a:lstStyle>
            <a:lvl1pPr marL="0" indent="0" algn="r">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B61CCF4A-9999-136B-5A99-1959EAF98B31}"/>
              </a:ext>
            </a:extLst>
          </p:cNvPr>
          <p:cNvSpPr txBox="1">
            <a:spLocks noGrp="1"/>
          </p:cNvSpPr>
          <p:nvPr>
            <p:ph type="dt" sz="half" idx="7"/>
          </p:nvPr>
        </p:nvSpPr>
        <p:spPr>
          <a:xfrm>
            <a:off x="7814453" y="381003"/>
            <a:ext cx="2910836" cy="365129"/>
          </a:xfrm>
        </p:spPr>
        <p:txBody>
          <a:bodyPr/>
          <a:lstStyle>
            <a:lvl1pPr>
              <a:defRPr/>
            </a:lvl1pPr>
          </a:lstStyle>
          <a:p>
            <a:pPr lvl="0"/>
            <a:fld id="{E635CC53-AAF2-478E-B40D-8118EF59021C}" type="datetime1">
              <a:rPr lang="en-US"/>
              <a:pPr lvl="0"/>
              <a:t>10/18/2022</a:t>
            </a:fld>
            <a:endParaRPr lang="en-US"/>
          </a:p>
        </p:txBody>
      </p:sp>
      <p:sp>
        <p:nvSpPr>
          <p:cNvPr id="6" name="Footer Placeholder 4">
            <a:extLst>
              <a:ext uri="{FF2B5EF4-FFF2-40B4-BE49-F238E27FC236}">
                <a16:creationId xmlns:a16="http://schemas.microsoft.com/office/drawing/2014/main" id="{65E6BF30-D6CC-6AFB-3531-6E6A47FBC054}"/>
              </a:ext>
            </a:extLst>
          </p:cNvPr>
          <p:cNvSpPr txBox="1">
            <a:spLocks noGrp="1"/>
          </p:cNvSpPr>
          <p:nvPr>
            <p:ph type="ftr" sz="quarter" idx="9"/>
          </p:nvPr>
        </p:nvSpPr>
        <p:spPr>
          <a:xfrm>
            <a:off x="685800" y="381003"/>
            <a:ext cx="6991493" cy="364068"/>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18CDC9EC-A295-E6B9-52E7-7B9824CB5C1E}"/>
              </a:ext>
            </a:extLst>
          </p:cNvPr>
          <p:cNvSpPr txBox="1">
            <a:spLocks noGrp="1"/>
          </p:cNvSpPr>
          <p:nvPr>
            <p:ph type="sldNum" sz="quarter" idx="8"/>
          </p:nvPr>
        </p:nvSpPr>
        <p:spPr>
          <a:xfrm>
            <a:off x="10862450" y="381003"/>
            <a:ext cx="643746" cy="365129"/>
          </a:xfrm>
        </p:spPr>
        <p:txBody>
          <a:bodyPr/>
          <a:lstStyle>
            <a:lvl1pPr>
              <a:defRPr/>
            </a:lvl1pPr>
          </a:lstStyle>
          <a:p>
            <a:pPr lvl="0"/>
            <a:fld id="{95A80BA9-4214-4443-BD20-B93C97E82B49}" type="slidenum">
              <a:t>‹#›</a:t>
            </a:fld>
            <a:endParaRPr lang="en-US"/>
          </a:p>
        </p:txBody>
      </p:sp>
    </p:spTree>
    <p:extLst>
      <p:ext uri="{BB962C8B-B14F-4D97-AF65-F5344CB8AC3E}">
        <p14:creationId xmlns:p14="http://schemas.microsoft.com/office/powerpoint/2010/main" val="3285787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AA8F7-E2BC-F09D-193C-4321194EED0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7916589-DFB4-A2BB-A7F5-71CC42E78307}"/>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F8CE8DC-15DF-F09A-58AE-011FEE73AC7B}"/>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F943A5-6E96-1B0A-5F52-F3DB0A186C78}"/>
              </a:ext>
            </a:extLst>
          </p:cNvPr>
          <p:cNvSpPr txBox="1">
            <a:spLocks noGrp="1"/>
          </p:cNvSpPr>
          <p:nvPr>
            <p:ph type="dt" sz="half" idx="7"/>
          </p:nvPr>
        </p:nvSpPr>
        <p:spPr/>
        <p:txBody>
          <a:bodyPr/>
          <a:lstStyle>
            <a:lvl1pPr>
              <a:defRPr/>
            </a:lvl1pPr>
          </a:lstStyle>
          <a:p>
            <a:pPr lvl="0"/>
            <a:fld id="{8732EEBF-A28C-4765-81DB-BB9E904BBD4D}" type="datetime1">
              <a:rPr lang="en-US"/>
              <a:pPr lvl="0"/>
              <a:t>10/18/2022</a:t>
            </a:fld>
            <a:endParaRPr lang="en-US"/>
          </a:p>
        </p:txBody>
      </p:sp>
      <p:sp>
        <p:nvSpPr>
          <p:cNvPr id="6" name="Footer Placeholder 5">
            <a:extLst>
              <a:ext uri="{FF2B5EF4-FFF2-40B4-BE49-F238E27FC236}">
                <a16:creationId xmlns:a16="http://schemas.microsoft.com/office/drawing/2014/main" id="{13F8BF5B-922E-3ECC-102C-0F79B1BEBA8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7DA483E-9610-4766-4029-F2418E8CB2CA}"/>
              </a:ext>
            </a:extLst>
          </p:cNvPr>
          <p:cNvSpPr txBox="1">
            <a:spLocks noGrp="1"/>
          </p:cNvSpPr>
          <p:nvPr>
            <p:ph type="sldNum" sz="quarter" idx="8"/>
          </p:nvPr>
        </p:nvSpPr>
        <p:spPr/>
        <p:txBody>
          <a:bodyPr/>
          <a:lstStyle>
            <a:lvl1pPr>
              <a:defRPr/>
            </a:lvl1pPr>
          </a:lstStyle>
          <a:p>
            <a:pPr lvl="0"/>
            <a:fld id="{397D475F-4EE7-41F8-B1BD-60A0EED55123}" type="slidenum">
              <a:t>‹#›</a:t>
            </a:fld>
            <a:endParaRPr lang="en-US"/>
          </a:p>
        </p:txBody>
      </p:sp>
    </p:spTree>
    <p:extLst>
      <p:ext uri="{BB962C8B-B14F-4D97-AF65-F5344CB8AC3E}">
        <p14:creationId xmlns:p14="http://schemas.microsoft.com/office/powerpoint/2010/main" val="3713887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48958-1C4B-9AE0-83A5-4A7441B73AE9}"/>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5507610-5227-E1D3-F499-D70CC6919AF1}"/>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1458DEE2-E37F-C030-C526-85427C10E239}"/>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CA72A14-34AE-A3DD-C9D2-89B040BBA891}"/>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0CDAF096-FB4B-0619-69B8-774EE714488F}"/>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F72DF53-E03E-B504-8F4C-070B4E20986C}"/>
              </a:ext>
            </a:extLst>
          </p:cNvPr>
          <p:cNvSpPr txBox="1">
            <a:spLocks noGrp="1"/>
          </p:cNvSpPr>
          <p:nvPr>
            <p:ph type="dt" sz="half" idx="7"/>
          </p:nvPr>
        </p:nvSpPr>
        <p:spPr/>
        <p:txBody>
          <a:bodyPr/>
          <a:lstStyle>
            <a:lvl1pPr>
              <a:defRPr/>
            </a:lvl1pPr>
          </a:lstStyle>
          <a:p>
            <a:pPr lvl="0"/>
            <a:fld id="{B157FBF5-B438-45A4-89E3-FE853C87B8FC}" type="datetime1">
              <a:rPr lang="en-US"/>
              <a:pPr lvl="0"/>
              <a:t>10/18/2022</a:t>
            </a:fld>
            <a:endParaRPr lang="en-US"/>
          </a:p>
        </p:txBody>
      </p:sp>
      <p:sp>
        <p:nvSpPr>
          <p:cNvPr id="8" name="Footer Placeholder 7">
            <a:extLst>
              <a:ext uri="{FF2B5EF4-FFF2-40B4-BE49-F238E27FC236}">
                <a16:creationId xmlns:a16="http://schemas.microsoft.com/office/drawing/2014/main" id="{497BF021-422D-FDB8-4190-A385DB4B10C6}"/>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90B0DA0C-73E2-B76B-FD87-68782A349C46}"/>
              </a:ext>
            </a:extLst>
          </p:cNvPr>
          <p:cNvSpPr txBox="1">
            <a:spLocks noGrp="1"/>
          </p:cNvSpPr>
          <p:nvPr>
            <p:ph type="sldNum" sz="quarter" idx="8"/>
          </p:nvPr>
        </p:nvSpPr>
        <p:spPr/>
        <p:txBody>
          <a:bodyPr/>
          <a:lstStyle>
            <a:lvl1pPr>
              <a:defRPr/>
            </a:lvl1pPr>
          </a:lstStyle>
          <a:p>
            <a:pPr lvl="0"/>
            <a:fld id="{90899A07-D1BD-42D1-A8C6-41E6BF2A1249}" type="slidenum">
              <a:t>‹#›</a:t>
            </a:fld>
            <a:endParaRPr lang="en-US"/>
          </a:p>
        </p:txBody>
      </p:sp>
    </p:spTree>
    <p:extLst>
      <p:ext uri="{BB962C8B-B14F-4D97-AF65-F5344CB8AC3E}">
        <p14:creationId xmlns:p14="http://schemas.microsoft.com/office/powerpoint/2010/main" val="3930477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AD1C-282D-416F-E0CE-C1CBA23ADE7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D77828E2-6356-76A4-31B6-6CC55CE87687}"/>
              </a:ext>
            </a:extLst>
          </p:cNvPr>
          <p:cNvSpPr txBox="1">
            <a:spLocks noGrp="1"/>
          </p:cNvSpPr>
          <p:nvPr>
            <p:ph type="dt" sz="half" idx="7"/>
          </p:nvPr>
        </p:nvSpPr>
        <p:spPr/>
        <p:txBody>
          <a:bodyPr/>
          <a:lstStyle>
            <a:lvl1pPr>
              <a:defRPr/>
            </a:lvl1pPr>
          </a:lstStyle>
          <a:p>
            <a:pPr lvl="0"/>
            <a:fld id="{DDFD2528-71AC-47FB-AE98-DE449877D97C}" type="datetime1">
              <a:rPr lang="en-US"/>
              <a:pPr lvl="0"/>
              <a:t>10/18/2022</a:t>
            </a:fld>
            <a:endParaRPr lang="en-US"/>
          </a:p>
        </p:txBody>
      </p:sp>
      <p:sp>
        <p:nvSpPr>
          <p:cNvPr id="4" name="Footer Placeholder 3">
            <a:extLst>
              <a:ext uri="{FF2B5EF4-FFF2-40B4-BE49-F238E27FC236}">
                <a16:creationId xmlns:a16="http://schemas.microsoft.com/office/drawing/2014/main" id="{5C6D6DE0-A01C-B7A2-2E36-E30418957456}"/>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AF0CB9F-D99F-D5E0-299B-A7F037974A58}"/>
              </a:ext>
            </a:extLst>
          </p:cNvPr>
          <p:cNvSpPr txBox="1">
            <a:spLocks noGrp="1"/>
          </p:cNvSpPr>
          <p:nvPr>
            <p:ph type="sldNum" sz="quarter" idx="8"/>
          </p:nvPr>
        </p:nvSpPr>
        <p:spPr/>
        <p:txBody>
          <a:bodyPr/>
          <a:lstStyle>
            <a:lvl1pPr>
              <a:defRPr/>
            </a:lvl1pPr>
          </a:lstStyle>
          <a:p>
            <a:pPr lvl="0"/>
            <a:fld id="{1016DF5F-CED7-4CE9-B698-FEE96A2EF217}" type="slidenum">
              <a:t>‹#›</a:t>
            </a:fld>
            <a:endParaRPr lang="en-US"/>
          </a:p>
        </p:txBody>
      </p:sp>
    </p:spTree>
    <p:extLst>
      <p:ext uri="{BB962C8B-B14F-4D97-AF65-F5344CB8AC3E}">
        <p14:creationId xmlns:p14="http://schemas.microsoft.com/office/powerpoint/2010/main" val="3888949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B9C04F-9F2B-8431-69F2-007FDCDC828D}"/>
              </a:ext>
            </a:extLst>
          </p:cNvPr>
          <p:cNvSpPr txBox="1">
            <a:spLocks noGrp="1"/>
          </p:cNvSpPr>
          <p:nvPr>
            <p:ph type="dt" sz="half" idx="7"/>
          </p:nvPr>
        </p:nvSpPr>
        <p:spPr/>
        <p:txBody>
          <a:bodyPr/>
          <a:lstStyle>
            <a:lvl1pPr>
              <a:defRPr/>
            </a:lvl1pPr>
          </a:lstStyle>
          <a:p>
            <a:pPr lvl="0"/>
            <a:fld id="{C4D82407-FB9C-44DA-B876-83D000D33F66}" type="datetime1">
              <a:rPr lang="en-US"/>
              <a:pPr lvl="0"/>
              <a:t>10/18/2022</a:t>
            </a:fld>
            <a:endParaRPr lang="en-US"/>
          </a:p>
        </p:txBody>
      </p:sp>
      <p:sp>
        <p:nvSpPr>
          <p:cNvPr id="3" name="Footer Placeholder 2">
            <a:extLst>
              <a:ext uri="{FF2B5EF4-FFF2-40B4-BE49-F238E27FC236}">
                <a16:creationId xmlns:a16="http://schemas.microsoft.com/office/drawing/2014/main" id="{3EC531D8-AC22-BE80-3CE5-B480B5B4A283}"/>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5FE7EC12-2349-89AB-7B73-E8D4F8BA9A84}"/>
              </a:ext>
            </a:extLst>
          </p:cNvPr>
          <p:cNvSpPr txBox="1">
            <a:spLocks noGrp="1"/>
          </p:cNvSpPr>
          <p:nvPr>
            <p:ph type="sldNum" sz="quarter" idx="8"/>
          </p:nvPr>
        </p:nvSpPr>
        <p:spPr/>
        <p:txBody>
          <a:bodyPr/>
          <a:lstStyle>
            <a:lvl1pPr>
              <a:defRPr/>
            </a:lvl1pPr>
          </a:lstStyle>
          <a:p>
            <a:pPr lvl="0"/>
            <a:fld id="{A6A57E7D-BA62-401C-B873-5B228167ADCA}" type="slidenum">
              <a:t>‹#›</a:t>
            </a:fld>
            <a:endParaRPr lang="en-US"/>
          </a:p>
        </p:txBody>
      </p:sp>
    </p:spTree>
    <p:extLst>
      <p:ext uri="{BB962C8B-B14F-4D97-AF65-F5344CB8AC3E}">
        <p14:creationId xmlns:p14="http://schemas.microsoft.com/office/powerpoint/2010/main" val="143030668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AD5E9-B4DC-3320-348A-B3D9E9B12FE8}"/>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D63CF7EA-E0B0-A871-E63E-BAEC4A97D2D8}"/>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29CC64-AE56-8923-0D3A-8791E08BF4A5}"/>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A02E56D-259B-010C-96CC-0CCD560C8EB0}"/>
              </a:ext>
            </a:extLst>
          </p:cNvPr>
          <p:cNvSpPr txBox="1">
            <a:spLocks noGrp="1"/>
          </p:cNvSpPr>
          <p:nvPr>
            <p:ph type="dt" sz="half" idx="7"/>
          </p:nvPr>
        </p:nvSpPr>
        <p:spPr/>
        <p:txBody>
          <a:bodyPr/>
          <a:lstStyle>
            <a:lvl1pPr>
              <a:defRPr/>
            </a:lvl1pPr>
          </a:lstStyle>
          <a:p>
            <a:pPr lvl="0"/>
            <a:fld id="{2DBDDC3A-DDB4-44C1-A0FF-A7CE7022AB80}" type="datetime1">
              <a:rPr lang="en-US"/>
              <a:pPr lvl="0"/>
              <a:t>10/18/2022</a:t>
            </a:fld>
            <a:endParaRPr lang="en-US"/>
          </a:p>
        </p:txBody>
      </p:sp>
      <p:sp>
        <p:nvSpPr>
          <p:cNvPr id="6" name="Footer Placeholder 5">
            <a:extLst>
              <a:ext uri="{FF2B5EF4-FFF2-40B4-BE49-F238E27FC236}">
                <a16:creationId xmlns:a16="http://schemas.microsoft.com/office/drawing/2014/main" id="{02FB37CE-91DE-A62B-9A1A-2B8F717616F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2C5063C-3522-01E1-6FB8-112FF21CB369}"/>
              </a:ext>
            </a:extLst>
          </p:cNvPr>
          <p:cNvSpPr txBox="1">
            <a:spLocks noGrp="1"/>
          </p:cNvSpPr>
          <p:nvPr>
            <p:ph type="sldNum" sz="quarter" idx="8"/>
          </p:nvPr>
        </p:nvSpPr>
        <p:spPr/>
        <p:txBody>
          <a:bodyPr/>
          <a:lstStyle>
            <a:lvl1pPr>
              <a:defRPr/>
            </a:lvl1pPr>
          </a:lstStyle>
          <a:p>
            <a:pPr lvl="0"/>
            <a:fld id="{62906B05-A62D-4D80-AB56-0C9744705463}" type="slidenum">
              <a:t>‹#›</a:t>
            </a:fld>
            <a:endParaRPr lang="en-US"/>
          </a:p>
        </p:txBody>
      </p:sp>
    </p:spTree>
    <p:extLst>
      <p:ext uri="{BB962C8B-B14F-4D97-AF65-F5344CB8AC3E}">
        <p14:creationId xmlns:p14="http://schemas.microsoft.com/office/powerpoint/2010/main" val="1254864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581E7-DDA8-DA1D-CA6A-0ACC7CDA312C}"/>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515EBF28-BE2C-2BEC-51A8-B4512E897729}"/>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76872FCB-34AB-E8EE-8B88-711F6D8A654B}"/>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FA1141C-3ADB-9935-8286-A70F2C6C3C79}"/>
              </a:ext>
            </a:extLst>
          </p:cNvPr>
          <p:cNvSpPr txBox="1">
            <a:spLocks noGrp="1"/>
          </p:cNvSpPr>
          <p:nvPr>
            <p:ph type="dt" sz="half" idx="7"/>
          </p:nvPr>
        </p:nvSpPr>
        <p:spPr/>
        <p:txBody>
          <a:bodyPr/>
          <a:lstStyle>
            <a:lvl1pPr>
              <a:defRPr/>
            </a:lvl1pPr>
          </a:lstStyle>
          <a:p>
            <a:pPr lvl="0"/>
            <a:fld id="{A153F6DB-4731-4B4F-9957-A0A04ED59A5C}" type="datetime1">
              <a:rPr lang="en-US"/>
              <a:pPr lvl="0"/>
              <a:t>10/18/2022</a:t>
            </a:fld>
            <a:endParaRPr lang="en-US"/>
          </a:p>
        </p:txBody>
      </p:sp>
      <p:sp>
        <p:nvSpPr>
          <p:cNvPr id="6" name="Footer Placeholder 5">
            <a:extLst>
              <a:ext uri="{FF2B5EF4-FFF2-40B4-BE49-F238E27FC236}">
                <a16:creationId xmlns:a16="http://schemas.microsoft.com/office/drawing/2014/main" id="{B4340970-FBDD-EBB7-1066-667305456D7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9E65418-03FD-F50D-3174-738C215BF03A}"/>
              </a:ext>
            </a:extLst>
          </p:cNvPr>
          <p:cNvSpPr txBox="1">
            <a:spLocks noGrp="1"/>
          </p:cNvSpPr>
          <p:nvPr>
            <p:ph type="sldNum" sz="quarter" idx="8"/>
          </p:nvPr>
        </p:nvSpPr>
        <p:spPr/>
        <p:txBody>
          <a:bodyPr/>
          <a:lstStyle>
            <a:lvl1pPr>
              <a:defRPr/>
            </a:lvl1pPr>
          </a:lstStyle>
          <a:p>
            <a:pPr lvl="0"/>
            <a:fld id="{E923A25A-4EF8-48E3-9446-584258A9785C}" type="slidenum">
              <a:t>‹#›</a:t>
            </a:fld>
            <a:endParaRPr lang="en-US"/>
          </a:p>
        </p:txBody>
      </p:sp>
    </p:spTree>
    <p:extLst>
      <p:ext uri="{BB962C8B-B14F-4D97-AF65-F5344CB8AC3E}">
        <p14:creationId xmlns:p14="http://schemas.microsoft.com/office/powerpoint/2010/main" val="1266687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D15F2-5A54-0775-B5C5-2FC248FB2FE5}"/>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549AF7D6-8147-0F6E-F5AE-6B790ED8F0C8}"/>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07DB24F6-2B24-4E7C-8472-6F728D868F71}"/>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97B7600-9992-790C-C1C5-459E8EEA03C0}"/>
              </a:ext>
            </a:extLst>
          </p:cNvPr>
          <p:cNvSpPr txBox="1">
            <a:spLocks noGrp="1"/>
          </p:cNvSpPr>
          <p:nvPr>
            <p:ph type="dt" sz="half" idx="7"/>
          </p:nvPr>
        </p:nvSpPr>
        <p:spPr/>
        <p:txBody>
          <a:bodyPr/>
          <a:lstStyle>
            <a:lvl1pPr>
              <a:defRPr/>
            </a:lvl1pPr>
          </a:lstStyle>
          <a:p>
            <a:pPr lvl="0"/>
            <a:fld id="{30C2A577-D02B-49F1-91F5-70F5BBCEFFFA}" type="datetime1">
              <a:rPr lang="en-US"/>
              <a:pPr lvl="0"/>
              <a:t>10/18/2022</a:t>
            </a:fld>
            <a:endParaRPr lang="en-US"/>
          </a:p>
        </p:txBody>
      </p:sp>
      <p:sp>
        <p:nvSpPr>
          <p:cNvPr id="6" name="Footer Placeholder 5">
            <a:extLst>
              <a:ext uri="{FF2B5EF4-FFF2-40B4-BE49-F238E27FC236}">
                <a16:creationId xmlns:a16="http://schemas.microsoft.com/office/drawing/2014/main" id="{836742CB-DFA3-1597-2928-60C8441D51E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02CF75B-2995-A677-4FB5-5A5249F5BE97}"/>
              </a:ext>
            </a:extLst>
          </p:cNvPr>
          <p:cNvSpPr txBox="1">
            <a:spLocks noGrp="1"/>
          </p:cNvSpPr>
          <p:nvPr>
            <p:ph type="sldNum" sz="quarter" idx="8"/>
          </p:nvPr>
        </p:nvSpPr>
        <p:spPr/>
        <p:txBody>
          <a:bodyPr/>
          <a:lstStyle>
            <a:lvl1pPr>
              <a:defRPr/>
            </a:lvl1pPr>
          </a:lstStyle>
          <a:p>
            <a:pPr lvl="0"/>
            <a:fld id="{D027687F-FD06-41D4-8DD5-283F5AFF6173}" type="slidenum">
              <a:t>‹#›</a:t>
            </a:fld>
            <a:endParaRPr lang="en-US"/>
          </a:p>
        </p:txBody>
      </p:sp>
    </p:spTree>
    <p:extLst>
      <p:ext uri="{BB962C8B-B14F-4D97-AF65-F5344CB8AC3E}">
        <p14:creationId xmlns:p14="http://schemas.microsoft.com/office/powerpoint/2010/main" val="4045072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93DBE406-66FE-6006-B19C-8D225DD99A53}"/>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F9DFF3B7-105E-8C0E-F759-07F5E0F93C76}"/>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3C5243F4-57D1-A5A6-E3C2-DD7E5E072FB3}"/>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F69A493-6BD8-0A3C-D925-5BAB51AC979A}"/>
              </a:ext>
            </a:extLst>
          </p:cNvPr>
          <p:cNvSpPr txBox="1">
            <a:spLocks noGrp="1"/>
          </p:cNvSpPr>
          <p:nvPr>
            <p:ph type="dt" sz="half" idx="7"/>
          </p:nvPr>
        </p:nvSpPr>
        <p:spPr>
          <a:xfrm>
            <a:off x="7814453" y="381003"/>
            <a:ext cx="2910836" cy="365129"/>
          </a:xfrm>
        </p:spPr>
        <p:txBody>
          <a:bodyPr/>
          <a:lstStyle>
            <a:lvl1pPr>
              <a:defRPr/>
            </a:lvl1pPr>
          </a:lstStyle>
          <a:p>
            <a:pPr lvl="0"/>
            <a:fld id="{2ECAF750-EF61-4A44-B526-3703B720852B}" type="datetime1">
              <a:rPr lang="en-US"/>
              <a:pPr lvl="0"/>
              <a:t>10/18/2022</a:t>
            </a:fld>
            <a:endParaRPr lang="en-US"/>
          </a:p>
        </p:txBody>
      </p:sp>
      <p:sp>
        <p:nvSpPr>
          <p:cNvPr id="6" name="Footer Placeholder 5">
            <a:extLst>
              <a:ext uri="{FF2B5EF4-FFF2-40B4-BE49-F238E27FC236}">
                <a16:creationId xmlns:a16="http://schemas.microsoft.com/office/drawing/2014/main" id="{8009D16F-41A1-F919-3763-A6698FF8EF99}"/>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E2663D4-5447-7A60-C8B4-A584D4D46B75}"/>
              </a:ext>
            </a:extLst>
          </p:cNvPr>
          <p:cNvSpPr txBox="1">
            <a:spLocks noGrp="1"/>
          </p:cNvSpPr>
          <p:nvPr>
            <p:ph type="sldNum" sz="quarter" idx="8"/>
          </p:nvPr>
        </p:nvSpPr>
        <p:spPr>
          <a:xfrm>
            <a:off x="10862450" y="381003"/>
            <a:ext cx="643746" cy="365129"/>
          </a:xfrm>
        </p:spPr>
        <p:txBody>
          <a:bodyPr/>
          <a:lstStyle>
            <a:lvl1pPr>
              <a:defRPr/>
            </a:lvl1pPr>
          </a:lstStyle>
          <a:p>
            <a:pPr lvl="0"/>
            <a:fld id="{1DB21D2A-2F8B-425C-8A4F-086B42D42A40}" type="slidenum">
              <a:t>‹#›</a:t>
            </a:fld>
            <a:endParaRPr lang="en-US"/>
          </a:p>
        </p:txBody>
      </p:sp>
    </p:spTree>
    <p:extLst>
      <p:ext uri="{BB962C8B-B14F-4D97-AF65-F5344CB8AC3E}">
        <p14:creationId xmlns:p14="http://schemas.microsoft.com/office/powerpoint/2010/main" val="24132332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2" descr="C0-HD-BTM.png">
            <a:extLst>
              <a:ext uri="{FF2B5EF4-FFF2-40B4-BE49-F238E27FC236}">
                <a16:creationId xmlns:a16="http://schemas.microsoft.com/office/drawing/2014/main" id="{FFDB499A-FB61-C101-8780-280884870664}"/>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EB8B1927-E159-E070-AC85-02A86AB797E4}"/>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F6681DB8-1F31-4FC9-A2AF-1A398ED31773}"/>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588C2423-90F1-B02C-54FB-690B65CF3D84}"/>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32579C44-D75D-41AE-6117-1D8E4ED11CFE}"/>
              </a:ext>
            </a:extLst>
          </p:cNvPr>
          <p:cNvSpPr txBox="1">
            <a:spLocks noGrp="1"/>
          </p:cNvSpPr>
          <p:nvPr>
            <p:ph type="dt" sz="half" idx="7"/>
          </p:nvPr>
        </p:nvSpPr>
        <p:spPr>
          <a:xfrm>
            <a:off x="7814453" y="381003"/>
            <a:ext cx="2910836" cy="365129"/>
          </a:xfrm>
        </p:spPr>
        <p:txBody>
          <a:bodyPr/>
          <a:lstStyle>
            <a:lvl1pPr>
              <a:defRPr/>
            </a:lvl1pPr>
          </a:lstStyle>
          <a:p>
            <a:pPr lvl="0"/>
            <a:fld id="{A07E98DA-5BD6-4288-A90C-2CD643B032E0}" type="datetime1">
              <a:rPr lang="en-US"/>
              <a:pPr lvl="0"/>
              <a:t>10/18/2022</a:t>
            </a:fld>
            <a:endParaRPr lang="en-US"/>
          </a:p>
        </p:txBody>
      </p:sp>
      <p:sp>
        <p:nvSpPr>
          <p:cNvPr id="7" name="Footer Placeholder 5">
            <a:extLst>
              <a:ext uri="{FF2B5EF4-FFF2-40B4-BE49-F238E27FC236}">
                <a16:creationId xmlns:a16="http://schemas.microsoft.com/office/drawing/2014/main" id="{968FE008-6862-F4C2-AC34-A5EA1711EE6A}"/>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0F2675DB-98D4-1D95-8E8F-884ED69BB89E}"/>
              </a:ext>
            </a:extLst>
          </p:cNvPr>
          <p:cNvSpPr txBox="1">
            <a:spLocks noGrp="1"/>
          </p:cNvSpPr>
          <p:nvPr>
            <p:ph type="sldNum" sz="quarter" idx="8"/>
          </p:nvPr>
        </p:nvSpPr>
        <p:spPr>
          <a:xfrm>
            <a:off x="10862450" y="381003"/>
            <a:ext cx="643746" cy="365129"/>
          </a:xfrm>
        </p:spPr>
        <p:txBody>
          <a:bodyPr/>
          <a:lstStyle>
            <a:lvl1pPr>
              <a:defRPr/>
            </a:lvl1pPr>
          </a:lstStyle>
          <a:p>
            <a:pPr lvl="0"/>
            <a:fld id="{F86BA713-436E-45DB-BC0E-65B68852D780}" type="slidenum">
              <a:t>‹#›</a:t>
            </a:fld>
            <a:endParaRPr lang="en-US"/>
          </a:p>
        </p:txBody>
      </p:sp>
      <p:sp>
        <p:nvSpPr>
          <p:cNvPr id="9" name="TextBox 8">
            <a:extLst>
              <a:ext uri="{FF2B5EF4-FFF2-40B4-BE49-F238E27FC236}">
                <a16:creationId xmlns:a16="http://schemas.microsoft.com/office/drawing/2014/main" id="{6CD83B5C-3F46-6F56-479C-A74BD79A30B5}"/>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
        <p:nvSpPr>
          <p:cNvPr id="10" name="TextBox 9">
            <a:extLst>
              <a:ext uri="{FF2B5EF4-FFF2-40B4-BE49-F238E27FC236}">
                <a16:creationId xmlns:a16="http://schemas.microsoft.com/office/drawing/2014/main" id="{39ECC22A-558E-D67D-60A5-4B4FB69B845B}"/>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Tree>
    <p:extLst>
      <p:ext uri="{BB962C8B-B14F-4D97-AF65-F5344CB8AC3E}">
        <p14:creationId xmlns:p14="http://schemas.microsoft.com/office/powerpoint/2010/main" val="3768877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20252D38-E43E-455B-EBD1-C685050A3654}"/>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75C0C237-7F8C-B746-3A4F-4F525DFC0F5F}"/>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726C93A8-2825-751C-2064-E65FA2358666}"/>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D1CC924-A37A-0880-593A-D15DEB9B48A5}"/>
              </a:ext>
            </a:extLst>
          </p:cNvPr>
          <p:cNvSpPr txBox="1">
            <a:spLocks noGrp="1"/>
          </p:cNvSpPr>
          <p:nvPr>
            <p:ph type="dt" sz="half" idx="7"/>
          </p:nvPr>
        </p:nvSpPr>
        <p:spPr>
          <a:xfrm>
            <a:off x="7814453" y="378881"/>
            <a:ext cx="2910836" cy="365129"/>
          </a:xfrm>
        </p:spPr>
        <p:txBody>
          <a:bodyPr/>
          <a:lstStyle>
            <a:lvl1pPr>
              <a:defRPr/>
            </a:lvl1pPr>
          </a:lstStyle>
          <a:p>
            <a:pPr lvl="0"/>
            <a:fld id="{BAB9C205-6505-4012-B8AF-C8BD30238FD2}" type="datetime1">
              <a:rPr lang="en-US"/>
              <a:pPr lvl="0"/>
              <a:t>10/18/2022</a:t>
            </a:fld>
            <a:endParaRPr lang="en-US"/>
          </a:p>
        </p:txBody>
      </p:sp>
      <p:sp>
        <p:nvSpPr>
          <p:cNvPr id="6" name="Footer Placeholder 5">
            <a:extLst>
              <a:ext uri="{FF2B5EF4-FFF2-40B4-BE49-F238E27FC236}">
                <a16:creationId xmlns:a16="http://schemas.microsoft.com/office/drawing/2014/main" id="{617CE99D-7E71-0A53-345E-07F18B9DF462}"/>
              </a:ext>
            </a:extLst>
          </p:cNvPr>
          <p:cNvSpPr txBox="1">
            <a:spLocks noGrp="1"/>
          </p:cNvSpPr>
          <p:nvPr>
            <p:ph type="ftr" sz="quarter" idx="9"/>
          </p:nvPr>
        </p:nvSpPr>
        <p:spPr>
          <a:xfrm>
            <a:off x="685800" y="378881"/>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06F4A3C-DBF2-A3C2-3572-D89594B214F1}"/>
              </a:ext>
            </a:extLst>
          </p:cNvPr>
          <p:cNvSpPr txBox="1">
            <a:spLocks noGrp="1"/>
          </p:cNvSpPr>
          <p:nvPr>
            <p:ph type="sldNum" sz="quarter" idx="8"/>
          </p:nvPr>
        </p:nvSpPr>
        <p:spPr>
          <a:xfrm>
            <a:off x="10862450" y="381003"/>
            <a:ext cx="643746" cy="365129"/>
          </a:xfrm>
        </p:spPr>
        <p:txBody>
          <a:bodyPr/>
          <a:lstStyle>
            <a:lvl1pPr>
              <a:defRPr/>
            </a:lvl1pPr>
          </a:lstStyle>
          <a:p>
            <a:pPr lvl="0"/>
            <a:fld id="{028D5056-E66F-41A3-A2B3-74CF1388171A}" type="slidenum">
              <a:t>‹#›</a:t>
            </a:fld>
            <a:endParaRPr lang="en-US"/>
          </a:p>
        </p:txBody>
      </p:sp>
    </p:spTree>
    <p:extLst>
      <p:ext uri="{BB962C8B-B14F-4D97-AF65-F5344CB8AC3E}">
        <p14:creationId xmlns:p14="http://schemas.microsoft.com/office/powerpoint/2010/main" val="1950605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5CC8B-F527-A551-9D2C-10AECA23EF00}"/>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CDCD820-D737-4473-9280-D0A0DAB6698A}"/>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EA2DBE97-A863-3E3B-1C7A-1388BF676CF2}"/>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7A7EC33C-06AB-5777-5BBA-B87E5572FE4F}"/>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9947E7D4-478A-E22D-B5A3-5D6EEB1E4B08}"/>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CE0406B1-9753-A23F-C3BE-6AF0A53D5B7D}"/>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544E669F-6E13-F0C7-F327-0151A1A9F577}"/>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3334CBFD-4C31-768C-4DE8-65C4884559A5}"/>
              </a:ext>
            </a:extLst>
          </p:cNvPr>
          <p:cNvSpPr txBox="1">
            <a:spLocks noGrp="1"/>
          </p:cNvSpPr>
          <p:nvPr>
            <p:ph type="dt" sz="half" idx="7"/>
          </p:nvPr>
        </p:nvSpPr>
        <p:spPr/>
        <p:txBody>
          <a:bodyPr/>
          <a:lstStyle>
            <a:lvl1pPr>
              <a:defRPr/>
            </a:lvl1pPr>
          </a:lstStyle>
          <a:p>
            <a:pPr lvl="0"/>
            <a:fld id="{64A051EC-B118-4E4E-AA32-AAE30C5D798E}" type="datetime1">
              <a:rPr lang="en-US"/>
              <a:pPr lvl="0"/>
              <a:t>10/18/2022</a:t>
            </a:fld>
            <a:endParaRPr lang="en-US"/>
          </a:p>
        </p:txBody>
      </p:sp>
      <p:sp>
        <p:nvSpPr>
          <p:cNvPr id="10" name="Footer Placeholder 3">
            <a:extLst>
              <a:ext uri="{FF2B5EF4-FFF2-40B4-BE49-F238E27FC236}">
                <a16:creationId xmlns:a16="http://schemas.microsoft.com/office/drawing/2014/main" id="{D6251BFF-A6DC-218C-0430-C8A56FB9D5BB}"/>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DCAC91BA-623C-0CC4-71CB-249A920CB863}"/>
              </a:ext>
            </a:extLst>
          </p:cNvPr>
          <p:cNvSpPr txBox="1">
            <a:spLocks noGrp="1"/>
          </p:cNvSpPr>
          <p:nvPr>
            <p:ph type="sldNum" sz="quarter" idx="8"/>
          </p:nvPr>
        </p:nvSpPr>
        <p:spPr/>
        <p:txBody>
          <a:bodyPr/>
          <a:lstStyle>
            <a:lvl1pPr>
              <a:defRPr/>
            </a:lvl1pPr>
          </a:lstStyle>
          <a:p>
            <a:pPr lvl="0"/>
            <a:fld id="{E1F158B0-4954-4DD0-8AB3-7A17E25C5067}" type="slidenum">
              <a:t>‹#›</a:t>
            </a:fld>
            <a:endParaRPr lang="en-US"/>
          </a:p>
        </p:txBody>
      </p:sp>
    </p:spTree>
    <p:extLst>
      <p:ext uri="{BB962C8B-B14F-4D97-AF65-F5344CB8AC3E}">
        <p14:creationId xmlns:p14="http://schemas.microsoft.com/office/powerpoint/2010/main" val="2605557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34107-9372-DCD5-CB3B-A2870EEE84FF}"/>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0E4EDD7-2035-5A6A-BFD0-B6287AC89659}"/>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99E981C9-7047-778A-6646-820F681A2801}"/>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A6A387D5-9A72-8FC0-C0D2-DA4F0F4D9157}"/>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E598A4DD-C0EB-584E-BF35-F9055AB0C2A0}"/>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8D46D9BF-171F-5134-9C1F-ED52CD15A7E6}"/>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CA2713BF-2128-66C5-B131-DE3186AD893E}"/>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4CD970E2-D282-7019-BCFE-FA3A3C6520F2}"/>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313B2087-1A18-9EB1-BACC-72B535C3C55F}"/>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57FCCA42-43C9-E2BC-866A-1B13A037A6C1}"/>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1A96C85B-4FFD-6B4D-4121-844285BB28C5}"/>
              </a:ext>
            </a:extLst>
          </p:cNvPr>
          <p:cNvSpPr txBox="1">
            <a:spLocks noGrp="1"/>
          </p:cNvSpPr>
          <p:nvPr>
            <p:ph type="dt" sz="half" idx="7"/>
          </p:nvPr>
        </p:nvSpPr>
        <p:spPr/>
        <p:txBody>
          <a:bodyPr/>
          <a:lstStyle>
            <a:lvl1pPr>
              <a:defRPr/>
            </a:lvl1pPr>
          </a:lstStyle>
          <a:p>
            <a:pPr lvl="0"/>
            <a:fld id="{C88A6D22-1C71-40BD-BFE8-D7316F00F371}" type="datetime1">
              <a:rPr lang="en-US"/>
              <a:pPr lvl="0"/>
              <a:t>10/18/2022</a:t>
            </a:fld>
            <a:endParaRPr lang="en-US"/>
          </a:p>
        </p:txBody>
      </p:sp>
      <p:sp>
        <p:nvSpPr>
          <p:cNvPr id="13" name="Footer Placeholder 3">
            <a:extLst>
              <a:ext uri="{FF2B5EF4-FFF2-40B4-BE49-F238E27FC236}">
                <a16:creationId xmlns:a16="http://schemas.microsoft.com/office/drawing/2014/main" id="{AF26E2C2-8D98-0ACA-F034-DD6A93D67706}"/>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DE6C7187-5A23-C0EF-B58F-3B6DEDCD33D5}"/>
              </a:ext>
            </a:extLst>
          </p:cNvPr>
          <p:cNvSpPr txBox="1">
            <a:spLocks noGrp="1"/>
          </p:cNvSpPr>
          <p:nvPr>
            <p:ph type="sldNum" sz="quarter" idx="8"/>
          </p:nvPr>
        </p:nvSpPr>
        <p:spPr/>
        <p:txBody>
          <a:bodyPr/>
          <a:lstStyle>
            <a:lvl1pPr>
              <a:defRPr/>
            </a:lvl1pPr>
          </a:lstStyle>
          <a:p>
            <a:pPr lvl="0"/>
            <a:fld id="{AF7D801A-EB55-4129-902F-B16F84EDA2F7}" type="slidenum">
              <a:t>‹#›</a:t>
            </a:fld>
            <a:endParaRPr lang="en-US"/>
          </a:p>
        </p:txBody>
      </p:sp>
    </p:spTree>
    <p:extLst>
      <p:ext uri="{BB962C8B-B14F-4D97-AF65-F5344CB8AC3E}">
        <p14:creationId xmlns:p14="http://schemas.microsoft.com/office/powerpoint/2010/main" val="2625741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220F5-762A-CC41-20D4-898AFF2FCA6B}"/>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5150B94-CBDA-6A2F-52F0-945590566DC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B57A2D-6D82-25E2-F2F3-E9679C136332}"/>
              </a:ext>
            </a:extLst>
          </p:cNvPr>
          <p:cNvSpPr txBox="1">
            <a:spLocks noGrp="1"/>
          </p:cNvSpPr>
          <p:nvPr>
            <p:ph type="dt" sz="half" idx="7"/>
          </p:nvPr>
        </p:nvSpPr>
        <p:spPr/>
        <p:txBody>
          <a:bodyPr/>
          <a:lstStyle>
            <a:lvl1pPr>
              <a:defRPr/>
            </a:lvl1pPr>
          </a:lstStyle>
          <a:p>
            <a:pPr lvl="0"/>
            <a:fld id="{24EA561D-A541-45CB-9485-B01F3F4D01B8}" type="datetime1">
              <a:rPr lang="en-US"/>
              <a:pPr lvl="0"/>
              <a:t>10/18/2022</a:t>
            </a:fld>
            <a:endParaRPr lang="en-US"/>
          </a:p>
        </p:txBody>
      </p:sp>
      <p:sp>
        <p:nvSpPr>
          <p:cNvPr id="5" name="Footer Placeholder 4">
            <a:extLst>
              <a:ext uri="{FF2B5EF4-FFF2-40B4-BE49-F238E27FC236}">
                <a16:creationId xmlns:a16="http://schemas.microsoft.com/office/drawing/2014/main" id="{E8A26821-4C5A-C3F4-EAC5-1FD03F37DC1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438EF08-1FE4-EEEB-B607-24624C7B5A10}"/>
              </a:ext>
            </a:extLst>
          </p:cNvPr>
          <p:cNvSpPr txBox="1">
            <a:spLocks noGrp="1"/>
          </p:cNvSpPr>
          <p:nvPr>
            <p:ph type="sldNum" sz="quarter" idx="8"/>
          </p:nvPr>
        </p:nvSpPr>
        <p:spPr/>
        <p:txBody>
          <a:bodyPr/>
          <a:lstStyle>
            <a:lvl1pPr>
              <a:defRPr/>
            </a:lvl1pPr>
          </a:lstStyle>
          <a:p>
            <a:pPr lvl="0"/>
            <a:fld id="{576C8843-BB57-458E-BB17-FABEC9579F18}" type="slidenum">
              <a:t>‹#›</a:t>
            </a:fld>
            <a:endParaRPr lang="en-US"/>
          </a:p>
        </p:txBody>
      </p:sp>
    </p:spTree>
    <p:extLst>
      <p:ext uri="{BB962C8B-B14F-4D97-AF65-F5344CB8AC3E}">
        <p14:creationId xmlns:p14="http://schemas.microsoft.com/office/powerpoint/2010/main" val="38494543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9C07D457-AD9B-DB37-0D24-DA04C431F497}"/>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60D4D317-5DCE-7EC7-E0F7-3A5731096E8E}"/>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8DB55B0A-0E99-BC86-B86F-597E331B03E2}"/>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25A76F71-5D2F-C85A-C1F0-33C1AD304C89}"/>
              </a:ext>
            </a:extLst>
          </p:cNvPr>
          <p:cNvSpPr txBox="1">
            <a:spLocks noGrp="1"/>
          </p:cNvSpPr>
          <p:nvPr>
            <p:ph type="dt" sz="half" idx="7"/>
          </p:nvPr>
        </p:nvSpPr>
        <p:spPr>
          <a:xfrm>
            <a:off x="7814453" y="379942"/>
            <a:ext cx="2910836" cy="365129"/>
          </a:xfrm>
        </p:spPr>
        <p:txBody>
          <a:bodyPr/>
          <a:lstStyle>
            <a:lvl1pPr>
              <a:defRPr/>
            </a:lvl1pPr>
          </a:lstStyle>
          <a:p>
            <a:pPr lvl="0"/>
            <a:fld id="{FF9097F5-710F-4BA7-A74E-33A999C31C85}" type="datetime1">
              <a:rPr lang="en-US"/>
              <a:pPr lvl="0"/>
              <a:t>10/18/2022</a:t>
            </a:fld>
            <a:endParaRPr lang="en-US"/>
          </a:p>
        </p:txBody>
      </p:sp>
      <p:sp>
        <p:nvSpPr>
          <p:cNvPr id="6" name="Footer Placeholder 4">
            <a:extLst>
              <a:ext uri="{FF2B5EF4-FFF2-40B4-BE49-F238E27FC236}">
                <a16:creationId xmlns:a16="http://schemas.microsoft.com/office/drawing/2014/main" id="{FB5111DE-A1CA-17FB-5237-AA862F911F68}"/>
              </a:ext>
            </a:extLst>
          </p:cNvPr>
          <p:cNvSpPr txBox="1">
            <a:spLocks noGrp="1"/>
          </p:cNvSpPr>
          <p:nvPr>
            <p:ph type="ftr" sz="quarter" idx="9"/>
          </p:nvPr>
        </p:nvSpPr>
        <p:spPr>
          <a:xfrm>
            <a:off x="685800" y="381003"/>
            <a:ext cx="6991493"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8A6A5FB4-453E-2588-4A54-EE2B123B0329}"/>
              </a:ext>
            </a:extLst>
          </p:cNvPr>
          <p:cNvSpPr txBox="1">
            <a:spLocks noGrp="1"/>
          </p:cNvSpPr>
          <p:nvPr>
            <p:ph type="sldNum" sz="quarter" idx="8"/>
          </p:nvPr>
        </p:nvSpPr>
        <p:spPr>
          <a:xfrm>
            <a:off x="10862450" y="381003"/>
            <a:ext cx="643746" cy="365129"/>
          </a:xfrm>
        </p:spPr>
        <p:txBody>
          <a:bodyPr/>
          <a:lstStyle>
            <a:lvl1pPr>
              <a:defRPr/>
            </a:lvl1pPr>
          </a:lstStyle>
          <a:p>
            <a:pPr lvl="0"/>
            <a:fld id="{00A84BC9-712D-447F-BFB6-E9F3EF6F8921}" type="slidenum">
              <a:t>‹#›</a:t>
            </a:fld>
            <a:endParaRPr lang="en-US"/>
          </a:p>
        </p:txBody>
      </p:sp>
    </p:spTree>
    <p:extLst>
      <p:ext uri="{BB962C8B-B14F-4D97-AF65-F5344CB8AC3E}">
        <p14:creationId xmlns:p14="http://schemas.microsoft.com/office/powerpoint/2010/main" val="904010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6" descr="C0-HD-TOP.png">
            <a:extLst>
              <a:ext uri="{FF2B5EF4-FFF2-40B4-BE49-F238E27FC236}">
                <a16:creationId xmlns:a16="http://schemas.microsoft.com/office/drawing/2014/main" id="{9B128EDF-D59F-910E-BE83-46CC2A3069FC}"/>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1E723D65-5462-5327-B599-7EA20C9B46CB}"/>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9D48EA72-892B-9CA0-5CEB-6B82810525E4}"/>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13295ABD-71F1-3582-6456-A9A5915C7B35}"/>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EB380D5A-9D2F-42F9-A625-BE5431463698}" type="datetime1">
              <a:rPr lang="en-US"/>
              <a:pPr lvl="0"/>
              <a:t>10/18/2022</a:t>
            </a:fld>
            <a:endParaRPr lang="en-US"/>
          </a:p>
        </p:txBody>
      </p:sp>
      <p:sp>
        <p:nvSpPr>
          <p:cNvPr id="6" name="Footer Placeholder 4">
            <a:extLst>
              <a:ext uri="{FF2B5EF4-FFF2-40B4-BE49-F238E27FC236}">
                <a16:creationId xmlns:a16="http://schemas.microsoft.com/office/drawing/2014/main" id="{6C0DCB3C-17FE-A9F9-EA19-0DDA68793A01}"/>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endParaRPr lang="en-US"/>
          </a:p>
        </p:txBody>
      </p:sp>
      <p:sp>
        <p:nvSpPr>
          <p:cNvPr id="7" name="Slide Number Placeholder 5">
            <a:extLst>
              <a:ext uri="{FF2B5EF4-FFF2-40B4-BE49-F238E27FC236}">
                <a16:creationId xmlns:a16="http://schemas.microsoft.com/office/drawing/2014/main" id="{09B0868E-79AE-836F-7D89-5DB07E70510E}"/>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82E291F7-D8F7-4D63-867F-3343F40A2BB7}"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FFFFFF"/>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FFFFFF"/>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08/JOCM-11-2013-0220" TargetMode="External"/><Relationship Id="rId2" Type="http://schemas.openxmlformats.org/officeDocument/2006/relationships/hyperlink" Target="https://doi.org/10.1002/hrm.217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0183A01C-5AAB-A08D-4BDB-0E64A461B72F}"/>
              </a:ext>
            </a:extLst>
          </p:cNvPr>
          <p:cNvPicPr>
            <a:picLocks noChangeAspect="1"/>
          </p:cNvPicPr>
          <p:nvPr/>
        </p:nvPicPr>
        <p:blipFill>
          <a:blip r:embed="rId3"/>
          <a:stretch>
            <a:fillRect/>
          </a:stretch>
        </p:blipFill>
        <p:spPr>
          <a:xfrm>
            <a:off x="0" y="50804"/>
            <a:ext cx="12191996" cy="6858000"/>
          </a:xfrm>
          <a:prstGeom prst="rect">
            <a:avLst/>
          </a:prstGeom>
          <a:noFill/>
          <a:ln cap="flat">
            <a:noFill/>
          </a:ln>
        </p:spPr>
      </p:pic>
      <p:sp>
        <p:nvSpPr>
          <p:cNvPr id="3" name="TextBox 4">
            <a:extLst>
              <a:ext uri="{FF2B5EF4-FFF2-40B4-BE49-F238E27FC236}">
                <a16:creationId xmlns:a16="http://schemas.microsoft.com/office/drawing/2014/main" id="{C9706453-BD5E-CA15-76B9-9F453D381AD4}"/>
              </a:ext>
            </a:extLst>
          </p:cNvPr>
          <p:cNvSpPr txBox="1"/>
          <p:nvPr/>
        </p:nvSpPr>
        <p:spPr>
          <a:xfrm>
            <a:off x="4490718" y="1018047"/>
            <a:ext cx="8707117" cy="267765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FFFFFF"/>
                </a:solidFill>
                <a:uFillTx/>
                <a:latin typeface="Arial" pitchFamily="34"/>
                <a:cs typeface="Arial" pitchFamily="34"/>
              </a:rPr>
              <a:t>Student name: </a:t>
            </a:r>
            <a:r>
              <a:rPr lang="en-GB" sz="2800" b="0" i="0" u="none" strike="noStrike" kern="1200" cap="none" spc="0" baseline="0">
                <a:solidFill>
                  <a:srgbClr val="FFFFFF"/>
                </a:solidFill>
                <a:uFillTx/>
                <a:latin typeface="Arial" pitchFamily="34"/>
                <a:cs typeface="Arial" pitchFamily="34"/>
              </a:rPr>
              <a:t>          Alexandru Sasco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FFFFFF"/>
                </a:solidFill>
                <a:uFillTx/>
                <a:latin typeface="Arial" pitchFamily="34"/>
                <a:cs typeface="Arial" pitchFamily="34"/>
              </a:rPr>
              <a:t>Student number:       </a:t>
            </a:r>
            <a:r>
              <a:rPr lang="en-GB" sz="2800" b="0" i="0" u="none" strike="noStrike" kern="1200" cap="none" spc="0" baseline="0">
                <a:solidFill>
                  <a:srgbClr val="FFFFFF"/>
                </a:solidFill>
                <a:uFillTx/>
                <a:latin typeface="Arial" pitchFamily="34"/>
                <a:cs typeface="Arial" pitchFamily="34"/>
              </a:rPr>
              <a:t>2026429</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FFFFFF"/>
                </a:solidFill>
                <a:uFillTx/>
                <a:latin typeface="Arial" pitchFamily="34"/>
                <a:cs typeface="Arial" pitchFamily="34"/>
              </a:rPr>
              <a:t>Module name:            </a:t>
            </a:r>
            <a:r>
              <a:rPr lang="en-GB" sz="2800" b="0" i="0" u="none" strike="noStrike" kern="1200" cap="none" spc="0" baseline="0">
                <a:solidFill>
                  <a:srgbClr val="FFFFFF"/>
                </a:solidFill>
                <a:uFillTx/>
                <a:latin typeface="Arial" pitchFamily="34"/>
                <a:cs typeface="Arial" pitchFamily="34"/>
              </a:rPr>
              <a:t>Managing people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FFFFFF"/>
                </a:solidFill>
                <a:uFillTx/>
                <a:latin typeface="Arial" pitchFamily="34"/>
                <a:cs typeface="Arial" pitchFamily="34"/>
              </a:rPr>
              <a:t>Module code:             </a:t>
            </a:r>
            <a:r>
              <a:rPr lang="en-GB" sz="2800" b="0" i="0" u="none" strike="noStrike" kern="1200" cap="none" spc="0" baseline="0">
                <a:solidFill>
                  <a:srgbClr val="FFFFFF"/>
                </a:solidFill>
                <a:uFillTx/>
                <a:latin typeface="Arial" pitchFamily="34"/>
                <a:cs typeface="Arial" pitchFamily="34"/>
              </a:rPr>
              <a:t>LCBB5004</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FFFFFF"/>
                </a:solidFill>
                <a:uFillTx/>
                <a:latin typeface="Arial" pitchFamily="34"/>
                <a:cs typeface="Arial" pitchFamily="34"/>
              </a:rPr>
              <a:t>Lecturer:                     </a:t>
            </a:r>
            <a:r>
              <a:rPr lang="en-GB" sz="2800" b="0" i="0" u="none" strike="noStrike" kern="1200" cap="none" spc="0" baseline="0">
                <a:solidFill>
                  <a:srgbClr val="FFFFFF"/>
                </a:solidFill>
                <a:uFillTx/>
                <a:latin typeface="Arial" pitchFamily="34"/>
                <a:cs typeface="Arial" pitchFamily="34"/>
              </a:rPr>
              <a:t>Dr Uju Ugochukwu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FFFFFF"/>
                </a:solidFill>
                <a:uFillTx/>
                <a:latin typeface="Arial" pitchFamily="34"/>
                <a:cs typeface="Arial" pitchFamily="34"/>
              </a:rPr>
              <a:t>Deadline:                    </a:t>
            </a:r>
            <a:r>
              <a:rPr lang="en-GB" sz="2800" b="0" i="0" u="none" strike="noStrike" kern="1200" cap="none" spc="0" baseline="0">
                <a:solidFill>
                  <a:srgbClr val="FFFFFF"/>
                </a:solidFill>
                <a:uFillTx/>
                <a:latin typeface="Arial" pitchFamily="34"/>
                <a:cs typeface="Arial" pitchFamily="34"/>
              </a:rPr>
              <a:t>18</a:t>
            </a:r>
            <a:r>
              <a:rPr lang="en-GB" sz="2800" b="0" i="0" u="none" strike="noStrike" kern="1200" cap="none" spc="0" baseline="30000">
                <a:solidFill>
                  <a:srgbClr val="FFFFFF"/>
                </a:solidFill>
                <a:uFillTx/>
                <a:latin typeface="Arial" pitchFamily="34"/>
                <a:cs typeface="Arial" pitchFamily="34"/>
              </a:rPr>
              <a:t>th</a:t>
            </a:r>
            <a:r>
              <a:rPr lang="en-GB" sz="2800" b="0" i="0" u="none" strike="noStrike" kern="1200" cap="none" spc="0" baseline="0">
                <a:solidFill>
                  <a:srgbClr val="FFFFFF"/>
                </a:solidFill>
                <a:uFillTx/>
                <a:latin typeface="Arial" pitchFamily="34"/>
                <a:cs typeface="Arial" pitchFamily="34"/>
              </a:rPr>
              <a:t> October 2022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
    <p:bg>
      <p:bgPr>
        <a:gradFill>
          <a:gsLst>
            <a:gs pos="0">
              <a:srgbClr val="DFDFDF"/>
            </a:gs>
            <a:gs pos="100000">
              <a:srgbClr val="D7D7D7"/>
            </a:gs>
          </a:gsLst>
          <a:lin ang="5400000"/>
        </a:gradFill>
        <a:effectLst/>
      </p:bgPr>
    </p:bg>
    <p:spTree>
      <p:nvGrpSpPr>
        <p:cNvPr id="1" name=""/>
        <p:cNvGrpSpPr/>
        <p:nvPr/>
      </p:nvGrpSpPr>
      <p:grpSpPr>
        <a:xfrm>
          <a:off x="0" y="0"/>
          <a:ext cx="0" cy="0"/>
          <a:chOff x="0" y="0"/>
          <a:chExt cx="0" cy="0"/>
        </a:xfrm>
      </p:grpSpPr>
      <p:sp>
        <p:nvSpPr>
          <p:cNvPr id="2" name="Rectangle 48">
            <a:extLst>
              <a:ext uri="{FF2B5EF4-FFF2-40B4-BE49-F238E27FC236}">
                <a16:creationId xmlns:a16="http://schemas.microsoft.com/office/drawing/2014/main" id="{96017B9F-529C-8D36-FA4D-863E410C07A3}"/>
              </a:ext>
            </a:extLst>
          </p:cNvPr>
          <p:cNvSpPr>
            <a:spLocks noMove="1" noResize="1"/>
          </p:cNvSpPr>
          <p:nvPr/>
        </p:nvSpPr>
        <p:spPr>
          <a:xfrm>
            <a:off x="0" y="0"/>
            <a:ext cx="12191996" cy="6858000"/>
          </a:xfrm>
          <a:prstGeom prst="rect">
            <a:avLst/>
          </a:prstGeom>
          <a:gradFill>
            <a:gsLst>
              <a:gs pos="0">
                <a:srgbClr val="DFDFDF"/>
              </a:gs>
              <a:gs pos="100000">
                <a:srgbClr val="D7D7D7"/>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DF965EB9-598D-4988-6C32-FB02BF873FF3}"/>
              </a:ext>
            </a:extLst>
          </p:cNvPr>
          <p:cNvSpPr txBox="1">
            <a:spLocks noGrp="1"/>
          </p:cNvSpPr>
          <p:nvPr>
            <p:ph type="ctrTitle"/>
          </p:nvPr>
        </p:nvSpPr>
        <p:spPr>
          <a:xfrm>
            <a:off x="792483" y="821268"/>
            <a:ext cx="6098700" cy="5222120"/>
          </a:xfrm>
        </p:spPr>
        <p:txBody>
          <a:bodyPr anchor="ctr"/>
          <a:lstStyle/>
          <a:p>
            <a:pPr lvl="0" algn="r"/>
            <a:r>
              <a:rPr lang="en-US" sz="3800">
                <a:solidFill>
                  <a:srgbClr val="000000"/>
                </a:solidFill>
              </a:rPr>
              <a:t>Retention,motivation and engagement strategies to keep employees in Organization</a:t>
            </a:r>
          </a:p>
        </p:txBody>
      </p:sp>
      <p:cxnSp>
        <p:nvCxnSpPr>
          <p:cNvPr id="4" name="Straight Connector 50">
            <a:extLst>
              <a:ext uri="{FF2B5EF4-FFF2-40B4-BE49-F238E27FC236}">
                <a16:creationId xmlns:a16="http://schemas.microsoft.com/office/drawing/2014/main" id="{DABB78E6-4B36-4D9B-85B2-0AE1DAC0B52D}"/>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pic>
        <p:nvPicPr>
          <p:cNvPr id="5" name="Picture 52">
            <a:extLst>
              <a:ext uri="{FF2B5EF4-FFF2-40B4-BE49-F238E27FC236}">
                <a16:creationId xmlns:a16="http://schemas.microsoft.com/office/drawing/2014/main" id="{AC1F4468-94F2-A416-2C72-EB36EE884C1F}"/>
              </a:ext>
            </a:extLst>
          </p:cNvPr>
          <p:cNvPicPr>
            <a:picLocks noMove="1" noResize="1"/>
          </p:cNvPicPr>
          <p:nvPr/>
        </p:nvPicPr>
        <p:blipFill>
          <a:blip r:embed="rId2"/>
          <a:srcRect t="-531" r="43746" b="531"/>
          <a:stretch>
            <a:fillRect/>
          </a:stretch>
        </p:blipFill>
        <p:spPr>
          <a:xfrm rot="16200004">
            <a:off x="7545071" y="2187574"/>
            <a:ext cx="6858000" cy="2482852"/>
          </a:xfrm>
          <a:prstGeom prst="rect">
            <a:avLst/>
          </a:prstGeom>
          <a:noFill/>
          <a:ln cap="flat">
            <a:noFill/>
          </a:ln>
        </p:spPr>
      </p:pic>
      <p:sp>
        <p:nvSpPr>
          <p:cNvPr id="6" name="Subtitle 2">
            <a:extLst>
              <a:ext uri="{FF2B5EF4-FFF2-40B4-BE49-F238E27FC236}">
                <a16:creationId xmlns:a16="http://schemas.microsoft.com/office/drawing/2014/main" id="{8A302053-14EA-1D96-80B2-80D504B38F0A}"/>
              </a:ext>
            </a:extLst>
          </p:cNvPr>
          <p:cNvSpPr txBox="1">
            <a:spLocks noGrp="1"/>
          </p:cNvSpPr>
          <p:nvPr>
            <p:ph type="subTitle" idx="1"/>
          </p:nvPr>
        </p:nvSpPr>
        <p:spPr>
          <a:xfrm>
            <a:off x="7903031" y="821268"/>
            <a:ext cx="3265715" cy="5222120"/>
          </a:xfrm>
        </p:spPr>
        <p:txBody>
          <a:bodyPr anchor="ct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F1DD941B-BA83-3CB5-8C50-3C3D029A0282}"/>
              </a:ext>
            </a:extLst>
          </p:cNvPr>
          <p:cNvSpPr>
            <a:spLocks noMove="1" noResize="1"/>
          </p:cNvSpPr>
          <p:nvPr/>
        </p:nvSpPr>
        <p:spPr>
          <a:xfrm>
            <a:off x="0" y="2286000"/>
            <a:ext cx="12191996" cy="4572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20">
            <a:extLst>
              <a:ext uri="{FF2B5EF4-FFF2-40B4-BE49-F238E27FC236}">
                <a16:creationId xmlns:a16="http://schemas.microsoft.com/office/drawing/2014/main" id="{2C7C78BF-990E-2800-E5B5-F7B90D8BFAEA}"/>
              </a:ext>
            </a:extLst>
          </p:cNvPr>
          <p:cNvSpPr>
            <a:spLocks noMove="1" noResize="1"/>
          </p:cNvSpPr>
          <p:nvPr/>
        </p:nvSpPr>
        <p:spPr>
          <a:xfrm>
            <a:off x="0" y="0"/>
            <a:ext cx="12191996" cy="2286000"/>
          </a:xfrm>
          <a:prstGeom prst="rect">
            <a:avLst/>
          </a:prstGeom>
          <a:solidFill>
            <a:srgbClr val="000000"/>
          </a:solidFill>
          <a:ln cap="flat">
            <a:noFill/>
            <a:prstDash val="solid"/>
          </a:ln>
          <a:effectLst>
            <a:outerShdw dist="38103" dir="5400000"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22">
            <a:extLst>
              <a:ext uri="{FF2B5EF4-FFF2-40B4-BE49-F238E27FC236}">
                <a16:creationId xmlns:a16="http://schemas.microsoft.com/office/drawing/2014/main" id="{80D399D8-879A-5E72-8C3D-62A15B1A09B0}"/>
              </a:ext>
            </a:extLst>
          </p:cNvPr>
          <p:cNvPicPr>
            <a:picLocks noMove="1" noResize="1"/>
          </p:cNvPicPr>
          <p:nvPr/>
        </p:nvPicPr>
        <p:blipFill>
          <a:blip r:embed="rId2"/>
          <a:stretch>
            <a:fillRect/>
          </a:stretch>
        </p:blipFill>
        <p:spPr>
          <a:xfrm>
            <a:off x="0" y="0"/>
            <a:ext cx="12191996" cy="1441451"/>
          </a:xfrm>
          <a:prstGeom prst="rect">
            <a:avLst/>
          </a:prstGeom>
          <a:noFill/>
          <a:ln cap="flat">
            <a:noFill/>
          </a:ln>
        </p:spPr>
      </p:pic>
      <p:sp>
        <p:nvSpPr>
          <p:cNvPr id="5" name="Title 1">
            <a:extLst>
              <a:ext uri="{FF2B5EF4-FFF2-40B4-BE49-F238E27FC236}">
                <a16:creationId xmlns:a16="http://schemas.microsoft.com/office/drawing/2014/main" id="{715F6881-1EE8-7F97-DF66-7141CA09AEE5}"/>
              </a:ext>
            </a:extLst>
          </p:cNvPr>
          <p:cNvSpPr txBox="1">
            <a:spLocks noGrp="1"/>
          </p:cNvSpPr>
          <p:nvPr>
            <p:ph type="title"/>
          </p:nvPr>
        </p:nvSpPr>
        <p:spPr/>
        <p:txBody>
          <a:bodyPr/>
          <a:lstStyle/>
          <a:p>
            <a:pPr lvl="0"/>
            <a:r>
              <a:rPr lang="en-US"/>
              <a:t>Introduction</a:t>
            </a:r>
          </a:p>
        </p:txBody>
      </p:sp>
      <p:grpSp>
        <p:nvGrpSpPr>
          <p:cNvPr id="6" name="Content Placeholder 2">
            <a:extLst>
              <a:ext uri="{FF2B5EF4-FFF2-40B4-BE49-F238E27FC236}">
                <a16:creationId xmlns:a16="http://schemas.microsoft.com/office/drawing/2014/main" id="{95A2C531-E610-8581-039C-4882E92E9049}"/>
              </a:ext>
            </a:extLst>
          </p:cNvPr>
          <p:cNvGrpSpPr/>
          <p:nvPr/>
        </p:nvGrpSpPr>
        <p:grpSpPr>
          <a:xfrm>
            <a:off x="949805" y="2901692"/>
            <a:ext cx="10292376" cy="3292983"/>
            <a:chOff x="949805" y="2901692"/>
            <a:chExt cx="10292376" cy="3292983"/>
          </a:xfrm>
        </p:grpSpPr>
        <p:sp>
          <p:nvSpPr>
            <p:cNvPr id="7" name="Freeform: Shape 6">
              <a:extLst>
                <a:ext uri="{FF2B5EF4-FFF2-40B4-BE49-F238E27FC236}">
                  <a16:creationId xmlns:a16="http://schemas.microsoft.com/office/drawing/2014/main" id="{0ECAE95A-1445-F042-7DC9-CD9867D1B7BD}"/>
                </a:ext>
              </a:extLst>
            </p:cNvPr>
            <p:cNvSpPr/>
            <p:nvPr/>
          </p:nvSpPr>
          <p:spPr>
            <a:xfrm>
              <a:off x="949805" y="2901692"/>
              <a:ext cx="1362584" cy="13625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7" descr="Office Worker">
              <a:extLst>
                <a:ext uri="{FF2B5EF4-FFF2-40B4-BE49-F238E27FC236}">
                  <a16:creationId xmlns:a16="http://schemas.microsoft.com/office/drawing/2014/main" id="{3268FDE5-9FA7-FAA6-8B27-01A5E275796C}"/>
                </a:ext>
              </a:extLst>
            </p:cNvPr>
            <p:cNvSpPr/>
            <p:nvPr/>
          </p:nvSpPr>
          <p:spPr>
            <a:xfrm>
              <a:off x="1235948" y="3187836"/>
              <a:ext cx="790297" cy="790297"/>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0F137442-3018-7FD8-5DF8-EC65A5EF3982}"/>
                </a:ext>
              </a:extLst>
            </p:cNvPr>
            <p:cNvSpPr/>
            <p:nvPr/>
          </p:nvSpPr>
          <p:spPr>
            <a:xfrm>
              <a:off x="2604375" y="2901692"/>
              <a:ext cx="3211802" cy="1362584"/>
            </a:xfrm>
            <a:custGeom>
              <a:avLst/>
              <a:gdLst>
                <a:gd name="f0" fmla="val 10800000"/>
                <a:gd name="f1" fmla="val 5400000"/>
                <a:gd name="f2" fmla="val 180"/>
                <a:gd name="f3" fmla="val w"/>
                <a:gd name="f4" fmla="val h"/>
                <a:gd name="f5" fmla="val 0"/>
                <a:gd name="f6" fmla="val 3211807"/>
                <a:gd name="f7" fmla="val 1362585"/>
                <a:gd name="f8" fmla="+- 0 0 -90"/>
                <a:gd name="f9" fmla="*/ f3 1 3211807"/>
                <a:gd name="f10" fmla="*/ f4 1 1362585"/>
                <a:gd name="f11" fmla="+- f7 0 f5"/>
                <a:gd name="f12" fmla="+- f6 0 f5"/>
                <a:gd name="f13" fmla="*/ f8 f0 1"/>
                <a:gd name="f14" fmla="*/ f12 1 3211807"/>
                <a:gd name="f15" fmla="*/ f11 1 1362585"/>
                <a:gd name="f16" fmla="*/ 0 f12 1"/>
                <a:gd name="f17" fmla="*/ 0 f11 1"/>
                <a:gd name="f18" fmla="*/ 3211807 f12 1"/>
                <a:gd name="f19" fmla="*/ 1362585 f11 1"/>
                <a:gd name="f20" fmla="*/ f13 1 f2"/>
                <a:gd name="f21" fmla="*/ f16 1 3211807"/>
                <a:gd name="f22" fmla="*/ f17 1 1362585"/>
                <a:gd name="f23" fmla="*/ f18 1 3211807"/>
                <a:gd name="f24" fmla="*/ f19 1 13625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211807" h="1362585">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entury Gothic"/>
                </a:rPr>
                <a:t>Retention – the constantly possession and control of employee into organization</a:t>
              </a:r>
            </a:p>
          </p:txBody>
        </p:sp>
        <p:sp>
          <p:nvSpPr>
            <p:cNvPr id="10" name="Freeform: Shape 9">
              <a:extLst>
                <a:ext uri="{FF2B5EF4-FFF2-40B4-BE49-F238E27FC236}">
                  <a16:creationId xmlns:a16="http://schemas.microsoft.com/office/drawing/2014/main" id="{C4ECADB2-887C-7B2E-B5AD-5BFCD0A1A5BC}"/>
                </a:ext>
              </a:extLst>
            </p:cNvPr>
            <p:cNvSpPr/>
            <p:nvPr/>
          </p:nvSpPr>
          <p:spPr>
            <a:xfrm>
              <a:off x="6375818" y="2901692"/>
              <a:ext cx="1362584" cy="13625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Rectangle 10" descr="Head with Gears">
              <a:extLst>
                <a:ext uri="{FF2B5EF4-FFF2-40B4-BE49-F238E27FC236}">
                  <a16:creationId xmlns:a16="http://schemas.microsoft.com/office/drawing/2014/main" id="{D1221E48-345D-76A9-B5C1-424A7EBCE8E2}"/>
                </a:ext>
              </a:extLst>
            </p:cNvPr>
            <p:cNvSpPr/>
            <p:nvPr/>
          </p:nvSpPr>
          <p:spPr>
            <a:xfrm>
              <a:off x="6661961" y="3187836"/>
              <a:ext cx="790297" cy="790297"/>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1C314121-FADB-6968-DAF0-2F07A23E9AE2}"/>
                </a:ext>
              </a:extLst>
            </p:cNvPr>
            <p:cNvSpPr/>
            <p:nvPr/>
          </p:nvSpPr>
          <p:spPr>
            <a:xfrm>
              <a:off x="8030379" y="2901692"/>
              <a:ext cx="3211802" cy="1362584"/>
            </a:xfrm>
            <a:custGeom>
              <a:avLst/>
              <a:gdLst>
                <a:gd name="f0" fmla="val 10800000"/>
                <a:gd name="f1" fmla="val 5400000"/>
                <a:gd name="f2" fmla="val 180"/>
                <a:gd name="f3" fmla="val w"/>
                <a:gd name="f4" fmla="val h"/>
                <a:gd name="f5" fmla="val 0"/>
                <a:gd name="f6" fmla="val 3211807"/>
                <a:gd name="f7" fmla="val 1362585"/>
                <a:gd name="f8" fmla="+- 0 0 -90"/>
                <a:gd name="f9" fmla="*/ f3 1 3211807"/>
                <a:gd name="f10" fmla="*/ f4 1 1362585"/>
                <a:gd name="f11" fmla="+- f7 0 f5"/>
                <a:gd name="f12" fmla="+- f6 0 f5"/>
                <a:gd name="f13" fmla="*/ f8 f0 1"/>
                <a:gd name="f14" fmla="*/ f12 1 3211807"/>
                <a:gd name="f15" fmla="*/ f11 1 1362585"/>
                <a:gd name="f16" fmla="*/ 0 f12 1"/>
                <a:gd name="f17" fmla="*/ 0 f11 1"/>
                <a:gd name="f18" fmla="*/ 3211807 f12 1"/>
                <a:gd name="f19" fmla="*/ 1362585 f11 1"/>
                <a:gd name="f20" fmla="*/ f13 1 f2"/>
                <a:gd name="f21" fmla="*/ f16 1 3211807"/>
                <a:gd name="f22" fmla="*/ f17 1 1362585"/>
                <a:gd name="f23" fmla="*/ f18 1 3211807"/>
                <a:gd name="f24" fmla="*/ f19 1 13625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211807" h="1362585">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entury Gothic"/>
                </a:rPr>
                <a:t>Motivation – a tool of reasons that companies use to inhace employees behaviour in a particular way</a:t>
              </a:r>
            </a:p>
          </p:txBody>
        </p:sp>
        <p:sp>
          <p:nvSpPr>
            <p:cNvPr id="13" name="Freeform: Shape 12">
              <a:extLst>
                <a:ext uri="{FF2B5EF4-FFF2-40B4-BE49-F238E27FC236}">
                  <a16:creationId xmlns:a16="http://schemas.microsoft.com/office/drawing/2014/main" id="{A3BEE5B3-A2B4-495A-4868-705DFFC6A102}"/>
                </a:ext>
              </a:extLst>
            </p:cNvPr>
            <p:cNvSpPr/>
            <p:nvPr/>
          </p:nvSpPr>
          <p:spPr>
            <a:xfrm>
              <a:off x="949805" y="4832091"/>
              <a:ext cx="1362584" cy="13625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3" descr="Cycle with People">
              <a:extLst>
                <a:ext uri="{FF2B5EF4-FFF2-40B4-BE49-F238E27FC236}">
                  <a16:creationId xmlns:a16="http://schemas.microsoft.com/office/drawing/2014/main" id="{DFBD7D24-FD9F-FD24-7A1E-BB08E886DCFB}"/>
                </a:ext>
              </a:extLst>
            </p:cNvPr>
            <p:cNvSpPr/>
            <p:nvPr/>
          </p:nvSpPr>
          <p:spPr>
            <a:xfrm>
              <a:off x="1235948" y="5118235"/>
              <a:ext cx="790297" cy="790297"/>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Shape 14">
              <a:extLst>
                <a:ext uri="{FF2B5EF4-FFF2-40B4-BE49-F238E27FC236}">
                  <a16:creationId xmlns:a16="http://schemas.microsoft.com/office/drawing/2014/main" id="{E3A770D2-05B2-0409-1211-3BFF526443B0}"/>
                </a:ext>
              </a:extLst>
            </p:cNvPr>
            <p:cNvSpPr/>
            <p:nvPr/>
          </p:nvSpPr>
          <p:spPr>
            <a:xfrm>
              <a:off x="2604375" y="4832091"/>
              <a:ext cx="3211802" cy="1362584"/>
            </a:xfrm>
            <a:custGeom>
              <a:avLst/>
              <a:gdLst>
                <a:gd name="f0" fmla="val 10800000"/>
                <a:gd name="f1" fmla="val 5400000"/>
                <a:gd name="f2" fmla="val 180"/>
                <a:gd name="f3" fmla="val w"/>
                <a:gd name="f4" fmla="val h"/>
                <a:gd name="f5" fmla="val 0"/>
                <a:gd name="f6" fmla="val 3211807"/>
                <a:gd name="f7" fmla="val 1362585"/>
                <a:gd name="f8" fmla="+- 0 0 -90"/>
                <a:gd name="f9" fmla="*/ f3 1 3211807"/>
                <a:gd name="f10" fmla="*/ f4 1 1362585"/>
                <a:gd name="f11" fmla="+- f7 0 f5"/>
                <a:gd name="f12" fmla="+- f6 0 f5"/>
                <a:gd name="f13" fmla="*/ f8 f0 1"/>
                <a:gd name="f14" fmla="*/ f12 1 3211807"/>
                <a:gd name="f15" fmla="*/ f11 1 1362585"/>
                <a:gd name="f16" fmla="*/ 0 f12 1"/>
                <a:gd name="f17" fmla="*/ 0 f11 1"/>
                <a:gd name="f18" fmla="*/ 3211807 f12 1"/>
                <a:gd name="f19" fmla="*/ 1362585 f11 1"/>
                <a:gd name="f20" fmla="*/ f13 1 f2"/>
                <a:gd name="f21" fmla="*/ f16 1 3211807"/>
                <a:gd name="f22" fmla="*/ f17 1 1362585"/>
                <a:gd name="f23" fmla="*/ f18 1 3211807"/>
                <a:gd name="f24" fmla="*/ f19 1 13625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211807" h="1362585">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entury Gothic"/>
                </a:rPr>
                <a:t>Engagement – the nature of relationship between organization and employees</a:t>
              </a:r>
            </a:p>
          </p:txBody>
        </p:sp>
        <p:sp>
          <p:nvSpPr>
            <p:cNvPr id="16" name="Freeform: Shape 15">
              <a:extLst>
                <a:ext uri="{FF2B5EF4-FFF2-40B4-BE49-F238E27FC236}">
                  <a16:creationId xmlns:a16="http://schemas.microsoft.com/office/drawing/2014/main" id="{2E262FCD-C8F1-1A1E-B21F-62D3D79C3A25}"/>
                </a:ext>
              </a:extLst>
            </p:cNvPr>
            <p:cNvSpPr/>
            <p:nvPr/>
          </p:nvSpPr>
          <p:spPr>
            <a:xfrm>
              <a:off x="6375818" y="4832091"/>
              <a:ext cx="1362584" cy="13625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Rectangle 16" descr="Board Room">
              <a:extLst>
                <a:ext uri="{FF2B5EF4-FFF2-40B4-BE49-F238E27FC236}">
                  <a16:creationId xmlns:a16="http://schemas.microsoft.com/office/drawing/2014/main" id="{85D0FDF7-FCF4-1220-EEED-E53FC23D354D}"/>
                </a:ext>
              </a:extLst>
            </p:cNvPr>
            <p:cNvSpPr/>
            <p:nvPr/>
          </p:nvSpPr>
          <p:spPr>
            <a:xfrm>
              <a:off x="6661961" y="5118235"/>
              <a:ext cx="790297" cy="790297"/>
            </a:xfrm>
            <a:prstGeom prst="rect">
              <a:avLst/>
            </a:pr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Shape 17">
              <a:extLst>
                <a:ext uri="{FF2B5EF4-FFF2-40B4-BE49-F238E27FC236}">
                  <a16:creationId xmlns:a16="http://schemas.microsoft.com/office/drawing/2014/main" id="{4A4970F0-7A0F-A00C-9AA8-D3A40965462E}"/>
                </a:ext>
              </a:extLst>
            </p:cNvPr>
            <p:cNvSpPr/>
            <p:nvPr/>
          </p:nvSpPr>
          <p:spPr>
            <a:xfrm>
              <a:off x="8030379" y="4832091"/>
              <a:ext cx="3211802" cy="1362584"/>
            </a:xfrm>
            <a:custGeom>
              <a:avLst/>
              <a:gdLst>
                <a:gd name="f0" fmla="val 10800000"/>
                <a:gd name="f1" fmla="val 5400000"/>
                <a:gd name="f2" fmla="val 180"/>
                <a:gd name="f3" fmla="val w"/>
                <a:gd name="f4" fmla="val h"/>
                <a:gd name="f5" fmla="val 0"/>
                <a:gd name="f6" fmla="val 3211807"/>
                <a:gd name="f7" fmla="val 1362585"/>
                <a:gd name="f8" fmla="+- 0 0 -90"/>
                <a:gd name="f9" fmla="*/ f3 1 3211807"/>
                <a:gd name="f10" fmla="*/ f4 1 1362585"/>
                <a:gd name="f11" fmla="+- f7 0 f5"/>
                <a:gd name="f12" fmla="+- f6 0 f5"/>
                <a:gd name="f13" fmla="*/ f8 f0 1"/>
                <a:gd name="f14" fmla="*/ f12 1 3211807"/>
                <a:gd name="f15" fmla="*/ f11 1 1362585"/>
                <a:gd name="f16" fmla="*/ 0 f12 1"/>
                <a:gd name="f17" fmla="*/ 0 f11 1"/>
                <a:gd name="f18" fmla="*/ 3211807 f12 1"/>
                <a:gd name="f19" fmla="*/ 1362585 f11 1"/>
                <a:gd name="f20" fmla="*/ f13 1 f2"/>
                <a:gd name="f21" fmla="*/ f16 1 3211807"/>
                <a:gd name="f22" fmla="*/ f17 1 1362585"/>
                <a:gd name="f23" fmla="*/ f18 1 3211807"/>
                <a:gd name="f24" fmla="*/ f19 1 136258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211807" h="1362585">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entury Gothic"/>
                </a:rPr>
                <a:t>This presentation will discuss the strategies used by HRM towards emplyees and the most effective strategies that will be accompanied with theorys.</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74090D8B-7C04-C0E4-EF5F-030C7FB2FE73}"/>
              </a:ext>
            </a:extLst>
          </p:cNvPr>
          <p:cNvSpPr txBox="1"/>
          <p:nvPr/>
        </p:nvSpPr>
        <p:spPr>
          <a:xfrm>
            <a:off x="4047747" y="1069848"/>
            <a:ext cx="4096512"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                    HRM</a:t>
            </a:r>
          </a:p>
        </p:txBody>
      </p:sp>
      <p:sp>
        <p:nvSpPr>
          <p:cNvPr id="3" name="TextBox 4">
            <a:extLst>
              <a:ext uri="{FF2B5EF4-FFF2-40B4-BE49-F238E27FC236}">
                <a16:creationId xmlns:a16="http://schemas.microsoft.com/office/drawing/2014/main" id="{16C22775-CAAB-82DA-689A-5FCCB9985397}"/>
              </a:ext>
            </a:extLst>
          </p:cNvPr>
          <p:cNvSpPr txBox="1"/>
          <p:nvPr/>
        </p:nvSpPr>
        <p:spPr>
          <a:xfrm>
            <a:off x="883685" y="2173821"/>
            <a:ext cx="10003536" cy="92333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pitchFamily="34"/>
              </a:rPr>
              <a:t>‘’signal significant information about strategic HRM targets and behavioral expectations to employees, and thus influence the HRM climate as shared employee perceptions about HRM’’ (Hauff, S., Alewell, 2017)</a:t>
            </a:r>
          </a:p>
        </p:txBody>
      </p:sp>
      <p:sp>
        <p:nvSpPr>
          <p:cNvPr id="4" name="TextBox 5">
            <a:extLst>
              <a:ext uri="{FF2B5EF4-FFF2-40B4-BE49-F238E27FC236}">
                <a16:creationId xmlns:a16="http://schemas.microsoft.com/office/drawing/2014/main" id="{F53EEFE0-23BC-9E02-7567-9F864A8001B5}"/>
              </a:ext>
            </a:extLst>
          </p:cNvPr>
          <p:cNvSpPr txBox="1"/>
          <p:nvPr/>
        </p:nvSpPr>
        <p:spPr>
          <a:xfrm>
            <a:off x="1572768" y="1664208"/>
            <a:ext cx="3264408"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pitchFamily="34"/>
              </a:rPr>
              <a:t>Definition</a:t>
            </a:r>
          </a:p>
        </p:txBody>
      </p:sp>
      <p:sp>
        <p:nvSpPr>
          <p:cNvPr id="5" name="TextBox 7">
            <a:extLst>
              <a:ext uri="{FF2B5EF4-FFF2-40B4-BE49-F238E27FC236}">
                <a16:creationId xmlns:a16="http://schemas.microsoft.com/office/drawing/2014/main" id="{CC9380DE-22DA-9BFF-277D-E5383CBDFEA9}"/>
              </a:ext>
            </a:extLst>
          </p:cNvPr>
          <p:cNvSpPr txBox="1"/>
          <p:nvPr/>
        </p:nvSpPr>
        <p:spPr>
          <a:xfrm>
            <a:off x="1572768" y="3206654"/>
            <a:ext cx="1925049"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pitchFamily="34"/>
              </a:rPr>
              <a:t>Importance</a:t>
            </a:r>
          </a:p>
        </p:txBody>
      </p:sp>
      <p:sp>
        <p:nvSpPr>
          <p:cNvPr id="6" name="TextBox 8">
            <a:extLst>
              <a:ext uri="{FF2B5EF4-FFF2-40B4-BE49-F238E27FC236}">
                <a16:creationId xmlns:a16="http://schemas.microsoft.com/office/drawing/2014/main" id="{ADE1AD1B-C6AE-9848-25D0-60E6789C8C0F}"/>
              </a:ext>
            </a:extLst>
          </p:cNvPr>
          <p:cNvSpPr txBox="1"/>
          <p:nvPr/>
        </p:nvSpPr>
        <p:spPr>
          <a:xfrm>
            <a:off x="883685" y="3946358"/>
            <a:ext cx="5966286" cy="230832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pitchFamily="34"/>
              </a:rPr>
              <a:t>Value to Business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pitchFamily="34"/>
              </a:rPr>
              <a:t>Preparing employees for the future success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pitchFamily="34"/>
              </a:rPr>
              <a:t>Keeping proactivity and vitality (Tummers, et al.,2015)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pitchFamily="34"/>
              </a:rPr>
              <a:t>Controlling functions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pitchFamily="34"/>
              </a:rPr>
              <a:t>Ensuring the workplace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pitchFamily="34"/>
              </a:rPr>
              <a:t>Providing the well experience for employees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pitchFamily="34"/>
            </a:endParaRPr>
          </a:p>
        </p:txBody>
      </p:sp>
      <p:pic>
        <p:nvPicPr>
          <p:cNvPr id="7" name="Picture 10" descr="Diagram, shape&#10;&#10;Description automatically generated">
            <a:extLst>
              <a:ext uri="{FF2B5EF4-FFF2-40B4-BE49-F238E27FC236}">
                <a16:creationId xmlns:a16="http://schemas.microsoft.com/office/drawing/2014/main" id="{DE51218E-9274-52E1-AB46-E77CF089B993}"/>
              </a:ext>
            </a:extLst>
          </p:cNvPr>
          <p:cNvPicPr>
            <a:picLocks noChangeAspect="1"/>
          </p:cNvPicPr>
          <p:nvPr/>
        </p:nvPicPr>
        <p:blipFill>
          <a:blip r:embed="rId2"/>
          <a:stretch>
            <a:fillRect/>
          </a:stretch>
        </p:blipFill>
        <p:spPr>
          <a:xfrm>
            <a:off x="7179896" y="3709867"/>
            <a:ext cx="3505672" cy="2144652"/>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4C3E7-63C8-1A93-6783-1FF8FDE0F6D7}"/>
              </a:ext>
            </a:extLst>
          </p:cNvPr>
          <p:cNvSpPr txBox="1">
            <a:spLocks noGrp="1"/>
          </p:cNvSpPr>
          <p:nvPr>
            <p:ph type="title"/>
          </p:nvPr>
        </p:nvSpPr>
        <p:spPr>
          <a:xfrm>
            <a:off x="2657474" y="901534"/>
            <a:ext cx="8610603" cy="1293025"/>
          </a:xfrm>
        </p:spPr>
        <p:txBody>
          <a:bodyPr/>
          <a:lstStyle/>
          <a:p>
            <a:pPr lvl="0" algn="l"/>
            <a:r>
              <a:rPr lang="en-GB"/>
              <a:t>Strategies for Retention</a:t>
            </a:r>
          </a:p>
        </p:txBody>
      </p:sp>
      <p:sp>
        <p:nvSpPr>
          <p:cNvPr id="3" name="Content Placeholder 2">
            <a:extLst>
              <a:ext uri="{FF2B5EF4-FFF2-40B4-BE49-F238E27FC236}">
                <a16:creationId xmlns:a16="http://schemas.microsoft.com/office/drawing/2014/main" id="{3ED0D752-A40E-7EDE-8480-B58D6E85455D}"/>
              </a:ext>
            </a:extLst>
          </p:cNvPr>
          <p:cNvSpPr txBox="1">
            <a:spLocks noGrp="1"/>
          </p:cNvSpPr>
          <p:nvPr>
            <p:ph idx="1"/>
          </p:nvPr>
        </p:nvSpPr>
        <p:spPr/>
        <p:txBody>
          <a:bodyPr/>
          <a:lstStyle/>
          <a:p>
            <a:pPr marL="0" lvl="0" indent="0">
              <a:lnSpc>
                <a:spcPct val="80000"/>
              </a:lnSpc>
              <a:buNone/>
            </a:pPr>
            <a:r>
              <a:rPr lang="en-GB" sz="2600">
                <a:latin typeface="Century Gothic" pitchFamily="34"/>
              </a:rPr>
              <a:t>-Feedback</a:t>
            </a:r>
          </a:p>
          <a:p>
            <a:pPr lvl="0">
              <a:lnSpc>
                <a:spcPct val="80000"/>
              </a:lnSpc>
            </a:pPr>
            <a:r>
              <a:rPr lang="en-GB" sz="2600">
                <a:latin typeface="Century Gothic" pitchFamily="34"/>
              </a:rPr>
              <a:t>opportunity for development or solving problem</a:t>
            </a:r>
          </a:p>
          <a:p>
            <a:pPr lvl="0">
              <a:lnSpc>
                <a:spcPct val="80000"/>
              </a:lnSpc>
            </a:pPr>
            <a:r>
              <a:rPr lang="en-GB" sz="2600">
                <a:latin typeface="Century Gothic" pitchFamily="34"/>
              </a:rPr>
              <a:t>if is in time and regularly, creates a positive behaviour</a:t>
            </a:r>
          </a:p>
          <a:p>
            <a:pPr marL="0" lvl="0" indent="0">
              <a:lnSpc>
                <a:spcPct val="80000"/>
              </a:lnSpc>
              <a:buNone/>
            </a:pPr>
            <a:r>
              <a:rPr lang="en-GB" sz="2600">
                <a:latin typeface="Century Gothic" pitchFamily="34"/>
              </a:rPr>
              <a:t>Work-life balance</a:t>
            </a:r>
          </a:p>
          <a:p>
            <a:pPr lvl="0">
              <a:lnSpc>
                <a:spcPct val="80000"/>
              </a:lnSpc>
            </a:pPr>
            <a:r>
              <a:rPr lang="en-GB" sz="2600">
                <a:latin typeface="Century Gothic" pitchFamily="34"/>
              </a:rPr>
              <a:t>Liberating the pressure of workplace</a:t>
            </a:r>
          </a:p>
          <a:p>
            <a:pPr lvl="0">
              <a:lnSpc>
                <a:spcPct val="80000"/>
              </a:lnSpc>
            </a:pPr>
            <a:r>
              <a:rPr lang="en-GB" sz="2600">
                <a:latin typeface="Century Gothic" pitchFamily="34"/>
              </a:rPr>
              <a:t>Give a flexible routine of employees life</a:t>
            </a:r>
          </a:p>
          <a:p>
            <a:pPr marL="0" lvl="0" indent="0">
              <a:lnSpc>
                <a:spcPct val="80000"/>
              </a:lnSpc>
              <a:buNone/>
            </a:pPr>
            <a:r>
              <a:rPr lang="en-GB" sz="2600">
                <a:latin typeface="Century Gothic" pitchFamily="34"/>
              </a:rPr>
              <a:t>Hire right people</a:t>
            </a:r>
          </a:p>
          <a:p>
            <a:pPr lvl="0">
              <a:lnSpc>
                <a:spcPct val="80000"/>
              </a:lnSpc>
            </a:pPr>
            <a:r>
              <a:rPr lang="en-GB" sz="2000">
                <a:latin typeface="Century Gothic" pitchFamily="34"/>
              </a:rPr>
              <a:t>Selecting top talent allows the company to perform better in the future</a:t>
            </a:r>
          </a:p>
          <a:p>
            <a:pPr lvl="0">
              <a:lnSpc>
                <a:spcPct val="80000"/>
              </a:lnSpc>
            </a:pPr>
            <a:r>
              <a:rPr lang="en-GB" sz="2600">
                <a:latin typeface="Century Gothic" pitchFamily="34"/>
              </a:rPr>
              <a:t>True loyalty of company</a:t>
            </a:r>
          </a:p>
          <a:p>
            <a:pPr lvl="0">
              <a:lnSpc>
                <a:spcPct val="80000"/>
              </a:lnSpc>
            </a:pPr>
            <a:endParaRPr lang="en-GB" sz="2600">
              <a:latin typeface="Century Gothic" pitchFamily="34"/>
            </a:endParaRPr>
          </a:p>
          <a:p>
            <a:pPr lvl="0">
              <a:lnSpc>
                <a:spcPct val="80000"/>
              </a:lnSpc>
            </a:pPr>
            <a:endParaRPr lang="en-GB" sz="2600">
              <a:latin typeface="Century Gothic" pitchFamily="34"/>
            </a:endParaRPr>
          </a:p>
          <a:p>
            <a:pPr lvl="0">
              <a:lnSpc>
                <a:spcPct val="80000"/>
              </a:lnSpc>
            </a:pPr>
            <a:endParaRPr lang="en-GB" sz="2600">
              <a:latin typeface="Century Gothic"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DAA87-2060-5026-43FB-A4ACE4BF2670}"/>
              </a:ext>
            </a:extLst>
          </p:cNvPr>
          <p:cNvSpPr txBox="1">
            <a:spLocks noGrp="1"/>
          </p:cNvSpPr>
          <p:nvPr>
            <p:ph type="title"/>
          </p:nvPr>
        </p:nvSpPr>
        <p:spPr/>
        <p:txBody>
          <a:bodyPr/>
          <a:lstStyle/>
          <a:p>
            <a:pPr lvl="0"/>
            <a:r>
              <a:rPr lang="en-GB"/>
              <a:t>Herzberg’s motivation two-factor theory</a:t>
            </a:r>
          </a:p>
        </p:txBody>
      </p:sp>
      <p:pic>
        <p:nvPicPr>
          <p:cNvPr id="3" name="Content Placeholder 4" descr="Timeline&#10;&#10;Description automatically generated">
            <a:extLst>
              <a:ext uri="{FF2B5EF4-FFF2-40B4-BE49-F238E27FC236}">
                <a16:creationId xmlns:a16="http://schemas.microsoft.com/office/drawing/2014/main" id="{E247F2B9-C4FB-2BCC-3BF8-C254F68F84C2}"/>
              </a:ext>
            </a:extLst>
          </p:cNvPr>
          <p:cNvPicPr>
            <a:picLocks noGrp="1" noChangeAspect="1"/>
          </p:cNvPicPr>
          <p:nvPr>
            <p:ph idx="1"/>
          </p:nvPr>
        </p:nvPicPr>
        <p:blipFill>
          <a:blip r:embed="rId2"/>
          <a:stretch>
            <a:fillRect/>
          </a:stretch>
        </p:blipFill>
        <p:spPr>
          <a:xfrm>
            <a:off x="685800" y="1857237"/>
            <a:ext cx="6331909" cy="4750518"/>
          </a:xfrm>
        </p:spPr>
      </p:pic>
      <p:sp>
        <p:nvSpPr>
          <p:cNvPr id="4" name="TextBox 6">
            <a:extLst>
              <a:ext uri="{FF2B5EF4-FFF2-40B4-BE49-F238E27FC236}">
                <a16:creationId xmlns:a16="http://schemas.microsoft.com/office/drawing/2014/main" id="{BDD7A053-98DA-A633-1FB4-A80977202D4D}"/>
              </a:ext>
            </a:extLst>
          </p:cNvPr>
          <p:cNvSpPr txBox="1"/>
          <p:nvPr/>
        </p:nvSpPr>
        <p:spPr>
          <a:xfrm>
            <a:off x="7407938" y="5961421"/>
            <a:ext cx="3853848"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pitchFamily="34"/>
                <a:ea typeface="Calibri" pitchFamily="34"/>
                <a:cs typeface="Times New Roman" pitchFamily="18"/>
              </a:rPr>
              <a:t>Source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pitchFamily="34"/>
                <a:ea typeface="Calibri" pitchFamily="34"/>
                <a:cs typeface="Times New Roman" pitchFamily="18"/>
              </a:rPr>
              <a:t>thebusinessprofessor.com</a:t>
            </a: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6C45-A59B-B00F-433B-F0A137AC75CE}"/>
              </a:ext>
            </a:extLst>
          </p:cNvPr>
          <p:cNvSpPr txBox="1">
            <a:spLocks noGrp="1"/>
          </p:cNvSpPr>
          <p:nvPr>
            <p:ph type="title"/>
          </p:nvPr>
        </p:nvSpPr>
        <p:spPr>
          <a:xfrm>
            <a:off x="4178972" y="1178277"/>
            <a:ext cx="8610603" cy="1293025"/>
          </a:xfrm>
        </p:spPr>
        <p:txBody>
          <a:bodyPr/>
          <a:lstStyle/>
          <a:p>
            <a:pPr lvl="0" algn="l"/>
            <a:r>
              <a:rPr lang="en-GB" sz="3200"/>
              <a:t>Google hiring</a:t>
            </a:r>
          </a:p>
        </p:txBody>
      </p:sp>
      <p:pic>
        <p:nvPicPr>
          <p:cNvPr id="3" name="Content Placeholder 4" descr="A picture containing sport&#10;&#10;Description automatically generated">
            <a:extLst>
              <a:ext uri="{FF2B5EF4-FFF2-40B4-BE49-F238E27FC236}">
                <a16:creationId xmlns:a16="http://schemas.microsoft.com/office/drawing/2014/main" id="{8325B410-089B-B954-F694-8A2EDCAB8637}"/>
              </a:ext>
            </a:extLst>
          </p:cNvPr>
          <p:cNvPicPr>
            <a:picLocks noGrp="1" noChangeAspect="1"/>
          </p:cNvPicPr>
          <p:nvPr>
            <p:ph idx="1"/>
          </p:nvPr>
        </p:nvPicPr>
        <p:blipFill>
          <a:blip r:embed="rId2"/>
          <a:stretch>
            <a:fillRect/>
          </a:stretch>
        </p:blipFill>
        <p:spPr>
          <a:xfrm>
            <a:off x="6384761" y="2471303"/>
            <a:ext cx="5455685" cy="4002091"/>
          </a:xfrm>
        </p:spPr>
      </p:pic>
      <p:sp>
        <p:nvSpPr>
          <p:cNvPr id="4" name="TextBox 5">
            <a:extLst>
              <a:ext uri="{FF2B5EF4-FFF2-40B4-BE49-F238E27FC236}">
                <a16:creationId xmlns:a16="http://schemas.microsoft.com/office/drawing/2014/main" id="{C74EBEA2-543F-D787-0555-C37C170C5AD7}"/>
              </a:ext>
            </a:extLst>
          </p:cNvPr>
          <p:cNvSpPr txBox="1"/>
          <p:nvPr/>
        </p:nvSpPr>
        <p:spPr>
          <a:xfrm>
            <a:off x="657727" y="3835514"/>
            <a:ext cx="5149516" cy="203132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BreveText"/>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BreveText"/>
              </a:rPr>
              <a:t>In contrast to the days when everyone in Silicon Valley seemed to have a story about their miserable Google experience, today 80 percent of people who have been interviewed and rejected report that they would recommend that a friend apply to Google. (Bock, 2022)</a:t>
            </a:r>
            <a:endParaRPr lang="en-GB" sz="1800" b="0" i="0" u="none" strike="noStrike" kern="1200" cap="none" spc="0" baseline="0" dirty="0">
              <a:solidFill>
                <a:srgbClr val="FFFFFF"/>
              </a:solidFill>
              <a:uFillTx/>
              <a:latin typeface="Calibri"/>
            </a:endParaRPr>
          </a:p>
        </p:txBody>
      </p:sp>
      <p:sp>
        <p:nvSpPr>
          <p:cNvPr id="5" name="TextBox 6">
            <a:extLst>
              <a:ext uri="{FF2B5EF4-FFF2-40B4-BE49-F238E27FC236}">
                <a16:creationId xmlns:a16="http://schemas.microsoft.com/office/drawing/2014/main" id="{FDA7D440-C8B9-F18B-A61F-7E32F24CC9A3}"/>
              </a:ext>
            </a:extLst>
          </p:cNvPr>
          <p:cNvSpPr txBox="1"/>
          <p:nvPr/>
        </p:nvSpPr>
        <p:spPr>
          <a:xfrm>
            <a:off x="770025" y="2358191"/>
            <a:ext cx="4203030" cy="175432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TiemposTextWeb"/>
              </a:rPr>
              <a:t>Interviews can take up to 2 months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TiemposTextWeb"/>
              </a:rPr>
              <a:t>strange interview questions that seem to have no answers,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TiemposTextWeb"/>
              </a:rPr>
              <a:t>standards that will knock candidates out of the race right off the starting line ( Business inside, 2022)</a:t>
            </a:r>
            <a:endParaRPr lang="en-GB" sz="1800" b="0" i="0" u="none" strike="noStrike" kern="1200" cap="none" spc="0" baseline="0" dirty="0">
              <a:solidFill>
                <a:srgbClr val="FFFFFF"/>
              </a:solidFill>
              <a:uFillTx/>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E6839-B4EF-2346-523A-357DC6FDA90C}"/>
              </a:ext>
            </a:extLst>
          </p:cNvPr>
          <p:cNvSpPr txBox="1">
            <a:spLocks noGrp="1"/>
          </p:cNvSpPr>
          <p:nvPr>
            <p:ph type="title"/>
          </p:nvPr>
        </p:nvSpPr>
        <p:spPr>
          <a:xfrm>
            <a:off x="2037182" y="829689"/>
            <a:ext cx="8610603" cy="1176723"/>
          </a:xfrm>
        </p:spPr>
        <p:txBody>
          <a:bodyPr/>
          <a:lstStyle/>
          <a:p>
            <a:pPr lvl="0" algn="l"/>
            <a:r>
              <a:rPr lang="en-GB"/>
              <a:t>Strategies for Motivation</a:t>
            </a:r>
          </a:p>
        </p:txBody>
      </p:sp>
      <p:sp>
        <p:nvSpPr>
          <p:cNvPr id="3" name="Content Placeholder 2">
            <a:extLst>
              <a:ext uri="{FF2B5EF4-FFF2-40B4-BE49-F238E27FC236}">
                <a16:creationId xmlns:a16="http://schemas.microsoft.com/office/drawing/2014/main" id="{EEC57D31-86F0-CFA9-0FAA-5C6507126CEA}"/>
              </a:ext>
            </a:extLst>
          </p:cNvPr>
          <p:cNvSpPr txBox="1">
            <a:spLocks noGrp="1"/>
          </p:cNvSpPr>
          <p:nvPr>
            <p:ph idx="1"/>
          </p:nvPr>
        </p:nvSpPr>
        <p:spPr/>
        <p:txBody>
          <a:bodyPr/>
          <a:lstStyle/>
          <a:p>
            <a:pPr marL="0" lvl="0" indent="0">
              <a:buNone/>
            </a:pPr>
            <a:r>
              <a:rPr lang="en-GB"/>
              <a:t>Reward (Extristic)</a:t>
            </a:r>
          </a:p>
          <a:p>
            <a:pPr lvl="0"/>
            <a:r>
              <a:rPr lang="en-GB"/>
              <a:t>Recompence, remuneration, compensation for services</a:t>
            </a:r>
          </a:p>
          <a:p>
            <a:pPr lvl="0"/>
            <a:r>
              <a:rPr lang="en-GB"/>
              <a:t>deficiency motivation</a:t>
            </a:r>
          </a:p>
          <a:p>
            <a:pPr lvl="0"/>
            <a:r>
              <a:rPr lang="en-GB"/>
              <a:t>External Satisfaction</a:t>
            </a:r>
          </a:p>
          <a:p>
            <a:pPr marL="0" lvl="0" indent="0">
              <a:buNone/>
            </a:pPr>
            <a:endParaRPr lang="en-GB"/>
          </a:p>
          <a:p>
            <a:pPr marL="0" lvl="0" indent="0">
              <a:buNone/>
            </a:pPr>
            <a:r>
              <a:rPr lang="en-GB"/>
              <a:t>Good leadership style (Instristic)</a:t>
            </a:r>
          </a:p>
          <a:p>
            <a:pPr lvl="0"/>
            <a:r>
              <a:rPr lang="en-GB"/>
              <a:t>Ability of individ to influence the behaviour of employees</a:t>
            </a:r>
          </a:p>
          <a:p>
            <a:pPr lvl="0"/>
            <a:r>
              <a:rPr lang="en-GB"/>
              <a:t>High productivity</a:t>
            </a:r>
          </a:p>
          <a:p>
            <a:pPr lvl="0"/>
            <a:r>
              <a:rPr lang="en-GB"/>
              <a:t>Employees feel valued</a:t>
            </a:r>
          </a:p>
          <a:p>
            <a:pPr marL="0" lvl="0" indent="0">
              <a:buNone/>
            </a:pPr>
            <a:endParaRPr lang="en-GB"/>
          </a:p>
          <a:p>
            <a:pPr marL="0" lvl="0" indent="0">
              <a:buNone/>
            </a:pPr>
            <a:endParaRPr lang="en-GB"/>
          </a:p>
          <a:p>
            <a:pPr marL="0" lvl="0" indent="0">
              <a:buNone/>
            </a:pP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C1865-F61F-9F32-D94D-32CC82C4F741}"/>
              </a:ext>
            </a:extLst>
          </p:cNvPr>
          <p:cNvSpPr txBox="1">
            <a:spLocks noGrp="1"/>
          </p:cNvSpPr>
          <p:nvPr>
            <p:ph type="title"/>
          </p:nvPr>
        </p:nvSpPr>
        <p:spPr>
          <a:xfrm>
            <a:off x="8263332" y="607225"/>
            <a:ext cx="3595795" cy="5342016"/>
          </a:xfrm>
        </p:spPr>
        <p:txBody>
          <a:bodyPr/>
          <a:lstStyle/>
          <a:p>
            <a:pPr lvl="0"/>
            <a:r>
              <a:rPr lang="en-GB" sz="1600">
                <a:latin typeface="arial" pitchFamily="34"/>
              </a:rPr>
              <a:t>-He directed efforts of others through tasks and</a:t>
            </a:r>
            <a:br>
              <a:rPr lang="en-GB" sz="1600">
                <a:latin typeface="arial" pitchFamily="34"/>
              </a:rPr>
            </a:br>
            <a:r>
              <a:rPr lang="en-GB" sz="1600">
                <a:latin typeface="arial" pitchFamily="34"/>
              </a:rPr>
              <a:t>structures</a:t>
            </a:r>
            <a:br>
              <a:rPr lang="en-GB" sz="1600">
                <a:latin typeface="arial" pitchFamily="34"/>
              </a:rPr>
            </a:br>
            <a:br>
              <a:rPr lang="en-GB" sz="1600">
                <a:latin typeface="arial" pitchFamily="34"/>
              </a:rPr>
            </a:br>
            <a:r>
              <a:rPr lang="en-GB" sz="1600" b="1">
                <a:latin typeface="arial" pitchFamily="34"/>
              </a:rPr>
              <a:t> -influenced his employees with a strong desire for hard work, shared passion, and clear vision</a:t>
            </a:r>
            <a:br>
              <a:rPr lang="en-GB" sz="1600" b="1">
                <a:latin typeface="arial" pitchFamily="34"/>
              </a:rPr>
            </a:br>
            <a:br>
              <a:rPr lang="en-GB" sz="1600">
                <a:latin typeface="arial" pitchFamily="34"/>
              </a:rPr>
            </a:br>
            <a:r>
              <a:rPr lang="en-GB" sz="1600">
                <a:latin typeface="arial" pitchFamily="34"/>
              </a:rPr>
              <a:t>-was driven by his desire to create great products as opposed to what the customers thought they wanted</a:t>
            </a:r>
            <a:endParaRPr lang="en-GB" sz="1600"/>
          </a:p>
        </p:txBody>
      </p:sp>
      <p:pic>
        <p:nvPicPr>
          <p:cNvPr id="3" name="Content Placeholder 4" descr="A person with a beard and glasses&#10;&#10;Description automatically generated with low confidence">
            <a:extLst>
              <a:ext uri="{FF2B5EF4-FFF2-40B4-BE49-F238E27FC236}">
                <a16:creationId xmlns:a16="http://schemas.microsoft.com/office/drawing/2014/main" id="{3D3305AF-544E-E5CC-E991-A6D883BAE232}"/>
              </a:ext>
            </a:extLst>
          </p:cNvPr>
          <p:cNvPicPr>
            <a:picLocks noGrp="1" noChangeAspect="1"/>
          </p:cNvPicPr>
          <p:nvPr>
            <p:ph idx="1"/>
          </p:nvPr>
        </p:nvPicPr>
        <p:blipFill>
          <a:blip r:embed="rId2"/>
          <a:stretch>
            <a:fillRect/>
          </a:stretch>
        </p:blipFill>
        <p:spPr>
          <a:xfrm>
            <a:off x="720967" y="1357499"/>
            <a:ext cx="7189433" cy="4736125"/>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ounded Rectangle 14">
            <a:extLst>
              <a:ext uri="{FF2B5EF4-FFF2-40B4-BE49-F238E27FC236}">
                <a16:creationId xmlns:a16="http://schemas.microsoft.com/office/drawing/2014/main" id="{AF7D6CF6-0941-8491-BFEE-4CCE4018B8A1}"/>
              </a:ext>
            </a:extLst>
          </p:cNvPr>
          <p:cNvSpPr>
            <a:spLocks noMove="1" noResize="1"/>
          </p:cNvSpPr>
          <p:nvPr/>
        </p:nvSpPr>
        <p:spPr>
          <a:xfrm>
            <a:off x="4636008" y="0"/>
            <a:ext cx="7555988" cy="6858000"/>
          </a:xfrm>
          <a:custGeom>
            <a:avLst/>
            <a:gdLst>
              <a:gd name="f0" fmla="val 10800000"/>
              <a:gd name="f1" fmla="val 5400000"/>
              <a:gd name="f2" fmla="val 16200000"/>
              <a:gd name="f3" fmla="val w"/>
              <a:gd name="f4" fmla="val h"/>
              <a:gd name="f5" fmla="val ss"/>
              <a:gd name="f6" fmla="val 0"/>
              <a:gd name="f7" fmla="*/ 5419351 1 1725033"/>
              <a:gd name="f8" fmla="val 45"/>
              <a:gd name="f9" fmla="abs f3"/>
              <a:gd name="f10" fmla="abs f4"/>
              <a:gd name="f11" fmla="abs f5"/>
              <a:gd name="f12" fmla="*/ f7 1 180"/>
              <a:gd name="f13" fmla="+- 0 0 f1"/>
              <a:gd name="f14" fmla="+- f6 f6 0"/>
              <a:gd name="f15" fmla="abs f6"/>
              <a:gd name="f16" fmla="?: f9 f3 1"/>
              <a:gd name="f17" fmla="?: f10 f4 1"/>
              <a:gd name="f18" fmla="?: f11 f5 1"/>
              <a:gd name="f19" fmla="*/ f8 f12 1"/>
              <a:gd name="f20" fmla="+- f6 0 f14"/>
              <a:gd name="f21" fmla="?: f6 f13 f1"/>
              <a:gd name="f22" fmla="?: f6 f1 f13"/>
              <a:gd name="f23" fmla="*/ f16 1 21600"/>
              <a:gd name="f24" fmla="*/ f17 1 21600"/>
              <a:gd name="f25" fmla="*/ 21600 f16 1"/>
              <a:gd name="f26" fmla="*/ 21600 f17 1"/>
              <a:gd name="f27" fmla="+- 0 0 f19"/>
              <a:gd name="f28" fmla="abs f20"/>
              <a:gd name="f29" fmla="?: f20 f13 f1"/>
              <a:gd name="f30" fmla="?: f20 f1 f13"/>
              <a:gd name="f31" fmla="?: f20 f2 f1"/>
              <a:gd name="f32" fmla="?: f20 f1 f2"/>
              <a:gd name="f33" fmla="?: f20 0 f0"/>
              <a:gd name="f34" fmla="?: f20 f0 0"/>
              <a:gd name="f35" fmla="min f24 f23"/>
              <a:gd name="f36" fmla="*/ f25 1 f18"/>
              <a:gd name="f37" fmla="*/ f26 1 f18"/>
              <a:gd name="f38" fmla="*/ f27 f0 1"/>
              <a:gd name="f39" fmla="?: f20 f32 f31"/>
              <a:gd name="f40" fmla="?: f20 f31 f32"/>
              <a:gd name="f41" fmla="?: f6 f30 f29"/>
              <a:gd name="f42" fmla="val f36"/>
              <a:gd name="f43" fmla="val f37"/>
              <a:gd name="f44" fmla="*/ f38 1 f7"/>
              <a:gd name="f45" fmla="?: f6 f40 f39"/>
              <a:gd name="f46" fmla="*/ f14 f35 1"/>
              <a:gd name="f47" fmla="*/ f6 f35 1"/>
              <a:gd name="f48" fmla="*/ f28 f35 1"/>
              <a:gd name="f49" fmla="*/ f15 f35 1"/>
              <a:gd name="f50" fmla="+- f43 0 f6"/>
              <a:gd name="f51" fmla="+- f42 0 f6"/>
              <a:gd name="f52" fmla="+- f44 0 f1"/>
              <a:gd name="f53" fmla="*/ f43 f35 1"/>
              <a:gd name="f54" fmla="*/ f42 f35 1"/>
              <a:gd name="f55" fmla="+- f43 0 f50"/>
              <a:gd name="f56" fmla="+- f42 0 f51"/>
              <a:gd name="f57" fmla="+- f50 0 f43"/>
              <a:gd name="f58" fmla="+- f51 0 f42"/>
              <a:gd name="f59" fmla="+- f52 f1 0"/>
              <a:gd name="f60" fmla="*/ f50 f35 1"/>
              <a:gd name="f61" fmla="*/ f51 f35 1"/>
              <a:gd name="f62" fmla="abs f55"/>
              <a:gd name="f63" fmla="?: f55 0 f0"/>
              <a:gd name="f64" fmla="?: f55 f0 0"/>
              <a:gd name="f65" fmla="?: f55 f21 f22"/>
              <a:gd name="f66" fmla="abs f56"/>
              <a:gd name="f67" fmla="abs f57"/>
              <a:gd name="f68" fmla="?: f56 f13 f1"/>
              <a:gd name="f69" fmla="?: f56 f1 f13"/>
              <a:gd name="f70" fmla="?: f56 f2 f1"/>
              <a:gd name="f71" fmla="?: f56 f1 f2"/>
              <a:gd name="f72" fmla="abs f58"/>
              <a:gd name="f73" fmla="?: f58 f13 f1"/>
              <a:gd name="f74" fmla="?: f58 f1 f13"/>
              <a:gd name="f75" fmla="?: f58 f34 f33"/>
              <a:gd name="f76" fmla="?: f58 f33 f34"/>
              <a:gd name="f77" fmla="*/ f59 f7 1"/>
              <a:gd name="f78" fmla="?: f6 f64 f63"/>
              <a:gd name="f79" fmla="?: f6 f63 f64"/>
              <a:gd name="f80" fmla="?: f56 f71 f70"/>
              <a:gd name="f81" fmla="?: f56 f70 f71"/>
              <a:gd name="f82" fmla="?: f57 f69 f68"/>
              <a:gd name="f83" fmla="?: f20 f75 f76"/>
              <a:gd name="f84" fmla="?: f20 f73 f74"/>
              <a:gd name="f85" fmla="*/ f77 1 f0"/>
              <a:gd name="f86" fmla="*/ f62 f35 1"/>
              <a:gd name="f87" fmla="*/ f66 f35 1"/>
              <a:gd name="f88" fmla="*/ f67 f35 1"/>
              <a:gd name="f89" fmla="*/ f72 f35 1"/>
              <a:gd name="f90" fmla="?: f55 f78 f79"/>
              <a:gd name="f91" fmla="?: f57 f81 f80"/>
              <a:gd name="f92" fmla="+- 0 0 f85"/>
              <a:gd name="f93" fmla="+- 0 0 f92"/>
              <a:gd name="f94" fmla="*/ f93 f0 1"/>
              <a:gd name="f95" fmla="*/ f94 1 f7"/>
              <a:gd name="f96" fmla="+- f95 0 f1"/>
              <a:gd name="f97" fmla="cos 1 f96"/>
              <a:gd name="f98" fmla="+- 0 0 f97"/>
              <a:gd name="f99" fmla="+- 0 0 f98"/>
              <a:gd name="f100" fmla="val f99"/>
              <a:gd name="f101" fmla="+- 0 0 f100"/>
              <a:gd name="f102" fmla="*/ f6 f101 1"/>
              <a:gd name="f103" fmla="*/ f102 3163 1"/>
              <a:gd name="f104" fmla="*/ f103 1 7636"/>
              <a:gd name="f105" fmla="+- f6 f104 0"/>
              <a:gd name="f106" fmla="+- f42 0 f104"/>
              <a:gd name="f107" fmla="+- f43 0 f104"/>
              <a:gd name="f108" fmla="*/ f105 f35 1"/>
              <a:gd name="f109" fmla="*/ f106 f35 1"/>
              <a:gd name="f110" fmla="*/ f107 f35 1"/>
            </a:gdLst>
            <a:ahLst/>
            <a:cxnLst>
              <a:cxn ang="3cd4">
                <a:pos x="hc" y="t"/>
              </a:cxn>
              <a:cxn ang="0">
                <a:pos x="r" y="vc"/>
              </a:cxn>
              <a:cxn ang="cd4">
                <a:pos x="hc" y="b"/>
              </a:cxn>
              <a:cxn ang="cd2">
                <a:pos x="l" y="vc"/>
              </a:cxn>
            </a:cxnLst>
            <a:rect l="f108" t="f108" r="f109" b="f110"/>
            <a:pathLst>
              <a:path>
                <a:moveTo>
                  <a:pt x="f46" y="f47"/>
                </a:moveTo>
                <a:arcTo wR="f48" hR="f49" stAng="f45" swAng="f41"/>
                <a:lnTo>
                  <a:pt x="f47" y="f60"/>
                </a:lnTo>
                <a:arcTo wR="f49" hR="f86" stAng="f90" swAng="f65"/>
                <a:lnTo>
                  <a:pt x="f61" y="f53"/>
                </a:lnTo>
                <a:arcTo wR="f87" hR="f88" stAng="f91" swAng="f82"/>
                <a:lnTo>
                  <a:pt x="f54" y="f46"/>
                </a:lnTo>
                <a:arcTo wR="f89" hR="f48" stAng="f83" swAng="f84"/>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36">
            <a:extLst>
              <a:ext uri="{FF2B5EF4-FFF2-40B4-BE49-F238E27FC236}">
                <a16:creationId xmlns:a16="http://schemas.microsoft.com/office/drawing/2014/main" id="{2441B30D-FAC1-F1C8-95EA-8A1DF369E70F}"/>
              </a:ext>
            </a:extLst>
          </p:cNvPr>
          <p:cNvSpPr>
            <a:spLocks noMove="1" noResize="1"/>
          </p:cNvSpPr>
          <p:nvPr/>
        </p:nvSpPr>
        <p:spPr>
          <a:xfrm>
            <a:off x="0" y="0"/>
            <a:ext cx="4636008" cy="6858000"/>
          </a:xfrm>
          <a:prstGeom prst="rect">
            <a:avLst/>
          </a:prstGeom>
          <a:solidFill>
            <a:srgbClr val="000000"/>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38">
            <a:extLst>
              <a:ext uri="{FF2B5EF4-FFF2-40B4-BE49-F238E27FC236}">
                <a16:creationId xmlns:a16="http://schemas.microsoft.com/office/drawing/2014/main" id="{E7756346-D932-47CB-007C-6DAB8ADE93A4}"/>
              </a:ext>
            </a:extLst>
          </p:cNvPr>
          <p:cNvPicPr>
            <a:picLocks noMove="1" noResize="1"/>
          </p:cNvPicPr>
          <p:nvPr/>
        </p:nvPicPr>
        <p:blipFill>
          <a:blip r:embed="rId2"/>
          <a:srcRect r="61975"/>
          <a:stretch>
            <a:fillRect/>
          </a:stretch>
        </p:blipFill>
        <p:spPr>
          <a:xfrm>
            <a:off x="0" y="0"/>
            <a:ext cx="4636008" cy="1441451"/>
          </a:xfrm>
          <a:prstGeom prst="rect">
            <a:avLst/>
          </a:prstGeom>
          <a:noFill/>
          <a:ln cap="flat">
            <a:noFill/>
          </a:ln>
        </p:spPr>
      </p:pic>
      <p:sp>
        <p:nvSpPr>
          <p:cNvPr id="5" name="Title 1">
            <a:extLst>
              <a:ext uri="{FF2B5EF4-FFF2-40B4-BE49-F238E27FC236}">
                <a16:creationId xmlns:a16="http://schemas.microsoft.com/office/drawing/2014/main" id="{09BDB339-3283-9139-F15D-957E507A8DE4}"/>
              </a:ext>
            </a:extLst>
          </p:cNvPr>
          <p:cNvSpPr txBox="1">
            <a:spLocks noGrp="1"/>
          </p:cNvSpPr>
          <p:nvPr>
            <p:ph type="title"/>
          </p:nvPr>
        </p:nvSpPr>
        <p:spPr>
          <a:xfrm>
            <a:off x="685800" y="764374"/>
            <a:ext cx="3687418" cy="1920368"/>
          </a:xfrm>
        </p:spPr>
        <p:txBody>
          <a:bodyPr/>
          <a:lstStyle/>
          <a:p>
            <a:pPr lvl="0" algn="l"/>
            <a:br>
              <a:rPr lang="en-GB" sz="3300">
                <a:latin typeface="arial" pitchFamily="34"/>
              </a:rPr>
            </a:br>
            <a:r>
              <a:rPr lang="en-GB" sz="3300">
                <a:latin typeface="arial" pitchFamily="34"/>
              </a:rPr>
              <a:t>maslow’s hierarchy of needs</a:t>
            </a:r>
            <a:endParaRPr lang="en-GB" sz="3300"/>
          </a:p>
        </p:txBody>
      </p:sp>
      <p:pic>
        <p:nvPicPr>
          <p:cNvPr id="6" name="Picture 40">
            <a:extLst>
              <a:ext uri="{FF2B5EF4-FFF2-40B4-BE49-F238E27FC236}">
                <a16:creationId xmlns:a16="http://schemas.microsoft.com/office/drawing/2014/main" id="{BCC0E47D-18DC-6B49-8848-11EED8176E12}"/>
              </a:ext>
            </a:extLst>
          </p:cNvPr>
          <p:cNvPicPr>
            <a:picLocks noMove="1" noResize="1"/>
          </p:cNvPicPr>
          <p:nvPr/>
        </p:nvPicPr>
        <p:blipFill>
          <a:blip r:embed="rId3"/>
          <a:srcRect r="61975"/>
          <a:stretch>
            <a:fillRect/>
          </a:stretch>
        </p:blipFill>
        <p:spPr>
          <a:xfrm>
            <a:off x="0" y="4375147"/>
            <a:ext cx="4636008" cy="2482852"/>
          </a:xfrm>
          <a:prstGeom prst="rect">
            <a:avLst/>
          </a:prstGeom>
          <a:noFill/>
          <a:ln cap="flat">
            <a:noFill/>
          </a:ln>
        </p:spPr>
      </p:pic>
      <p:sp>
        <p:nvSpPr>
          <p:cNvPr id="7" name="Content Placeholder 2">
            <a:extLst>
              <a:ext uri="{FF2B5EF4-FFF2-40B4-BE49-F238E27FC236}">
                <a16:creationId xmlns:a16="http://schemas.microsoft.com/office/drawing/2014/main" id="{978DD7F9-E8EF-427D-229C-D15DC9F29131}"/>
              </a:ext>
            </a:extLst>
          </p:cNvPr>
          <p:cNvSpPr txBox="1">
            <a:spLocks noGrp="1"/>
          </p:cNvSpPr>
          <p:nvPr>
            <p:ph idx="1"/>
          </p:nvPr>
        </p:nvSpPr>
        <p:spPr>
          <a:xfrm>
            <a:off x="685800" y="2821774"/>
            <a:ext cx="3687418" cy="3148324"/>
          </a:xfrm>
        </p:spPr>
        <p:txBody>
          <a:bodyPr/>
          <a:lstStyle/>
          <a:p>
            <a:pPr marL="0" lvl="0" indent="0">
              <a:buNone/>
            </a:pPr>
            <a:r>
              <a:rPr lang="en-GB" sz="1600"/>
              <a:t> </a:t>
            </a:r>
          </a:p>
        </p:txBody>
      </p:sp>
      <p:pic>
        <p:nvPicPr>
          <p:cNvPr id="8" name="Picture 8" descr="Diagram&#10;&#10;Description automatically generated">
            <a:extLst>
              <a:ext uri="{FF2B5EF4-FFF2-40B4-BE49-F238E27FC236}">
                <a16:creationId xmlns:a16="http://schemas.microsoft.com/office/drawing/2014/main" id="{EA609369-ADB5-3A91-8C53-BFE7CA7EE383}"/>
              </a:ext>
            </a:extLst>
          </p:cNvPr>
          <p:cNvPicPr>
            <a:picLocks noChangeAspect="1"/>
          </p:cNvPicPr>
          <p:nvPr/>
        </p:nvPicPr>
        <p:blipFill>
          <a:blip r:embed="rId4"/>
          <a:stretch>
            <a:fillRect/>
          </a:stretch>
        </p:blipFill>
        <p:spPr>
          <a:xfrm>
            <a:off x="5279471" y="1093777"/>
            <a:ext cx="6269062" cy="4670444"/>
          </a:xfrm>
          <a:prstGeom prst="rect">
            <a:avLst/>
          </a:prstGeom>
          <a:noFill/>
          <a:ln cap="flat">
            <a:noFill/>
          </a:ln>
        </p:spPr>
      </p:pic>
      <p:sp>
        <p:nvSpPr>
          <p:cNvPr id="9" name="TextBox 16">
            <a:extLst>
              <a:ext uri="{FF2B5EF4-FFF2-40B4-BE49-F238E27FC236}">
                <a16:creationId xmlns:a16="http://schemas.microsoft.com/office/drawing/2014/main" id="{8F9BF8E9-0D67-A4CA-F18A-AC4ED66AD23F}"/>
              </a:ext>
            </a:extLst>
          </p:cNvPr>
          <p:cNvSpPr txBox="1"/>
          <p:nvPr/>
        </p:nvSpPr>
        <p:spPr>
          <a:xfrm>
            <a:off x="8396413" y="6035030"/>
            <a:ext cx="337939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Source : </a:t>
            </a:r>
            <a:r>
              <a:rPr lang="en-GB" sz="1800" b="0" i="0" u="none" strike="noStrike" kern="1200" cap="none" spc="0" baseline="0">
                <a:solidFill>
                  <a:srgbClr val="000000"/>
                </a:solidFill>
                <a:uFillTx/>
                <a:latin typeface="Calibri" pitchFamily="34"/>
                <a:ea typeface="Calibri" pitchFamily="34"/>
                <a:cs typeface="Times New Roman" pitchFamily="18"/>
              </a:rPr>
              <a:t>simplypsychology.org</a:t>
            </a:r>
            <a:endParaRPr lang="en-GB" sz="1800" b="0" i="0" u="none" strike="noStrike" kern="1200" cap="none" spc="0" baseline="0">
              <a:solidFill>
                <a:srgbClr val="000000"/>
              </a:solidFill>
              <a:uFillTx/>
              <a:latin typeface="Century Gothic"/>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9684C-096F-72F9-8CB2-DF25E3E9164C}"/>
              </a:ext>
            </a:extLst>
          </p:cNvPr>
          <p:cNvSpPr txBox="1">
            <a:spLocks noGrp="1"/>
          </p:cNvSpPr>
          <p:nvPr>
            <p:ph type="title"/>
          </p:nvPr>
        </p:nvSpPr>
        <p:spPr>
          <a:xfrm>
            <a:off x="1943877" y="639311"/>
            <a:ext cx="8610603" cy="1293025"/>
          </a:xfrm>
        </p:spPr>
        <p:txBody>
          <a:bodyPr/>
          <a:lstStyle/>
          <a:p>
            <a:pPr lvl="0" algn="l"/>
            <a:r>
              <a:rPr lang="en-GB"/>
              <a:t>Strategies for engagement</a:t>
            </a:r>
          </a:p>
        </p:txBody>
      </p:sp>
      <p:sp>
        <p:nvSpPr>
          <p:cNvPr id="3" name="Content Placeholder 2">
            <a:extLst>
              <a:ext uri="{FF2B5EF4-FFF2-40B4-BE49-F238E27FC236}">
                <a16:creationId xmlns:a16="http://schemas.microsoft.com/office/drawing/2014/main" id="{37074870-944C-999B-8275-5D1AA6FE268E}"/>
              </a:ext>
            </a:extLst>
          </p:cNvPr>
          <p:cNvSpPr txBox="1">
            <a:spLocks noGrp="1"/>
          </p:cNvSpPr>
          <p:nvPr>
            <p:ph idx="1"/>
          </p:nvPr>
        </p:nvSpPr>
        <p:spPr/>
        <p:txBody>
          <a:bodyPr/>
          <a:lstStyle/>
          <a:p>
            <a:pPr marL="0" lvl="0" indent="0">
              <a:buNone/>
            </a:pPr>
            <a:r>
              <a:rPr lang="en-GB" sz="2400">
                <a:latin typeface="Noto Sans" pitchFamily="34"/>
              </a:rPr>
              <a:t>Practice efficient and open communication</a:t>
            </a:r>
          </a:p>
          <a:p>
            <a:pPr marL="0" lvl="0" indent="0">
              <a:buNone/>
            </a:pPr>
            <a:r>
              <a:rPr lang="en-GB" sz="1800">
                <a:latin typeface="Noto Sans" pitchFamily="34"/>
              </a:rPr>
              <a:t>-Allows interaction and engagement.</a:t>
            </a:r>
          </a:p>
          <a:p>
            <a:pPr marL="0" lvl="0" indent="0">
              <a:buNone/>
            </a:pPr>
            <a:r>
              <a:rPr lang="en-GB" sz="1800">
                <a:latin typeface="Noto Sans" pitchFamily="34"/>
              </a:rPr>
              <a:t>-Listening their ideas, questions and concerns makes employees appreciated and valued</a:t>
            </a:r>
          </a:p>
          <a:p>
            <a:pPr marL="0" lvl="0" indent="0">
              <a:buNone/>
            </a:pPr>
            <a:endParaRPr lang="en-GB" sz="1800">
              <a:latin typeface="Noto Sans" pitchFamily="34"/>
            </a:endParaRPr>
          </a:p>
          <a:p>
            <a:pPr marL="0" lvl="0" indent="0">
              <a:buNone/>
            </a:pPr>
            <a:endParaRPr lang="en-GB" sz="1800">
              <a:latin typeface="Noto Sans" pitchFamily="34"/>
            </a:endParaRPr>
          </a:p>
          <a:p>
            <a:pPr marL="0" lvl="0" indent="0">
              <a:buNone/>
            </a:pPr>
            <a:r>
              <a:rPr lang="en-GB" sz="3000"/>
              <a:t>Relationships</a:t>
            </a:r>
          </a:p>
          <a:p>
            <a:pPr marL="0" lvl="0" indent="0">
              <a:buNone/>
            </a:pPr>
            <a:r>
              <a:rPr lang="en-GB" sz="1800">
                <a:latin typeface="Roboto" pitchFamily="2"/>
                <a:cs typeface="Times New Roman" pitchFamily="18"/>
              </a:rPr>
              <a:t>-emotionally engaged is to form meaningful connections to others (peers, co-workers) and to experience empathy and concern for others' feelings (</a:t>
            </a:r>
            <a:r>
              <a:rPr lang="en-GB" sz="1800">
                <a:latin typeface="Verdana" pitchFamily="34"/>
                <a:cs typeface="Times New Roman" pitchFamily="18"/>
              </a:rPr>
              <a:t>BHATNAGAR, 2007)</a:t>
            </a:r>
            <a:endParaRPr lang="en-GB" sz="1800">
              <a:latin typeface="Roboto" pitchFamily="2"/>
              <a:cs typeface="Times New Roman" pitchFamily="18"/>
            </a:endParaRPr>
          </a:p>
          <a:p>
            <a:pPr marL="0" lvl="0" indent="0">
              <a:buNone/>
            </a:pPr>
            <a:r>
              <a:rPr lang="en-GB" sz="1800">
                <a:latin typeface="Roboto" pitchFamily="2"/>
                <a:cs typeface="Times New Roman" pitchFamily="18"/>
              </a:rPr>
              <a:t>-Chain of understanding is tied and commitment for work increases</a:t>
            </a:r>
            <a:endParaRPr lang="en-GB" sz="3000"/>
          </a:p>
          <a:p>
            <a:pPr marL="0" lvl="0" indent="0">
              <a:buNone/>
            </a:pPr>
            <a:endParaRPr lang="en-GB" sz="3000"/>
          </a:p>
          <a:p>
            <a:pPr marL="0" lvl="0" indent="0">
              <a:buNone/>
            </a:pPr>
            <a:endParaRPr lang="en-GB" sz="30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04184-D220-8F94-DA81-3FA8C69B36CD}"/>
              </a:ext>
            </a:extLst>
          </p:cNvPr>
          <p:cNvSpPr txBox="1">
            <a:spLocks noGrp="1"/>
          </p:cNvSpPr>
          <p:nvPr>
            <p:ph type="title"/>
          </p:nvPr>
        </p:nvSpPr>
        <p:spPr>
          <a:xfrm>
            <a:off x="1427744" y="796460"/>
            <a:ext cx="10491532" cy="1293025"/>
          </a:xfrm>
        </p:spPr>
        <p:txBody>
          <a:bodyPr/>
          <a:lstStyle/>
          <a:p>
            <a:pPr lvl="0" algn="l"/>
            <a:r>
              <a:rPr lang="en-GB"/>
              <a:t>Pepsico strategy of engagement</a:t>
            </a:r>
          </a:p>
        </p:txBody>
      </p:sp>
      <p:pic>
        <p:nvPicPr>
          <p:cNvPr id="3" name="Content Placeholder 4" descr="A picture containing arrow&#10;&#10;Description automatically generated">
            <a:extLst>
              <a:ext uri="{FF2B5EF4-FFF2-40B4-BE49-F238E27FC236}">
                <a16:creationId xmlns:a16="http://schemas.microsoft.com/office/drawing/2014/main" id="{B12F14DB-4C73-E67F-E8AB-4CE595B7F9E5}"/>
              </a:ext>
            </a:extLst>
          </p:cNvPr>
          <p:cNvPicPr>
            <a:picLocks noGrp="1" noChangeAspect="1"/>
          </p:cNvPicPr>
          <p:nvPr>
            <p:ph idx="1"/>
          </p:nvPr>
        </p:nvPicPr>
        <p:blipFill>
          <a:blip r:embed="rId2"/>
          <a:stretch>
            <a:fillRect/>
          </a:stretch>
        </p:blipFill>
        <p:spPr>
          <a:xfrm>
            <a:off x="6731245" y="2525499"/>
            <a:ext cx="5188040" cy="2921645"/>
          </a:xfrm>
        </p:spPr>
      </p:pic>
      <p:sp>
        <p:nvSpPr>
          <p:cNvPr id="4" name="TextBox 7">
            <a:extLst>
              <a:ext uri="{FF2B5EF4-FFF2-40B4-BE49-F238E27FC236}">
                <a16:creationId xmlns:a16="http://schemas.microsoft.com/office/drawing/2014/main" id="{E4C34316-F49F-A18F-4778-FC4918E1355F}"/>
              </a:ext>
            </a:extLst>
          </p:cNvPr>
          <p:cNvSpPr txBox="1"/>
          <p:nvPr/>
        </p:nvSpPr>
        <p:spPr>
          <a:xfrm>
            <a:off x="769860" y="1952326"/>
            <a:ext cx="6256425"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Graphik LC Web"/>
              </a:rPr>
              <a:t>PepsiCo continuously listen to to their employees to ensure that the best experiences are provided</a:t>
            </a:r>
            <a:endParaRPr lang="en-GB" sz="1800" b="0" i="0" u="none" strike="noStrike" kern="1200" cap="none" spc="0" baseline="0">
              <a:solidFill>
                <a:srgbClr val="FFFFFF"/>
              </a:solidFill>
              <a:uFillTx/>
              <a:latin typeface="Calibri"/>
            </a:endParaRPr>
          </a:p>
        </p:txBody>
      </p:sp>
      <p:sp>
        <p:nvSpPr>
          <p:cNvPr id="5" name="TextBox 9">
            <a:extLst>
              <a:ext uri="{FF2B5EF4-FFF2-40B4-BE49-F238E27FC236}">
                <a16:creationId xmlns:a16="http://schemas.microsoft.com/office/drawing/2014/main" id="{C687975F-5A53-F03B-B3BA-9054B7E46F71}"/>
              </a:ext>
            </a:extLst>
          </p:cNvPr>
          <p:cNvSpPr txBox="1"/>
          <p:nvPr/>
        </p:nvSpPr>
        <p:spPr>
          <a:xfrm>
            <a:off x="769860" y="2880360"/>
            <a:ext cx="5658371" cy="317009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Graphik LC Web"/>
              </a:rPr>
              <a:t>In order to achieve our ambitions, we have established various channels for employees to Voice Opinions Fearlessly, one of the seven behaviors in The PepsiCo Way. Each of these channels is designed to provide the opportunity to speak up, providing valuable feedback to those who are empowered to address it. They include:</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1" i="0" u="none" strike="noStrike" kern="1200" cap="none" spc="0" baseline="0">
                <a:solidFill>
                  <a:srgbClr val="FFFFFF"/>
                </a:solidFill>
                <a:uFillTx/>
                <a:latin typeface="Graphik LC Web"/>
              </a:rPr>
              <a:t>Organizational Health Survey (OHS)</a:t>
            </a:r>
            <a:r>
              <a:rPr lang="en-GB" sz="1000" b="0" i="0" u="none" strike="noStrike" kern="1200" cap="none" spc="0" baseline="0">
                <a:solidFill>
                  <a:srgbClr val="FFFFFF"/>
                </a:solidFill>
                <a:uFillTx/>
                <a:latin typeface="Graphik LC Web"/>
              </a:rPr>
              <a:t>, an annual census survey to gauge employee engagement and commitment to PepsiCo.</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1" i="0" u="none" strike="noStrike" kern="1200" cap="none" spc="0" baseline="0">
                <a:solidFill>
                  <a:srgbClr val="FFFFFF"/>
                </a:solidFill>
                <a:uFillTx/>
                <a:latin typeface="Graphik LC Web"/>
              </a:rPr>
              <a:t>Employee Confidence Index (ECI)</a:t>
            </a:r>
            <a:r>
              <a:rPr lang="en-GB" sz="1000" b="0" i="0" u="none" strike="noStrike" kern="1200" cap="none" spc="0" baseline="0">
                <a:solidFill>
                  <a:srgbClr val="FFFFFF"/>
                </a:solidFill>
                <a:uFillTx/>
                <a:latin typeface="Graphik LC Web"/>
              </a:rPr>
              <a:t>, a pulse check on employee engagement and confidence through sampling conducted three times a year.</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1" i="0" u="none" strike="noStrike" kern="1200" cap="none" spc="0" baseline="0">
                <a:solidFill>
                  <a:srgbClr val="FFFFFF"/>
                </a:solidFill>
                <a:uFillTx/>
                <a:latin typeface="Graphik LC Web"/>
              </a:rPr>
              <a:t>Life cycle surveys</a:t>
            </a:r>
            <a:r>
              <a:rPr lang="en-GB" sz="1000" b="0" i="0" u="none" strike="noStrike" kern="1200" cap="none" spc="0" baseline="0">
                <a:solidFill>
                  <a:srgbClr val="FFFFFF"/>
                </a:solidFill>
                <a:uFillTx/>
                <a:latin typeface="Graphik LC Web"/>
              </a:rPr>
              <a:t>, through which we measure employee experience and engagement at key moments in the employee life cycle.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Graphik LC Web"/>
              </a:rPr>
              <a:t>In addition to surveys, we have other initiatives to elicit employee feedback, such as our crowd-sourcing projects, </a:t>
            </a:r>
            <a:r>
              <a:rPr lang="en-GB" sz="1000" b="1" i="0" u="none" strike="noStrike" kern="1200" cap="none" spc="0" baseline="0">
                <a:solidFill>
                  <a:srgbClr val="FFFFFF"/>
                </a:solidFill>
                <a:uFillTx/>
                <a:latin typeface="Graphik LC Web"/>
              </a:rPr>
              <a:t>Have a Say</a:t>
            </a:r>
            <a:r>
              <a:rPr lang="en-GB" sz="1000" b="0" i="0" u="none" strike="noStrike" kern="1200" cap="none" spc="0" baseline="0">
                <a:solidFill>
                  <a:srgbClr val="FFFFFF"/>
                </a:solidFill>
                <a:uFillTx/>
                <a:latin typeface="Graphik LC Web"/>
              </a:rPr>
              <a:t> and </a:t>
            </a:r>
            <a:r>
              <a:rPr lang="en-GB" sz="1000" b="1" i="0" u="none" strike="noStrike" kern="1200" cap="none" spc="0" baseline="0">
                <a:solidFill>
                  <a:srgbClr val="FFFFFF"/>
                </a:solidFill>
                <a:uFillTx/>
                <a:latin typeface="Graphik LC Web"/>
              </a:rPr>
              <a:t>Next Big Idea</a:t>
            </a:r>
            <a:r>
              <a:rPr lang="en-GB" sz="1000" b="0" i="0" u="none" strike="noStrike" kern="1200" cap="none" spc="0" baseline="0">
                <a:solidFill>
                  <a:srgbClr val="FFFFFF"/>
                </a:solidFill>
                <a:uFillTx/>
                <a:latin typeface="Graphik LC Web"/>
              </a:rPr>
              <a:t>.</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1" i="0" u="none" strike="noStrike" kern="1200" cap="none" spc="0" baseline="0">
                <a:solidFill>
                  <a:srgbClr val="FFFFFF"/>
                </a:solidFill>
                <a:uFillTx/>
                <a:latin typeface="Graphik LC Web"/>
              </a:rPr>
              <a:t>Have a Say</a:t>
            </a:r>
            <a:r>
              <a:rPr lang="en-GB" sz="1000" b="0" i="0" u="none" strike="noStrike" kern="1200" cap="none" spc="0" baseline="0">
                <a:solidFill>
                  <a:srgbClr val="FFFFFF"/>
                </a:solidFill>
                <a:uFillTx/>
                <a:latin typeface="Graphik LC Web"/>
              </a:rPr>
              <a:t> asked associates to simply Voice their Opinion Fearlessly and tell PepsiCo how they will help to bring The PepsiCo Way to life.</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1" i="0" u="none" strike="noStrike" kern="1200" cap="none" spc="0" baseline="0">
                <a:solidFill>
                  <a:srgbClr val="FFFFFF"/>
                </a:solidFill>
                <a:uFillTx/>
                <a:latin typeface="Graphik LC Web"/>
              </a:rPr>
              <a:t>Next Big Idea</a:t>
            </a:r>
            <a:r>
              <a:rPr lang="en-GB" sz="1000" b="0" i="0" u="none" strike="noStrike" kern="1200" cap="none" spc="0" baseline="0">
                <a:solidFill>
                  <a:srgbClr val="FFFFFF"/>
                </a:solidFill>
                <a:uFillTx/>
                <a:latin typeface="Graphik LC Web"/>
              </a:rPr>
              <a:t> is an employee-led and -driven online business innovation game that allows employees to collaborate with colleagues around the world to Act as Owners, Voice Opinions Fearlessly and share their ideas that will make PepsiCo Faster, Stronger, and Better. Employees can participate in any capacity they choose: entrepreneur, expert, or investor. The top three employee teams, as voted by PepsiCo associates, are given the opportunity to present their ideas to senior leadership. This enables employees to share the future of PepsiCo.</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B8977-36EF-7D6C-DA0B-58E809BFCFF8}"/>
              </a:ext>
            </a:extLst>
          </p:cNvPr>
          <p:cNvSpPr txBox="1">
            <a:spLocks noGrp="1"/>
          </p:cNvSpPr>
          <p:nvPr>
            <p:ph type="title"/>
          </p:nvPr>
        </p:nvSpPr>
        <p:spPr/>
        <p:txBody>
          <a:bodyPr/>
          <a:lstStyle/>
          <a:p>
            <a:pPr lvl="0"/>
            <a:r>
              <a:rPr lang="en-GB"/>
              <a:t>herzberg’s motivational and hygiene factors</a:t>
            </a:r>
          </a:p>
        </p:txBody>
      </p:sp>
      <p:pic>
        <p:nvPicPr>
          <p:cNvPr id="3" name="Content Placeholder 4" descr="Diagram&#10;&#10;Description automatically generated">
            <a:extLst>
              <a:ext uri="{FF2B5EF4-FFF2-40B4-BE49-F238E27FC236}">
                <a16:creationId xmlns:a16="http://schemas.microsoft.com/office/drawing/2014/main" id="{B1FBB6E2-BD8C-6FAC-8C50-D4E3D615ABF8}"/>
              </a:ext>
            </a:extLst>
          </p:cNvPr>
          <p:cNvPicPr>
            <a:picLocks noGrp="1" noChangeAspect="1"/>
          </p:cNvPicPr>
          <p:nvPr>
            <p:ph idx="1"/>
          </p:nvPr>
        </p:nvPicPr>
        <p:blipFill>
          <a:blip r:embed="rId2"/>
          <a:stretch>
            <a:fillRect/>
          </a:stretch>
        </p:blipFill>
        <p:spPr>
          <a:xfrm>
            <a:off x="906435" y="1992148"/>
            <a:ext cx="7482041" cy="4101486"/>
          </a:xfrm>
        </p:spPr>
      </p:pic>
      <p:sp>
        <p:nvSpPr>
          <p:cNvPr id="4" name="TextBox 6">
            <a:extLst>
              <a:ext uri="{FF2B5EF4-FFF2-40B4-BE49-F238E27FC236}">
                <a16:creationId xmlns:a16="http://schemas.microsoft.com/office/drawing/2014/main" id="{FDB2C10A-D6FE-CDDE-AE39-7497B1AB3C03}"/>
              </a:ext>
            </a:extLst>
          </p:cNvPr>
          <p:cNvSpPr txBox="1"/>
          <p:nvPr/>
        </p:nvSpPr>
        <p:spPr>
          <a:xfrm>
            <a:off x="8767312" y="5447300"/>
            <a:ext cx="2906319"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Source : </a:t>
            </a:r>
            <a:r>
              <a:rPr lang="en-GB" sz="1800" b="0" i="0" u="none" strike="noStrike" kern="1200" cap="none" spc="0" baseline="0">
                <a:solidFill>
                  <a:srgbClr val="FFFFFF"/>
                </a:solidFill>
                <a:uFillTx/>
                <a:latin typeface="Calibri" pitchFamily="34"/>
                <a:ea typeface="Calibri" pitchFamily="34"/>
                <a:cs typeface="Times New Roman" pitchFamily="18"/>
              </a:rPr>
              <a:t>courses.lumenlearning.com</a:t>
            </a: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0AA63-01D6-B0FB-30F8-D28039980280}"/>
              </a:ext>
            </a:extLst>
          </p:cNvPr>
          <p:cNvSpPr>
            <a:spLocks noGrp="1"/>
          </p:cNvSpPr>
          <p:nvPr>
            <p:ph type="title"/>
          </p:nvPr>
        </p:nvSpPr>
        <p:spPr>
          <a:xfrm>
            <a:off x="3992883" y="764374"/>
            <a:ext cx="8610603" cy="1293025"/>
          </a:xfrm>
        </p:spPr>
        <p:txBody>
          <a:bodyPr/>
          <a:lstStyle/>
          <a:p>
            <a:pPr algn="l"/>
            <a:r>
              <a:rPr lang="en-GB" dirty="0"/>
              <a:t>Conclusion</a:t>
            </a:r>
          </a:p>
        </p:txBody>
      </p:sp>
      <p:sp>
        <p:nvSpPr>
          <p:cNvPr id="3" name="Content Placeholder 2">
            <a:extLst>
              <a:ext uri="{FF2B5EF4-FFF2-40B4-BE49-F238E27FC236}">
                <a16:creationId xmlns:a16="http://schemas.microsoft.com/office/drawing/2014/main" id="{DA169793-1C77-8443-47E2-A5D7D103E798}"/>
              </a:ext>
            </a:extLst>
          </p:cNvPr>
          <p:cNvSpPr>
            <a:spLocks noGrp="1"/>
          </p:cNvSpPr>
          <p:nvPr>
            <p:ph idx="1"/>
          </p:nvPr>
        </p:nvSpPr>
        <p:spPr/>
        <p:txBody>
          <a:bodyPr/>
          <a:lstStyle/>
          <a:p>
            <a:r>
              <a:rPr lang="en-GB" dirty="0"/>
              <a:t>Using the HR strategies will bring better result in the environment of workplace</a:t>
            </a:r>
          </a:p>
          <a:p>
            <a:r>
              <a:rPr lang="en-GB" dirty="0"/>
              <a:t>Employees will feel valued in the company and will tend to work without looking </a:t>
            </a:r>
            <a:r>
              <a:rPr lang="en-GB"/>
              <a:t>other job</a:t>
            </a:r>
          </a:p>
          <a:p>
            <a:endParaRPr lang="en-GB" dirty="0"/>
          </a:p>
          <a:p>
            <a:endParaRPr lang="en-GB" dirty="0"/>
          </a:p>
          <a:p>
            <a:endParaRPr lang="en-GB" dirty="0"/>
          </a:p>
        </p:txBody>
      </p:sp>
    </p:spTree>
    <p:extLst>
      <p:ext uri="{BB962C8B-B14F-4D97-AF65-F5344CB8AC3E}">
        <p14:creationId xmlns:p14="http://schemas.microsoft.com/office/powerpoint/2010/main" val="2367513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C35A8-8681-5133-1D66-FF967DF04649}"/>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D26DC1AF-8EED-278D-515B-F5BF549AB473}"/>
              </a:ext>
            </a:extLst>
          </p:cNvPr>
          <p:cNvSpPr txBox="1">
            <a:spLocks noGrp="1"/>
          </p:cNvSpPr>
          <p:nvPr>
            <p:ph idx="1"/>
          </p:nvPr>
        </p:nvSpPr>
        <p:spPr/>
        <p:txBody>
          <a:bodyPr/>
          <a:lstStyle/>
          <a:p>
            <a:pPr marL="0" lvl="0" indent="0">
              <a:buNone/>
            </a:pPr>
            <a:r>
              <a:rPr lang="en-GB" sz="1800" dirty="0">
                <a:latin typeface="Verdana" pitchFamily="34"/>
                <a:cs typeface="Times New Roman" pitchFamily="18"/>
              </a:rPr>
              <a:t>BHATNAGAR, J., 2007. Talent management strategy of employee engagement in Indian ITES employees: key to retention. </a:t>
            </a:r>
            <a:r>
              <a:rPr lang="en-GB" sz="1800" i="1" dirty="0">
                <a:latin typeface="Verdana" pitchFamily="34"/>
                <a:cs typeface="Times New Roman" pitchFamily="18"/>
              </a:rPr>
              <a:t>Employee Relations, </a:t>
            </a:r>
            <a:r>
              <a:rPr lang="en-GB" sz="1800" b="1" dirty="0">
                <a:latin typeface="Verdana" pitchFamily="34"/>
                <a:cs typeface="Times New Roman" pitchFamily="18"/>
              </a:rPr>
              <a:t>29</a:t>
            </a:r>
            <a:r>
              <a:rPr lang="en-GB" sz="1800" dirty="0">
                <a:latin typeface="Verdana" pitchFamily="34"/>
                <a:cs typeface="Times New Roman" pitchFamily="18"/>
              </a:rPr>
              <a:t>(6), pp. 640-663.</a:t>
            </a:r>
            <a:endParaRPr lang="en-GB" sz="1800" dirty="0">
              <a:latin typeface="Calibri" pitchFamily="34"/>
              <a:cs typeface="Times New Roman" pitchFamily="18"/>
            </a:endParaRPr>
          </a:p>
          <a:p>
            <a:pPr marL="0" lvl="0" indent="0">
              <a:buNone/>
            </a:pPr>
            <a:r>
              <a:rPr lang="en-GB" sz="1500" dirty="0" err="1">
                <a:latin typeface="Source Sans Pro" pitchFamily="34"/>
              </a:rPr>
              <a:t>Hauff</a:t>
            </a:r>
            <a:r>
              <a:rPr lang="en-GB" sz="1500" dirty="0">
                <a:latin typeface="Source Sans Pro" pitchFamily="34"/>
              </a:rPr>
              <a:t>, S., </a:t>
            </a:r>
            <a:r>
              <a:rPr lang="en-GB" sz="1500" dirty="0" err="1">
                <a:latin typeface="Source Sans Pro" pitchFamily="34"/>
              </a:rPr>
              <a:t>Alewell</a:t>
            </a:r>
            <a:r>
              <a:rPr lang="en-GB" sz="1500" dirty="0">
                <a:latin typeface="Source Sans Pro" pitchFamily="34"/>
              </a:rPr>
              <a:t>, D. and Katrin Hansen, N. (2017) ‘HRM System Strength and HRM Target Achievement—Toward a Broader Understanding of HRM Processes’, </a:t>
            </a:r>
            <a:r>
              <a:rPr lang="en-GB" sz="1500" i="1" dirty="0">
                <a:latin typeface="Source Sans Pro" pitchFamily="34"/>
              </a:rPr>
              <a:t>Human resource management</a:t>
            </a:r>
            <a:r>
              <a:rPr lang="en-GB" sz="1500" dirty="0">
                <a:latin typeface="Source Sans Pro" pitchFamily="34"/>
              </a:rPr>
              <a:t>, 56(5), pp. 715–729. Available at: </a:t>
            </a:r>
            <a:r>
              <a:rPr lang="en-GB" sz="1500" dirty="0">
                <a:latin typeface="Source Sans Pro" pitchFamily="34"/>
                <a:hlinkClick r:id="rId2"/>
              </a:rPr>
              <a:t>https://doi.org/10.1002/hrm.2179</a:t>
            </a:r>
            <a:endParaRPr lang="en-GB" sz="1500" dirty="0">
              <a:latin typeface="Source Sans Pro" pitchFamily="34"/>
            </a:endParaRPr>
          </a:p>
          <a:p>
            <a:pPr marL="0" lvl="0" indent="0">
              <a:buNone/>
            </a:pPr>
            <a:r>
              <a:rPr lang="en-GB" sz="1500" dirty="0" err="1">
                <a:latin typeface="Source Sans Pro" pitchFamily="34"/>
              </a:rPr>
              <a:t>Tummers</a:t>
            </a:r>
            <a:r>
              <a:rPr lang="en-GB" sz="1500" dirty="0">
                <a:latin typeface="Source Sans Pro" pitchFamily="34"/>
              </a:rPr>
              <a:t>, L. </a:t>
            </a:r>
            <a:r>
              <a:rPr lang="en-GB" sz="1500" i="1" dirty="0">
                <a:latin typeface="Source Sans Pro" pitchFamily="34"/>
              </a:rPr>
              <a:t>et al.</a:t>
            </a:r>
            <a:r>
              <a:rPr lang="en-GB" sz="1500" dirty="0">
                <a:latin typeface="Source Sans Pro" pitchFamily="34"/>
              </a:rPr>
              <a:t> (2015) ‘Connecting HRM and change management: the importance of proactivity and vitality’, </a:t>
            </a:r>
            <a:r>
              <a:rPr lang="en-GB" sz="1500" i="1" dirty="0">
                <a:latin typeface="Source Sans Pro" pitchFamily="34"/>
              </a:rPr>
              <a:t>Journal of organizational change management</a:t>
            </a:r>
            <a:r>
              <a:rPr lang="en-GB" sz="1500" dirty="0">
                <a:latin typeface="Source Sans Pro" pitchFamily="34"/>
              </a:rPr>
              <a:t>, 28(4), pp. 627–640. Available at: </a:t>
            </a:r>
            <a:r>
              <a:rPr lang="en-GB" sz="1500" dirty="0">
                <a:latin typeface="Source Sans Pro" pitchFamily="34"/>
                <a:hlinkClick r:id="rId3"/>
              </a:rPr>
              <a:t>https://doi.org/10.1108/JOCM-11-2013-0220</a:t>
            </a:r>
            <a:endParaRPr lang="en-GB" sz="1500" dirty="0">
              <a:latin typeface="Source Sans Pro" pitchFamily="34"/>
            </a:endParaRPr>
          </a:p>
          <a:p>
            <a:pPr marL="0" lvl="0" indent="0">
              <a:buNone/>
            </a:pPr>
            <a:r>
              <a:rPr lang="en-GB" sz="1200" dirty="0">
                <a:latin typeface="Open Sans" pitchFamily="34"/>
              </a:rPr>
              <a:t>Business Insider. 2022. </a:t>
            </a:r>
            <a:r>
              <a:rPr lang="en-GB" sz="1200" i="1" dirty="0">
                <a:latin typeface="Open Sans" pitchFamily="34"/>
              </a:rPr>
              <a:t>16 Google interview questions that were so tough the company eventually banned them</a:t>
            </a:r>
            <a:r>
              <a:rPr lang="en-GB" sz="1200" dirty="0">
                <a:latin typeface="Open Sans" pitchFamily="34"/>
              </a:rPr>
              <a:t>. [online] Available at: &lt;https://www.businessinsider.com/hard-google-interview-questions-2016-10?r=US&amp;IR=T&gt; </a:t>
            </a:r>
          </a:p>
          <a:p>
            <a:pPr marL="0" lvl="0" indent="0">
              <a:buNone/>
            </a:pPr>
            <a:r>
              <a:rPr lang="en-GB" sz="1200" dirty="0">
                <a:latin typeface="Open Sans" pitchFamily="34"/>
              </a:rPr>
              <a:t>https://www.pepsico.com/. 2022. </a:t>
            </a:r>
            <a:r>
              <a:rPr lang="en-GB" sz="1200" i="1" dirty="0">
                <a:latin typeface="Open Sans" pitchFamily="34"/>
              </a:rPr>
              <a:t>Employee Engagement</a:t>
            </a:r>
            <a:r>
              <a:rPr lang="en-GB" sz="1200" dirty="0">
                <a:latin typeface="Open Sans" pitchFamily="34"/>
              </a:rPr>
              <a:t>. [online] Available at: &lt;https://www.pepsico.com/our-impact/esg-topics-a-z/employee-engagement&gt;</a:t>
            </a:r>
          </a:p>
          <a:p>
            <a:pPr marL="0" lvl="0" indent="0">
              <a:buNone/>
            </a:pPr>
            <a:r>
              <a:rPr lang="en-GB" sz="1200" b="0" i="0" dirty="0" err="1">
                <a:solidFill>
                  <a:schemeClr val="bg1"/>
                </a:solidFill>
                <a:effectLst/>
                <a:latin typeface="Open Sans" panose="020B0606030504020204" pitchFamily="34" charset="0"/>
              </a:rPr>
              <a:t>IGotAnOffer</a:t>
            </a:r>
            <a:r>
              <a:rPr lang="en-GB" sz="1200" b="0" i="0" dirty="0">
                <a:solidFill>
                  <a:schemeClr val="bg1"/>
                </a:solidFill>
                <a:effectLst/>
                <a:latin typeface="Open Sans" panose="020B0606030504020204" pitchFamily="34" charset="0"/>
              </a:rPr>
              <a:t>. 2022. </a:t>
            </a:r>
            <a:r>
              <a:rPr lang="en-GB" sz="1200" b="0" i="1" dirty="0">
                <a:solidFill>
                  <a:schemeClr val="bg1"/>
                </a:solidFill>
                <a:effectLst/>
                <a:latin typeface="Open Sans" panose="020B0606030504020204" pitchFamily="34" charset="0"/>
              </a:rPr>
              <a:t>7 steps of Google's interview process (and how to ace them)</a:t>
            </a:r>
            <a:r>
              <a:rPr lang="en-GB" sz="1200" b="0" i="0" dirty="0">
                <a:solidFill>
                  <a:schemeClr val="bg1"/>
                </a:solidFill>
                <a:effectLst/>
                <a:latin typeface="Open Sans" panose="020B0606030504020204" pitchFamily="34" charset="0"/>
              </a:rPr>
              <a:t>. [online] Available at: &lt;https://igotanoffer.com/blogs/tech/google-interview-process&gt; </a:t>
            </a:r>
            <a:endParaRPr lang="en-GB" sz="1500" dirty="0">
              <a:solidFill>
                <a:schemeClr val="bg1"/>
              </a:solidFill>
            </a:endParaRPr>
          </a:p>
        </p:txBody>
      </p:sp>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adyprep" id="{E001B24D-EDBA-4DED-8497-363B13676769}" vid="{B3669B11-41D0-4A6A-9DDE-0FB6FDF675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1094</TotalTime>
  <Words>1079</Words>
  <Application>Microsoft Office PowerPoint</Application>
  <PresentationFormat>Widescreen</PresentationFormat>
  <Paragraphs>89</Paragraphs>
  <Slides>15</Slides>
  <Notes>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15</vt:i4>
      </vt:variant>
    </vt:vector>
  </HeadingPairs>
  <TitlesOfParts>
    <vt:vector size="28" baseType="lpstr">
      <vt:lpstr>Arial</vt:lpstr>
      <vt:lpstr>Arial</vt:lpstr>
      <vt:lpstr>BreveText</vt:lpstr>
      <vt:lpstr>Calibri</vt:lpstr>
      <vt:lpstr>Century Gothic</vt:lpstr>
      <vt:lpstr>Graphik LC Web</vt:lpstr>
      <vt:lpstr>Noto Sans</vt:lpstr>
      <vt:lpstr>Open Sans</vt:lpstr>
      <vt:lpstr>Roboto</vt:lpstr>
      <vt:lpstr>Source Sans Pro</vt:lpstr>
      <vt:lpstr>TiemposTextWeb</vt:lpstr>
      <vt:lpstr>Verdana</vt:lpstr>
      <vt:lpstr>Vapor Trail</vt:lpstr>
      <vt:lpstr>PowerPoint Presentation</vt:lpstr>
      <vt:lpstr>Retention,motivation and engagement strategies to keep employees in Organization</vt:lpstr>
      <vt:lpstr>Introduction</vt:lpstr>
      <vt:lpstr>PowerPoint Presentation</vt:lpstr>
      <vt:lpstr>Strategies for Retention</vt:lpstr>
      <vt:lpstr>Herzberg’s motivation two-factor theory</vt:lpstr>
      <vt:lpstr>Google hiring</vt:lpstr>
      <vt:lpstr>Strategies for Motivation</vt:lpstr>
      <vt:lpstr>-He directed efforts of others through tasks and structures   -influenced his employees with a strong desire for hard work, shared passion, and clear vision  -was driven by his desire to create great products as opposed to what the customers thought they wanted</vt:lpstr>
      <vt:lpstr> maslow’s hierarchy of needs</vt:lpstr>
      <vt:lpstr>Strategies for engagement</vt:lpstr>
      <vt:lpstr>Pepsico strategy of engagement</vt:lpstr>
      <vt:lpstr>herzberg’s motivational and hygiene factors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Alexandru Sasco (2026429)</dc:creator>
  <cp:lastModifiedBy>Alexandru Sasco (2026429)</cp:lastModifiedBy>
  <cp:revision>26</cp:revision>
  <dcterms:created xsi:type="dcterms:W3CDTF">2022-10-12T08:06:03Z</dcterms:created>
  <dcterms:modified xsi:type="dcterms:W3CDTF">2022-10-18T10:06:02Z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