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328" r:id="rId3"/>
    <p:sldId id="304" r:id="rId4"/>
    <p:sldId id="312" r:id="rId5"/>
    <p:sldId id="320" r:id="rId6"/>
    <p:sldId id="361" r:id="rId7"/>
    <p:sldId id="338" r:id="rId8"/>
    <p:sldId id="337" r:id="rId9"/>
    <p:sldId id="332" r:id="rId10"/>
    <p:sldId id="340" r:id="rId11"/>
    <p:sldId id="321" r:id="rId12"/>
    <p:sldId id="339" r:id="rId13"/>
    <p:sldId id="335" r:id="rId14"/>
    <p:sldId id="341" r:id="rId15"/>
    <p:sldId id="336" r:id="rId16"/>
    <p:sldId id="345" r:id="rId17"/>
    <p:sldId id="346" r:id="rId18"/>
    <p:sldId id="347" r:id="rId19"/>
    <p:sldId id="348" r:id="rId20"/>
    <p:sldId id="349" r:id="rId21"/>
    <p:sldId id="343" r:id="rId22"/>
    <p:sldId id="323" r:id="rId23"/>
    <p:sldId id="357" r:id="rId24"/>
    <p:sldId id="353" r:id="rId25"/>
    <p:sldId id="330" r:id="rId26"/>
    <p:sldId id="352" r:id="rId27"/>
    <p:sldId id="355" r:id="rId28"/>
    <p:sldId id="36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8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921B71-7763-4A76-BC59-C4C8EA9FD329}" type="datetimeFigureOut">
              <a:rPr lang="en-GB" smtClean="0"/>
              <a:t>17/10/2023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49F50E-5613-4957-B9AF-D355EAEF8689}" type="slidenum">
              <a:rPr lang="en-GB" smtClean="0"/>
              <a:t>‹#›</a:t>
            </a:fld>
            <a:endParaRPr lang="en-GB"/>
          </a:p>
        </p:txBody>
      </p:sp>
    </p:spTree>
    <p:extLst>
      <p:ext uri="{BB962C8B-B14F-4D97-AF65-F5344CB8AC3E}">
        <p14:creationId xmlns:p14="http://schemas.microsoft.com/office/powerpoint/2010/main" val="4614726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3" Type="http://schemas.openxmlformats.org/officeDocument/2006/relationships/hyperlink" Target="https://en.wikipedia.org/wiki/Rhine_Province" TargetMode="External"/><Relationship Id="rId18" Type="http://schemas.openxmlformats.org/officeDocument/2006/relationships/hyperlink" Target="https://en.wikipedia.org/wiki/Dialectical_materialism" TargetMode="External"/><Relationship Id="rId26" Type="http://schemas.openxmlformats.org/officeDocument/2006/relationships/hyperlink" Target="https://en.wikipedia.org/wiki/Dictatorship_of_the_proletariat" TargetMode="External"/><Relationship Id="rId21" Type="http://schemas.openxmlformats.org/officeDocument/2006/relationships/hyperlink" Target="https://en.wikipedia.org/wiki/Marxism" TargetMode="External"/><Relationship Id="rId34" Type="http://schemas.openxmlformats.org/officeDocument/2006/relationships/hyperlink" Target="https://en.wikipedia.org/wiki/Maoism" TargetMode="External"/><Relationship Id="rId7" Type="http://schemas.openxmlformats.org/officeDocument/2006/relationships/hyperlink" Target="https://en.wikipedia.org/wiki/Historian" TargetMode="External"/><Relationship Id="rId12" Type="http://schemas.openxmlformats.org/officeDocument/2006/relationships/hyperlink" Target="https://en.wikipedia.org/wiki/Trier" TargetMode="External"/><Relationship Id="rId17" Type="http://schemas.openxmlformats.org/officeDocument/2006/relationships/hyperlink" Target="https://en.wikipedia.org/wiki/Cologne" TargetMode="External"/><Relationship Id="rId25" Type="http://schemas.openxmlformats.org/officeDocument/2006/relationships/hyperlink" Target="https://en.wikipedia.org/wiki/Socialism_(Marxism)" TargetMode="External"/><Relationship Id="rId33" Type="http://schemas.openxmlformats.org/officeDocument/2006/relationships/hyperlink" Target="https://en.wikipedia.org/wiki/Trotskyism" TargetMode="External"/><Relationship Id="rId2" Type="http://schemas.openxmlformats.org/officeDocument/2006/relationships/slide" Target="../slides/slide18.xml"/><Relationship Id="rId16" Type="http://schemas.openxmlformats.org/officeDocument/2006/relationships/hyperlink" Target="https://en.wikipedia.org/wiki/Young_Hegelians" TargetMode="External"/><Relationship Id="rId20" Type="http://schemas.openxmlformats.org/officeDocument/2006/relationships/hyperlink" Target="https://en.wikipedia.org/wiki/International_Workingmen%27s_Association" TargetMode="External"/><Relationship Id="rId29" Type="http://schemas.openxmlformats.org/officeDocument/2006/relationships/hyperlink" Target="https://en.wikipedia.org/wiki/Soviet_Union" TargetMode="External"/><Relationship Id="rId1" Type="http://schemas.openxmlformats.org/officeDocument/2006/relationships/notesMaster" Target="../notesMasters/notesMaster1.xml"/><Relationship Id="rId6" Type="http://schemas.openxmlformats.org/officeDocument/2006/relationships/hyperlink" Target="https://en.wikipedia.org/wiki/Sociology" TargetMode="External"/><Relationship Id="rId11" Type="http://schemas.openxmlformats.org/officeDocument/2006/relationships/hyperlink" Target="https://en.wikipedia.org/wiki/Das_Kapital" TargetMode="External"/><Relationship Id="rId24" Type="http://schemas.openxmlformats.org/officeDocument/2006/relationships/hyperlink" Target="https://en.wikipedia.org/wiki/Bourgeoisie" TargetMode="External"/><Relationship Id="rId32" Type="http://schemas.openxmlformats.org/officeDocument/2006/relationships/hyperlink" Target="https://en.wikipedia.org/wiki/Stalinism" TargetMode="External"/><Relationship Id="rId37" Type="http://schemas.openxmlformats.org/officeDocument/2006/relationships/hyperlink" Target="https://en.wikipedia.org/wiki/Social_science" TargetMode="External"/><Relationship Id="rId5" Type="http://schemas.openxmlformats.org/officeDocument/2006/relationships/hyperlink" Target="https://en.wikipedia.org/wiki/Economics" TargetMode="External"/><Relationship Id="rId15" Type="http://schemas.openxmlformats.org/officeDocument/2006/relationships/hyperlink" Target="https://en.wikipedia.org/wiki/University_of_Berlin" TargetMode="External"/><Relationship Id="rId23" Type="http://schemas.openxmlformats.org/officeDocument/2006/relationships/hyperlink" Target="https://en.wikipedia.org/wiki/Capitalism" TargetMode="External"/><Relationship Id="rId28" Type="http://schemas.openxmlformats.org/officeDocument/2006/relationships/hyperlink" Target="https://en.wikipedia.org/wiki/Revolution" TargetMode="External"/><Relationship Id="rId36" Type="http://schemas.openxmlformats.org/officeDocument/2006/relationships/hyperlink" Target="https://en.wikipedia.org/wiki/Max_Weber" TargetMode="External"/><Relationship Id="rId10" Type="http://schemas.openxmlformats.org/officeDocument/2006/relationships/hyperlink" Target="https://en.wikipedia.org/wiki/The_Communist_Manifesto" TargetMode="External"/><Relationship Id="rId19" Type="http://schemas.openxmlformats.org/officeDocument/2006/relationships/hyperlink" Target="https://en.wikipedia.org/wiki/Fredrick_Engels" TargetMode="External"/><Relationship Id="rId31" Type="http://schemas.openxmlformats.org/officeDocument/2006/relationships/hyperlink" Target="https://en.wikipedia.org/wiki/Leninism" TargetMode="External"/><Relationship Id="rId4" Type="http://schemas.openxmlformats.org/officeDocument/2006/relationships/hyperlink" Target="https://en.wikipedia.org/wiki/Philosophy" TargetMode="External"/><Relationship Id="rId9" Type="http://schemas.openxmlformats.org/officeDocument/2006/relationships/hyperlink" Target="https://en.wikipedia.org/wiki/Revolutionary_socialism" TargetMode="External"/><Relationship Id="rId14" Type="http://schemas.openxmlformats.org/officeDocument/2006/relationships/hyperlink" Target="https://en.wikipedia.org/wiki/University_of_Bonn" TargetMode="External"/><Relationship Id="rId22" Type="http://schemas.openxmlformats.org/officeDocument/2006/relationships/hyperlink" Target="https://en.wikipedia.org/wiki/Class_struggle" TargetMode="External"/><Relationship Id="rId27" Type="http://schemas.openxmlformats.org/officeDocument/2006/relationships/hyperlink" Target="https://en.wikipedia.org/wiki/Free_association_(communism_and_anarchism)" TargetMode="External"/><Relationship Id="rId30" Type="http://schemas.openxmlformats.org/officeDocument/2006/relationships/hyperlink" Target="https://en.wikipedia.org/wiki/People%27s_Republic_of_China" TargetMode="External"/><Relationship Id="rId35" Type="http://schemas.openxmlformats.org/officeDocument/2006/relationships/hyperlink" Target="https://en.wikipedia.org/wiki/%C3%89mile_Durkheim" TargetMode="External"/><Relationship Id="rId8" Type="http://schemas.openxmlformats.org/officeDocument/2006/relationships/hyperlink" Target="https://en.wikipedia.org/wiki/Journalism" TargetMode="External"/><Relationship Id="rId3" Type="http://schemas.openxmlformats.org/officeDocument/2006/relationships/hyperlink" Target="https://en.wikipedia.org/wiki/Karl_Marx"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C633CD6A-2C91-45DA-0957-900B60C48E6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4FA753E6-D5AB-0DA1-5471-07BB300B9B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i="1"/>
              <a:t>Definition:</a:t>
            </a:r>
            <a:r>
              <a:rPr lang="en-GB" altLang="en-US"/>
              <a:t> The unobservable market force that helps the demand and supply of goods in a free market to reach equilibrium automatically is the invisible hand.</a:t>
            </a:r>
            <a:br>
              <a:rPr lang="en-GB" altLang="en-US"/>
            </a:br>
            <a:br>
              <a:rPr lang="en-GB" altLang="en-US"/>
            </a:br>
            <a:r>
              <a:rPr lang="en-GB" altLang="en-US" b="1" i="1"/>
              <a:t>Description:</a:t>
            </a:r>
            <a:r>
              <a:rPr lang="en-GB" altLang="en-US"/>
              <a:t> The phrase invisible hand was introduced by Adam Smith in his book 'The Wealth of Nations'. He assumed that an economy can work well in a free market scenario where everyone will work for his/her own interest.</a:t>
            </a:r>
            <a:br>
              <a:rPr lang="en-GB" altLang="en-US"/>
            </a:br>
            <a:br>
              <a:rPr lang="en-GB" altLang="en-US"/>
            </a:br>
            <a:r>
              <a:rPr lang="en-GB" altLang="en-US"/>
              <a:t>He explained that an economy will comparatively work and function well if the government will leave people alone to buy and sell freely among themselves. He suggested that if people were allowed to trade freely, self interested traders present in the market would compete with each other, leading markets towards the positive output with the help of an invisible hand.</a:t>
            </a:r>
            <a:br>
              <a:rPr lang="en-GB" altLang="en-US"/>
            </a:br>
            <a:br>
              <a:rPr lang="en-GB" altLang="en-US"/>
            </a:br>
            <a:r>
              <a:rPr lang="en-GB" altLang="en-US"/>
              <a:t>In a free market scenario where there are no regulations or restrictions imposed by the government, if someone charges less, the customer will buy from him. Therefore, you have to lower your price or offer something better than your competitor. Whenever enough people demand something, it will be supplied by the market and everyone will be happy. The seller end up getting the price and the buyer will get better goods at the desired price.</a:t>
            </a:r>
          </a:p>
        </p:txBody>
      </p:sp>
      <p:sp>
        <p:nvSpPr>
          <p:cNvPr id="10244" name="Slide Number Placeholder 3">
            <a:extLst>
              <a:ext uri="{FF2B5EF4-FFF2-40B4-BE49-F238E27FC236}">
                <a16:creationId xmlns:a16="http://schemas.microsoft.com/office/drawing/2014/main" id="{AEC21562-AD08-1CAF-DD56-0486818974A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2946ED54-A641-4157-883F-DE114AC77947}"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D2E2BC8-0859-71EF-5761-E8068FA8D1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55D43245-1856-34C6-6D7C-8F9C367546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hlinkClick r:id="rId3" tooltip="Karl Marx"/>
              </a:rPr>
              <a:t>Karl Marx</a:t>
            </a:r>
            <a:r>
              <a:rPr lang="en-GB" altLang="en-US"/>
              <a:t> (5 May 1818 – 14 March 1883) was a German </a:t>
            </a:r>
            <a:r>
              <a:rPr lang="en-GB" altLang="en-US">
                <a:hlinkClick r:id="rId4" tooltip="Philosophy"/>
              </a:rPr>
              <a:t>philosopher</a:t>
            </a:r>
            <a:r>
              <a:rPr lang="en-GB" altLang="en-US"/>
              <a:t>, </a:t>
            </a:r>
            <a:r>
              <a:rPr lang="en-GB" altLang="en-US">
                <a:hlinkClick r:id="rId5" tooltip="Economics"/>
              </a:rPr>
              <a:t>economist</a:t>
            </a:r>
            <a:r>
              <a:rPr lang="en-GB" altLang="en-US"/>
              <a:t>, </a:t>
            </a:r>
            <a:r>
              <a:rPr lang="en-GB" altLang="en-US">
                <a:hlinkClick r:id="rId6" tooltip="Sociology"/>
              </a:rPr>
              <a:t>sociologist</a:t>
            </a:r>
            <a:r>
              <a:rPr lang="en-GB" altLang="en-US"/>
              <a:t>, </a:t>
            </a:r>
            <a:r>
              <a:rPr lang="en-GB" altLang="en-US">
                <a:hlinkClick r:id="rId7" tooltip="Historian"/>
              </a:rPr>
              <a:t>historian</a:t>
            </a:r>
            <a:r>
              <a:rPr lang="en-GB" altLang="en-US"/>
              <a:t>, </a:t>
            </a:r>
            <a:r>
              <a:rPr lang="en-GB" altLang="en-US">
                <a:hlinkClick r:id="rId8" tooltip="Journalism"/>
              </a:rPr>
              <a:t>journalist</a:t>
            </a:r>
            <a:r>
              <a:rPr lang="en-GB" altLang="en-US"/>
              <a:t>, and </a:t>
            </a:r>
            <a:r>
              <a:rPr lang="en-GB" altLang="en-US">
                <a:hlinkClick r:id="rId9" tooltip="Revolutionary socialism"/>
              </a:rPr>
              <a:t>revolutionary socialist</a:t>
            </a:r>
            <a:r>
              <a:rPr lang="en-GB" altLang="en-US"/>
              <a:t>. Marx's work in economics laid the basis for the current understanding of labour and its relation to capital, and has influenced much of subsequent economic thought. He published numerous books during his lifetime, the most notable being </a:t>
            </a:r>
            <a:r>
              <a:rPr lang="en-GB" altLang="en-US" i="1">
                <a:hlinkClick r:id="rId10" tooltip="The Communist Manifesto"/>
              </a:rPr>
              <a:t>The Communist Manifesto</a:t>
            </a:r>
            <a:r>
              <a:rPr lang="en-GB" altLang="en-US"/>
              <a:t> (1848) and </a:t>
            </a:r>
            <a:r>
              <a:rPr lang="en-GB" altLang="en-US" i="1">
                <a:hlinkClick r:id="rId11" tooltip="Das Kapital"/>
              </a:rPr>
              <a:t>Das Kapital</a:t>
            </a:r>
            <a:r>
              <a:rPr lang="en-GB" altLang="en-US"/>
              <a:t> (1867–1894).</a:t>
            </a:r>
          </a:p>
          <a:p>
            <a:r>
              <a:rPr lang="en-GB" altLang="en-US"/>
              <a:t>Born into a wealthy middle-class family in </a:t>
            </a:r>
            <a:r>
              <a:rPr lang="en-GB" altLang="en-US">
                <a:hlinkClick r:id="rId12" tooltip="Trier"/>
              </a:rPr>
              <a:t>Trier</a:t>
            </a:r>
            <a:r>
              <a:rPr lang="en-GB" altLang="en-US"/>
              <a:t> in the </a:t>
            </a:r>
            <a:r>
              <a:rPr lang="en-GB" altLang="en-US">
                <a:hlinkClick r:id="rId13" tooltip="Rhine Province"/>
              </a:rPr>
              <a:t>Prussian Rhineland</a:t>
            </a:r>
            <a:r>
              <a:rPr lang="en-GB" altLang="en-US"/>
              <a:t>, Marx studied at the </a:t>
            </a:r>
            <a:r>
              <a:rPr lang="en-GB" altLang="en-US">
                <a:hlinkClick r:id="rId14" tooltip="University of Bonn"/>
              </a:rPr>
              <a:t>University of Bonn</a:t>
            </a:r>
            <a:r>
              <a:rPr lang="en-GB" altLang="en-US"/>
              <a:t> and the </a:t>
            </a:r>
            <a:r>
              <a:rPr lang="en-GB" altLang="en-US">
                <a:hlinkClick r:id="rId15" tooltip="University of Berlin"/>
              </a:rPr>
              <a:t>University of Berlin</a:t>
            </a:r>
            <a:r>
              <a:rPr lang="en-GB" altLang="en-US"/>
              <a:t>, where he became interested in the philosophical ideas of the </a:t>
            </a:r>
            <a:r>
              <a:rPr lang="en-GB" altLang="en-US">
                <a:hlinkClick r:id="rId16" tooltip="Young Hegelians"/>
              </a:rPr>
              <a:t>Young Hegelians</a:t>
            </a:r>
            <a:r>
              <a:rPr lang="en-GB" altLang="en-US"/>
              <a:t>. After his studies, he wrote for a radical newspaper in </a:t>
            </a:r>
            <a:r>
              <a:rPr lang="en-GB" altLang="en-US">
                <a:hlinkClick r:id="rId17" tooltip="Cologne"/>
              </a:rPr>
              <a:t>Cologne</a:t>
            </a:r>
            <a:r>
              <a:rPr lang="en-GB" altLang="en-US"/>
              <a:t>, and began to work out his theory of </a:t>
            </a:r>
            <a:r>
              <a:rPr lang="en-GB" altLang="en-US">
                <a:hlinkClick r:id="rId18" tooltip="Dialectical materialism"/>
              </a:rPr>
              <a:t>dialectical materialism</a:t>
            </a:r>
            <a:r>
              <a:rPr lang="en-GB" altLang="en-US"/>
              <a:t>. He moved to Paris in 1843, where he began writing for other radical newspapers and met </a:t>
            </a:r>
            <a:r>
              <a:rPr lang="en-GB" altLang="en-US">
                <a:hlinkClick r:id="rId19" tooltip="Fredrick Engels"/>
              </a:rPr>
              <a:t>Fredrick Engels</a:t>
            </a:r>
            <a:r>
              <a:rPr lang="en-GB" altLang="en-US"/>
              <a:t>, who would become his lifelong friend and collaborator. In 1849 he was exiled and moved to London together with his wife and children where he continued writing and formulating his theories about social and economic activity. He also campaigned for socialism and became a significant figure in the </a:t>
            </a:r>
            <a:r>
              <a:rPr lang="en-GB" altLang="en-US">
                <a:hlinkClick r:id="rId20" tooltip="International Workingmen's Association"/>
              </a:rPr>
              <a:t>International Workingmen's Association</a:t>
            </a:r>
            <a:r>
              <a:rPr lang="en-GB" altLang="en-US"/>
              <a:t>.</a:t>
            </a:r>
          </a:p>
          <a:p>
            <a:r>
              <a:rPr lang="en-GB" altLang="en-US"/>
              <a:t>Marx's theories about society, economics and politics – collectively known as </a:t>
            </a:r>
            <a:r>
              <a:rPr lang="en-GB" altLang="en-US">
                <a:hlinkClick r:id="rId21" tooltip="Marxism"/>
              </a:rPr>
              <a:t>Marxism</a:t>
            </a:r>
            <a:r>
              <a:rPr lang="en-GB" altLang="en-US"/>
              <a:t> – hold that human societies progress through </a:t>
            </a:r>
            <a:r>
              <a:rPr lang="en-GB" altLang="en-US">
                <a:hlinkClick r:id="rId22" tooltip="Class struggle"/>
              </a:rPr>
              <a:t>class struggle</a:t>
            </a:r>
            <a:r>
              <a:rPr lang="en-GB" altLang="en-US"/>
              <a:t>: a conflict between an ownership class that controls production and a dispossessed labouring class that provides the labour for production. He called </a:t>
            </a:r>
            <a:r>
              <a:rPr lang="en-GB" altLang="en-US">
                <a:hlinkClick r:id="rId23" tooltip="Capitalism"/>
              </a:rPr>
              <a:t>capitalism</a:t>
            </a:r>
            <a:r>
              <a:rPr lang="en-GB" altLang="en-US"/>
              <a:t> the "dictatorship of the </a:t>
            </a:r>
            <a:r>
              <a:rPr lang="en-GB" altLang="en-US">
                <a:hlinkClick r:id="rId24" tooltip="Bourgeoisie"/>
              </a:rPr>
              <a:t>bourgeoisie</a:t>
            </a:r>
            <a:r>
              <a:rPr lang="en-GB" altLang="en-US"/>
              <a:t>," believing it to be run by the wealthy classes for their own benefit; and he predicted that, like previous socioeconomic systems, capitalism produced internal tensions which would lead to its self-destruction and replacement by a new system: </a:t>
            </a:r>
            <a:r>
              <a:rPr lang="en-GB" altLang="en-US">
                <a:hlinkClick r:id="rId25" tooltip="Socialism (Marxism)"/>
              </a:rPr>
              <a:t>socialism</a:t>
            </a:r>
            <a:r>
              <a:rPr lang="en-GB" altLang="en-US"/>
              <a:t>. He argued that class antagonisms under capitalism between the bourgeoisie and proletariat would eventuate in the working class' conquest of political power in the form of a </a:t>
            </a:r>
            <a:r>
              <a:rPr lang="en-GB" altLang="en-US">
                <a:hlinkClick r:id="rId26" tooltip="Dictatorship of the proletariat"/>
              </a:rPr>
              <a:t>dictatorship of the proletariat</a:t>
            </a:r>
            <a:r>
              <a:rPr lang="en-GB" altLang="en-US"/>
              <a:t> and eventually establish a classless society, socialism or communism, a society governed by a </a:t>
            </a:r>
            <a:r>
              <a:rPr lang="en-GB" altLang="en-US">
                <a:hlinkClick r:id="rId27" tooltip="Free association (communism and anarchism)"/>
              </a:rPr>
              <a:t>free association of producers</a:t>
            </a:r>
            <a:r>
              <a:rPr lang="en-GB" altLang="en-US"/>
              <a:t>. Along with believing in the inevitability of socialism and communism, Marx actively fought for their implementation, arguing that social theorists and underprivileged people alike should carry out organised </a:t>
            </a:r>
            <a:r>
              <a:rPr lang="en-GB" altLang="en-US">
                <a:hlinkClick r:id="rId28" tooltip="Revolution"/>
              </a:rPr>
              <a:t>revolutionary action</a:t>
            </a:r>
            <a:r>
              <a:rPr lang="en-GB" altLang="en-US"/>
              <a:t> to topple capitalism and bring about socio-economic change.</a:t>
            </a:r>
          </a:p>
          <a:p>
            <a:r>
              <a:rPr lang="en-GB" altLang="en-US"/>
              <a:t>Marx has been described as one of the most influential figures in human history. Revolutionary socialist governments espousing Marxist concepts took power in a variety of countries in the 20th century, leading to the formation of such socialist states as the </a:t>
            </a:r>
            <a:r>
              <a:rPr lang="en-GB" altLang="en-US">
                <a:hlinkClick r:id="rId29" tooltip="Soviet Union"/>
              </a:rPr>
              <a:t>Soviet Union</a:t>
            </a:r>
            <a:r>
              <a:rPr lang="en-GB" altLang="en-US"/>
              <a:t> in 1922 and the </a:t>
            </a:r>
            <a:r>
              <a:rPr lang="en-GB" altLang="en-US">
                <a:hlinkClick r:id="rId30" tooltip="People's Republic of China"/>
              </a:rPr>
              <a:t>People's Republic of China</a:t>
            </a:r>
            <a:r>
              <a:rPr lang="en-GB" altLang="en-US"/>
              <a:t> in 1949. Many labour unions and workers' parties worldwide are influenced by Marxism, while various theoretical variants, such as </a:t>
            </a:r>
            <a:r>
              <a:rPr lang="en-GB" altLang="en-US">
                <a:hlinkClick r:id="rId31" tooltip="Leninism"/>
              </a:rPr>
              <a:t>Leninism</a:t>
            </a:r>
            <a:r>
              <a:rPr lang="en-GB" altLang="en-US"/>
              <a:t>, </a:t>
            </a:r>
            <a:r>
              <a:rPr lang="en-GB" altLang="en-US">
                <a:hlinkClick r:id="rId32" tooltip="Stalinism"/>
              </a:rPr>
              <a:t>Stalinism</a:t>
            </a:r>
            <a:r>
              <a:rPr lang="en-GB" altLang="en-US"/>
              <a:t>, </a:t>
            </a:r>
            <a:r>
              <a:rPr lang="en-GB" altLang="en-US">
                <a:hlinkClick r:id="rId33" tooltip="Trotskyism"/>
              </a:rPr>
              <a:t>Trotskyism</a:t>
            </a:r>
            <a:r>
              <a:rPr lang="en-GB" altLang="en-US"/>
              <a:t>, and </a:t>
            </a:r>
            <a:r>
              <a:rPr lang="en-GB" altLang="en-US">
                <a:hlinkClick r:id="rId34" tooltip="Maoism"/>
              </a:rPr>
              <a:t>Maoism</a:t>
            </a:r>
            <a:r>
              <a:rPr lang="en-GB" altLang="en-US"/>
              <a:t>, were developed from them. Marx is typically cited, with </a:t>
            </a:r>
            <a:r>
              <a:rPr lang="en-GB" altLang="en-US">
                <a:hlinkClick r:id="rId35" tooltip="Émile Durkheim"/>
              </a:rPr>
              <a:t>Émile Durkheim</a:t>
            </a:r>
            <a:r>
              <a:rPr lang="en-GB" altLang="en-US"/>
              <a:t> and </a:t>
            </a:r>
            <a:r>
              <a:rPr lang="en-GB" altLang="en-US">
                <a:hlinkClick r:id="rId36" tooltip="Max Weber"/>
              </a:rPr>
              <a:t>Max Weber</a:t>
            </a:r>
            <a:r>
              <a:rPr lang="en-GB" altLang="en-US"/>
              <a:t>, as one of the three principal architects of modern </a:t>
            </a:r>
            <a:r>
              <a:rPr lang="en-GB" altLang="en-US">
                <a:hlinkClick r:id="rId37" tooltip="Social science"/>
              </a:rPr>
              <a:t>social science</a:t>
            </a:r>
            <a:r>
              <a:rPr lang="en-GB" altLang="en-US"/>
              <a:t>.</a:t>
            </a:r>
          </a:p>
          <a:p>
            <a:pPr eaLnBrk="1" hangingPunct="1">
              <a:spcBef>
                <a:spcPct val="0"/>
              </a:spcBef>
            </a:pPr>
            <a:endParaRPr lang="en-US" altLang="en-US"/>
          </a:p>
        </p:txBody>
      </p:sp>
      <p:sp>
        <p:nvSpPr>
          <p:cNvPr id="24580" name="Slide Number Placeholder 3">
            <a:extLst>
              <a:ext uri="{FF2B5EF4-FFF2-40B4-BE49-F238E27FC236}">
                <a16:creationId xmlns:a16="http://schemas.microsoft.com/office/drawing/2014/main" id="{CC278FE5-7553-54A0-4E75-1BC4800455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266CE9DF-0C3C-4FE0-9D17-C1CA6415AB77}"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457200" rtl="0" eaLnBrk="1" fontAlgn="base" latinLnBrk="0" hangingPunct="1">
                <a:lnSpc>
                  <a:spcPct val="100000"/>
                </a:lnSpc>
                <a:spcBef>
                  <a:spcPct val="0"/>
                </a:spcBef>
                <a:spcAft>
                  <a:spcPct val="0"/>
                </a:spcAft>
                <a:buClrTx/>
                <a:buSzTx/>
                <a:buFontTx/>
                <a:buNone/>
                <a:tabLst/>
                <a:defRPr/>
              </a:pPr>
              <a:t>18</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94071EBD-2C15-620A-4236-DDD111DE476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61235977-A0AB-55AC-825D-FF807888FF0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7652" name="Slide Number Placeholder 3">
            <a:extLst>
              <a:ext uri="{FF2B5EF4-FFF2-40B4-BE49-F238E27FC236}">
                <a16:creationId xmlns:a16="http://schemas.microsoft.com/office/drawing/2014/main" id="{F752F328-CAAA-CFF3-1D4B-7E907E55772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B5DF91AD-71FA-49CE-825C-5460F6BDDED1}"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B4769-6583-0050-9C35-2956FD2223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DD76FD-E821-1C23-9E8E-27E6E6DE41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0C8281-626D-3CF1-E328-F400A921A866}"/>
              </a:ext>
            </a:extLst>
          </p:cNvPr>
          <p:cNvSpPr>
            <a:spLocks noGrp="1"/>
          </p:cNvSpPr>
          <p:nvPr>
            <p:ph type="dt" sz="half" idx="10"/>
          </p:nvPr>
        </p:nvSpPr>
        <p:spPr/>
        <p:txBody>
          <a:bodyPr/>
          <a:lstStyle/>
          <a:p>
            <a:fld id="{52682E7C-B1BD-494C-81AF-C343EC9F172E}" type="datetimeFigureOut">
              <a:rPr lang="en-GB" smtClean="0"/>
              <a:t>17/10/2023</a:t>
            </a:fld>
            <a:endParaRPr lang="en-GB"/>
          </a:p>
        </p:txBody>
      </p:sp>
      <p:sp>
        <p:nvSpPr>
          <p:cNvPr id="5" name="Footer Placeholder 4">
            <a:extLst>
              <a:ext uri="{FF2B5EF4-FFF2-40B4-BE49-F238E27FC236}">
                <a16:creationId xmlns:a16="http://schemas.microsoft.com/office/drawing/2014/main" id="{CF718D95-CA6C-5949-9A7D-1252747908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D7A11C-1826-447E-3217-21AA4A9BA7B4}"/>
              </a:ext>
            </a:extLst>
          </p:cNvPr>
          <p:cNvSpPr>
            <a:spLocks noGrp="1"/>
          </p:cNvSpPr>
          <p:nvPr>
            <p:ph type="sldNum" sz="quarter" idx="12"/>
          </p:nvPr>
        </p:nvSpPr>
        <p:spPr/>
        <p:txBody>
          <a:bodyPr/>
          <a:lstStyle/>
          <a:p>
            <a:fld id="{628BDD57-FC9A-482E-96DF-194042274F84}" type="slidenum">
              <a:rPr lang="en-GB" smtClean="0"/>
              <a:t>‹#›</a:t>
            </a:fld>
            <a:endParaRPr lang="en-GB"/>
          </a:p>
        </p:txBody>
      </p:sp>
    </p:spTree>
    <p:extLst>
      <p:ext uri="{BB962C8B-B14F-4D97-AF65-F5344CB8AC3E}">
        <p14:creationId xmlns:p14="http://schemas.microsoft.com/office/powerpoint/2010/main" val="1475164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93C71-6D75-7687-5D3D-3ED07C94E9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414152-2EFF-5CAB-4FF5-F7E6272680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BB0CD7-4682-CC87-2FCB-F04AA5E9D5B5}"/>
              </a:ext>
            </a:extLst>
          </p:cNvPr>
          <p:cNvSpPr>
            <a:spLocks noGrp="1"/>
          </p:cNvSpPr>
          <p:nvPr>
            <p:ph type="dt" sz="half" idx="10"/>
          </p:nvPr>
        </p:nvSpPr>
        <p:spPr/>
        <p:txBody>
          <a:bodyPr/>
          <a:lstStyle/>
          <a:p>
            <a:fld id="{52682E7C-B1BD-494C-81AF-C343EC9F172E}" type="datetimeFigureOut">
              <a:rPr lang="en-GB" smtClean="0"/>
              <a:t>17/10/2023</a:t>
            </a:fld>
            <a:endParaRPr lang="en-GB"/>
          </a:p>
        </p:txBody>
      </p:sp>
      <p:sp>
        <p:nvSpPr>
          <p:cNvPr id="5" name="Footer Placeholder 4">
            <a:extLst>
              <a:ext uri="{FF2B5EF4-FFF2-40B4-BE49-F238E27FC236}">
                <a16:creationId xmlns:a16="http://schemas.microsoft.com/office/drawing/2014/main" id="{1788E425-8504-B028-64AD-4E1E3ED242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8164C8-3EDE-CFDA-BADA-1973A928C82E}"/>
              </a:ext>
            </a:extLst>
          </p:cNvPr>
          <p:cNvSpPr>
            <a:spLocks noGrp="1"/>
          </p:cNvSpPr>
          <p:nvPr>
            <p:ph type="sldNum" sz="quarter" idx="12"/>
          </p:nvPr>
        </p:nvSpPr>
        <p:spPr/>
        <p:txBody>
          <a:bodyPr/>
          <a:lstStyle/>
          <a:p>
            <a:fld id="{628BDD57-FC9A-482E-96DF-194042274F84}" type="slidenum">
              <a:rPr lang="en-GB" smtClean="0"/>
              <a:t>‹#›</a:t>
            </a:fld>
            <a:endParaRPr lang="en-GB"/>
          </a:p>
        </p:txBody>
      </p:sp>
    </p:spTree>
    <p:extLst>
      <p:ext uri="{BB962C8B-B14F-4D97-AF65-F5344CB8AC3E}">
        <p14:creationId xmlns:p14="http://schemas.microsoft.com/office/powerpoint/2010/main" val="1547649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88CCD-5638-2609-A061-F7664D83BD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EEC9E3-5274-1483-117B-D505024E77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735A57-5DF6-8538-8267-1680431C6975}"/>
              </a:ext>
            </a:extLst>
          </p:cNvPr>
          <p:cNvSpPr>
            <a:spLocks noGrp="1"/>
          </p:cNvSpPr>
          <p:nvPr>
            <p:ph type="dt" sz="half" idx="10"/>
          </p:nvPr>
        </p:nvSpPr>
        <p:spPr/>
        <p:txBody>
          <a:bodyPr/>
          <a:lstStyle/>
          <a:p>
            <a:fld id="{52682E7C-B1BD-494C-81AF-C343EC9F172E}" type="datetimeFigureOut">
              <a:rPr lang="en-GB" smtClean="0"/>
              <a:t>17/10/2023</a:t>
            </a:fld>
            <a:endParaRPr lang="en-GB"/>
          </a:p>
        </p:txBody>
      </p:sp>
      <p:sp>
        <p:nvSpPr>
          <p:cNvPr id="5" name="Footer Placeholder 4">
            <a:extLst>
              <a:ext uri="{FF2B5EF4-FFF2-40B4-BE49-F238E27FC236}">
                <a16:creationId xmlns:a16="http://schemas.microsoft.com/office/drawing/2014/main" id="{C86CE856-E998-5992-1C6C-3BFF600491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F80456-0275-0A78-A333-4DD537F73A88}"/>
              </a:ext>
            </a:extLst>
          </p:cNvPr>
          <p:cNvSpPr>
            <a:spLocks noGrp="1"/>
          </p:cNvSpPr>
          <p:nvPr>
            <p:ph type="sldNum" sz="quarter" idx="12"/>
          </p:nvPr>
        </p:nvSpPr>
        <p:spPr/>
        <p:txBody>
          <a:bodyPr/>
          <a:lstStyle/>
          <a:p>
            <a:fld id="{628BDD57-FC9A-482E-96DF-194042274F84}" type="slidenum">
              <a:rPr lang="en-GB" smtClean="0"/>
              <a:t>‹#›</a:t>
            </a:fld>
            <a:endParaRPr lang="en-GB"/>
          </a:p>
        </p:txBody>
      </p:sp>
    </p:spTree>
    <p:extLst>
      <p:ext uri="{BB962C8B-B14F-4D97-AF65-F5344CB8AC3E}">
        <p14:creationId xmlns:p14="http://schemas.microsoft.com/office/powerpoint/2010/main" val="1875184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5F820-5DCB-ACBB-605F-32A1878F80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0BCB91-4B7B-655D-4ED8-535B5F68E28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8D0F1F-93AD-F058-2F42-CB5F8371CA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2F901C-4BD5-11F8-D473-62F4A914613F}"/>
              </a:ext>
            </a:extLst>
          </p:cNvPr>
          <p:cNvSpPr>
            <a:spLocks noGrp="1"/>
          </p:cNvSpPr>
          <p:nvPr>
            <p:ph type="dt" sz="half" idx="10"/>
          </p:nvPr>
        </p:nvSpPr>
        <p:spPr/>
        <p:txBody>
          <a:bodyPr/>
          <a:lstStyle/>
          <a:p>
            <a:fld id="{52682E7C-B1BD-494C-81AF-C343EC9F172E}" type="datetimeFigureOut">
              <a:rPr lang="en-GB" smtClean="0"/>
              <a:t>17/10/2023</a:t>
            </a:fld>
            <a:endParaRPr lang="en-GB"/>
          </a:p>
        </p:txBody>
      </p:sp>
      <p:sp>
        <p:nvSpPr>
          <p:cNvPr id="6" name="Footer Placeholder 5">
            <a:extLst>
              <a:ext uri="{FF2B5EF4-FFF2-40B4-BE49-F238E27FC236}">
                <a16:creationId xmlns:a16="http://schemas.microsoft.com/office/drawing/2014/main" id="{76134C69-3485-96B0-EB79-51A45D3205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E884B4-628F-0D8E-1606-F1BB8C222C1C}"/>
              </a:ext>
            </a:extLst>
          </p:cNvPr>
          <p:cNvSpPr>
            <a:spLocks noGrp="1"/>
          </p:cNvSpPr>
          <p:nvPr>
            <p:ph type="sldNum" sz="quarter" idx="12"/>
          </p:nvPr>
        </p:nvSpPr>
        <p:spPr/>
        <p:txBody>
          <a:bodyPr/>
          <a:lstStyle/>
          <a:p>
            <a:fld id="{628BDD57-FC9A-482E-96DF-194042274F84}" type="slidenum">
              <a:rPr lang="en-GB" smtClean="0"/>
              <a:t>‹#›</a:t>
            </a:fld>
            <a:endParaRPr lang="en-GB"/>
          </a:p>
        </p:txBody>
      </p:sp>
    </p:spTree>
    <p:extLst>
      <p:ext uri="{BB962C8B-B14F-4D97-AF65-F5344CB8AC3E}">
        <p14:creationId xmlns:p14="http://schemas.microsoft.com/office/powerpoint/2010/main" val="266700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25609-CFEB-AF3D-783E-E3470EAE035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573EB2-2DD1-65D4-20AC-A66E8896D1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AE5781-DF40-C841-0B4E-B3A0312EC7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E34813-08C4-34FD-64F8-EDD2760C52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B8E8572-8ECD-BB47-8861-D33C6AD0F82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D05D66A-27A1-5CD0-24F8-D4D5704F68A8}"/>
              </a:ext>
            </a:extLst>
          </p:cNvPr>
          <p:cNvSpPr>
            <a:spLocks noGrp="1"/>
          </p:cNvSpPr>
          <p:nvPr>
            <p:ph type="dt" sz="half" idx="10"/>
          </p:nvPr>
        </p:nvSpPr>
        <p:spPr/>
        <p:txBody>
          <a:bodyPr/>
          <a:lstStyle/>
          <a:p>
            <a:fld id="{52682E7C-B1BD-494C-81AF-C343EC9F172E}" type="datetimeFigureOut">
              <a:rPr lang="en-GB" smtClean="0"/>
              <a:t>17/10/2023</a:t>
            </a:fld>
            <a:endParaRPr lang="en-GB"/>
          </a:p>
        </p:txBody>
      </p:sp>
      <p:sp>
        <p:nvSpPr>
          <p:cNvPr id="8" name="Footer Placeholder 7">
            <a:extLst>
              <a:ext uri="{FF2B5EF4-FFF2-40B4-BE49-F238E27FC236}">
                <a16:creationId xmlns:a16="http://schemas.microsoft.com/office/drawing/2014/main" id="{4EF1902B-48C8-D30E-639D-50E03DCCA5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C775B9-6BA7-E479-2689-CDF81F2B7B61}"/>
              </a:ext>
            </a:extLst>
          </p:cNvPr>
          <p:cNvSpPr>
            <a:spLocks noGrp="1"/>
          </p:cNvSpPr>
          <p:nvPr>
            <p:ph type="sldNum" sz="quarter" idx="12"/>
          </p:nvPr>
        </p:nvSpPr>
        <p:spPr/>
        <p:txBody>
          <a:bodyPr/>
          <a:lstStyle/>
          <a:p>
            <a:fld id="{628BDD57-FC9A-482E-96DF-194042274F84}" type="slidenum">
              <a:rPr lang="en-GB" smtClean="0"/>
              <a:t>‹#›</a:t>
            </a:fld>
            <a:endParaRPr lang="en-GB"/>
          </a:p>
        </p:txBody>
      </p:sp>
    </p:spTree>
    <p:extLst>
      <p:ext uri="{BB962C8B-B14F-4D97-AF65-F5344CB8AC3E}">
        <p14:creationId xmlns:p14="http://schemas.microsoft.com/office/powerpoint/2010/main" val="2268144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B2583-5B4D-0619-3F8E-A2AE5B9A1D7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A87DEB4-3C81-B975-8C31-7C1E99D08165}"/>
              </a:ext>
            </a:extLst>
          </p:cNvPr>
          <p:cNvSpPr>
            <a:spLocks noGrp="1"/>
          </p:cNvSpPr>
          <p:nvPr>
            <p:ph type="dt" sz="half" idx="10"/>
          </p:nvPr>
        </p:nvSpPr>
        <p:spPr/>
        <p:txBody>
          <a:bodyPr/>
          <a:lstStyle/>
          <a:p>
            <a:fld id="{52682E7C-B1BD-494C-81AF-C343EC9F172E}" type="datetimeFigureOut">
              <a:rPr lang="en-GB" smtClean="0"/>
              <a:t>17/10/2023</a:t>
            </a:fld>
            <a:endParaRPr lang="en-GB"/>
          </a:p>
        </p:txBody>
      </p:sp>
      <p:sp>
        <p:nvSpPr>
          <p:cNvPr id="4" name="Footer Placeholder 3">
            <a:extLst>
              <a:ext uri="{FF2B5EF4-FFF2-40B4-BE49-F238E27FC236}">
                <a16:creationId xmlns:a16="http://schemas.microsoft.com/office/drawing/2014/main" id="{1FA07C97-52E5-35E7-4909-CB9528EA1D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395C957-3EE5-BC79-50C4-5CD47E3E4744}"/>
              </a:ext>
            </a:extLst>
          </p:cNvPr>
          <p:cNvSpPr>
            <a:spLocks noGrp="1"/>
          </p:cNvSpPr>
          <p:nvPr>
            <p:ph type="sldNum" sz="quarter" idx="12"/>
          </p:nvPr>
        </p:nvSpPr>
        <p:spPr/>
        <p:txBody>
          <a:bodyPr/>
          <a:lstStyle/>
          <a:p>
            <a:fld id="{628BDD57-FC9A-482E-96DF-194042274F84}" type="slidenum">
              <a:rPr lang="en-GB" smtClean="0"/>
              <a:t>‹#›</a:t>
            </a:fld>
            <a:endParaRPr lang="en-GB"/>
          </a:p>
        </p:txBody>
      </p:sp>
    </p:spTree>
    <p:extLst>
      <p:ext uri="{BB962C8B-B14F-4D97-AF65-F5344CB8AC3E}">
        <p14:creationId xmlns:p14="http://schemas.microsoft.com/office/powerpoint/2010/main" val="75085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8463DA-A406-A157-B209-AC1B0ED4F571}"/>
              </a:ext>
            </a:extLst>
          </p:cNvPr>
          <p:cNvSpPr>
            <a:spLocks noGrp="1"/>
          </p:cNvSpPr>
          <p:nvPr>
            <p:ph type="dt" sz="half" idx="10"/>
          </p:nvPr>
        </p:nvSpPr>
        <p:spPr/>
        <p:txBody>
          <a:bodyPr/>
          <a:lstStyle/>
          <a:p>
            <a:fld id="{52682E7C-B1BD-494C-81AF-C343EC9F172E}" type="datetimeFigureOut">
              <a:rPr lang="en-GB" smtClean="0"/>
              <a:t>17/10/2023</a:t>
            </a:fld>
            <a:endParaRPr lang="en-GB"/>
          </a:p>
        </p:txBody>
      </p:sp>
      <p:sp>
        <p:nvSpPr>
          <p:cNvPr id="3" name="Footer Placeholder 2">
            <a:extLst>
              <a:ext uri="{FF2B5EF4-FFF2-40B4-BE49-F238E27FC236}">
                <a16:creationId xmlns:a16="http://schemas.microsoft.com/office/drawing/2014/main" id="{3BBF0958-3A9E-EB38-B804-1F92990D8B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FE8E35-74D3-ACAC-BA8D-9803396949C2}"/>
              </a:ext>
            </a:extLst>
          </p:cNvPr>
          <p:cNvSpPr>
            <a:spLocks noGrp="1"/>
          </p:cNvSpPr>
          <p:nvPr>
            <p:ph type="sldNum" sz="quarter" idx="12"/>
          </p:nvPr>
        </p:nvSpPr>
        <p:spPr/>
        <p:txBody>
          <a:bodyPr/>
          <a:lstStyle/>
          <a:p>
            <a:fld id="{628BDD57-FC9A-482E-96DF-194042274F84}" type="slidenum">
              <a:rPr lang="en-GB" smtClean="0"/>
              <a:t>‹#›</a:t>
            </a:fld>
            <a:endParaRPr lang="en-GB"/>
          </a:p>
        </p:txBody>
      </p:sp>
    </p:spTree>
    <p:extLst>
      <p:ext uri="{BB962C8B-B14F-4D97-AF65-F5344CB8AC3E}">
        <p14:creationId xmlns:p14="http://schemas.microsoft.com/office/powerpoint/2010/main" val="3213697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E7CF7-9C67-0D62-0E18-CE55742C2D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751654-1774-5523-3106-72BA263E42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2C7702-02D2-7598-9062-D99313C9D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FB1847-CA42-2199-7914-AC3ECAC11115}"/>
              </a:ext>
            </a:extLst>
          </p:cNvPr>
          <p:cNvSpPr>
            <a:spLocks noGrp="1"/>
          </p:cNvSpPr>
          <p:nvPr>
            <p:ph type="dt" sz="half" idx="10"/>
          </p:nvPr>
        </p:nvSpPr>
        <p:spPr/>
        <p:txBody>
          <a:bodyPr/>
          <a:lstStyle/>
          <a:p>
            <a:fld id="{52682E7C-B1BD-494C-81AF-C343EC9F172E}" type="datetimeFigureOut">
              <a:rPr lang="en-GB" smtClean="0"/>
              <a:t>17/10/2023</a:t>
            </a:fld>
            <a:endParaRPr lang="en-GB"/>
          </a:p>
        </p:txBody>
      </p:sp>
      <p:sp>
        <p:nvSpPr>
          <p:cNvPr id="6" name="Footer Placeholder 5">
            <a:extLst>
              <a:ext uri="{FF2B5EF4-FFF2-40B4-BE49-F238E27FC236}">
                <a16:creationId xmlns:a16="http://schemas.microsoft.com/office/drawing/2014/main" id="{E164F271-02B9-547C-47D4-523A285382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107C79-A911-14FE-CA74-D6B63C49FCC8}"/>
              </a:ext>
            </a:extLst>
          </p:cNvPr>
          <p:cNvSpPr>
            <a:spLocks noGrp="1"/>
          </p:cNvSpPr>
          <p:nvPr>
            <p:ph type="sldNum" sz="quarter" idx="12"/>
          </p:nvPr>
        </p:nvSpPr>
        <p:spPr/>
        <p:txBody>
          <a:bodyPr/>
          <a:lstStyle/>
          <a:p>
            <a:fld id="{628BDD57-FC9A-482E-96DF-194042274F84}" type="slidenum">
              <a:rPr lang="en-GB" smtClean="0"/>
              <a:t>‹#›</a:t>
            </a:fld>
            <a:endParaRPr lang="en-GB"/>
          </a:p>
        </p:txBody>
      </p:sp>
    </p:spTree>
    <p:extLst>
      <p:ext uri="{BB962C8B-B14F-4D97-AF65-F5344CB8AC3E}">
        <p14:creationId xmlns:p14="http://schemas.microsoft.com/office/powerpoint/2010/main" val="3438412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0A414-8D09-6EAA-649F-8C25B397E5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2C0C926-6050-79C9-D864-309095A18A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9F9EE8-B5B0-4B01-D0DC-653EFB01E3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9E758B-5F00-DEDC-B791-5D0E12103CCA}"/>
              </a:ext>
            </a:extLst>
          </p:cNvPr>
          <p:cNvSpPr>
            <a:spLocks noGrp="1"/>
          </p:cNvSpPr>
          <p:nvPr>
            <p:ph type="dt" sz="half" idx="10"/>
          </p:nvPr>
        </p:nvSpPr>
        <p:spPr/>
        <p:txBody>
          <a:bodyPr/>
          <a:lstStyle/>
          <a:p>
            <a:fld id="{52682E7C-B1BD-494C-81AF-C343EC9F172E}" type="datetimeFigureOut">
              <a:rPr lang="en-GB" smtClean="0"/>
              <a:t>17/10/2023</a:t>
            </a:fld>
            <a:endParaRPr lang="en-GB"/>
          </a:p>
        </p:txBody>
      </p:sp>
      <p:sp>
        <p:nvSpPr>
          <p:cNvPr id="6" name="Footer Placeholder 5">
            <a:extLst>
              <a:ext uri="{FF2B5EF4-FFF2-40B4-BE49-F238E27FC236}">
                <a16:creationId xmlns:a16="http://schemas.microsoft.com/office/drawing/2014/main" id="{F5EE7C35-E272-43CD-2C4A-EA0B79D0E9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98C0C5-B165-25CD-7DB4-49CB7ECC3D79}"/>
              </a:ext>
            </a:extLst>
          </p:cNvPr>
          <p:cNvSpPr>
            <a:spLocks noGrp="1"/>
          </p:cNvSpPr>
          <p:nvPr>
            <p:ph type="sldNum" sz="quarter" idx="12"/>
          </p:nvPr>
        </p:nvSpPr>
        <p:spPr/>
        <p:txBody>
          <a:bodyPr/>
          <a:lstStyle/>
          <a:p>
            <a:fld id="{628BDD57-FC9A-482E-96DF-194042274F84}" type="slidenum">
              <a:rPr lang="en-GB" smtClean="0"/>
              <a:t>‹#›</a:t>
            </a:fld>
            <a:endParaRPr lang="en-GB"/>
          </a:p>
        </p:txBody>
      </p:sp>
    </p:spTree>
    <p:extLst>
      <p:ext uri="{BB962C8B-B14F-4D97-AF65-F5344CB8AC3E}">
        <p14:creationId xmlns:p14="http://schemas.microsoft.com/office/powerpoint/2010/main" val="3632533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48AA7-9DE4-BD4F-440A-7612D2C9A4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04B3A0-CB2E-0D85-DF53-AA60DB7432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2036F0-66FD-E40A-11EB-182080920CE9}"/>
              </a:ext>
            </a:extLst>
          </p:cNvPr>
          <p:cNvSpPr>
            <a:spLocks noGrp="1"/>
          </p:cNvSpPr>
          <p:nvPr>
            <p:ph type="dt" sz="half" idx="10"/>
          </p:nvPr>
        </p:nvSpPr>
        <p:spPr/>
        <p:txBody>
          <a:bodyPr/>
          <a:lstStyle/>
          <a:p>
            <a:fld id="{52682E7C-B1BD-494C-81AF-C343EC9F172E}" type="datetimeFigureOut">
              <a:rPr lang="en-GB" smtClean="0"/>
              <a:t>17/10/2023</a:t>
            </a:fld>
            <a:endParaRPr lang="en-GB"/>
          </a:p>
        </p:txBody>
      </p:sp>
      <p:sp>
        <p:nvSpPr>
          <p:cNvPr id="5" name="Footer Placeholder 4">
            <a:extLst>
              <a:ext uri="{FF2B5EF4-FFF2-40B4-BE49-F238E27FC236}">
                <a16:creationId xmlns:a16="http://schemas.microsoft.com/office/drawing/2014/main" id="{D9C54627-7BDE-C130-8E57-42EA6AAF92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061BB7-4218-14A1-9FC7-E4615D7E118B}"/>
              </a:ext>
            </a:extLst>
          </p:cNvPr>
          <p:cNvSpPr>
            <a:spLocks noGrp="1"/>
          </p:cNvSpPr>
          <p:nvPr>
            <p:ph type="sldNum" sz="quarter" idx="12"/>
          </p:nvPr>
        </p:nvSpPr>
        <p:spPr/>
        <p:txBody>
          <a:bodyPr/>
          <a:lstStyle/>
          <a:p>
            <a:fld id="{628BDD57-FC9A-482E-96DF-194042274F84}" type="slidenum">
              <a:rPr lang="en-GB" smtClean="0"/>
              <a:t>‹#›</a:t>
            </a:fld>
            <a:endParaRPr lang="en-GB"/>
          </a:p>
        </p:txBody>
      </p:sp>
    </p:spTree>
    <p:extLst>
      <p:ext uri="{BB962C8B-B14F-4D97-AF65-F5344CB8AC3E}">
        <p14:creationId xmlns:p14="http://schemas.microsoft.com/office/powerpoint/2010/main" val="3598195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2E8CFF-B271-25F0-3F29-59C8238D92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99740A-905C-B60E-1A27-B4B68C58AE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BC131B-7028-F837-769A-82A7BFFF8287}"/>
              </a:ext>
            </a:extLst>
          </p:cNvPr>
          <p:cNvSpPr>
            <a:spLocks noGrp="1"/>
          </p:cNvSpPr>
          <p:nvPr>
            <p:ph type="dt" sz="half" idx="10"/>
          </p:nvPr>
        </p:nvSpPr>
        <p:spPr/>
        <p:txBody>
          <a:bodyPr/>
          <a:lstStyle/>
          <a:p>
            <a:fld id="{52682E7C-B1BD-494C-81AF-C343EC9F172E}" type="datetimeFigureOut">
              <a:rPr lang="en-GB" smtClean="0"/>
              <a:t>17/10/2023</a:t>
            </a:fld>
            <a:endParaRPr lang="en-GB"/>
          </a:p>
        </p:txBody>
      </p:sp>
      <p:sp>
        <p:nvSpPr>
          <p:cNvPr id="5" name="Footer Placeholder 4">
            <a:extLst>
              <a:ext uri="{FF2B5EF4-FFF2-40B4-BE49-F238E27FC236}">
                <a16:creationId xmlns:a16="http://schemas.microsoft.com/office/drawing/2014/main" id="{B80BA932-3B58-B629-C75D-432D1A93E0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72295C-9561-688D-C8F7-5924A894B4B3}"/>
              </a:ext>
            </a:extLst>
          </p:cNvPr>
          <p:cNvSpPr>
            <a:spLocks noGrp="1"/>
          </p:cNvSpPr>
          <p:nvPr>
            <p:ph type="sldNum" sz="quarter" idx="12"/>
          </p:nvPr>
        </p:nvSpPr>
        <p:spPr/>
        <p:txBody>
          <a:bodyPr/>
          <a:lstStyle/>
          <a:p>
            <a:fld id="{628BDD57-FC9A-482E-96DF-194042274F84}" type="slidenum">
              <a:rPr lang="en-GB" smtClean="0"/>
              <a:t>‹#›</a:t>
            </a:fld>
            <a:endParaRPr lang="en-GB"/>
          </a:p>
        </p:txBody>
      </p:sp>
    </p:spTree>
    <p:extLst>
      <p:ext uri="{BB962C8B-B14F-4D97-AF65-F5344CB8AC3E}">
        <p14:creationId xmlns:p14="http://schemas.microsoft.com/office/powerpoint/2010/main" val="3206200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71FB90-B7F4-CC88-A2BE-96AB8B4C25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492A50-7E6C-BFBE-B389-1CF886DAC1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64237D-2048-2659-8410-BF48050535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682E7C-B1BD-494C-81AF-C343EC9F172E}" type="datetimeFigureOut">
              <a:rPr lang="en-GB" smtClean="0"/>
              <a:t>17/10/2023</a:t>
            </a:fld>
            <a:endParaRPr lang="en-GB"/>
          </a:p>
        </p:txBody>
      </p:sp>
      <p:sp>
        <p:nvSpPr>
          <p:cNvPr id="5" name="Footer Placeholder 4">
            <a:extLst>
              <a:ext uri="{FF2B5EF4-FFF2-40B4-BE49-F238E27FC236}">
                <a16:creationId xmlns:a16="http://schemas.microsoft.com/office/drawing/2014/main" id="{33FD6BA9-9BE6-2646-718B-F311DD5D9F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485C1C1-53AE-9296-D39F-0195AECA74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8BDD57-FC9A-482E-96DF-194042274F84}" type="slidenum">
              <a:rPr lang="en-GB" smtClean="0"/>
              <a:t>‹#›</a:t>
            </a:fld>
            <a:endParaRPr lang="en-GB"/>
          </a:p>
        </p:txBody>
      </p:sp>
    </p:spTree>
    <p:extLst>
      <p:ext uri="{BB962C8B-B14F-4D97-AF65-F5344CB8AC3E}">
        <p14:creationId xmlns:p14="http://schemas.microsoft.com/office/powerpoint/2010/main" val="33500122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ejJRhn53X2M?feature=oembed"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fSQgCy_iIcc?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9990BC-56BE-A286-A847-013AA89FE2EF}"/>
              </a:ext>
            </a:extLst>
          </p:cNvPr>
          <p:cNvSpPr>
            <a:spLocks noGrp="1"/>
          </p:cNvSpPr>
          <p:nvPr>
            <p:ph type="ctrTitle"/>
          </p:nvPr>
        </p:nvSpPr>
        <p:spPr>
          <a:xfrm>
            <a:off x="4038600" y="1939159"/>
            <a:ext cx="7644627" cy="2751086"/>
          </a:xfrm>
        </p:spPr>
        <p:txBody>
          <a:bodyPr>
            <a:normAutofit/>
          </a:bodyPr>
          <a:lstStyle/>
          <a:p>
            <a:pPr algn="r"/>
            <a:r>
              <a:rPr lang="en-GB"/>
              <a:t>Capitalism </a:t>
            </a:r>
            <a:r>
              <a:rPr lang="en-GB" dirty="0"/>
              <a:t>and Socialism</a:t>
            </a:r>
          </a:p>
        </p:txBody>
      </p:sp>
      <p:sp>
        <p:nvSpPr>
          <p:cNvPr id="3" name="Subtitle 2">
            <a:extLst>
              <a:ext uri="{FF2B5EF4-FFF2-40B4-BE49-F238E27FC236}">
                <a16:creationId xmlns:a16="http://schemas.microsoft.com/office/drawing/2014/main" id="{A5BBD3C8-4239-0C86-E9EF-80533EC5D69E}"/>
              </a:ext>
            </a:extLst>
          </p:cNvPr>
          <p:cNvSpPr>
            <a:spLocks noGrp="1"/>
          </p:cNvSpPr>
          <p:nvPr>
            <p:ph type="subTitle" idx="1"/>
          </p:nvPr>
        </p:nvSpPr>
        <p:spPr>
          <a:xfrm>
            <a:off x="4038600" y="4782320"/>
            <a:ext cx="7644627" cy="1329443"/>
          </a:xfrm>
        </p:spPr>
        <p:txBody>
          <a:bodyPr>
            <a:normAutofit/>
          </a:bodyPr>
          <a:lstStyle/>
          <a:p>
            <a:pPr algn="r"/>
            <a:r>
              <a:rPr lang="en-GB" sz="3200" dirty="0"/>
              <a:t>Society and business-shaping systems</a:t>
            </a:r>
          </a:p>
        </p:txBody>
      </p:sp>
    </p:spTree>
    <p:extLst>
      <p:ext uri="{BB962C8B-B14F-4D97-AF65-F5344CB8AC3E}">
        <p14:creationId xmlns:p14="http://schemas.microsoft.com/office/powerpoint/2010/main" val="131151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6" name="Rectangle 717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8" name="Freeform: Shape 717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Title 1">
            <a:extLst>
              <a:ext uri="{FF2B5EF4-FFF2-40B4-BE49-F238E27FC236}">
                <a16:creationId xmlns:a16="http://schemas.microsoft.com/office/drawing/2014/main" id="{D8A08E8A-B170-93A4-5F1F-73104431AF9F}"/>
              </a:ext>
            </a:extLst>
          </p:cNvPr>
          <p:cNvSpPr>
            <a:spLocks noGrp="1"/>
          </p:cNvSpPr>
          <p:nvPr>
            <p:ph type="title"/>
          </p:nvPr>
        </p:nvSpPr>
        <p:spPr>
          <a:xfrm>
            <a:off x="686834" y="1153572"/>
            <a:ext cx="3200400" cy="4461163"/>
          </a:xfrm>
        </p:spPr>
        <p:txBody>
          <a:bodyPr>
            <a:normAutofit/>
          </a:bodyPr>
          <a:lstStyle/>
          <a:p>
            <a:pPr eaLnBrk="1" hangingPunct="1"/>
            <a:r>
              <a:rPr lang="en-GB" altLang="en-US">
                <a:solidFill>
                  <a:srgbClr val="FFFFFF"/>
                </a:solidFill>
              </a:rPr>
              <a:t>Aims and Objectives</a:t>
            </a:r>
          </a:p>
        </p:txBody>
      </p:sp>
      <p:sp>
        <p:nvSpPr>
          <p:cNvPr id="7180" name="Arc 717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171" name="Content Placeholder 2">
            <a:extLst>
              <a:ext uri="{FF2B5EF4-FFF2-40B4-BE49-F238E27FC236}">
                <a16:creationId xmlns:a16="http://schemas.microsoft.com/office/drawing/2014/main" id="{827EF768-EBCC-58BE-A66E-E69F1366AD72}"/>
              </a:ext>
            </a:extLst>
          </p:cNvPr>
          <p:cNvSpPr>
            <a:spLocks noGrp="1"/>
          </p:cNvSpPr>
          <p:nvPr>
            <p:ph idx="1"/>
          </p:nvPr>
        </p:nvSpPr>
        <p:spPr>
          <a:xfrm>
            <a:off x="4447308" y="591344"/>
            <a:ext cx="6906491" cy="5585619"/>
          </a:xfrm>
        </p:spPr>
        <p:txBody>
          <a:bodyPr anchor="ctr">
            <a:normAutofit/>
          </a:bodyPr>
          <a:lstStyle/>
          <a:p>
            <a:pPr eaLnBrk="1" hangingPunct="1"/>
            <a:endParaRPr lang="en-GB" altLang="en-US" dirty="0"/>
          </a:p>
          <a:p>
            <a:pPr eaLnBrk="1" hangingPunct="1"/>
            <a:r>
              <a:rPr lang="en-GB" altLang="en-US" dirty="0"/>
              <a:t>Understand the Economic Theories that have been adopted by governments and under which the world’s economies have been influenced</a:t>
            </a:r>
          </a:p>
          <a:p>
            <a:pPr eaLnBrk="1" hangingPunct="1"/>
            <a:r>
              <a:rPr lang="en-GB" altLang="en-US" dirty="0"/>
              <a:t>Understand how these theories have been adopted by political parties, and</a:t>
            </a:r>
          </a:p>
          <a:p>
            <a:pPr eaLnBrk="1" hangingPunct="1"/>
            <a:r>
              <a:rPr lang="en-GB" altLang="en-US" dirty="0"/>
              <a:t>Understand how the application of the theories has affected global business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7171">
                                            <p:txEl>
                                              <p:pRg st="1" end="1"/>
                                            </p:txEl>
                                          </p:spTgt>
                                        </p:tgtEl>
                                        <p:attrNameLst>
                                          <p:attrName>style.visibility</p:attrName>
                                        </p:attrNameLst>
                                      </p:cBhvr>
                                      <p:to>
                                        <p:strVal val="visible"/>
                                      </p:to>
                                    </p:set>
                                    <p:animEffect transition="in" filter="fade">
                                      <p:cBhvr>
                                        <p:cTn id="7" dur="1000"/>
                                        <p:tgtEl>
                                          <p:spTgt spid="7171">
                                            <p:txEl>
                                              <p:pRg st="1" end="1"/>
                                            </p:txEl>
                                          </p:spTgt>
                                        </p:tgtEl>
                                      </p:cBhvr>
                                    </p:animEffect>
                                    <p:anim calcmode="lin" valueType="num">
                                      <p:cBhvr>
                                        <p:cTn id="8" dur="1000" fill="hold"/>
                                        <p:tgtEl>
                                          <p:spTgt spid="7171">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717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7171">
                                            <p:txEl>
                                              <p:pRg st="2" end="2"/>
                                            </p:txEl>
                                          </p:spTgt>
                                        </p:tgtEl>
                                        <p:attrNameLst>
                                          <p:attrName>style.visibility</p:attrName>
                                        </p:attrNameLst>
                                      </p:cBhvr>
                                      <p:to>
                                        <p:strVal val="visible"/>
                                      </p:to>
                                    </p:set>
                                    <p:animEffect transition="in" filter="fade">
                                      <p:cBhvr>
                                        <p:cTn id="14" dur="1000"/>
                                        <p:tgtEl>
                                          <p:spTgt spid="7171">
                                            <p:txEl>
                                              <p:pRg st="2" end="2"/>
                                            </p:txEl>
                                          </p:spTgt>
                                        </p:tgtEl>
                                      </p:cBhvr>
                                    </p:animEffect>
                                    <p:anim calcmode="lin" valueType="num">
                                      <p:cBhvr>
                                        <p:cTn id="15" dur="1000" fill="hold"/>
                                        <p:tgtEl>
                                          <p:spTgt spid="717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17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7171">
                                            <p:txEl>
                                              <p:pRg st="3" end="3"/>
                                            </p:txEl>
                                          </p:spTgt>
                                        </p:tgtEl>
                                        <p:attrNameLst>
                                          <p:attrName>style.visibility</p:attrName>
                                        </p:attrNameLst>
                                      </p:cBhvr>
                                      <p:to>
                                        <p:strVal val="visible"/>
                                      </p:to>
                                    </p:set>
                                    <p:animEffect transition="in" filter="fade">
                                      <p:cBhvr>
                                        <p:cTn id="21" dur="1000"/>
                                        <p:tgtEl>
                                          <p:spTgt spid="7171">
                                            <p:txEl>
                                              <p:pRg st="3" end="3"/>
                                            </p:txEl>
                                          </p:spTgt>
                                        </p:tgtEl>
                                      </p:cBhvr>
                                    </p:animEffect>
                                    <p:anim calcmode="lin" valueType="num">
                                      <p:cBhvr>
                                        <p:cTn id="22" dur="1000" fill="hold"/>
                                        <p:tgtEl>
                                          <p:spTgt spid="7171">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717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663A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05DEAB6-BB75-65DA-AB67-A64015D3303F}"/>
              </a:ext>
            </a:extLst>
          </p:cNvPr>
          <p:cNvPicPr>
            <a:picLocks noChangeAspect="1"/>
          </p:cNvPicPr>
          <p:nvPr/>
        </p:nvPicPr>
        <p:blipFill rotWithShape="1">
          <a:blip r:embed="rId2"/>
          <a:srcRect r="-2" b="2609"/>
          <a:stretch/>
        </p:blipFill>
        <p:spPr>
          <a:xfrm>
            <a:off x="6176963" y="639763"/>
            <a:ext cx="5295900" cy="3198813"/>
          </a:xfrm>
          <a:custGeom>
            <a:avLst/>
            <a:gdLst/>
            <a:ahLst/>
            <a:cxnLst/>
            <a:rect l="l" t="t" r="r" b="b"/>
            <a:pathLst>
              <a:path w="5019316" h="3055154">
                <a:moveTo>
                  <a:pt x="196330" y="0"/>
                </a:moveTo>
                <a:lnTo>
                  <a:pt x="4822988" y="0"/>
                </a:lnTo>
                <a:lnTo>
                  <a:pt x="4822988" y="40184"/>
                </a:lnTo>
                <a:lnTo>
                  <a:pt x="4829076" y="87363"/>
                </a:lnTo>
                <a:lnTo>
                  <a:pt x="4841250" y="134544"/>
                </a:lnTo>
                <a:lnTo>
                  <a:pt x="4859514" y="178682"/>
                </a:lnTo>
                <a:lnTo>
                  <a:pt x="4883865" y="224339"/>
                </a:lnTo>
                <a:lnTo>
                  <a:pt x="4908215" y="269998"/>
                </a:lnTo>
                <a:lnTo>
                  <a:pt x="4935610" y="315655"/>
                </a:lnTo>
                <a:lnTo>
                  <a:pt x="4961482" y="359793"/>
                </a:lnTo>
                <a:lnTo>
                  <a:pt x="4984312" y="406972"/>
                </a:lnTo>
                <a:lnTo>
                  <a:pt x="5002574" y="452631"/>
                </a:lnTo>
                <a:lnTo>
                  <a:pt x="5014750" y="499811"/>
                </a:lnTo>
                <a:lnTo>
                  <a:pt x="5019316" y="548512"/>
                </a:lnTo>
                <a:lnTo>
                  <a:pt x="5014750" y="597215"/>
                </a:lnTo>
                <a:lnTo>
                  <a:pt x="5002574" y="644395"/>
                </a:lnTo>
                <a:lnTo>
                  <a:pt x="4984312" y="690054"/>
                </a:lnTo>
                <a:lnTo>
                  <a:pt x="4961482" y="737233"/>
                </a:lnTo>
                <a:lnTo>
                  <a:pt x="4935610" y="781371"/>
                </a:lnTo>
                <a:lnTo>
                  <a:pt x="4908215" y="827030"/>
                </a:lnTo>
                <a:lnTo>
                  <a:pt x="4883865" y="872687"/>
                </a:lnTo>
                <a:lnTo>
                  <a:pt x="4859514" y="918345"/>
                </a:lnTo>
                <a:lnTo>
                  <a:pt x="4841250" y="962482"/>
                </a:lnTo>
                <a:lnTo>
                  <a:pt x="4829076" y="1009663"/>
                </a:lnTo>
                <a:lnTo>
                  <a:pt x="4822988" y="1056842"/>
                </a:lnTo>
                <a:lnTo>
                  <a:pt x="4822988" y="1107067"/>
                </a:lnTo>
                <a:lnTo>
                  <a:pt x="4826031" y="1158813"/>
                </a:lnTo>
                <a:lnTo>
                  <a:pt x="4832119" y="1210558"/>
                </a:lnTo>
                <a:lnTo>
                  <a:pt x="4839728" y="1262305"/>
                </a:lnTo>
                <a:lnTo>
                  <a:pt x="4845816" y="1314051"/>
                </a:lnTo>
                <a:lnTo>
                  <a:pt x="4850383" y="1365796"/>
                </a:lnTo>
                <a:lnTo>
                  <a:pt x="4848859" y="1414500"/>
                </a:lnTo>
                <a:lnTo>
                  <a:pt x="4842773" y="1461681"/>
                </a:lnTo>
                <a:lnTo>
                  <a:pt x="4829076" y="1507338"/>
                </a:lnTo>
                <a:lnTo>
                  <a:pt x="4809290" y="1545386"/>
                </a:lnTo>
                <a:lnTo>
                  <a:pt x="4783417" y="1581914"/>
                </a:lnTo>
                <a:lnTo>
                  <a:pt x="4752978" y="1613874"/>
                </a:lnTo>
                <a:lnTo>
                  <a:pt x="4717975" y="1645834"/>
                </a:lnTo>
                <a:lnTo>
                  <a:pt x="4681447" y="1674752"/>
                </a:lnTo>
                <a:lnTo>
                  <a:pt x="4643400" y="1703669"/>
                </a:lnTo>
                <a:lnTo>
                  <a:pt x="4603831" y="1732585"/>
                </a:lnTo>
                <a:lnTo>
                  <a:pt x="4567303" y="1761502"/>
                </a:lnTo>
                <a:lnTo>
                  <a:pt x="4532299" y="1791940"/>
                </a:lnTo>
                <a:lnTo>
                  <a:pt x="4501861" y="1826945"/>
                </a:lnTo>
                <a:lnTo>
                  <a:pt x="4474466" y="1860428"/>
                </a:lnTo>
                <a:lnTo>
                  <a:pt x="4453158" y="1898476"/>
                </a:lnTo>
                <a:lnTo>
                  <a:pt x="4434896" y="1939569"/>
                </a:lnTo>
                <a:lnTo>
                  <a:pt x="4419677" y="1983706"/>
                </a:lnTo>
                <a:lnTo>
                  <a:pt x="4405979" y="2029365"/>
                </a:lnTo>
                <a:lnTo>
                  <a:pt x="4393803" y="2075023"/>
                </a:lnTo>
                <a:lnTo>
                  <a:pt x="4381628" y="2122203"/>
                </a:lnTo>
                <a:lnTo>
                  <a:pt x="4367930" y="2166339"/>
                </a:lnTo>
                <a:lnTo>
                  <a:pt x="4352711" y="2210475"/>
                </a:lnTo>
                <a:lnTo>
                  <a:pt x="4334449" y="2251568"/>
                </a:lnTo>
                <a:lnTo>
                  <a:pt x="4311619" y="2288096"/>
                </a:lnTo>
                <a:lnTo>
                  <a:pt x="4284226" y="2321577"/>
                </a:lnTo>
                <a:lnTo>
                  <a:pt x="4250743" y="2348972"/>
                </a:lnTo>
                <a:lnTo>
                  <a:pt x="4214216" y="2371801"/>
                </a:lnTo>
                <a:lnTo>
                  <a:pt x="4173123" y="2390065"/>
                </a:lnTo>
                <a:lnTo>
                  <a:pt x="4128988" y="2405284"/>
                </a:lnTo>
                <a:lnTo>
                  <a:pt x="4084853" y="2418982"/>
                </a:lnTo>
                <a:lnTo>
                  <a:pt x="4037672" y="2431158"/>
                </a:lnTo>
                <a:lnTo>
                  <a:pt x="3992014" y="2443334"/>
                </a:lnTo>
                <a:lnTo>
                  <a:pt x="3946357" y="2457031"/>
                </a:lnTo>
                <a:lnTo>
                  <a:pt x="3902222" y="2472250"/>
                </a:lnTo>
                <a:lnTo>
                  <a:pt x="3861129" y="2490514"/>
                </a:lnTo>
                <a:lnTo>
                  <a:pt x="3823082" y="2511820"/>
                </a:lnTo>
                <a:lnTo>
                  <a:pt x="3789599" y="2539215"/>
                </a:lnTo>
                <a:lnTo>
                  <a:pt x="3754595" y="2569655"/>
                </a:lnTo>
                <a:lnTo>
                  <a:pt x="3724155" y="2604660"/>
                </a:lnTo>
                <a:lnTo>
                  <a:pt x="3695239" y="2641186"/>
                </a:lnTo>
                <a:lnTo>
                  <a:pt x="3666323" y="2679234"/>
                </a:lnTo>
                <a:lnTo>
                  <a:pt x="3637406" y="2717283"/>
                </a:lnTo>
                <a:lnTo>
                  <a:pt x="3608490" y="2753810"/>
                </a:lnTo>
                <a:lnTo>
                  <a:pt x="3576529" y="2788814"/>
                </a:lnTo>
                <a:lnTo>
                  <a:pt x="3544567" y="2819253"/>
                </a:lnTo>
                <a:lnTo>
                  <a:pt x="3508043" y="2845126"/>
                </a:lnTo>
                <a:lnTo>
                  <a:pt x="3469994" y="2864912"/>
                </a:lnTo>
                <a:lnTo>
                  <a:pt x="3424336" y="2878609"/>
                </a:lnTo>
                <a:lnTo>
                  <a:pt x="3377155" y="2884697"/>
                </a:lnTo>
                <a:lnTo>
                  <a:pt x="3328455" y="2886219"/>
                </a:lnTo>
                <a:lnTo>
                  <a:pt x="3276709" y="2881652"/>
                </a:lnTo>
                <a:lnTo>
                  <a:pt x="3224964" y="2875566"/>
                </a:lnTo>
                <a:lnTo>
                  <a:pt x="3173217" y="2867955"/>
                </a:lnTo>
                <a:lnTo>
                  <a:pt x="3121473" y="2861868"/>
                </a:lnTo>
                <a:lnTo>
                  <a:pt x="3069726" y="2858824"/>
                </a:lnTo>
                <a:lnTo>
                  <a:pt x="3019503" y="2858824"/>
                </a:lnTo>
                <a:lnTo>
                  <a:pt x="2972324" y="2864912"/>
                </a:lnTo>
                <a:lnTo>
                  <a:pt x="2923623" y="2877088"/>
                </a:lnTo>
                <a:lnTo>
                  <a:pt x="2879486" y="2895350"/>
                </a:lnTo>
                <a:lnTo>
                  <a:pt x="2833829" y="2919702"/>
                </a:lnTo>
                <a:lnTo>
                  <a:pt x="2788172" y="2944054"/>
                </a:lnTo>
                <a:lnTo>
                  <a:pt x="2742513" y="2971447"/>
                </a:lnTo>
                <a:lnTo>
                  <a:pt x="2698376" y="2997321"/>
                </a:lnTo>
                <a:lnTo>
                  <a:pt x="2651198" y="3020150"/>
                </a:lnTo>
                <a:lnTo>
                  <a:pt x="2605539" y="3038414"/>
                </a:lnTo>
                <a:lnTo>
                  <a:pt x="2558359" y="3050590"/>
                </a:lnTo>
                <a:lnTo>
                  <a:pt x="2509659" y="3055154"/>
                </a:lnTo>
                <a:lnTo>
                  <a:pt x="2460957" y="3050590"/>
                </a:lnTo>
                <a:lnTo>
                  <a:pt x="2413777" y="3038414"/>
                </a:lnTo>
                <a:lnTo>
                  <a:pt x="2368120" y="3020150"/>
                </a:lnTo>
                <a:lnTo>
                  <a:pt x="2320940" y="2997321"/>
                </a:lnTo>
                <a:lnTo>
                  <a:pt x="2276803" y="2971447"/>
                </a:lnTo>
                <a:lnTo>
                  <a:pt x="2231146" y="2944054"/>
                </a:lnTo>
                <a:lnTo>
                  <a:pt x="2185488" y="2919702"/>
                </a:lnTo>
                <a:lnTo>
                  <a:pt x="2139831" y="2895350"/>
                </a:lnTo>
                <a:lnTo>
                  <a:pt x="2094174" y="2877088"/>
                </a:lnTo>
                <a:lnTo>
                  <a:pt x="2046994" y="2864912"/>
                </a:lnTo>
                <a:lnTo>
                  <a:pt x="1999813" y="2858824"/>
                </a:lnTo>
                <a:lnTo>
                  <a:pt x="1949589" y="2858824"/>
                </a:lnTo>
                <a:lnTo>
                  <a:pt x="1897844" y="2861868"/>
                </a:lnTo>
                <a:lnTo>
                  <a:pt x="1846099" y="2867955"/>
                </a:lnTo>
                <a:lnTo>
                  <a:pt x="1794352" y="2875566"/>
                </a:lnTo>
                <a:lnTo>
                  <a:pt x="1742606" y="2881652"/>
                </a:lnTo>
                <a:lnTo>
                  <a:pt x="1690861" y="2886219"/>
                </a:lnTo>
                <a:lnTo>
                  <a:pt x="1642161" y="2884697"/>
                </a:lnTo>
                <a:lnTo>
                  <a:pt x="1594981" y="2878609"/>
                </a:lnTo>
                <a:lnTo>
                  <a:pt x="1549322" y="2864912"/>
                </a:lnTo>
                <a:lnTo>
                  <a:pt x="1511275" y="2845126"/>
                </a:lnTo>
                <a:lnTo>
                  <a:pt x="1474747" y="2819253"/>
                </a:lnTo>
                <a:lnTo>
                  <a:pt x="1442788" y="2788814"/>
                </a:lnTo>
                <a:lnTo>
                  <a:pt x="1410827" y="2753810"/>
                </a:lnTo>
                <a:lnTo>
                  <a:pt x="1381910" y="2717283"/>
                </a:lnTo>
                <a:lnTo>
                  <a:pt x="1352994" y="2679234"/>
                </a:lnTo>
                <a:lnTo>
                  <a:pt x="1324077" y="2641186"/>
                </a:lnTo>
                <a:lnTo>
                  <a:pt x="1295161" y="2604660"/>
                </a:lnTo>
                <a:lnTo>
                  <a:pt x="1264721" y="2569655"/>
                </a:lnTo>
                <a:lnTo>
                  <a:pt x="1229717" y="2539215"/>
                </a:lnTo>
                <a:lnTo>
                  <a:pt x="1196234" y="2511820"/>
                </a:lnTo>
                <a:lnTo>
                  <a:pt x="1158187" y="2490514"/>
                </a:lnTo>
                <a:lnTo>
                  <a:pt x="1117095" y="2472250"/>
                </a:lnTo>
                <a:lnTo>
                  <a:pt x="1072959" y="2457031"/>
                </a:lnTo>
                <a:lnTo>
                  <a:pt x="1027301" y="2443334"/>
                </a:lnTo>
                <a:lnTo>
                  <a:pt x="981644" y="2431158"/>
                </a:lnTo>
                <a:lnTo>
                  <a:pt x="934464" y="2418982"/>
                </a:lnTo>
                <a:lnTo>
                  <a:pt x="890329" y="2405284"/>
                </a:lnTo>
                <a:lnTo>
                  <a:pt x="846192" y="2390065"/>
                </a:lnTo>
                <a:lnTo>
                  <a:pt x="805101" y="2371801"/>
                </a:lnTo>
                <a:lnTo>
                  <a:pt x="768573" y="2348972"/>
                </a:lnTo>
                <a:lnTo>
                  <a:pt x="735091" y="2321577"/>
                </a:lnTo>
                <a:lnTo>
                  <a:pt x="707698" y="2288096"/>
                </a:lnTo>
                <a:lnTo>
                  <a:pt x="684869" y="2251568"/>
                </a:lnTo>
                <a:lnTo>
                  <a:pt x="666605" y="2210475"/>
                </a:lnTo>
                <a:lnTo>
                  <a:pt x="651386" y="2166339"/>
                </a:lnTo>
                <a:lnTo>
                  <a:pt x="637689" y="2122203"/>
                </a:lnTo>
                <a:lnTo>
                  <a:pt x="625513" y="2075023"/>
                </a:lnTo>
                <a:lnTo>
                  <a:pt x="613337" y="2029365"/>
                </a:lnTo>
                <a:lnTo>
                  <a:pt x="599640" y="1983706"/>
                </a:lnTo>
                <a:lnTo>
                  <a:pt x="584421" y="1939569"/>
                </a:lnTo>
                <a:lnTo>
                  <a:pt x="566157" y="1898476"/>
                </a:lnTo>
                <a:lnTo>
                  <a:pt x="544850" y="1860428"/>
                </a:lnTo>
                <a:lnTo>
                  <a:pt x="517457" y="1826945"/>
                </a:lnTo>
                <a:lnTo>
                  <a:pt x="487017" y="1791940"/>
                </a:lnTo>
                <a:lnTo>
                  <a:pt x="452013" y="1761502"/>
                </a:lnTo>
                <a:lnTo>
                  <a:pt x="413964" y="1732585"/>
                </a:lnTo>
                <a:lnTo>
                  <a:pt x="375916" y="1703669"/>
                </a:lnTo>
                <a:lnTo>
                  <a:pt x="337869" y="1674752"/>
                </a:lnTo>
                <a:lnTo>
                  <a:pt x="301341" y="1645834"/>
                </a:lnTo>
                <a:lnTo>
                  <a:pt x="266337" y="1613874"/>
                </a:lnTo>
                <a:lnTo>
                  <a:pt x="235899" y="1581914"/>
                </a:lnTo>
                <a:lnTo>
                  <a:pt x="210028" y="1545386"/>
                </a:lnTo>
                <a:lnTo>
                  <a:pt x="190243" y="1507338"/>
                </a:lnTo>
                <a:lnTo>
                  <a:pt x="176545" y="1461681"/>
                </a:lnTo>
                <a:lnTo>
                  <a:pt x="170457" y="1414500"/>
                </a:lnTo>
                <a:lnTo>
                  <a:pt x="168934" y="1365796"/>
                </a:lnTo>
                <a:lnTo>
                  <a:pt x="173500" y="1314051"/>
                </a:lnTo>
                <a:lnTo>
                  <a:pt x="179588" y="1262305"/>
                </a:lnTo>
                <a:lnTo>
                  <a:pt x="187198" y="1210558"/>
                </a:lnTo>
                <a:lnTo>
                  <a:pt x="193285" y="1158813"/>
                </a:lnTo>
                <a:lnTo>
                  <a:pt x="196330" y="1107067"/>
                </a:lnTo>
                <a:lnTo>
                  <a:pt x="196330" y="1056842"/>
                </a:lnTo>
                <a:lnTo>
                  <a:pt x="190243" y="1009663"/>
                </a:lnTo>
                <a:lnTo>
                  <a:pt x="178067" y="962482"/>
                </a:lnTo>
                <a:lnTo>
                  <a:pt x="159803" y="918345"/>
                </a:lnTo>
                <a:lnTo>
                  <a:pt x="136974" y="872687"/>
                </a:lnTo>
                <a:lnTo>
                  <a:pt x="111101" y="827030"/>
                </a:lnTo>
                <a:lnTo>
                  <a:pt x="83708" y="781371"/>
                </a:lnTo>
                <a:lnTo>
                  <a:pt x="57835" y="737233"/>
                </a:lnTo>
                <a:lnTo>
                  <a:pt x="35005" y="690054"/>
                </a:lnTo>
                <a:lnTo>
                  <a:pt x="16743" y="644395"/>
                </a:lnTo>
                <a:lnTo>
                  <a:pt x="4567" y="597215"/>
                </a:lnTo>
                <a:lnTo>
                  <a:pt x="0" y="548512"/>
                </a:lnTo>
                <a:lnTo>
                  <a:pt x="4567" y="499811"/>
                </a:lnTo>
                <a:lnTo>
                  <a:pt x="16743" y="452631"/>
                </a:lnTo>
                <a:lnTo>
                  <a:pt x="35005" y="406972"/>
                </a:lnTo>
                <a:lnTo>
                  <a:pt x="57835" y="359793"/>
                </a:lnTo>
                <a:lnTo>
                  <a:pt x="83708" y="315655"/>
                </a:lnTo>
                <a:lnTo>
                  <a:pt x="111101" y="269998"/>
                </a:lnTo>
                <a:lnTo>
                  <a:pt x="136974" y="224339"/>
                </a:lnTo>
                <a:lnTo>
                  <a:pt x="159803" y="178682"/>
                </a:lnTo>
                <a:lnTo>
                  <a:pt x="178067" y="134544"/>
                </a:lnTo>
                <a:lnTo>
                  <a:pt x="190243" y="87363"/>
                </a:lnTo>
                <a:lnTo>
                  <a:pt x="196330" y="40184"/>
                </a:lnTo>
                <a:close/>
              </a:path>
            </a:pathLst>
          </a:custGeom>
        </p:spPr>
      </p:pic>
      <p:pic>
        <p:nvPicPr>
          <p:cNvPr id="3" name="Picture 2">
            <a:extLst>
              <a:ext uri="{FF2B5EF4-FFF2-40B4-BE49-F238E27FC236}">
                <a16:creationId xmlns:a16="http://schemas.microsoft.com/office/drawing/2014/main" id="{897E2463-62FE-4055-8FF5-205303846A56}"/>
              </a:ext>
            </a:extLst>
          </p:cNvPr>
          <p:cNvPicPr>
            <a:picLocks noChangeAspect="1"/>
          </p:cNvPicPr>
          <p:nvPr/>
        </p:nvPicPr>
        <p:blipFill>
          <a:blip r:embed="rId3"/>
          <a:stretch>
            <a:fillRect/>
          </a:stretch>
        </p:blipFill>
        <p:spPr>
          <a:xfrm>
            <a:off x="6176963" y="3906838"/>
            <a:ext cx="2124075" cy="2311400"/>
          </a:xfrm>
          <a:prstGeom prst="rect">
            <a:avLst/>
          </a:prstGeom>
        </p:spPr>
      </p:pic>
      <p:pic>
        <p:nvPicPr>
          <p:cNvPr id="5" name="Picture 4">
            <a:extLst>
              <a:ext uri="{FF2B5EF4-FFF2-40B4-BE49-F238E27FC236}">
                <a16:creationId xmlns:a16="http://schemas.microsoft.com/office/drawing/2014/main" id="{683C9351-4672-D27A-7D30-A05D9AF3B6B4}"/>
              </a:ext>
            </a:extLst>
          </p:cNvPr>
          <p:cNvPicPr>
            <a:picLocks noChangeAspect="1"/>
          </p:cNvPicPr>
          <p:nvPr/>
        </p:nvPicPr>
        <p:blipFill>
          <a:blip r:embed="rId4"/>
          <a:stretch>
            <a:fillRect/>
          </a:stretch>
        </p:blipFill>
        <p:spPr>
          <a:xfrm>
            <a:off x="8367713" y="3906838"/>
            <a:ext cx="3103563" cy="2311400"/>
          </a:xfrm>
          <a:prstGeom prst="rect">
            <a:avLst/>
          </a:prstGeom>
        </p:spPr>
      </p:pic>
      <p:sp>
        <p:nvSpPr>
          <p:cNvPr id="2" name="Title 1"/>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US" kern="1200" dirty="0">
                <a:solidFill>
                  <a:srgbClr val="FFFFFF"/>
                </a:solidFill>
                <a:latin typeface="+mj-lt"/>
                <a:ea typeface="+mj-ea"/>
                <a:cs typeface="+mj-cs"/>
              </a:rPr>
              <a:t>Modern relevance? </a:t>
            </a:r>
            <a:br>
              <a:rPr lang="en-US" kern="1200" dirty="0">
                <a:solidFill>
                  <a:srgbClr val="FFFFFF"/>
                </a:solidFill>
                <a:latin typeface="+mj-lt"/>
                <a:ea typeface="+mj-ea"/>
                <a:cs typeface="+mj-cs"/>
              </a:rPr>
            </a:br>
            <a:r>
              <a:rPr lang="en-US" kern="1200" dirty="0" err="1">
                <a:solidFill>
                  <a:srgbClr val="FFFFFF"/>
                </a:solidFill>
                <a:latin typeface="+mj-lt"/>
                <a:ea typeface="+mj-ea"/>
                <a:cs typeface="+mj-cs"/>
              </a:rPr>
              <a:t>Labour</a:t>
            </a:r>
            <a:r>
              <a:rPr lang="en-US" kern="1200" dirty="0">
                <a:solidFill>
                  <a:srgbClr val="FFFFFF"/>
                </a:solidFill>
                <a:latin typeface="+mj-lt"/>
                <a:ea typeface="+mj-ea"/>
                <a:cs typeface="+mj-cs"/>
              </a:rPr>
              <a:t> Leader Kier Starmer and Conservative PM Rishi Sunak</a:t>
            </a: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B6F15528-21DE-4FAA-801E-634DDDAF4B2B}" type="slidenum">
              <a:rPr lang="en-US"/>
              <a:pPr>
                <a:spcAft>
                  <a:spcPts val="600"/>
                </a:spcAft>
              </a:pPr>
              <a:t>3</a:t>
            </a:fld>
            <a:endParaRPr lang="en-US"/>
          </a:p>
        </p:txBody>
      </p:sp>
    </p:spTree>
    <p:extLst>
      <p:ext uri="{BB962C8B-B14F-4D97-AF65-F5344CB8AC3E}">
        <p14:creationId xmlns:p14="http://schemas.microsoft.com/office/powerpoint/2010/main" val="2987808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Freeform: Shape 820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Title 2">
            <a:extLst>
              <a:ext uri="{FF2B5EF4-FFF2-40B4-BE49-F238E27FC236}">
                <a16:creationId xmlns:a16="http://schemas.microsoft.com/office/drawing/2014/main" id="{23A2FAFA-6218-9635-E9C8-A03B9E7F4AF3}"/>
              </a:ext>
            </a:extLst>
          </p:cNvPr>
          <p:cNvSpPr>
            <a:spLocks noGrp="1"/>
          </p:cNvSpPr>
          <p:nvPr>
            <p:ph type="title"/>
          </p:nvPr>
        </p:nvSpPr>
        <p:spPr>
          <a:xfrm>
            <a:off x="686834" y="1153572"/>
            <a:ext cx="3200400" cy="4461163"/>
          </a:xfrm>
        </p:spPr>
        <p:txBody>
          <a:bodyPr>
            <a:normAutofit/>
          </a:bodyPr>
          <a:lstStyle/>
          <a:p>
            <a:pPr eaLnBrk="1" hangingPunct="1"/>
            <a:r>
              <a:rPr lang="en-GB" altLang="en-US">
                <a:solidFill>
                  <a:srgbClr val="FFFFFF"/>
                </a:solidFill>
              </a:rPr>
              <a:t>Definitions </a:t>
            </a:r>
          </a:p>
        </p:txBody>
      </p:sp>
      <p:sp>
        <p:nvSpPr>
          <p:cNvPr id="8203" name="Arc 820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E770E563-3A06-A409-09AE-5DF8EDB9E7F3}"/>
              </a:ext>
            </a:extLst>
          </p:cNvPr>
          <p:cNvSpPr>
            <a:spLocks noGrp="1"/>
          </p:cNvSpPr>
          <p:nvPr>
            <p:ph idx="1"/>
          </p:nvPr>
        </p:nvSpPr>
        <p:spPr>
          <a:xfrm>
            <a:off x="4447308" y="591344"/>
            <a:ext cx="6906491" cy="5585619"/>
          </a:xfrm>
        </p:spPr>
        <p:txBody>
          <a:bodyPr rtlCol="0" anchor="ctr">
            <a:normAutofit/>
          </a:bodyPr>
          <a:lstStyle/>
          <a:p>
            <a:pPr marL="365760" indent="-256032" eaLnBrk="1" fontAlgn="auto" hangingPunct="1">
              <a:spcAft>
                <a:spcPts val="0"/>
              </a:spcAft>
              <a:buFont typeface="Wingdings 3"/>
              <a:buChar char=""/>
              <a:defRPr/>
            </a:pPr>
            <a:r>
              <a:rPr lang="en-GB" b="1"/>
              <a:t>Microeconomic</a:t>
            </a:r>
          </a:p>
          <a:p>
            <a:pPr marL="109728" indent="0" eaLnBrk="1" fontAlgn="auto" hangingPunct="1">
              <a:spcAft>
                <a:spcPts val="0"/>
              </a:spcAft>
              <a:buNone/>
              <a:defRPr/>
            </a:pPr>
            <a:r>
              <a:rPr lang="en-GB"/>
              <a:t>A branch of economics studying households and firms and decisions on the allocation of limited resources; goods or services are bought and sold; how this affects supply and demand, and how prices determine supply and demand goods and </a:t>
            </a:r>
          </a:p>
          <a:p>
            <a:pPr marL="365760" indent="-256032" eaLnBrk="1" fontAlgn="auto" hangingPunct="1">
              <a:spcAft>
                <a:spcPts val="0"/>
              </a:spcAft>
              <a:buFont typeface="Wingdings 3"/>
              <a:buChar char=""/>
              <a:defRPr/>
            </a:pPr>
            <a:endParaRPr lang="en-GB"/>
          </a:p>
          <a:p>
            <a:pPr marL="365760" indent="-256032" eaLnBrk="1" fontAlgn="auto" hangingPunct="1">
              <a:spcAft>
                <a:spcPts val="0"/>
              </a:spcAft>
              <a:buFont typeface="Wingdings 3"/>
              <a:buChar char=""/>
              <a:defRPr/>
            </a:pPr>
            <a:r>
              <a:rPr lang="en-GB" b="1"/>
              <a:t>Macroeconomic</a:t>
            </a:r>
          </a:p>
          <a:p>
            <a:pPr marL="109728" indent="0" eaLnBrk="1" fontAlgn="auto" hangingPunct="1">
              <a:spcAft>
                <a:spcPts val="0"/>
              </a:spcAft>
              <a:buNone/>
              <a:defRPr/>
            </a:pPr>
            <a:r>
              <a:rPr lang="en-GB"/>
              <a:t> The study of larger scale economic activity, i.e. growth, inflation, and unemployment.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1000"/>
                                        <p:tgtEl>
                                          <p:spTgt spid="2">
                                            <p:txEl>
                                              <p:pRg st="1" end="1"/>
                                            </p:txEl>
                                          </p:spTgt>
                                        </p:tgtEl>
                                      </p:cBhvr>
                                    </p:animEffect>
                                    <p:anim calcmode="lin" valueType="num">
                                      <p:cBhvr>
                                        <p:cTn id="13"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42"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fade">
                                      <p:cBhvr>
                                        <p:cTn id="19" dur="1000"/>
                                        <p:tgtEl>
                                          <p:spTgt spid="2">
                                            <p:txEl>
                                              <p:pRg st="3" end="3"/>
                                            </p:txEl>
                                          </p:spTgt>
                                        </p:tgtEl>
                                      </p:cBhvr>
                                    </p:animEffect>
                                    <p:anim calcmode="lin" valueType="num">
                                      <p:cBhvr>
                                        <p:cTn id="20"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2">
                                            <p:txEl>
                                              <p:pRg st="4" end="4"/>
                                            </p:txEl>
                                          </p:spTgt>
                                        </p:tgtEl>
                                        <p:attrNameLst>
                                          <p:attrName>style.visibility</p:attrName>
                                        </p:attrNameLst>
                                      </p:cBhvr>
                                      <p:to>
                                        <p:strVal val="visible"/>
                                      </p:to>
                                    </p:set>
                                    <p:animEffect transition="in" filter="fade">
                                      <p:cBhvr>
                                        <p:cTn id="24" dur="1000"/>
                                        <p:tgtEl>
                                          <p:spTgt spid="2">
                                            <p:txEl>
                                              <p:pRg st="4" end="4"/>
                                            </p:txEl>
                                          </p:spTgt>
                                        </p:tgtEl>
                                      </p:cBhvr>
                                    </p:animEffect>
                                    <p:anim calcmode="lin" valueType="num">
                                      <p:cBhvr>
                                        <p:cTn id="25"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Freeform: Shape 922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Title 1">
            <a:extLst>
              <a:ext uri="{FF2B5EF4-FFF2-40B4-BE49-F238E27FC236}">
                <a16:creationId xmlns:a16="http://schemas.microsoft.com/office/drawing/2014/main" id="{9E5CB977-2B6A-95A2-B3EF-8C41A642FE56}"/>
              </a:ext>
            </a:extLst>
          </p:cNvPr>
          <p:cNvSpPr>
            <a:spLocks noGrp="1"/>
          </p:cNvSpPr>
          <p:nvPr>
            <p:ph type="title"/>
          </p:nvPr>
        </p:nvSpPr>
        <p:spPr>
          <a:xfrm>
            <a:off x="686834" y="1153572"/>
            <a:ext cx="3200400" cy="4461163"/>
          </a:xfrm>
        </p:spPr>
        <p:txBody>
          <a:bodyPr>
            <a:normAutofit/>
          </a:bodyPr>
          <a:lstStyle/>
          <a:p>
            <a:pPr eaLnBrk="1" hangingPunct="1"/>
            <a:r>
              <a:rPr lang="en-GB" altLang="en-US" dirty="0">
                <a:solidFill>
                  <a:srgbClr val="FFFFFF"/>
                </a:solidFill>
              </a:rPr>
              <a:t>Adam Smith 1723–1790</a:t>
            </a:r>
            <a:br>
              <a:rPr lang="en-GB" altLang="en-US" dirty="0">
                <a:solidFill>
                  <a:srgbClr val="FFFFFF"/>
                </a:solidFill>
              </a:rPr>
            </a:br>
            <a:br>
              <a:rPr lang="en-GB" altLang="en-US" dirty="0">
                <a:solidFill>
                  <a:srgbClr val="FFFFFF"/>
                </a:solidFill>
              </a:rPr>
            </a:br>
            <a:r>
              <a:rPr lang="en-GB" altLang="en-US" dirty="0">
                <a:solidFill>
                  <a:srgbClr val="FFFFFF"/>
                </a:solidFill>
              </a:rPr>
              <a:t>The Invisible Hand</a:t>
            </a:r>
          </a:p>
        </p:txBody>
      </p:sp>
      <p:sp>
        <p:nvSpPr>
          <p:cNvPr id="9227" name="Arc 92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147" name="Content Placeholder 2">
            <a:extLst>
              <a:ext uri="{FF2B5EF4-FFF2-40B4-BE49-F238E27FC236}">
                <a16:creationId xmlns:a16="http://schemas.microsoft.com/office/drawing/2014/main" id="{06D6DC2C-D2CF-245D-1140-42901016EECA}"/>
              </a:ext>
            </a:extLst>
          </p:cNvPr>
          <p:cNvSpPr>
            <a:spLocks noGrp="1"/>
          </p:cNvSpPr>
          <p:nvPr>
            <p:ph idx="1"/>
          </p:nvPr>
        </p:nvSpPr>
        <p:spPr>
          <a:xfrm>
            <a:off x="4447308" y="708917"/>
            <a:ext cx="6906491" cy="5468046"/>
          </a:xfrm>
        </p:spPr>
        <p:txBody>
          <a:bodyPr anchor="ctr">
            <a:normAutofit/>
          </a:bodyPr>
          <a:lstStyle/>
          <a:p>
            <a:pPr eaLnBrk="1" hangingPunct="1"/>
            <a:endParaRPr lang="en-GB" altLang="en-US" dirty="0"/>
          </a:p>
          <a:p>
            <a:pPr eaLnBrk="1" hangingPunct="1"/>
            <a:r>
              <a:rPr lang="en-GB" altLang="en-US" dirty="0"/>
              <a:t>Smith attended the University of Glasgow at age 14, later transferring to Balliol College in Oxford, England. </a:t>
            </a:r>
          </a:p>
          <a:p>
            <a:pPr eaLnBrk="1" hangingPunct="1"/>
            <a:r>
              <a:rPr lang="en-GB" altLang="en-US" dirty="0"/>
              <a:t>He spent years teaching and tutoring, publishing some of his lectures in "The Theory of Moral Sentiments" in 1759. </a:t>
            </a:r>
          </a:p>
          <a:p>
            <a:pPr eaLnBrk="1" hangingPunct="1"/>
            <a:r>
              <a:rPr lang="en-GB" altLang="en-US" dirty="0"/>
              <a:t>This laid the foundation for the publication of "An Inquiry Into the Nature and Causes of the Wealth of Nations" (1776), which would cement his place in history.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6147">
                                            <p:txEl>
                                              <p:pRg st="1" end="1"/>
                                            </p:txEl>
                                          </p:spTgt>
                                        </p:tgtEl>
                                        <p:attrNameLst>
                                          <p:attrName>style.visibility</p:attrName>
                                        </p:attrNameLst>
                                      </p:cBhvr>
                                      <p:to>
                                        <p:strVal val="visible"/>
                                      </p:to>
                                    </p:set>
                                    <p:animEffect transition="in" filter="fade">
                                      <p:cBhvr>
                                        <p:cTn id="7" dur="1000"/>
                                        <p:tgtEl>
                                          <p:spTgt spid="6147">
                                            <p:txEl>
                                              <p:pRg st="1" end="1"/>
                                            </p:txEl>
                                          </p:spTgt>
                                        </p:tgtEl>
                                      </p:cBhvr>
                                    </p:animEffect>
                                    <p:anim calcmode="lin" valueType="num">
                                      <p:cBhvr>
                                        <p:cTn id="8" dur="1000" fill="hold"/>
                                        <p:tgtEl>
                                          <p:spTgt spid="6147">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614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6147">
                                            <p:txEl>
                                              <p:pRg st="2" end="2"/>
                                            </p:txEl>
                                          </p:spTgt>
                                        </p:tgtEl>
                                        <p:attrNameLst>
                                          <p:attrName>style.visibility</p:attrName>
                                        </p:attrNameLst>
                                      </p:cBhvr>
                                      <p:to>
                                        <p:strVal val="visible"/>
                                      </p:to>
                                    </p:set>
                                    <p:animEffect transition="in" filter="fade">
                                      <p:cBhvr>
                                        <p:cTn id="14" dur="1000"/>
                                        <p:tgtEl>
                                          <p:spTgt spid="6147">
                                            <p:txEl>
                                              <p:pRg st="2" end="2"/>
                                            </p:txEl>
                                          </p:spTgt>
                                        </p:tgtEl>
                                      </p:cBhvr>
                                    </p:animEffect>
                                    <p:anim calcmode="lin" valueType="num">
                                      <p:cBhvr>
                                        <p:cTn id="15" dur="1000" fill="hold"/>
                                        <p:tgtEl>
                                          <p:spTgt spid="6147">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14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6147">
                                            <p:txEl>
                                              <p:pRg st="3" end="3"/>
                                            </p:txEl>
                                          </p:spTgt>
                                        </p:tgtEl>
                                        <p:attrNameLst>
                                          <p:attrName>style.visibility</p:attrName>
                                        </p:attrNameLst>
                                      </p:cBhvr>
                                      <p:to>
                                        <p:strVal val="visible"/>
                                      </p:to>
                                    </p:set>
                                    <p:animEffect transition="in" filter="fade">
                                      <p:cBhvr>
                                        <p:cTn id="21" dur="1000"/>
                                        <p:tgtEl>
                                          <p:spTgt spid="6147">
                                            <p:txEl>
                                              <p:pRg st="3" end="3"/>
                                            </p:txEl>
                                          </p:spTgt>
                                        </p:tgtEl>
                                      </p:cBhvr>
                                    </p:animEffect>
                                    <p:anim calcmode="lin" valueType="num">
                                      <p:cBhvr>
                                        <p:cTn id="22" dur="1000" fill="hold"/>
                                        <p:tgtEl>
                                          <p:spTgt spid="6147">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614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POLITICAL THEORY - Adam Smith">
            <a:hlinkClick r:id="" action="ppaction://media"/>
            <a:extLst>
              <a:ext uri="{FF2B5EF4-FFF2-40B4-BE49-F238E27FC236}">
                <a16:creationId xmlns:a16="http://schemas.microsoft.com/office/drawing/2014/main" id="{2D58C61A-4846-4FDA-ADC5-7AF3A1829845}"/>
              </a:ext>
            </a:extLst>
          </p:cNvPr>
          <p:cNvPicPr>
            <a:picLocks noGrp="1" noRot="1" noChangeAspect="1"/>
          </p:cNvPicPr>
          <p:nvPr>
            <p:ph idx="1"/>
            <a:videoFile r:link="rId1"/>
          </p:nvPr>
        </p:nvPicPr>
        <p:blipFill>
          <a:blip r:embed="rId3"/>
          <a:stretch>
            <a:fillRect/>
          </a:stretch>
        </p:blipFill>
        <p:spPr>
          <a:xfrm>
            <a:off x="1143941" y="643467"/>
            <a:ext cx="9904117" cy="557106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7" name="Freeform: Shape 1229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2917A1FD-B1C4-6CD9-8C23-2E2613EA209D}"/>
              </a:ext>
            </a:extLst>
          </p:cNvPr>
          <p:cNvSpPr>
            <a:spLocks noGrp="1"/>
          </p:cNvSpPr>
          <p:nvPr>
            <p:ph type="title"/>
          </p:nvPr>
        </p:nvSpPr>
        <p:spPr>
          <a:xfrm>
            <a:off x="686834" y="1153572"/>
            <a:ext cx="3200400" cy="4461163"/>
          </a:xfrm>
        </p:spPr>
        <p:txBody>
          <a:bodyPr>
            <a:normAutofit/>
          </a:bodyPr>
          <a:lstStyle/>
          <a:p>
            <a:pPr eaLnBrk="1" hangingPunct="1"/>
            <a:r>
              <a:rPr lang="en-GB" altLang="en-US" dirty="0">
                <a:solidFill>
                  <a:srgbClr val="FFFFFF"/>
                </a:solidFill>
              </a:rPr>
              <a:t>Adam Smith 1723–1790</a:t>
            </a:r>
            <a:br>
              <a:rPr lang="en-GB" altLang="en-US" dirty="0">
                <a:solidFill>
                  <a:srgbClr val="FFFFFF"/>
                </a:solidFill>
              </a:rPr>
            </a:br>
            <a:br>
              <a:rPr lang="en-GB" altLang="en-US" dirty="0">
                <a:solidFill>
                  <a:srgbClr val="FFFFFF"/>
                </a:solidFill>
              </a:rPr>
            </a:br>
            <a:r>
              <a:rPr lang="en-GB" altLang="en-US" dirty="0">
                <a:solidFill>
                  <a:srgbClr val="FFFFFF"/>
                </a:solidFill>
              </a:rPr>
              <a:t>The Invisible Hand</a:t>
            </a:r>
          </a:p>
        </p:txBody>
      </p:sp>
      <p:sp>
        <p:nvSpPr>
          <p:cNvPr id="12299" name="Arc 1229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171" name="Content Placeholder 2">
            <a:extLst>
              <a:ext uri="{FF2B5EF4-FFF2-40B4-BE49-F238E27FC236}">
                <a16:creationId xmlns:a16="http://schemas.microsoft.com/office/drawing/2014/main" id="{E2DD993A-BA1B-8FB4-FD89-6C7AB33F8A7B}"/>
              </a:ext>
            </a:extLst>
          </p:cNvPr>
          <p:cNvSpPr>
            <a:spLocks noGrp="1"/>
          </p:cNvSpPr>
          <p:nvPr>
            <p:ph idx="1"/>
          </p:nvPr>
        </p:nvSpPr>
        <p:spPr>
          <a:xfrm>
            <a:off x="4447308" y="591344"/>
            <a:ext cx="6906491" cy="5585619"/>
          </a:xfrm>
        </p:spPr>
        <p:txBody>
          <a:bodyPr anchor="ctr">
            <a:normAutofit/>
          </a:bodyPr>
          <a:lstStyle/>
          <a:p>
            <a:pPr eaLnBrk="1" hangingPunct="1"/>
            <a:r>
              <a:rPr lang="en-GB" altLang="en-US" dirty="0"/>
              <a:t>Critics note that Smith didn't invent many of the ideas that he wrote about but was the first person to compile and publish them in a format designed to explain them to the average reader of the day. </a:t>
            </a:r>
          </a:p>
          <a:p>
            <a:pPr eaLnBrk="1" hangingPunct="1"/>
            <a:endParaRPr lang="en-GB" altLang="en-US" dirty="0"/>
          </a:p>
          <a:p>
            <a:pPr eaLnBrk="1" hangingPunct="1"/>
            <a:r>
              <a:rPr lang="en-GB" altLang="en-US" dirty="0"/>
              <a:t>As a result, he is responsible for popularising many of the ideas that underpin the school of thought that became known as classical economics.</a:t>
            </a:r>
          </a:p>
          <a:p>
            <a:pPr eaLnBrk="1" hangingPunct="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1000"/>
                                        <p:tgtEl>
                                          <p:spTgt spid="7171">
                                            <p:txEl>
                                              <p:pRg st="0" end="0"/>
                                            </p:txEl>
                                          </p:spTgt>
                                        </p:tgtEl>
                                      </p:cBhvr>
                                    </p:animEffect>
                                    <p:anim calcmode="lin" valueType="num">
                                      <p:cBhvr>
                                        <p:cTn id="8" dur="1000" fill="hold"/>
                                        <p:tgtEl>
                                          <p:spTgt spid="71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7171">
                                            <p:txEl>
                                              <p:pRg st="2" end="2"/>
                                            </p:txEl>
                                          </p:spTgt>
                                        </p:tgtEl>
                                        <p:attrNameLst>
                                          <p:attrName>style.visibility</p:attrName>
                                        </p:attrNameLst>
                                      </p:cBhvr>
                                      <p:to>
                                        <p:strVal val="visible"/>
                                      </p:to>
                                    </p:set>
                                    <p:animEffect transition="in" filter="fade">
                                      <p:cBhvr>
                                        <p:cTn id="14" dur="1000"/>
                                        <p:tgtEl>
                                          <p:spTgt spid="7171">
                                            <p:txEl>
                                              <p:pRg st="2" end="2"/>
                                            </p:txEl>
                                          </p:spTgt>
                                        </p:tgtEl>
                                      </p:cBhvr>
                                    </p:animEffect>
                                    <p:anim calcmode="lin" valueType="num">
                                      <p:cBhvr>
                                        <p:cTn id="15" dur="1000" fill="hold"/>
                                        <p:tgtEl>
                                          <p:spTgt spid="717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171">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Freeform: Shape 133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id="{FEDD56F2-2D07-2A93-F6DD-08B21FF1D2C8}"/>
              </a:ext>
            </a:extLst>
          </p:cNvPr>
          <p:cNvSpPr>
            <a:spLocks noGrp="1"/>
          </p:cNvSpPr>
          <p:nvPr>
            <p:ph type="title"/>
          </p:nvPr>
        </p:nvSpPr>
        <p:spPr>
          <a:xfrm>
            <a:off x="686834" y="1153572"/>
            <a:ext cx="3200400" cy="4461163"/>
          </a:xfrm>
        </p:spPr>
        <p:txBody>
          <a:bodyPr>
            <a:normAutofit/>
          </a:bodyPr>
          <a:lstStyle/>
          <a:p>
            <a:pPr eaLnBrk="1" hangingPunct="1"/>
            <a:r>
              <a:rPr lang="en-GB" altLang="en-US" dirty="0">
                <a:solidFill>
                  <a:srgbClr val="FFFFFF"/>
                </a:solidFill>
              </a:rPr>
              <a:t>Adam Smith 1723–1790</a:t>
            </a:r>
            <a:br>
              <a:rPr lang="en-GB" altLang="en-US" dirty="0">
                <a:solidFill>
                  <a:srgbClr val="FFFFFF"/>
                </a:solidFill>
              </a:rPr>
            </a:br>
            <a:br>
              <a:rPr lang="en-GB" altLang="en-US" dirty="0">
                <a:solidFill>
                  <a:srgbClr val="FFFFFF"/>
                </a:solidFill>
              </a:rPr>
            </a:br>
            <a:r>
              <a:rPr lang="en-GB" altLang="en-US" dirty="0">
                <a:solidFill>
                  <a:srgbClr val="FFFFFF"/>
                </a:solidFill>
              </a:rPr>
              <a:t>The Invisible Hand</a:t>
            </a:r>
          </a:p>
        </p:txBody>
      </p:sp>
      <p:sp>
        <p:nvSpPr>
          <p:cNvPr id="13323" name="Arc 133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195" name="Content Placeholder 2">
            <a:extLst>
              <a:ext uri="{FF2B5EF4-FFF2-40B4-BE49-F238E27FC236}">
                <a16:creationId xmlns:a16="http://schemas.microsoft.com/office/drawing/2014/main" id="{B3A199BB-FBB9-4DAB-C893-7D56BB5606E0}"/>
              </a:ext>
            </a:extLst>
          </p:cNvPr>
          <p:cNvSpPr>
            <a:spLocks noGrp="1"/>
          </p:cNvSpPr>
          <p:nvPr>
            <p:ph idx="1"/>
          </p:nvPr>
        </p:nvSpPr>
        <p:spPr>
          <a:xfrm>
            <a:off x="4447308" y="591344"/>
            <a:ext cx="6906491" cy="5585619"/>
          </a:xfrm>
        </p:spPr>
        <p:txBody>
          <a:bodyPr rtlCol="0" anchor="ctr">
            <a:normAutofit/>
          </a:bodyPr>
          <a:lstStyle/>
          <a:p>
            <a:pPr eaLnBrk="1" fontAlgn="auto" hangingPunct="1">
              <a:spcAft>
                <a:spcPts val="0"/>
              </a:spcAft>
              <a:buFont typeface="Wingdings 3" charset="2"/>
              <a:buChar char=""/>
              <a:defRPr/>
            </a:pPr>
            <a:endParaRPr lang="en-GB" altLang="en-US" dirty="0"/>
          </a:p>
          <a:p>
            <a:pPr eaLnBrk="1" fontAlgn="auto" hangingPunct="1">
              <a:spcAft>
                <a:spcPts val="0"/>
              </a:spcAft>
              <a:buFont typeface="Wingdings 3" charset="2"/>
              <a:buChar char=""/>
              <a:defRPr/>
            </a:pPr>
            <a:r>
              <a:rPr lang="en-GB" altLang="en-US" dirty="0"/>
              <a:t>Founder of classical or modern economics </a:t>
            </a:r>
          </a:p>
          <a:p>
            <a:pPr marL="0" indent="0" eaLnBrk="1" fontAlgn="auto" hangingPunct="1">
              <a:spcAft>
                <a:spcPts val="0"/>
              </a:spcAft>
              <a:buNone/>
              <a:defRPr/>
            </a:pPr>
            <a:endParaRPr lang="en-GB" altLang="en-US" dirty="0"/>
          </a:p>
          <a:p>
            <a:pPr eaLnBrk="1" fontAlgn="auto" hangingPunct="1">
              <a:spcAft>
                <a:spcPts val="0"/>
              </a:spcAft>
              <a:buFont typeface="Wingdings 3" charset="2"/>
              <a:buChar char=""/>
              <a:defRPr/>
            </a:pPr>
            <a:r>
              <a:rPr lang="en-GB" altLang="en-US" dirty="0"/>
              <a:t>Concluded that collectively, the individuals in society, each acting in his or her own self interest, manage to produce and purchase the goods and services that they and wider society require.</a:t>
            </a:r>
          </a:p>
          <a:p>
            <a:pPr eaLnBrk="1" fontAlgn="auto" hangingPunct="1">
              <a:spcAft>
                <a:spcPts val="0"/>
              </a:spcAft>
              <a:buFont typeface="Wingdings 3" charset="2"/>
              <a:buChar char=""/>
              <a:defRPr/>
            </a:pPr>
            <a:endParaRPr lang="en-GB" altLang="en-US" dirty="0"/>
          </a:p>
          <a:p>
            <a:pPr eaLnBrk="1" fontAlgn="auto" hangingPunct="1">
              <a:spcAft>
                <a:spcPts val="0"/>
              </a:spcAft>
              <a:buFont typeface="Wingdings 3" charset="2"/>
              <a:buChar char=""/>
              <a:defRPr/>
            </a:pPr>
            <a:endParaRPr lang="en-GB" altLang="en-US"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8195">
                                            <p:txEl>
                                              <p:pRg st="1" end="1"/>
                                            </p:txEl>
                                          </p:spTgt>
                                        </p:tgtEl>
                                        <p:attrNameLst>
                                          <p:attrName>style.visibility</p:attrName>
                                        </p:attrNameLst>
                                      </p:cBhvr>
                                      <p:to>
                                        <p:strVal val="visible"/>
                                      </p:to>
                                    </p:set>
                                    <p:animEffect transition="in" filter="fade">
                                      <p:cBhvr>
                                        <p:cTn id="7" dur="1000"/>
                                        <p:tgtEl>
                                          <p:spTgt spid="8195">
                                            <p:txEl>
                                              <p:pRg st="1" end="1"/>
                                            </p:txEl>
                                          </p:spTgt>
                                        </p:tgtEl>
                                      </p:cBhvr>
                                    </p:animEffect>
                                    <p:anim calcmode="lin" valueType="num">
                                      <p:cBhvr>
                                        <p:cTn id="8" dur="1000" fill="hold"/>
                                        <p:tgtEl>
                                          <p:spTgt spid="819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819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8195">
                                            <p:txEl>
                                              <p:pRg st="3" end="3"/>
                                            </p:txEl>
                                          </p:spTgt>
                                        </p:tgtEl>
                                        <p:attrNameLst>
                                          <p:attrName>style.visibility</p:attrName>
                                        </p:attrNameLst>
                                      </p:cBhvr>
                                      <p:to>
                                        <p:strVal val="visible"/>
                                      </p:to>
                                    </p:set>
                                    <p:animEffect transition="in" filter="fade">
                                      <p:cBhvr>
                                        <p:cTn id="14" dur="1000"/>
                                        <p:tgtEl>
                                          <p:spTgt spid="8195">
                                            <p:txEl>
                                              <p:pRg st="3" end="3"/>
                                            </p:txEl>
                                          </p:spTgt>
                                        </p:tgtEl>
                                      </p:cBhvr>
                                    </p:animEffect>
                                    <p:anim calcmode="lin" valueType="num">
                                      <p:cBhvr>
                                        <p:cTn id="15" dur="1000" fill="hold"/>
                                        <p:tgtEl>
                                          <p:spTgt spid="8195">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819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Freeform: Shape 1434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Title 1">
            <a:extLst>
              <a:ext uri="{FF2B5EF4-FFF2-40B4-BE49-F238E27FC236}">
                <a16:creationId xmlns:a16="http://schemas.microsoft.com/office/drawing/2014/main" id="{2DBE0B50-3BE4-8229-9EB6-58118050D02C}"/>
              </a:ext>
            </a:extLst>
          </p:cNvPr>
          <p:cNvSpPr>
            <a:spLocks noGrp="1"/>
          </p:cNvSpPr>
          <p:nvPr>
            <p:ph type="title"/>
          </p:nvPr>
        </p:nvSpPr>
        <p:spPr>
          <a:xfrm>
            <a:off x="686834" y="1153572"/>
            <a:ext cx="3200400" cy="4461163"/>
          </a:xfrm>
        </p:spPr>
        <p:txBody>
          <a:bodyPr>
            <a:normAutofit/>
          </a:bodyPr>
          <a:lstStyle/>
          <a:p>
            <a:pPr eaLnBrk="1" hangingPunct="1"/>
            <a:r>
              <a:rPr lang="en-GB" altLang="en-US" dirty="0">
                <a:solidFill>
                  <a:srgbClr val="FFFFFF"/>
                </a:solidFill>
              </a:rPr>
              <a:t>Adam Smith 1723–1790</a:t>
            </a:r>
            <a:br>
              <a:rPr lang="en-GB" altLang="en-US" dirty="0">
                <a:solidFill>
                  <a:srgbClr val="FFFFFF"/>
                </a:solidFill>
              </a:rPr>
            </a:br>
            <a:br>
              <a:rPr lang="en-GB" altLang="en-US" dirty="0">
                <a:solidFill>
                  <a:srgbClr val="FFFFFF"/>
                </a:solidFill>
              </a:rPr>
            </a:br>
            <a:r>
              <a:rPr lang="en-GB" altLang="en-US" dirty="0">
                <a:solidFill>
                  <a:srgbClr val="FFFFFF"/>
                </a:solidFill>
              </a:rPr>
              <a:t>The Invisible Hand</a:t>
            </a:r>
          </a:p>
        </p:txBody>
      </p:sp>
      <p:sp>
        <p:nvSpPr>
          <p:cNvPr id="14347" name="Arc 1434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219" name="Content Placeholder 2">
            <a:extLst>
              <a:ext uri="{FF2B5EF4-FFF2-40B4-BE49-F238E27FC236}">
                <a16:creationId xmlns:a16="http://schemas.microsoft.com/office/drawing/2014/main" id="{E5D0B4F7-1D67-D447-6F04-D936DA6CCAB3}"/>
              </a:ext>
            </a:extLst>
          </p:cNvPr>
          <p:cNvSpPr>
            <a:spLocks noGrp="1"/>
          </p:cNvSpPr>
          <p:nvPr>
            <p:ph idx="1"/>
          </p:nvPr>
        </p:nvSpPr>
        <p:spPr>
          <a:xfrm>
            <a:off x="4447308" y="591344"/>
            <a:ext cx="6906491" cy="5585619"/>
          </a:xfrm>
        </p:spPr>
        <p:txBody>
          <a:bodyPr rtlCol="0" anchor="ctr">
            <a:normAutofit/>
          </a:bodyPr>
          <a:lstStyle/>
          <a:p>
            <a:pPr marL="0" indent="0" eaLnBrk="1" fontAlgn="auto" hangingPunct="1">
              <a:spcAft>
                <a:spcPts val="0"/>
              </a:spcAft>
              <a:buNone/>
              <a:defRPr/>
            </a:pPr>
            <a:r>
              <a:rPr lang="en-GB" altLang="en-US" dirty="0"/>
              <a:t>Smith presented many examples:</a:t>
            </a:r>
          </a:p>
          <a:p>
            <a:pPr eaLnBrk="1" fontAlgn="auto" hangingPunct="1">
              <a:spcAft>
                <a:spcPts val="0"/>
              </a:spcAft>
              <a:buFont typeface="Wingdings 3" charset="2"/>
              <a:buChar char=""/>
              <a:defRPr/>
            </a:pPr>
            <a:r>
              <a:rPr lang="en-GB" altLang="en-US" dirty="0"/>
              <a:t>The butcher, baker or candlestick maker all producing  the amount of produce they judged to be the amount they could sell </a:t>
            </a:r>
          </a:p>
          <a:p>
            <a:pPr eaLnBrk="1" fontAlgn="auto" hangingPunct="1">
              <a:spcAft>
                <a:spcPts val="0"/>
              </a:spcAft>
              <a:buFont typeface="Wingdings 3" charset="2"/>
              <a:buChar char=""/>
              <a:defRPr/>
            </a:pPr>
            <a:r>
              <a:rPr lang="en-GB" altLang="en-US" dirty="0"/>
              <a:t>Plus the amount  of meat, bread or candlesticks society required</a:t>
            </a:r>
          </a:p>
          <a:p>
            <a:pPr eaLnBrk="1" fontAlgn="auto" hangingPunct="1">
              <a:spcAft>
                <a:spcPts val="0"/>
              </a:spcAft>
              <a:buFont typeface="Wingdings 3" charset="2"/>
              <a:buChar char=""/>
              <a:defRPr/>
            </a:pPr>
            <a:r>
              <a:rPr lang="en-GB" altLang="en-US" dirty="0"/>
              <a:t>This theory forms the basis of the ‘free market economy’ </a:t>
            </a:r>
          </a:p>
        </p:txBody>
      </p:sp>
      <p:sp>
        <p:nvSpPr>
          <p:cNvPr id="5" name="TextBox 4">
            <a:extLst>
              <a:ext uri="{FF2B5EF4-FFF2-40B4-BE49-F238E27FC236}">
                <a16:creationId xmlns:a16="http://schemas.microsoft.com/office/drawing/2014/main" id="{D273DA53-BB32-2474-8BE2-EA4BAE07F3DB}"/>
              </a:ext>
            </a:extLst>
          </p:cNvPr>
          <p:cNvSpPr txBox="1"/>
          <p:nvPr/>
        </p:nvSpPr>
        <p:spPr>
          <a:xfrm>
            <a:off x="3941472" y="5424334"/>
            <a:ext cx="6097712" cy="590931"/>
          </a:xfrm>
          <a:prstGeom prst="rect">
            <a:avLst/>
          </a:prstGeom>
          <a:noFill/>
        </p:spPr>
        <p:txBody>
          <a:bodyPr wrap="square">
            <a:sp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altLang="en-US" sz="3600" b="1" i="0" u="none" strike="noStrike" kern="1200" cap="none" spc="0" normalizeH="0" baseline="0" noProof="0" dirty="0">
                <a:ln>
                  <a:noFill/>
                </a:ln>
                <a:solidFill>
                  <a:srgbClr val="FF0000"/>
                </a:solidFill>
                <a:effectLst/>
                <a:uLnTx/>
                <a:uFillTx/>
                <a:latin typeface="Calibri" panose="020F0502020204030204"/>
                <a:ea typeface="+mn-ea"/>
                <a:cs typeface="+mn-cs"/>
              </a:rPr>
              <a:t>Demand &amp; Supply!</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animEffect transition="in" filter="fade">
                                      <p:cBhvr>
                                        <p:cTn id="7" dur="1000"/>
                                        <p:tgtEl>
                                          <p:spTgt spid="9219">
                                            <p:txEl>
                                              <p:pRg st="1" end="1"/>
                                            </p:txEl>
                                          </p:spTgt>
                                        </p:tgtEl>
                                      </p:cBhvr>
                                    </p:animEffect>
                                    <p:anim calcmode="lin" valueType="num">
                                      <p:cBhvr>
                                        <p:cTn id="8" dur="10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92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9219">
                                            <p:txEl>
                                              <p:pRg st="2" end="2"/>
                                            </p:txEl>
                                          </p:spTgt>
                                        </p:tgtEl>
                                        <p:attrNameLst>
                                          <p:attrName>style.visibility</p:attrName>
                                        </p:attrNameLst>
                                      </p:cBhvr>
                                      <p:to>
                                        <p:strVal val="visible"/>
                                      </p:to>
                                    </p:set>
                                    <p:animEffect transition="in" filter="fade">
                                      <p:cBhvr>
                                        <p:cTn id="14" dur="1000"/>
                                        <p:tgtEl>
                                          <p:spTgt spid="9219">
                                            <p:txEl>
                                              <p:pRg st="2" end="2"/>
                                            </p:txEl>
                                          </p:spTgt>
                                        </p:tgtEl>
                                      </p:cBhvr>
                                    </p:animEffect>
                                    <p:anim calcmode="lin" valueType="num">
                                      <p:cBhvr>
                                        <p:cTn id="15" dur="10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921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9219">
                                            <p:txEl>
                                              <p:pRg st="3" end="3"/>
                                            </p:txEl>
                                          </p:spTgt>
                                        </p:tgtEl>
                                        <p:attrNameLst>
                                          <p:attrName>style.visibility</p:attrName>
                                        </p:attrNameLst>
                                      </p:cBhvr>
                                      <p:to>
                                        <p:strVal val="visible"/>
                                      </p:to>
                                    </p:set>
                                    <p:animEffect transition="in" filter="fade">
                                      <p:cBhvr>
                                        <p:cTn id="21" dur="1000"/>
                                        <p:tgtEl>
                                          <p:spTgt spid="9219">
                                            <p:txEl>
                                              <p:pRg st="3" end="3"/>
                                            </p:txEl>
                                          </p:spTgt>
                                        </p:tgtEl>
                                      </p:cBhvr>
                                    </p:animEffect>
                                    <p:anim calcmode="lin" valueType="num">
                                      <p:cBhvr>
                                        <p:cTn id="22" dur="1000" fill="hold"/>
                                        <p:tgtEl>
                                          <p:spTgt spid="9219">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921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6"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wipe(down)">
                                      <p:cBhvr>
                                        <p:cTn id="28" dur="580">
                                          <p:stCondLst>
                                            <p:cond delay="0"/>
                                          </p:stCondLst>
                                        </p:cTn>
                                        <p:tgtEl>
                                          <p:spTgt spid="5"/>
                                        </p:tgtEl>
                                      </p:cBhvr>
                                    </p:animEffect>
                                    <p:anim calcmode="lin" valueType="num">
                                      <p:cBhvr>
                                        <p:cTn id="29"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34" dur="26">
                                          <p:stCondLst>
                                            <p:cond delay="650"/>
                                          </p:stCondLst>
                                        </p:cTn>
                                        <p:tgtEl>
                                          <p:spTgt spid="5"/>
                                        </p:tgtEl>
                                      </p:cBhvr>
                                      <p:to x="100000" y="60000"/>
                                    </p:animScale>
                                    <p:animScale>
                                      <p:cBhvr>
                                        <p:cTn id="35" dur="166" decel="50000">
                                          <p:stCondLst>
                                            <p:cond delay="676"/>
                                          </p:stCondLst>
                                        </p:cTn>
                                        <p:tgtEl>
                                          <p:spTgt spid="5"/>
                                        </p:tgtEl>
                                      </p:cBhvr>
                                      <p:to x="100000" y="100000"/>
                                    </p:animScale>
                                    <p:animScale>
                                      <p:cBhvr>
                                        <p:cTn id="36" dur="26">
                                          <p:stCondLst>
                                            <p:cond delay="1312"/>
                                          </p:stCondLst>
                                        </p:cTn>
                                        <p:tgtEl>
                                          <p:spTgt spid="5"/>
                                        </p:tgtEl>
                                      </p:cBhvr>
                                      <p:to x="100000" y="80000"/>
                                    </p:animScale>
                                    <p:animScale>
                                      <p:cBhvr>
                                        <p:cTn id="37" dur="166" decel="50000">
                                          <p:stCondLst>
                                            <p:cond delay="1338"/>
                                          </p:stCondLst>
                                        </p:cTn>
                                        <p:tgtEl>
                                          <p:spTgt spid="5"/>
                                        </p:tgtEl>
                                      </p:cBhvr>
                                      <p:to x="100000" y="100000"/>
                                    </p:animScale>
                                    <p:animScale>
                                      <p:cBhvr>
                                        <p:cTn id="38" dur="26">
                                          <p:stCondLst>
                                            <p:cond delay="1642"/>
                                          </p:stCondLst>
                                        </p:cTn>
                                        <p:tgtEl>
                                          <p:spTgt spid="5"/>
                                        </p:tgtEl>
                                      </p:cBhvr>
                                      <p:to x="100000" y="90000"/>
                                    </p:animScale>
                                    <p:animScale>
                                      <p:cBhvr>
                                        <p:cTn id="39" dur="166" decel="50000">
                                          <p:stCondLst>
                                            <p:cond delay="1668"/>
                                          </p:stCondLst>
                                        </p:cTn>
                                        <p:tgtEl>
                                          <p:spTgt spid="5"/>
                                        </p:tgtEl>
                                      </p:cBhvr>
                                      <p:to x="100000" y="100000"/>
                                    </p:animScale>
                                    <p:animScale>
                                      <p:cBhvr>
                                        <p:cTn id="40" dur="26">
                                          <p:stCondLst>
                                            <p:cond delay="1808"/>
                                          </p:stCondLst>
                                        </p:cTn>
                                        <p:tgtEl>
                                          <p:spTgt spid="5"/>
                                        </p:tgtEl>
                                      </p:cBhvr>
                                      <p:to x="100000" y="95000"/>
                                    </p:animScale>
                                    <p:animScale>
                                      <p:cBhvr>
                                        <p:cTn id="41"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Freeform: Shape 1536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Title 1">
            <a:extLst>
              <a:ext uri="{FF2B5EF4-FFF2-40B4-BE49-F238E27FC236}">
                <a16:creationId xmlns:a16="http://schemas.microsoft.com/office/drawing/2014/main" id="{6C904B38-2A6C-CA28-B834-74DC73F270B3}"/>
              </a:ext>
            </a:extLst>
          </p:cNvPr>
          <p:cNvSpPr>
            <a:spLocks noGrp="1"/>
          </p:cNvSpPr>
          <p:nvPr>
            <p:ph type="title"/>
          </p:nvPr>
        </p:nvSpPr>
        <p:spPr>
          <a:xfrm>
            <a:off x="686834" y="1153572"/>
            <a:ext cx="3200400" cy="4461163"/>
          </a:xfrm>
        </p:spPr>
        <p:txBody>
          <a:bodyPr>
            <a:normAutofit/>
          </a:bodyPr>
          <a:lstStyle/>
          <a:p>
            <a:pPr eaLnBrk="1" hangingPunct="1"/>
            <a:r>
              <a:rPr lang="en-GB" altLang="en-US" dirty="0">
                <a:solidFill>
                  <a:srgbClr val="FFFFFF"/>
                </a:solidFill>
              </a:rPr>
              <a:t>The Invisible Hand Theory today….</a:t>
            </a:r>
          </a:p>
        </p:txBody>
      </p:sp>
      <p:sp>
        <p:nvSpPr>
          <p:cNvPr id="15372" name="Arc 1537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5363" name="Content Placeholder 2">
            <a:extLst>
              <a:ext uri="{FF2B5EF4-FFF2-40B4-BE49-F238E27FC236}">
                <a16:creationId xmlns:a16="http://schemas.microsoft.com/office/drawing/2014/main" id="{D6B358BE-3CDD-FDB3-4ED4-2CD03F923D2C}"/>
              </a:ext>
            </a:extLst>
          </p:cNvPr>
          <p:cNvSpPr>
            <a:spLocks noGrp="1"/>
          </p:cNvSpPr>
          <p:nvPr>
            <p:ph idx="1"/>
          </p:nvPr>
        </p:nvSpPr>
        <p:spPr>
          <a:xfrm>
            <a:off x="4447308" y="591344"/>
            <a:ext cx="6906491" cy="5585619"/>
          </a:xfrm>
        </p:spPr>
        <p:txBody>
          <a:bodyPr anchor="ctr">
            <a:normAutofit/>
          </a:bodyPr>
          <a:lstStyle/>
          <a:p>
            <a:pPr eaLnBrk="1" hangingPunct="1"/>
            <a:r>
              <a:rPr lang="en-GB" altLang="en-US" dirty="0"/>
              <a:t>Natural phenomenon that guides free markets and capitalism in the direction of </a:t>
            </a:r>
            <a:r>
              <a:rPr lang="en-GB" altLang="en-US" b="1" dirty="0"/>
              <a:t>efficiency</a:t>
            </a:r>
            <a:endParaRPr lang="en-GB" altLang="en-US" dirty="0"/>
          </a:p>
          <a:p>
            <a:pPr eaLnBrk="1" hangingPunct="1"/>
            <a:r>
              <a:rPr lang="en-GB" altLang="en-US" dirty="0"/>
              <a:t>Supply and demand and competition for scarce resources, rather than as something that results in the well-being of individuals.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363">
                                            <p:txEl>
                                              <p:pRg st="1" end="1"/>
                                            </p:txEl>
                                          </p:spTgt>
                                        </p:tgtEl>
                                        <p:attrNameLst>
                                          <p:attrName>style.visibility</p:attrName>
                                        </p:attrNameLst>
                                      </p:cBhvr>
                                      <p:to>
                                        <p:strVal val="visible"/>
                                      </p:to>
                                    </p:set>
                                    <p:anim calcmode="lin" valueType="num">
                                      <p:cBhvr additive="base">
                                        <p:cTn id="13" dur="5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36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3" name="Freeform: Shape 1639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Title 1">
            <a:extLst>
              <a:ext uri="{FF2B5EF4-FFF2-40B4-BE49-F238E27FC236}">
                <a16:creationId xmlns:a16="http://schemas.microsoft.com/office/drawing/2014/main" id="{77C7E01F-E173-F0FE-3478-49BE0D830F9C}"/>
              </a:ext>
            </a:extLst>
          </p:cNvPr>
          <p:cNvSpPr>
            <a:spLocks noGrp="1"/>
          </p:cNvSpPr>
          <p:nvPr>
            <p:ph type="title"/>
          </p:nvPr>
        </p:nvSpPr>
        <p:spPr>
          <a:xfrm>
            <a:off x="686834" y="1153572"/>
            <a:ext cx="3200400" cy="4461163"/>
          </a:xfrm>
        </p:spPr>
        <p:txBody>
          <a:bodyPr>
            <a:normAutofit/>
          </a:bodyPr>
          <a:lstStyle/>
          <a:p>
            <a:pPr eaLnBrk="1" hangingPunct="1"/>
            <a:r>
              <a:rPr lang="en-GB" altLang="en-US">
                <a:solidFill>
                  <a:srgbClr val="FFFFFF"/>
                </a:solidFill>
              </a:rPr>
              <a:t>Free Market Economy</a:t>
            </a:r>
          </a:p>
        </p:txBody>
      </p:sp>
      <p:sp>
        <p:nvSpPr>
          <p:cNvPr id="16395" name="Arc 1639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5363" name="Content Placeholder 2">
            <a:extLst>
              <a:ext uri="{FF2B5EF4-FFF2-40B4-BE49-F238E27FC236}">
                <a16:creationId xmlns:a16="http://schemas.microsoft.com/office/drawing/2014/main" id="{99CA806F-9BD0-AF9C-0881-B79A823C6FF8}"/>
              </a:ext>
            </a:extLst>
          </p:cNvPr>
          <p:cNvSpPr>
            <a:spLocks noGrp="1"/>
          </p:cNvSpPr>
          <p:nvPr>
            <p:ph idx="1"/>
          </p:nvPr>
        </p:nvSpPr>
        <p:spPr>
          <a:xfrm>
            <a:off x="4447308" y="591344"/>
            <a:ext cx="6906491" cy="5585619"/>
          </a:xfrm>
        </p:spPr>
        <p:txBody>
          <a:bodyPr anchor="ctr">
            <a:normAutofit/>
          </a:bodyPr>
          <a:lstStyle/>
          <a:p>
            <a:pPr marL="0" indent="0" eaLnBrk="1" hangingPunct="1">
              <a:buNone/>
            </a:pPr>
            <a:r>
              <a:rPr lang="en-GB" altLang="en-US" sz="3600" b="1" dirty="0"/>
              <a:t>Classical economics</a:t>
            </a:r>
          </a:p>
          <a:p>
            <a:pPr eaLnBrk="1" hangingPunct="1"/>
            <a:r>
              <a:rPr lang="en-GB" altLang="en-US" dirty="0"/>
              <a:t>Key doctrine is that the government of the day adopt a relaxed attitude toward the marketplace will allow the ‘invisible hand’ to guide everyone in their economic endeavours.</a:t>
            </a:r>
          </a:p>
          <a:p>
            <a:pPr eaLnBrk="1" hangingPunct="1"/>
            <a:r>
              <a:rPr lang="en-GB" altLang="en-US" dirty="0"/>
              <a:t>This will then create the greatest good for the greatest number of people and generate economic growth (utilitarian).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fade">
                                      <p:cBhvr>
                                        <p:cTn id="7" dur="1000"/>
                                        <p:tgtEl>
                                          <p:spTgt spid="15363">
                                            <p:txEl>
                                              <p:pRg st="0" end="0"/>
                                            </p:txEl>
                                          </p:spTgt>
                                        </p:tgtEl>
                                      </p:cBhvr>
                                    </p:animEffect>
                                    <p:anim calcmode="lin" valueType="num">
                                      <p:cBhvr>
                                        <p:cTn id="8" dur="10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536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15363">
                                            <p:txEl>
                                              <p:pRg st="1" end="1"/>
                                            </p:txEl>
                                          </p:spTgt>
                                        </p:tgtEl>
                                        <p:attrNameLst>
                                          <p:attrName>style.visibility</p:attrName>
                                        </p:attrNameLst>
                                      </p:cBhvr>
                                      <p:to>
                                        <p:strVal val="visible"/>
                                      </p:to>
                                    </p:set>
                                    <p:animEffect transition="in" filter="fade">
                                      <p:cBhvr>
                                        <p:cTn id="14" dur="1000"/>
                                        <p:tgtEl>
                                          <p:spTgt spid="15363">
                                            <p:txEl>
                                              <p:pRg st="1" end="1"/>
                                            </p:txEl>
                                          </p:spTgt>
                                        </p:tgtEl>
                                      </p:cBhvr>
                                    </p:animEffect>
                                    <p:anim calcmode="lin" valueType="num">
                                      <p:cBhvr>
                                        <p:cTn id="15" dur="10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536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15363">
                                            <p:txEl>
                                              <p:pRg st="2" end="2"/>
                                            </p:txEl>
                                          </p:spTgt>
                                        </p:tgtEl>
                                        <p:attrNameLst>
                                          <p:attrName>style.visibility</p:attrName>
                                        </p:attrNameLst>
                                      </p:cBhvr>
                                      <p:to>
                                        <p:strVal val="visible"/>
                                      </p:to>
                                    </p:set>
                                    <p:animEffect transition="in" filter="fade">
                                      <p:cBhvr>
                                        <p:cTn id="21" dur="1000"/>
                                        <p:tgtEl>
                                          <p:spTgt spid="15363">
                                            <p:txEl>
                                              <p:pRg st="2" end="2"/>
                                            </p:txEl>
                                          </p:spTgt>
                                        </p:tgtEl>
                                      </p:cBhvr>
                                    </p:animEffect>
                                    <p:anim calcmode="lin" valueType="num">
                                      <p:cBhvr>
                                        <p:cTn id="22" dur="10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536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Freeform: Shape 174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Title 1">
            <a:extLst>
              <a:ext uri="{FF2B5EF4-FFF2-40B4-BE49-F238E27FC236}">
                <a16:creationId xmlns:a16="http://schemas.microsoft.com/office/drawing/2014/main" id="{7F507DB6-DDAF-AF0B-6C42-7EE39F5FB476}"/>
              </a:ext>
            </a:extLst>
          </p:cNvPr>
          <p:cNvSpPr>
            <a:spLocks noGrp="1"/>
          </p:cNvSpPr>
          <p:nvPr>
            <p:ph type="title"/>
          </p:nvPr>
        </p:nvSpPr>
        <p:spPr>
          <a:xfrm>
            <a:off x="686834" y="1153572"/>
            <a:ext cx="3200400" cy="4461163"/>
          </a:xfrm>
        </p:spPr>
        <p:txBody>
          <a:bodyPr>
            <a:normAutofit/>
          </a:bodyPr>
          <a:lstStyle/>
          <a:p>
            <a:pPr eaLnBrk="1" hangingPunct="1"/>
            <a:r>
              <a:rPr lang="en-GB" altLang="en-US">
                <a:solidFill>
                  <a:srgbClr val="FFFFFF"/>
                </a:solidFill>
              </a:rPr>
              <a:t>Adam Smith &amp; his wider influence</a:t>
            </a:r>
          </a:p>
        </p:txBody>
      </p:sp>
      <p:sp>
        <p:nvSpPr>
          <p:cNvPr id="17419" name="Arc 174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315" name="Content Placeholder 2">
            <a:extLst>
              <a:ext uri="{FF2B5EF4-FFF2-40B4-BE49-F238E27FC236}">
                <a16:creationId xmlns:a16="http://schemas.microsoft.com/office/drawing/2014/main" id="{797D4076-CE52-B239-F620-A915234449AD}"/>
              </a:ext>
            </a:extLst>
          </p:cNvPr>
          <p:cNvSpPr>
            <a:spLocks noGrp="1"/>
          </p:cNvSpPr>
          <p:nvPr>
            <p:ph idx="1"/>
          </p:nvPr>
        </p:nvSpPr>
        <p:spPr>
          <a:xfrm>
            <a:off x="4447308" y="591344"/>
            <a:ext cx="6906491" cy="5585619"/>
          </a:xfrm>
        </p:spPr>
        <p:txBody>
          <a:bodyPr rtlCol="0" anchor="ctr">
            <a:normAutofit/>
          </a:bodyPr>
          <a:lstStyle/>
          <a:p>
            <a:pPr eaLnBrk="1" fontAlgn="auto" hangingPunct="1">
              <a:spcAft>
                <a:spcPts val="0"/>
              </a:spcAft>
              <a:buFont typeface="Wingdings 3" charset="2"/>
              <a:buChar char=""/>
              <a:defRPr/>
            </a:pPr>
            <a:endParaRPr lang="en-GB" altLang="en-US"/>
          </a:p>
          <a:p>
            <a:pPr eaLnBrk="1" fontAlgn="auto" hangingPunct="1">
              <a:spcAft>
                <a:spcPts val="0"/>
              </a:spcAft>
              <a:buFont typeface="Wingdings 3" charset="2"/>
              <a:buChar char=""/>
              <a:defRPr/>
            </a:pPr>
            <a:r>
              <a:rPr lang="en-GB" altLang="en-US"/>
              <a:t>Smith's work was developed by others to solidify classical economic theory, which would become the dominant school of economic thought through the Great Depression.</a:t>
            </a:r>
          </a:p>
          <a:p>
            <a:pPr eaLnBrk="1" fontAlgn="auto" hangingPunct="1">
              <a:spcAft>
                <a:spcPts val="0"/>
              </a:spcAft>
              <a:buFont typeface="Wingdings 3" charset="2"/>
              <a:buChar char=""/>
              <a:defRPr/>
            </a:pPr>
            <a:endParaRPr lang="en-GB" altLang="en-US"/>
          </a:p>
          <a:p>
            <a:pPr eaLnBrk="1" fontAlgn="auto" hangingPunct="1">
              <a:spcAft>
                <a:spcPts val="0"/>
              </a:spcAft>
              <a:buFont typeface="Wingdings 3" charset="2"/>
              <a:buChar char=""/>
              <a:defRPr/>
            </a:pPr>
            <a:r>
              <a:rPr lang="en-GB" altLang="en-US"/>
              <a:t>The ideas it promoted generated international attention and helped drive the move from land-based wealth to wealth created by assembly-line production methods driven by division of labour.</a:t>
            </a:r>
          </a:p>
          <a:p>
            <a:pPr eaLnBrk="1" fontAlgn="auto" hangingPunct="1">
              <a:spcAft>
                <a:spcPts val="0"/>
              </a:spcAft>
              <a:buFont typeface="Wingdings 3" charset="2"/>
              <a:buChar char=""/>
              <a:defRPr/>
            </a:pPr>
            <a:endParaRPr lang="en-GB" altLang="en-US"/>
          </a:p>
          <a:p>
            <a:pPr eaLnBrk="1" fontAlgn="auto" hangingPunct="1">
              <a:spcAft>
                <a:spcPts val="0"/>
              </a:spcAft>
              <a:buFont typeface="Wingdings 3" charset="2"/>
              <a:buChar char=""/>
              <a:defRPr/>
            </a:pPr>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13315">
                                            <p:txEl>
                                              <p:pRg st="1" end="1"/>
                                            </p:txEl>
                                          </p:spTgt>
                                        </p:tgtEl>
                                        <p:attrNameLst>
                                          <p:attrName>style.visibility</p:attrName>
                                        </p:attrNameLst>
                                      </p:cBhvr>
                                      <p:to>
                                        <p:strVal val="visible"/>
                                      </p:to>
                                    </p:set>
                                    <p:animEffect transition="in" filter="fade">
                                      <p:cBhvr>
                                        <p:cTn id="7" dur="1000"/>
                                        <p:tgtEl>
                                          <p:spTgt spid="13315">
                                            <p:txEl>
                                              <p:pRg st="1" end="1"/>
                                            </p:txEl>
                                          </p:spTgt>
                                        </p:tgtEl>
                                      </p:cBhvr>
                                    </p:animEffect>
                                    <p:anim calcmode="lin" valueType="num">
                                      <p:cBhvr>
                                        <p:cTn id="8" dur="10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33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13315">
                                            <p:txEl>
                                              <p:pRg st="3" end="3"/>
                                            </p:txEl>
                                          </p:spTgt>
                                        </p:tgtEl>
                                        <p:attrNameLst>
                                          <p:attrName>style.visibility</p:attrName>
                                        </p:attrNameLst>
                                      </p:cBhvr>
                                      <p:to>
                                        <p:strVal val="visible"/>
                                      </p:to>
                                    </p:set>
                                    <p:animEffect transition="in" filter="fade">
                                      <p:cBhvr>
                                        <p:cTn id="14" dur="1000"/>
                                        <p:tgtEl>
                                          <p:spTgt spid="13315">
                                            <p:txEl>
                                              <p:pRg st="3" end="3"/>
                                            </p:txEl>
                                          </p:spTgt>
                                        </p:tgtEl>
                                      </p:cBhvr>
                                    </p:animEffect>
                                    <p:anim calcmode="lin" valueType="num">
                                      <p:cBhvr>
                                        <p:cTn id="15" dur="10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1331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5EB49DD6-59EE-A52A-7E16-684FCED91A1C}"/>
              </a:ext>
            </a:extLst>
          </p:cNvPr>
          <p:cNvSpPr>
            <a:spLocks noGrp="1"/>
          </p:cNvSpPr>
          <p:nvPr>
            <p:ph type="title"/>
          </p:nvPr>
        </p:nvSpPr>
        <p:spPr/>
        <p:txBody>
          <a:bodyPr/>
          <a:lstStyle/>
          <a:p>
            <a:pPr eaLnBrk="1" hangingPunct="1"/>
            <a:r>
              <a:rPr lang="en-GB" altLang="en-US"/>
              <a:t>George Osborne (previous Chancellor of Exchequer)</a:t>
            </a:r>
          </a:p>
        </p:txBody>
      </p:sp>
      <p:sp>
        <p:nvSpPr>
          <p:cNvPr id="18435" name="Content Placeholder 2">
            <a:extLst>
              <a:ext uri="{FF2B5EF4-FFF2-40B4-BE49-F238E27FC236}">
                <a16:creationId xmlns:a16="http://schemas.microsoft.com/office/drawing/2014/main" id="{F2EEDF96-A489-EF91-07B3-E844B392D4EC}"/>
              </a:ext>
            </a:extLst>
          </p:cNvPr>
          <p:cNvSpPr>
            <a:spLocks noGrp="1"/>
          </p:cNvSpPr>
          <p:nvPr>
            <p:ph idx="1"/>
          </p:nvPr>
        </p:nvSpPr>
        <p:spPr/>
        <p:txBody>
          <a:bodyPr/>
          <a:lstStyle/>
          <a:p>
            <a:pPr eaLnBrk="1" hangingPunct="1"/>
            <a:r>
              <a:rPr lang="en-GB" altLang="en-US" sz="2800"/>
              <a:t>“Political economists from Adam Smith onwards have been worried about the very existence of a national debt. Once you admit the principle, there will be no stopping things. Forget the idea of asking Parliament – yes, it might embarrass them, but they will always support the majority party’s spending”. </a:t>
            </a:r>
          </a:p>
        </p:txBody>
      </p:sp>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F4CC7E4-10E1-88A5-A58A-2130C608B82A}"/>
              </a:ext>
            </a:extLst>
          </p:cNvPr>
          <p:cNvSpPr>
            <a:spLocks noGrp="1"/>
          </p:cNvSpPr>
          <p:nvPr>
            <p:ph type="title"/>
          </p:nvPr>
        </p:nvSpPr>
        <p:spPr/>
        <p:txBody>
          <a:bodyPr/>
          <a:lstStyle/>
          <a:p>
            <a:pPr eaLnBrk="1" hangingPunct="1"/>
            <a:r>
              <a:rPr lang="en-GB" altLang="en-US"/>
              <a:t>George Osborne</a:t>
            </a:r>
          </a:p>
        </p:txBody>
      </p:sp>
      <p:sp>
        <p:nvSpPr>
          <p:cNvPr id="19459" name="Content Placeholder 2">
            <a:extLst>
              <a:ext uri="{FF2B5EF4-FFF2-40B4-BE49-F238E27FC236}">
                <a16:creationId xmlns:a16="http://schemas.microsoft.com/office/drawing/2014/main" id="{312087E3-BDE1-351A-5644-28F58E2E327B}"/>
              </a:ext>
            </a:extLst>
          </p:cNvPr>
          <p:cNvSpPr>
            <a:spLocks noGrp="1"/>
          </p:cNvSpPr>
          <p:nvPr>
            <p:ph idx="1"/>
          </p:nvPr>
        </p:nvSpPr>
        <p:spPr/>
        <p:txBody>
          <a:bodyPr/>
          <a:lstStyle/>
          <a:p>
            <a:pPr eaLnBrk="1" hangingPunct="1"/>
            <a:r>
              <a:rPr lang="en-GB" altLang="en-US" sz="2800"/>
              <a:t>“Far better to have an inflexible rule that all budgets must balance … or if you want flexibility, that all budgets must balance over the five-year term of a government. And if not, there are consequences”.</a:t>
            </a:r>
          </a:p>
        </p:txBody>
      </p:sp>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E2586E97-6AB8-C9E5-484D-35012E092321}"/>
              </a:ext>
            </a:extLst>
          </p:cNvPr>
          <p:cNvSpPr>
            <a:spLocks noGrp="1"/>
          </p:cNvSpPr>
          <p:nvPr>
            <p:ph type="title"/>
          </p:nvPr>
        </p:nvSpPr>
        <p:spPr/>
        <p:txBody>
          <a:bodyPr/>
          <a:lstStyle/>
          <a:p>
            <a:pPr eaLnBrk="1" hangingPunct="1"/>
            <a:r>
              <a:rPr lang="en-GB" altLang="en-US"/>
              <a:t>George Osborne</a:t>
            </a:r>
          </a:p>
        </p:txBody>
      </p:sp>
      <p:sp>
        <p:nvSpPr>
          <p:cNvPr id="17411" name="Content Placeholder 2">
            <a:extLst>
              <a:ext uri="{FF2B5EF4-FFF2-40B4-BE49-F238E27FC236}">
                <a16:creationId xmlns:a16="http://schemas.microsoft.com/office/drawing/2014/main" id="{ACDA1724-33C6-BE14-5949-B0EE524A8104}"/>
              </a:ext>
            </a:extLst>
          </p:cNvPr>
          <p:cNvSpPr>
            <a:spLocks noGrp="1"/>
          </p:cNvSpPr>
          <p:nvPr>
            <p:ph idx="1"/>
          </p:nvPr>
        </p:nvSpPr>
        <p:spPr>
          <a:xfrm>
            <a:off x="2133601" y="1600201"/>
            <a:ext cx="6348413" cy="4441825"/>
          </a:xfrm>
        </p:spPr>
        <p:txBody>
          <a:bodyPr rtlCol="0">
            <a:normAutofit fontScale="92500" lnSpcReduction="10000"/>
          </a:bodyPr>
          <a:lstStyle/>
          <a:p>
            <a:pPr eaLnBrk="1" fontAlgn="auto" hangingPunct="1">
              <a:spcAft>
                <a:spcPts val="0"/>
              </a:spcAft>
              <a:buFont typeface="Wingdings 3" charset="2"/>
              <a:buChar char=""/>
              <a:defRPr/>
            </a:pPr>
            <a:r>
              <a:rPr lang="en-GB" altLang="en-US" sz="2800" dirty="0">
                <a:solidFill>
                  <a:schemeClr val="tx1">
                    <a:lumMod val="75000"/>
                    <a:lumOff val="25000"/>
                  </a:schemeClr>
                </a:solidFill>
              </a:rPr>
              <a:t>“Deficit budgets are lousy politics. No, not in the sense that they don’t win votes – often, they do – but in the sense that they corrupt and damage the political system.</a:t>
            </a:r>
          </a:p>
          <a:p>
            <a:pPr eaLnBrk="1" fontAlgn="auto" hangingPunct="1">
              <a:spcAft>
                <a:spcPts val="0"/>
              </a:spcAft>
              <a:buFont typeface="Wingdings 3" charset="2"/>
              <a:buChar char=""/>
              <a:defRPr/>
            </a:pPr>
            <a:r>
              <a:rPr lang="en-GB" altLang="en-US" sz="2800" dirty="0">
                <a:solidFill>
                  <a:schemeClr val="tx1">
                    <a:lumMod val="75000"/>
                    <a:lumOff val="25000"/>
                  </a:schemeClr>
                </a:solidFill>
              </a:rPr>
              <a:t> If there is no restraint on how much governments can borrow, then their every incentive is to borrow more and more. Then they can spend more and more (and buy more and more votes) without having to raise taxes. </a:t>
            </a:r>
          </a:p>
          <a:p>
            <a:pPr eaLnBrk="1" fontAlgn="auto" hangingPunct="1">
              <a:spcAft>
                <a:spcPts val="0"/>
              </a:spcAft>
              <a:buFont typeface="Wingdings 3" charset="2"/>
              <a:buChar char=""/>
              <a:defRPr/>
            </a:pPr>
            <a:r>
              <a:rPr lang="en-GB" altLang="en-US" sz="2800" dirty="0">
                <a:solidFill>
                  <a:schemeClr val="tx1">
                    <a:lumMod val="75000"/>
                    <a:lumOff val="25000"/>
                  </a:schemeClr>
                </a:solidFill>
              </a:rPr>
              <a:t>They simply pass the bill on to the next generation”.</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1000"/>
                                        <p:tgtEl>
                                          <p:spTgt spid="17411">
                                            <p:txEl>
                                              <p:pRg st="0" end="0"/>
                                            </p:txEl>
                                          </p:spTgt>
                                        </p:tgtEl>
                                      </p:cBhvr>
                                    </p:animEffect>
                                    <p:anim calcmode="lin" valueType="num">
                                      <p:cBhvr>
                                        <p:cTn id="8" dur="1000" fill="hold"/>
                                        <p:tgtEl>
                                          <p:spTgt spid="1741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17411">
                                            <p:txEl>
                                              <p:pRg st="1" end="1"/>
                                            </p:txEl>
                                          </p:spTgt>
                                        </p:tgtEl>
                                        <p:attrNameLst>
                                          <p:attrName>style.visibility</p:attrName>
                                        </p:attrNameLst>
                                      </p:cBhvr>
                                      <p:to>
                                        <p:strVal val="visible"/>
                                      </p:to>
                                    </p:set>
                                    <p:animEffect transition="in" filter="fade">
                                      <p:cBhvr>
                                        <p:cTn id="14" dur="1000"/>
                                        <p:tgtEl>
                                          <p:spTgt spid="17411">
                                            <p:txEl>
                                              <p:pRg st="1" end="1"/>
                                            </p:txEl>
                                          </p:spTgt>
                                        </p:tgtEl>
                                      </p:cBhvr>
                                    </p:animEffect>
                                    <p:anim calcmode="lin" valueType="num">
                                      <p:cBhvr>
                                        <p:cTn id="15" dur="1000" fill="hold"/>
                                        <p:tgtEl>
                                          <p:spTgt spid="1741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741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17411">
                                            <p:txEl>
                                              <p:pRg st="2" end="2"/>
                                            </p:txEl>
                                          </p:spTgt>
                                        </p:tgtEl>
                                        <p:attrNameLst>
                                          <p:attrName>style.visibility</p:attrName>
                                        </p:attrNameLst>
                                      </p:cBhvr>
                                      <p:to>
                                        <p:strVal val="visible"/>
                                      </p:to>
                                    </p:set>
                                    <p:animEffect transition="in" filter="fade">
                                      <p:cBhvr>
                                        <p:cTn id="21" dur="1000"/>
                                        <p:tgtEl>
                                          <p:spTgt spid="17411">
                                            <p:txEl>
                                              <p:pRg st="2" end="2"/>
                                            </p:txEl>
                                          </p:spTgt>
                                        </p:tgtEl>
                                      </p:cBhvr>
                                    </p:animEffect>
                                    <p:anim calcmode="lin" valueType="num">
                                      <p:cBhvr>
                                        <p:cTn id="22" dur="1000" fill="hold"/>
                                        <p:tgtEl>
                                          <p:spTgt spid="1741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7411">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1" name="Rectangle 215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3" name="Freeform: Shape 215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4">
            <a:extLst>
              <a:ext uri="{FF2B5EF4-FFF2-40B4-BE49-F238E27FC236}">
                <a16:creationId xmlns:a16="http://schemas.microsoft.com/office/drawing/2014/main" id="{3DFA1C01-97B5-1F55-45E4-0AD1CAB8780E}"/>
              </a:ext>
            </a:extLst>
          </p:cNvPr>
          <p:cNvSpPr>
            <a:spLocks noGrp="1"/>
          </p:cNvSpPr>
          <p:nvPr>
            <p:ph type="title"/>
          </p:nvPr>
        </p:nvSpPr>
        <p:spPr>
          <a:xfrm>
            <a:off x="686834" y="1153572"/>
            <a:ext cx="3200400" cy="4461163"/>
          </a:xfrm>
        </p:spPr>
        <p:txBody>
          <a:bodyPr>
            <a:normAutofit/>
          </a:bodyPr>
          <a:lstStyle/>
          <a:p>
            <a:pPr eaLnBrk="1" hangingPunct="1"/>
            <a:r>
              <a:rPr lang="en-GB" altLang="en-US">
                <a:solidFill>
                  <a:srgbClr val="FFFFFF"/>
                </a:solidFill>
              </a:rPr>
              <a:t>Karl Marx (1818-1883) </a:t>
            </a:r>
            <a:endParaRPr lang="en-US" altLang="en-US">
              <a:solidFill>
                <a:srgbClr val="FFFFFF"/>
              </a:solidFill>
            </a:endParaRPr>
          </a:p>
        </p:txBody>
      </p:sp>
      <p:sp>
        <p:nvSpPr>
          <p:cNvPr id="21515" name="Arc 215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 name="Content Placeholder 7">
            <a:extLst>
              <a:ext uri="{FF2B5EF4-FFF2-40B4-BE49-F238E27FC236}">
                <a16:creationId xmlns:a16="http://schemas.microsoft.com/office/drawing/2014/main" id="{5BA56EE0-3246-9C65-16E5-A0E62ED89A48}"/>
              </a:ext>
            </a:extLst>
          </p:cNvPr>
          <p:cNvSpPr>
            <a:spLocks noGrp="1"/>
          </p:cNvSpPr>
          <p:nvPr>
            <p:ph idx="1"/>
          </p:nvPr>
        </p:nvSpPr>
        <p:spPr>
          <a:xfrm>
            <a:off x="4324451" y="215758"/>
            <a:ext cx="3700279" cy="6452170"/>
          </a:xfrm>
        </p:spPr>
        <p:txBody>
          <a:bodyPr anchor="ctr">
            <a:normAutofit/>
          </a:bodyPr>
          <a:lstStyle/>
          <a:p>
            <a:pPr eaLnBrk="1" hangingPunct="1">
              <a:defRPr/>
            </a:pPr>
            <a:r>
              <a:rPr lang="en-GB" altLang="en-US" dirty="0"/>
              <a:t>Born in Trier in the German Rhineland, he grew up in a middle-class Jewish family though he later became a Protestant</a:t>
            </a:r>
          </a:p>
          <a:p>
            <a:pPr eaLnBrk="1" hangingPunct="1">
              <a:defRPr/>
            </a:pPr>
            <a:endParaRPr lang="en-GB" altLang="en-US" dirty="0"/>
          </a:p>
          <a:p>
            <a:pPr eaLnBrk="1" hangingPunct="1">
              <a:defRPr/>
            </a:pPr>
            <a:r>
              <a:rPr lang="en-GB" altLang="en-US" dirty="0"/>
              <a:t>At the age of 17 attended University of Bonn  and studied Law </a:t>
            </a:r>
          </a:p>
          <a:p>
            <a:pPr marL="0" indent="0" eaLnBrk="1" hangingPunct="1">
              <a:buNone/>
              <a:defRPr/>
            </a:pPr>
            <a:endParaRPr lang="en-GB" altLang="en-US" b="1" dirty="0"/>
          </a:p>
        </p:txBody>
      </p:sp>
      <p:pic>
        <p:nvPicPr>
          <p:cNvPr id="4" name="Picture 3">
            <a:extLst>
              <a:ext uri="{FF2B5EF4-FFF2-40B4-BE49-F238E27FC236}">
                <a16:creationId xmlns:a16="http://schemas.microsoft.com/office/drawing/2014/main" id="{4F8D6962-4222-A9B4-3E09-E2F2FA5317ED}"/>
              </a:ext>
            </a:extLst>
          </p:cNvPr>
          <p:cNvPicPr>
            <a:picLocks noChangeAspect="1"/>
          </p:cNvPicPr>
          <p:nvPr/>
        </p:nvPicPr>
        <p:blipFill>
          <a:blip r:embed="rId2"/>
          <a:stretch>
            <a:fillRect/>
          </a:stretch>
        </p:blipFill>
        <p:spPr>
          <a:xfrm>
            <a:off x="8181909" y="1331084"/>
            <a:ext cx="3798137" cy="4645555"/>
          </a:xfrm>
          <a:prstGeom prst="rect">
            <a:avLst/>
          </a:prstGeom>
        </p:spPr>
      </p:pic>
      <p:sp>
        <p:nvSpPr>
          <p:cNvPr id="6" name="TextBox 5">
            <a:extLst>
              <a:ext uri="{FF2B5EF4-FFF2-40B4-BE49-F238E27FC236}">
                <a16:creationId xmlns:a16="http://schemas.microsoft.com/office/drawing/2014/main" id="{AA0FE2DB-201D-D900-7428-FA2E4D5F4C74}"/>
              </a:ext>
            </a:extLst>
          </p:cNvPr>
          <p:cNvSpPr txBox="1"/>
          <p:nvPr/>
        </p:nvSpPr>
        <p:spPr>
          <a:xfrm>
            <a:off x="3544006" y="5913626"/>
            <a:ext cx="4786842" cy="523220"/>
          </a:xfrm>
          <a:prstGeom prst="rect">
            <a:avLst/>
          </a:prstGeom>
          <a:noFill/>
        </p:spPr>
        <p:txBody>
          <a:bodyPr wrap="square">
            <a:spAutoFit/>
          </a:bodyPr>
          <a:lstStyle/>
          <a:p>
            <a:r>
              <a:rPr lang="en-GB" sz="2800" b="1" dirty="0">
                <a:solidFill>
                  <a:srgbClr val="FF0000"/>
                </a:solidFill>
              </a:rPr>
              <a:t>Oppressors and the oppressed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xEl>
                                              <p:pRg st="2" end="2"/>
                                            </p:txEl>
                                          </p:spTgt>
                                        </p:tgtEl>
                                        <p:attrNameLst>
                                          <p:attrName>style.visibility</p:attrName>
                                        </p:attrNameLst>
                                      </p:cBhvr>
                                      <p:to>
                                        <p:strVal val="visible"/>
                                      </p:to>
                                    </p:set>
                                    <p:animEffect transition="in" filter="fade">
                                      <p:cBhvr>
                                        <p:cTn id="14" dur="1000"/>
                                        <p:tgtEl>
                                          <p:spTgt spid="8">
                                            <p:txEl>
                                              <p:pRg st="2" end="2"/>
                                            </p:txEl>
                                          </p:spTgt>
                                        </p:tgtEl>
                                      </p:cBhvr>
                                    </p:animEffect>
                                    <p:anim calcmode="lin" valueType="num">
                                      <p:cBhvr>
                                        <p:cTn id="15"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6" presetClass="entr" presetSubtype="0" fill="hold"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Effect transition="in" filter="wipe(down)">
                                      <p:cBhvr>
                                        <p:cTn id="21" dur="580">
                                          <p:stCondLst>
                                            <p:cond delay="0"/>
                                          </p:stCondLst>
                                        </p:cTn>
                                        <p:tgtEl>
                                          <p:spTgt spid="6">
                                            <p:txEl>
                                              <p:pRg st="0" end="0"/>
                                            </p:txEl>
                                          </p:spTgt>
                                        </p:tgtEl>
                                      </p:cBhvr>
                                    </p:animEffect>
                                    <p:anim calcmode="lin" valueType="num">
                                      <p:cBhvr>
                                        <p:cTn id="22" dur="1822" tmFilter="0,0; 0.14,0.36; 0.43,0.73; 0.71,0.91; 1.0,1.0">
                                          <p:stCondLst>
                                            <p:cond delay="0"/>
                                          </p:stCondLst>
                                        </p:cTn>
                                        <p:tgtEl>
                                          <p:spTgt spid="6">
                                            <p:txEl>
                                              <p:pRg st="0" end="0"/>
                                            </p:txEl>
                                          </p:spTgt>
                                        </p:tgtEl>
                                        <p:attrNameLst>
                                          <p:attrName>ppt_x</p:attrName>
                                        </p:attrNameLst>
                                      </p:cBhvr>
                                      <p:tavLst>
                                        <p:tav tm="0">
                                          <p:val>
                                            <p:strVal val="#ppt_x-0.25"/>
                                          </p:val>
                                        </p:tav>
                                        <p:tav tm="100000">
                                          <p:val>
                                            <p:strVal val="#ppt_x"/>
                                          </p:val>
                                        </p:tav>
                                      </p:tavLst>
                                    </p:anim>
                                    <p:anim calcmode="lin" valueType="num">
                                      <p:cBhvr>
                                        <p:cTn id="23" dur="664" tmFilter="0.0,0.0; 0.25,0.07; 0.50,0.2; 0.75,0.467; 1.0,1.0">
                                          <p:stCondLst>
                                            <p:cond delay="0"/>
                                          </p:stCondLst>
                                        </p:cTn>
                                        <p:tgtEl>
                                          <p:spTgt spid="6">
                                            <p:txEl>
                                              <p:pRg st="0" end="0"/>
                                            </p:txEl>
                                          </p:spTgt>
                                        </p:tgtEl>
                                        <p:attrNameLst>
                                          <p:attrName>ppt_y</p:attrName>
                                        </p:attrNameLst>
                                      </p:cBhvr>
                                      <p:tavLst>
                                        <p:tav tm="0" fmla="#ppt_y-sin(pi*$)/3">
                                          <p:val>
                                            <p:fltVal val="0.5"/>
                                          </p:val>
                                        </p:tav>
                                        <p:tav tm="100000">
                                          <p:val>
                                            <p:fltVal val="1"/>
                                          </p:val>
                                        </p:tav>
                                      </p:tavLst>
                                    </p:anim>
                                    <p:anim calcmode="lin" valueType="num">
                                      <p:cBhvr>
                                        <p:cTn id="24" dur="664" tmFilter="0, 0; 0.125,0.2665; 0.25,0.4; 0.375,0.465; 0.5,0.5;  0.625,0.535; 0.75,0.6; 0.875,0.7335; 1,1">
                                          <p:stCondLst>
                                            <p:cond delay="664"/>
                                          </p:stCondLst>
                                        </p:cTn>
                                        <p:tgtEl>
                                          <p:spTgt spid="6">
                                            <p:txEl>
                                              <p:pRg st="0" end="0"/>
                                            </p:txEl>
                                          </p:spTgt>
                                        </p:tgtEl>
                                        <p:attrNameLst>
                                          <p:attrName>ppt_y</p:attrName>
                                        </p:attrNameLst>
                                      </p:cBhvr>
                                      <p:tavLst>
                                        <p:tav tm="0" fmla="#ppt_y-sin(pi*$)/9">
                                          <p:val>
                                            <p:fltVal val="0"/>
                                          </p:val>
                                        </p:tav>
                                        <p:tav tm="100000">
                                          <p:val>
                                            <p:fltVal val="1"/>
                                          </p:val>
                                        </p:tav>
                                      </p:tavLst>
                                    </p:anim>
                                    <p:anim calcmode="lin" valueType="num">
                                      <p:cBhvr>
                                        <p:cTn id="25" dur="332" tmFilter="0, 0; 0.125,0.2665; 0.25,0.4; 0.375,0.465; 0.5,0.5;  0.625,0.535; 0.75,0.6; 0.875,0.7335; 1,1">
                                          <p:stCondLst>
                                            <p:cond delay="1324"/>
                                          </p:stCondLst>
                                        </p:cTn>
                                        <p:tgtEl>
                                          <p:spTgt spid="6">
                                            <p:txEl>
                                              <p:pRg st="0" end="0"/>
                                            </p:txEl>
                                          </p:spTgt>
                                        </p:tgtEl>
                                        <p:attrNameLst>
                                          <p:attrName>ppt_y</p:attrName>
                                        </p:attrNameLst>
                                      </p:cBhvr>
                                      <p:tavLst>
                                        <p:tav tm="0" fmla="#ppt_y-sin(pi*$)/27">
                                          <p:val>
                                            <p:fltVal val="0"/>
                                          </p:val>
                                        </p:tav>
                                        <p:tav tm="100000">
                                          <p:val>
                                            <p:fltVal val="1"/>
                                          </p:val>
                                        </p:tav>
                                      </p:tavLst>
                                    </p:anim>
                                    <p:anim calcmode="lin" valueType="num">
                                      <p:cBhvr>
                                        <p:cTn id="26" dur="164" tmFilter="0, 0; 0.125,0.2665; 0.25,0.4; 0.375,0.465; 0.5,0.5;  0.625,0.535; 0.75,0.6; 0.875,0.7335; 1,1">
                                          <p:stCondLst>
                                            <p:cond delay="1656"/>
                                          </p:stCondLst>
                                        </p:cTn>
                                        <p:tgtEl>
                                          <p:spTgt spid="6">
                                            <p:txEl>
                                              <p:pRg st="0" end="0"/>
                                            </p:txEl>
                                          </p:spTgt>
                                        </p:tgtEl>
                                        <p:attrNameLst>
                                          <p:attrName>ppt_y</p:attrName>
                                        </p:attrNameLst>
                                      </p:cBhvr>
                                      <p:tavLst>
                                        <p:tav tm="0" fmla="#ppt_y-sin(pi*$)/81">
                                          <p:val>
                                            <p:fltVal val="0"/>
                                          </p:val>
                                        </p:tav>
                                        <p:tav tm="100000">
                                          <p:val>
                                            <p:fltVal val="1"/>
                                          </p:val>
                                        </p:tav>
                                      </p:tavLst>
                                    </p:anim>
                                    <p:animScale>
                                      <p:cBhvr>
                                        <p:cTn id="27" dur="26">
                                          <p:stCondLst>
                                            <p:cond delay="650"/>
                                          </p:stCondLst>
                                        </p:cTn>
                                        <p:tgtEl>
                                          <p:spTgt spid="6">
                                            <p:txEl>
                                              <p:pRg st="0" end="0"/>
                                            </p:txEl>
                                          </p:spTgt>
                                        </p:tgtEl>
                                      </p:cBhvr>
                                      <p:to x="100000" y="60000"/>
                                    </p:animScale>
                                    <p:animScale>
                                      <p:cBhvr>
                                        <p:cTn id="28" dur="166" decel="50000">
                                          <p:stCondLst>
                                            <p:cond delay="676"/>
                                          </p:stCondLst>
                                        </p:cTn>
                                        <p:tgtEl>
                                          <p:spTgt spid="6">
                                            <p:txEl>
                                              <p:pRg st="0" end="0"/>
                                            </p:txEl>
                                          </p:spTgt>
                                        </p:tgtEl>
                                      </p:cBhvr>
                                      <p:to x="100000" y="100000"/>
                                    </p:animScale>
                                    <p:animScale>
                                      <p:cBhvr>
                                        <p:cTn id="29" dur="26">
                                          <p:stCondLst>
                                            <p:cond delay="1312"/>
                                          </p:stCondLst>
                                        </p:cTn>
                                        <p:tgtEl>
                                          <p:spTgt spid="6">
                                            <p:txEl>
                                              <p:pRg st="0" end="0"/>
                                            </p:txEl>
                                          </p:spTgt>
                                        </p:tgtEl>
                                      </p:cBhvr>
                                      <p:to x="100000" y="80000"/>
                                    </p:animScale>
                                    <p:animScale>
                                      <p:cBhvr>
                                        <p:cTn id="30" dur="166" decel="50000">
                                          <p:stCondLst>
                                            <p:cond delay="1338"/>
                                          </p:stCondLst>
                                        </p:cTn>
                                        <p:tgtEl>
                                          <p:spTgt spid="6">
                                            <p:txEl>
                                              <p:pRg st="0" end="0"/>
                                            </p:txEl>
                                          </p:spTgt>
                                        </p:tgtEl>
                                      </p:cBhvr>
                                      <p:to x="100000" y="100000"/>
                                    </p:animScale>
                                    <p:animScale>
                                      <p:cBhvr>
                                        <p:cTn id="31" dur="26">
                                          <p:stCondLst>
                                            <p:cond delay="1642"/>
                                          </p:stCondLst>
                                        </p:cTn>
                                        <p:tgtEl>
                                          <p:spTgt spid="6">
                                            <p:txEl>
                                              <p:pRg st="0" end="0"/>
                                            </p:txEl>
                                          </p:spTgt>
                                        </p:tgtEl>
                                      </p:cBhvr>
                                      <p:to x="100000" y="90000"/>
                                    </p:animScale>
                                    <p:animScale>
                                      <p:cBhvr>
                                        <p:cTn id="32" dur="166" decel="50000">
                                          <p:stCondLst>
                                            <p:cond delay="1668"/>
                                          </p:stCondLst>
                                        </p:cTn>
                                        <p:tgtEl>
                                          <p:spTgt spid="6">
                                            <p:txEl>
                                              <p:pRg st="0" end="0"/>
                                            </p:txEl>
                                          </p:spTgt>
                                        </p:tgtEl>
                                      </p:cBhvr>
                                      <p:to x="100000" y="100000"/>
                                    </p:animScale>
                                    <p:animScale>
                                      <p:cBhvr>
                                        <p:cTn id="33" dur="26">
                                          <p:stCondLst>
                                            <p:cond delay="1808"/>
                                          </p:stCondLst>
                                        </p:cTn>
                                        <p:tgtEl>
                                          <p:spTgt spid="6">
                                            <p:txEl>
                                              <p:pRg st="0" end="0"/>
                                            </p:txEl>
                                          </p:spTgt>
                                        </p:tgtEl>
                                      </p:cBhvr>
                                      <p:to x="100000" y="95000"/>
                                    </p:animScale>
                                    <p:animScale>
                                      <p:cBhvr>
                                        <p:cTn id="34" dur="166" decel="50000">
                                          <p:stCondLst>
                                            <p:cond delay="1834"/>
                                          </p:stCondLst>
                                        </p:cTn>
                                        <p:tgtEl>
                                          <p:spTgt spid="6">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4" name="Rectangle 2458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6" name="Freeform: Shape 2458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a:extLst>
              <a:ext uri="{FF2B5EF4-FFF2-40B4-BE49-F238E27FC236}">
                <a16:creationId xmlns:a16="http://schemas.microsoft.com/office/drawing/2014/main" id="{D2441633-E6FF-2190-1B8B-4C09A4C0B37D}"/>
              </a:ext>
            </a:extLst>
          </p:cNvPr>
          <p:cNvSpPr>
            <a:spLocks noGrp="1"/>
          </p:cNvSpPr>
          <p:nvPr>
            <p:ph type="title"/>
          </p:nvPr>
        </p:nvSpPr>
        <p:spPr>
          <a:xfrm>
            <a:off x="686834" y="1153572"/>
            <a:ext cx="3200400" cy="4461163"/>
          </a:xfrm>
        </p:spPr>
        <p:txBody>
          <a:bodyPr>
            <a:normAutofit/>
          </a:bodyPr>
          <a:lstStyle/>
          <a:p>
            <a:pPr eaLnBrk="1" hangingPunct="1"/>
            <a:r>
              <a:rPr lang="en-GB" altLang="en-US" sz="4100">
                <a:solidFill>
                  <a:srgbClr val="FFFFFF"/>
                </a:solidFill>
              </a:rPr>
              <a:t>Marxist developments 1843 - 1867</a:t>
            </a:r>
            <a:endParaRPr lang="en-US" altLang="en-US" sz="4100">
              <a:solidFill>
                <a:srgbClr val="FFFFFF"/>
              </a:solidFill>
            </a:endParaRPr>
          </a:p>
        </p:txBody>
      </p:sp>
      <p:sp>
        <p:nvSpPr>
          <p:cNvPr id="24588" name="Arc 2458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579" name="Content Placeholder 2">
            <a:extLst>
              <a:ext uri="{FF2B5EF4-FFF2-40B4-BE49-F238E27FC236}">
                <a16:creationId xmlns:a16="http://schemas.microsoft.com/office/drawing/2014/main" id="{A4B19303-96E9-EC91-59DE-DD456024F495}"/>
              </a:ext>
            </a:extLst>
          </p:cNvPr>
          <p:cNvSpPr>
            <a:spLocks noGrp="1"/>
          </p:cNvSpPr>
          <p:nvPr>
            <p:ph idx="1"/>
          </p:nvPr>
        </p:nvSpPr>
        <p:spPr>
          <a:xfrm>
            <a:off x="4447308" y="591344"/>
            <a:ext cx="6906491" cy="5585619"/>
          </a:xfrm>
        </p:spPr>
        <p:txBody>
          <a:bodyPr anchor="ctr">
            <a:normAutofit/>
          </a:bodyPr>
          <a:lstStyle/>
          <a:p>
            <a:pPr eaLnBrk="1" hangingPunct="1">
              <a:defRPr/>
            </a:pPr>
            <a:endParaRPr lang="en-GB" altLang="en-US" dirty="0"/>
          </a:p>
          <a:p>
            <a:pPr eaLnBrk="1" hangingPunct="1">
              <a:defRPr/>
            </a:pPr>
            <a:r>
              <a:rPr lang="en-GB" altLang="en-US"/>
              <a:t>Began to develop an outline of a theory of history and economic life</a:t>
            </a:r>
          </a:p>
          <a:p>
            <a:pPr eaLnBrk="1" hangingPunct="1">
              <a:defRPr/>
            </a:pPr>
            <a:endParaRPr lang="en-GB" altLang="en-US"/>
          </a:p>
          <a:p>
            <a:pPr eaLnBrk="1" hangingPunct="1">
              <a:defRPr/>
            </a:pPr>
            <a:r>
              <a:rPr lang="en-GB" altLang="en-US"/>
              <a:t>Moved to Paris and became involved in Socialist movement</a:t>
            </a:r>
          </a:p>
          <a:p>
            <a:pPr eaLnBrk="1" hangingPunct="1">
              <a:defRPr/>
            </a:pPr>
            <a:endParaRPr lang="en-GB" altLang="en-US"/>
          </a:p>
          <a:p>
            <a:pPr eaLnBrk="1" hangingPunct="1">
              <a:defRPr/>
            </a:pPr>
            <a:r>
              <a:rPr lang="en-GB" altLang="en-US"/>
              <a:t>Began to writing on economic matters and the ‘alienated labour force’</a:t>
            </a:r>
          </a:p>
          <a:p>
            <a:pPr marL="0" indent="0" eaLnBrk="1" hangingPunct="1">
              <a:buNone/>
              <a:defRPr/>
            </a:pPr>
            <a:endParaRPr lang="en-GB" altLang="en-US" dirty="0"/>
          </a:p>
          <a:p>
            <a:pPr eaLnBrk="1" hangingPunct="1">
              <a:defRPr/>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24579">
                                            <p:txEl>
                                              <p:pRg st="1" end="1"/>
                                            </p:txEl>
                                          </p:spTgt>
                                        </p:tgtEl>
                                        <p:attrNameLst>
                                          <p:attrName>style.visibility</p:attrName>
                                        </p:attrNameLst>
                                      </p:cBhvr>
                                      <p:to>
                                        <p:strVal val="visible"/>
                                      </p:to>
                                    </p:set>
                                    <p:animEffect transition="in" filter="fade">
                                      <p:cBhvr>
                                        <p:cTn id="7" dur="1000"/>
                                        <p:tgtEl>
                                          <p:spTgt spid="24579">
                                            <p:txEl>
                                              <p:pRg st="1" end="1"/>
                                            </p:txEl>
                                          </p:spTgt>
                                        </p:tgtEl>
                                      </p:cBhvr>
                                    </p:animEffect>
                                    <p:anim calcmode="lin" valueType="num">
                                      <p:cBhvr>
                                        <p:cTn id="8" dur="1000" fill="hold"/>
                                        <p:tgtEl>
                                          <p:spTgt spid="2457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457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24579">
                                            <p:txEl>
                                              <p:pRg st="3" end="3"/>
                                            </p:txEl>
                                          </p:spTgt>
                                        </p:tgtEl>
                                        <p:attrNameLst>
                                          <p:attrName>style.visibility</p:attrName>
                                        </p:attrNameLst>
                                      </p:cBhvr>
                                      <p:to>
                                        <p:strVal val="visible"/>
                                      </p:to>
                                    </p:set>
                                    <p:animEffect transition="in" filter="fade">
                                      <p:cBhvr>
                                        <p:cTn id="14" dur="1000"/>
                                        <p:tgtEl>
                                          <p:spTgt spid="24579">
                                            <p:txEl>
                                              <p:pRg st="3" end="3"/>
                                            </p:txEl>
                                          </p:spTgt>
                                        </p:tgtEl>
                                      </p:cBhvr>
                                    </p:animEffect>
                                    <p:anim calcmode="lin" valueType="num">
                                      <p:cBhvr>
                                        <p:cTn id="15" dur="1000" fill="hold"/>
                                        <p:tgtEl>
                                          <p:spTgt spid="24579">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2457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24579">
                                            <p:txEl>
                                              <p:pRg st="5" end="5"/>
                                            </p:txEl>
                                          </p:spTgt>
                                        </p:tgtEl>
                                        <p:attrNameLst>
                                          <p:attrName>style.visibility</p:attrName>
                                        </p:attrNameLst>
                                      </p:cBhvr>
                                      <p:to>
                                        <p:strVal val="visible"/>
                                      </p:to>
                                    </p:set>
                                    <p:animEffect transition="in" filter="fade">
                                      <p:cBhvr>
                                        <p:cTn id="21" dur="1000"/>
                                        <p:tgtEl>
                                          <p:spTgt spid="24579">
                                            <p:txEl>
                                              <p:pRg st="5" end="5"/>
                                            </p:txEl>
                                          </p:spTgt>
                                        </p:tgtEl>
                                      </p:cBhvr>
                                    </p:animEffect>
                                    <p:anim calcmode="lin" valueType="num">
                                      <p:cBhvr>
                                        <p:cTn id="22" dur="1000" fill="hold"/>
                                        <p:tgtEl>
                                          <p:spTgt spid="24579">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2457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8" name="Rectangle 2560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0" name="Freeform: Shape 2560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Title 1">
            <a:extLst>
              <a:ext uri="{FF2B5EF4-FFF2-40B4-BE49-F238E27FC236}">
                <a16:creationId xmlns:a16="http://schemas.microsoft.com/office/drawing/2014/main" id="{7D856EFE-51C2-3398-7E27-3C0F83D5B4D6}"/>
              </a:ext>
            </a:extLst>
          </p:cNvPr>
          <p:cNvSpPr>
            <a:spLocks noGrp="1"/>
          </p:cNvSpPr>
          <p:nvPr>
            <p:ph type="title"/>
          </p:nvPr>
        </p:nvSpPr>
        <p:spPr>
          <a:xfrm>
            <a:off x="686834" y="1153572"/>
            <a:ext cx="3200400" cy="4461163"/>
          </a:xfrm>
        </p:spPr>
        <p:txBody>
          <a:bodyPr>
            <a:normAutofit/>
          </a:bodyPr>
          <a:lstStyle/>
          <a:p>
            <a:pPr eaLnBrk="1" hangingPunct="1"/>
            <a:r>
              <a:rPr lang="en-GB" altLang="en-US" sz="3700">
                <a:solidFill>
                  <a:srgbClr val="FFFFFF"/>
                </a:solidFill>
              </a:rPr>
              <a:t>European Industrialisation</a:t>
            </a:r>
            <a:endParaRPr lang="en-US" altLang="en-US" sz="3700">
              <a:solidFill>
                <a:srgbClr val="FFFFFF"/>
              </a:solidFill>
            </a:endParaRPr>
          </a:p>
        </p:txBody>
      </p:sp>
      <p:sp>
        <p:nvSpPr>
          <p:cNvPr id="25612" name="Arc 256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603" name="Content Placeholder 2">
            <a:extLst>
              <a:ext uri="{FF2B5EF4-FFF2-40B4-BE49-F238E27FC236}">
                <a16:creationId xmlns:a16="http://schemas.microsoft.com/office/drawing/2014/main" id="{B27C3B20-2ADE-CA68-E8DA-F13CCEC037CC}"/>
              </a:ext>
            </a:extLst>
          </p:cNvPr>
          <p:cNvSpPr>
            <a:spLocks noGrp="1"/>
          </p:cNvSpPr>
          <p:nvPr>
            <p:ph idx="1"/>
          </p:nvPr>
        </p:nvSpPr>
        <p:spPr>
          <a:xfrm>
            <a:off x="4447308" y="591344"/>
            <a:ext cx="6906491" cy="5585619"/>
          </a:xfrm>
        </p:spPr>
        <p:txBody>
          <a:bodyPr anchor="ctr">
            <a:normAutofit/>
          </a:bodyPr>
          <a:lstStyle/>
          <a:p>
            <a:pPr eaLnBrk="1" hangingPunct="1"/>
            <a:endParaRPr lang="en-GB" altLang="en-US" dirty="0"/>
          </a:p>
          <a:p>
            <a:pPr eaLnBrk="1" hangingPunct="1"/>
            <a:endParaRPr lang="en-GB" altLang="en-US" dirty="0"/>
          </a:p>
          <a:p>
            <a:pPr eaLnBrk="1" hangingPunct="1"/>
            <a:r>
              <a:rPr lang="en-GB" altLang="en-US" dirty="0"/>
              <a:t>Poverty and Social distress to the working classes,</a:t>
            </a:r>
          </a:p>
          <a:p>
            <a:pPr eaLnBrk="1" hangingPunct="1"/>
            <a:endParaRPr lang="en-GB" altLang="en-US" dirty="0"/>
          </a:p>
          <a:p>
            <a:pPr eaLnBrk="1" hangingPunct="1"/>
            <a:r>
              <a:rPr lang="en-GB" altLang="en-US" dirty="0"/>
              <a:t>Low wages, Long hours, Poor working conditions </a:t>
            </a:r>
          </a:p>
          <a:p>
            <a:pPr eaLnBrk="1" hangingPunct="1"/>
            <a:endParaRPr lang="en-GB" altLang="en-US" dirty="0"/>
          </a:p>
          <a:p>
            <a:pPr eaLnBrk="1" hangingPunct="1"/>
            <a:r>
              <a:rPr lang="en-GB" altLang="en-US" dirty="0"/>
              <a:t>Led to demands for social unrest and revolution in 1848 </a:t>
            </a: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25603">
                                            <p:txEl>
                                              <p:pRg st="2" end="2"/>
                                            </p:txEl>
                                          </p:spTgt>
                                        </p:tgtEl>
                                        <p:attrNameLst>
                                          <p:attrName>style.visibility</p:attrName>
                                        </p:attrNameLst>
                                      </p:cBhvr>
                                      <p:to>
                                        <p:strVal val="visible"/>
                                      </p:to>
                                    </p:set>
                                    <p:animEffect transition="in" filter="fade">
                                      <p:cBhvr>
                                        <p:cTn id="7" dur="1000"/>
                                        <p:tgtEl>
                                          <p:spTgt spid="25603">
                                            <p:txEl>
                                              <p:pRg st="2" end="2"/>
                                            </p:txEl>
                                          </p:spTgt>
                                        </p:tgtEl>
                                      </p:cBhvr>
                                    </p:animEffect>
                                    <p:anim calcmode="lin" valueType="num">
                                      <p:cBhvr>
                                        <p:cTn id="8" dur="1000" fill="hold"/>
                                        <p:tgtEl>
                                          <p:spTgt spid="2560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560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25603">
                                            <p:txEl>
                                              <p:pRg st="4" end="4"/>
                                            </p:txEl>
                                          </p:spTgt>
                                        </p:tgtEl>
                                        <p:attrNameLst>
                                          <p:attrName>style.visibility</p:attrName>
                                        </p:attrNameLst>
                                      </p:cBhvr>
                                      <p:to>
                                        <p:strVal val="visible"/>
                                      </p:to>
                                    </p:set>
                                    <p:animEffect transition="in" filter="fade">
                                      <p:cBhvr>
                                        <p:cTn id="14" dur="1000"/>
                                        <p:tgtEl>
                                          <p:spTgt spid="25603">
                                            <p:txEl>
                                              <p:pRg st="4" end="4"/>
                                            </p:txEl>
                                          </p:spTgt>
                                        </p:tgtEl>
                                      </p:cBhvr>
                                    </p:animEffect>
                                    <p:anim calcmode="lin" valueType="num">
                                      <p:cBhvr>
                                        <p:cTn id="15" dur="1000" fill="hold"/>
                                        <p:tgtEl>
                                          <p:spTgt spid="2560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2560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25603">
                                            <p:txEl>
                                              <p:pRg st="6" end="6"/>
                                            </p:txEl>
                                          </p:spTgt>
                                        </p:tgtEl>
                                        <p:attrNameLst>
                                          <p:attrName>style.visibility</p:attrName>
                                        </p:attrNameLst>
                                      </p:cBhvr>
                                      <p:to>
                                        <p:strVal val="visible"/>
                                      </p:to>
                                    </p:set>
                                    <p:animEffect transition="in" filter="fade">
                                      <p:cBhvr>
                                        <p:cTn id="21" dur="1000"/>
                                        <p:tgtEl>
                                          <p:spTgt spid="25603">
                                            <p:txEl>
                                              <p:pRg st="6" end="6"/>
                                            </p:txEl>
                                          </p:spTgt>
                                        </p:tgtEl>
                                      </p:cBhvr>
                                    </p:animEffect>
                                    <p:anim calcmode="lin" valueType="num">
                                      <p:cBhvr>
                                        <p:cTn id="22" dur="1000" fill="hold"/>
                                        <p:tgtEl>
                                          <p:spTgt spid="2560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2560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9" name="Rectangle 2560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1" name="Freeform: Shape 256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a:extLst>
              <a:ext uri="{FF2B5EF4-FFF2-40B4-BE49-F238E27FC236}">
                <a16:creationId xmlns:a16="http://schemas.microsoft.com/office/drawing/2014/main" id="{D2B1EBF2-6695-6DA8-E521-20194A7A91A9}"/>
              </a:ext>
            </a:extLst>
          </p:cNvPr>
          <p:cNvSpPr>
            <a:spLocks noGrp="1"/>
          </p:cNvSpPr>
          <p:nvPr>
            <p:ph type="title"/>
          </p:nvPr>
        </p:nvSpPr>
        <p:spPr>
          <a:xfrm>
            <a:off x="686834" y="1153572"/>
            <a:ext cx="3200400" cy="4461163"/>
          </a:xfrm>
        </p:spPr>
        <p:txBody>
          <a:bodyPr>
            <a:normAutofit/>
          </a:bodyPr>
          <a:lstStyle/>
          <a:p>
            <a:pPr eaLnBrk="1" hangingPunct="1"/>
            <a:r>
              <a:rPr lang="en-GB" altLang="en-US" dirty="0">
                <a:solidFill>
                  <a:srgbClr val="FFFFFF"/>
                </a:solidFill>
              </a:rPr>
              <a:t>Frederick Engels</a:t>
            </a:r>
            <a:br>
              <a:rPr lang="en-GB" altLang="en-US" dirty="0">
                <a:solidFill>
                  <a:srgbClr val="FFFFFF"/>
                </a:solidFill>
              </a:rPr>
            </a:br>
            <a:br>
              <a:rPr lang="en-GB" altLang="en-US" dirty="0">
                <a:solidFill>
                  <a:srgbClr val="FFFFFF"/>
                </a:solidFill>
              </a:rPr>
            </a:br>
            <a:r>
              <a:rPr lang="en-GB" altLang="en-US" dirty="0">
                <a:solidFill>
                  <a:srgbClr val="FFFFFF"/>
                </a:solidFill>
              </a:rPr>
              <a:t>1820 - 1895</a:t>
            </a:r>
            <a:endParaRPr lang="en-US" altLang="en-US" dirty="0">
              <a:solidFill>
                <a:srgbClr val="FFFFFF"/>
              </a:solidFill>
            </a:endParaRPr>
          </a:p>
        </p:txBody>
      </p:sp>
      <p:sp>
        <p:nvSpPr>
          <p:cNvPr id="25613" name="Arc 256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5604" name="Content Placeholder 2">
            <a:extLst>
              <a:ext uri="{FF2B5EF4-FFF2-40B4-BE49-F238E27FC236}">
                <a16:creationId xmlns:a16="http://schemas.microsoft.com/office/drawing/2014/main" id="{8383BBEC-2932-79C7-889A-D1A63B963589}"/>
              </a:ext>
            </a:extLst>
          </p:cNvPr>
          <p:cNvSpPr>
            <a:spLocks noGrp="1"/>
          </p:cNvSpPr>
          <p:nvPr>
            <p:ph idx="1"/>
          </p:nvPr>
        </p:nvSpPr>
        <p:spPr>
          <a:xfrm>
            <a:off x="4447308" y="591344"/>
            <a:ext cx="4167271" cy="5585619"/>
          </a:xfrm>
        </p:spPr>
        <p:txBody>
          <a:bodyPr anchor="ctr">
            <a:normAutofit/>
          </a:bodyPr>
          <a:lstStyle/>
          <a:p>
            <a:pPr eaLnBrk="1" hangingPunct="1">
              <a:defRPr/>
            </a:pPr>
            <a:endParaRPr lang="en-GB" altLang="en-US" dirty="0"/>
          </a:p>
          <a:p>
            <a:pPr eaLnBrk="1" hangingPunct="1">
              <a:defRPr/>
            </a:pPr>
            <a:r>
              <a:rPr lang="en-GB" altLang="en-US" dirty="0"/>
              <a:t>Author of ‘</a:t>
            </a:r>
            <a:r>
              <a:rPr lang="en-GB" altLang="en-US" i="1" dirty="0"/>
              <a:t>The Condition of the Working Class in England</a:t>
            </a:r>
            <a:r>
              <a:rPr lang="en-GB" altLang="en-US" dirty="0"/>
              <a:t>’ read by Marx before meeting Engels in Paris.</a:t>
            </a:r>
          </a:p>
          <a:p>
            <a:pPr eaLnBrk="1" hangingPunct="1">
              <a:defRPr/>
            </a:pPr>
            <a:endParaRPr lang="en-GB" altLang="en-US" dirty="0"/>
          </a:p>
          <a:p>
            <a:pPr eaLnBrk="1" hangingPunct="1">
              <a:defRPr/>
            </a:pPr>
            <a:r>
              <a:rPr lang="en-GB" altLang="en-US" dirty="0"/>
              <a:t>A close ally of Marx</a:t>
            </a:r>
          </a:p>
        </p:txBody>
      </p:sp>
      <p:pic>
        <p:nvPicPr>
          <p:cNvPr id="2" name="Picture 1">
            <a:extLst>
              <a:ext uri="{FF2B5EF4-FFF2-40B4-BE49-F238E27FC236}">
                <a16:creationId xmlns:a16="http://schemas.microsoft.com/office/drawing/2014/main" id="{A2198039-CD07-997B-09BB-A671F8B3E8D2}"/>
              </a:ext>
            </a:extLst>
          </p:cNvPr>
          <p:cNvPicPr>
            <a:picLocks noChangeAspect="1"/>
          </p:cNvPicPr>
          <p:nvPr/>
        </p:nvPicPr>
        <p:blipFill>
          <a:blip r:embed="rId2"/>
          <a:stretch>
            <a:fillRect/>
          </a:stretch>
        </p:blipFill>
        <p:spPr>
          <a:xfrm>
            <a:off x="8487143" y="1355380"/>
            <a:ext cx="2962913" cy="363353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25604">
                                            <p:txEl>
                                              <p:pRg st="1" end="1"/>
                                            </p:txEl>
                                          </p:spTgt>
                                        </p:tgtEl>
                                        <p:attrNameLst>
                                          <p:attrName>style.visibility</p:attrName>
                                        </p:attrNameLst>
                                      </p:cBhvr>
                                      <p:to>
                                        <p:strVal val="visible"/>
                                      </p:to>
                                    </p:set>
                                    <p:animEffect transition="in" filter="fade">
                                      <p:cBhvr>
                                        <p:cTn id="7" dur="1000"/>
                                        <p:tgtEl>
                                          <p:spTgt spid="25604">
                                            <p:txEl>
                                              <p:pRg st="1" end="1"/>
                                            </p:txEl>
                                          </p:spTgt>
                                        </p:tgtEl>
                                      </p:cBhvr>
                                    </p:animEffect>
                                    <p:anim calcmode="lin" valueType="num">
                                      <p:cBhvr>
                                        <p:cTn id="8" dur="1000" fill="hold"/>
                                        <p:tgtEl>
                                          <p:spTgt spid="25604">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560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25604">
                                            <p:txEl>
                                              <p:pRg st="3" end="3"/>
                                            </p:txEl>
                                          </p:spTgt>
                                        </p:tgtEl>
                                        <p:attrNameLst>
                                          <p:attrName>style.visibility</p:attrName>
                                        </p:attrNameLst>
                                      </p:cBhvr>
                                      <p:to>
                                        <p:strVal val="visible"/>
                                      </p:to>
                                    </p:set>
                                    <p:animEffect transition="in" filter="fade">
                                      <p:cBhvr>
                                        <p:cTn id="14" dur="1000"/>
                                        <p:tgtEl>
                                          <p:spTgt spid="25604">
                                            <p:txEl>
                                              <p:pRg st="3" end="3"/>
                                            </p:txEl>
                                          </p:spTgt>
                                        </p:tgtEl>
                                      </p:cBhvr>
                                    </p:animEffect>
                                    <p:anim calcmode="lin" valueType="num">
                                      <p:cBhvr>
                                        <p:cTn id="15" dur="1000" fill="hold"/>
                                        <p:tgtEl>
                                          <p:spTgt spid="25604">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2560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4" name="Freeform: Shape 2663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658643F0-84CE-DE00-0223-10D7EC7EBC36}"/>
              </a:ext>
            </a:extLst>
          </p:cNvPr>
          <p:cNvSpPr>
            <a:spLocks noGrp="1"/>
          </p:cNvSpPr>
          <p:nvPr>
            <p:ph type="title"/>
          </p:nvPr>
        </p:nvSpPr>
        <p:spPr>
          <a:xfrm>
            <a:off x="686834" y="1153572"/>
            <a:ext cx="3200400" cy="4461163"/>
          </a:xfrm>
        </p:spPr>
        <p:txBody>
          <a:bodyPr>
            <a:normAutofit/>
          </a:bodyPr>
          <a:lstStyle/>
          <a:p>
            <a:pPr eaLnBrk="1" hangingPunct="1"/>
            <a:r>
              <a:rPr lang="en-GB" altLang="en-US" dirty="0">
                <a:solidFill>
                  <a:srgbClr val="FFFFFF"/>
                </a:solidFill>
              </a:rPr>
              <a:t>Marx v Adam Smith </a:t>
            </a:r>
            <a:br>
              <a:rPr lang="en-GB" altLang="en-US" dirty="0">
                <a:solidFill>
                  <a:srgbClr val="FFFFFF"/>
                </a:solidFill>
              </a:rPr>
            </a:br>
            <a:br>
              <a:rPr lang="en-GB" altLang="en-US" dirty="0">
                <a:solidFill>
                  <a:srgbClr val="FFFFFF"/>
                </a:solidFill>
              </a:rPr>
            </a:br>
            <a:r>
              <a:rPr lang="en-GB" altLang="en-US" dirty="0">
                <a:solidFill>
                  <a:srgbClr val="FFFFFF"/>
                </a:solidFill>
              </a:rPr>
              <a:t>(the socialist versus the Capitalist)</a:t>
            </a:r>
            <a:endParaRPr lang="en-US" altLang="en-US" dirty="0">
              <a:solidFill>
                <a:srgbClr val="FFFFFF"/>
              </a:solidFill>
            </a:endParaRPr>
          </a:p>
        </p:txBody>
      </p:sp>
      <p:sp>
        <p:nvSpPr>
          <p:cNvPr id="26636" name="Arc 2663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6627" name="Content Placeholder 2">
            <a:extLst>
              <a:ext uri="{FF2B5EF4-FFF2-40B4-BE49-F238E27FC236}">
                <a16:creationId xmlns:a16="http://schemas.microsoft.com/office/drawing/2014/main" id="{08A6ED16-2FFE-3FB8-70D9-FF23228CE545}"/>
              </a:ext>
            </a:extLst>
          </p:cNvPr>
          <p:cNvSpPr>
            <a:spLocks noGrp="1"/>
          </p:cNvSpPr>
          <p:nvPr>
            <p:ph idx="1"/>
          </p:nvPr>
        </p:nvSpPr>
        <p:spPr>
          <a:xfrm>
            <a:off x="4447308" y="591344"/>
            <a:ext cx="6906491" cy="5585619"/>
          </a:xfrm>
        </p:spPr>
        <p:txBody>
          <a:bodyPr anchor="ctr">
            <a:normAutofit/>
          </a:bodyPr>
          <a:lstStyle/>
          <a:p>
            <a:pPr eaLnBrk="1" hangingPunct="1">
              <a:defRPr/>
            </a:pPr>
            <a:r>
              <a:rPr lang="en-US" altLang="en-US" dirty="0"/>
              <a:t>Marx's developed theories about society, economics and politics,</a:t>
            </a:r>
          </a:p>
          <a:p>
            <a:pPr eaLnBrk="1" hangingPunct="1">
              <a:defRPr/>
            </a:pPr>
            <a:r>
              <a:rPr lang="en-US" altLang="en-US" dirty="0"/>
              <a:t>Class struggle  a conflict between an ownership class that controls production and a dispossessed </a:t>
            </a:r>
            <a:r>
              <a:rPr lang="en-US" altLang="en-US" dirty="0" err="1"/>
              <a:t>labouring</a:t>
            </a:r>
            <a:r>
              <a:rPr lang="en-US" altLang="en-US" dirty="0"/>
              <a:t> class that provides the </a:t>
            </a:r>
            <a:r>
              <a:rPr lang="en-US" altLang="en-US" dirty="0" err="1"/>
              <a:t>labour</a:t>
            </a:r>
            <a:r>
              <a:rPr lang="en-US" altLang="en-US" dirty="0"/>
              <a:t> for production.</a:t>
            </a:r>
          </a:p>
          <a:p>
            <a:pPr eaLnBrk="1" hangingPunct="1">
              <a:defRPr/>
            </a:pPr>
            <a:r>
              <a:rPr lang="en-US" altLang="en-US" dirty="0"/>
              <a:t>Marx actively fought for the implementation of a </a:t>
            </a:r>
            <a:r>
              <a:rPr lang="en-US" altLang="en-US" b="1" dirty="0"/>
              <a:t>free association of producers</a:t>
            </a:r>
            <a:endParaRPr lang="en-US" altLang="en-US" dirty="0"/>
          </a:p>
          <a:p>
            <a:pPr eaLnBrk="1" hangingPunct="1">
              <a:defRPr/>
            </a:pPr>
            <a:r>
              <a:rPr lang="en-US" altLang="en-US" dirty="0"/>
              <a:t>Arguing that the working class should carry out </a:t>
            </a:r>
            <a:r>
              <a:rPr lang="en-US" altLang="en-US" dirty="0" err="1"/>
              <a:t>organised</a:t>
            </a:r>
            <a:r>
              <a:rPr lang="en-US" altLang="en-US" dirty="0"/>
              <a:t> revolutionary action to topple capitalism and bring about socio-economic change.</a:t>
            </a:r>
          </a:p>
          <a:p>
            <a:pPr marL="0" indent="0" eaLnBrk="1" hangingPunct="1">
              <a:buNone/>
              <a:defRPr/>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fade">
                                      <p:cBhvr>
                                        <p:cTn id="7" dur="1000"/>
                                        <p:tgtEl>
                                          <p:spTgt spid="26627">
                                            <p:txEl>
                                              <p:pRg st="0" end="0"/>
                                            </p:txEl>
                                          </p:spTgt>
                                        </p:tgtEl>
                                      </p:cBhvr>
                                    </p:animEffect>
                                    <p:anim calcmode="lin" valueType="num">
                                      <p:cBhvr>
                                        <p:cTn id="8" dur="1000" fill="hold"/>
                                        <p:tgtEl>
                                          <p:spTgt spid="2662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662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6627">
                                            <p:txEl>
                                              <p:pRg st="1" end="1"/>
                                            </p:txEl>
                                          </p:spTgt>
                                        </p:tgtEl>
                                        <p:attrNameLst>
                                          <p:attrName>style.visibility</p:attrName>
                                        </p:attrNameLst>
                                      </p:cBhvr>
                                      <p:to>
                                        <p:strVal val="visible"/>
                                      </p:to>
                                    </p:set>
                                    <p:animEffect transition="in" filter="fade">
                                      <p:cBhvr>
                                        <p:cTn id="14" dur="1000"/>
                                        <p:tgtEl>
                                          <p:spTgt spid="26627">
                                            <p:txEl>
                                              <p:pRg st="1" end="1"/>
                                            </p:txEl>
                                          </p:spTgt>
                                        </p:tgtEl>
                                      </p:cBhvr>
                                    </p:animEffect>
                                    <p:anim calcmode="lin" valueType="num">
                                      <p:cBhvr>
                                        <p:cTn id="15" dur="10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662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6627">
                                            <p:txEl>
                                              <p:pRg st="2" end="2"/>
                                            </p:txEl>
                                          </p:spTgt>
                                        </p:tgtEl>
                                        <p:attrNameLst>
                                          <p:attrName>style.visibility</p:attrName>
                                        </p:attrNameLst>
                                      </p:cBhvr>
                                      <p:to>
                                        <p:strVal val="visible"/>
                                      </p:to>
                                    </p:set>
                                    <p:animEffect transition="in" filter="fade">
                                      <p:cBhvr>
                                        <p:cTn id="21" dur="1000"/>
                                        <p:tgtEl>
                                          <p:spTgt spid="26627">
                                            <p:txEl>
                                              <p:pRg st="2" end="2"/>
                                            </p:txEl>
                                          </p:spTgt>
                                        </p:tgtEl>
                                      </p:cBhvr>
                                    </p:animEffect>
                                    <p:anim calcmode="lin" valueType="num">
                                      <p:cBhvr>
                                        <p:cTn id="22" dur="10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662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6627">
                                            <p:txEl>
                                              <p:pRg st="3" end="3"/>
                                            </p:txEl>
                                          </p:spTgt>
                                        </p:tgtEl>
                                        <p:attrNameLst>
                                          <p:attrName>style.visibility</p:attrName>
                                        </p:attrNameLst>
                                      </p:cBhvr>
                                      <p:to>
                                        <p:strVal val="visible"/>
                                      </p:to>
                                    </p:set>
                                    <p:animEffect transition="in" filter="fade">
                                      <p:cBhvr>
                                        <p:cTn id="28" dur="1000"/>
                                        <p:tgtEl>
                                          <p:spTgt spid="26627">
                                            <p:txEl>
                                              <p:pRg st="3" end="3"/>
                                            </p:txEl>
                                          </p:spTgt>
                                        </p:tgtEl>
                                      </p:cBhvr>
                                    </p:animEffect>
                                    <p:anim calcmode="lin" valueType="num">
                                      <p:cBhvr>
                                        <p:cTn id="29" dur="1000" fill="hold"/>
                                        <p:tgtEl>
                                          <p:spTgt spid="2662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662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8" name="Rectangle 3072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0" name="Freeform: Shape 3072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Title 1">
            <a:extLst>
              <a:ext uri="{FF2B5EF4-FFF2-40B4-BE49-F238E27FC236}">
                <a16:creationId xmlns:a16="http://schemas.microsoft.com/office/drawing/2014/main" id="{BF08C86D-3A19-5F9E-9C1B-B45D0500B656}"/>
              </a:ext>
            </a:extLst>
          </p:cNvPr>
          <p:cNvSpPr>
            <a:spLocks noGrp="1"/>
          </p:cNvSpPr>
          <p:nvPr>
            <p:ph type="title"/>
          </p:nvPr>
        </p:nvSpPr>
        <p:spPr>
          <a:xfrm>
            <a:off x="686834" y="1153572"/>
            <a:ext cx="3200400" cy="4461163"/>
          </a:xfrm>
        </p:spPr>
        <p:txBody>
          <a:bodyPr>
            <a:normAutofit/>
          </a:bodyPr>
          <a:lstStyle/>
          <a:p>
            <a:pPr eaLnBrk="1" hangingPunct="1"/>
            <a:r>
              <a:rPr lang="en-GB" altLang="en-US">
                <a:solidFill>
                  <a:srgbClr val="FFFFFF"/>
                </a:solidFill>
              </a:rPr>
              <a:t>Karl Marx 1818 – 1893</a:t>
            </a:r>
            <a:br>
              <a:rPr lang="en-GB" altLang="en-US">
                <a:solidFill>
                  <a:srgbClr val="FFFFFF"/>
                </a:solidFill>
              </a:rPr>
            </a:br>
            <a:r>
              <a:rPr lang="en-GB" altLang="en-US">
                <a:solidFill>
                  <a:srgbClr val="FFFFFF"/>
                </a:solidFill>
              </a:rPr>
              <a:t>‘Exploitation’</a:t>
            </a:r>
          </a:p>
        </p:txBody>
      </p:sp>
      <p:sp>
        <p:nvSpPr>
          <p:cNvPr id="30732" name="Arc 3073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723" name="Content Placeholder 2">
            <a:extLst>
              <a:ext uri="{FF2B5EF4-FFF2-40B4-BE49-F238E27FC236}">
                <a16:creationId xmlns:a16="http://schemas.microsoft.com/office/drawing/2014/main" id="{4C626B78-5662-E097-4B55-7C1FC22AD912}"/>
              </a:ext>
            </a:extLst>
          </p:cNvPr>
          <p:cNvSpPr>
            <a:spLocks noGrp="1"/>
          </p:cNvSpPr>
          <p:nvPr>
            <p:ph idx="1"/>
          </p:nvPr>
        </p:nvSpPr>
        <p:spPr>
          <a:xfrm>
            <a:off x="4447308" y="591344"/>
            <a:ext cx="6906491" cy="5585619"/>
          </a:xfrm>
        </p:spPr>
        <p:txBody>
          <a:bodyPr anchor="ctr">
            <a:normAutofit/>
          </a:bodyPr>
          <a:lstStyle/>
          <a:p>
            <a:pPr eaLnBrk="1" hangingPunct="1">
              <a:defRPr/>
            </a:pPr>
            <a:r>
              <a:rPr lang="en-GB" altLang="en-US"/>
              <a:t>Karl Marx viewed Smiths ‘capitalist’ views with pessimism</a:t>
            </a:r>
          </a:p>
          <a:p>
            <a:pPr eaLnBrk="1" hangingPunct="1">
              <a:defRPr/>
            </a:pPr>
            <a:r>
              <a:rPr lang="en-GB" altLang="en-US"/>
              <a:t>The capitalist benefits from the profits through the power of ownership</a:t>
            </a:r>
          </a:p>
          <a:p>
            <a:pPr eaLnBrk="1" hangingPunct="1">
              <a:defRPr/>
            </a:pPr>
            <a:r>
              <a:rPr lang="en-GB" altLang="en-US"/>
              <a:t>But the workers, who might be very poorly paid, actually create the value by their sweat and toil</a:t>
            </a:r>
          </a:p>
          <a:p>
            <a:pPr eaLnBrk="1" hangingPunct="1">
              <a:defRPr/>
            </a:pPr>
            <a:r>
              <a:rPr lang="en-GB" altLang="en-US"/>
              <a:t>Consequently he believed that society consists of a two-class system of a few wealthy capitalists and a mass of underpaid and underprivileged ‘workers’. </a:t>
            </a:r>
          </a:p>
          <a:p>
            <a:pPr marL="0" indent="0" eaLnBrk="1" hangingPunct="1">
              <a:buNone/>
              <a:defRPr/>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fade">
                                      <p:cBhvr>
                                        <p:cTn id="7" dur="1000"/>
                                        <p:tgtEl>
                                          <p:spTgt spid="30723">
                                            <p:txEl>
                                              <p:pRg st="0" end="0"/>
                                            </p:txEl>
                                          </p:spTgt>
                                        </p:tgtEl>
                                      </p:cBhvr>
                                    </p:animEffect>
                                    <p:anim calcmode="lin" valueType="num">
                                      <p:cBhvr>
                                        <p:cTn id="8" dur="1000" fill="hold"/>
                                        <p:tgtEl>
                                          <p:spTgt spid="307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07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0723">
                                            <p:txEl>
                                              <p:pRg st="1" end="1"/>
                                            </p:txEl>
                                          </p:spTgt>
                                        </p:tgtEl>
                                        <p:attrNameLst>
                                          <p:attrName>style.visibility</p:attrName>
                                        </p:attrNameLst>
                                      </p:cBhvr>
                                      <p:to>
                                        <p:strVal val="visible"/>
                                      </p:to>
                                    </p:set>
                                    <p:animEffect transition="in" filter="fade">
                                      <p:cBhvr>
                                        <p:cTn id="14" dur="1000"/>
                                        <p:tgtEl>
                                          <p:spTgt spid="30723">
                                            <p:txEl>
                                              <p:pRg st="1" end="1"/>
                                            </p:txEl>
                                          </p:spTgt>
                                        </p:tgtEl>
                                      </p:cBhvr>
                                    </p:animEffect>
                                    <p:anim calcmode="lin" valueType="num">
                                      <p:cBhvr>
                                        <p:cTn id="15" dur="1000" fill="hold"/>
                                        <p:tgtEl>
                                          <p:spTgt spid="3072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072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0723">
                                            <p:txEl>
                                              <p:pRg st="2" end="2"/>
                                            </p:txEl>
                                          </p:spTgt>
                                        </p:tgtEl>
                                        <p:attrNameLst>
                                          <p:attrName>style.visibility</p:attrName>
                                        </p:attrNameLst>
                                      </p:cBhvr>
                                      <p:to>
                                        <p:strVal val="visible"/>
                                      </p:to>
                                    </p:set>
                                    <p:animEffect transition="in" filter="fade">
                                      <p:cBhvr>
                                        <p:cTn id="21" dur="1000"/>
                                        <p:tgtEl>
                                          <p:spTgt spid="30723">
                                            <p:txEl>
                                              <p:pRg st="2" end="2"/>
                                            </p:txEl>
                                          </p:spTgt>
                                        </p:tgtEl>
                                      </p:cBhvr>
                                    </p:animEffect>
                                    <p:anim calcmode="lin" valueType="num">
                                      <p:cBhvr>
                                        <p:cTn id="22" dur="1000" fill="hold"/>
                                        <p:tgtEl>
                                          <p:spTgt spid="3072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07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0723">
                                            <p:txEl>
                                              <p:pRg st="3" end="3"/>
                                            </p:txEl>
                                          </p:spTgt>
                                        </p:tgtEl>
                                        <p:attrNameLst>
                                          <p:attrName>style.visibility</p:attrName>
                                        </p:attrNameLst>
                                      </p:cBhvr>
                                      <p:to>
                                        <p:strVal val="visible"/>
                                      </p:to>
                                    </p:set>
                                    <p:animEffect transition="in" filter="fade">
                                      <p:cBhvr>
                                        <p:cTn id="28" dur="1000"/>
                                        <p:tgtEl>
                                          <p:spTgt spid="30723">
                                            <p:txEl>
                                              <p:pRg st="3" end="3"/>
                                            </p:txEl>
                                          </p:spTgt>
                                        </p:tgtEl>
                                      </p:cBhvr>
                                    </p:animEffect>
                                    <p:anim calcmode="lin" valueType="num">
                                      <p:cBhvr>
                                        <p:cTn id="29" dur="1000" fill="hold"/>
                                        <p:tgtEl>
                                          <p:spTgt spid="3072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072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6" name="Rectangle 3277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8" name="Freeform: Shape 3277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Title 1">
            <a:extLst>
              <a:ext uri="{FF2B5EF4-FFF2-40B4-BE49-F238E27FC236}">
                <a16:creationId xmlns:a16="http://schemas.microsoft.com/office/drawing/2014/main" id="{0BCA6DBE-333A-2490-565C-1921D89FF85E}"/>
              </a:ext>
            </a:extLst>
          </p:cNvPr>
          <p:cNvSpPr>
            <a:spLocks noGrp="1"/>
          </p:cNvSpPr>
          <p:nvPr>
            <p:ph type="title"/>
          </p:nvPr>
        </p:nvSpPr>
        <p:spPr>
          <a:xfrm>
            <a:off x="686834" y="1153572"/>
            <a:ext cx="3200400" cy="4461163"/>
          </a:xfrm>
        </p:spPr>
        <p:txBody>
          <a:bodyPr>
            <a:normAutofit/>
          </a:bodyPr>
          <a:lstStyle/>
          <a:p>
            <a:pPr eaLnBrk="1" hangingPunct="1"/>
            <a:br>
              <a:rPr lang="en-GB" altLang="en-US">
                <a:solidFill>
                  <a:srgbClr val="FFFFFF"/>
                </a:solidFill>
              </a:rPr>
            </a:br>
            <a:r>
              <a:rPr lang="en-GB" altLang="en-US">
                <a:solidFill>
                  <a:srgbClr val="FFFFFF"/>
                </a:solidFill>
              </a:rPr>
              <a:t>Communism						</a:t>
            </a:r>
          </a:p>
        </p:txBody>
      </p:sp>
      <p:sp>
        <p:nvSpPr>
          <p:cNvPr id="32780" name="Arc 3277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2771" name="Content Placeholder 2">
            <a:extLst>
              <a:ext uri="{FF2B5EF4-FFF2-40B4-BE49-F238E27FC236}">
                <a16:creationId xmlns:a16="http://schemas.microsoft.com/office/drawing/2014/main" id="{DB6CC167-57FB-DEB7-9A59-E4CAAE39A588}"/>
              </a:ext>
            </a:extLst>
          </p:cNvPr>
          <p:cNvSpPr>
            <a:spLocks noGrp="1"/>
          </p:cNvSpPr>
          <p:nvPr>
            <p:ph idx="1"/>
          </p:nvPr>
        </p:nvSpPr>
        <p:spPr>
          <a:xfrm>
            <a:off x="4096202" y="102743"/>
            <a:ext cx="4083433" cy="6755258"/>
          </a:xfrm>
        </p:spPr>
        <p:txBody>
          <a:bodyPr anchor="ctr">
            <a:normAutofit/>
          </a:bodyPr>
          <a:lstStyle/>
          <a:p>
            <a:pPr eaLnBrk="1" hangingPunct="1">
              <a:defRPr/>
            </a:pPr>
            <a:r>
              <a:rPr lang="en-GB" altLang="en-US" dirty="0"/>
              <a:t>Marx believed that capitalism would fail</a:t>
            </a:r>
          </a:p>
          <a:p>
            <a:pPr eaLnBrk="1" hangingPunct="1">
              <a:defRPr/>
            </a:pPr>
            <a:r>
              <a:rPr lang="en-GB" altLang="en-US" dirty="0"/>
              <a:t>Society would then move toward communism</a:t>
            </a:r>
          </a:p>
          <a:p>
            <a:pPr eaLnBrk="1" hangingPunct="1">
              <a:defRPr/>
            </a:pPr>
            <a:r>
              <a:rPr lang="en-GB" altLang="en-US" dirty="0"/>
              <a:t>Workers would own the means of production thereby eradicating the exploitation of the work force. </a:t>
            </a:r>
            <a:endParaRPr lang="en-US" altLang="en-US" dirty="0"/>
          </a:p>
          <a:p>
            <a:pPr eaLnBrk="1" fontAlgn="auto" hangingPunct="1">
              <a:spcAft>
                <a:spcPts val="0"/>
              </a:spcAft>
              <a:buFont typeface="Wingdings 3" charset="2"/>
              <a:buChar char=""/>
              <a:defRPr/>
            </a:pPr>
            <a:r>
              <a:rPr lang="en-US" altLang="en-US" dirty="0"/>
              <a:t>The first edition of </a:t>
            </a:r>
            <a:r>
              <a:rPr lang="en-US" altLang="en-US" i="1" dirty="0"/>
              <a:t>The Manifesto of the Communist Party</a:t>
            </a:r>
            <a:r>
              <a:rPr lang="en-US" altLang="en-US" dirty="0"/>
              <a:t>, 1848</a:t>
            </a:r>
          </a:p>
        </p:txBody>
      </p:sp>
      <p:pic>
        <p:nvPicPr>
          <p:cNvPr id="2" name="Picture 1">
            <a:extLst>
              <a:ext uri="{FF2B5EF4-FFF2-40B4-BE49-F238E27FC236}">
                <a16:creationId xmlns:a16="http://schemas.microsoft.com/office/drawing/2014/main" id="{0A2252DE-1093-229C-72DC-A4A66955E243}"/>
              </a:ext>
            </a:extLst>
          </p:cNvPr>
          <p:cNvPicPr>
            <a:picLocks noChangeAspect="1"/>
          </p:cNvPicPr>
          <p:nvPr/>
        </p:nvPicPr>
        <p:blipFill>
          <a:blip r:embed="rId2"/>
          <a:stretch>
            <a:fillRect/>
          </a:stretch>
        </p:blipFill>
        <p:spPr>
          <a:xfrm>
            <a:off x="8260426" y="778909"/>
            <a:ext cx="3682728" cy="457997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Effect transition="in" filter="fade">
                                      <p:cBhvr>
                                        <p:cTn id="7" dur="1000"/>
                                        <p:tgtEl>
                                          <p:spTgt spid="32771">
                                            <p:txEl>
                                              <p:pRg st="0" end="0"/>
                                            </p:txEl>
                                          </p:spTgt>
                                        </p:tgtEl>
                                      </p:cBhvr>
                                    </p:animEffect>
                                    <p:anim calcmode="lin" valueType="num">
                                      <p:cBhvr>
                                        <p:cTn id="8" dur="1000" fill="hold"/>
                                        <p:tgtEl>
                                          <p:spTgt spid="327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277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2771">
                                            <p:txEl>
                                              <p:pRg st="1" end="1"/>
                                            </p:txEl>
                                          </p:spTgt>
                                        </p:tgtEl>
                                        <p:attrNameLst>
                                          <p:attrName>style.visibility</p:attrName>
                                        </p:attrNameLst>
                                      </p:cBhvr>
                                      <p:to>
                                        <p:strVal val="visible"/>
                                      </p:to>
                                    </p:set>
                                    <p:animEffect transition="in" filter="fade">
                                      <p:cBhvr>
                                        <p:cTn id="14" dur="1000"/>
                                        <p:tgtEl>
                                          <p:spTgt spid="32771">
                                            <p:txEl>
                                              <p:pRg st="1" end="1"/>
                                            </p:txEl>
                                          </p:spTgt>
                                        </p:tgtEl>
                                      </p:cBhvr>
                                    </p:animEffect>
                                    <p:anim calcmode="lin" valueType="num">
                                      <p:cBhvr>
                                        <p:cTn id="15" dur="1000" fill="hold"/>
                                        <p:tgtEl>
                                          <p:spTgt spid="3277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277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2771">
                                            <p:txEl>
                                              <p:pRg st="2" end="2"/>
                                            </p:txEl>
                                          </p:spTgt>
                                        </p:tgtEl>
                                        <p:attrNameLst>
                                          <p:attrName>style.visibility</p:attrName>
                                        </p:attrNameLst>
                                      </p:cBhvr>
                                      <p:to>
                                        <p:strVal val="visible"/>
                                      </p:to>
                                    </p:set>
                                    <p:animEffect transition="in" filter="fade">
                                      <p:cBhvr>
                                        <p:cTn id="21" dur="1000"/>
                                        <p:tgtEl>
                                          <p:spTgt spid="32771">
                                            <p:txEl>
                                              <p:pRg st="2" end="2"/>
                                            </p:txEl>
                                          </p:spTgt>
                                        </p:tgtEl>
                                      </p:cBhvr>
                                    </p:animEffect>
                                    <p:anim calcmode="lin" valueType="num">
                                      <p:cBhvr>
                                        <p:cTn id="22" dur="1000" fill="hold"/>
                                        <p:tgtEl>
                                          <p:spTgt spid="3277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277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nodeType="clickEffect">
                                  <p:stCondLst>
                                    <p:cond delay="0"/>
                                  </p:stCondLst>
                                  <p:childTnLst>
                                    <p:set>
                                      <p:cBhvr>
                                        <p:cTn id="27" dur="1" fill="hold">
                                          <p:stCondLst>
                                            <p:cond delay="0"/>
                                          </p:stCondLst>
                                        </p:cTn>
                                        <p:tgtEl>
                                          <p:spTgt spid="32771">
                                            <p:txEl>
                                              <p:pRg st="3" end="3"/>
                                            </p:txEl>
                                          </p:spTgt>
                                        </p:tgtEl>
                                        <p:attrNameLst>
                                          <p:attrName>style.visibility</p:attrName>
                                        </p:attrNameLst>
                                      </p:cBhvr>
                                      <p:to>
                                        <p:strVal val="visible"/>
                                      </p:to>
                                    </p:set>
                                    <p:animEffect transition="in" filter="fade">
                                      <p:cBhvr>
                                        <p:cTn id="28" dur="1000"/>
                                        <p:tgtEl>
                                          <p:spTgt spid="32771">
                                            <p:txEl>
                                              <p:pRg st="3" end="3"/>
                                            </p:txEl>
                                          </p:spTgt>
                                        </p:tgtEl>
                                      </p:cBhvr>
                                    </p:animEffect>
                                    <p:anim calcmode="lin" valueType="num">
                                      <p:cBhvr>
                                        <p:cTn id="29" dur="1000" fill="hold"/>
                                        <p:tgtEl>
                                          <p:spTgt spid="3277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277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7" name="Rectangle 3072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9" name="Rectangle 3072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Online Media 2" title="POLITICAL THEORY - Karl Marx">
            <a:hlinkClick r:id="" action="ppaction://media"/>
            <a:extLst>
              <a:ext uri="{FF2B5EF4-FFF2-40B4-BE49-F238E27FC236}">
                <a16:creationId xmlns:a16="http://schemas.microsoft.com/office/drawing/2014/main" id="{D0543697-3763-9584-988D-C4C0BF82FD41}"/>
              </a:ext>
            </a:extLst>
          </p:cNvPr>
          <p:cNvPicPr>
            <a:picLocks noGrp="1" noRot="1" noChangeAspect="1"/>
          </p:cNvPicPr>
          <p:nvPr>
            <p:ph idx="1"/>
            <a:videoFile r:link="rId1"/>
          </p:nvPr>
        </p:nvPicPr>
        <p:blipFill>
          <a:blip r:embed="rId3"/>
          <a:stretch>
            <a:fillRect/>
          </a:stretch>
        </p:blipFill>
        <p:spPr>
          <a:xfrm>
            <a:off x="1143941" y="643467"/>
            <a:ext cx="9904117" cy="557106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800" name="Rectangle 3379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2" name="Freeform: Shape 3380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Title 1">
            <a:extLst>
              <a:ext uri="{FF2B5EF4-FFF2-40B4-BE49-F238E27FC236}">
                <a16:creationId xmlns:a16="http://schemas.microsoft.com/office/drawing/2014/main" id="{C55DEB3E-0F33-E48D-BFE8-BFE39A6E044D}"/>
              </a:ext>
            </a:extLst>
          </p:cNvPr>
          <p:cNvSpPr>
            <a:spLocks noGrp="1"/>
          </p:cNvSpPr>
          <p:nvPr>
            <p:ph type="title"/>
          </p:nvPr>
        </p:nvSpPr>
        <p:spPr>
          <a:xfrm>
            <a:off x="686834" y="1153572"/>
            <a:ext cx="3200400" cy="4461163"/>
          </a:xfrm>
        </p:spPr>
        <p:txBody>
          <a:bodyPr>
            <a:normAutofit/>
          </a:bodyPr>
          <a:lstStyle/>
          <a:p>
            <a:pPr eaLnBrk="1" hangingPunct="1"/>
            <a:br>
              <a:rPr lang="en-GB" altLang="en-US">
                <a:solidFill>
                  <a:srgbClr val="FFFFFF"/>
                </a:solidFill>
              </a:rPr>
            </a:br>
            <a:r>
              <a:rPr lang="en-GB" altLang="en-US">
                <a:solidFill>
                  <a:srgbClr val="FFFFFF"/>
                </a:solidFill>
              </a:rPr>
              <a:t>Communism						</a:t>
            </a:r>
          </a:p>
        </p:txBody>
      </p:sp>
      <p:sp>
        <p:nvSpPr>
          <p:cNvPr id="33804" name="Arc 3380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3795" name="Content Placeholder 2">
            <a:extLst>
              <a:ext uri="{FF2B5EF4-FFF2-40B4-BE49-F238E27FC236}">
                <a16:creationId xmlns:a16="http://schemas.microsoft.com/office/drawing/2014/main" id="{98400617-ED0A-574B-42EE-4484BC49E8C6}"/>
              </a:ext>
            </a:extLst>
          </p:cNvPr>
          <p:cNvSpPr>
            <a:spLocks noGrp="1"/>
          </p:cNvSpPr>
          <p:nvPr>
            <p:ph idx="1"/>
          </p:nvPr>
        </p:nvSpPr>
        <p:spPr>
          <a:xfrm>
            <a:off x="4447308" y="591344"/>
            <a:ext cx="6906491" cy="5585619"/>
          </a:xfrm>
        </p:spPr>
        <p:txBody>
          <a:bodyPr anchor="ctr">
            <a:normAutofit/>
          </a:bodyPr>
          <a:lstStyle/>
          <a:p>
            <a:pPr eaLnBrk="1" hangingPunct="1">
              <a:defRPr/>
            </a:pPr>
            <a:r>
              <a:rPr lang="en-GB" altLang="en-US" dirty="0"/>
              <a:t>Marx, along with Friedrich Engels, argued a doctrine that the state throughout history has been a device for the exploitation of the masses by a dominant class, </a:t>
            </a:r>
          </a:p>
          <a:p>
            <a:pPr eaLnBrk="1" hangingPunct="1">
              <a:defRPr/>
            </a:pPr>
            <a:r>
              <a:rPr lang="en-GB" altLang="en-US" dirty="0"/>
              <a:t>They believed that people should equally and fairly share the spoils of their endeavour</a:t>
            </a:r>
          </a:p>
          <a:p>
            <a:pPr eaLnBrk="1" hangingPunct="1">
              <a:defRPr/>
            </a:pPr>
            <a:r>
              <a:rPr lang="en-GB" altLang="en-US" dirty="0"/>
              <a:t>That class struggle has been the main agency of historical change, and that the capitalist system, containing from the first the seeds of its own decay, will inevitably, after the period of the dictatorship be superseded by a socialist order and a classless society. </a:t>
            </a:r>
          </a:p>
          <a:p>
            <a:pPr eaLnBrk="1" hangingPunct="1">
              <a:defRPr/>
            </a:pPr>
            <a:endParaRPr lang="en-GB" altLang="en-US" dirty="0"/>
          </a:p>
        </p:txBody>
      </p:sp>
      <p:sp>
        <p:nvSpPr>
          <p:cNvPr id="3" name="TextBox 2">
            <a:extLst>
              <a:ext uri="{FF2B5EF4-FFF2-40B4-BE49-F238E27FC236}">
                <a16:creationId xmlns:a16="http://schemas.microsoft.com/office/drawing/2014/main" id="{01B62B94-336F-CA8E-AA52-EB33006FC8BC}"/>
              </a:ext>
            </a:extLst>
          </p:cNvPr>
          <p:cNvSpPr txBox="1"/>
          <p:nvPr/>
        </p:nvSpPr>
        <p:spPr>
          <a:xfrm>
            <a:off x="3914789" y="5813287"/>
            <a:ext cx="7271226" cy="523220"/>
          </a:xfrm>
          <a:prstGeom prst="rect">
            <a:avLst/>
          </a:prstGeom>
          <a:noFill/>
        </p:spPr>
        <p:txBody>
          <a:bodyPr wrap="square">
            <a:spAutoFit/>
          </a:bodyPr>
          <a:lstStyle/>
          <a:p>
            <a:r>
              <a:rPr lang="en-US" sz="2800" b="1" dirty="0">
                <a:solidFill>
                  <a:srgbClr val="FF0000"/>
                </a:solidFill>
              </a:rPr>
              <a:t>But has communism ever worked in reality?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Effect transition="in" filter="fade">
                                      <p:cBhvr>
                                        <p:cTn id="7" dur="1000"/>
                                        <p:tgtEl>
                                          <p:spTgt spid="33795">
                                            <p:txEl>
                                              <p:pRg st="0" end="0"/>
                                            </p:txEl>
                                          </p:spTgt>
                                        </p:tgtEl>
                                      </p:cBhvr>
                                    </p:animEffect>
                                    <p:anim calcmode="lin" valueType="num">
                                      <p:cBhvr>
                                        <p:cTn id="8" dur="1000" fill="hold"/>
                                        <p:tgtEl>
                                          <p:spTgt spid="337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37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3795">
                                            <p:txEl>
                                              <p:pRg st="1" end="1"/>
                                            </p:txEl>
                                          </p:spTgt>
                                        </p:tgtEl>
                                        <p:attrNameLst>
                                          <p:attrName>style.visibility</p:attrName>
                                        </p:attrNameLst>
                                      </p:cBhvr>
                                      <p:to>
                                        <p:strVal val="visible"/>
                                      </p:to>
                                    </p:set>
                                    <p:animEffect transition="in" filter="fade">
                                      <p:cBhvr>
                                        <p:cTn id="14" dur="1000"/>
                                        <p:tgtEl>
                                          <p:spTgt spid="33795">
                                            <p:txEl>
                                              <p:pRg st="1" end="1"/>
                                            </p:txEl>
                                          </p:spTgt>
                                        </p:tgtEl>
                                      </p:cBhvr>
                                    </p:animEffect>
                                    <p:anim calcmode="lin" valueType="num">
                                      <p:cBhvr>
                                        <p:cTn id="15" dur="1000" fill="hold"/>
                                        <p:tgtEl>
                                          <p:spTgt spid="3379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379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3795">
                                            <p:txEl>
                                              <p:pRg st="2" end="2"/>
                                            </p:txEl>
                                          </p:spTgt>
                                        </p:tgtEl>
                                        <p:attrNameLst>
                                          <p:attrName>style.visibility</p:attrName>
                                        </p:attrNameLst>
                                      </p:cBhvr>
                                      <p:to>
                                        <p:strVal val="visible"/>
                                      </p:to>
                                    </p:set>
                                    <p:animEffect transition="in" filter="fade">
                                      <p:cBhvr>
                                        <p:cTn id="21" dur="1000"/>
                                        <p:tgtEl>
                                          <p:spTgt spid="33795">
                                            <p:txEl>
                                              <p:pRg st="2" end="2"/>
                                            </p:txEl>
                                          </p:spTgt>
                                        </p:tgtEl>
                                      </p:cBhvr>
                                    </p:animEffect>
                                    <p:anim calcmode="lin" valueType="num">
                                      <p:cBhvr>
                                        <p:cTn id="22" dur="1000" fill="hold"/>
                                        <p:tgtEl>
                                          <p:spTgt spid="3379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379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6" presetClass="entr" presetSubtype="0" fill="hold" grpId="0" nodeType="click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wipe(down)">
                                      <p:cBhvr>
                                        <p:cTn id="28" dur="580">
                                          <p:stCondLst>
                                            <p:cond delay="0"/>
                                          </p:stCondLst>
                                        </p:cTn>
                                        <p:tgtEl>
                                          <p:spTgt spid="3"/>
                                        </p:tgtEl>
                                      </p:cBhvr>
                                    </p:animEffect>
                                    <p:anim calcmode="lin" valueType="num">
                                      <p:cBhvr>
                                        <p:cTn id="29"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34" dur="26">
                                          <p:stCondLst>
                                            <p:cond delay="650"/>
                                          </p:stCondLst>
                                        </p:cTn>
                                        <p:tgtEl>
                                          <p:spTgt spid="3"/>
                                        </p:tgtEl>
                                      </p:cBhvr>
                                      <p:to x="100000" y="60000"/>
                                    </p:animScale>
                                    <p:animScale>
                                      <p:cBhvr>
                                        <p:cTn id="35" dur="166" decel="50000">
                                          <p:stCondLst>
                                            <p:cond delay="676"/>
                                          </p:stCondLst>
                                        </p:cTn>
                                        <p:tgtEl>
                                          <p:spTgt spid="3"/>
                                        </p:tgtEl>
                                      </p:cBhvr>
                                      <p:to x="100000" y="100000"/>
                                    </p:animScale>
                                    <p:animScale>
                                      <p:cBhvr>
                                        <p:cTn id="36" dur="26">
                                          <p:stCondLst>
                                            <p:cond delay="1312"/>
                                          </p:stCondLst>
                                        </p:cTn>
                                        <p:tgtEl>
                                          <p:spTgt spid="3"/>
                                        </p:tgtEl>
                                      </p:cBhvr>
                                      <p:to x="100000" y="80000"/>
                                    </p:animScale>
                                    <p:animScale>
                                      <p:cBhvr>
                                        <p:cTn id="37" dur="166" decel="50000">
                                          <p:stCondLst>
                                            <p:cond delay="1338"/>
                                          </p:stCondLst>
                                        </p:cTn>
                                        <p:tgtEl>
                                          <p:spTgt spid="3"/>
                                        </p:tgtEl>
                                      </p:cBhvr>
                                      <p:to x="100000" y="100000"/>
                                    </p:animScale>
                                    <p:animScale>
                                      <p:cBhvr>
                                        <p:cTn id="38" dur="26">
                                          <p:stCondLst>
                                            <p:cond delay="1642"/>
                                          </p:stCondLst>
                                        </p:cTn>
                                        <p:tgtEl>
                                          <p:spTgt spid="3"/>
                                        </p:tgtEl>
                                      </p:cBhvr>
                                      <p:to x="100000" y="90000"/>
                                    </p:animScale>
                                    <p:animScale>
                                      <p:cBhvr>
                                        <p:cTn id="39" dur="166" decel="50000">
                                          <p:stCondLst>
                                            <p:cond delay="1668"/>
                                          </p:stCondLst>
                                        </p:cTn>
                                        <p:tgtEl>
                                          <p:spTgt spid="3"/>
                                        </p:tgtEl>
                                      </p:cBhvr>
                                      <p:to x="100000" y="100000"/>
                                    </p:animScale>
                                    <p:animScale>
                                      <p:cBhvr>
                                        <p:cTn id="40" dur="26">
                                          <p:stCondLst>
                                            <p:cond delay="1808"/>
                                          </p:stCondLst>
                                        </p:cTn>
                                        <p:tgtEl>
                                          <p:spTgt spid="3"/>
                                        </p:tgtEl>
                                      </p:cBhvr>
                                      <p:to x="100000" y="95000"/>
                                    </p:animScale>
                                    <p:animScale>
                                      <p:cBhvr>
                                        <p:cTn id="41"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8" name="Rectangle 3584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0" name="Freeform: Shape 3584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37215-84B1-0F81-0BDB-F880283E0ABF}"/>
              </a:ext>
            </a:extLst>
          </p:cNvPr>
          <p:cNvSpPr>
            <a:spLocks noGrp="1"/>
          </p:cNvSpPr>
          <p:nvPr>
            <p:ph type="title"/>
          </p:nvPr>
        </p:nvSpPr>
        <p:spPr>
          <a:xfrm>
            <a:off x="686834" y="1153572"/>
            <a:ext cx="3200400" cy="4461163"/>
          </a:xfrm>
        </p:spPr>
        <p:txBody>
          <a:bodyPr rtlCol="0">
            <a:normAutofit/>
          </a:bodyPr>
          <a:lstStyle/>
          <a:p>
            <a:pPr eaLnBrk="1" fontAlgn="auto" hangingPunct="1">
              <a:spcAft>
                <a:spcPts val="0"/>
              </a:spcAft>
              <a:defRPr/>
            </a:pPr>
            <a:r>
              <a:rPr lang="en-GB" b="1" dirty="0">
                <a:solidFill>
                  <a:srgbClr val="FFFFFF"/>
                </a:solidFill>
              </a:rPr>
              <a:t>Marx’s theories have been undermined by three key factors</a:t>
            </a:r>
            <a:br>
              <a:rPr lang="en-GB" b="1" dirty="0">
                <a:solidFill>
                  <a:srgbClr val="FFFFFF"/>
                </a:solidFill>
              </a:rPr>
            </a:br>
            <a:endParaRPr lang="en-GB" b="1" dirty="0">
              <a:solidFill>
                <a:srgbClr val="FFFFFF"/>
              </a:solidFill>
            </a:endParaRPr>
          </a:p>
        </p:txBody>
      </p:sp>
      <p:sp>
        <p:nvSpPr>
          <p:cNvPr id="35852" name="Arc 3585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5843" name="Content Placeholder 2">
            <a:extLst>
              <a:ext uri="{FF2B5EF4-FFF2-40B4-BE49-F238E27FC236}">
                <a16:creationId xmlns:a16="http://schemas.microsoft.com/office/drawing/2014/main" id="{27B507EF-F7AD-F95C-EEB6-50403B0C4FF3}"/>
              </a:ext>
            </a:extLst>
          </p:cNvPr>
          <p:cNvSpPr>
            <a:spLocks noGrp="1"/>
          </p:cNvSpPr>
          <p:nvPr>
            <p:ph idx="1"/>
          </p:nvPr>
        </p:nvSpPr>
        <p:spPr>
          <a:xfrm>
            <a:off x="4447308" y="591344"/>
            <a:ext cx="6906491" cy="5585619"/>
          </a:xfrm>
        </p:spPr>
        <p:txBody>
          <a:bodyPr anchor="ctr">
            <a:normAutofit/>
          </a:bodyPr>
          <a:lstStyle/>
          <a:p>
            <a:pPr eaLnBrk="1" hangingPunct="1">
              <a:defRPr/>
            </a:pPr>
            <a:r>
              <a:rPr lang="en-GB" altLang="en-US" dirty="0"/>
              <a:t>First, that socialist centrally planned economies proved far less efficient at delivering produce and services for the greater good.</a:t>
            </a:r>
          </a:p>
          <a:p>
            <a:pPr marL="0" indent="0" eaLnBrk="1" hangingPunct="1">
              <a:buNone/>
              <a:defRPr/>
            </a:pPr>
            <a:endParaRPr lang="en-GB" altLang="en-US" dirty="0"/>
          </a:p>
          <a:p>
            <a:pPr eaLnBrk="1" hangingPunct="1">
              <a:defRPr/>
            </a:pPr>
            <a:r>
              <a:rPr lang="en-GB" altLang="en-US" dirty="0"/>
              <a:t>Second, that workers have risen indicating that they are sharing in the profits gained from the capitalist system. </a:t>
            </a:r>
          </a:p>
          <a:p>
            <a:pPr eaLnBrk="1" hangingPunct="1">
              <a:defRPr/>
            </a:pPr>
            <a:endParaRPr lang="en-GB" altLang="en-US" dirty="0"/>
          </a:p>
          <a:p>
            <a:pPr eaLnBrk="1" hangingPunct="1">
              <a:defRPr/>
            </a:pPr>
            <a:r>
              <a:rPr lang="en-GB" altLang="en-US" dirty="0"/>
              <a:t>Third, human nature and the corrupting nature of power.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Effect transition="in" filter="fade">
                                      <p:cBhvr>
                                        <p:cTn id="7" dur="1000"/>
                                        <p:tgtEl>
                                          <p:spTgt spid="35843">
                                            <p:txEl>
                                              <p:pRg st="0" end="0"/>
                                            </p:txEl>
                                          </p:spTgt>
                                        </p:tgtEl>
                                      </p:cBhvr>
                                    </p:animEffect>
                                    <p:anim calcmode="lin" valueType="num">
                                      <p:cBhvr>
                                        <p:cTn id="8" dur="1000" fill="hold"/>
                                        <p:tgtEl>
                                          <p:spTgt spid="3584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584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5843">
                                            <p:txEl>
                                              <p:pRg st="2" end="2"/>
                                            </p:txEl>
                                          </p:spTgt>
                                        </p:tgtEl>
                                        <p:attrNameLst>
                                          <p:attrName>style.visibility</p:attrName>
                                        </p:attrNameLst>
                                      </p:cBhvr>
                                      <p:to>
                                        <p:strVal val="visible"/>
                                      </p:to>
                                    </p:set>
                                    <p:animEffect transition="in" filter="fade">
                                      <p:cBhvr>
                                        <p:cTn id="14" dur="1000"/>
                                        <p:tgtEl>
                                          <p:spTgt spid="35843">
                                            <p:txEl>
                                              <p:pRg st="2" end="2"/>
                                            </p:txEl>
                                          </p:spTgt>
                                        </p:tgtEl>
                                      </p:cBhvr>
                                    </p:animEffect>
                                    <p:anim calcmode="lin" valueType="num">
                                      <p:cBhvr>
                                        <p:cTn id="15" dur="1000" fill="hold"/>
                                        <p:tgtEl>
                                          <p:spTgt spid="3584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584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5843">
                                            <p:txEl>
                                              <p:pRg st="4" end="4"/>
                                            </p:txEl>
                                          </p:spTgt>
                                        </p:tgtEl>
                                        <p:attrNameLst>
                                          <p:attrName>style.visibility</p:attrName>
                                        </p:attrNameLst>
                                      </p:cBhvr>
                                      <p:to>
                                        <p:strVal val="visible"/>
                                      </p:to>
                                    </p:set>
                                    <p:animEffect transition="in" filter="fade">
                                      <p:cBhvr>
                                        <p:cTn id="21" dur="1000"/>
                                        <p:tgtEl>
                                          <p:spTgt spid="35843">
                                            <p:txEl>
                                              <p:pRg st="4" end="4"/>
                                            </p:txEl>
                                          </p:spTgt>
                                        </p:tgtEl>
                                      </p:cBhvr>
                                    </p:animEffect>
                                    <p:anim calcmode="lin" valueType="num">
                                      <p:cBhvr>
                                        <p:cTn id="22" dur="1000" fill="hold"/>
                                        <p:tgtEl>
                                          <p:spTgt spid="3584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584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82" name="Rectangle 3688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Title 1">
            <a:extLst>
              <a:ext uri="{FF2B5EF4-FFF2-40B4-BE49-F238E27FC236}">
                <a16:creationId xmlns:a16="http://schemas.microsoft.com/office/drawing/2014/main" id="{134759B5-6201-1B02-760A-1A40BFD257F0}"/>
              </a:ext>
            </a:extLst>
          </p:cNvPr>
          <p:cNvSpPr>
            <a:spLocks noGrp="1"/>
          </p:cNvSpPr>
          <p:nvPr>
            <p:ph type="title"/>
          </p:nvPr>
        </p:nvSpPr>
        <p:spPr>
          <a:xfrm>
            <a:off x="640080" y="325369"/>
            <a:ext cx="4368602" cy="1956841"/>
          </a:xfrm>
        </p:spPr>
        <p:txBody>
          <a:bodyPr anchor="b">
            <a:normAutofit/>
          </a:bodyPr>
          <a:lstStyle/>
          <a:p>
            <a:r>
              <a:rPr lang="en-GB" altLang="en-US" sz="4200" dirty="0"/>
              <a:t>Buried at Highgate Cemetery, London </a:t>
            </a:r>
            <a:endParaRPr lang="en-US" altLang="en-US" sz="4200" dirty="0"/>
          </a:p>
        </p:txBody>
      </p:sp>
      <p:sp>
        <p:nvSpPr>
          <p:cNvPr id="3688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8" name="Content Placeholder 3">
            <a:extLst>
              <a:ext uri="{FF2B5EF4-FFF2-40B4-BE49-F238E27FC236}">
                <a16:creationId xmlns:a16="http://schemas.microsoft.com/office/drawing/2014/main" id="{04C0127E-32E0-E74E-82CD-58B4C6473911}"/>
              </a:ext>
            </a:extLst>
          </p:cNvPr>
          <p:cNvSpPr>
            <a:spLocks noGrp="1"/>
          </p:cNvSpPr>
          <p:nvPr>
            <p:ph idx="1"/>
          </p:nvPr>
        </p:nvSpPr>
        <p:spPr>
          <a:xfrm>
            <a:off x="640080" y="3147385"/>
            <a:ext cx="4243589" cy="3046182"/>
          </a:xfrm>
        </p:spPr>
        <p:txBody>
          <a:bodyPr>
            <a:normAutofit/>
          </a:bodyPr>
          <a:lstStyle/>
          <a:p>
            <a:pPr eaLnBrk="1" hangingPunct="1"/>
            <a:r>
              <a:rPr lang="en-GB" altLang="en-US" dirty="0"/>
              <a:t>Died London on 14 March 1883 (age 64). </a:t>
            </a:r>
          </a:p>
          <a:p>
            <a:pPr eaLnBrk="1" hangingPunct="1"/>
            <a:r>
              <a:rPr lang="en-GB" altLang="en-US" dirty="0"/>
              <a:t>He died a stateless person.</a:t>
            </a:r>
          </a:p>
          <a:p>
            <a:pPr eaLnBrk="1" hangingPunct="1"/>
            <a:r>
              <a:rPr lang="en-GB" altLang="en-US" dirty="0"/>
              <a:t>Between nine and eleven mourners at his funeral.</a:t>
            </a:r>
            <a:endParaRPr lang="en-US" altLang="en-US" dirty="0"/>
          </a:p>
        </p:txBody>
      </p:sp>
      <p:pic>
        <p:nvPicPr>
          <p:cNvPr id="4" name="Picture 3">
            <a:extLst>
              <a:ext uri="{FF2B5EF4-FFF2-40B4-BE49-F238E27FC236}">
                <a16:creationId xmlns:a16="http://schemas.microsoft.com/office/drawing/2014/main" id="{A89EE064-7FD3-9E29-C379-D1AD85179442}"/>
              </a:ext>
            </a:extLst>
          </p:cNvPr>
          <p:cNvPicPr>
            <a:picLocks noChangeAspect="1"/>
          </p:cNvPicPr>
          <p:nvPr/>
        </p:nvPicPr>
        <p:blipFill rotWithShape="1">
          <a:blip r:embed="rId2"/>
          <a:srcRect t="6902" r="2" b="1583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6868">
                                            <p:txEl>
                                              <p:pRg st="0" end="0"/>
                                            </p:txEl>
                                          </p:spTgt>
                                        </p:tgtEl>
                                        <p:attrNameLst>
                                          <p:attrName>style.visibility</p:attrName>
                                        </p:attrNameLst>
                                      </p:cBhvr>
                                      <p:to>
                                        <p:strVal val="visible"/>
                                      </p:to>
                                    </p:set>
                                    <p:animEffect transition="in" filter="fade">
                                      <p:cBhvr>
                                        <p:cTn id="7" dur="1000"/>
                                        <p:tgtEl>
                                          <p:spTgt spid="36868">
                                            <p:txEl>
                                              <p:pRg st="0" end="0"/>
                                            </p:txEl>
                                          </p:spTgt>
                                        </p:tgtEl>
                                      </p:cBhvr>
                                    </p:animEffect>
                                    <p:anim calcmode="lin" valueType="num">
                                      <p:cBhvr>
                                        <p:cTn id="8" dur="1000" fill="hold"/>
                                        <p:tgtEl>
                                          <p:spTgt spid="3686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686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nodeType="clickEffect">
                                  <p:stCondLst>
                                    <p:cond delay="0"/>
                                  </p:stCondLst>
                                  <p:childTnLst>
                                    <p:set>
                                      <p:cBhvr>
                                        <p:cTn id="13" dur="1" fill="hold">
                                          <p:stCondLst>
                                            <p:cond delay="0"/>
                                          </p:stCondLst>
                                        </p:cTn>
                                        <p:tgtEl>
                                          <p:spTgt spid="36868">
                                            <p:txEl>
                                              <p:pRg st="1" end="1"/>
                                            </p:txEl>
                                          </p:spTgt>
                                        </p:tgtEl>
                                        <p:attrNameLst>
                                          <p:attrName>style.visibility</p:attrName>
                                        </p:attrNameLst>
                                      </p:cBhvr>
                                      <p:to>
                                        <p:strVal val="visible"/>
                                      </p:to>
                                    </p:set>
                                    <p:animEffect transition="in" filter="fade">
                                      <p:cBhvr>
                                        <p:cTn id="14" dur="1000"/>
                                        <p:tgtEl>
                                          <p:spTgt spid="36868">
                                            <p:txEl>
                                              <p:pRg st="1" end="1"/>
                                            </p:txEl>
                                          </p:spTgt>
                                        </p:tgtEl>
                                      </p:cBhvr>
                                    </p:animEffect>
                                    <p:anim calcmode="lin" valueType="num">
                                      <p:cBhvr>
                                        <p:cTn id="15" dur="1000" fill="hold"/>
                                        <p:tgtEl>
                                          <p:spTgt spid="36868">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686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nodeType="clickEffect">
                                  <p:stCondLst>
                                    <p:cond delay="0"/>
                                  </p:stCondLst>
                                  <p:childTnLst>
                                    <p:set>
                                      <p:cBhvr>
                                        <p:cTn id="20" dur="1" fill="hold">
                                          <p:stCondLst>
                                            <p:cond delay="0"/>
                                          </p:stCondLst>
                                        </p:cTn>
                                        <p:tgtEl>
                                          <p:spTgt spid="36868">
                                            <p:txEl>
                                              <p:pRg st="2" end="2"/>
                                            </p:txEl>
                                          </p:spTgt>
                                        </p:tgtEl>
                                        <p:attrNameLst>
                                          <p:attrName>style.visibility</p:attrName>
                                        </p:attrNameLst>
                                      </p:cBhvr>
                                      <p:to>
                                        <p:strVal val="visible"/>
                                      </p:to>
                                    </p:set>
                                    <p:animEffect transition="in" filter="fade">
                                      <p:cBhvr>
                                        <p:cTn id="21" dur="1000"/>
                                        <p:tgtEl>
                                          <p:spTgt spid="36868">
                                            <p:txEl>
                                              <p:pRg st="2" end="2"/>
                                            </p:txEl>
                                          </p:spTgt>
                                        </p:tgtEl>
                                      </p:cBhvr>
                                    </p:animEffect>
                                    <p:anim calcmode="lin" valueType="num">
                                      <p:cBhvr>
                                        <p:cTn id="22" dur="1000" fill="hold"/>
                                        <p:tgtEl>
                                          <p:spTgt spid="36868">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6868">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4" name="Rectangle 3482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6" name="Freeform: Shape 3482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8" name="Title 1">
            <a:extLst>
              <a:ext uri="{FF2B5EF4-FFF2-40B4-BE49-F238E27FC236}">
                <a16:creationId xmlns:a16="http://schemas.microsoft.com/office/drawing/2014/main" id="{47A09AC7-A7BA-A07C-858C-04203328359A}"/>
              </a:ext>
            </a:extLst>
          </p:cNvPr>
          <p:cNvSpPr>
            <a:spLocks noGrp="1"/>
          </p:cNvSpPr>
          <p:nvPr>
            <p:ph type="title"/>
          </p:nvPr>
        </p:nvSpPr>
        <p:spPr>
          <a:xfrm>
            <a:off x="686834" y="1153572"/>
            <a:ext cx="3200400" cy="4461163"/>
          </a:xfrm>
        </p:spPr>
        <p:txBody>
          <a:bodyPr>
            <a:normAutofit/>
          </a:bodyPr>
          <a:lstStyle/>
          <a:p>
            <a:pPr eaLnBrk="1" hangingPunct="1"/>
            <a:r>
              <a:rPr lang="en-GB" altLang="en-US">
                <a:solidFill>
                  <a:srgbClr val="FFFFFF"/>
                </a:solidFill>
              </a:rPr>
              <a:t>Engels on Marx death….</a:t>
            </a:r>
          </a:p>
        </p:txBody>
      </p:sp>
      <p:sp>
        <p:nvSpPr>
          <p:cNvPr id="34828" name="Arc 3482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4819" name="Content Placeholder 6">
            <a:extLst>
              <a:ext uri="{FF2B5EF4-FFF2-40B4-BE49-F238E27FC236}">
                <a16:creationId xmlns:a16="http://schemas.microsoft.com/office/drawing/2014/main" id="{FCC5D1A8-FBC8-684B-F28F-8BBC04D41FB9}"/>
              </a:ext>
            </a:extLst>
          </p:cNvPr>
          <p:cNvSpPr>
            <a:spLocks noGrp="1"/>
          </p:cNvSpPr>
          <p:nvPr>
            <p:ph idx="1"/>
          </p:nvPr>
        </p:nvSpPr>
        <p:spPr>
          <a:xfrm>
            <a:off x="4447308" y="591344"/>
            <a:ext cx="6906491" cy="5585619"/>
          </a:xfrm>
        </p:spPr>
        <p:txBody>
          <a:bodyPr rtlCol="0" anchor="ctr">
            <a:normAutofit/>
          </a:bodyPr>
          <a:lstStyle/>
          <a:p>
            <a:pPr eaLnBrk="1" fontAlgn="auto" hangingPunct="1">
              <a:spcAft>
                <a:spcPts val="0"/>
              </a:spcAft>
              <a:buFont typeface="Wingdings 3" charset="2"/>
              <a:buChar char=""/>
              <a:defRPr/>
            </a:pPr>
            <a:endParaRPr lang="en-GB" altLang="en-US"/>
          </a:p>
          <a:p>
            <a:pPr eaLnBrk="1" fontAlgn="auto" hangingPunct="1">
              <a:spcAft>
                <a:spcPts val="0"/>
              </a:spcAft>
              <a:buFont typeface="Wingdings 3" charset="2"/>
              <a:buChar char=""/>
              <a:defRPr/>
            </a:pPr>
            <a:r>
              <a:rPr lang="en-GB" altLang="en-US"/>
              <a:t>“On the 14th of March, at a quarter to three in the afternoon, the greatest living thinker ceased to think. He had been left alone for scarcely two minutes, and when we came back we found him in his armchair, peacefully gone to sleep—but forever”.</a:t>
            </a:r>
          </a:p>
          <a:p>
            <a:pPr marL="0" indent="0" eaLnBrk="1" fontAlgn="auto" hangingPunct="1">
              <a:spcAft>
                <a:spcPts val="0"/>
              </a:spcAft>
              <a:buNone/>
              <a:defRPr/>
            </a:pPr>
            <a:endParaRPr lang="en-GB" altLang="en-US"/>
          </a:p>
          <a:p>
            <a:pPr marL="0" indent="0" eaLnBrk="1" fontAlgn="auto" hangingPunct="1">
              <a:spcAft>
                <a:spcPts val="0"/>
              </a:spcAft>
              <a:buNone/>
              <a:defRPr/>
            </a:pPr>
            <a:r>
              <a:rPr lang="en-GB" altLang="en-US"/>
              <a:t>Frederick Engels - 1883</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14B866-6580-7F50-868A-6B4AC9A1D8EE}"/>
              </a:ext>
            </a:extLst>
          </p:cNvPr>
          <p:cNvSpPr>
            <a:spLocks noGrp="1"/>
          </p:cNvSpPr>
          <p:nvPr>
            <p:ph type="title"/>
          </p:nvPr>
        </p:nvSpPr>
        <p:spPr>
          <a:xfrm>
            <a:off x="640080" y="325369"/>
            <a:ext cx="4368602" cy="1956841"/>
          </a:xfrm>
        </p:spPr>
        <p:txBody>
          <a:bodyPr anchor="b">
            <a:normAutofit/>
          </a:bodyPr>
          <a:lstStyle/>
          <a:p>
            <a:r>
              <a:rPr lang="en-GB" sz="5400"/>
              <a:t>The Purpose of Business?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FCC1EE-FC24-F737-8B48-712CACE31AE8}"/>
              </a:ext>
            </a:extLst>
          </p:cNvPr>
          <p:cNvSpPr>
            <a:spLocks noGrp="1"/>
          </p:cNvSpPr>
          <p:nvPr>
            <p:ph idx="1"/>
          </p:nvPr>
        </p:nvSpPr>
        <p:spPr>
          <a:xfrm>
            <a:off x="640080" y="2872899"/>
            <a:ext cx="4243589" cy="3320668"/>
          </a:xfrm>
        </p:spPr>
        <p:txBody>
          <a:bodyPr>
            <a:normAutofit/>
          </a:bodyPr>
          <a:lstStyle/>
          <a:p>
            <a:r>
              <a:rPr lang="en-GB" sz="2200"/>
              <a:t>Is it to get rich quick regardless of the consequences of your actions?</a:t>
            </a:r>
          </a:p>
          <a:p>
            <a:r>
              <a:rPr lang="en-GB" sz="2200"/>
              <a:t>Is it to do whatever shareholders demand so dividends go up?</a:t>
            </a:r>
          </a:p>
          <a:p>
            <a:r>
              <a:rPr lang="en-GB" sz="2200"/>
              <a:t>Is it to meet human needs?</a:t>
            </a:r>
          </a:p>
          <a:p>
            <a:r>
              <a:rPr lang="en-GB" sz="2200"/>
              <a:t>Is it to serve communities?</a:t>
            </a:r>
          </a:p>
          <a:p>
            <a:endParaRPr lang="en-GB" sz="2200"/>
          </a:p>
        </p:txBody>
      </p:sp>
      <p:pic>
        <p:nvPicPr>
          <p:cNvPr id="5" name="Picture 4">
            <a:extLst>
              <a:ext uri="{FF2B5EF4-FFF2-40B4-BE49-F238E27FC236}">
                <a16:creationId xmlns:a16="http://schemas.microsoft.com/office/drawing/2014/main" id="{16671296-EDD2-223E-4626-9A092761ADA9}"/>
              </a:ext>
            </a:extLst>
          </p:cNvPr>
          <p:cNvPicPr>
            <a:picLocks noChangeAspect="1"/>
          </p:cNvPicPr>
          <p:nvPr/>
        </p:nvPicPr>
        <p:blipFill rotWithShape="1">
          <a:blip r:embed="rId2"/>
          <a:srcRect l="8375" r="4348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8B7CF9CF-54A7-5A0B-10BF-140B591FFA10}"/>
              </a:ext>
            </a:extLst>
          </p:cNvPr>
          <p:cNvSpPr txBox="1"/>
          <p:nvPr/>
        </p:nvSpPr>
        <p:spPr>
          <a:xfrm>
            <a:off x="5858657" y="4442295"/>
            <a:ext cx="5784863" cy="1200329"/>
          </a:xfrm>
          <a:prstGeom prst="rect">
            <a:avLst/>
          </a:prstGeom>
          <a:solidFill>
            <a:schemeClr val="accent2"/>
          </a:solidFill>
        </p:spPr>
        <p:txBody>
          <a:bodyPr wrap="square" rtlCol="0">
            <a:spAutoFit/>
          </a:bodyPr>
          <a:lstStyle/>
          <a:p>
            <a:r>
              <a:rPr lang="en-GB" sz="2400" dirty="0"/>
              <a:t>Erik Hatch</a:t>
            </a:r>
          </a:p>
          <a:p>
            <a:r>
              <a:rPr lang="en-GB" sz="2400" dirty="0"/>
              <a:t>“The purpose of business is not profit. The purpose of business is to make an impact.”</a:t>
            </a:r>
          </a:p>
        </p:txBody>
      </p:sp>
    </p:spTree>
    <p:extLst>
      <p:ext uri="{BB962C8B-B14F-4D97-AF65-F5344CB8AC3E}">
        <p14:creationId xmlns:p14="http://schemas.microsoft.com/office/powerpoint/2010/main" val="227855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73</TotalTime>
  <Words>2181</Words>
  <Application>Microsoft Office PowerPoint</Application>
  <PresentationFormat>Widescreen</PresentationFormat>
  <Paragraphs>130</Paragraphs>
  <Slides>28</Slides>
  <Notes>3</Notes>
  <HiddenSlides>3</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Calibri Light</vt:lpstr>
      <vt:lpstr>Wingdings 3</vt:lpstr>
      <vt:lpstr>Office Theme</vt:lpstr>
      <vt:lpstr>Capitalism and Socialism</vt:lpstr>
      <vt:lpstr>Aims and Objectives</vt:lpstr>
      <vt:lpstr>Modern relevance?  Labour Leader Kier Starmer and Conservative PM Rishi Sunak</vt:lpstr>
      <vt:lpstr>Definitions </vt:lpstr>
      <vt:lpstr>Adam Smith 1723–1790  The Invisible Hand</vt:lpstr>
      <vt:lpstr>PowerPoint Presentation</vt:lpstr>
      <vt:lpstr>Adam Smith 1723–1790  The Invisible Hand</vt:lpstr>
      <vt:lpstr>Adam Smith 1723–1790  The Invisible Hand</vt:lpstr>
      <vt:lpstr>Adam Smith 1723–1790  The Invisible Hand</vt:lpstr>
      <vt:lpstr>The Invisible Hand Theory today….</vt:lpstr>
      <vt:lpstr>Free Market Economy</vt:lpstr>
      <vt:lpstr>Adam Smith &amp; his wider influence</vt:lpstr>
      <vt:lpstr>George Osborne (previous Chancellor of Exchequer)</vt:lpstr>
      <vt:lpstr>George Osborne</vt:lpstr>
      <vt:lpstr>George Osborne</vt:lpstr>
      <vt:lpstr>Karl Marx (1818-1883) </vt:lpstr>
      <vt:lpstr>Marxist developments 1843 - 1867</vt:lpstr>
      <vt:lpstr>European Industrialisation</vt:lpstr>
      <vt:lpstr>Frederick Engels  1820 - 1895</vt:lpstr>
      <vt:lpstr>Marx v Adam Smith   (the socialist versus the Capitalist)</vt:lpstr>
      <vt:lpstr>Karl Marx 1818 – 1893 ‘Exploitation’</vt:lpstr>
      <vt:lpstr> Communism      </vt:lpstr>
      <vt:lpstr>PowerPoint Presentation</vt:lpstr>
      <vt:lpstr> Communism      </vt:lpstr>
      <vt:lpstr>Marx’s theories have been undermined by three key factors </vt:lpstr>
      <vt:lpstr>Buried at Highgate Cemetery, London </vt:lpstr>
      <vt:lpstr>Engels on Marx death….</vt:lpstr>
      <vt:lpstr>The Purpose of Business?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Capitalism and Socialism</dc:title>
  <dc:creator>Mike Durke</dc:creator>
  <cp:lastModifiedBy>Mike Durke</cp:lastModifiedBy>
  <cp:revision>8</cp:revision>
  <dcterms:created xsi:type="dcterms:W3CDTF">2022-10-14T14:06:30Z</dcterms:created>
  <dcterms:modified xsi:type="dcterms:W3CDTF">2023-10-17T14:55:53Z</dcterms:modified>
</cp:coreProperties>
</file>