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70" autoAdjust="0"/>
    <p:restoredTop sz="88911" autoAdjust="0"/>
  </p:normalViewPr>
  <p:slideViewPr>
    <p:cSldViewPr snapToGrid="0">
      <p:cViewPr varScale="1">
        <p:scale>
          <a:sx n="70" d="100"/>
          <a:sy n="70" d="100"/>
        </p:scale>
        <p:origin x="109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BE0225-9B05-4CA9-92AD-D33C8AAEDC4C}" type="datetimeFigureOut">
              <a:rPr lang="en-US" smtClean="0"/>
              <a:t>10/18/2023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406B62-5FBB-4EA7-B8BA-7EF90D59B704}" type="slidenum">
              <a:rPr lang="en-US" smtClean="0"/>
              <a:t>‹#›</a:t>
            </a:fld>
            <a:endParaRPr lang="en-US"/>
          </a:p>
        </p:txBody>
      </p:sp>
    </p:spTree>
    <p:extLst>
      <p:ext uri="{BB962C8B-B14F-4D97-AF65-F5344CB8AC3E}">
        <p14:creationId xmlns:p14="http://schemas.microsoft.com/office/powerpoint/2010/main" val="2936872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GB" sz="1800" b="1" dirty="0">
                <a:effectLst/>
                <a:latin typeface="Times New Roman" panose="02020603050405020304" pitchFamily="18" charset="0"/>
                <a:ea typeface="Calibri" panose="020F0502020204030204" pitchFamily="34" charset="0"/>
                <a:cs typeface="Arial" panose="020B0604020202020204" pitchFamily="34" charset="0"/>
              </a:rPr>
              <a:t>Introduction</a:t>
            </a:r>
            <a:endParaRPr lang="en-US" sz="1800" b="1"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Providing appropriate service to the guests of a hospitality service provider is the core activity that contributes to maintaining the brand position in the market. This presentation will discuss the concept of guest service along with the facilities provided by one of the leading hospitality service providers, Banyan Tree. In addition to this, the overview of the firm as well as the description of its core consumers is another prime aspect of this presentation. Further, the importance of the well-maintained hospitality service that leads the organisation toward its success will also be devised in this presentation.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406B62-5FBB-4EA7-B8BA-7EF90D59B704}" type="slidenum">
              <a:rPr lang="en-US" smtClean="0"/>
              <a:t>3</a:t>
            </a:fld>
            <a:endParaRPr lang="en-US"/>
          </a:p>
        </p:txBody>
      </p:sp>
    </p:spTree>
    <p:extLst>
      <p:ext uri="{BB962C8B-B14F-4D97-AF65-F5344CB8AC3E}">
        <p14:creationId xmlns:p14="http://schemas.microsoft.com/office/powerpoint/2010/main" val="41426071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Overview of the organisation</a:t>
            </a:r>
            <a:endParaRPr lang="en-US" sz="1800" b="1" kern="1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Banyan Tree is one of the leading investment organisations that managers hospitality service providers around the world. The headquarters of this organisation is situated in Singapore and the firm is also involved in selling properties and development businesses (</a:t>
            </a:r>
            <a:r>
              <a:rPr lang="en-GB" sz="1800" dirty="0" err="1">
                <a:effectLst/>
                <a:latin typeface="Times New Roman" panose="02020603050405020304" pitchFamily="18" charset="0"/>
                <a:ea typeface="Arial" panose="020B0604020202020204" pitchFamily="34" charset="0"/>
                <a:cs typeface="Arial" panose="020B0604020202020204" pitchFamily="34" charset="0"/>
              </a:rPr>
              <a:t>Globaldata</a:t>
            </a:r>
            <a:r>
              <a:rPr lang="en-GB" sz="1800" dirty="0">
                <a:effectLst/>
                <a:latin typeface="Times New Roman" panose="02020603050405020304" pitchFamily="18" charset="0"/>
                <a:ea typeface="Arial" panose="020B0604020202020204" pitchFamily="34" charset="0"/>
                <a:cs typeface="Arial" panose="020B0604020202020204" pitchFamily="34" charset="0"/>
              </a:rPr>
              <a:t>, 2023). Presently the organisation is able to generate a revenue of £ 240 million with its well-developed performances. Perhaps the organisation operates its business with more than 4000 employees which is responsible for its success.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406B62-5FBB-4EA7-B8BA-7EF90D59B704}" type="slidenum">
              <a:rPr lang="en-US" smtClean="0"/>
              <a:t>4</a:t>
            </a:fld>
            <a:endParaRPr lang="en-US"/>
          </a:p>
        </p:txBody>
      </p:sp>
    </p:spTree>
    <p:extLst>
      <p:ext uri="{BB962C8B-B14F-4D97-AF65-F5344CB8AC3E}">
        <p14:creationId xmlns:p14="http://schemas.microsoft.com/office/powerpoint/2010/main" val="2463985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Core consumers of the hotel</a:t>
            </a:r>
            <a:endParaRPr lang="en-US" sz="1800" b="1" kern="1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The consumers of the organisation include business personalities who love to enjoy premium hospitality services. Along with this, as the organisation is involved in several developing businesses its consumer base also contains other third-party firms. Considering this the citizens of the country as well as traveller from other nations also likes to avail the service from the hospitality service provider (</a:t>
            </a:r>
            <a:r>
              <a:rPr lang="en-GB" sz="1800" dirty="0" err="1">
                <a:effectLst/>
                <a:latin typeface="Times New Roman" panose="02020603050405020304" pitchFamily="18" charset="0"/>
                <a:ea typeface="Arial" panose="020B0604020202020204" pitchFamily="34" charset="0"/>
                <a:cs typeface="Arial" panose="020B0604020202020204" pitchFamily="34" charset="0"/>
              </a:rPr>
              <a:t>Yankholmes</a:t>
            </a:r>
            <a:r>
              <a:rPr lang="en-GB" sz="1800" dirty="0">
                <a:effectLst/>
                <a:latin typeface="Times New Roman" panose="02020603050405020304" pitchFamily="18" charset="0"/>
                <a:ea typeface="Arial" panose="020B0604020202020204" pitchFamily="34" charset="0"/>
                <a:cs typeface="Arial" panose="020B0604020202020204" pitchFamily="34" charset="0"/>
              </a:rPr>
              <a:t> et al., 2020). Moreover, the people who love gambling and club touring are also included in the core client segment of this business as well.</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406B62-5FBB-4EA7-B8BA-7EF90D59B704}" type="slidenum">
              <a:rPr lang="en-US" smtClean="0"/>
              <a:t>5</a:t>
            </a:fld>
            <a:endParaRPr lang="en-US"/>
          </a:p>
        </p:txBody>
      </p:sp>
    </p:spTree>
    <p:extLst>
      <p:ext uri="{BB962C8B-B14F-4D97-AF65-F5344CB8AC3E}">
        <p14:creationId xmlns:p14="http://schemas.microsoft.com/office/powerpoint/2010/main" val="917209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The rationale behind choosing the service of Banyan Tree</a:t>
            </a:r>
            <a:endParaRPr lang="en-US" sz="1800" b="1" kern="1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The service of the organisation is very much authentic and maintained which attracts people to purchase its facilities.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With respect to that the premium quality of the service within a justified price range is another core aspect that leads people to avail of its services (Rather and Camilleri, 2019).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Considering this the firm also provides several other services including restaurants, spas and various club facilities which are another significant measure in accordance with choosing its service among others.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406B62-5FBB-4EA7-B8BA-7EF90D59B704}" type="slidenum">
              <a:rPr lang="en-US" smtClean="0"/>
              <a:t>6</a:t>
            </a:fld>
            <a:endParaRPr lang="en-US"/>
          </a:p>
        </p:txBody>
      </p:sp>
    </p:spTree>
    <p:extLst>
      <p:ext uri="{BB962C8B-B14F-4D97-AF65-F5344CB8AC3E}">
        <p14:creationId xmlns:p14="http://schemas.microsoft.com/office/powerpoint/2010/main" val="17681439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Concept of guest service</a:t>
            </a:r>
            <a:endParaRPr lang="en-US" sz="1800" b="1" kern="1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The concept of guest service refers to the assistance and advice that are maintained by hospitality employees in accordance with fulfilling the needs of the individuals who make reservations.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In other words, the ways a hospitality service provider responds to its customers under calamities or to satisfy the requirements of the clients regarding their purchasing of necessary services (</a:t>
            </a:r>
            <a:r>
              <a:rPr lang="en-GB" sz="1800" dirty="0" err="1">
                <a:effectLst/>
                <a:latin typeface="Times New Roman" panose="02020603050405020304" pitchFamily="18" charset="0"/>
                <a:ea typeface="Arial" panose="020B0604020202020204" pitchFamily="34" charset="0"/>
                <a:cs typeface="Arial" panose="020B0604020202020204" pitchFamily="34" charset="0"/>
              </a:rPr>
              <a:t>Ramroop</a:t>
            </a:r>
            <a:r>
              <a:rPr lang="en-GB" sz="1800" dirty="0">
                <a:effectLst/>
                <a:latin typeface="Times New Roman" panose="02020603050405020304" pitchFamily="18" charset="0"/>
                <a:ea typeface="Arial" panose="020B0604020202020204" pitchFamily="34" charset="0"/>
                <a:cs typeface="Arial" panose="020B0604020202020204" pitchFamily="34" charset="0"/>
              </a:rPr>
              <a:t>, 2022).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406B62-5FBB-4EA7-B8BA-7EF90D59B704}" type="slidenum">
              <a:rPr lang="en-US" smtClean="0"/>
              <a:t>7</a:t>
            </a:fld>
            <a:endParaRPr lang="en-US"/>
          </a:p>
        </p:txBody>
      </p:sp>
    </p:spTree>
    <p:extLst>
      <p:ext uri="{BB962C8B-B14F-4D97-AF65-F5344CB8AC3E}">
        <p14:creationId xmlns:p14="http://schemas.microsoft.com/office/powerpoint/2010/main" val="42163787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Outline of the guest service</a:t>
            </a:r>
            <a:endParaRPr lang="en-US" sz="1800" b="1" kern="1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Arial" panose="020B0604020202020204" pitchFamily="34" charset="0"/>
                <a:cs typeface="Arial" panose="020B0604020202020204" pitchFamily="34" charset="0"/>
              </a:rPr>
              <a:t>Nature of guest service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Guest service of an organisation is a mix of tangible and intangible activities that includes both social relations as well as physical interactions. Apart from that the products consumed by the guests along with their respective experience in accordance with their reserved service from the hospitality service provider also come under the nature of guest service (Baek</a:t>
            </a:r>
            <a:r>
              <a:rPr lang="en-US" sz="1800" dirty="0">
                <a:effectLst/>
                <a:latin typeface="Times New Roman" panose="02020603050405020304" pitchFamily="18" charset="0"/>
                <a:ea typeface="Arial" panose="020B0604020202020204" pitchFamily="34" charset="0"/>
                <a:cs typeface="Arial" panose="020B0604020202020204" pitchFamily="34" charset="0"/>
              </a:rPr>
              <a:t> et al., </a:t>
            </a:r>
            <a:r>
              <a:rPr lang="en-GB" sz="1800" dirty="0">
                <a:effectLst/>
                <a:latin typeface="Times New Roman" panose="02020603050405020304" pitchFamily="18" charset="0"/>
                <a:ea typeface="Arial" panose="020B0604020202020204" pitchFamily="34" charset="0"/>
                <a:cs typeface="Arial" panose="020B0604020202020204" pitchFamily="34" charset="0"/>
              </a:rPr>
              <a:t>2020).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Arial" panose="020B0604020202020204" pitchFamily="34" charset="0"/>
                <a:cs typeface="Arial" panose="020B0604020202020204" pitchFamily="34" charset="0"/>
              </a:rPr>
              <a:t>Scope of guest service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The primary responsibility of the guest service includes the assistance of the clients as per their requirements including their check-in and check-out. Perhaps the well-maintained guest service is enhanced by adopting the </a:t>
            </a:r>
            <a:r>
              <a:rPr lang="en-US" sz="1800" dirty="0">
                <a:effectLst/>
                <a:latin typeface="Times New Roman" panose="02020603050405020304" pitchFamily="18" charset="0"/>
                <a:ea typeface="Arial" panose="020B0604020202020204" pitchFamily="34" charset="0"/>
                <a:cs typeface="Arial" panose="020B0604020202020204" pitchFamily="34" charset="0"/>
              </a:rPr>
              <a:t>courteous and attentive behaviour of the representatives. This measure is the core aspect that contributes to holding the brand position of hospitality service providers under tough market situations (</a:t>
            </a:r>
            <a:r>
              <a:rPr lang="en-GB" sz="1800" dirty="0" err="1">
                <a:effectLst/>
                <a:latin typeface="Times New Roman" panose="02020603050405020304" pitchFamily="18" charset="0"/>
                <a:ea typeface="Arial" panose="020B0604020202020204" pitchFamily="34" charset="0"/>
                <a:cs typeface="Arial" panose="020B0604020202020204" pitchFamily="34" charset="0"/>
              </a:rPr>
              <a:t>Heppell</a:t>
            </a:r>
            <a:r>
              <a:rPr lang="en-GB" sz="1800" dirty="0">
                <a:effectLst/>
                <a:latin typeface="Times New Roman" panose="02020603050405020304" pitchFamily="18" charset="0"/>
                <a:ea typeface="Arial" panose="020B0604020202020204" pitchFamily="34" charset="0"/>
                <a:cs typeface="Arial" panose="020B0604020202020204" pitchFamily="34" charset="0"/>
              </a:rPr>
              <a:t>, 2015</a:t>
            </a:r>
            <a:r>
              <a:rPr lang="en-US" sz="1800" dirty="0">
                <a:effectLst/>
                <a:latin typeface="Times New Roman" panose="02020603050405020304" pitchFamily="18" charset="0"/>
                <a:ea typeface="Arial" panose="020B0604020202020204" pitchFamily="34" charset="0"/>
                <a:cs typeface="Arial" panose="020B0604020202020204" pitchFamily="34" charset="0"/>
              </a:rPr>
              <a:t>). </a:t>
            </a:r>
          </a:p>
          <a:p>
            <a:pPr algn="just">
              <a:lnSpc>
                <a:spcPct val="200000"/>
              </a:lnSpc>
            </a:pPr>
            <a:r>
              <a:rPr lang="en-GB" sz="1800" b="1" dirty="0">
                <a:effectLst/>
                <a:latin typeface="Times New Roman" panose="02020603050405020304" pitchFamily="18" charset="0"/>
                <a:ea typeface="Arial" panose="020B0604020202020204" pitchFamily="34" charset="0"/>
                <a:cs typeface="Arial" panose="020B0604020202020204" pitchFamily="34" charset="0"/>
              </a:rPr>
              <a:t>Role of guest service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Maintaining well-regulated assistance to the guests is considered the core responsibility of the guest service. In addition to this ensuring the fulfilment of the guests through responding in a timely and effective manner is essential to enhance the experience of the clients. Apart from that the preservation of the confidential information of the customers is also another prime core role of the guest service.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406B62-5FBB-4EA7-B8BA-7EF90D59B704}" type="slidenum">
              <a:rPr lang="en-US" smtClean="0"/>
              <a:t>8</a:t>
            </a:fld>
            <a:endParaRPr lang="en-US"/>
          </a:p>
        </p:txBody>
      </p:sp>
    </p:spTree>
    <p:extLst>
      <p:ext uri="{BB962C8B-B14F-4D97-AF65-F5344CB8AC3E}">
        <p14:creationId xmlns:p14="http://schemas.microsoft.com/office/powerpoint/2010/main" val="4266187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Facilities provided by Banyan Tree</a:t>
            </a:r>
            <a:endParaRPr lang="en-US" sz="1800" b="1" kern="1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Arial" panose="020B0604020202020204" pitchFamily="34" charset="0"/>
                <a:cs typeface="Arial" panose="020B0604020202020204" pitchFamily="34" charset="0"/>
              </a:rPr>
              <a:t>Premium quality of foods and spas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The finest quality of food is one of the most recognised facilities that is provided by the well-known hospitality service provider to its consumers according to their needs. In addition to this, the firm also provides premium quality spa services which is another attractive facility provided by Banyan Tree.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Arial" panose="020B0604020202020204" pitchFamily="34" charset="0"/>
                <a:cs typeface="Arial" panose="020B0604020202020204" pitchFamily="34" charset="0"/>
              </a:rPr>
              <a:t>Cleaning and laundry service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Cleaning is the most alluring service to the guests that is provided by Banyan Tree in accordance to enhance the experience of their clients. With respect to this, the firm also provides laundry service to their customers which contributes to uplifting the service quality of the business which leads them to maintain their brand image in the industry (Tsao, 2018).</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406B62-5FBB-4EA7-B8BA-7EF90D59B704}" type="slidenum">
              <a:rPr lang="en-US" smtClean="0"/>
              <a:t>9</a:t>
            </a:fld>
            <a:endParaRPr lang="en-US"/>
          </a:p>
        </p:txBody>
      </p:sp>
    </p:spTree>
    <p:extLst>
      <p:ext uri="{BB962C8B-B14F-4D97-AF65-F5344CB8AC3E}">
        <p14:creationId xmlns:p14="http://schemas.microsoft.com/office/powerpoint/2010/main" val="24141791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Importance of Hospitality</a:t>
            </a:r>
            <a:endParaRPr lang="en-US" sz="1800" b="1" kern="1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Arial" panose="020B0604020202020204" pitchFamily="34" charset="0"/>
                <a:cs typeface="Arial" panose="020B0604020202020204" pitchFamily="34" charset="0"/>
              </a:rPr>
              <a:t>Creates opportunities to enhance the customer base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Adequate hospitality within a hospitality service provider is effective in creating opportunities for the firm to uplift its customer base. Descent hospitality service attracts people to purchase services from Banyan Tree that helps to enhance the customer base over time (</a:t>
            </a:r>
            <a:r>
              <a:rPr lang="en-GB" sz="1800" dirty="0" err="1">
                <a:effectLst/>
                <a:latin typeface="Times New Roman" panose="02020603050405020304" pitchFamily="18" charset="0"/>
                <a:ea typeface="Arial" panose="020B0604020202020204" pitchFamily="34" charset="0"/>
                <a:cs typeface="Arial" panose="020B0604020202020204" pitchFamily="34" charset="0"/>
              </a:rPr>
              <a:t>Stienmetz</a:t>
            </a:r>
            <a:r>
              <a:rPr lang="en-GB" sz="1800" dirty="0">
                <a:effectLst/>
                <a:latin typeface="Times New Roman" panose="02020603050405020304" pitchFamily="18" charset="0"/>
                <a:ea typeface="Arial" panose="020B0604020202020204" pitchFamily="34" charset="0"/>
                <a:cs typeface="Arial" panose="020B0604020202020204" pitchFamily="34" charset="0"/>
              </a:rPr>
              <a:t> et al., 2021).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Arial" panose="020B0604020202020204" pitchFamily="34" charset="0"/>
                <a:cs typeface="Arial" panose="020B0604020202020204" pitchFamily="34" charset="0"/>
              </a:rPr>
              <a:t>Contributes to maintaining the brand image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Ethical maintenance of the hospitality services assists in enhancing the brand damage of the hospitality service provider on a large-scale margin. Perhaps by regulating the quality of the Hospitality and Guest Services Banyan Tree is able to maintain its position in the market under tough situations (Wood, 2015).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406B62-5FBB-4EA7-B8BA-7EF90D59B704}" type="slidenum">
              <a:rPr lang="en-US" smtClean="0"/>
              <a:t>10</a:t>
            </a:fld>
            <a:endParaRPr lang="en-US"/>
          </a:p>
        </p:txBody>
      </p:sp>
    </p:spTree>
    <p:extLst>
      <p:ext uri="{BB962C8B-B14F-4D97-AF65-F5344CB8AC3E}">
        <p14:creationId xmlns:p14="http://schemas.microsoft.com/office/powerpoint/2010/main" val="7354691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Ways Banyan Tree meet the expectation of the guests</a:t>
            </a:r>
            <a:endParaRPr lang="en-US" sz="1800" b="1" kern="1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Arial" panose="020B0604020202020204" pitchFamily="34" charset="0"/>
                <a:cs typeface="Arial" panose="020B0604020202020204" pitchFamily="34" charset="0"/>
              </a:rPr>
              <a:t>Providing reliable and safety policies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The organisation provides the most reliable and safe service to the clients which is one of the most considerable factors in accordance with fulfilling the expectations of the guests. Through this measure, a good understanding and trust build among the clients leading the firm one step forward toward its success (Yoon et al., 2019).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dirty="0">
                <a:effectLst/>
                <a:latin typeface="Times New Roman" panose="02020603050405020304" pitchFamily="18" charset="0"/>
                <a:ea typeface="Arial" panose="020B0604020202020204" pitchFamily="34" charset="0"/>
                <a:cs typeface="Arial" panose="020B0604020202020204" pitchFamily="34" charset="0"/>
              </a:rPr>
              <a:t>Maintaining the authenticity of the service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The regulation of the authenticity of the service is another effective way followed by the firm that assists in satisfying the needs of the customers. This aspect is very effective in maintaining the brand image of the organisation under tough industrial conditions.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406B62-5FBB-4EA7-B8BA-7EF90D59B704}" type="slidenum">
              <a:rPr lang="en-US" smtClean="0"/>
              <a:t>11</a:t>
            </a:fld>
            <a:endParaRPr lang="en-US"/>
          </a:p>
        </p:txBody>
      </p:sp>
    </p:spTree>
    <p:extLst>
      <p:ext uri="{BB962C8B-B14F-4D97-AF65-F5344CB8AC3E}">
        <p14:creationId xmlns:p14="http://schemas.microsoft.com/office/powerpoint/2010/main" val="1171820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GB" sz="1800" b="1" dirty="0">
                <a:effectLst/>
                <a:latin typeface="Times New Roman" panose="02020603050405020304" pitchFamily="18" charset="0"/>
                <a:ea typeface="Calibri" panose="020F0502020204030204" pitchFamily="34" charset="0"/>
                <a:cs typeface="Arial" panose="020B0604020202020204" pitchFamily="34" charset="0"/>
              </a:rPr>
              <a:t>References</a:t>
            </a:r>
            <a:endParaRPr lang="en-US" sz="1800" b="1"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Baek, J., Choe, Y. and Ok, C.M., (2020). Determinants of hotel guests’ service experiences: an examination of differences between lifestyle and traditional hotels. Journal of Hospitality Marketing &amp; Management, 29(1), pp.88-105.</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Filimonau, V., Todorova, E., </a:t>
            </a:r>
            <a:r>
              <a:rPr lang="en-GB" sz="1800" dirty="0" err="1">
                <a:effectLst/>
                <a:latin typeface="Times New Roman" panose="02020603050405020304" pitchFamily="18" charset="0"/>
                <a:ea typeface="Arial" panose="020B0604020202020204" pitchFamily="34" charset="0"/>
                <a:cs typeface="Arial" panose="020B0604020202020204" pitchFamily="34" charset="0"/>
              </a:rPr>
              <a:t>Mzembe</a:t>
            </a:r>
            <a:r>
              <a:rPr lang="en-GB" sz="1800" dirty="0">
                <a:effectLst/>
                <a:latin typeface="Times New Roman" panose="02020603050405020304" pitchFamily="18" charset="0"/>
                <a:ea typeface="Arial" panose="020B0604020202020204" pitchFamily="34" charset="0"/>
                <a:cs typeface="Arial" panose="020B0604020202020204" pitchFamily="34" charset="0"/>
              </a:rPr>
              <a:t>, A., Sauer, L. and </a:t>
            </a:r>
            <a:r>
              <a:rPr lang="en-GB" sz="1800" dirty="0" err="1">
                <a:effectLst/>
                <a:latin typeface="Times New Roman" panose="02020603050405020304" pitchFamily="18" charset="0"/>
                <a:ea typeface="Arial" panose="020B0604020202020204" pitchFamily="34" charset="0"/>
                <a:cs typeface="Arial" panose="020B0604020202020204" pitchFamily="34" charset="0"/>
              </a:rPr>
              <a:t>Yankholmes</a:t>
            </a:r>
            <a:r>
              <a:rPr lang="en-GB" sz="1800" dirty="0">
                <a:effectLst/>
                <a:latin typeface="Times New Roman" panose="02020603050405020304" pitchFamily="18" charset="0"/>
                <a:ea typeface="Arial" panose="020B0604020202020204" pitchFamily="34" charset="0"/>
                <a:cs typeface="Arial" panose="020B0604020202020204" pitchFamily="34" charset="0"/>
              </a:rPr>
              <a:t>, A., (2020). A comparative study of food waste management in full service restaurants of the United Kingdom and the Netherlands. Journal of Cleaner Production, 258, p.120775.</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err="1">
                <a:effectLst/>
                <a:latin typeface="Times New Roman" panose="02020603050405020304" pitchFamily="18" charset="0"/>
                <a:ea typeface="Arial" panose="020B0604020202020204" pitchFamily="34" charset="0"/>
                <a:cs typeface="Arial" panose="020B0604020202020204" pitchFamily="34" charset="0"/>
              </a:rPr>
              <a:t>Globaldata</a:t>
            </a:r>
            <a:r>
              <a:rPr lang="en-GB" sz="1800" dirty="0">
                <a:effectLst/>
                <a:latin typeface="Times New Roman" panose="02020603050405020304" pitchFamily="18" charset="0"/>
                <a:ea typeface="Arial" panose="020B0604020202020204" pitchFamily="34" charset="0"/>
                <a:cs typeface="Arial" panose="020B0604020202020204" pitchFamily="34" charset="0"/>
              </a:rPr>
              <a:t>, (2023). Banyan Tree Holdings Ltd: Overview. [Online] Available at: https://www.globaldata.com/company-profile/banyan-tree-holdings-ltd/[Accessed 30 09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err="1">
                <a:effectLst/>
                <a:latin typeface="Times New Roman" panose="02020603050405020304" pitchFamily="18" charset="0"/>
                <a:ea typeface="Arial" panose="020B0604020202020204" pitchFamily="34" charset="0"/>
                <a:cs typeface="Arial" panose="020B0604020202020204" pitchFamily="34" charset="0"/>
              </a:rPr>
              <a:t>Heppell</a:t>
            </a:r>
            <a:r>
              <a:rPr lang="en-GB" sz="1800" dirty="0">
                <a:effectLst/>
                <a:latin typeface="Times New Roman" panose="02020603050405020304" pitchFamily="18" charset="0"/>
                <a:ea typeface="Arial" panose="020B0604020202020204" pitchFamily="34" charset="0"/>
                <a:cs typeface="Arial" panose="020B0604020202020204" pitchFamily="34" charset="0"/>
              </a:rPr>
              <a:t> M. (2015) Five Star Service: How to deliver Exceptional Customer Service, Pearson, London.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err="1">
                <a:effectLst/>
                <a:latin typeface="Times New Roman" panose="02020603050405020304" pitchFamily="18" charset="0"/>
                <a:ea typeface="Arial" panose="020B0604020202020204" pitchFamily="34" charset="0"/>
                <a:cs typeface="Arial" panose="020B0604020202020204" pitchFamily="34" charset="0"/>
              </a:rPr>
              <a:t>Mico</a:t>
            </a:r>
            <a:r>
              <a:rPr lang="en-GB" sz="1800" dirty="0">
                <a:effectLst/>
                <a:latin typeface="Times New Roman" panose="02020603050405020304" pitchFamily="18" charset="0"/>
                <a:ea typeface="Arial" panose="020B0604020202020204" pitchFamily="34" charset="0"/>
                <a:cs typeface="Arial" panose="020B0604020202020204" pitchFamily="34" charset="0"/>
              </a:rPr>
              <a:t> L, </a:t>
            </a:r>
            <a:r>
              <a:rPr lang="en-GB" sz="1800" dirty="0" err="1">
                <a:effectLst/>
                <a:latin typeface="Times New Roman" panose="02020603050405020304" pitchFamily="18" charset="0"/>
                <a:ea typeface="Arial" panose="020B0604020202020204" pitchFamily="34" charset="0"/>
                <a:cs typeface="Arial" panose="020B0604020202020204" pitchFamily="34" charset="0"/>
              </a:rPr>
              <a:t>Seonisong</a:t>
            </a:r>
            <a:r>
              <a:rPr lang="en-GB" sz="1800" dirty="0">
                <a:effectLst/>
                <a:latin typeface="Times New Roman" panose="02020603050405020304" pitchFamily="18" charset="0"/>
                <a:ea typeface="Arial" panose="020B0604020202020204" pitchFamily="34" charset="0"/>
                <a:cs typeface="Arial" panose="020B0604020202020204" pitchFamily="34" charset="0"/>
              </a:rPr>
              <a:t>. L, Yoon, K. (2019) </a:t>
            </a:r>
            <a:r>
              <a:rPr lang="en-GB" sz="1800" dirty="0" err="1">
                <a:effectLst/>
                <a:latin typeface="Times New Roman" panose="02020603050405020304" pitchFamily="18" charset="0"/>
                <a:ea typeface="Arial" panose="020B0604020202020204" pitchFamily="34" charset="0"/>
                <a:cs typeface="Arial" panose="020B0604020202020204" pitchFamily="34" charset="0"/>
              </a:rPr>
              <a:t>Mulisensory</a:t>
            </a:r>
            <a:r>
              <a:rPr lang="en-GB" sz="1800" dirty="0">
                <a:effectLst/>
                <a:latin typeface="Times New Roman" panose="02020603050405020304" pitchFamily="18" charset="0"/>
                <a:ea typeface="Arial" panose="020B0604020202020204" pitchFamily="34" charset="0"/>
                <a:cs typeface="Arial" panose="020B0604020202020204" pitchFamily="34" charset="0"/>
              </a:rPr>
              <a:t> experience for enhancing hotel guest experiences: Empirical evidence form big data analytics.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err="1">
                <a:effectLst/>
                <a:latin typeface="Times New Roman" panose="02020603050405020304" pitchFamily="18" charset="0"/>
                <a:ea typeface="Arial" panose="020B0604020202020204" pitchFamily="34" charset="0"/>
                <a:cs typeface="Arial" panose="020B0604020202020204" pitchFamily="34" charset="0"/>
              </a:rPr>
              <a:t>Ramroop</a:t>
            </a:r>
            <a:r>
              <a:rPr lang="en-GB" sz="1800" dirty="0">
                <a:effectLst/>
                <a:latin typeface="Times New Roman" panose="02020603050405020304" pitchFamily="18" charset="0"/>
                <a:ea typeface="Arial" panose="020B0604020202020204" pitchFamily="34" charset="0"/>
                <a:cs typeface="Arial" panose="020B0604020202020204" pitchFamily="34" charset="0"/>
              </a:rPr>
              <a:t>, T., (2022). Customer service definition and skills for 2021 and beyond. [Online] Available at: https://www.zendesk.co.uk/blog/customer-service-skills/[Accessed 30 09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Rather, R.A. and Camilleri, M.A., (2019). The effects of service quality and consumer-brand value congruity on hospitality brand loyalty. Anatolia, 30(4), pp.547-559.</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Tsao, W.C (2018) Star Power: the effect of start rating on service recovery in the hotel industry Hospitality News - Big Hospitality.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err="1">
                <a:effectLst/>
                <a:latin typeface="Times New Roman" panose="02020603050405020304" pitchFamily="18" charset="0"/>
                <a:ea typeface="Arial" panose="020B0604020202020204" pitchFamily="34" charset="0"/>
                <a:cs typeface="Arial" panose="020B0604020202020204" pitchFamily="34" charset="0"/>
              </a:rPr>
              <a:t>Tuomi</a:t>
            </a:r>
            <a:r>
              <a:rPr lang="en-GB" sz="1800" dirty="0">
                <a:effectLst/>
                <a:latin typeface="Times New Roman" panose="02020603050405020304" pitchFamily="18" charset="0"/>
                <a:ea typeface="Arial" panose="020B0604020202020204" pitchFamily="34" charset="0"/>
                <a:cs typeface="Arial" panose="020B0604020202020204" pitchFamily="34" charset="0"/>
              </a:rPr>
              <a:t>, A., </a:t>
            </a:r>
            <a:r>
              <a:rPr lang="en-GB" sz="1800" dirty="0" err="1">
                <a:effectLst/>
                <a:latin typeface="Times New Roman" panose="02020603050405020304" pitchFamily="18" charset="0"/>
                <a:ea typeface="Arial" panose="020B0604020202020204" pitchFamily="34" charset="0"/>
                <a:cs typeface="Arial" panose="020B0604020202020204" pitchFamily="34" charset="0"/>
              </a:rPr>
              <a:t>Tussyadiah</a:t>
            </a:r>
            <a:r>
              <a:rPr lang="en-GB" sz="1800" dirty="0">
                <a:effectLst/>
                <a:latin typeface="Times New Roman" panose="02020603050405020304" pitchFamily="18" charset="0"/>
                <a:ea typeface="Arial" panose="020B0604020202020204" pitchFamily="34" charset="0"/>
                <a:cs typeface="Arial" panose="020B0604020202020204" pitchFamily="34" charset="0"/>
              </a:rPr>
              <a:t>, I.P. and </a:t>
            </a:r>
            <a:r>
              <a:rPr lang="en-GB" sz="1800" dirty="0" err="1">
                <a:effectLst/>
                <a:latin typeface="Times New Roman" panose="02020603050405020304" pitchFamily="18" charset="0"/>
                <a:ea typeface="Arial" panose="020B0604020202020204" pitchFamily="34" charset="0"/>
                <a:cs typeface="Arial" panose="020B0604020202020204" pitchFamily="34" charset="0"/>
              </a:rPr>
              <a:t>Stienmetz</a:t>
            </a:r>
            <a:r>
              <a:rPr lang="en-GB" sz="1800" dirty="0">
                <a:effectLst/>
                <a:latin typeface="Times New Roman" panose="02020603050405020304" pitchFamily="18" charset="0"/>
                <a:ea typeface="Arial" panose="020B0604020202020204" pitchFamily="34" charset="0"/>
                <a:cs typeface="Arial" panose="020B0604020202020204" pitchFamily="34" charset="0"/>
              </a:rPr>
              <a:t>, J., (2021). Applications and implications of service robots in hospitality. Cornell Hospitality Quarterly, 62(2), pp.232-247.</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Wood, RC (2015) Hospitality Management a brief introduction, Sage, London.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406B62-5FBB-4EA7-B8BA-7EF90D59B704}" type="slidenum">
              <a:rPr lang="en-US" smtClean="0"/>
              <a:t>13</a:t>
            </a:fld>
            <a:endParaRPr lang="en-US"/>
          </a:p>
        </p:txBody>
      </p:sp>
    </p:spTree>
    <p:extLst>
      <p:ext uri="{BB962C8B-B14F-4D97-AF65-F5344CB8AC3E}">
        <p14:creationId xmlns:p14="http://schemas.microsoft.com/office/powerpoint/2010/main" val="2623535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B92BC-9C48-AD2B-FA81-8250978A9C3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7E55ED2-3051-353B-1894-3B9FD33885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2073E06-0A4E-000F-E592-C779E24E4D0F}"/>
              </a:ext>
            </a:extLst>
          </p:cNvPr>
          <p:cNvSpPr>
            <a:spLocks noGrp="1"/>
          </p:cNvSpPr>
          <p:nvPr>
            <p:ph type="dt" sz="half" idx="10"/>
          </p:nvPr>
        </p:nvSpPr>
        <p:spPr/>
        <p:txBody>
          <a:bodyPr/>
          <a:lstStyle/>
          <a:p>
            <a:fld id="{9338A2A6-536A-4C1F-A38C-3A43C0EA7C6C}" type="datetimeFigureOut">
              <a:rPr lang="en-US" smtClean="0"/>
              <a:t>10/18/2023</a:t>
            </a:fld>
            <a:endParaRPr lang="en-US"/>
          </a:p>
        </p:txBody>
      </p:sp>
      <p:sp>
        <p:nvSpPr>
          <p:cNvPr id="5" name="Footer Placeholder 4">
            <a:extLst>
              <a:ext uri="{FF2B5EF4-FFF2-40B4-BE49-F238E27FC236}">
                <a16:creationId xmlns:a16="http://schemas.microsoft.com/office/drawing/2014/main" id="{3781E559-EAE8-371F-D380-09A3E213C4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1052E3-14B6-202C-5451-C3949A5AA329}"/>
              </a:ext>
            </a:extLst>
          </p:cNvPr>
          <p:cNvSpPr>
            <a:spLocks noGrp="1"/>
          </p:cNvSpPr>
          <p:nvPr>
            <p:ph type="sldNum" sz="quarter" idx="12"/>
          </p:nvPr>
        </p:nvSpPr>
        <p:spPr/>
        <p:txBody>
          <a:bodyPr/>
          <a:lstStyle/>
          <a:p>
            <a:fld id="{CEEF247F-F62D-49C6-B0F8-B22D329BED5D}" type="slidenum">
              <a:rPr lang="en-US" smtClean="0"/>
              <a:t>‹#›</a:t>
            </a:fld>
            <a:endParaRPr lang="en-US"/>
          </a:p>
        </p:txBody>
      </p:sp>
    </p:spTree>
    <p:extLst>
      <p:ext uri="{BB962C8B-B14F-4D97-AF65-F5344CB8AC3E}">
        <p14:creationId xmlns:p14="http://schemas.microsoft.com/office/powerpoint/2010/main" val="3814065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D739A-FE0D-278F-DDF6-C43940D88CD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6B8CEE3-3CC9-C450-C981-7585938478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01AA20-610A-877C-2223-7C4D64D80F56}"/>
              </a:ext>
            </a:extLst>
          </p:cNvPr>
          <p:cNvSpPr>
            <a:spLocks noGrp="1"/>
          </p:cNvSpPr>
          <p:nvPr>
            <p:ph type="dt" sz="half" idx="10"/>
          </p:nvPr>
        </p:nvSpPr>
        <p:spPr/>
        <p:txBody>
          <a:bodyPr/>
          <a:lstStyle/>
          <a:p>
            <a:fld id="{9338A2A6-536A-4C1F-A38C-3A43C0EA7C6C}" type="datetimeFigureOut">
              <a:rPr lang="en-US" smtClean="0"/>
              <a:t>10/18/2023</a:t>
            </a:fld>
            <a:endParaRPr lang="en-US"/>
          </a:p>
        </p:txBody>
      </p:sp>
      <p:sp>
        <p:nvSpPr>
          <p:cNvPr id="5" name="Footer Placeholder 4">
            <a:extLst>
              <a:ext uri="{FF2B5EF4-FFF2-40B4-BE49-F238E27FC236}">
                <a16:creationId xmlns:a16="http://schemas.microsoft.com/office/drawing/2014/main" id="{9252098E-2446-F3BC-60EA-1471F59992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069B33-8551-4F8A-9484-72C54205E6E9}"/>
              </a:ext>
            </a:extLst>
          </p:cNvPr>
          <p:cNvSpPr>
            <a:spLocks noGrp="1"/>
          </p:cNvSpPr>
          <p:nvPr>
            <p:ph type="sldNum" sz="quarter" idx="12"/>
          </p:nvPr>
        </p:nvSpPr>
        <p:spPr/>
        <p:txBody>
          <a:bodyPr/>
          <a:lstStyle/>
          <a:p>
            <a:fld id="{CEEF247F-F62D-49C6-B0F8-B22D329BED5D}" type="slidenum">
              <a:rPr lang="en-US" smtClean="0"/>
              <a:t>‹#›</a:t>
            </a:fld>
            <a:endParaRPr lang="en-US"/>
          </a:p>
        </p:txBody>
      </p:sp>
    </p:spTree>
    <p:extLst>
      <p:ext uri="{BB962C8B-B14F-4D97-AF65-F5344CB8AC3E}">
        <p14:creationId xmlns:p14="http://schemas.microsoft.com/office/powerpoint/2010/main" val="29813160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1179A-FCB9-01A9-95DF-88C5DB1894B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A022480-D261-66E9-E542-4C5D842A85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189117-13CF-712B-734A-C124E2CDEC5B}"/>
              </a:ext>
            </a:extLst>
          </p:cNvPr>
          <p:cNvSpPr>
            <a:spLocks noGrp="1"/>
          </p:cNvSpPr>
          <p:nvPr>
            <p:ph type="dt" sz="half" idx="10"/>
          </p:nvPr>
        </p:nvSpPr>
        <p:spPr/>
        <p:txBody>
          <a:bodyPr/>
          <a:lstStyle/>
          <a:p>
            <a:fld id="{9338A2A6-536A-4C1F-A38C-3A43C0EA7C6C}" type="datetimeFigureOut">
              <a:rPr lang="en-US" smtClean="0"/>
              <a:t>10/18/2023</a:t>
            </a:fld>
            <a:endParaRPr lang="en-US"/>
          </a:p>
        </p:txBody>
      </p:sp>
      <p:sp>
        <p:nvSpPr>
          <p:cNvPr id="5" name="Footer Placeholder 4">
            <a:extLst>
              <a:ext uri="{FF2B5EF4-FFF2-40B4-BE49-F238E27FC236}">
                <a16:creationId xmlns:a16="http://schemas.microsoft.com/office/drawing/2014/main" id="{923C56A3-BD43-D7B4-DFD0-A4F31AD4A5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C610D9-7F56-2111-492D-71FCAB770B7D}"/>
              </a:ext>
            </a:extLst>
          </p:cNvPr>
          <p:cNvSpPr>
            <a:spLocks noGrp="1"/>
          </p:cNvSpPr>
          <p:nvPr>
            <p:ph type="sldNum" sz="quarter" idx="12"/>
          </p:nvPr>
        </p:nvSpPr>
        <p:spPr/>
        <p:txBody>
          <a:bodyPr/>
          <a:lstStyle/>
          <a:p>
            <a:fld id="{CEEF247F-F62D-49C6-B0F8-B22D329BED5D}" type="slidenum">
              <a:rPr lang="en-US" smtClean="0"/>
              <a:t>‹#›</a:t>
            </a:fld>
            <a:endParaRPr lang="en-US"/>
          </a:p>
        </p:txBody>
      </p:sp>
    </p:spTree>
    <p:extLst>
      <p:ext uri="{BB962C8B-B14F-4D97-AF65-F5344CB8AC3E}">
        <p14:creationId xmlns:p14="http://schemas.microsoft.com/office/powerpoint/2010/main" val="55342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73780-92D2-EACE-8931-0DB88E75A58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6D335BD-066E-C6E9-2A97-61332B36831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8BA61D-5DB8-3035-22BA-D24CBDC9ED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CD63FC2-D114-2780-2B7C-0CA078B4B025}"/>
              </a:ext>
            </a:extLst>
          </p:cNvPr>
          <p:cNvSpPr>
            <a:spLocks noGrp="1"/>
          </p:cNvSpPr>
          <p:nvPr>
            <p:ph type="dt" sz="half" idx="10"/>
          </p:nvPr>
        </p:nvSpPr>
        <p:spPr/>
        <p:txBody>
          <a:bodyPr/>
          <a:lstStyle/>
          <a:p>
            <a:fld id="{9338A2A6-536A-4C1F-A38C-3A43C0EA7C6C}" type="datetimeFigureOut">
              <a:rPr lang="en-US" smtClean="0"/>
              <a:t>10/18/2023</a:t>
            </a:fld>
            <a:endParaRPr lang="en-US"/>
          </a:p>
        </p:txBody>
      </p:sp>
      <p:sp>
        <p:nvSpPr>
          <p:cNvPr id="6" name="Footer Placeholder 5">
            <a:extLst>
              <a:ext uri="{FF2B5EF4-FFF2-40B4-BE49-F238E27FC236}">
                <a16:creationId xmlns:a16="http://schemas.microsoft.com/office/drawing/2014/main" id="{54AD326B-AEE3-0E67-F1DC-0C6FDD95114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FBDBA8-C263-A207-77C6-835F4F6967A4}"/>
              </a:ext>
            </a:extLst>
          </p:cNvPr>
          <p:cNvSpPr>
            <a:spLocks noGrp="1"/>
          </p:cNvSpPr>
          <p:nvPr>
            <p:ph type="sldNum" sz="quarter" idx="12"/>
          </p:nvPr>
        </p:nvSpPr>
        <p:spPr/>
        <p:txBody>
          <a:bodyPr/>
          <a:lstStyle/>
          <a:p>
            <a:fld id="{CEEF247F-F62D-49C6-B0F8-B22D329BED5D}" type="slidenum">
              <a:rPr lang="en-US" smtClean="0"/>
              <a:t>‹#›</a:t>
            </a:fld>
            <a:endParaRPr lang="en-US"/>
          </a:p>
        </p:txBody>
      </p:sp>
    </p:spTree>
    <p:extLst>
      <p:ext uri="{BB962C8B-B14F-4D97-AF65-F5344CB8AC3E}">
        <p14:creationId xmlns:p14="http://schemas.microsoft.com/office/powerpoint/2010/main" val="3407362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CCF16-01AB-95BC-7FB9-8A45B3D6DFA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4185ED1-B9F8-9A77-5F99-CB5DA59A72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316F15-24D9-E0F4-1F89-030FCCFD083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F86AD0-B75F-D43B-4369-88BCC28ECA0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BEBF4F-801B-1B5F-5D5F-BA2DF529134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112C1EB-A49D-1099-FB5C-B763D94C6B75}"/>
              </a:ext>
            </a:extLst>
          </p:cNvPr>
          <p:cNvSpPr>
            <a:spLocks noGrp="1"/>
          </p:cNvSpPr>
          <p:nvPr>
            <p:ph type="dt" sz="half" idx="10"/>
          </p:nvPr>
        </p:nvSpPr>
        <p:spPr/>
        <p:txBody>
          <a:bodyPr/>
          <a:lstStyle/>
          <a:p>
            <a:fld id="{9338A2A6-536A-4C1F-A38C-3A43C0EA7C6C}" type="datetimeFigureOut">
              <a:rPr lang="en-US" smtClean="0"/>
              <a:t>10/18/2023</a:t>
            </a:fld>
            <a:endParaRPr lang="en-US"/>
          </a:p>
        </p:txBody>
      </p:sp>
      <p:sp>
        <p:nvSpPr>
          <p:cNvPr id="8" name="Footer Placeholder 7">
            <a:extLst>
              <a:ext uri="{FF2B5EF4-FFF2-40B4-BE49-F238E27FC236}">
                <a16:creationId xmlns:a16="http://schemas.microsoft.com/office/drawing/2014/main" id="{4BD4CD0C-0FA7-1CE0-663F-BB9793086A2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2FC3EB0-E458-AF52-6ED8-AB723FBD189D}"/>
              </a:ext>
            </a:extLst>
          </p:cNvPr>
          <p:cNvSpPr>
            <a:spLocks noGrp="1"/>
          </p:cNvSpPr>
          <p:nvPr>
            <p:ph type="sldNum" sz="quarter" idx="12"/>
          </p:nvPr>
        </p:nvSpPr>
        <p:spPr/>
        <p:txBody>
          <a:bodyPr/>
          <a:lstStyle/>
          <a:p>
            <a:fld id="{CEEF247F-F62D-49C6-B0F8-B22D329BED5D}" type="slidenum">
              <a:rPr lang="en-US" smtClean="0"/>
              <a:t>‹#›</a:t>
            </a:fld>
            <a:endParaRPr lang="en-US"/>
          </a:p>
        </p:txBody>
      </p:sp>
    </p:spTree>
    <p:extLst>
      <p:ext uri="{BB962C8B-B14F-4D97-AF65-F5344CB8AC3E}">
        <p14:creationId xmlns:p14="http://schemas.microsoft.com/office/powerpoint/2010/main" val="2553515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5B8BD-9FF7-204A-B431-45894F27662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545487A-E098-0603-D58D-74E468640DD0}"/>
              </a:ext>
            </a:extLst>
          </p:cNvPr>
          <p:cNvSpPr>
            <a:spLocks noGrp="1"/>
          </p:cNvSpPr>
          <p:nvPr>
            <p:ph type="dt" sz="half" idx="10"/>
          </p:nvPr>
        </p:nvSpPr>
        <p:spPr/>
        <p:txBody>
          <a:bodyPr/>
          <a:lstStyle/>
          <a:p>
            <a:fld id="{9338A2A6-536A-4C1F-A38C-3A43C0EA7C6C}" type="datetimeFigureOut">
              <a:rPr lang="en-US" smtClean="0"/>
              <a:t>10/18/2023</a:t>
            </a:fld>
            <a:endParaRPr lang="en-US"/>
          </a:p>
        </p:txBody>
      </p:sp>
      <p:sp>
        <p:nvSpPr>
          <p:cNvPr id="4" name="Footer Placeholder 3">
            <a:extLst>
              <a:ext uri="{FF2B5EF4-FFF2-40B4-BE49-F238E27FC236}">
                <a16:creationId xmlns:a16="http://schemas.microsoft.com/office/drawing/2014/main" id="{800319A3-E904-C90A-F831-F3C6C727D4B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6DDFCD7-5880-5964-5952-C1676BA4FCE1}"/>
              </a:ext>
            </a:extLst>
          </p:cNvPr>
          <p:cNvSpPr>
            <a:spLocks noGrp="1"/>
          </p:cNvSpPr>
          <p:nvPr>
            <p:ph type="sldNum" sz="quarter" idx="12"/>
          </p:nvPr>
        </p:nvSpPr>
        <p:spPr/>
        <p:txBody>
          <a:bodyPr/>
          <a:lstStyle/>
          <a:p>
            <a:fld id="{CEEF247F-F62D-49C6-B0F8-B22D329BED5D}" type="slidenum">
              <a:rPr lang="en-US" smtClean="0"/>
              <a:t>‹#›</a:t>
            </a:fld>
            <a:endParaRPr lang="en-US"/>
          </a:p>
        </p:txBody>
      </p:sp>
    </p:spTree>
    <p:extLst>
      <p:ext uri="{BB962C8B-B14F-4D97-AF65-F5344CB8AC3E}">
        <p14:creationId xmlns:p14="http://schemas.microsoft.com/office/powerpoint/2010/main" val="10743121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85F7FE-79AF-CB7A-9419-0B00F1E6FD15}"/>
              </a:ext>
            </a:extLst>
          </p:cNvPr>
          <p:cNvSpPr>
            <a:spLocks noGrp="1"/>
          </p:cNvSpPr>
          <p:nvPr>
            <p:ph type="dt" sz="half" idx="10"/>
          </p:nvPr>
        </p:nvSpPr>
        <p:spPr/>
        <p:txBody>
          <a:bodyPr/>
          <a:lstStyle/>
          <a:p>
            <a:fld id="{9338A2A6-536A-4C1F-A38C-3A43C0EA7C6C}" type="datetimeFigureOut">
              <a:rPr lang="en-US" smtClean="0"/>
              <a:t>10/18/2023</a:t>
            </a:fld>
            <a:endParaRPr lang="en-US"/>
          </a:p>
        </p:txBody>
      </p:sp>
      <p:sp>
        <p:nvSpPr>
          <p:cNvPr id="3" name="Footer Placeholder 2">
            <a:extLst>
              <a:ext uri="{FF2B5EF4-FFF2-40B4-BE49-F238E27FC236}">
                <a16:creationId xmlns:a16="http://schemas.microsoft.com/office/drawing/2014/main" id="{215FAAEF-91F6-9886-E51F-4E651C46846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476F94E-DCC7-9B96-4519-C562CA0FAE7E}"/>
              </a:ext>
            </a:extLst>
          </p:cNvPr>
          <p:cNvSpPr>
            <a:spLocks noGrp="1"/>
          </p:cNvSpPr>
          <p:nvPr>
            <p:ph type="sldNum" sz="quarter" idx="12"/>
          </p:nvPr>
        </p:nvSpPr>
        <p:spPr/>
        <p:txBody>
          <a:bodyPr/>
          <a:lstStyle/>
          <a:p>
            <a:fld id="{CEEF247F-F62D-49C6-B0F8-B22D329BED5D}" type="slidenum">
              <a:rPr lang="en-US" smtClean="0"/>
              <a:t>‹#›</a:t>
            </a:fld>
            <a:endParaRPr lang="en-US"/>
          </a:p>
        </p:txBody>
      </p:sp>
    </p:spTree>
    <p:extLst>
      <p:ext uri="{BB962C8B-B14F-4D97-AF65-F5344CB8AC3E}">
        <p14:creationId xmlns:p14="http://schemas.microsoft.com/office/powerpoint/2010/main" val="2530852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3BFF6-89E8-E4BC-2FD6-5B40AF5643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811BB1F-BC08-2814-555B-51DC17A628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47BA5E9-3E26-4DD0-D862-9EE7917750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59C58-CF94-B231-F467-74F44BA78457}"/>
              </a:ext>
            </a:extLst>
          </p:cNvPr>
          <p:cNvSpPr>
            <a:spLocks noGrp="1"/>
          </p:cNvSpPr>
          <p:nvPr>
            <p:ph type="dt" sz="half" idx="10"/>
          </p:nvPr>
        </p:nvSpPr>
        <p:spPr/>
        <p:txBody>
          <a:bodyPr/>
          <a:lstStyle/>
          <a:p>
            <a:fld id="{9338A2A6-536A-4C1F-A38C-3A43C0EA7C6C}" type="datetimeFigureOut">
              <a:rPr lang="en-US" smtClean="0"/>
              <a:t>10/18/2023</a:t>
            </a:fld>
            <a:endParaRPr lang="en-US"/>
          </a:p>
        </p:txBody>
      </p:sp>
      <p:sp>
        <p:nvSpPr>
          <p:cNvPr id="6" name="Footer Placeholder 5">
            <a:extLst>
              <a:ext uri="{FF2B5EF4-FFF2-40B4-BE49-F238E27FC236}">
                <a16:creationId xmlns:a16="http://schemas.microsoft.com/office/drawing/2014/main" id="{0C8F2325-757A-CA15-4234-9C341B6E95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4FA245-23D7-63F2-9429-9DB1EE0D25D8}"/>
              </a:ext>
            </a:extLst>
          </p:cNvPr>
          <p:cNvSpPr>
            <a:spLocks noGrp="1"/>
          </p:cNvSpPr>
          <p:nvPr>
            <p:ph type="sldNum" sz="quarter" idx="12"/>
          </p:nvPr>
        </p:nvSpPr>
        <p:spPr/>
        <p:txBody>
          <a:bodyPr/>
          <a:lstStyle/>
          <a:p>
            <a:fld id="{CEEF247F-F62D-49C6-B0F8-B22D329BED5D}" type="slidenum">
              <a:rPr lang="en-US" smtClean="0"/>
              <a:t>‹#›</a:t>
            </a:fld>
            <a:endParaRPr lang="en-US"/>
          </a:p>
        </p:txBody>
      </p:sp>
    </p:spTree>
    <p:extLst>
      <p:ext uri="{BB962C8B-B14F-4D97-AF65-F5344CB8AC3E}">
        <p14:creationId xmlns:p14="http://schemas.microsoft.com/office/powerpoint/2010/main" val="1847994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48F2E-AF5B-5F49-7F8C-0F1D28E62D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BDECE21-653E-E855-CFBB-147711440A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974D2-EF50-B780-2808-7DB228E475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8D3587-D2F6-4FBD-F43E-6FA4DBAF74B2}"/>
              </a:ext>
            </a:extLst>
          </p:cNvPr>
          <p:cNvSpPr>
            <a:spLocks noGrp="1"/>
          </p:cNvSpPr>
          <p:nvPr>
            <p:ph type="dt" sz="half" idx="10"/>
          </p:nvPr>
        </p:nvSpPr>
        <p:spPr/>
        <p:txBody>
          <a:bodyPr/>
          <a:lstStyle/>
          <a:p>
            <a:fld id="{9338A2A6-536A-4C1F-A38C-3A43C0EA7C6C}" type="datetimeFigureOut">
              <a:rPr lang="en-US" smtClean="0"/>
              <a:t>10/18/2023</a:t>
            </a:fld>
            <a:endParaRPr lang="en-US"/>
          </a:p>
        </p:txBody>
      </p:sp>
      <p:sp>
        <p:nvSpPr>
          <p:cNvPr id="6" name="Footer Placeholder 5">
            <a:extLst>
              <a:ext uri="{FF2B5EF4-FFF2-40B4-BE49-F238E27FC236}">
                <a16:creationId xmlns:a16="http://schemas.microsoft.com/office/drawing/2014/main" id="{EB53F4EF-4045-B2B0-B990-57B8B7C3C8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4AB424-7F2D-67E3-E0A6-C1FEA16197AC}"/>
              </a:ext>
            </a:extLst>
          </p:cNvPr>
          <p:cNvSpPr>
            <a:spLocks noGrp="1"/>
          </p:cNvSpPr>
          <p:nvPr>
            <p:ph type="sldNum" sz="quarter" idx="12"/>
          </p:nvPr>
        </p:nvSpPr>
        <p:spPr/>
        <p:txBody>
          <a:bodyPr/>
          <a:lstStyle/>
          <a:p>
            <a:fld id="{CEEF247F-F62D-49C6-B0F8-B22D329BED5D}" type="slidenum">
              <a:rPr lang="en-US" smtClean="0"/>
              <a:t>‹#›</a:t>
            </a:fld>
            <a:endParaRPr lang="en-US"/>
          </a:p>
        </p:txBody>
      </p:sp>
    </p:spTree>
    <p:extLst>
      <p:ext uri="{BB962C8B-B14F-4D97-AF65-F5344CB8AC3E}">
        <p14:creationId xmlns:p14="http://schemas.microsoft.com/office/powerpoint/2010/main" val="2983643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75516-D53B-8CCE-60E8-834084EF0A9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674CCC5-BE21-920F-379B-E090EF6D8A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E04A632-73CF-71B7-7D57-A1532FC7FD8D}"/>
              </a:ext>
            </a:extLst>
          </p:cNvPr>
          <p:cNvSpPr>
            <a:spLocks noGrp="1"/>
          </p:cNvSpPr>
          <p:nvPr>
            <p:ph type="dt" sz="half" idx="10"/>
          </p:nvPr>
        </p:nvSpPr>
        <p:spPr/>
        <p:txBody>
          <a:bodyPr/>
          <a:lstStyle/>
          <a:p>
            <a:fld id="{9338A2A6-536A-4C1F-A38C-3A43C0EA7C6C}" type="datetimeFigureOut">
              <a:rPr lang="en-US" smtClean="0"/>
              <a:t>10/18/2023</a:t>
            </a:fld>
            <a:endParaRPr lang="en-US"/>
          </a:p>
        </p:txBody>
      </p:sp>
      <p:sp>
        <p:nvSpPr>
          <p:cNvPr id="5" name="Footer Placeholder 4">
            <a:extLst>
              <a:ext uri="{FF2B5EF4-FFF2-40B4-BE49-F238E27FC236}">
                <a16:creationId xmlns:a16="http://schemas.microsoft.com/office/drawing/2014/main" id="{EC818B7B-7AE8-0F06-8370-F53808E3BB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A6E396-2E84-FB00-91CB-FDD521AEEB46}"/>
              </a:ext>
            </a:extLst>
          </p:cNvPr>
          <p:cNvSpPr>
            <a:spLocks noGrp="1"/>
          </p:cNvSpPr>
          <p:nvPr>
            <p:ph type="sldNum" sz="quarter" idx="12"/>
          </p:nvPr>
        </p:nvSpPr>
        <p:spPr/>
        <p:txBody>
          <a:bodyPr/>
          <a:lstStyle/>
          <a:p>
            <a:fld id="{CEEF247F-F62D-49C6-B0F8-B22D329BED5D}" type="slidenum">
              <a:rPr lang="en-US" smtClean="0"/>
              <a:t>‹#›</a:t>
            </a:fld>
            <a:endParaRPr lang="en-US"/>
          </a:p>
        </p:txBody>
      </p:sp>
    </p:spTree>
    <p:extLst>
      <p:ext uri="{BB962C8B-B14F-4D97-AF65-F5344CB8AC3E}">
        <p14:creationId xmlns:p14="http://schemas.microsoft.com/office/powerpoint/2010/main" val="3553083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D8F564-F0FE-E155-3613-B8A83D28CDA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910732B-96BE-1930-4C54-E8BC30A5301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17ED8C5-4DB0-0D5C-D25B-32627133CA31}"/>
              </a:ext>
            </a:extLst>
          </p:cNvPr>
          <p:cNvSpPr>
            <a:spLocks noGrp="1"/>
          </p:cNvSpPr>
          <p:nvPr>
            <p:ph type="dt" sz="half" idx="10"/>
          </p:nvPr>
        </p:nvSpPr>
        <p:spPr/>
        <p:txBody>
          <a:bodyPr/>
          <a:lstStyle/>
          <a:p>
            <a:fld id="{9338A2A6-536A-4C1F-A38C-3A43C0EA7C6C}" type="datetimeFigureOut">
              <a:rPr lang="en-US" smtClean="0"/>
              <a:t>10/18/2023</a:t>
            </a:fld>
            <a:endParaRPr lang="en-US"/>
          </a:p>
        </p:txBody>
      </p:sp>
      <p:sp>
        <p:nvSpPr>
          <p:cNvPr id="5" name="Footer Placeholder 4">
            <a:extLst>
              <a:ext uri="{FF2B5EF4-FFF2-40B4-BE49-F238E27FC236}">
                <a16:creationId xmlns:a16="http://schemas.microsoft.com/office/drawing/2014/main" id="{6B6BE79B-E300-B029-C3BA-979C058308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EA6CE1-8C0A-3B0F-D316-EC8217A2B5AF}"/>
              </a:ext>
            </a:extLst>
          </p:cNvPr>
          <p:cNvSpPr>
            <a:spLocks noGrp="1"/>
          </p:cNvSpPr>
          <p:nvPr>
            <p:ph type="sldNum" sz="quarter" idx="12"/>
          </p:nvPr>
        </p:nvSpPr>
        <p:spPr/>
        <p:txBody>
          <a:bodyPr/>
          <a:lstStyle/>
          <a:p>
            <a:fld id="{CEEF247F-F62D-49C6-B0F8-B22D329BED5D}" type="slidenum">
              <a:rPr lang="en-US" smtClean="0"/>
              <a:t>‹#›</a:t>
            </a:fld>
            <a:endParaRPr lang="en-US"/>
          </a:p>
        </p:txBody>
      </p:sp>
    </p:spTree>
    <p:extLst>
      <p:ext uri="{BB962C8B-B14F-4D97-AF65-F5344CB8AC3E}">
        <p14:creationId xmlns:p14="http://schemas.microsoft.com/office/powerpoint/2010/main" val="20380499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11000" b="-11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8544F9-68CB-9CDB-B331-2EB626EB70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FD64678-D92E-EE97-9E48-7C831E8953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CA7046-B1A1-1007-3141-AD6F0CD185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38A2A6-536A-4C1F-A38C-3A43C0EA7C6C}" type="datetimeFigureOut">
              <a:rPr lang="en-US" smtClean="0"/>
              <a:t>10/18/2023</a:t>
            </a:fld>
            <a:endParaRPr lang="en-US"/>
          </a:p>
        </p:txBody>
      </p:sp>
      <p:sp>
        <p:nvSpPr>
          <p:cNvPr id="5" name="Footer Placeholder 4">
            <a:extLst>
              <a:ext uri="{FF2B5EF4-FFF2-40B4-BE49-F238E27FC236}">
                <a16:creationId xmlns:a16="http://schemas.microsoft.com/office/drawing/2014/main" id="{0C9BADFB-EAF5-F7EB-F1F7-5EFB350485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EBCD545-C140-C2E3-004A-5690E8CF57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EF247F-F62D-49C6-B0F8-B22D329BED5D}" type="slidenum">
              <a:rPr lang="en-US" smtClean="0"/>
              <a:t>‹#›</a:t>
            </a:fld>
            <a:endParaRPr lang="en-US"/>
          </a:p>
        </p:txBody>
      </p:sp>
    </p:spTree>
    <p:extLst>
      <p:ext uri="{BB962C8B-B14F-4D97-AF65-F5344CB8AC3E}">
        <p14:creationId xmlns:p14="http://schemas.microsoft.com/office/powerpoint/2010/main" val="31036217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4A2D711-8E8A-22EB-6746-36976ED84A18}"/>
              </a:ext>
            </a:extLst>
          </p:cNvPr>
          <p:cNvSpPr txBox="1"/>
          <p:nvPr/>
        </p:nvSpPr>
        <p:spPr>
          <a:xfrm>
            <a:off x="4142509" y="1408579"/>
            <a:ext cx="6096000" cy="2227469"/>
          </a:xfrm>
          <a:prstGeom prst="rect">
            <a:avLst/>
          </a:prstGeom>
          <a:noFill/>
        </p:spPr>
        <p:txBody>
          <a:bodyPr wrap="square">
            <a:spAutoFit/>
          </a:bodyPr>
          <a:lstStyle/>
          <a:p>
            <a:pPr algn="ctr">
              <a:lnSpc>
                <a:spcPct val="200000"/>
              </a:lnSpc>
            </a:pPr>
            <a:r>
              <a:rPr lang="en-GB" sz="2400" b="1" dirty="0">
                <a:effectLst/>
                <a:latin typeface="Times New Roman" panose="02020603050405020304" pitchFamily="18" charset="0"/>
                <a:ea typeface="Arial" panose="020B0604020202020204" pitchFamily="34" charset="0"/>
                <a:cs typeface="Arial" panose="020B0604020202020204" pitchFamily="34" charset="0"/>
              </a:rPr>
              <a:t>Module title: Hospitality &amp; Guest Services</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GB" sz="2000" b="1" dirty="0">
                <a:effectLst/>
                <a:latin typeface="Times New Roman" panose="02020603050405020304" pitchFamily="18" charset="0"/>
                <a:ea typeface="Arial" panose="020B0604020202020204" pitchFamily="34" charset="0"/>
                <a:cs typeface="Arial" panose="020B0604020202020204" pitchFamily="34" charset="0"/>
              </a:rPr>
              <a:t>Assignment title: Presentation</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pPr>
            <a:r>
              <a:rPr lang="en-GB" sz="1800" i="1" dirty="0">
                <a:effectLst/>
                <a:latin typeface="Arial" panose="020B0604020202020204" pitchFamily="34" charset="0"/>
                <a:ea typeface="Arial" panose="020B0604020202020204" pitchFamily="34" charset="0"/>
                <a:cs typeface="Arial" panose="020B0604020202020204" pitchFamily="34" charset="0"/>
              </a:rPr>
              <a:t>Student Name- Aneliya Raykova</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pPr>
            <a:r>
              <a:rPr lang="en-GB" sz="1800" i="1">
                <a:effectLst/>
                <a:latin typeface="Arial" panose="020B0604020202020204" pitchFamily="34" charset="0"/>
                <a:ea typeface="Arial" panose="020B0604020202020204" pitchFamily="34" charset="0"/>
                <a:cs typeface="Arial" panose="020B0604020202020204" pitchFamily="34" charset="0"/>
              </a:rPr>
              <a:t>Student ID- 2243332</a:t>
            </a:r>
            <a:endParaRPr lang="en-GB" sz="180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12738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D209A5-73A6-5318-244B-9413D9139621}"/>
              </a:ext>
            </a:extLst>
          </p:cNvPr>
          <p:cNvSpPr txBox="1"/>
          <p:nvPr/>
        </p:nvSpPr>
        <p:spPr>
          <a:xfrm>
            <a:off x="5147441" y="152033"/>
            <a:ext cx="6093372" cy="461665"/>
          </a:xfrm>
          <a:prstGeom prst="rect">
            <a:avLst/>
          </a:prstGeom>
          <a:noFill/>
        </p:spPr>
        <p:txBody>
          <a:bodyPr wrap="square">
            <a:spAutoFit/>
          </a:bodyPr>
          <a:lstStyle/>
          <a:p>
            <a:pPr algn="just">
              <a:spcBef>
                <a:spcPts val="1200"/>
              </a:spcBef>
            </a:pPr>
            <a:r>
              <a:rPr lang="en-GB" sz="2400" b="1" dirty="0">
                <a:effectLst/>
                <a:latin typeface="Times New Roman" panose="02020603050405020304" pitchFamily="18" charset="0"/>
                <a:ea typeface="Calibri" panose="020F0502020204030204" pitchFamily="34" charset="0"/>
                <a:cs typeface="Arial" panose="020B0604020202020204" pitchFamily="34" charset="0"/>
              </a:rPr>
              <a:t>Table Of Contents</a:t>
            </a:r>
          </a:p>
        </p:txBody>
      </p:sp>
      <p:sp>
        <p:nvSpPr>
          <p:cNvPr id="5" name="TextBox 4">
            <a:extLst>
              <a:ext uri="{FF2B5EF4-FFF2-40B4-BE49-F238E27FC236}">
                <a16:creationId xmlns:a16="http://schemas.microsoft.com/office/drawing/2014/main" id="{A6B47B9D-662B-F6EE-98B6-6934947D1CD8}"/>
              </a:ext>
            </a:extLst>
          </p:cNvPr>
          <p:cNvSpPr txBox="1"/>
          <p:nvPr/>
        </p:nvSpPr>
        <p:spPr>
          <a:xfrm>
            <a:off x="1580493" y="766888"/>
            <a:ext cx="6093372" cy="369332"/>
          </a:xfrm>
          <a:prstGeom prst="rect">
            <a:avLst/>
          </a:prstGeom>
          <a:noFill/>
        </p:spPr>
        <p:txBody>
          <a:bodyPr wrap="square">
            <a:spAutoFit/>
          </a:bodyPr>
          <a:lstStyle/>
          <a:p>
            <a:r>
              <a:rPr lang="en-GB" sz="1800" b="1" dirty="0">
                <a:effectLst/>
                <a:latin typeface="Times New Roman" panose="02020603050405020304" pitchFamily="18" charset="0"/>
                <a:ea typeface="Calibri" panose="020F0502020204030204" pitchFamily="34" charset="0"/>
                <a:cs typeface="Arial" panose="020B0604020202020204" pitchFamily="34" charset="0"/>
              </a:rPr>
              <a:t>Introduction					3</a:t>
            </a:r>
            <a:endParaRPr lang="en-US" dirty="0"/>
          </a:p>
        </p:txBody>
      </p:sp>
      <p:sp>
        <p:nvSpPr>
          <p:cNvPr id="7" name="TextBox 6">
            <a:extLst>
              <a:ext uri="{FF2B5EF4-FFF2-40B4-BE49-F238E27FC236}">
                <a16:creationId xmlns:a16="http://schemas.microsoft.com/office/drawing/2014/main" id="{4396B147-68B9-C225-48FE-7AD4B05B2D7A}"/>
              </a:ext>
            </a:extLst>
          </p:cNvPr>
          <p:cNvSpPr txBox="1"/>
          <p:nvPr/>
        </p:nvSpPr>
        <p:spPr>
          <a:xfrm>
            <a:off x="1580493" y="1289410"/>
            <a:ext cx="6093372" cy="369332"/>
          </a:xfrm>
          <a:prstGeom prst="rect">
            <a:avLst/>
          </a:prstGeom>
          <a:noFill/>
        </p:spPr>
        <p:txBody>
          <a:bodyPr wrap="square">
            <a:spAutoFit/>
          </a:bodyPr>
          <a:lstStyle/>
          <a:p>
            <a:pPr algn="just">
              <a:spcBef>
                <a:spcPts val="200"/>
              </a:spcBef>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Overview of the organisation			4</a:t>
            </a:r>
          </a:p>
        </p:txBody>
      </p:sp>
      <p:sp>
        <p:nvSpPr>
          <p:cNvPr id="9" name="TextBox 8">
            <a:extLst>
              <a:ext uri="{FF2B5EF4-FFF2-40B4-BE49-F238E27FC236}">
                <a16:creationId xmlns:a16="http://schemas.microsoft.com/office/drawing/2014/main" id="{CCD732E4-ECED-50BF-0295-CA1773C89065}"/>
              </a:ext>
            </a:extLst>
          </p:cNvPr>
          <p:cNvSpPr txBox="1"/>
          <p:nvPr/>
        </p:nvSpPr>
        <p:spPr>
          <a:xfrm>
            <a:off x="1580493" y="1811932"/>
            <a:ext cx="6093372" cy="369332"/>
          </a:xfrm>
          <a:prstGeom prst="rect">
            <a:avLst/>
          </a:prstGeom>
          <a:noFill/>
        </p:spPr>
        <p:txBody>
          <a:bodyPr wrap="square">
            <a:spAutoFit/>
          </a:bodyPr>
          <a:lstStyle/>
          <a:p>
            <a:pPr algn="just">
              <a:spcBef>
                <a:spcPts val="200"/>
              </a:spcBef>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Core consumers of the hotel				5</a:t>
            </a:r>
          </a:p>
        </p:txBody>
      </p:sp>
      <p:sp>
        <p:nvSpPr>
          <p:cNvPr id="11" name="TextBox 10">
            <a:extLst>
              <a:ext uri="{FF2B5EF4-FFF2-40B4-BE49-F238E27FC236}">
                <a16:creationId xmlns:a16="http://schemas.microsoft.com/office/drawing/2014/main" id="{DAECBB6E-2859-AD56-6026-C50707C7B861}"/>
              </a:ext>
            </a:extLst>
          </p:cNvPr>
          <p:cNvSpPr txBox="1"/>
          <p:nvPr/>
        </p:nvSpPr>
        <p:spPr>
          <a:xfrm>
            <a:off x="1580493" y="2334454"/>
            <a:ext cx="6093372" cy="369332"/>
          </a:xfrm>
          <a:prstGeom prst="rect">
            <a:avLst/>
          </a:prstGeom>
          <a:noFill/>
        </p:spPr>
        <p:txBody>
          <a:bodyPr wrap="square">
            <a:spAutoFit/>
          </a:bodyPr>
          <a:lstStyle/>
          <a:p>
            <a:pPr algn="just">
              <a:spcBef>
                <a:spcPts val="200"/>
              </a:spcBef>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The rationale behind choosing the service of Banyan Tree 6</a:t>
            </a:r>
          </a:p>
        </p:txBody>
      </p:sp>
      <p:sp>
        <p:nvSpPr>
          <p:cNvPr id="13" name="TextBox 12">
            <a:extLst>
              <a:ext uri="{FF2B5EF4-FFF2-40B4-BE49-F238E27FC236}">
                <a16:creationId xmlns:a16="http://schemas.microsoft.com/office/drawing/2014/main" id="{003915B7-A0EB-FB69-AE61-83BC8EAFFC50}"/>
              </a:ext>
            </a:extLst>
          </p:cNvPr>
          <p:cNvSpPr txBox="1"/>
          <p:nvPr/>
        </p:nvSpPr>
        <p:spPr>
          <a:xfrm>
            <a:off x="1592317" y="2856976"/>
            <a:ext cx="6093372" cy="369332"/>
          </a:xfrm>
          <a:prstGeom prst="rect">
            <a:avLst/>
          </a:prstGeom>
          <a:noFill/>
        </p:spPr>
        <p:txBody>
          <a:bodyPr wrap="square">
            <a:spAutoFit/>
          </a:bodyPr>
          <a:lstStyle/>
          <a:p>
            <a:pPr algn="just">
              <a:spcBef>
                <a:spcPts val="200"/>
              </a:spcBef>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Concept of guest service				7</a:t>
            </a:r>
          </a:p>
        </p:txBody>
      </p:sp>
      <p:sp>
        <p:nvSpPr>
          <p:cNvPr id="15" name="TextBox 14">
            <a:extLst>
              <a:ext uri="{FF2B5EF4-FFF2-40B4-BE49-F238E27FC236}">
                <a16:creationId xmlns:a16="http://schemas.microsoft.com/office/drawing/2014/main" id="{45C67DFC-2D38-3B4C-BBC6-42282B371CE3}"/>
              </a:ext>
            </a:extLst>
          </p:cNvPr>
          <p:cNvSpPr txBox="1"/>
          <p:nvPr/>
        </p:nvSpPr>
        <p:spPr>
          <a:xfrm>
            <a:off x="1592317" y="3379498"/>
            <a:ext cx="6093372" cy="369332"/>
          </a:xfrm>
          <a:prstGeom prst="rect">
            <a:avLst/>
          </a:prstGeom>
          <a:noFill/>
        </p:spPr>
        <p:txBody>
          <a:bodyPr wrap="square">
            <a:spAutoFit/>
          </a:bodyPr>
          <a:lstStyle/>
          <a:p>
            <a:pPr algn="just">
              <a:spcBef>
                <a:spcPts val="200"/>
              </a:spcBef>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Outline of the guest service				8</a:t>
            </a:r>
          </a:p>
        </p:txBody>
      </p:sp>
      <p:sp>
        <p:nvSpPr>
          <p:cNvPr id="17" name="TextBox 16">
            <a:extLst>
              <a:ext uri="{FF2B5EF4-FFF2-40B4-BE49-F238E27FC236}">
                <a16:creationId xmlns:a16="http://schemas.microsoft.com/office/drawing/2014/main" id="{34B550C0-E06C-0246-8249-CE1863B42660}"/>
              </a:ext>
            </a:extLst>
          </p:cNvPr>
          <p:cNvSpPr txBox="1"/>
          <p:nvPr/>
        </p:nvSpPr>
        <p:spPr>
          <a:xfrm>
            <a:off x="1592317" y="3902020"/>
            <a:ext cx="6093372" cy="369332"/>
          </a:xfrm>
          <a:prstGeom prst="rect">
            <a:avLst/>
          </a:prstGeom>
          <a:noFill/>
        </p:spPr>
        <p:txBody>
          <a:bodyPr wrap="square">
            <a:spAutoFit/>
          </a:bodyPr>
          <a:lstStyle/>
          <a:p>
            <a:pPr algn="just">
              <a:spcBef>
                <a:spcPts val="200"/>
              </a:spcBef>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Facilities provided by Banyan Tree			9</a:t>
            </a:r>
          </a:p>
        </p:txBody>
      </p:sp>
      <p:sp>
        <p:nvSpPr>
          <p:cNvPr id="19" name="TextBox 18">
            <a:extLst>
              <a:ext uri="{FF2B5EF4-FFF2-40B4-BE49-F238E27FC236}">
                <a16:creationId xmlns:a16="http://schemas.microsoft.com/office/drawing/2014/main" id="{7B19C8BE-51E6-4B71-4EBE-943B2AC0BABD}"/>
              </a:ext>
            </a:extLst>
          </p:cNvPr>
          <p:cNvSpPr txBox="1"/>
          <p:nvPr/>
        </p:nvSpPr>
        <p:spPr>
          <a:xfrm>
            <a:off x="1580493" y="4424542"/>
            <a:ext cx="6093372" cy="369332"/>
          </a:xfrm>
          <a:prstGeom prst="rect">
            <a:avLst/>
          </a:prstGeom>
          <a:noFill/>
        </p:spPr>
        <p:txBody>
          <a:bodyPr wrap="square">
            <a:spAutoFit/>
          </a:bodyPr>
          <a:lstStyle/>
          <a:p>
            <a:pPr algn="just">
              <a:spcBef>
                <a:spcPts val="200"/>
              </a:spcBef>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Importance of Hospitality				10</a:t>
            </a:r>
          </a:p>
        </p:txBody>
      </p:sp>
      <p:sp>
        <p:nvSpPr>
          <p:cNvPr id="21" name="TextBox 20">
            <a:extLst>
              <a:ext uri="{FF2B5EF4-FFF2-40B4-BE49-F238E27FC236}">
                <a16:creationId xmlns:a16="http://schemas.microsoft.com/office/drawing/2014/main" id="{E839CC52-E7D9-625A-690B-9D2F6C8B8A9B}"/>
              </a:ext>
            </a:extLst>
          </p:cNvPr>
          <p:cNvSpPr txBox="1"/>
          <p:nvPr/>
        </p:nvSpPr>
        <p:spPr>
          <a:xfrm>
            <a:off x="1580493" y="4947064"/>
            <a:ext cx="6093372" cy="369332"/>
          </a:xfrm>
          <a:prstGeom prst="rect">
            <a:avLst/>
          </a:prstGeom>
          <a:noFill/>
        </p:spPr>
        <p:txBody>
          <a:bodyPr wrap="square">
            <a:spAutoFit/>
          </a:bodyPr>
          <a:lstStyle/>
          <a:p>
            <a:pPr algn="just">
              <a:spcBef>
                <a:spcPts val="200"/>
              </a:spcBef>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Ways Banyan Tree meet the expectation of the guests	11</a:t>
            </a:r>
          </a:p>
        </p:txBody>
      </p:sp>
      <p:sp>
        <p:nvSpPr>
          <p:cNvPr id="23" name="TextBox 22">
            <a:extLst>
              <a:ext uri="{FF2B5EF4-FFF2-40B4-BE49-F238E27FC236}">
                <a16:creationId xmlns:a16="http://schemas.microsoft.com/office/drawing/2014/main" id="{21BB7399-B30C-EEDB-1B10-555EC6FFFB36}"/>
              </a:ext>
            </a:extLst>
          </p:cNvPr>
          <p:cNvSpPr txBox="1"/>
          <p:nvPr/>
        </p:nvSpPr>
        <p:spPr>
          <a:xfrm>
            <a:off x="1592317" y="5469586"/>
            <a:ext cx="6093372" cy="369332"/>
          </a:xfrm>
          <a:prstGeom prst="rect">
            <a:avLst/>
          </a:prstGeom>
          <a:noFill/>
        </p:spPr>
        <p:txBody>
          <a:bodyPr wrap="square">
            <a:spAutoFit/>
          </a:bodyPr>
          <a:lstStyle/>
          <a:p>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Conclusion					12</a:t>
            </a:r>
            <a:endParaRPr lang="en-US" dirty="0"/>
          </a:p>
        </p:txBody>
      </p:sp>
      <p:sp>
        <p:nvSpPr>
          <p:cNvPr id="25" name="TextBox 24">
            <a:extLst>
              <a:ext uri="{FF2B5EF4-FFF2-40B4-BE49-F238E27FC236}">
                <a16:creationId xmlns:a16="http://schemas.microsoft.com/office/drawing/2014/main" id="{8A589323-8A2B-3473-8D39-DA1DFC1D4C90}"/>
              </a:ext>
            </a:extLst>
          </p:cNvPr>
          <p:cNvSpPr txBox="1"/>
          <p:nvPr/>
        </p:nvSpPr>
        <p:spPr>
          <a:xfrm>
            <a:off x="1592317" y="5986485"/>
            <a:ext cx="6093372" cy="369332"/>
          </a:xfrm>
          <a:prstGeom prst="rect">
            <a:avLst/>
          </a:prstGeom>
          <a:noFill/>
        </p:spPr>
        <p:txBody>
          <a:bodyPr wrap="square">
            <a:spAutoFit/>
          </a:bodyPr>
          <a:lstStyle/>
          <a:p>
            <a:r>
              <a:rPr lang="en-GB" sz="1800" b="1" dirty="0">
                <a:effectLst/>
                <a:latin typeface="Times New Roman" panose="02020603050405020304" pitchFamily="18" charset="0"/>
                <a:ea typeface="Calibri" panose="020F0502020204030204" pitchFamily="34" charset="0"/>
                <a:cs typeface="Arial" panose="020B0604020202020204" pitchFamily="34" charset="0"/>
              </a:rPr>
              <a:t>References					13</a:t>
            </a:r>
            <a:endParaRPr lang="en-US" dirty="0"/>
          </a:p>
        </p:txBody>
      </p:sp>
    </p:spTree>
    <p:extLst>
      <p:ext uri="{BB962C8B-B14F-4D97-AF65-F5344CB8AC3E}">
        <p14:creationId xmlns:p14="http://schemas.microsoft.com/office/powerpoint/2010/main" val="1421042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C88188-6C74-35B5-9A46-CF2714CE145B}"/>
              </a:ext>
            </a:extLst>
          </p:cNvPr>
          <p:cNvSpPr txBox="1"/>
          <p:nvPr/>
        </p:nvSpPr>
        <p:spPr>
          <a:xfrm>
            <a:off x="720436" y="920621"/>
            <a:ext cx="6096000" cy="5016758"/>
          </a:xfrm>
          <a:prstGeom prst="rect">
            <a:avLst/>
          </a:prstGeom>
          <a:noFill/>
        </p:spPr>
        <p:txBody>
          <a:bodyPr wrap="square">
            <a:spAutoFit/>
          </a:bodyPr>
          <a:lstStyle/>
          <a:p>
            <a:pPr algn="just">
              <a:spcBef>
                <a:spcPts val="1200"/>
              </a:spcBef>
            </a:pPr>
            <a:r>
              <a:rPr lang="en-GB" sz="2000" b="1" dirty="0">
                <a:effectLst/>
                <a:latin typeface="Times New Roman" panose="02020603050405020304" pitchFamily="18" charset="0"/>
                <a:ea typeface="Calibri" panose="020F0502020204030204" pitchFamily="34" charset="0"/>
                <a:cs typeface="Arial" panose="020B0604020202020204" pitchFamily="34" charset="0"/>
              </a:rPr>
              <a:t>Introduction</a:t>
            </a:r>
          </a:p>
          <a:p>
            <a:pPr algn="just">
              <a:spcBef>
                <a:spcPts val="1200"/>
              </a:spcBef>
            </a:pPr>
            <a:endParaRPr lang="en-US" sz="2000" b="1" dirty="0">
              <a:effectLst/>
              <a:latin typeface="Times New Roman" panose="02020603050405020304" pitchFamily="18" charset="0"/>
              <a:ea typeface="Calibri" panose="020F050202020403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Providing appropriate service to the guests of a hospitality service provider is the core activity that contributes to maintaining the brand position in the market.</a:t>
            </a:r>
          </a:p>
          <a:p>
            <a:pPr marL="285750" indent="-285750" algn="just">
              <a:buFont typeface="Arial" panose="020B0604020202020204" pitchFamily="34" charset="0"/>
              <a:buChar char="•"/>
            </a:pPr>
            <a:endParaRPr lang="en-GB"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In addition to this, the overview of the firm as well as the description of its core consumers is another prime aspect of this presentation</a:t>
            </a:r>
          </a:p>
          <a:p>
            <a:pPr marL="285750" indent="-285750" algn="just">
              <a:buFont typeface="Arial" panose="020B0604020202020204" pitchFamily="34" charset="0"/>
              <a:buChar char="•"/>
            </a:pPr>
            <a:endParaRPr lang="en-GB"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Further, the importance of the well-maintained hospitality service that leads the organisation toward its success will also be devised in this presentation.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1026" name="Picture 2" descr="Guest Services Agent - Check in counter - Picture of Holiday Inn &amp; Suites  Rayong City Centre, an IHG Hotel - Tripadvisor">
            <a:extLst>
              <a:ext uri="{FF2B5EF4-FFF2-40B4-BE49-F238E27FC236}">
                <a16:creationId xmlns:a16="http://schemas.microsoft.com/office/drawing/2014/main" id="{11CAA171-5C0D-FF46-B847-0FDB0DCB8B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9465" y="593342"/>
            <a:ext cx="5238750" cy="588628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E6FC8D7-8BFB-676B-C6C9-B635D133EE17}"/>
              </a:ext>
            </a:extLst>
          </p:cNvPr>
          <p:cNvSpPr txBox="1"/>
          <p:nvPr/>
        </p:nvSpPr>
        <p:spPr>
          <a:xfrm>
            <a:off x="8627679" y="5882923"/>
            <a:ext cx="2061342" cy="381735"/>
          </a:xfrm>
          <a:prstGeom prst="rect">
            <a:avLst/>
          </a:prstGeom>
          <a:noFill/>
        </p:spPr>
        <p:txBody>
          <a:bodyPr wrap="square">
            <a:spAutoFit/>
          </a:bodyPr>
          <a:lstStyle/>
          <a:p>
            <a:r>
              <a:rPr lang="en-GB" sz="1800" kern="0" dirty="0">
                <a:effectLst/>
                <a:latin typeface="Times New Roman" panose="02020603050405020304" pitchFamily="18" charset="0"/>
                <a:ea typeface="Arial" panose="020B0604020202020204" pitchFamily="34" charset="0"/>
                <a:cs typeface="Arial" panose="020B0604020202020204" pitchFamily="34" charset="0"/>
              </a:rPr>
              <a:t>(Yoon et al., 2019)</a:t>
            </a:r>
            <a:endParaRPr lang="en-US" dirty="0"/>
          </a:p>
        </p:txBody>
      </p:sp>
    </p:spTree>
    <p:extLst>
      <p:ext uri="{BB962C8B-B14F-4D97-AF65-F5344CB8AC3E}">
        <p14:creationId xmlns:p14="http://schemas.microsoft.com/office/powerpoint/2010/main" val="3117917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DB4CA2-0A52-8242-AC21-897528822FC6}"/>
              </a:ext>
            </a:extLst>
          </p:cNvPr>
          <p:cNvSpPr txBox="1"/>
          <p:nvPr/>
        </p:nvSpPr>
        <p:spPr>
          <a:xfrm>
            <a:off x="5864902" y="1059918"/>
            <a:ext cx="6093500" cy="4334520"/>
          </a:xfrm>
          <a:prstGeom prst="rect">
            <a:avLst/>
          </a:prstGeom>
          <a:noFill/>
        </p:spPr>
        <p:txBody>
          <a:bodyPr wrap="square">
            <a:spAutoFit/>
          </a:bodyPr>
          <a:lstStyle/>
          <a:p>
            <a:pPr algn="just">
              <a:spcBef>
                <a:spcPts val="200"/>
              </a:spcBef>
            </a:pPr>
            <a:r>
              <a:rPr lang="en-GB" sz="2000" b="1" kern="100" dirty="0">
                <a:effectLst/>
                <a:latin typeface="Times New Roman" panose="02020603050405020304" pitchFamily="18" charset="0"/>
                <a:ea typeface="Calibri" panose="020F0502020204030204" pitchFamily="34" charset="0"/>
                <a:cs typeface="Arial" panose="020B0604020202020204" pitchFamily="34" charset="0"/>
              </a:rPr>
              <a:t>Overview of the organisation</a:t>
            </a:r>
          </a:p>
          <a:p>
            <a:pPr algn="just">
              <a:spcBef>
                <a:spcPts val="200"/>
              </a:spcBef>
            </a:pPr>
            <a:endParaRPr lang="en-US" sz="2000" b="1" kern="100" dirty="0">
              <a:effectLst/>
              <a:latin typeface="Times New Roman" panose="02020603050405020304" pitchFamily="18" charset="0"/>
              <a:ea typeface="Calibri" panose="020F050202020403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Banyan Tree is one of the leading investment organisations that managers hospitality service providers around the world.</a:t>
            </a:r>
          </a:p>
          <a:p>
            <a:pPr marL="285750" indent="-285750" algn="just">
              <a:buFont typeface="Arial" panose="020B0604020202020204" pitchFamily="34" charset="0"/>
              <a:buChar char="•"/>
            </a:pPr>
            <a:endParaRPr lang="en-GB"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The headquarters of this organisation is situated in Singapore and the firm is also involved in selling properties and development businesses (</a:t>
            </a:r>
            <a:r>
              <a:rPr lang="en-GB" sz="1800" dirty="0" err="1">
                <a:effectLst/>
                <a:latin typeface="Times New Roman" panose="02020603050405020304" pitchFamily="18" charset="0"/>
                <a:ea typeface="Arial" panose="020B0604020202020204" pitchFamily="34" charset="0"/>
                <a:cs typeface="Arial" panose="020B0604020202020204" pitchFamily="34" charset="0"/>
              </a:rPr>
              <a:t>Globaldata</a:t>
            </a:r>
            <a:r>
              <a:rPr lang="en-GB" sz="1800" dirty="0">
                <a:effectLst/>
                <a:latin typeface="Times New Roman" panose="02020603050405020304" pitchFamily="18" charset="0"/>
                <a:ea typeface="Arial" panose="020B0604020202020204" pitchFamily="34" charset="0"/>
                <a:cs typeface="Arial" panose="020B0604020202020204" pitchFamily="34" charset="0"/>
              </a:rPr>
              <a:t>, 2023). </a:t>
            </a:r>
          </a:p>
          <a:p>
            <a:pPr marL="285750" indent="-285750" algn="just">
              <a:buFont typeface="Arial" panose="020B0604020202020204" pitchFamily="34" charset="0"/>
              <a:buChar char="•"/>
            </a:pPr>
            <a:endParaRPr lang="en-GB"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Presently the organisation is able to generate a revenue of £ 240 million with its well-developed performances.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2050" name="Picture 2" descr="Luxury Hotels and Resorts - Banyan Tree | Accor.com">
            <a:extLst>
              <a:ext uri="{FF2B5EF4-FFF2-40B4-BE49-F238E27FC236}">
                <a16:creationId xmlns:a16="http://schemas.microsoft.com/office/drawing/2014/main" id="{BA9ADBC1-C0D1-F9CB-05D0-D4C0C836D3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598" y="583325"/>
            <a:ext cx="5470634" cy="56913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D590005-CEE0-DE7A-EC7A-ED97C9BC11E1}"/>
              </a:ext>
            </a:extLst>
          </p:cNvPr>
          <p:cNvSpPr txBox="1"/>
          <p:nvPr/>
        </p:nvSpPr>
        <p:spPr>
          <a:xfrm>
            <a:off x="1743197" y="6334567"/>
            <a:ext cx="2554014" cy="369332"/>
          </a:xfrm>
          <a:prstGeom prst="rect">
            <a:avLst/>
          </a:prstGeom>
          <a:noFill/>
        </p:spPr>
        <p:txBody>
          <a:bodyPr wrap="square">
            <a:spAutoFit/>
          </a:bodyPr>
          <a:lstStyle/>
          <a:p>
            <a:r>
              <a:rPr lang="en-GB" sz="1800" kern="0" dirty="0">
                <a:effectLst/>
                <a:latin typeface="Times New Roman" panose="02020603050405020304" pitchFamily="18" charset="0"/>
                <a:ea typeface="Arial" panose="020B0604020202020204" pitchFamily="34" charset="0"/>
                <a:cs typeface="Arial" panose="020B0604020202020204" pitchFamily="34" charset="0"/>
              </a:rPr>
              <a:t>(</a:t>
            </a:r>
            <a:r>
              <a:rPr lang="en-GB" sz="1800" kern="0" dirty="0" err="1">
                <a:effectLst/>
                <a:latin typeface="Times New Roman" panose="02020603050405020304" pitchFamily="18" charset="0"/>
                <a:ea typeface="Arial" panose="020B0604020202020204" pitchFamily="34" charset="0"/>
                <a:cs typeface="Arial" panose="020B0604020202020204" pitchFamily="34" charset="0"/>
              </a:rPr>
              <a:t>Stienmetz</a:t>
            </a:r>
            <a:r>
              <a:rPr lang="en-GB" sz="1800" kern="0" dirty="0">
                <a:effectLst/>
                <a:latin typeface="Times New Roman" panose="02020603050405020304" pitchFamily="18" charset="0"/>
                <a:ea typeface="Arial" panose="020B0604020202020204" pitchFamily="34" charset="0"/>
                <a:cs typeface="Arial" panose="020B0604020202020204" pitchFamily="34" charset="0"/>
              </a:rPr>
              <a:t> et al., 2021)</a:t>
            </a:r>
            <a:endParaRPr lang="en-US" dirty="0"/>
          </a:p>
        </p:txBody>
      </p:sp>
    </p:spTree>
    <p:extLst>
      <p:ext uri="{BB962C8B-B14F-4D97-AF65-F5344CB8AC3E}">
        <p14:creationId xmlns:p14="http://schemas.microsoft.com/office/powerpoint/2010/main" val="496834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B8CE2E-A516-1DD7-6080-B30E1BEF72D9}"/>
              </a:ext>
            </a:extLst>
          </p:cNvPr>
          <p:cNvSpPr txBox="1"/>
          <p:nvPr/>
        </p:nvSpPr>
        <p:spPr>
          <a:xfrm>
            <a:off x="438462" y="984741"/>
            <a:ext cx="6093500" cy="4888518"/>
          </a:xfrm>
          <a:prstGeom prst="rect">
            <a:avLst/>
          </a:prstGeom>
          <a:noFill/>
        </p:spPr>
        <p:txBody>
          <a:bodyPr wrap="square">
            <a:spAutoFit/>
          </a:bodyPr>
          <a:lstStyle/>
          <a:p>
            <a:pPr algn="just">
              <a:spcBef>
                <a:spcPts val="200"/>
              </a:spcBef>
            </a:pPr>
            <a:r>
              <a:rPr lang="en-GB" sz="2000" b="1" kern="100" dirty="0">
                <a:effectLst/>
                <a:latin typeface="Times New Roman" panose="02020603050405020304" pitchFamily="18" charset="0"/>
                <a:ea typeface="Calibri" panose="020F0502020204030204" pitchFamily="34" charset="0"/>
                <a:cs typeface="Arial" panose="020B0604020202020204" pitchFamily="34" charset="0"/>
              </a:rPr>
              <a:t>Core consumers of the hotel</a:t>
            </a:r>
          </a:p>
          <a:p>
            <a:pPr algn="just">
              <a:spcBef>
                <a:spcPts val="200"/>
              </a:spcBef>
            </a:pPr>
            <a:endParaRPr lang="en-US" sz="2000" b="1" kern="100" dirty="0">
              <a:effectLst/>
              <a:latin typeface="Times New Roman" panose="02020603050405020304" pitchFamily="18" charset="0"/>
              <a:ea typeface="Calibri" panose="020F050202020403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The consumers of the organisation include business personalities who love to enjoy premium hospitality services.</a:t>
            </a:r>
          </a:p>
          <a:p>
            <a:pPr marL="285750" indent="-285750" algn="just">
              <a:buFont typeface="Arial" panose="020B0604020202020204" pitchFamily="34" charset="0"/>
              <a:buChar char="•"/>
            </a:pPr>
            <a:endParaRPr lang="en-GB"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Considering this the citizens of the country as well as traveller from other nations also likes to avail the service from the hospitality service provider (</a:t>
            </a:r>
            <a:r>
              <a:rPr lang="en-GB" sz="1800" dirty="0" err="1">
                <a:effectLst/>
                <a:latin typeface="Times New Roman" panose="02020603050405020304" pitchFamily="18" charset="0"/>
                <a:ea typeface="Arial" panose="020B0604020202020204" pitchFamily="34" charset="0"/>
                <a:cs typeface="Arial" panose="020B0604020202020204" pitchFamily="34" charset="0"/>
              </a:rPr>
              <a:t>Yankholmes</a:t>
            </a:r>
            <a:r>
              <a:rPr lang="en-GB" sz="1800" dirty="0">
                <a:effectLst/>
                <a:latin typeface="Times New Roman" panose="02020603050405020304" pitchFamily="18" charset="0"/>
                <a:ea typeface="Arial" panose="020B0604020202020204" pitchFamily="34" charset="0"/>
                <a:cs typeface="Arial" panose="020B0604020202020204" pitchFamily="34" charset="0"/>
              </a:rPr>
              <a:t> et al., 2020). </a:t>
            </a:r>
          </a:p>
          <a:p>
            <a:pPr marL="285750" indent="-285750" algn="just">
              <a:buFont typeface="Arial" panose="020B0604020202020204" pitchFamily="34" charset="0"/>
              <a:buChar char="•"/>
            </a:pPr>
            <a:endParaRPr lang="en-GB"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Moreover, the people who love gambling and club touring are also included in the core client segment of this business as well.</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3074" name="Picture 2" descr="The Importance Of Customer Service In The Hospitality Industry - STAAH Blog">
            <a:extLst>
              <a:ext uri="{FF2B5EF4-FFF2-40B4-BE49-F238E27FC236}">
                <a16:creationId xmlns:a16="http://schemas.microsoft.com/office/drawing/2014/main" id="{90E570F5-444C-F622-E999-14C4C98A78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6109" y="433387"/>
            <a:ext cx="5199665" cy="59912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E92C9D8-43C6-4C0E-77BD-3BCF3D394D65}"/>
              </a:ext>
            </a:extLst>
          </p:cNvPr>
          <p:cNvSpPr txBox="1"/>
          <p:nvPr/>
        </p:nvSpPr>
        <p:spPr>
          <a:xfrm>
            <a:off x="8170479" y="6233744"/>
            <a:ext cx="2739259" cy="381735"/>
          </a:xfrm>
          <a:prstGeom prst="rect">
            <a:avLst/>
          </a:prstGeom>
          <a:noFill/>
        </p:spPr>
        <p:txBody>
          <a:bodyPr wrap="square">
            <a:spAutoFit/>
          </a:bodyPr>
          <a:lstStyle/>
          <a:p>
            <a:r>
              <a:rPr lang="en-GB" sz="1800" kern="0" dirty="0">
                <a:effectLst/>
                <a:latin typeface="Times New Roman" panose="02020603050405020304" pitchFamily="18" charset="0"/>
                <a:ea typeface="Arial" panose="020B0604020202020204" pitchFamily="34" charset="0"/>
                <a:cs typeface="Arial" panose="020B0604020202020204" pitchFamily="34" charset="0"/>
              </a:rPr>
              <a:t>(</a:t>
            </a:r>
            <a:r>
              <a:rPr lang="en-GB" sz="1800" kern="0" dirty="0" err="1">
                <a:effectLst/>
                <a:latin typeface="Times New Roman" panose="02020603050405020304" pitchFamily="18" charset="0"/>
                <a:ea typeface="Arial" panose="020B0604020202020204" pitchFamily="34" charset="0"/>
                <a:cs typeface="Arial" panose="020B0604020202020204" pitchFamily="34" charset="0"/>
              </a:rPr>
              <a:t>Yankholmes</a:t>
            </a:r>
            <a:r>
              <a:rPr lang="en-GB" sz="1800" kern="0" dirty="0">
                <a:effectLst/>
                <a:latin typeface="Times New Roman" panose="02020603050405020304" pitchFamily="18" charset="0"/>
                <a:ea typeface="Arial" panose="020B0604020202020204" pitchFamily="34" charset="0"/>
                <a:cs typeface="Arial" panose="020B0604020202020204" pitchFamily="34" charset="0"/>
              </a:rPr>
              <a:t> et al., 2020)</a:t>
            </a:r>
            <a:endParaRPr lang="en-US" dirty="0"/>
          </a:p>
        </p:txBody>
      </p:sp>
    </p:spTree>
    <p:extLst>
      <p:ext uri="{BB962C8B-B14F-4D97-AF65-F5344CB8AC3E}">
        <p14:creationId xmlns:p14="http://schemas.microsoft.com/office/powerpoint/2010/main" val="2333576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FF5B937-8421-3975-20CC-8D88B5532FDD}"/>
              </a:ext>
            </a:extLst>
          </p:cNvPr>
          <p:cNvSpPr txBox="1"/>
          <p:nvPr/>
        </p:nvSpPr>
        <p:spPr>
          <a:xfrm>
            <a:off x="5729991" y="1077232"/>
            <a:ext cx="6093500" cy="4919295"/>
          </a:xfrm>
          <a:prstGeom prst="rect">
            <a:avLst/>
          </a:prstGeom>
          <a:noFill/>
        </p:spPr>
        <p:txBody>
          <a:bodyPr wrap="square">
            <a:spAutoFit/>
          </a:bodyPr>
          <a:lstStyle/>
          <a:p>
            <a:pPr algn="just">
              <a:spcBef>
                <a:spcPts val="200"/>
              </a:spcBef>
            </a:pPr>
            <a:r>
              <a:rPr lang="en-GB" sz="2000" b="1" kern="100" dirty="0">
                <a:effectLst/>
                <a:latin typeface="Times New Roman" panose="02020603050405020304" pitchFamily="18" charset="0"/>
                <a:ea typeface="Calibri" panose="020F0502020204030204" pitchFamily="34" charset="0"/>
                <a:cs typeface="Arial" panose="020B0604020202020204" pitchFamily="34" charset="0"/>
              </a:rPr>
              <a:t>The rationale behind choosing the service of Banyan Tree</a:t>
            </a:r>
          </a:p>
          <a:p>
            <a:pPr algn="just">
              <a:spcBef>
                <a:spcPts val="200"/>
              </a:spcBef>
            </a:pPr>
            <a:endParaRPr lang="en-US" sz="2000" b="1" kern="100" dirty="0">
              <a:effectLst/>
              <a:latin typeface="Times New Roman" panose="02020603050405020304" pitchFamily="18" charset="0"/>
              <a:ea typeface="Calibri" panose="020F050202020403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The service of the organisation is very much authentic and maintained which attracts people to purchase its facilities.</a:t>
            </a:r>
          </a:p>
          <a:p>
            <a:pPr marL="285750" indent="-285750" algn="just">
              <a:buFont typeface="Arial" panose="020B0604020202020204" pitchFamily="34" charset="0"/>
              <a:buChar char="•"/>
            </a:pPr>
            <a:endParaRPr lang="en-GB"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With respect to that the premium quality of the service within a justified price range is another core aspect that leads people to avail of its services (Rather and Camilleri, 2019). </a:t>
            </a:r>
          </a:p>
          <a:p>
            <a:pPr marL="285750" indent="-285750" algn="just">
              <a:buFont typeface="Arial" panose="020B0604020202020204" pitchFamily="34" charset="0"/>
              <a:buChar char="•"/>
            </a:pPr>
            <a:endParaRPr lang="en-GB"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Considering this the firm also provides several other services including restaurants, spas and various club facilities which are another significant measure in accordance with choosing its service among others.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4098" name="Picture 2" descr="Extraordinary Services in luxury hotel suites - Book Your Luxury Hotel Suite">
            <a:extLst>
              <a:ext uri="{FF2B5EF4-FFF2-40B4-BE49-F238E27FC236}">
                <a16:creationId xmlns:a16="http://schemas.microsoft.com/office/drawing/2014/main" id="{D4230A21-6B89-66B1-65CC-A699BBA45B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2910" y="176212"/>
            <a:ext cx="5386552" cy="650557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43BFC1D-8CB2-6D3D-3A9F-510E43C53030}"/>
              </a:ext>
            </a:extLst>
          </p:cNvPr>
          <p:cNvSpPr txBox="1"/>
          <p:nvPr/>
        </p:nvSpPr>
        <p:spPr>
          <a:xfrm>
            <a:off x="1911569" y="5992864"/>
            <a:ext cx="2077107" cy="381735"/>
          </a:xfrm>
          <a:prstGeom prst="rect">
            <a:avLst/>
          </a:prstGeom>
          <a:noFill/>
        </p:spPr>
        <p:txBody>
          <a:bodyPr wrap="square">
            <a:spAutoFit/>
          </a:bodyPr>
          <a:lstStyle/>
          <a:p>
            <a:r>
              <a:rPr lang="en-GB" sz="1800" kern="0" dirty="0">
                <a:solidFill>
                  <a:schemeClr val="bg1"/>
                </a:solidFill>
                <a:effectLst/>
                <a:latin typeface="Times New Roman" panose="02020603050405020304" pitchFamily="18" charset="0"/>
                <a:ea typeface="Arial" panose="020B0604020202020204" pitchFamily="34" charset="0"/>
                <a:cs typeface="Arial" panose="020B0604020202020204" pitchFamily="34" charset="0"/>
              </a:rPr>
              <a:t>(</a:t>
            </a:r>
            <a:r>
              <a:rPr lang="en-GB" sz="1800" kern="0" dirty="0" err="1">
                <a:solidFill>
                  <a:schemeClr val="bg1"/>
                </a:solidFill>
                <a:effectLst/>
                <a:latin typeface="Times New Roman" panose="02020603050405020304" pitchFamily="18" charset="0"/>
                <a:ea typeface="Arial" panose="020B0604020202020204" pitchFamily="34" charset="0"/>
                <a:cs typeface="Arial" panose="020B0604020202020204" pitchFamily="34" charset="0"/>
              </a:rPr>
              <a:t>Globaldata</a:t>
            </a:r>
            <a:r>
              <a:rPr lang="en-GB" sz="1800" kern="0" dirty="0">
                <a:solidFill>
                  <a:schemeClr val="bg1"/>
                </a:solidFill>
                <a:effectLst/>
                <a:latin typeface="Times New Roman" panose="02020603050405020304" pitchFamily="18" charset="0"/>
                <a:ea typeface="Arial" panose="020B0604020202020204" pitchFamily="34" charset="0"/>
                <a:cs typeface="Arial" panose="020B0604020202020204" pitchFamily="34" charset="0"/>
              </a:rPr>
              <a:t>, 2023)</a:t>
            </a:r>
            <a:endParaRPr lang="en-US" dirty="0">
              <a:solidFill>
                <a:schemeClr val="bg1"/>
              </a:solidFill>
            </a:endParaRPr>
          </a:p>
        </p:txBody>
      </p:sp>
    </p:spTree>
    <p:extLst>
      <p:ext uri="{BB962C8B-B14F-4D97-AF65-F5344CB8AC3E}">
        <p14:creationId xmlns:p14="http://schemas.microsoft.com/office/powerpoint/2010/main" val="3831837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4F2EC88-A2A2-FA13-C040-761CBDE6A8DB}"/>
              </a:ext>
            </a:extLst>
          </p:cNvPr>
          <p:cNvSpPr txBox="1"/>
          <p:nvPr/>
        </p:nvSpPr>
        <p:spPr>
          <a:xfrm>
            <a:off x="603355" y="1174508"/>
            <a:ext cx="6093500" cy="4724370"/>
          </a:xfrm>
          <a:prstGeom prst="rect">
            <a:avLst/>
          </a:prstGeom>
          <a:noFill/>
        </p:spPr>
        <p:txBody>
          <a:bodyPr wrap="square">
            <a:spAutoFit/>
          </a:bodyPr>
          <a:lstStyle/>
          <a:p>
            <a:pPr algn="just">
              <a:spcBef>
                <a:spcPts val="200"/>
              </a:spcBef>
            </a:pPr>
            <a:r>
              <a:rPr lang="en-GB" sz="2000" b="1" kern="100" dirty="0">
                <a:effectLst/>
                <a:latin typeface="Times New Roman" panose="02020603050405020304" pitchFamily="18" charset="0"/>
                <a:ea typeface="Calibri" panose="020F0502020204030204" pitchFamily="34" charset="0"/>
                <a:cs typeface="Arial" panose="020B0604020202020204" pitchFamily="34" charset="0"/>
              </a:rPr>
              <a:t>Concept of guest service</a:t>
            </a:r>
          </a:p>
          <a:p>
            <a:pPr algn="just">
              <a:spcBef>
                <a:spcPts val="200"/>
              </a:spcBef>
            </a:pPr>
            <a:endParaRPr lang="en-GB" sz="2000" b="1" kern="100" dirty="0">
              <a:latin typeface="Times New Roman" panose="02020603050405020304" pitchFamily="18" charset="0"/>
              <a:ea typeface="Calibri" panose="020F0502020204030204" pitchFamily="34" charset="0"/>
              <a:cs typeface="Arial" panose="020B0604020202020204" pitchFamily="34" charset="0"/>
            </a:endParaRPr>
          </a:p>
          <a:p>
            <a:pPr algn="just">
              <a:spcBef>
                <a:spcPts val="200"/>
              </a:spcBef>
            </a:pPr>
            <a:endParaRPr lang="en-GB" sz="2000" b="1" kern="100" dirty="0">
              <a:effectLst/>
              <a:latin typeface="Times New Roman" panose="02020603050405020304" pitchFamily="18" charset="0"/>
              <a:ea typeface="Calibri" panose="020F0502020204030204" pitchFamily="34" charset="0"/>
              <a:cs typeface="Arial" panose="020B0604020202020204" pitchFamily="34" charset="0"/>
            </a:endParaRPr>
          </a:p>
          <a:p>
            <a:pPr marL="342900" indent="-342900" algn="just">
              <a:spcBef>
                <a:spcPts val="200"/>
              </a:spcBef>
              <a:buFont typeface="Arial" panose="020B0604020202020204" pitchFamily="34" charset="0"/>
              <a:buChar char="•"/>
            </a:pPr>
            <a:endParaRPr lang="en-US" sz="2000" b="1" kern="100" dirty="0">
              <a:effectLst/>
              <a:latin typeface="Times New Roman" panose="02020603050405020304" pitchFamily="18" charset="0"/>
              <a:ea typeface="Calibri" panose="020F050202020403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The concept of guest service refers to the assistance and advice that are maintained by hospitality employees in accordance with fulfilling the needs of the individuals who make reservations. </a:t>
            </a:r>
          </a:p>
          <a:p>
            <a:pPr marL="285750" indent="-285750" algn="just">
              <a:buFont typeface="Arial" panose="020B0604020202020204" pitchFamily="34" charset="0"/>
              <a:buChar char="•"/>
            </a:pPr>
            <a:endParaRPr lang="en-GB"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In other words, the ways a hospitality service provider responds to its customers under calamities or to satisfy the requirements of the clients regarding their purchasing of necessary services (</a:t>
            </a:r>
            <a:r>
              <a:rPr lang="en-GB" sz="1800" dirty="0" err="1">
                <a:effectLst/>
                <a:latin typeface="Times New Roman" panose="02020603050405020304" pitchFamily="18" charset="0"/>
                <a:ea typeface="Arial" panose="020B0604020202020204" pitchFamily="34" charset="0"/>
                <a:cs typeface="Arial" panose="020B0604020202020204" pitchFamily="34" charset="0"/>
              </a:rPr>
              <a:t>Ramroop</a:t>
            </a:r>
            <a:r>
              <a:rPr lang="en-GB" sz="1800" dirty="0">
                <a:effectLst/>
                <a:latin typeface="Times New Roman" panose="02020603050405020304" pitchFamily="18" charset="0"/>
                <a:ea typeface="Arial" panose="020B0604020202020204" pitchFamily="34" charset="0"/>
                <a:cs typeface="Arial" panose="020B0604020202020204" pitchFamily="34" charset="0"/>
              </a:rPr>
              <a:t>, 2022).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5122" name="Picture 2" descr="What are the Duties To be Expected from Room Service? - Part 1">
            <a:extLst>
              <a:ext uri="{FF2B5EF4-FFF2-40B4-BE49-F238E27FC236}">
                <a16:creationId xmlns:a16="http://schemas.microsoft.com/office/drawing/2014/main" id="{841B9179-9080-9360-7014-1C86DDF569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6856" y="587254"/>
            <a:ext cx="5300704" cy="589887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41F59CF-8546-5B86-8910-82AD38305397}"/>
              </a:ext>
            </a:extLst>
          </p:cNvPr>
          <p:cNvSpPr txBox="1"/>
          <p:nvPr/>
        </p:nvSpPr>
        <p:spPr>
          <a:xfrm>
            <a:off x="8627679" y="5882923"/>
            <a:ext cx="2061342" cy="381735"/>
          </a:xfrm>
          <a:prstGeom prst="rect">
            <a:avLst/>
          </a:prstGeom>
          <a:noFill/>
        </p:spPr>
        <p:txBody>
          <a:bodyPr wrap="square">
            <a:spAutoFit/>
          </a:bodyPr>
          <a:lstStyle/>
          <a:p>
            <a:r>
              <a:rPr lang="en-GB" sz="1800" kern="0" dirty="0">
                <a:effectLst/>
                <a:latin typeface="Times New Roman" panose="02020603050405020304" pitchFamily="18" charset="0"/>
                <a:ea typeface="Arial" panose="020B0604020202020204" pitchFamily="34" charset="0"/>
                <a:cs typeface="Arial" panose="020B0604020202020204" pitchFamily="34" charset="0"/>
              </a:rPr>
              <a:t>(Yoon et al., 2019)</a:t>
            </a:r>
            <a:endParaRPr lang="en-US" dirty="0"/>
          </a:p>
        </p:txBody>
      </p:sp>
    </p:spTree>
    <p:extLst>
      <p:ext uri="{BB962C8B-B14F-4D97-AF65-F5344CB8AC3E}">
        <p14:creationId xmlns:p14="http://schemas.microsoft.com/office/powerpoint/2010/main" val="3488384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9B7243-5CB3-67BA-AB76-57929615CF9B}"/>
              </a:ext>
            </a:extLst>
          </p:cNvPr>
          <p:cNvSpPr txBox="1"/>
          <p:nvPr/>
        </p:nvSpPr>
        <p:spPr>
          <a:xfrm>
            <a:off x="5670029" y="569243"/>
            <a:ext cx="6093500" cy="5719514"/>
          </a:xfrm>
          <a:prstGeom prst="rect">
            <a:avLst/>
          </a:prstGeom>
          <a:noFill/>
        </p:spPr>
        <p:txBody>
          <a:bodyPr wrap="square">
            <a:spAutoFit/>
          </a:bodyPr>
          <a:lstStyle/>
          <a:p>
            <a:pPr algn="just">
              <a:spcBef>
                <a:spcPts val="200"/>
              </a:spcBef>
            </a:pPr>
            <a:r>
              <a:rPr lang="en-GB" sz="2000" b="1" kern="100" dirty="0">
                <a:effectLst/>
                <a:latin typeface="Times New Roman" panose="02020603050405020304" pitchFamily="18" charset="0"/>
                <a:ea typeface="Calibri" panose="020F0502020204030204" pitchFamily="34" charset="0"/>
                <a:cs typeface="Arial" panose="020B0604020202020204" pitchFamily="34" charset="0"/>
              </a:rPr>
              <a:t>Outline of the guest service</a:t>
            </a:r>
          </a:p>
          <a:p>
            <a:pPr algn="just">
              <a:spcBef>
                <a:spcPts val="200"/>
              </a:spcBef>
            </a:pPr>
            <a:endParaRPr lang="en-US" sz="2000" b="1" kern="100" dirty="0">
              <a:effectLst/>
              <a:latin typeface="Times New Roman" panose="02020603050405020304" pitchFamily="18" charset="0"/>
              <a:ea typeface="Calibri" panose="020F0502020204030204" pitchFamily="34" charset="0"/>
              <a:cs typeface="Arial" panose="020B0604020202020204" pitchFamily="34" charset="0"/>
            </a:endParaRPr>
          </a:p>
          <a:p>
            <a:pPr algn="just"/>
            <a:r>
              <a:rPr lang="en-GB" sz="1800" b="1" dirty="0">
                <a:effectLst/>
                <a:latin typeface="Times New Roman" panose="02020603050405020304" pitchFamily="18" charset="0"/>
                <a:ea typeface="Arial" panose="020B0604020202020204" pitchFamily="34" charset="0"/>
                <a:cs typeface="Arial" panose="020B0604020202020204" pitchFamily="34" charset="0"/>
              </a:rPr>
              <a:t>Nature of guest service</a:t>
            </a: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Guest service of an organisation is a mix of tangible and intangible activities that includes both social relations as well as physical interactions. </a:t>
            </a:r>
          </a:p>
          <a:p>
            <a:pPr algn="just"/>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b="1" dirty="0">
                <a:effectLst/>
                <a:latin typeface="Times New Roman" panose="02020603050405020304" pitchFamily="18" charset="0"/>
                <a:ea typeface="Arial" panose="020B0604020202020204" pitchFamily="34" charset="0"/>
                <a:cs typeface="Arial" panose="020B0604020202020204" pitchFamily="34" charset="0"/>
              </a:rPr>
              <a:t>Scope of guest service</a:t>
            </a: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The primary responsibility of the guest service includes the assistance of the clients as per their requirements including their check-in and check-out. </a:t>
            </a:r>
          </a:p>
          <a:p>
            <a:pPr marL="285750" indent="-285750" algn="just">
              <a:buFont typeface="Arial" panose="020B0604020202020204" pitchFamily="34" charset="0"/>
              <a:buChar char="•"/>
            </a:pP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dirty="0">
              <a:latin typeface="Times New Roman" panose="02020603050405020304" pitchFamily="18" charset="0"/>
              <a:ea typeface="Arial" panose="020B0604020202020204" pitchFamily="34" charset="0"/>
              <a:cs typeface="Arial" panose="020B0604020202020204" pitchFamily="34" charset="0"/>
            </a:endParaRPr>
          </a:p>
          <a:p>
            <a:pPr algn="just"/>
            <a:r>
              <a:rPr lang="en-GB" sz="1800" b="1" dirty="0">
                <a:effectLst/>
                <a:latin typeface="Times New Roman" panose="02020603050405020304" pitchFamily="18" charset="0"/>
                <a:ea typeface="Arial" panose="020B0604020202020204" pitchFamily="34" charset="0"/>
                <a:cs typeface="Arial" panose="020B0604020202020204" pitchFamily="34" charset="0"/>
              </a:rPr>
              <a:t>Role of guest service</a:t>
            </a: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kern="0" dirty="0">
                <a:effectLst/>
                <a:latin typeface="Times New Roman" panose="02020603050405020304" pitchFamily="18" charset="0"/>
                <a:ea typeface="Arial" panose="020B0604020202020204" pitchFamily="34" charset="0"/>
                <a:cs typeface="Arial" panose="020B0604020202020204" pitchFamily="34" charset="0"/>
              </a:rPr>
              <a:t>Maintaining well-regulated assistance to the guests is considered the core responsibility of the guest service.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6146" name="Picture 2" descr="21 Ways to Improve Guest Experience and Customer Service in Your Hotel">
            <a:extLst>
              <a:ext uri="{FF2B5EF4-FFF2-40B4-BE49-F238E27FC236}">
                <a16:creationId xmlns:a16="http://schemas.microsoft.com/office/drawing/2014/main" id="{26AEA68E-379E-626C-A9AA-5E8D12C73D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654" y="569243"/>
            <a:ext cx="5355375" cy="571951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4480E5F-F14E-53C2-3A4D-CD36BB77D88E}"/>
              </a:ext>
            </a:extLst>
          </p:cNvPr>
          <p:cNvSpPr txBox="1"/>
          <p:nvPr/>
        </p:nvSpPr>
        <p:spPr>
          <a:xfrm>
            <a:off x="1743197" y="6334567"/>
            <a:ext cx="2554014" cy="369332"/>
          </a:xfrm>
          <a:prstGeom prst="rect">
            <a:avLst/>
          </a:prstGeom>
          <a:noFill/>
        </p:spPr>
        <p:txBody>
          <a:bodyPr wrap="square">
            <a:spAutoFit/>
          </a:bodyPr>
          <a:lstStyle/>
          <a:p>
            <a:r>
              <a:rPr lang="en-GB" sz="1800" kern="0" dirty="0">
                <a:effectLst/>
                <a:latin typeface="Times New Roman" panose="02020603050405020304" pitchFamily="18" charset="0"/>
                <a:ea typeface="Arial" panose="020B0604020202020204" pitchFamily="34" charset="0"/>
                <a:cs typeface="Arial" panose="020B0604020202020204" pitchFamily="34" charset="0"/>
              </a:rPr>
              <a:t>(</a:t>
            </a:r>
            <a:r>
              <a:rPr lang="en-GB" sz="1800" kern="0" dirty="0" err="1">
                <a:effectLst/>
                <a:latin typeface="Times New Roman" panose="02020603050405020304" pitchFamily="18" charset="0"/>
                <a:ea typeface="Arial" panose="020B0604020202020204" pitchFamily="34" charset="0"/>
                <a:cs typeface="Arial" panose="020B0604020202020204" pitchFamily="34" charset="0"/>
              </a:rPr>
              <a:t>Stienmetz</a:t>
            </a:r>
            <a:r>
              <a:rPr lang="en-GB" sz="1800" kern="0" dirty="0">
                <a:effectLst/>
                <a:latin typeface="Times New Roman" panose="02020603050405020304" pitchFamily="18" charset="0"/>
                <a:ea typeface="Arial" panose="020B0604020202020204" pitchFamily="34" charset="0"/>
                <a:cs typeface="Arial" panose="020B0604020202020204" pitchFamily="34" charset="0"/>
              </a:rPr>
              <a:t> et al., 2021)</a:t>
            </a:r>
            <a:endParaRPr lang="en-US" dirty="0"/>
          </a:p>
        </p:txBody>
      </p:sp>
    </p:spTree>
    <p:extLst>
      <p:ext uri="{BB962C8B-B14F-4D97-AF65-F5344CB8AC3E}">
        <p14:creationId xmlns:p14="http://schemas.microsoft.com/office/powerpoint/2010/main" val="253245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82C1E63-F675-8A40-D141-84D3540FF193}"/>
              </a:ext>
            </a:extLst>
          </p:cNvPr>
          <p:cNvSpPr txBox="1"/>
          <p:nvPr/>
        </p:nvSpPr>
        <p:spPr>
          <a:xfrm>
            <a:off x="539969" y="930664"/>
            <a:ext cx="6093372" cy="4667945"/>
          </a:xfrm>
          <a:prstGeom prst="rect">
            <a:avLst/>
          </a:prstGeom>
          <a:noFill/>
        </p:spPr>
        <p:txBody>
          <a:bodyPr wrap="square">
            <a:spAutoFit/>
          </a:bodyPr>
          <a:lstStyle/>
          <a:p>
            <a:pPr algn="just">
              <a:spcBef>
                <a:spcPts val="200"/>
              </a:spcBef>
            </a:pPr>
            <a:r>
              <a:rPr lang="en-GB" sz="2000" b="1" kern="100" dirty="0">
                <a:effectLst/>
                <a:latin typeface="Times New Roman" panose="02020603050405020304" pitchFamily="18" charset="0"/>
                <a:ea typeface="Calibri" panose="020F0502020204030204" pitchFamily="34" charset="0"/>
                <a:cs typeface="Arial" panose="020B0604020202020204" pitchFamily="34" charset="0"/>
              </a:rPr>
              <a:t>Facilities provided by Banyan Tree</a:t>
            </a:r>
          </a:p>
          <a:p>
            <a:pPr algn="just">
              <a:spcBef>
                <a:spcPts val="200"/>
              </a:spcBef>
            </a:pPr>
            <a:endParaRPr lang="en-GB" sz="2000" b="1" kern="100" dirty="0">
              <a:effectLst/>
              <a:latin typeface="Times New Roman" panose="02020603050405020304" pitchFamily="18" charset="0"/>
              <a:ea typeface="Calibri" panose="020F0502020204030204" pitchFamily="34" charset="0"/>
              <a:cs typeface="Arial" panose="020B0604020202020204" pitchFamily="34" charset="0"/>
            </a:endParaRPr>
          </a:p>
          <a:p>
            <a:pPr algn="just">
              <a:spcBef>
                <a:spcPts val="200"/>
              </a:spcBef>
            </a:pPr>
            <a:endParaRPr lang="en-US" sz="2000" b="1" kern="100" dirty="0">
              <a:effectLst/>
              <a:latin typeface="Times New Roman" panose="02020603050405020304" pitchFamily="18" charset="0"/>
              <a:ea typeface="Calibri" panose="020F0502020204030204" pitchFamily="34" charset="0"/>
              <a:cs typeface="Arial" panose="020B0604020202020204" pitchFamily="34" charset="0"/>
            </a:endParaRPr>
          </a:p>
          <a:p>
            <a:pPr algn="just"/>
            <a:r>
              <a:rPr lang="en-GB" sz="1800" b="1" dirty="0">
                <a:effectLst/>
                <a:latin typeface="Times New Roman" panose="02020603050405020304" pitchFamily="18" charset="0"/>
                <a:ea typeface="Arial" panose="020B0604020202020204" pitchFamily="34" charset="0"/>
                <a:cs typeface="Arial" panose="020B0604020202020204" pitchFamily="34" charset="0"/>
              </a:rPr>
              <a:t>Premium quality of foods and spas </a:t>
            </a: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The finest quality of food is one of the most recognised facilities that is provided by the well-known hospitality service provider to its consumers according to their needs.</a:t>
            </a:r>
          </a:p>
          <a:p>
            <a:pPr algn="just"/>
            <a:endParaRPr lang="en-GB" dirty="0">
              <a:latin typeface="Times New Roman" panose="02020603050405020304" pitchFamily="18" charset="0"/>
              <a:ea typeface="Arial" panose="020B0604020202020204" pitchFamily="34" charset="0"/>
              <a:cs typeface="Arial" panose="020B0604020202020204" pitchFamily="34" charset="0"/>
            </a:endParaRPr>
          </a:p>
          <a:p>
            <a:pPr algn="just"/>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b="1" dirty="0">
                <a:effectLst/>
                <a:latin typeface="Times New Roman" panose="02020603050405020304" pitchFamily="18" charset="0"/>
                <a:ea typeface="Arial" panose="020B0604020202020204" pitchFamily="34" charset="0"/>
                <a:cs typeface="Arial" panose="020B0604020202020204" pitchFamily="34" charset="0"/>
              </a:rPr>
              <a:t>Cleaning and laundry service</a:t>
            </a: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Cleaning is the most alluring service to the guests that is provided by Banyan Tree in accordance to enhance the experience of their clients.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7170" name="Picture 2" descr="Benefits of Outsourcing Your Hotel Laundry - Hello Laundry">
            <a:extLst>
              <a:ext uri="{FF2B5EF4-FFF2-40B4-BE49-F238E27FC236}">
                <a16:creationId xmlns:a16="http://schemas.microsoft.com/office/drawing/2014/main" id="{750ECF7C-2BC5-DF80-AC4C-DDB58354A5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9466" y="465332"/>
            <a:ext cx="5222328" cy="592733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8C15669-B10F-0411-810E-4F87ADFEEB65}"/>
              </a:ext>
            </a:extLst>
          </p:cNvPr>
          <p:cNvSpPr txBox="1"/>
          <p:nvPr/>
        </p:nvSpPr>
        <p:spPr>
          <a:xfrm>
            <a:off x="8170479" y="6233744"/>
            <a:ext cx="2739259" cy="381735"/>
          </a:xfrm>
          <a:prstGeom prst="rect">
            <a:avLst/>
          </a:prstGeom>
          <a:noFill/>
        </p:spPr>
        <p:txBody>
          <a:bodyPr wrap="square">
            <a:spAutoFit/>
          </a:bodyPr>
          <a:lstStyle/>
          <a:p>
            <a:r>
              <a:rPr lang="en-GB" sz="1800" kern="0" dirty="0">
                <a:effectLst/>
                <a:latin typeface="Times New Roman" panose="02020603050405020304" pitchFamily="18" charset="0"/>
                <a:ea typeface="Arial" panose="020B0604020202020204" pitchFamily="34" charset="0"/>
                <a:cs typeface="Arial" panose="020B0604020202020204" pitchFamily="34" charset="0"/>
              </a:rPr>
              <a:t>(</a:t>
            </a:r>
            <a:r>
              <a:rPr lang="en-GB" sz="1800" kern="0" dirty="0" err="1">
                <a:effectLst/>
                <a:latin typeface="Times New Roman" panose="02020603050405020304" pitchFamily="18" charset="0"/>
                <a:ea typeface="Arial" panose="020B0604020202020204" pitchFamily="34" charset="0"/>
                <a:cs typeface="Arial" panose="020B0604020202020204" pitchFamily="34" charset="0"/>
              </a:rPr>
              <a:t>Yankholmes</a:t>
            </a:r>
            <a:r>
              <a:rPr lang="en-GB" sz="1800" kern="0" dirty="0">
                <a:effectLst/>
                <a:latin typeface="Times New Roman" panose="02020603050405020304" pitchFamily="18" charset="0"/>
                <a:ea typeface="Arial" panose="020B0604020202020204" pitchFamily="34" charset="0"/>
                <a:cs typeface="Arial" panose="020B0604020202020204" pitchFamily="34" charset="0"/>
              </a:rPr>
              <a:t> et al., 2020)</a:t>
            </a:r>
            <a:endParaRPr lang="en-US" dirty="0"/>
          </a:p>
        </p:txBody>
      </p:sp>
    </p:spTree>
    <p:extLst>
      <p:ext uri="{BB962C8B-B14F-4D97-AF65-F5344CB8AC3E}">
        <p14:creationId xmlns:p14="http://schemas.microsoft.com/office/powerpoint/2010/main" val="21858868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969952-7EDD-7CC9-906E-40FC029C2731}"/>
              </a:ext>
            </a:extLst>
          </p:cNvPr>
          <p:cNvSpPr txBox="1"/>
          <p:nvPr/>
        </p:nvSpPr>
        <p:spPr>
          <a:xfrm>
            <a:off x="5490341" y="948554"/>
            <a:ext cx="6093372" cy="4667945"/>
          </a:xfrm>
          <a:prstGeom prst="rect">
            <a:avLst/>
          </a:prstGeom>
          <a:noFill/>
        </p:spPr>
        <p:txBody>
          <a:bodyPr wrap="square">
            <a:spAutoFit/>
          </a:bodyPr>
          <a:lstStyle/>
          <a:p>
            <a:pPr algn="just">
              <a:spcBef>
                <a:spcPts val="200"/>
              </a:spcBef>
            </a:pPr>
            <a:r>
              <a:rPr lang="en-GB" sz="2000" b="1" kern="100" dirty="0">
                <a:effectLst/>
                <a:latin typeface="Times New Roman" panose="02020603050405020304" pitchFamily="18" charset="0"/>
                <a:ea typeface="Calibri" panose="020F0502020204030204" pitchFamily="34" charset="0"/>
                <a:cs typeface="Arial" panose="020B0604020202020204" pitchFamily="34" charset="0"/>
              </a:rPr>
              <a:t>Importance of Hospitality</a:t>
            </a:r>
          </a:p>
          <a:p>
            <a:pPr algn="just">
              <a:spcBef>
                <a:spcPts val="200"/>
              </a:spcBef>
            </a:pPr>
            <a:endParaRPr lang="en-US" sz="2000" b="1" kern="100" dirty="0">
              <a:effectLst/>
              <a:latin typeface="Times New Roman" panose="02020603050405020304" pitchFamily="18" charset="0"/>
              <a:ea typeface="Calibri" panose="020F0502020204030204" pitchFamily="34" charset="0"/>
              <a:cs typeface="Arial" panose="020B0604020202020204" pitchFamily="34" charset="0"/>
            </a:endParaRPr>
          </a:p>
          <a:p>
            <a:pPr algn="just">
              <a:spcBef>
                <a:spcPts val="200"/>
              </a:spcBef>
            </a:pPr>
            <a:endParaRPr lang="en-US" sz="2000" b="1" kern="100" dirty="0">
              <a:effectLst/>
              <a:latin typeface="Times New Roman" panose="02020603050405020304" pitchFamily="18" charset="0"/>
              <a:ea typeface="Calibri" panose="020F0502020204030204" pitchFamily="34" charset="0"/>
              <a:cs typeface="Arial" panose="020B0604020202020204" pitchFamily="34" charset="0"/>
            </a:endParaRPr>
          </a:p>
          <a:p>
            <a:pPr algn="just"/>
            <a:r>
              <a:rPr lang="en-GB" sz="1800" b="1" dirty="0">
                <a:effectLst/>
                <a:latin typeface="Times New Roman" panose="02020603050405020304" pitchFamily="18" charset="0"/>
                <a:ea typeface="Arial" panose="020B0604020202020204" pitchFamily="34" charset="0"/>
                <a:cs typeface="Arial" panose="020B0604020202020204" pitchFamily="34" charset="0"/>
              </a:rPr>
              <a:t>Creates opportunities to enhance the customer base </a:t>
            </a: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Adequate hospitality within a hospitality service provider is effective in creating opportunities for the firm to uplift its customer base. </a:t>
            </a:r>
          </a:p>
          <a:p>
            <a:pPr algn="just"/>
            <a:endParaRPr lang="en-GB" dirty="0">
              <a:latin typeface="Times New Roman" panose="02020603050405020304" pitchFamily="18" charset="0"/>
              <a:ea typeface="Arial" panose="020B0604020202020204" pitchFamily="34" charset="0"/>
              <a:cs typeface="Arial" panose="020B0604020202020204" pitchFamily="34" charset="0"/>
            </a:endParaRPr>
          </a:p>
          <a:p>
            <a:pPr algn="just"/>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b="1" dirty="0">
                <a:effectLst/>
                <a:latin typeface="Times New Roman" panose="02020603050405020304" pitchFamily="18" charset="0"/>
                <a:ea typeface="Arial" panose="020B0604020202020204" pitchFamily="34" charset="0"/>
                <a:cs typeface="Arial" panose="020B0604020202020204" pitchFamily="34" charset="0"/>
              </a:rPr>
              <a:t>Contributes to maintaining the brand image</a:t>
            </a: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Ethical maintenance of the hospitality services assists in enhancing the brand damage of the hospitality service provider on a large-scale margin.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8194" name="Picture 2" descr="How this top Swiss hospitality school trains tomorrow's hoteliers">
            <a:extLst>
              <a:ext uri="{FF2B5EF4-FFF2-40B4-BE49-F238E27FC236}">
                <a16:creationId xmlns:a16="http://schemas.microsoft.com/office/drawing/2014/main" id="{80D5CBF7-39AD-6ECA-7FAF-6600680BAB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718" y="572187"/>
            <a:ext cx="4948730" cy="542067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96200DB-F9BD-2BFB-BC9E-02FE92895989}"/>
              </a:ext>
            </a:extLst>
          </p:cNvPr>
          <p:cNvSpPr txBox="1"/>
          <p:nvPr/>
        </p:nvSpPr>
        <p:spPr>
          <a:xfrm>
            <a:off x="1911569" y="5992864"/>
            <a:ext cx="2077107" cy="381735"/>
          </a:xfrm>
          <a:prstGeom prst="rect">
            <a:avLst/>
          </a:prstGeom>
          <a:noFill/>
        </p:spPr>
        <p:txBody>
          <a:bodyPr wrap="square">
            <a:spAutoFit/>
          </a:bodyPr>
          <a:lstStyle/>
          <a:p>
            <a:r>
              <a:rPr lang="en-GB" sz="1800" kern="0" dirty="0">
                <a:effectLst/>
                <a:latin typeface="Times New Roman" panose="02020603050405020304" pitchFamily="18" charset="0"/>
                <a:ea typeface="Arial" panose="020B0604020202020204" pitchFamily="34" charset="0"/>
                <a:cs typeface="Arial" panose="020B0604020202020204" pitchFamily="34" charset="0"/>
              </a:rPr>
              <a:t>(</a:t>
            </a:r>
            <a:r>
              <a:rPr lang="en-GB" sz="1800" kern="0" dirty="0" err="1">
                <a:effectLst/>
                <a:latin typeface="Times New Roman" panose="02020603050405020304" pitchFamily="18" charset="0"/>
                <a:ea typeface="Arial" panose="020B0604020202020204" pitchFamily="34" charset="0"/>
                <a:cs typeface="Arial" panose="020B0604020202020204" pitchFamily="34" charset="0"/>
              </a:rPr>
              <a:t>Globaldata</a:t>
            </a:r>
            <a:r>
              <a:rPr lang="en-GB" sz="1800" kern="0" dirty="0">
                <a:effectLst/>
                <a:latin typeface="Times New Roman" panose="02020603050405020304" pitchFamily="18" charset="0"/>
                <a:ea typeface="Arial" panose="020B0604020202020204" pitchFamily="34" charset="0"/>
                <a:cs typeface="Arial" panose="020B0604020202020204" pitchFamily="34" charset="0"/>
              </a:rPr>
              <a:t>, 2023)</a:t>
            </a:r>
            <a:endParaRPr lang="en-US" dirty="0"/>
          </a:p>
        </p:txBody>
      </p:sp>
    </p:spTree>
    <p:extLst>
      <p:ext uri="{BB962C8B-B14F-4D97-AF65-F5344CB8AC3E}">
        <p14:creationId xmlns:p14="http://schemas.microsoft.com/office/powerpoint/2010/main" val="35786272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83DE03F-C10B-9568-CE0C-F7A36B4FCF45}"/>
              </a:ext>
            </a:extLst>
          </p:cNvPr>
          <p:cNvSpPr txBox="1"/>
          <p:nvPr/>
        </p:nvSpPr>
        <p:spPr>
          <a:xfrm>
            <a:off x="476906" y="1216568"/>
            <a:ext cx="6093372" cy="4667945"/>
          </a:xfrm>
          <a:prstGeom prst="rect">
            <a:avLst/>
          </a:prstGeom>
          <a:noFill/>
        </p:spPr>
        <p:txBody>
          <a:bodyPr wrap="square">
            <a:spAutoFit/>
          </a:bodyPr>
          <a:lstStyle/>
          <a:p>
            <a:pPr algn="just">
              <a:spcBef>
                <a:spcPts val="200"/>
              </a:spcBef>
            </a:pPr>
            <a:r>
              <a:rPr lang="en-GB" sz="2000" b="1" kern="100" dirty="0">
                <a:effectLst/>
                <a:latin typeface="Times New Roman" panose="02020603050405020304" pitchFamily="18" charset="0"/>
                <a:ea typeface="Calibri" panose="020F0502020204030204" pitchFamily="34" charset="0"/>
                <a:cs typeface="Arial" panose="020B0604020202020204" pitchFamily="34" charset="0"/>
              </a:rPr>
              <a:t>Ways Banyan Tree meet the expectation of the guests</a:t>
            </a:r>
          </a:p>
          <a:p>
            <a:pPr algn="just">
              <a:spcBef>
                <a:spcPts val="200"/>
              </a:spcBef>
            </a:pPr>
            <a:endParaRPr lang="en-US" sz="2000" b="1" kern="100" dirty="0">
              <a:effectLst/>
              <a:latin typeface="Times New Roman" panose="02020603050405020304" pitchFamily="18" charset="0"/>
              <a:ea typeface="Calibri" panose="020F0502020204030204" pitchFamily="34" charset="0"/>
              <a:cs typeface="Arial" panose="020B0604020202020204" pitchFamily="34" charset="0"/>
            </a:endParaRPr>
          </a:p>
          <a:p>
            <a:pPr algn="just">
              <a:spcBef>
                <a:spcPts val="200"/>
              </a:spcBef>
            </a:pPr>
            <a:endParaRPr lang="en-US" sz="2000" b="1" kern="100" dirty="0">
              <a:effectLst/>
              <a:latin typeface="Times New Roman" panose="02020603050405020304" pitchFamily="18" charset="0"/>
              <a:ea typeface="Calibri" panose="020F0502020204030204" pitchFamily="34" charset="0"/>
              <a:cs typeface="Arial" panose="020B0604020202020204" pitchFamily="34" charset="0"/>
            </a:endParaRPr>
          </a:p>
          <a:p>
            <a:pPr algn="just"/>
            <a:r>
              <a:rPr lang="en-GB" sz="1800" b="1" dirty="0">
                <a:effectLst/>
                <a:latin typeface="Times New Roman" panose="02020603050405020304" pitchFamily="18" charset="0"/>
                <a:ea typeface="Arial" panose="020B0604020202020204" pitchFamily="34" charset="0"/>
                <a:cs typeface="Arial" panose="020B0604020202020204" pitchFamily="34" charset="0"/>
              </a:rPr>
              <a:t>Providing reliable and safety policies</a:t>
            </a: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The organisation provides the most reliable and safe service to the clients which is one of the most considerable factors in accordance with fulfilling the expectations of the guests. </a:t>
            </a:r>
          </a:p>
          <a:p>
            <a:pPr algn="just"/>
            <a:endParaRPr lang="en-GB" dirty="0">
              <a:latin typeface="Times New Roman" panose="02020603050405020304" pitchFamily="18" charset="0"/>
              <a:ea typeface="Arial" panose="020B0604020202020204" pitchFamily="34" charset="0"/>
              <a:cs typeface="Arial" panose="020B0604020202020204" pitchFamily="34" charset="0"/>
            </a:endParaRPr>
          </a:p>
          <a:p>
            <a:pPr algn="just"/>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GB" sz="1800" b="1" dirty="0">
                <a:effectLst/>
                <a:latin typeface="Times New Roman" panose="02020603050405020304" pitchFamily="18" charset="0"/>
                <a:ea typeface="Arial" panose="020B0604020202020204" pitchFamily="34" charset="0"/>
                <a:cs typeface="Arial" panose="020B0604020202020204" pitchFamily="34" charset="0"/>
              </a:rPr>
              <a:t>Maintaining the authenticity of the service</a:t>
            </a: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The regulation of the authenticity of the service is another effective way followed by the firm that assists in satisfying the needs of the customers.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9218" name="Picture 2" descr="Are You Meeting Guest Expectations? - By Terri Miller, Chief Executive  Officer &amp; Co-Founder Concilio Labs">
            <a:extLst>
              <a:ext uri="{FF2B5EF4-FFF2-40B4-BE49-F238E27FC236}">
                <a16:creationId xmlns:a16="http://schemas.microsoft.com/office/drawing/2014/main" id="{0AC735ED-32FB-51AF-0F3B-A0EF7264E8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0278" y="331404"/>
            <a:ext cx="5256816" cy="605363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E215C96-3D46-43A9-1812-F4C0373C89D9}"/>
              </a:ext>
            </a:extLst>
          </p:cNvPr>
          <p:cNvSpPr txBox="1"/>
          <p:nvPr/>
        </p:nvSpPr>
        <p:spPr>
          <a:xfrm>
            <a:off x="8627679" y="5882923"/>
            <a:ext cx="2061342" cy="381735"/>
          </a:xfrm>
          <a:prstGeom prst="rect">
            <a:avLst/>
          </a:prstGeom>
          <a:noFill/>
        </p:spPr>
        <p:txBody>
          <a:bodyPr wrap="square">
            <a:spAutoFit/>
          </a:bodyPr>
          <a:lstStyle/>
          <a:p>
            <a:r>
              <a:rPr lang="en-GB" sz="1800" kern="0" dirty="0">
                <a:effectLst/>
                <a:latin typeface="Times New Roman" panose="02020603050405020304" pitchFamily="18" charset="0"/>
                <a:ea typeface="Arial" panose="020B0604020202020204" pitchFamily="34" charset="0"/>
                <a:cs typeface="Arial" panose="020B0604020202020204" pitchFamily="34" charset="0"/>
              </a:rPr>
              <a:t>(Yoon et al., 2019)</a:t>
            </a:r>
            <a:endParaRPr lang="en-US" dirty="0"/>
          </a:p>
        </p:txBody>
      </p:sp>
    </p:spTree>
    <p:extLst>
      <p:ext uri="{BB962C8B-B14F-4D97-AF65-F5344CB8AC3E}">
        <p14:creationId xmlns:p14="http://schemas.microsoft.com/office/powerpoint/2010/main" val="4246928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595DA3-7363-F80A-4F44-7CC09E91B642}"/>
              </a:ext>
            </a:extLst>
          </p:cNvPr>
          <p:cNvSpPr txBox="1"/>
          <p:nvPr/>
        </p:nvSpPr>
        <p:spPr>
          <a:xfrm>
            <a:off x="5600700" y="696305"/>
            <a:ext cx="6093372" cy="4944943"/>
          </a:xfrm>
          <a:prstGeom prst="rect">
            <a:avLst/>
          </a:prstGeom>
          <a:noFill/>
        </p:spPr>
        <p:txBody>
          <a:bodyPr wrap="square">
            <a:spAutoFit/>
          </a:bodyPr>
          <a:lstStyle/>
          <a:p>
            <a:pPr algn="just">
              <a:spcBef>
                <a:spcPts val="200"/>
              </a:spcBef>
            </a:pPr>
            <a:r>
              <a:rPr lang="en-GB" sz="2000" b="1" kern="100" dirty="0">
                <a:effectLst/>
                <a:latin typeface="Times New Roman" panose="02020603050405020304" pitchFamily="18" charset="0"/>
                <a:ea typeface="Calibri" panose="020F0502020204030204" pitchFamily="34" charset="0"/>
                <a:cs typeface="Arial" panose="020B0604020202020204" pitchFamily="34" charset="0"/>
              </a:rPr>
              <a:t>Conclusion</a:t>
            </a:r>
          </a:p>
          <a:p>
            <a:pPr algn="just">
              <a:spcBef>
                <a:spcPts val="200"/>
              </a:spcBef>
            </a:pPr>
            <a:endParaRPr lang="en-GB" sz="2000" b="1" kern="100" dirty="0">
              <a:latin typeface="Times New Roman" panose="02020603050405020304" pitchFamily="18" charset="0"/>
              <a:ea typeface="Calibri" panose="020F0502020204030204" pitchFamily="34" charset="0"/>
              <a:cs typeface="Arial" panose="020B0604020202020204" pitchFamily="34" charset="0"/>
            </a:endParaRPr>
          </a:p>
          <a:p>
            <a:pPr algn="just">
              <a:spcBef>
                <a:spcPts val="200"/>
              </a:spcBef>
            </a:pPr>
            <a:endParaRPr lang="en-US" sz="2000" b="1" kern="100" dirty="0">
              <a:effectLst/>
              <a:latin typeface="Times New Roman" panose="02020603050405020304" pitchFamily="18" charset="0"/>
              <a:ea typeface="Calibri" panose="020F050202020403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The well-maintained guest service is the primary aspect that assists Banyan Tree in holding its position in the hospitality industry. </a:t>
            </a:r>
          </a:p>
          <a:p>
            <a:pPr marL="285750" indent="-285750" algn="just">
              <a:buFont typeface="Arial" panose="020B0604020202020204" pitchFamily="34" charset="0"/>
              <a:buChar char="•"/>
            </a:pPr>
            <a:endParaRPr lang="en-GB"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Apart from that the importance of adequate hospitality is one of the prime concerns of this presentation. </a:t>
            </a:r>
          </a:p>
          <a:p>
            <a:pPr marL="285750" indent="-285750" algn="just">
              <a:buFont typeface="Arial" panose="020B0604020202020204" pitchFamily="34" charset="0"/>
              <a:buChar char="•"/>
            </a:pPr>
            <a:endParaRPr lang="en-GB"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Further, the measure that is undertaken by the organisation to satisfy their clients has been included in this presentation in detail.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10242" name="Picture 2" descr="Hotel Guest Profiles: Where Expectations Meet Execution">
            <a:extLst>
              <a:ext uri="{FF2B5EF4-FFF2-40B4-BE49-F238E27FC236}">
                <a16:creationId xmlns:a16="http://schemas.microsoft.com/office/drawing/2014/main" id="{A97E058A-A1AF-F7CB-1A5E-661444E5E5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708" y="338767"/>
            <a:ext cx="5160992" cy="618046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50BF7A5-7D3B-B37F-4312-578164154B6B}"/>
              </a:ext>
            </a:extLst>
          </p:cNvPr>
          <p:cNvSpPr txBox="1"/>
          <p:nvPr/>
        </p:nvSpPr>
        <p:spPr>
          <a:xfrm>
            <a:off x="1743197" y="6334567"/>
            <a:ext cx="2554014" cy="369332"/>
          </a:xfrm>
          <a:prstGeom prst="rect">
            <a:avLst/>
          </a:prstGeom>
          <a:noFill/>
        </p:spPr>
        <p:txBody>
          <a:bodyPr wrap="square">
            <a:spAutoFit/>
          </a:bodyPr>
          <a:lstStyle/>
          <a:p>
            <a:r>
              <a:rPr lang="en-GB" sz="1800" kern="0" dirty="0">
                <a:effectLst/>
                <a:latin typeface="Times New Roman" panose="02020603050405020304" pitchFamily="18" charset="0"/>
                <a:ea typeface="Arial" panose="020B0604020202020204" pitchFamily="34" charset="0"/>
                <a:cs typeface="Arial" panose="020B0604020202020204" pitchFamily="34" charset="0"/>
              </a:rPr>
              <a:t>(</a:t>
            </a:r>
            <a:r>
              <a:rPr lang="en-GB" sz="1800" kern="0" dirty="0" err="1">
                <a:effectLst/>
                <a:latin typeface="Times New Roman" panose="02020603050405020304" pitchFamily="18" charset="0"/>
                <a:ea typeface="Arial" panose="020B0604020202020204" pitchFamily="34" charset="0"/>
                <a:cs typeface="Arial" panose="020B0604020202020204" pitchFamily="34" charset="0"/>
              </a:rPr>
              <a:t>Stienmetz</a:t>
            </a:r>
            <a:r>
              <a:rPr lang="en-GB" sz="1800" kern="0" dirty="0">
                <a:effectLst/>
                <a:latin typeface="Times New Roman" panose="02020603050405020304" pitchFamily="18" charset="0"/>
                <a:ea typeface="Arial" panose="020B0604020202020204" pitchFamily="34" charset="0"/>
                <a:cs typeface="Arial" panose="020B0604020202020204" pitchFamily="34" charset="0"/>
              </a:rPr>
              <a:t> et al., 2021)</a:t>
            </a:r>
            <a:endParaRPr lang="en-US" dirty="0"/>
          </a:p>
        </p:txBody>
      </p:sp>
    </p:spTree>
    <p:extLst>
      <p:ext uri="{BB962C8B-B14F-4D97-AF65-F5344CB8AC3E}">
        <p14:creationId xmlns:p14="http://schemas.microsoft.com/office/powerpoint/2010/main" val="880751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A1B558-7864-DCF1-615A-6C0A040A7ED7}"/>
              </a:ext>
            </a:extLst>
          </p:cNvPr>
          <p:cNvSpPr txBox="1"/>
          <p:nvPr/>
        </p:nvSpPr>
        <p:spPr>
          <a:xfrm>
            <a:off x="457199" y="228123"/>
            <a:ext cx="11020097" cy="6401753"/>
          </a:xfrm>
          <a:prstGeom prst="rect">
            <a:avLst/>
          </a:prstGeom>
          <a:noFill/>
        </p:spPr>
        <p:txBody>
          <a:bodyPr wrap="square">
            <a:spAutoFit/>
          </a:bodyPr>
          <a:lstStyle/>
          <a:p>
            <a:pPr algn="just">
              <a:spcBef>
                <a:spcPts val="1200"/>
              </a:spcBef>
            </a:pPr>
            <a:r>
              <a:rPr lang="en-GB" sz="2000" b="1" dirty="0">
                <a:effectLst/>
                <a:latin typeface="Times New Roman" panose="02020603050405020304" pitchFamily="18" charset="0"/>
                <a:ea typeface="Calibri" panose="020F0502020204030204" pitchFamily="34" charset="0"/>
                <a:cs typeface="Arial" panose="020B0604020202020204" pitchFamily="34" charset="0"/>
              </a:rPr>
              <a:t>References</a:t>
            </a:r>
          </a:p>
          <a:p>
            <a:pPr algn="just">
              <a:spcBef>
                <a:spcPts val="1200"/>
              </a:spcBef>
            </a:pPr>
            <a:endParaRPr lang="en-US" sz="2000" b="1" dirty="0">
              <a:effectLst/>
              <a:latin typeface="Times New Roman" panose="02020603050405020304" pitchFamily="18" charset="0"/>
              <a:ea typeface="Calibri" panose="020F050202020403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Baek, J., Choe, Y. and Ok, C.M., (2020). Determinants of hotel guests’ service experiences: an examination of differences between lifestyle and traditional hotels. Journal of Hospitality Marketing &amp; Management, 29(1), pp.88-105.</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Filimonau, V., Todorova, E., </a:t>
            </a:r>
            <a:r>
              <a:rPr lang="en-GB" sz="1800" dirty="0" err="1">
                <a:effectLst/>
                <a:latin typeface="Times New Roman" panose="02020603050405020304" pitchFamily="18" charset="0"/>
                <a:ea typeface="Arial" panose="020B0604020202020204" pitchFamily="34" charset="0"/>
                <a:cs typeface="Arial" panose="020B0604020202020204" pitchFamily="34" charset="0"/>
              </a:rPr>
              <a:t>Mzembe</a:t>
            </a:r>
            <a:r>
              <a:rPr lang="en-GB" sz="1800" dirty="0">
                <a:effectLst/>
                <a:latin typeface="Times New Roman" panose="02020603050405020304" pitchFamily="18" charset="0"/>
                <a:ea typeface="Arial" panose="020B0604020202020204" pitchFamily="34" charset="0"/>
                <a:cs typeface="Arial" panose="020B0604020202020204" pitchFamily="34" charset="0"/>
              </a:rPr>
              <a:t>, A., Sauer, L. and </a:t>
            </a:r>
            <a:r>
              <a:rPr lang="en-GB" sz="1800" dirty="0" err="1">
                <a:effectLst/>
                <a:latin typeface="Times New Roman" panose="02020603050405020304" pitchFamily="18" charset="0"/>
                <a:ea typeface="Arial" panose="020B0604020202020204" pitchFamily="34" charset="0"/>
                <a:cs typeface="Arial" panose="020B0604020202020204" pitchFamily="34" charset="0"/>
              </a:rPr>
              <a:t>Yankholmes</a:t>
            </a:r>
            <a:r>
              <a:rPr lang="en-GB" sz="1800" dirty="0">
                <a:effectLst/>
                <a:latin typeface="Times New Roman" panose="02020603050405020304" pitchFamily="18" charset="0"/>
                <a:ea typeface="Arial" panose="020B0604020202020204" pitchFamily="34" charset="0"/>
                <a:cs typeface="Arial" panose="020B0604020202020204" pitchFamily="34" charset="0"/>
              </a:rPr>
              <a:t>, A., (2020). A comparative study of food waste management in full service restaurants of the United Kingdom and the Netherlands. Journal of Cleaner Production, 258, p.120775.</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err="1">
                <a:effectLst/>
                <a:latin typeface="Times New Roman" panose="02020603050405020304" pitchFamily="18" charset="0"/>
                <a:ea typeface="Arial" panose="020B0604020202020204" pitchFamily="34" charset="0"/>
                <a:cs typeface="Arial" panose="020B0604020202020204" pitchFamily="34" charset="0"/>
              </a:rPr>
              <a:t>Globaldata</a:t>
            </a:r>
            <a:r>
              <a:rPr lang="en-GB" sz="1800" dirty="0">
                <a:effectLst/>
                <a:latin typeface="Times New Roman" panose="02020603050405020304" pitchFamily="18" charset="0"/>
                <a:ea typeface="Arial" panose="020B0604020202020204" pitchFamily="34" charset="0"/>
                <a:cs typeface="Arial" panose="020B0604020202020204" pitchFamily="34" charset="0"/>
              </a:rPr>
              <a:t>, (2023). Banyan Tree Holdings Ltd: Overview. [Online] Available at: https://www.globaldata.com/company-profile/banyan-tree-holdings-ltd/[Accessed 30 09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err="1">
                <a:effectLst/>
                <a:latin typeface="Times New Roman" panose="02020603050405020304" pitchFamily="18" charset="0"/>
                <a:ea typeface="Arial" panose="020B0604020202020204" pitchFamily="34" charset="0"/>
                <a:cs typeface="Arial" panose="020B0604020202020204" pitchFamily="34" charset="0"/>
              </a:rPr>
              <a:t>Heppell</a:t>
            </a:r>
            <a:r>
              <a:rPr lang="en-GB" sz="1800" dirty="0">
                <a:effectLst/>
                <a:latin typeface="Times New Roman" panose="02020603050405020304" pitchFamily="18" charset="0"/>
                <a:ea typeface="Arial" panose="020B0604020202020204" pitchFamily="34" charset="0"/>
                <a:cs typeface="Arial" panose="020B0604020202020204" pitchFamily="34" charset="0"/>
              </a:rPr>
              <a:t> M. (2015) Five Star Service: How to deliver Exceptional Customer Service, Pearson, London.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err="1">
                <a:effectLst/>
                <a:latin typeface="Times New Roman" panose="02020603050405020304" pitchFamily="18" charset="0"/>
                <a:ea typeface="Arial" panose="020B0604020202020204" pitchFamily="34" charset="0"/>
                <a:cs typeface="Arial" panose="020B0604020202020204" pitchFamily="34" charset="0"/>
              </a:rPr>
              <a:t>Mico</a:t>
            </a:r>
            <a:r>
              <a:rPr lang="en-GB" sz="1800" dirty="0">
                <a:effectLst/>
                <a:latin typeface="Times New Roman" panose="02020603050405020304" pitchFamily="18" charset="0"/>
                <a:ea typeface="Arial" panose="020B0604020202020204" pitchFamily="34" charset="0"/>
                <a:cs typeface="Arial" panose="020B0604020202020204" pitchFamily="34" charset="0"/>
              </a:rPr>
              <a:t> L, </a:t>
            </a:r>
            <a:r>
              <a:rPr lang="en-GB" sz="1800" dirty="0" err="1">
                <a:effectLst/>
                <a:latin typeface="Times New Roman" panose="02020603050405020304" pitchFamily="18" charset="0"/>
                <a:ea typeface="Arial" panose="020B0604020202020204" pitchFamily="34" charset="0"/>
                <a:cs typeface="Arial" panose="020B0604020202020204" pitchFamily="34" charset="0"/>
              </a:rPr>
              <a:t>Seonisong</a:t>
            </a:r>
            <a:r>
              <a:rPr lang="en-GB" sz="1800" dirty="0">
                <a:effectLst/>
                <a:latin typeface="Times New Roman" panose="02020603050405020304" pitchFamily="18" charset="0"/>
                <a:ea typeface="Arial" panose="020B0604020202020204" pitchFamily="34" charset="0"/>
                <a:cs typeface="Arial" panose="020B0604020202020204" pitchFamily="34" charset="0"/>
              </a:rPr>
              <a:t>. L, Yoon, K. (2019) </a:t>
            </a:r>
            <a:r>
              <a:rPr lang="en-GB" sz="1800" dirty="0" err="1">
                <a:effectLst/>
                <a:latin typeface="Times New Roman" panose="02020603050405020304" pitchFamily="18" charset="0"/>
                <a:ea typeface="Arial" panose="020B0604020202020204" pitchFamily="34" charset="0"/>
                <a:cs typeface="Arial" panose="020B0604020202020204" pitchFamily="34" charset="0"/>
              </a:rPr>
              <a:t>Mulisensory</a:t>
            </a:r>
            <a:r>
              <a:rPr lang="en-GB" sz="1800" dirty="0">
                <a:effectLst/>
                <a:latin typeface="Times New Roman" panose="02020603050405020304" pitchFamily="18" charset="0"/>
                <a:ea typeface="Arial" panose="020B0604020202020204" pitchFamily="34" charset="0"/>
                <a:cs typeface="Arial" panose="020B0604020202020204" pitchFamily="34" charset="0"/>
              </a:rPr>
              <a:t> experience for enhancing hotel guest experiences: Empirical evidence form big data analytics.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err="1">
                <a:effectLst/>
                <a:latin typeface="Times New Roman" panose="02020603050405020304" pitchFamily="18" charset="0"/>
                <a:ea typeface="Arial" panose="020B0604020202020204" pitchFamily="34" charset="0"/>
                <a:cs typeface="Arial" panose="020B0604020202020204" pitchFamily="34" charset="0"/>
              </a:rPr>
              <a:t>Ramroop</a:t>
            </a:r>
            <a:r>
              <a:rPr lang="en-GB" sz="1800" dirty="0">
                <a:effectLst/>
                <a:latin typeface="Times New Roman" panose="02020603050405020304" pitchFamily="18" charset="0"/>
                <a:ea typeface="Arial" panose="020B0604020202020204" pitchFamily="34" charset="0"/>
                <a:cs typeface="Arial" panose="020B0604020202020204" pitchFamily="34" charset="0"/>
              </a:rPr>
              <a:t>, T., (2022). Customer service definition and skills for 2021 and beyond. [Online] Available at: https://www.zendesk.co.uk/blog/customer-service-skills/[Accessed 30 09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Rather, R.A. and Camilleri, M.A., (2019). The effects of service quality and consumer-brand value congruity on hospitality brand loyalty. Anatolia, 30(4), pp.547-559.</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Tsao, W.C (2018) Star Power: the effect of start rating on service recovery in the hotel industry Hospitality News - Big Hospitality.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err="1">
                <a:effectLst/>
                <a:latin typeface="Times New Roman" panose="02020603050405020304" pitchFamily="18" charset="0"/>
                <a:ea typeface="Arial" panose="020B0604020202020204" pitchFamily="34" charset="0"/>
                <a:cs typeface="Arial" panose="020B0604020202020204" pitchFamily="34" charset="0"/>
              </a:rPr>
              <a:t>Tuomi</a:t>
            </a:r>
            <a:r>
              <a:rPr lang="en-GB" sz="1800" dirty="0">
                <a:effectLst/>
                <a:latin typeface="Times New Roman" panose="02020603050405020304" pitchFamily="18" charset="0"/>
                <a:ea typeface="Arial" panose="020B0604020202020204" pitchFamily="34" charset="0"/>
                <a:cs typeface="Arial" panose="020B0604020202020204" pitchFamily="34" charset="0"/>
              </a:rPr>
              <a:t>, A., </a:t>
            </a:r>
            <a:r>
              <a:rPr lang="en-GB" sz="1800" dirty="0" err="1">
                <a:effectLst/>
                <a:latin typeface="Times New Roman" panose="02020603050405020304" pitchFamily="18" charset="0"/>
                <a:ea typeface="Arial" panose="020B0604020202020204" pitchFamily="34" charset="0"/>
                <a:cs typeface="Arial" panose="020B0604020202020204" pitchFamily="34" charset="0"/>
              </a:rPr>
              <a:t>Tussyadiah</a:t>
            </a:r>
            <a:r>
              <a:rPr lang="en-GB" sz="1800" dirty="0">
                <a:effectLst/>
                <a:latin typeface="Times New Roman" panose="02020603050405020304" pitchFamily="18" charset="0"/>
                <a:ea typeface="Arial" panose="020B0604020202020204" pitchFamily="34" charset="0"/>
                <a:cs typeface="Arial" panose="020B0604020202020204" pitchFamily="34" charset="0"/>
              </a:rPr>
              <a:t>, I.P. and </a:t>
            </a:r>
            <a:r>
              <a:rPr lang="en-GB" sz="1800" dirty="0" err="1">
                <a:effectLst/>
                <a:latin typeface="Times New Roman" panose="02020603050405020304" pitchFamily="18" charset="0"/>
                <a:ea typeface="Arial" panose="020B0604020202020204" pitchFamily="34" charset="0"/>
                <a:cs typeface="Arial" panose="020B0604020202020204" pitchFamily="34" charset="0"/>
              </a:rPr>
              <a:t>Stienmetz</a:t>
            </a:r>
            <a:r>
              <a:rPr lang="en-GB" sz="1800" dirty="0">
                <a:effectLst/>
                <a:latin typeface="Times New Roman" panose="02020603050405020304" pitchFamily="18" charset="0"/>
                <a:ea typeface="Arial" panose="020B0604020202020204" pitchFamily="34" charset="0"/>
                <a:cs typeface="Arial" panose="020B0604020202020204" pitchFamily="34" charset="0"/>
              </a:rPr>
              <a:t>, J., (2021). Applications and implications of service robots in hospitality. Cornell Hospitality Quarterly, 62(2), pp.232-247.</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Wood, RC (2015) Hospitality Management a brief introduction, Sage, London.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61839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2659</Words>
  <Application>Microsoft Office PowerPoint</Application>
  <PresentationFormat>Widescreen</PresentationFormat>
  <Paragraphs>210</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2023-10-12T16:24:22Z</dcterms:created>
  <dcterms:modified xsi:type="dcterms:W3CDTF">2023-10-18T12:39:33Z</dcterms:modified>
</cp:coreProperties>
</file>